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75" r:id="rId1"/>
    <p:sldMasterId id="2147484420" r:id="rId2"/>
  </p:sldMasterIdLst>
  <p:notesMasterIdLst>
    <p:notesMasterId r:id="rId28"/>
  </p:notesMasterIdLst>
  <p:handoutMasterIdLst>
    <p:handoutMasterId r:id="rId29"/>
  </p:handoutMasterIdLst>
  <p:sldIdLst>
    <p:sldId id="399" r:id="rId3"/>
    <p:sldId id="571" r:id="rId4"/>
    <p:sldId id="425" r:id="rId5"/>
    <p:sldId id="572" r:id="rId6"/>
    <p:sldId id="573" r:id="rId7"/>
    <p:sldId id="574" r:id="rId8"/>
    <p:sldId id="575" r:id="rId9"/>
    <p:sldId id="576" r:id="rId10"/>
    <p:sldId id="598" r:id="rId11"/>
    <p:sldId id="577" r:id="rId12"/>
    <p:sldId id="580" r:id="rId13"/>
    <p:sldId id="582" r:id="rId14"/>
    <p:sldId id="595" r:id="rId15"/>
    <p:sldId id="583" r:id="rId16"/>
    <p:sldId id="599" r:id="rId17"/>
    <p:sldId id="596" r:id="rId18"/>
    <p:sldId id="597" r:id="rId19"/>
    <p:sldId id="587" r:id="rId20"/>
    <p:sldId id="588" r:id="rId21"/>
    <p:sldId id="584" r:id="rId22"/>
    <p:sldId id="585" r:id="rId23"/>
    <p:sldId id="589" r:id="rId24"/>
    <p:sldId id="586" r:id="rId25"/>
    <p:sldId id="455" r:id="rId26"/>
    <p:sldId id="600" r:id="rId27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540">
          <p15:clr>
            <a:srgbClr val="A4A3A4"/>
          </p15:clr>
        </p15:guide>
        <p15:guide id="2" pos="277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600" autoAdjust="0"/>
    <p:restoredTop sz="94955" autoAdjust="0"/>
  </p:normalViewPr>
  <p:slideViewPr>
    <p:cSldViewPr snapToGrid="0">
      <p:cViewPr varScale="1">
        <p:scale>
          <a:sx n="113" d="100"/>
          <a:sy n="113" d="100"/>
        </p:scale>
        <p:origin x="-558" y="-96"/>
      </p:cViewPr>
      <p:guideLst>
        <p:guide orient="horz" pos="1540"/>
        <p:guide pos="277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4" Type="http://schemas.openxmlformats.org/officeDocument/2006/relationships/image" Target="../media/image1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BA95106A-F5CB-40A7-B3D6-6BEC213CAEC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9F025814-274C-44F5-A75A-315B8FC1BB5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6A3970DE-DAFF-4F27-A0CA-00535F759F2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3FF1A3B1-D963-4348-992F-4E06D50635B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A7389189-F0AC-4AF1-BF2E-13483AA958F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4460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373FDEC9-6F9A-413B-AD95-D298940817C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2F374EB9-5A19-43FE-953D-D1C9E80EFD97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>
            <a:extLst>
              <a:ext uri="{FF2B5EF4-FFF2-40B4-BE49-F238E27FC236}">
                <a16:creationId xmlns="" xmlns:a16="http://schemas.microsoft.com/office/drawing/2014/main" id="{8C28D803-CA9B-48A4-B58D-C56F6E5D2A09}"/>
              </a:ext>
            </a:extLst>
          </p:cNvPr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FF4740FD-D967-4864-A1EB-25045EFB79A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74DEA283-BB95-4132-9093-B9B16B10DDB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0030101010101" pitchFamily="2" charset="-122"/>
              </a:defRPr>
            </a:lvl1pPr>
          </a:lstStyle>
          <a:p>
            <a:fld id="{3B5C6CF1-9229-4730-8E58-0ED034F566EC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56327" name="Picture 2">
            <a:extLst>
              <a:ext uri="{FF2B5EF4-FFF2-40B4-BE49-F238E27FC236}">
                <a16:creationId xmlns="" xmlns:a16="http://schemas.microsoft.com/office/drawing/2014/main" id="{553FCB29-A3E9-444D-BE70-1F79AD6085BA}"/>
              </a:ext>
            </a:extLst>
          </p:cNvPr>
          <p:cNvPicPr>
            <a:picLocks noChangeAspect="1" noChangeArrowheads="1"/>
          </p:cNvPicPr>
          <p:nvPr/>
        </p:nvPicPr>
        <p:blipFill>
          <a:blip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>
            <a:extLst>
              <a:ext uri="{FF2B5EF4-FFF2-40B4-BE49-F238E27FC236}">
                <a16:creationId xmlns="" xmlns:a16="http://schemas.microsoft.com/office/drawing/2014/main" id="{C606B774-230B-4998-9849-920514807A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</a:p>
        </p:txBody>
      </p:sp>
      <p:sp>
        <p:nvSpPr>
          <p:cNvPr id="9" name="幻灯片图像占位符 8">
            <a:extLst>
              <a:ext uri="{FF2B5EF4-FFF2-40B4-BE49-F238E27FC236}">
                <a16:creationId xmlns="" xmlns:a16="http://schemas.microsoft.com/office/drawing/2014/main" id="{CC24BD77-0427-4B09-9A9F-634D27DF6F5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1306519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>
            <a:extLst>
              <a:ext uri="{FF2B5EF4-FFF2-40B4-BE49-F238E27FC236}">
                <a16:creationId xmlns="" xmlns:a16="http://schemas.microsoft.com/office/drawing/2014/main" id="{2AD5A8A6-84D0-4EA5-93F3-89C05544B34E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7" name="Rectangle 3">
            <a:extLst>
              <a:ext uri="{FF2B5EF4-FFF2-40B4-BE49-F238E27FC236}">
                <a16:creationId xmlns="" xmlns:a16="http://schemas.microsoft.com/office/drawing/2014/main" id="{632FC46B-8F61-464E-B4AA-B71E816578AA}"/>
              </a:ext>
            </a:extLst>
          </p:cNvPr>
          <p:cNvSpPr>
            <a:spLocks noGrp="1" noRot="1" noChangeArrowheads="1"/>
          </p:cNvSpPr>
          <p:nvPr>
            <p:ph type="body" idx="4294967295"/>
          </p:nvPr>
        </p:nvSpPr>
        <p:spPr/>
        <p:txBody>
          <a:bodyPr anchor="ctr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>
                <a:ea typeface="黑体" panose="02010609060101010101" pitchFamily="49" charset="-122"/>
              </a:rPr>
              <a:t> </a:t>
            </a:r>
            <a:endParaRPr lang="zh-CN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>
            <a:extLst>
              <a:ext uri="{FF2B5EF4-FFF2-40B4-BE49-F238E27FC236}">
                <a16:creationId xmlns="" xmlns:a16="http://schemas.microsoft.com/office/drawing/2014/main" id="{2FBC77BE-1AEE-4CDF-9B2E-C03680228DB2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39" name="Rectangle 3">
            <a:extLst>
              <a:ext uri="{FF2B5EF4-FFF2-40B4-BE49-F238E27FC236}">
                <a16:creationId xmlns="" xmlns:a16="http://schemas.microsoft.com/office/drawing/2014/main" id="{AE27F971-5FFC-41B1-B4DA-3163926B9890}"/>
              </a:ext>
            </a:extLst>
          </p:cNvPr>
          <p:cNvSpPr>
            <a:spLocks noGrp="1" noRot="1" noChangeArrowheads="1"/>
          </p:cNvSpPr>
          <p:nvPr>
            <p:ph type="body" idx="4294967295"/>
          </p:nvPr>
        </p:nvSpPr>
        <p:spPr/>
        <p:txBody>
          <a:bodyPr anchor="ctr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>
                <a:ea typeface="黑体" panose="02010609060101010101" pitchFamily="49" charset="-122"/>
              </a:rPr>
              <a:t> </a:t>
            </a:r>
            <a:endParaRPr lang="zh-CN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>
            <a:extLst>
              <a:ext uri="{FF2B5EF4-FFF2-40B4-BE49-F238E27FC236}">
                <a16:creationId xmlns="" xmlns:a16="http://schemas.microsoft.com/office/drawing/2014/main" id="{45CD9D9E-AC8C-49C4-B8B0-B379A8FDF57F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Rectangle 3">
            <a:extLst>
              <a:ext uri="{FF2B5EF4-FFF2-40B4-BE49-F238E27FC236}">
                <a16:creationId xmlns="" xmlns:a16="http://schemas.microsoft.com/office/drawing/2014/main" id="{C3FDC84B-6D78-46D1-882A-EC2224992EAA}"/>
              </a:ext>
            </a:extLst>
          </p:cNvPr>
          <p:cNvSpPr>
            <a:spLocks noGrp="1" noRot="1" noChangeArrowheads="1"/>
          </p:cNvSpPr>
          <p:nvPr>
            <p:ph type="body" idx="4294967295"/>
          </p:nvPr>
        </p:nvSpPr>
        <p:spPr/>
        <p:txBody>
          <a:bodyPr anchor="ctr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>
                <a:ea typeface="黑体" panose="02010609060101010101" pitchFamily="49" charset="-122"/>
              </a:rPr>
              <a:t> </a:t>
            </a:r>
            <a:endParaRPr lang="zh-CN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>
            <a:extLst>
              <a:ext uri="{FF2B5EF4-FFF2-40B4-BE49-F238E27FC236}">
                <a16:creationId xmlns="" xmlns:a16="http://schemas.microsoft.com/office/drawing/2014/main" id="{BABF2A7F-DDDF-432B-A4F9-E715A3D92D3E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3" name="Rectangle 3">
            <a:extLst>
              <a:ext uri="{FF2B5EF4-FFF2-40B4-BE49-F238E27FC236}">
                <a16:creationId xmlns="" xmlns:a16="http://schemas.microsoft.com/office/drawing/2014/main" id="{BF10123F-A158-4281-97D0-A17A9967F91D}"/>
              </a:ext>
            </a:extLst>
          </p:cNvPr>
          <p:cNvSpPr>
            <a:spLocks noGrp="1" noRot="1" noChangeArrowheads="1"/>
          </p:cNvSpPr>
          <p:nvPr>
            <p:ph type="body" idx="4294967295"/>
          </p:nvPr>
        </p:nvSpPr>
        <p:spPr/>
        <p:txBody>
          <a:bodyPr anchor="ctr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>
                <a:ea typeface="黑体" panose="02010609060101010101" pitchFamily="49" charset="-122"/>
              </a:rPr>
              <a:t> </a:t>
            </a:r>
            <a:endParaRPr lang="zh-CN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>
            <a:extLst>
              <a:ext uri="{FF2B5EF4-FFF2-40B4-BE49-F238E27FC236}">
                <a16:creationId xmlns="" xmlns:a16="http://schemas.microsoft.com/office/drawing/2014/main" id="{BCC4A45F-94E5-4233-804F-35287B8BC83F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1" name="Rectangle 3">
            <a:extLst>
              <a:ext uri="{FF2B5EF4-FFF2-40B4-BE49-F238E27FC236}">
                <a16:creationId xmlns="" xmlns:a16="http://schemas.microsoft.com/office/drawing/2014/main" id="{EB0F6B9D-D9D3-4D2A-81E4-91FB576B5164}"/>
              </a:ext>
            </a:extLst>
          </p:cNvPr>
          <p:cNvSpPr>
            <a:spLocks noGrp="1" noRot="1" noChangeArrowheads="1"/>
          </p:cNvSpPr>
          <p:nvPr>
            <p:ph type="body" idx="4294967295"/>
          </p:nvPr>
        </p:nvSpPr>
        <p:spPr/>
        <p:txBody>
          <a:bodyPr anchor="ctr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>
                <a:ea typeface="黑体" panose="02010609060101010101" pitchFamily="49" charset="-122"/>
              </a:rPr>
              <a:t> </a:t>
            </a:r>
            <a:endParaRPr lang="zh-CN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>
            <a:extLst>
              <a:ext uri="{FF2B5EF4-FFF2-40B4-BE49-F238E27FC236}">
                <a16:creationId xmlns="" xmlns:a16="http://schemas.microsoft.com/office/drawing/2014/main" id="{125BD7E5-5D1A-4A2A-AF88-C6A34E3F24A6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Rectangle 3">
            <a:extLst>
              <a:ext uri="{FF2B5EF4-FFF2-40B4-BE49-F238E27FC236}">
                <a16:creationId xmlns="" xmlns:a16="http://schemas.microsoft.com/office/drawing/2014/main" id="{26620ED4-3EC7-45DE-9B3A-70F729D43241}"/>
              </a:ext>
            </a:extLst>
          </p:cNvPr>
          <p:cNvSpPr>
            <a:spLocks noGrp="1" noRot="1" noChangeArrowheads="1"/>
          </p:cNvSpPr>
          <p:nvPr>
            <p:ph type="body" idx="4294967295"/>
          </p:nvPr>
        </p:nvSpPr>
        <p:spPr/>
        <p:txBody>
          <a:bodyPr anchor="ctr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>
                <a:ea typeface="黑体" panose="02010609060101010101" pitchFamily="49" charset="-122"/>
              </a:rPr>
              <a:t> </a:t>
            </a:r>
            <a:endParaRPr lang="zh-CN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>
            <a:extLst>
              <a:ext uri="{FF2B5EF4-FFF2-40B4-BE49-F238E27FC236}">
                <a16:creationId xmlns="" xmlns:a16="http://schemas.microsoft.com/office/drawing/2014/main" id="{125BD7E5-5D1A-4A2A-AF88-C6A34E3F24A6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Rectangle 3">
            <a:extLst>
              <a:ext uri="{FF2B5EF4-FFF2-40B4-BE49-F238E27FC236}">
                <a16:creationId xmlns="" xmlns:a16="http://schemas.microsoft.com/office/drawing/2014/main" id="{26620ED4-3EC7-45DE-9B3A-70F729D43241}"/>
              </a:ext>
            </a:extLst>
          </p:cNvPr>
          <p:cNvSpPr>
            <a:spLocks noGrp="1" noRot="1" noChangeArrowheads="1"/>
          </p:cNvSpPr>
          <p:nvPr>
            <p:ph type="body" idx="4294967295"/>
          </p:nvPr>
        </p:nvSpPr>
        <p:spPr/>
        <p:txBody>
          <a:bodyPr anchor="ctr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>
                <a:ea typeface="黑体" panose="02010609060101010101" pitchFamily="49" charset="-122"/>
              </a:rPr>
              <a:t> </a:t>
            </a:r>
            <a:endParaRPr lang="zh-CN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>
            <a:extLst>
              <a:ext uri="{FF2B5EF4-FFF2-40B4-BE49-F238E27FC236}">
                <a16:creationId xmlns="" xmlns:a16="http://schemas.microsoft.com/office/drawing/2014/main" id="{7A2A13C3-4D24-4A67-8EA3-9CFB5C7E48E3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5" name="Rectangle 3">
            <a:extLst>
              <a:ext uri="{FF2B5EF4-FFF2-40B4-BE49-F238E27FC236}">
                <a16:creationId xmlns="" xmlns:a16="http://schemas.microsoft.com/office/drawing/2014/main" id="{AA28F556-AAD4-436B-9162-1172BF1D1D72}"/>
              </a:ext>
            </a:extLst>
          </p:cNvPr>
          <p:cNvSpPr>
            <a:spLocks noGrp="1" noRot="1" noChangeArrowheads="1"/>
          </p:cNvSpPr>
          <p:nvPr>
            <p:ph type="body" idx="4294967295"/>
          </p:nvPr>
        </p:nvSpPr>
        <p:spPr/>
        <p:txBody>
          <a:bodyPr anchor="ctr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>
                <a:ea typeface="黑体" panose="02010609060101010101" pitchFamily="49" charset="-122"/>
              </a:rPr>
              <a:t> </a:t>
            </a:r>
            <a:endParaRPr lang="zh-CN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>
            <a:extLst>
              <a:ext uri="{FF2B5EF4-FFF2-40B4-BE49-F238E27FC236}">
                <a16:creationId xmlns="" xmlns:a16="http://schemas.microsoft.com/office/drawing/2014/main" id="{60DCF694-7551-4765-A873-89E7BD20DF92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9" name="Rectangle 3">
            <a:extLst>
              <a:ext uri="{FF2B5EF4-FFF2-40B4-BE49-F238E27FC236}">
                <a16:creationId xmlns="" xmlns:a16="http://schemas.microsoft.com/office/drawing/2014/main" id="{ECEC3E87-3082-48B0-8E56-58C7EFE8F6BA}"/>
              </a:ext>
            </a:extLst>
          </p:cNvPr>
          <p:cNvSpPr>
            <a:spLocks noGrp="1" noRot="1" noChangeArrowheads="1"/>
          </p:cNvSpPr>
          <p:nvPr>
            <p:ph type="body" idx="4294967295"/>
          </p:nvPr>
        </p:nvSpPr>
        <p:spPr/>
        <p:txBody>
          <a:bodyPr anchor="ctr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>
                <a:ea typeface="黑体" panose="02010609060101010101" pitchFamily="49" charset="-122"/>
              </a:rPr>
              <a:t> </a:t>
            </a:r>
            <a:endParaRPr lang="zh-CN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>
            <a:extLst>
              <a:ext uri="{FF2B5EF4-FFF2-40B4-BE49-F238E27FC236}">
                <a16:creationId xmlns="" xmlns:a16="http://schemas.microsoft.com/office/drawing/2014/main" id="{D3D1E2C7-ED78-49FA-88CD-CEE14B2A5EAF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7" name="Rectangle 3">
            <a:extLst>
              <a:ext uri="{FF2B5EF4-FFF2-40B4-BE49-F238E27FC236}">
                <a16:creationId xmlns="" xmlns:a16="http://schemas.microsoft.com/office/drawing/2014/main" id="{CE4AB3DF-A392-497D-B490-DE38CA4560DD}"/>
              </a:ext>
            </a:extLst>
          </p:cNvPr>
          <p:cNvSpPr>
            <a:spLocks noGrp="1" noRot="1" noChangeArrowheads="1"/>
          </p:cNvSpPr>
          <p:nvPr>
            <p:ph type="body" idx="4294967295"/>
          </p:nvPr>
        </p:nvSpPr>
        <p:spPr/>
        <p:txBody>
          <a:bodyPr anchor="ctr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>
                <a:ea typeface="黑体" panose="02010609060101010101" pitchFamily="49" charset="-122"/>
              </a:rPr>
              <a:t> </a:t>
            </a:r>
            <a:endParaRPr lang="zh-CN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3429760"/>
      </p:ext>
    </p:extLst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107093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4257307"/>
      </p:ext>
    </p:extLst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1826157"/>
      </p:ext>
    </p:extLst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208994"/>
      </p:ext>
    </p:extLst>
  </p:cSld>
  <p:clrMapOvr>
    <a:masterClrMapping/>
  </p:clrMapOvr>
  <p:transition advTm="8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0081899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4823900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8177815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6212696"/>
      </p:ext>
    </p:extLst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7011716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7424568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6372961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1060064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6621238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9709541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4717504"/>
      </p:ext>
    </p:extLst>
  </p:cSld>
  <p:clrMapOvr>
    <a:masterClrMapping/>
  </p:clrMapOvr>
  <p:transition spd="slow" advTm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7046860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8674249"/>
      </p:ext>
    </p:extLst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4331250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DE48FF96-6EC7-4C6F-893C-C5B242C90354}"/>
              </a:ext>
            </a:extLst>
          </p:cNvPr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 dirty="0">
              <a:ea typeface="黑体" panose="02010609060101010101" pitchFamily="49" charset="-122"/>
            </a:endParaRPr>
          </a:p>
        </p:txBody>
      </p:sp>
      <p:grpSp>
        <p:nvGrpSpPr>
          <p:cNvPr id="2052" name="组合 2">
            <a:extLst>
              <a:ext uri="{FF2B5EF4-FFF2-40B4-BE49-F238E27FC236}">
                <a16:creationId xmlns="" xmlns:a16="http://schemas.microsoft.com/office/drawing/2014/main" id="{43D33A97-BAA4-40EF-A670-338BDF1DB91C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>
              <a:extLst>
                <a:ext uri="{FF2B5EF4-FFF2-40B4-BE49-F238E27FC236}">
                  <a16:creationId xmlns="" xmlns:a16="http://schemas.microsoft.com/office/drawing/2014/main" id="{9BC63489-8B15-46C0-B6FE-FD4C4A0D15CC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>
                <a:extLst>
                  <a:ext uri="{FF2B5EF4-FFF2-40B4-BE49-F238E27FC236}">
                    <a16:creationId xmlns="" xmlns:a16="http://schemas.microsoft.com/office/drawing/2014/main" id="{6AC9E338-C88A-4608-8352-B0D07CFF72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5" name="Freeform 305">
                <a:extLst>
                  <a:ext uri="{FF2B5EF4-FFF2-40B4-BE49-F238E27FC236}">
                    <a16:creationId xmlns="" xmlns:a16="http://schemas.microsoft.com/office/drawing/2014/main" id="{F07E1A3B-5DB7-4753-9504-0760F5B576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6" name="Freeform 306">
                <a:extLst>
                  <a:ext uri="{FF2B5EF4-FFF2-40B4-BE49-F238E27FC236}">
                    <a16:creationId xmlns="" xmlns:a16="http://schemas.microsoft.com/office/drawing/2014/main" id="{4562886F-9B63-4276-AD71-EB844E6A06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7" name="Freeform 307">
                <a:extLst>
                  <a:ext uri="{FF2B5EF4-FFF2-40B4-BE49-F238E27FC236}">
                    <a16:creationId xmlns="" xmlns:a16="http://schemas.microsoft.com/office/drawing/2014/main" id="{3EA3C2B1-0966-435B-9694-B0A8BEC5F2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8" name="Freeform 308">
                <a:extLst>
                  <a:ext uri="{FF2B5EF4-FFF2-40B4-BE49-F238E27FC236}">
                    <a16:creationId xmlns="" xmlns:a16="http://schemas.microsoft.com/office/drawing/2014/main" id="{39D50B74-3A16-4A37-9951-DE3CFEA2E2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" name="Freeform 309">
                <a:extLst>
                  <a:ext uri="{FF2B5EF4-FFF2-40B4-BE49-F238E27FC236}">
                    <a16:creationId xmlns="" xmlns:a16="http://schemas.microsoft.com/office/drawing/2014/main" id="{B4BDB902-CB25-4D29-8822-631DC9F431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" name="Freeform 310">
                <a:extLst>
                  <a:ext uri="{FF2B5EF4-FFF2-40B4-BE49-F238E27FC236}">
                    <a16:creationId xmlns="" xmlns:a16="http://schemas.microsoft.com/office/drawing/2014/main" id="{27DE90CF-2F37-45C2-AD11-9A1934036E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" name="Freeform 311">
                <a:extLst>
                  <a:ext uri="{FF2B5EF4-FFF2-40B4-BE49-F238E27FC236}">
                    <a16:creationId xmlns="" xmlns:a16="http://schemas.microsoft.com/office/drawing/2014/main" id="{171E65C2-40B8-40D7-94D4-4F6D198244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312">
                <a:extLst>
                  <a:ext uri="{FF2B5EF4-FFF2-40B4-BE49-F238E27FC236}">
                    <a16:creationId xmlns="" xmlns:a16="http://schemas.microsoft.com/office/drawing/2014/main" id="{4EC4835C-6998-40E3-8EE6-AD64419722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313">
                <a:extLst>
                  <a:ext uri="{FF2B5EF4-FFF2-40B4-BE49-F238E27FC236}">
                    <a16:creationId xmlns="" xmlns:a16="http://schemas.microsoft.com/office/drawing/2014/main" id="{CC782CC6-962D-4979-91E8-9B5613169C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64" name="组合 16">
              <a:extLst>
                <a:ext uri="{FF2B5EF4-FFF2-40B4-BE49-F238E27FC236}">
                  <a16:creationId xmlns="" xmlns:a16="http://schemas.microsoft.com/office/drawing/2014/main" id="{6EDC9665-932C-45A4-9A89-F06291277094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>
                <a:extLst>
                  <a:ext uri="{FF2B5EF4-FFF2-40B4-BE49-F238E27FC236}">
                    <a16:creationId xmlns="" xmlns:a16="http://schemas.microsoft.com/office/drawing/2014/main" id="{7467C249-BA81-44BF-B16E-0CA4D58DE5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8" name="Rectangle 316">
                <a:extLst>
                  <a:ext uri="{FF2B5EF4-FFF2-40B4-BE49-F238E27FC236}">
                    <a16:creationId xmlns="" xmlns:a16="http://schemas.microsoft.com/office/drawing/2014/main" id="{7E6E4C32-6251-4EA9-802B-068F16C9FF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9" name="Rectangle 317">
                <a:extLst>
                  <a:ext uri="{FF2B5EF4-FFF2-40B4-BE49-F238E27FC236}">
                    <a16:creationId xmlns="" xmlns:a16="http://schemas.microsoft.com/office/drawing/2014/main" id="{AB94F2B7-2EA1-44CC-AF61-11113F5DE8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0" name="Rectangle 318">
                <a:extLst>
                  <a:ext uri="{FF2B5EF4-FFF2-40B4-BE49-F238E27FC236}">
                    <a16:creationId xmlns="" xmlns:a16="http://schemas.microsoft.com/office/drawing/2014/main" id="{A22AB445-B172-44FE-A6E7-B3AABA79F4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1" name="Rectangle 319">
                <a:extLst>
                  <a:ext uri="{FF2B5EF4-FFF2-40B4-BE49-F238E27FC236}">
                    <a16:creationId xmlns="" xmlns:a16="http://schemas.microsoft.com/office/drawing/2014/main" id="{F4EB958D-5937-485C-BA4D-B553978467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70" name="Freeform 320">
                <a:extLst>
                  <a:ext uri="{FF2B5EF4-FFF2-40B4-BE49-F238E27FC236}">
                    <a16:creationId xmlns="" xmlns:a16="http://schemas.microsoft.com/office/drawing/2014/main" id="{C5631A35-B4A0-454A-AD6B-BF8405229B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3" name="Rectangle 321">
                <a:extLst>
                  <a:ext uri="{FF2B5EF4-FFF2-40B4-BE49-F238E27FC236}">
                    <a16:creationId xmlns="" xmlns:a16="http://schemas.microsoft.com/office/drawing/2014/main" id="{7B3C7B9A-9DCD-4A76-B5BE-907A1D7C9E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4" name="Rectangle 322">
                <a:extLst>
                  <a:ext uri="{FF2B5EF4-FFF2-40B4-BE49-F238E27FC236}">
                    <a16:creationId xmlns="" xmlns:a16="http://schemas.microsoft.com/office/drawing/2014/main" id="{6503A4E8-FDA8-4409-9A8E-64C55E7667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5" name="Rectangle 323">
                <a:extLst>
                  <a:ext uri="{FF2B5EF4-FFF2-40B4-BE49-F238E27FC236}">
                    <a16:creationId xmlns="" xmlns:a16="http://schemas.microsoft.com/office/drawing/2014/main" id="{59EB46E6-0733-405D-AFDC-3C1711534D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74" name="Freeform 324">
                <a:extLst>
                  <a:ext uri="{FF2B5EF4-FFF2-40B4-BE49-F238E27FC236}">
                    <a16:creationId xmlns="" xmlns:a16="http://schemas.microsoft.com/office/drawing/2014/main" id="{752EA1DB-F3AE-4B9E-8C7E-08991EE542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325">
                <a:extLst>
                  <a:ext uri="{FF2B5EF4-FFF2-40B4-BE49-F238E27FC236}">
                    <a16:creationId xmlns="" xmlns:a16="http://schemas.microsoft.com/office/drawing/2014/main" id="{D08CB917-2C5D-4967-81E6-AC59BC7B00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76" name="组合 1">
            <a:extLst>
              <a:ext uri="{FF2B5EF4-FFF2-40B4-BE49-F238E27FC236}">
                <a16:creationId xmlns="" xmlns:a16="http://schemas.microsoft.com/office/drawing/2014/main" id="{AD5EF8C0-3DEB-4A72-A71D-EC5985FE6BC2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>
              <a:extLst>
                <a:ext uri="{FF2B5EF4-FFF2-40B4-BE49-F238E27FC236}">
                  <a16:creationId xmlns="" xmlns:a16="http://schemas.microsoft.com/office/drawing/2014/main" id="{7C6A2CE6-470F-40B5-891D-9E85EBAEADB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2078" name="组合 28">
              <a:extLst>
                <a:ext uri="{FF2B5EF4-FFF2-40B4-BE49-F238E27FC236}">
                  <a16:creationId xmlns="" xmlns:a16="http://schemas.microsoft.com/office/drawing/2014/main" id="{1262DC30-C5C4-483A-AA98-B04917878BAE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>
                <a:extLst>
                  <a:ext uri="{FF2B5EF4-FFF2-40B4-BE49-F238E27FC236}">
                    <a16:creationId xmlns="" xmlns:a16="http://schemas.microsoft.com/office/drawing/2014/main" id="{31E981CF-9BF6-4B6E-970C-B4713325E9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5" name="Rectangle 170">
                <a:extLst>
                  <a:ext uri="{FF2B5EF4-FFF2-40B4-BE49-F238E27FC236}">
                    <a16:creationId xmlns="" xmlns:a16="http://schemas.microsoft.com/office/drawing/2014/main" id="{96ED7F02-7CB2-4538-B56B-EF6F11C702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6" name="Rectangle 171">
                <a:extLst>
                  <a:ext uri="{FF2B5EF4-FFF2-40B4-BE49-F238E27FC236}">
                    <a16:creationId xmlns="" xmlns:a16="http://schemas.microsoft.com/office/drawing/2014/main" id="{E9AFBFB9-D46C-4754-9A32-1C8A79C320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7" name="Rectangle 172">
                <a:extLst>
                  <a:ext uri="{FF2B5EF4-FFF2-40B4-BE49-F238E27FC236}">
                    <a16:creationId xmlns="" xmlns:a16="http://schemas.microsoft.com/office/drawing/2014/main" id="{5936B1BA-0040-4FF7-87C6-7F22B09CE3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8" name="Rectangle 173">
                <a:extLst>
                  <a:ext uri="{FF2B5EF4-FFF2-40B4-BE49-F238E27FC236}">
                    <a16:creationId xmlns="" xmlns:a16="http://schemas.microsoft.com/office/drawing/2014/main" id="{BE755E65-E953-49BB-858E-31F5A3D039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9" name="Rectangle 174">
                <a:extLst>
                  <a:ext uri="{FF2B5EF4-FFF2-40B4-BE49-F238E27FC236}">
                    <a16:creationId xmlns="" xmlns:a16="http://schemas.microsoft.com/office/drawing/2014/main" id="{E3DDF5F4-3E76-4A53-ABBC-A125F87AD0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0" name="Rectangle 175">
                <a:extLst>
                  <a:ext uri="{FF2B5EF4-FFF2-40B4-BE49-F238E27FC236}">
                    <a16:creationId xmlns="" xmlns:a16="http://schemas.microsoft.com/office/drawing/2014/main" id="{53C7927A-717F-4996-9626-62B4ACB9F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1" name="Rectangle 176">
                <a:extLst>
                  <a:ext uri="{FF2B5EF4-FFF2-40B4-BE49-F238E27FC236}">
                    <a16:creationId xmlns="" xmlns:a16="http://schemas.microsoft.com/office/drawing/2014/main" id="{AEEB761E-3080-4214-896C-A87E630722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2" name="Rectangle 177">
                <a:extLst>
                  <a:ext uri="{FF2B5EF4-FFF2-40B4-BE49-F238E27FC236}">
                    <a16:creationId xmlns="" xmlns:a16="http://schemas.microsoft.com/office/drawing/2014/main" id="{82971A13-0AF9-4D56-AD0C-1E8AF47E97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88" name="Freeform 178">
                <a:extLst>
                  <a:ext uri="{FF2B5EF4-FFF2-40B4-BE49-F238E27FC236}">
                    <a16:creationId xmlns="" xmlns:a16="http://schemas.microsoft.com/office/drawing/2014/main" id="{635447DB-F73D-4D25-A419-A57291973403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Rectangle 179">
                <a:extLst>
                  <a:ext uri="{FF2B5EF4-FFF2-40B4-BE49-F238E27FC236}">
                    <a16:creationId xmlns="" xmlns:a16="http://schemas.microsoft.com/office/drawing/2014/main" id="{1E62F961-BC8D-4E17-A813-BDD39D1369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2090" name="文本框 1">
            <a:extLst>
              <a:ext uri="{FF2B5EF4-FFF2-40B4-BE49-F238E27FC236}">
                <a16:creationId xmlns="" xmlns:a16="http://schemas.microsoft.com/office/drawing/2014/main" id="{AB8DF407-DF4F-4137-9195-D85722A5CA6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63437" y="-29975"/>
            <a:ext cx="2286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14.1 </a:t>
            </a:r>
            <a:r>
              <a:rPr lang="zh-CN" altLang="en-US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</a:t>
            </a:r>
            <a:r>
              <a:rPr lang="zh-CN" altLang="en-US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式的乘</a:t>
            </a:r>
            <a:r>
              <a:rPr lang="zh-CN" altLang="en-US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法</a:t>
            </a:r>
            <a:r>
              <a:rPr lang="en-US" altLang="zh-CN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345" r:id="rId1"/>
    <p:sldLayoutId id="2147484344" r:id="rId2"/>
    <p:sldLayoutId id="2147484343" r:id="rId3"/>
    <p:sldLayoutId id="2147484341" r:id="rId4"/>
    <p:sldLayoutId id="2147484339" r:id="rId5"/>
    <p:sldLayoutId id="2147484394" r:id="rId6"/>
    <p:sldLayoutId id="2147484395" r:id="rId7"/>
    <p:sldLayoutId id="2147484338" r:id="rId8"/>
    <p:sldLayoutId id="2147484337" r:id="rId9"/>
    <p:sldLayoutId id="2147484396" r:id="rId10"/>
    <p:sldLayoutId id="2147484397" r:id="rId11"/>
    <p:sldLayoutId id="2147484334" r:id="rId12"/>
    <p:sldLayoutId id="2147484398" r:id="rId13"/>
    <p:sldLayoutId id="2147484399" r:id="rId14"/>
    <p:sldLayoutId id="2147484400" r:id="rId15"/>
    <p:sldLayoutId id="2147484401" r:id="rId16"/>
    <p:sldLayoutId id="2147484402" r:id="rId17"/>
    <p:sldLayoutId id="2147484419" r:id="rId18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5094288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30" name="组合 1"/>
          <p:cNvGrpSpPr>
            <a:grpSpLocks noChangeAspect="1"/>
          </p:cNvGrpSpPr>
          <p:nvPr userDrawn="1"/>
        </p:nvGrpSpPr>
        <p:grpSpPr>
          <a:xfrm>
            <a:off x="50800" y="4670425"/>
            <a:ext cx="755650" cy="417513"/>
            <a:chOff x="50446" y="4572401"/>
            <a:chExt cx="938635" cy="517558"/>
          </a:xfrm>
        </p:grpSpPr>
        <p:sp>
          <p:nvSpPr>
            <p:cNvPr id="31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28"/>
            <p:cNvGrpSpPr>
              <a:grpSpLocks noChangeAspect="1"/>
            </p:cNvGrpSpPr>
            <p:nvPr userDrawn="1"/>
          </p:nvGrpSpPr>
          <p:grpSpPr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3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178"/>
              <p:cNvSpPr>
                <a:spLocks noEditPoints="1"/>
              </p:cNvSpPr>
              <p:nvPr/>
            </p:nvSpPr>
            <p:spPr>
              <a:xfrm>
                <a:off x="6531804" y="2008188"/>
                <a:ext cx="962025" cy="962025"/>
              </a:xfrm>
              <a:custGeom>
                <a:avLst/>
                <a:gdLst/>
                <a:ahLst/>
                <a:cxnLst>
                  <a:cxn ang="0">
                    <a:pos x="715724375" y="0"/>
                  </a:cxn>
                  <a:cxn ang="0">
                    <a:pos x="667842200" y="0"/>
                  </a:cxn>
                  <a:cxn ang="0">
                    <a:pos x="0" y="1146671888"/>
                  </a:cxn>
                  <a:cxn ang="0">
                    <a:pos x="0" y="1194554063"/>
                  </a:cxn>
                  <a:cxn ang="0">
                    <a:pos x="667842200" y="1527214688"/>
                  </a:cxn>
                  <a:cxn ang="0">
                    <a:pos x="715724375" y="1527214688"/>
                  </a:cxn>
                  <a:cxn ang="0">
                    <a:pos x="1527214688" y="1194554063"/>
                  </a:cxn>
                  <a:cxn ang="0">
                    <a:pos x="1527214688" y="1146671888"/>
                  </a:cxn>
                  <a:cxn ang="0">
                    <a:pos x="715724375" y="0"/>
                  </a:cxn>
                  <a:cxn ang="0">
                    <a:pos x="1479332513" y="1164312188"/>
                  </a:cxn>
                  <a:cxn ang="0">
                    <a:pos x="703124388" y="1479332513"/>
                  </a:cxn>
                  <a:cxn ang="0">
                    <a:pos x="680442188" y="1479332513"/>
                  </a:cxn>
                  <a:cxn ang="0">
                    <a:pos x="45362813" y="1164312188"/>
                  </a:cxn>
                  <a:cxn ang="0">
                    <a:pos x="45362813" y="1156752513"/>
                  </a:cxn>
                  <a:cxn ang="0">
                    <a:pos x="690522813" y="52924075"/>
                  </a:cxn>
                  <a:cxn ang="0">
                    <a:pos x="1479332513" y="1164312188"/>
                  </a:cxn>
                </a:cxnLst>
                <a:rect l="0" t="0" r="0" b="0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34923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21" r:id="rId1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2.wmf"/><Relationship Id="rId4" Type="http://schemas.openxmlformats.org/officeDocument/2006/relationships/image" Target="../media/image9.wmf"/><Relationship Id="rId9" Type="http://schemas.openxmlformats.org/officeDocument/2006/relationships/oleObject" Target="../embeddings/oleObject4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audio" Target="../media/audio6.wav"/><Relationship Id="rId3" Type="http://schemas.openxmlformats.org/officeDocument/2006/relationships/audio" Target="../media/audio1.wav"/><Relationship Id="rId7" Type="http://schemas.openxmlformats.org/officeDocument/2006/relationships/audio" Target="../media/audio5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6" Type="http://schemas.openxmlformats.org/officeDocument/2006/relationships/audio" Target="../media/audio4.wav"/><Relationship Id="rId5" Type="http://schemas.openxmlformats.org/officeDocument/2006/relationships/audio" Target="../media/audio3.wav"/><Relationship Id="rId4" Type="http://schemas.openxmlformats.org/officeDocument/2006/relationships/audio" Target="../media/audio2.wav"/><Relationship Id="rId9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5" descr="https://ss1.baidu.com/6ONXsjip0QIZ8tyhnq/it/u=3806147764,994740599&amp;fm=173&amp;app=25&amp;f=JPEG?w=600&amp;h=401&amp;s=E27BAF7653B36C37D6EBECC80300F0F3">
            <a:extLst>
              <a:ext uri="{FF2B5EF4-FFF2-40B4-BE49-F238E27FC236}">
                <a16:creationId xmlns="" xmlns:a16="http://schemas.microsoft.com/office/drawing/2014/main" id="{1A396A7F-4A3C-42B3-B807-2ACEBD8247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24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48">
            <a:extLst>
              <a:ext uri="{FF2B5EF4-FFF2-40B4-BE49-F238E27FC236}">
                <a16:creationId xmlns="" xmlns:a16="http://schemas.microsoft.com/office/drawing/2014/main" id="{B44F0300-528D-4514-8229-8D1B1527F80D}"/>
              </a:ext>
            </a:extLst>
          </p:cNvPr>
          <p:cNvSpPr txBox="1"/>
          <p:nvPr/>
        </p:nvSpPr>
        <p:spPr>
          <a:xfrm>
            <a:off x="304153" y="1147224"/>
            <a:ext cx="8380730" cy="2192908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pPr algn="ctr" eaLnBrk="0" hangingPunct="0">
              <a:lnSpc>
                <a:spcPct val="150000"/>
              </a:lnSpc>
              <a:buFontTx/>
              <a:buNone/>
              <a:defRPr/>
            </a:pPr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14.1   </a:t>
            </a: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整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式的乘法</a:t>
            </a:r>
          </a:p>
          <a:p>
            <a:pPr algn="ctr"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44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14.1.1   </a:t>
            </a:r>
            <a:r>
              <a:rPr lang="zh-CN" altLang="en-US" sz="44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同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sym typeface="+mn-ea"/>
              </a:rPr>
              <a:t>底数幂的乘法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-1" y="-2726"/>
            <a:ext cx="3561908" cy="435611"/>
          </a:xfrm>
          <a:prstGeom prst="round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黑体" panose="02010609060101010101" pitchFamily="49" charset="-122"/>
            </a:endParaRPr>
          </a:p>
        </p:txBody>
      </p:sp>
      <p:sp>
        <p:nvSpPr>
          <p:cNvPr id="16" name="文本框 1"/>
          <p:cNvSpPr txBox="1"/>
          <p:nvPr/>
        </p:nvSpPr>
        <p:spPr>
          <a:xfrm>
            <a:off x="158452" y="32775"/>
            <a:ext cx="3338624" cy="4001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</a:rPr>
              <a:t>人教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</a:rPr>
              <a:t>版 数学 </a:t>
            </a: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</a:rPr>
              <a:t>八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</a:rPr>
              <a:t>年级 上册</a:t>
            </a:r>
            <a:endParaRPr lang="zh-CN" altLang="en-US" sz="2000" b="1" dirty="0">
              <a:solidFill>
                <a:prstClr val="white"/>
              </a:solidFill>
              <a:latin typeface="宋体" panose="02010600030101010101" pitchFamily="2" charset="-122"/>
            </a:endParaRPr>
          </a:p>
        </p:txBody>
      </p:sp>
      <p:pic>
        <p:nvPicPr>
          <p:cNvPr id="7" name="Picture 2" descr="C:\Users\Administrator\Desktop\初中七彩课堂图标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89" name="Text Box 29">
            <a:extLst>
              <a:ext uri="{FF2B5EF4-FFF2-40B4-BE49-F238E27FC236}">
                <a16:creationId xmlns="" xmlns:a16="http://schemas.microsoft.com/office/drawing/2014/main" id="{98BF859E-4D20-41A4-BCED-1F14D0A3A3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7013" y="1817017"/>
            <a:ext cx="2903537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zh-CN" sz="3300" b="1" i="1" dirty="0" smtClean="0">
                <a:solidFill>
                  <a:srgbClr val="000000"/>
                </a:solidFill>
                <a:latin typeface="+mn-lt"/>
              </a:rPr>
              <a:t>a</a:t>
            </a:r>
            <a:r>
              <a:rPr lang="zh-CN" altLang="zh-CN" sz="3300" b="1" i="1" baseline="30000" dirty="0" smtClean="0">
                <a:solidFill>
                  <a:srgbClr val="FF0000"/>
                </a:solidFill>
                <a:latin typeface="+mn-lt"/>
              </a:rPr>
              <a:t>m</a:t>
            </a:r>
            <a:r>
              <a:rPr lang="zh-CN" altLang="zh-CN" sz="3300" b="1" dirty="0" smtClean="0">
                <a:solidFill>
                  <a:srgbClr val="000000"/>
                </a:solidFill>
                <a:latin typeface="+mn-lt"/>
              </a:rPr>
              <a:t>·</a:t>
            </a:r>
            <a:r>
              <a:rPr lang="zh-CN" altLang="zh-CN" sz="3300" b="1" i="1" dirty="0" smtClean="0">
                <a:solidFill>
                  <a:srgbClr val="000000"/>
                </a:solidFill>
                <a:latin typeface="+mn-lt"/>
              </a:rPr>
              <a:t>a</a:t>
            </a:r>
            <a:r>
              <a:rPr lang="zh-CN" altLang="zh-CN" sz="3300" b="1" i="1" baseline="30000" dirty="0" smtClean="0">
                <a:solidFill>
                  <a:srgbClr val="FF0000"/>
                </a:solidFill>
                <a:latin typeface="+mn-lt"/>
              </a:rPr>
              <a:t>n</a:t>
            </a:r>
            <a:r>
              <a:rPr lang="zh-CN" altLang="zh-CN" sz="3300" b="1" dirty="0" smtClean="0">
                <a:solidFill>
                  <a:srgbClr val="000000"/>
                </a:solidFill>
                <a:latin typeface="+mn-lt"/>
              </a:rPr>
              <a:t>·</a:t>
            </a:r>
            <a:r>
              <a:rPr lang="zh-CN" altLang="zh-CN" sz="3300" b="1" i="1" dirty="0" smtClean="0">
                <a:solidFill>
                  <a:srgbClr val="000000"/>
                </a:solidFill>
                <a:latin typeface="+mn-lt"/>
              </a:rPr>
              <a:t>a</a:t>
            </a:r>
            <a:r>
              <a:rPr lang="zh-CN" altLang="zh-CN" sz="3300" b="1" i="1" baseline="30000" dirty="0" smtClean="0">
                <a:solidFill>
                  <a:srgbClr val="FF0000"/>
                </a:solidFill>
                <a:latin typeface="+mn-lt"/>
              </a:rPr>
              <a:t>p</a:t>
            </a:r>
            <a:r>
              <a:rPr lang="zh-CN" altLang="zh-CN" sz="3000" b="1" dirty="0" smtClean="0">
                <a:solidFill>
                  <a:srgbClr val="000000"/>
                </a:solidFill>
                <a:latin typeface="+mn-lt"/>
              </a:rPr>
              <a:t> </a:t>
            </a:r>
            <a:r>
              <a:rPr lang="zh-CN" altLang="zh-CN" sz="3000" b="1" dirty="0">
                <a:solidFill>
                  <a:srgbClr val="000000"/>
                </a:solidFill>
                <a:latin typeface="+mn-lt"/>
              </a:rPr>
              <a:t>= </a:t>
            </a:r>
            <a:endParaRPr lang="zh-CN" altLang="zh-CN" sz="24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5390" name="Text Box 30">
            <a:extLst>
              <a:ext uri="{FF2B5EF4-FFF2-40B4-BE49-F238E27FC236}">
                <a16:creationId xmlns="" xmlns:a16="http://schemas.microsoft.com/office/drawing/2014/main" id="{628E8013-E2DC-402E-A9D4-D64D96650B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5497" y="1822027"/>
            <a:ext cx="2174977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zh-CN" sz="3300" b="1" i="1" dirty="0">
                <a:solidFill>
                  <a:srgbClr val="000000"/>
                </a:solidFill>
                <a:latin typeface="+mn-lt"/>
              </a:rPr>
              <a:t>a</a:t>
            </a:r>
            <a:r>
              <a:rPr lang="zh-CN" altLang="zh-CN" sz="3300" b="1" i="1" baseline="30000" dirty="0">
                <a:solidFill>
                  <a:srgbClr val="FF0000"/>
                </a:solidFill>
                <a:latin typeface="+mn-lt"/>
              </a:rPr>
              <a:t>m</a:t>
            </a:r>
            <a:r>
              <a:rPr lang="zh-CN" altLang="zh-CN" sz="3300" b="1" baseline="30000" dirty="0">
                <a:solidFill>
                  <a:srgbClr val="FF0000"/>
                </a:solidFill>
                <a:latin typeface="+mn-lt"/>
              </a:rPr>
              <a:t>+</a:t>
            </a:r>
            <a:r>
              <a:rPr lang="zh-CN" altLang="zh-CN" sz="3300" b="1" i="1" baseline="30000" dirty="0">
                <a:solidFill>
                  <a:srgbClr val="FF0000"/>
                </a:solidFill>
                <a:latin typeface="+mn-lt"/>
              </a:rPr>
              <a:t>n</a:t>
            </a:r>
            <a:r>
              <a:rPr lang="zh-CN" altLang="zh-CN" sz="3300" b="1" baseline="30000" dirty="0">
                <a:solidFill>
                  <a:srgbClr val="FF0000"/>
                </a:solidFill>
                <a:latin typeface="+mn-lt"/>
              </a:rPr>
              <a:t>+</a:t>
            </a:r>
            <a:r>
              <a:rPr lang="zh-CN" altLang="zh-CN" sz="3300" b="1" i="1" baseline="30000" dirty="0">
                <a:solidFill>
                  <a:srgbClr val="FF0000"/>
                </a:solidFill>
                <a:latin typeface="+mn-lt"/>
              </a:rPr>
              <a:t>p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 </a:t>
            </a:r>
          </a:p>
        </p:txBody>
      </p:sp>
      <p:sp>
        <p:nvSpPr>
          <p:cNvPr id="15391" name="Text Box 31">
            <a:extLst>
              <a:ext uri="{FF2B5EF4-FFF2-40B4-BE49-F238E27FC236}">
                <a16:creationId xmlns="" xmlns:a16="http://schemas.microsoft.com/office/drawing/2014/main" id="{C361AF87-C85E-46F8-ACA4-E0BEDE7424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32985" y="1909091"/>
            <a:ext cx="348615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500" b="1" dirty="0">
                <a:solidFill>
                  <a:srgbClr val="000000"/>
                </a:solidFill>
                <a:latin typeface="+mn-lt"/>
              </a:rPr>
              <a:t>（</a:t>
            </a:r>
            <a:r>
              <a:rPr lang="zh-CN" altLang="zh-CN" sz="2500" b="1" i="1" dirty="0">
                <a:solidFill>
                  <a:srgbClr val="000000"/>
                </a:solidFill>
                <a:latin typeface="+mn-lt"/>
              </a:rPr>
              <a:t>m</a:t>
            </a:r>
            <a:r>
              <a:rPr lang="zh-CN" altLang="en-US" sz="2500" b="1" dirty="0">
                <a:solidFill>
                  <a:srgbClr val="000000"/>
                </a:solidFill>
                <a:latin typeface="+mn-lt"/>
              </a:rPr>
              <a:t>、</a:t>
            </a:r>
            <a:r>
              <a:rPr lang="zh-CN" altLang="zh-CN" sz="2500" b="1" i="1" dirty="0">
                <a:solidFill>
                  <a:srgbClr val="000000"/>
                </a:solidFill>
                <a:latin typeface="+mn-lt"/>
              </a:rPr>
              <a:t>n</a:t>
            </a:r>
            <a:r>
              <a:rPr lang="zh-CN" altLang="en-US" sz="2500" b="1" dirty="0">
                <a:solidFill>
                  <a:srgbClr val="000000"/>
                </a:solidFill>
                <a:latin typeface="+mn-lt"/>
              </a:rPr>
              <a:t>、</a:t>
            </a:r>
            <a:r>
              <a:rPr lang="zh-CN" altLang="zh-CN" sz="2500" b="1" i="1" dirty="0">
                <a:solidFill>
                  <a:srgbClr val="000000"/>
                </a:solidFill>
                <a:latin typeface="+mn-lt"/>
              </a:rPr>
              <a:t>p</a:t>
            </a:r>
            <a:r>
              <a:rPr lang="zh-CN" altLang="en-US" sz="2500" b="1" dirty="0">
                <a:solidFill>
                  <a:srgbClr val="000000"/>
                </a:solidFill>
                <a:latin typeface="+mn-lt"/>
              </a:rPr>
              <a:t>都是正整数）</a:t>
            </a:r>
          </a:p>
        </p:txBody>
      </p:sp>
      <p:grpSp>
        <p:nvGrpSpPr>
          <p:cNvPr id="35" name="组合 2">
            <a:extLst>
              <a:ext uri="{FF2B5EF4-FFF2-40B4-BE49-F238E27FC236}">
                <a16:creationId xmlns="" xmlns:a16="http://schemas.microsoft.com/office/drawing/2014/main" id="{DAB032E3-60A6-46BF-ABFF-011E41F9C538}"/>
              </a:ext>
            </a:extLst>
          </p:cNvPr>
          <p:cNvGrpSpPr>
            <a:grpSpLocks/>
          </p:cNvGrpSpPr>
          <p:nvPr/>
        </p:nvGrpSpPr>
        <p:grpSpPr bwMode="auto">
          <a:xfrm>
            <a:off x="-3350" y="-55999"/>
            <a:ext cx="2006600" cy="477837"/>
            <a:chOff x="123" y="40"/>
            <a:chExt cx="3160" cy="752"/>
          </a:xfrm>
        </p:grpSpPr>
        <p:cxnSp>
          <p:nvCxnSpPr>
            <p:cNvPr id="36" name="直线连接符 23">
              <a:extLst>
                <a:ext uri="{FF2B5EF4-FFF2-40B4-BE49-F238E27FC236}">
                  <a16:creationId xmlns="" xmlns:a16="http://schemas.microsoft.com/office/drawing/2014/main" id="{2852F74A-1B9E-4714-8E40-A84C28E74B31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18">
              <a:extLst>
                <a:ext uri="{FF2B5EF4-FFF2-40B4-BE49-F238E27FC236}">
                  <a16:creationId xmlns="" xmlns:a16="http://schemas.microsoft.com/office/drawing/2014/main" id="{2D313515-008D-4B81-9F61-D17798DC2F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+mn-lt"/>
                  <a:ea typeface="Yuanti SC"/>
                  <a:cs typeface="Yuanti SC"/>
                </a:rPr>
                <a:t>探究新知</a:t>
              </a:r>
            </a:p>
          </p:txBody>
        </p:sp>
        <p:sp>
          <p:nvSpPr>
            <p:cNvPr id="38" name="Freeform 74">
              <a:extLst>
                <a:ext uri="{FF2B5EF4-FFF2-40B4-BE49-F238E27FC236}">
                  <a16:creationId xmlns="" xmlns:a16="http://schemas.microsoft.com/office/drawing/2014/main" id="{3F00F40E-E44F-48D0-B8CF-62183AC0670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868259" y="585318"/>
            <a:ext cx="76297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       当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三个或三个以上同底数幂相乘时，是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否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也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具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有这一性质呢？ 怎样用公式表示？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239537" y="719239"/>
            <a:ext cx="1755979" cy="455854"/>
            <a:chOff x="1745942" y="3988439"/>
            <a:chExt cx="1755979" cy="455854"/>
          </a:xfrm>
        </p:grpSpPr>
        <p:grpSp>
          <p:nvGrpSpPr>
            <p:cNvPr id="41" name="组合 40"/>
            <p:cNvGrpSpPr/>
            <p:nvPr/>
          </p:nvGrpSpPr>
          <p:grpSpPr>
            <a:xfrm>
              <a:off x="1975014" y="3988439"/>
              <a:ext cx="1526907" cy="411198"/>
              <a:chOff x="886455" y="800098"/>
              <a:chExt cx="1526907" cy="411198"/>
            </a:xfrm>
          </p:grpSpPr>
          <p:sp>
            <p:nvSpPr>
              <p:cNvPr id="43" name="流程图: 库存数据 42"/>
              <p:cNvSpPr/>
              <p:nvPr/>
            </p:nvSpPr>
            <p:spPr>
              <a:xfrm rot="10800000">
                <a:off x="886455" y="823976"/>
                <a:ext cx="1018992" cy="387320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endParaRPr lang="zh-CN" altLang="en-US" kern="0" dirty="0" smtClean="0">
                  <a:solidFill>
                    <a:prstClr val="white"/>
                  </a:solidFill>
                  <a:latin typeface="Times New Roman"/>
                  <a:ea typeface="微软雅黑"/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984408" y="800098"/>
                <a:ext cx="142895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/>
                </a:pPr>
                <a:r>
                  <a:rPr lang="zh-CN" altLang="en-US" sz="2000" b="1" kern="0" dirty="0" smtClean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想一想</a:t>
                </a:r>
              </a:p>
            </p:txBody>
          </p:sp>
        </p:grpSp>
        <p:pic>
          <p:nvPicPr>
            <p:cNvPr id="42" name="Picture 3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/>
          </p:blipFill>
          <p:spPr bwMode="auto">
            <a:xfrm>
              <a:off x="1745942" y="4008572"/>
              <a:ext cx="395789" cy="435721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5" name="Rectangle 2">
            <a:extLst>
              <a:ext uri="{FF2B5EF4-FFF2-40B4-BE49-F238E27FC236}">
                <a16:creationId xmlns="" xmlns:a16="http://schemas.microsoft.com/office/drawing/2014/main" id="{09C3C678-6F2F-40D4-82AA-34476C961A2C}"/>
              </a:ext>
            </a:extLst>
          </p:cNvPr>
          <p:cNvSpPr txBox="1">
            <a:spLocks noChangeArrowheads="1"/>
          </p:cNvSpPr>
          <p:nvPr/>
        </p:nvSpPr>
        <p:spPr>
          <a:xfrm>
            <a:off x="904080" y="2567132"/>
            <a:ext cx="5821362" cy="479425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685800" rtl="0" eaLnBrk="0" fontAlgn="base" hangingPunct="0"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85800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2pPr>
            <a:lvl3pPr algn="ctr" defTabSz="685800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3pPr>
            <a:lvl4pPr algn="ctr" defTabSz="685800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4pPr>
            <a:lvl5pPr algn="ctr" defTabSz="685800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5pPr>
            <a:lvl6pPr marL="457200" algn="ctr" defTabSz="6858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6pPr>
            <a:lvl7pPr marL="914400" algn="ctr" defTabSz="6858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7pPr>
            <a:lvl8pPr marL="1371600" algn="ctr" defTabSz="6858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8pPr>
            <a:lvl9pPr marL="1828800" algn="ctr" defTabSz="6858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9pPr>
          </a:lstStyle>
          <a:p>
            <a:pPr algn="l" defTabSz="914400" eaLnBrk="1" fontAlgn="auto" hangingPunct="1">
              <a:spcAft>
                <a:spcPts val="0"/>
              </a:spcAft>
              <a:buFontTx/>
              <a:defRPr/>
            </a:pPr>
            <a:r>
              <a:rPr lang="zh-CN" sz="2400" b="1" spc="-50" dirty="0" smtClean="0">
                <a:solidFill>
                  <a:srgbClr val="0000FF"/>
                </a:solidFill>
                <a:ea typeface="黑体" panose="02010609060101010101" pitchFamily="49" charset="-122"/>
              </a:rPr>
              <a:t>同底数幂的乘法运算法则</a:t>
            </a:r>
            <a:endParaRPr lang="zh-CN" sz="2400" b="1" spc="-50" dirty="0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sp>
        <p:nvSpPr>
          <p:cNvPr id="46" name="Text Box 4">
            <a:extLst>
              <a:ext uri="{FF2B5EF4-FFF2-40B4-BE49-F238E27FC236}">
                <a16:creationId xmlns="" xmlns:a16="http://schemas.microsoft.com/office/drawing/2014/main" id="{1B60DF15-EB7D-499F-8740-6A971592AC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54177" y="3319156"/>
            <a:ext cx="6457950" cy="110648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accent2"/>
              </a:buClr>
              <a:buSzPct val="130000"/>
              <a:buFont typeface="Wingdings" panose="05000000000000000000" pitchFamily="2" charset="2"/>
              <a:buNone/>
            </a:pPr>
            <a:r>
              <a:rPr lang="zh-CN" altLang="zh-CN" sz="3300" b="1" i="1" dirty="0">
                <a:solidFill>
                  <a:srgbClr val="000000"/>
                </a:solidFill>
                <a:latin typeface="+mn-lt"/>
              </a:rPr>
              <a:t>a</a:t>
            </a:r>
            <a:r>
              <a:rPr lang="zh-CN" altLang="zh-CN" sz="3000" b="1" i="1" baseline="30000" dirty="0">
                <a:solidFill>
                  <a:srgbClr val="FF0000"/>
                </a:solidFill>
                <a:latin typeface="+mn-lt"/>
              </a:rPr>
              <a:t>m</a:t>
            </a:r>
            <a:r>
              <a:rPr lang="zh-CN" altLang="zh-CN" sz="3000" b="1" dirty="0">
                <a:solidFill>
                  <a:srgbClr val="000000"/>
                </a:solidFill>
                <a:latin typeface="+mn-lt"/>
              </a:rPr>
              <a:t> · </a:t>
            </a:r>
            <a:r>
              <a:rPr lang="zh-CN" altLang="zh-CN" sz="3300" b="1" i="1" dirty="0">
                <a:solidFill>
                  <a:srgbClr val="000000"/>
                </a:solidFill>
                <a:latin typeface="+mn-lt"/>
              </a:rPr>
              <a:t>a</a:t>
            </a:r>
            <a:r>
              <a:rPr lang="zh-CN" altLang="zh-CN" sz="3000" b="1" i="1" baseline="30000" dirty="0">
                <a:solidFill>
                  <a:srgbClr val="FF0000"/>
                </a:solidFill>
                <a:latin typeface="+mn-lt"/>
              </a:rPr>
              <a:t>n</a:t>
            </a:r>
            <a:r>
              <a:rPr lang="zh-CN" altLang="zh-CN" sz="3000" b="1" baseline="30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</a:rPr>
              <a:t>=  </a:t>
            </a:r>
            <a:r>
              <a:rPr lang="zh-CN" altLang="zh-CN" sz="3300" b="1" i="1" dirty="0">
                <a:solidFill>
                  <a:srgbClr val="000000"/>
                </a:solidFill>
                <a:latin typeface="+mn-lt"/>
              </a:rPr>
              <a:t>a</a:t>
            </a:r>
            <a:r>
              <a:rPr lang="zh-CN" altLang="zh-CN" sz="3000" b="1" i="1" baseline="30000" dirty="0">
                <a:solidFill>
                  <a:srgbClr val="FF0000"/>
                </a:solidFill>
                <a:latin typeface="+mn-lt"/>
              </a:rPr>
              <a:t>m</a:t>
            </a:r>
            <a:r>
              <a:rPr lang="zh-CN" altLang="zh-CN" sz="3000" b="1" baseline="30000" dirty="0">
                <a:solidFill>
                  <a:srgbClr val="FF0000"/>
                </a:solidFill>
                <a:latin typeface="+mn-lt"/>
              </a:rPr>
              <a:t>+</a:t>
            </a:r>
            <a:r>
              <a:rPr lang="zh-CN" altLang="zh-CN" sz="3000" b="1" i="1" baseline="30000" dirty="0">
                <a:solidFill>
                  <a:srgbClr val="FF0000"/>
                </a:solidFill>
                <a:latin typeface="+mn-lt"/>
              </a:rPr>
              <a:t>n</a:t>
            </a:r>
            <a:r>
              <a:rPr lang="zh-CN" altLang="zh-CN" sz="3000" b="1" dirty="0">
                <a:solidFill>
                  <a:srgbClr val="000000"/>
                </a:solidFill>
                <a:latin typeface="+mn-lt"/>
              </a:rPr>
              <a:t>    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</a:rPr>
              <a:t> </a:t>
            </a:r>
            <a:r>
              <a:rPr lang="zh-CN" altLang="zh-CN" sz="2500" b="1" dirty="0" smtClean="0">
                <a:solidFill>
                  <a:srgbClr val="000000"/>
                </a:solidFill>
                <a:latin typeface="+mn-lt"/>
              </a:rPr>
              <a:t>(</a:t>
            </a:r>
            <a:r>
              <a:rPr lang="zh-CN" altLang="zh-CN" sz="2500" b="1" i="1" dirty="0" smtClean="0">
                <a:solidFill>
                  <a:srgbClr val="000000"/>
                </a:solidFill>
                <a:latin typeface="+mn-lt"/>
              </a:rPr>
              <a:t>m</a:t>
            </a:r>
            <a:r>
              <a:rPr lang="zh-CN" altLang="en-US" sz="2500" b="1" dirty="0" smtClean="0">
                <a:solidFill>
                  <a:srgbClr val="000000"/>
                </a:solidFill>
                <a:latin typeface="+mn-lt"/>
              </a:rPr>
              <a:t>、</a:t>
            </a:r>
            <a:r>
              <a:rPr lang="zh-CN" altLang="zh-CN" sz="2500" b="1" i="1" dirty="0" smtClean="0">
                <a:solidFill>
                  <a:srgbClr val="000000"/>
                </a:solidFill>
                <a:latin typeface="+mn-lt"/>
              </a:rPr>
              <a:t>n</a:t>
            </a:r>
            <a:r>
              <a:rPr lang="zh-CN" altLang="en-US" sz="2500" b="1" dirty="0">
                <a:solidFill>
                  <a:srgbClr val="000000"/>
                </a:solidFill>
                <a:latin typeface="+mn-lt"/>
              </a:rPr>
              <a:t>都是正整数</a:t>
            </a:r>
            <a:r>
              <a:rPr lang="zh-CN" altLang="zh-CN" sz="2500" b="1" dirty="0">
                <a:solidFill>
                  <a:srgbClr val="000000"/>
                </a:solidFill>
                <a:latin typeface="+mn-lt"/>
              </a:rPr>
              <a:t>)           </a:t>
            </a:r>
            <a:r>
              <a:rPr lang="zh-CN" altLang="en-US" sz="2100" b="1" dirty="0">
                <a:solidFill>
                  <a:srgbClr val="000000"/>
                </a:solidFill>
                <a:latin typeface="+mn-lt"/>
              </a:rPr>
              <a:t>　  　</a:t>
            </a:r>
            <a:r>
              <a:rPr lang="zh-CN" altLang="zh-CN" sz="3300" b="1" i="1" dirty="0">
                <a:solidFill>
                  <a:srgbClr val="000000"/>
                </a:solidFill>
                <a:latin typeface="+mn-lt"/>
              </a:rPr>
              <a:t>a</a:t>
            </a:r>
            <a:r>
              <a:rPr lang="zh-CN" altLang="zh-CN" sz="3300" b="1" i="1" baseline="30000" dirty="0">
                <a:solidFill>
                  <a:srgbClr val="FF0000"/>
                </a:solidFill>
                <a:latin typeface="+mn-lt"/>
              </a:rPr>
              <a:t>m</a:t>
            </a:r>
            <a:r>
              <a:rPr lang="zh-CN" altLang="zh-CN" sz="3300" b="1" dirty="0">
                <a:solidFill>
                  <a:srgbClr val="000000"/>
                </a:solidFill>
                <a:latin typeface="+mn-lt"/>
              </a:rPr>
              <a:t>·</a:t>
            </a:r>
            <a:r>
              <a:rPr lang="zh-CN" altLang="zh-CN" sz="3300" b="1" i="1" dirty="0">
                <a:solidFill>
                  <a:srgbClr val="000000"/>
                </a:solidFill>
                <a:latin typeface="+mn-lt"/>
              </a:rPr>
              <a:t>a</a:t>
            </a:r>
            <a:r>
              <a:rPr lang="zh-CN" altLang="zh-CN" sz="3300" b="1" i="1" baseline="30000" dirty="0">
                <a:solidFill>
                  <a:srgbClr val="FF0000"/>
                </a:solidFill>
                <a:latin typeface="+mn-lt"/>
              </a:rPr>
              <a:t>n</a:t>
            </a:r>
            <a:r>
              <a:rPr lang="zh-CN" altLang="zh-CN" sz="3300" b="1" dirty="0">
                <a:solidFill>
                  <a:srgbClr val="000000"/>
                </a:solidFill>
                <a:latin typeface="+mn-lt"/>
              </a:rPr>
              <a:t>·</a:t>
            </a:r>
            <a:r>
              <a:rPr lang="zh-CN" altLang="zh-CN" sz="3300" b="1" i="1" dirty="0">
                <a:solidFill>
                  <a:srgbClr val="000000"/>
                </a:solidFill>
                <a:latin typeface="+mn-lt"/>
              </a:rPr>
              <a:t>a</a:t>
            </a:r>
            <a:r>
              <a:rPr lang="zh-CN" altLang="zh-CN" sz="3300" b="1" i="1" baseline="30000" dirty="0">
                <a:solidFill>
                  <a:srgbClr val="FF0000"/>
                </a:solidFill>
                <a:latin typeface="+mn-lt"/>
              </a:rPr>
              <a:t>p</a:t>
            </a:r>
            <a:r>
              <a:rPr lang="zh-CN" altLang="zh-CN" sz="3000" b="1" dirty="0">
                <a:solidFill>
                  <a:srgbClr val="000000"/>
                </a:solidFill>
                <a:latin typeface="+mn-lt"/>
              </a:rPr>
              <a:t> = </a:t>
            </a:r>
            <a:r>
              <a:rPr lang="zh-CN" altLang="zh-CN" sz="3300" b="1" i="1" dirty="0">
                <a:solidFill>
                  <a:srgbClr val="000000"/>
                </a:solidFill>
                <a:latin typeface="+mn-lt"/>
              </a:rPr>
              <a:t>a</a:t>
            </a:r>
            <a:r>
              <a:rPr lang="zh-CN" altLang="zh-CN" sz="3300" b="1" i="1" baseline="30000" dirty="0">
                <a:solidFill>
                  <a:srgbClr val="FF0000"/>
                </a:solidFill>
                <a:latin typeface="+mn-lt"/>
              </a:rPr>
              <a:t>m</a:t>
            </a:r>
            <a:r>
              <a:rPr lang="zh-CN" altLang="zh-CN" sz="3300" b="1" baseline="30000" dirty="0">
                <a:solidFill>
                  <a:srgbClr val="FF0000"/>
                </a:solidFill>
                <a:latin typeface="+mn-lt"/>
              </a:rPr>
              <a:t>+</a:t>
            </a:r>
            <a:r>
              <a:rPr lang="zh-CN" altLang="zh-CN" sz="3300" b="1" i="1" baseline="30000" dirty="0">
                <a:solidFill>
                  <a:srgbClr val="FF0000"/>
                </a:solidFill>
                <a:latin typeface="+mn-lt"/>
              </a:rPr>
              <a:t>n</a:t>
            </a:r>
            <a:r>
              <a:rPr lang="zh-CN" altLang="zh-CN" sz="3300" b="1" baseline="30000" dirty="0">
                <a:solidFill>
                  <a:srgbClr val="FF0000"/>
                </a:solidFill>
                <a:latin typeface="+mn-lt"/>
              </a:rPr>
              <a:t>+</a:t>
            </a:r>
            <a:r>
              <a:rPr lang="zh-CN" altLang="zh-CN" sz="3300" b="1" i="1" baseline="30000" dirty="0">
                <a:solidFill>
                  <a:srgbClr val="FF0000"/>
                </a:solidFill>
                <a:latin typeface="+mn-lt"/>
              </a:rPr>
              <a:t>p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</a:rPr>
              <a:t> </a:t>
            </a:r>
            <a:r>
              <a:rPr lang="zh-CN" altLang="en-US" sz="2500" b="1" dirty="0">
                <a:solidFill>
                  <a:srgbClr val="000000"/>
                </a:solidFill>
                <a:latin typeface="+mn-lt"/>
              </a:rPr>
              <a:t>（</a:t>
            </a:r>
            <a:r>
              <a:rPr lang="zh-CN" altLang="zh-CN" sz="2500" b="1" i="1" dirty="0">
                <a:solidFill>
                  <a:srgbClr val="000000"/>
                </a:solidFill>
                <a:latin typeface="+mn-lt"/>
              </a:rPr>
              <a:t>m</a:t>
            </a:r>
            <a:r>
              <a:rPr lang="zh-CN" altLang="en-US" sz="2500" b="1" dirty="0">
                <a:solidFill>
                  <a:srgbClr val="000000"/>
                </a:solidFill>
                <a:latin typeface="+mn-lt"/>
              </a:rPr>
              <a:t>、</a:t>
            </a:r>
            <a:r>
              <a:rPr lang="zh-CN" altLang="zh-CN" sz="2500" b="1" i="1" dirty="0">
                <a:solidFill>
                  <a:srgbClr val="000000"/>
                </a:solidFill>
                <a:latin typeface="+mn-lt"/>
              </a:rPr>
              <a:t>n</a:t>
            </a:r>
            <a:r>
              <a:rPr lang="zh-CN" altLang="en-US" sz="2500" b="1" dirty="0">
                <a:solidFill>
                  <a:srgbClr val="000000"/>
                </a:solidFill>
                <a:latin typeface="+mn-lt"/>
              </a:rPr>
              <a:t>、</a:t>
            </a:r>
            <a:r>
              <a:rPr lang="zh-CN" altLang="zh-CN" sz="2500" b="1" i="1" dirty="0">
                <a:solidFill>
                  <a:srgbClr val="000000"/>
                </a:solidFill>
                <a:latin typeface="+mn-lt"/>
              </a:rPr>
              <a:t>p</a:t>
            </a:r>
            <a:r>
              <a:rPr lang="zh-CN" altLang="en-US" sz="2500" b="1" dirty="0">
                <a:solidFill>
                  <a:srgbClr val="000000"/>
                </a:solidFill>
                <a:latin typeface="+mn-lt"/>
              </a:rPr>
              <a:t>都是正整数）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89" grpId="0"/>
      <p:bldP spid="15390" grpId="0"/>
      <p:bldP spid="15391" grpId="0"/>
      <p:bldP spid="45" grpId="0"/>
      <p:bldP spid="46" grpId="0" uiExpand="1" build="p" animBg="1" advAuto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4">
            <a:extLst>
              <a:ext uri="{FF2B5EF4-FFF2-40B4-BE49-F238E27FC236}">
                <a16:creationId xmlns="" xmlns:a16="http://schemas.microsoft.com/office/drawing/2014/main" id="{4C76B332-61D8-4017-B968-466DF9A12C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2252" y="601663"/>
            <a:ext cx="5278438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 eaLnBrk="0" hangingPunct="0">
              <a:lnSpc>
                <a:spcPct val="120000"/>
              </a:lnSpc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  <a:defRPr/>
            </a:pPr>
            <a:r>
              <a:rPr lang="zh-CN" altLang="en-US" dirty="0">
                <a:latin typeface="+mn-lt"/>
                <a:ea typeface="黑体" panose="02010600030101010101" pitchFamily="2" charset="-122"/>
                <a:sym typeface="+mn-ea"/>
              </a:rPr>
              <a:t>同底数幂的乘法的法则的运用</a:t>
            </a:r>
          </a:p>
        </p:txBody>
      </p:sp>
      <p:grpSp>
        <p:nvGrpSpPr>
          <p:cNvPr id="21547" name="组合 21546">
            <a:extLst>
              <a:ext uri="{FF2B5EF4-FFF2-40B4-BE49-F238E27FC236}">
                <a16:creationId xmlns="" xmlns:a16="http://schemas.microsoft.com/office/drawing/2014/main" id="{41DFB63C-8395-4198-A992-20B1E0DE53D2}"/>
              </a:ext>
            </a:extLst>
          </p:cNvPr>
          <p:cNvGrpSpPr>
            <a:grpSpLocks/>
          </p:cNvGrpSpPr>
          <p:nvPr/>
        </p:nvGrpSpPr>
        <p:grpSpPr bwMode="auto">
          <a:xfrm>
            <a:off x="1014413" y="1104361"/>
            <a:ext cx="7861299" cy="2349500"/>
            <a:chOff x="152" y="1025"/>
            <a:chExt cx="4952" cy="1480"/>
          </a:xfrm>
        </p:grpSpPr>
        <p:sp>
          <p:nvSpPr>
            <p:cNvPr id="21518" name="内容占位符 2">
              <a:extLst>
                <a:ext uri="{FF2B5EF4-FFF2-40B4-BE49-F238E27FC236}">
                  <a16:creationId xmlns="" xmlns:a16="http://schemas.microsoft.com/office/drawing/2014/main" id="{DE635749-0D80-4337-B646-68FA1A347A9F}"/>
                </a:ext>
              </a:extLst>
            </p:cNvPr>
            <p:cNvSpPr txBox="1"/>
            <p:nvPr/>
          </p:nvSpPr>
          <p:spPr>
            <a:xfrm>
              <a:off x="152" y="1025"/>
              <a:ext cx="4952" cy="1480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/>
            <a:lstStyle/>
            <a:p>
              <a:pPr>
                <a:defRPr/>
              </a:pPr>
              <a:r>
                <a:rPr lang="en-US" altLang="zh-CN" sz="2800" b="1" kern="100" dirty="0">
                  <a:solidFill>
                    <a:srgbClr val="0000FF"/>
                  </a:solidFill>
                  <a:latin typeface="+mn-lt"/>
                  <a:ea typeface="黑体" panose="02010600030101010101" pitchFamily="2" charset="-122"/>
                  <a:cs typeface="Times New Roman" panose="02020603050405020304"/>
                </a:rPr>
                <a:t> </a:t>
              </a:r>
              <a:r>
                <a:rPr lang="zh-CN" altLang="zh-CN" sz="2800" b="1" kern="100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/>
                </a:rPr>
                <a:t>例</a:t>
              </a:r>
              <a:r>
                <a:rPr lang="en-US" altLang="zh-CN" sz="2800" b="1" kern="100" dirty="0">
                  <a:solidFill>
                    <a:srgbClr val="0000FF"/>
                  </a:solidFill>
                  <a:latin typeface="+mn-lt"/>
                  <a:ea typeface="黑体" panose="02010609060101010101" pitchFamily="49" charset="-122"/>
                  <a:cs typeface="Times New Roman" panose="02020603050405020304"/>
                </a:rPr>
                <a:t>1</a:t>
              </a:r>
              <a:r>
                <a:rPr lang="zh-CN" altLang="en-US" sz="2800" b="1" noProof="1">
                  <a:latin typeface="+mn-lt"/>
                  <a:ea typeface="黑体" panose="02010600030101010101" pitchFamily="2" charset="-122"/>
                  <a:cs typeface="+mn-ea"/>
                </a:rPr>
                <a:t>　计算：</a:t>
              </a:r>
              <a:endParaRPr lang="zh-CN" altLang="en-US" sz="2800" b="1" noProof="1">
                <a:latin typeface="+mn-lt"/>
                <a:ea typeface="黑体" panose="02010600030101010101" pitchFamily="2" charset="-122"/>
              </a:endParaRPr>
            </a:p>
            <a:p>
              <a:pPr>
                <a:spcBef>
                  <a:spcPct val="30000"/>
                </a:spcBef>
                <a:defRPr/>
              </a:pPr>
              <a:r>
                <a:rPr lang="zh-CN" altLang="en-US" sz="2800" b="1" noProof="1">
                  <a:latin typeface="+mn-lt"/>
                  <a:ea typeface="黑体" panose="02010600030101010101" pitchFamily="2" charset="-122"/>
                  <a:cs typeface="+mn-ea"/>
                </a:rPr>
                <a:t>（</a:t>
              </a:r>
              <a:r>
                <a:rPr lang="en-US" altLang="zh-CN" sz="2800" b="1" noProof="1">
                  <a:latin typeface="+mn-lt"/>
                  <a:ea typeface="黑体" panose="02010600030101010101" pitchFamily="2" charset="-122"/>
                  <a:cs typeface="+mn-ea"/>
                </a:rPr>
                <a:t>1</a:t>
              </a:r>
              <a:r>
                <a:rPr lang="zh-CN" altLang="en-US" sz="2800" b="1" noProof="1" smtClean="0">
                  <a:latin typeface="+mn-lt"/>
                  <a:ea typeface="黑体" panose="02010600030101010101" pitchFamily="2" charset="-122"/>
                  <a:cs typeface="+mn-ea"/>
                </a:rPr>
                <a:t>）</a:t>
              </a:r>
              <a:r>
                <a:rPr lang="zh-CN" altLang="en-US" sz="2800" b="1" noProof="1">
                  <a:latin typeface="+mn-lt"/>
                  <a:ea typeface="黑体" panose="02010600030101010101" pitchFamily="2" charset="-122"/>
                </a:rPr>
                <a:t> </a:t>
              </a:r>
              <a:r>
                <a:rPr lang="zh-CN" altLang="en-US" sz="2800" b="1" noProof="1" smtClean="0">
                  <a:latin typeface="+mn-lt"/>
                  <a:ea typeface="黑体" panose="02010600030101010101" pitchFamily="2" charset="-122"/>
                </a:rPr>
                <a:t>                                     </a:t>
              </a:r>
              <a:r>
                <a:rPr lang="zh-CN" altLang="en-US" sz="2800" b="1" noProof="1" smtClean="0">
                  <a:latin typeface="+mn-lt"/>
                  <a:ea typeface="黑体" panose="02010600030101010101" pitchFamily="2" charset="-122"/>
                  <a:cs typeface="+mn-ea"/>
                </a:rPr>
                <a:t>（</a:t>
              </a:r>
              <a:r>
                <a:rPr lang="en-US" altLang="zh-CN" sz="2800" b="1" noProof="1" smtClean="0">
                  <a:latin typeface="+mn-lt"/>
                  <a:ea typeface="黑体" panose="02010600030101010101" pitchFamily="2" charset="-122"/>
                  <a:cs typeface="+mn-ea"/>
                </a:rPr>
                <a:t>2</a:t>
              </a:r>
              <a:r>
                <a:rPr lang="zh-CN" altLang="en-US" sz="2800" b="1" noProof="1" smtClean="0">
                  <a:latin typeface="+mn-lt"/>
                  <a:ea typeface="黑体" panose="02010600030101010101" pitchFamily="2" charset="-122"/>
                  <a:cs typeface="+mn-ea"/>
                </a:rPr>
                <a:t>）</a:t>
              </a:r>
              <a:endParaRPr lang="zh-CN" altLang="en-US" sz="2800" b="1" noProof="1" smtClean="0">
                <a:latin typeface="+mn-lt"/>
                <a:ea typeface="黑体" panose="02010600030101010101" pitchFamily="2" charset="-122"/>
              </a:endParaRPr>
            </a:p>
            <a:p>
              <a:pPr>
                <a:spcBef>
                  <a:spcPct val="30000"/>
                </a:spcBef>
                <a:defRPr/>
              </a:pPr>
              <a:r>
                <a:rPr lang="zh-CN" altLang="en-US" sz="2800" b="1" noProof="1" smtClean="0">
                  <a:latin typeface="+mn-lt"/>
                  <a:ea typeface="黑体" panose="02010600030101010101" pitchFamily="2" charset="-122"/>
                  <a:cs typeface="+mn-ea"/>
                </a:rPr>
                <a:t>（</a:t>
              </a:r>
              <a:r>
                <a:rPr lang="en-US" altLang="zh-CN" sz="2800" b="1" noProof="1">
                  <a:latin typeface="+mn-lt"/>
                  <a:ea typeface="黑体" panose="02010600030101010101" pitchFamily="2" charset="-122"/>
                  <a:cs typeface="+mn-ea"/>
                </a:rPr>
                <a:t>3</a:t>
              </a:r>
              <a:r>
                <a:rPr lang="zh-CN" altLang="en-US" sz="2800" b="1" noProof="1" smtClean="0">
                  <a:latin typeface="+mn-lt"/>
                  <a:ea typeface="黑体" panose="02010600030101010101" pitchFamily="2" charset="-122"/>
                  <a:cs typeface="+mn-ea"/>
                </a:rPr>
                <a:t>）</a:t>
              </a:r>
              <a:r>
                <a:rPr lang="zh-CN" altLang="en-US" sz="2800" b="1" noProof="1">
                  <a:latin typeface="+mn-lt"/>
                  <a:ea typeface="黑体" panose="02010600030101010101" pitchFamily="2" charset="-122"/>
                </a:rPr>
                <a:t> </a:t>
              </a:r>
              <a:r>
                <a:rPr lang="zh-CN" altLang="en-US" sz="2800" b="1" noProof="1" smtClean="0">
                  <a:latin typeface="+mn-lt"/>
                  <a:ea typeface="黑体" panose="02010600030101010101" pitchFamily="2" charset="-122"/>
                </a:rPr>
                <a:t>                                     </a:t>
              </a:r>
              <a:r>
                <a:rPr lang="zh-CN" altLang="en-US" sz="2800" b="1" noProof="1" smtClean="0">
                  <a:latin typeface="+mn-lt"/>
                  <a:ea typeface="黑体" panose="02010600030101010101" pitchFamily="2" charset="-122"/>
                  <a:cs typeface="+mn-ea"/>
                </a:rPr>
                <a:t>（</a:t>
              </a:r>
              <a:r>
                <a:rPr lang="en-US" altLang="zh-CN" sz="2800" b="1" noProof="1">
                  <a:latin typeface="+mn-lt"/>
                  <a:ea typeface="黑体" panose="02010600030101010101" pitchFamily="2" charset="-122"/>
                  <a:cs typeface="+mn-ea"/>
                </a:rPr>
                <a:t>4</a:t>
              </a:r>
              <a:r>
                <a:rPr lang="zh-CN" altLang="en-US" sz="2800" b="1" noProof="1">
                  <a:latin typeface="+mn-lt"/>
                  <a:ea typeface="黑体" panose="02010600030101010101" pitchFamily="2" charset="-122"/>
                  <a:cs typeface="+mn-ea"/>
                </a:rPr>
                <a:t>）　</a:t>
              </a:r>
              <a:endParaRPr lang="zh-CN" altLang="en-US" sz="2800" b="1" noProof="1">
                <a:latin typeface="+mn-lt"/>
                <a:ea typeface="黑体" panose="02010600030101010101" pitchFamily="2" charset="-122"/>
              </a:endParaRPr>
            </a:p>
          </p:txBody>
        </p:sp>
        <p:graphicFrame>
          <p:nvGraphicFramePr>
            <p:cNvPr id="74756" name="Object 5">
              <a:extLst>
                <a:ext uri="{FF2B5EF4-FFF2-40B4-BE49-F238E27FC236}">
                  <a16:creationId xmlns="" xmlns:a16="http://schemas.microsoft.com/office/drawing/2014/main" id="{F33C93DD-7698-4150-8A11-097A06E3BB2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94290177"/>
                </p:ext>
              </p:extLst>
            </p:nvPr>
          </p:nvGraphicFramePr>
          <p:xfrm>
            <a:off x="3390" y="1398"/>
            <a:ext cx="624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4981" r:id="rId3" imgW="991030" imgH="431987" progId="Equation.DSMT4">
                    <p:embed/>
                  </p:oleObj>
                </mc:Choice>
                <mc:Fallback>
                  <p:oleObj r:id="rId3" imgW="991030" imgH="431987" progId="Equation.DSMT4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90" y="1398"/>
                          <a:ext cx="624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4757" name="Object 5">
              <a:extLst>
                <a:ext uri="{FF2B5EF4-FFF2-40B4-BE49-F238E27FC236}">
                  <a16:creationId xmlns="" xmlns:a16="http://schemas.microsoft.com/office/drawing/2014/main" id="{31A2D3A8-EF90-43EC-A9ED-618E47741536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238699532"/>
                </p:ext>
              </p:extLst>
            </p:nvPr>
          </p:nvGraphicFramePr>
          <p:xfrm>
            <a:off x="775" y="1375"/>
            <a:ext cx="1407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4982" r:id="rId5" imgW="2235200" imgH="431800" progId="Equation.DSMT4">
                    <p:embed/>
                  </p:oleObj>
                </mc:Choice>
                <mc:Fallback>
                  <p:oleObj r:id="rId5" imgW="2235200" imgH="431800" progId="Equation.DSMT4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75" y="1375"/>
                          <a:ext cx="1407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4758" name="Object 5">
              <a:extLst>
                <a:ext uri="{FF2B5EF4-FFF2-40B4-BE49-F238E27FC236}">
                  <a16:creationId xmlns="" xmlns:a16="http://schemas.microsoft.com/office/drawing/2014/main" id="{993D3400-FC36-4071-A693-9AC701656EE6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23028578"/>
                </p:ext>
              </p:extLst>
            </p:nvPr>
          </p:nvGraphicFramePr>
          <p:xfrm>
            <a:off x="666" y="1728"/>
            <a:ext cx="2039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4983" r:id="rId7" imgW="3237095" imgH="431613" progId="Equation.DSMT4">
                    <p:embed/>
                  </p:oleObj>
                </mc:Choice>
                <mc:Fallback>
                  <p:oleObj r:id="rId7" imgW="3237095" imgH="431613" progId="Equation.DSMT4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66" y="1728"/>
                          <a:ext cx="2039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4759" name="Object 5">
              <a:extLst>
                <a:ext uri="{FF2B5EF4-FFF2-40B4-BE49-F238E27FC236}">
                  <a16:creationId xmlns="" xmlns:a16="http://schemas.microsoft.com/office/drawing/2014/main" id="{76633878-73FE-421F-9A9D-45601B655440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4582300"/>
                </p:ext>
              </p:extLst>
            </p:nvPr>
          </p:nvGraphicFramePr>
          <p:xfrm>
            <a:off x="3408" y="1718"/>
            <a:ext cx="968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4984" name="Equation" r:id="rId9" imgW="1536480" imgH="431640" progId="Equation.DSMT4">
                    <p:embed/>
                  </p:oleObj>
                </mc:Choice>
                <mc:Fallback>
                  <p:oleObj name="Equation" r:id="rId9" imgW="1536480" imgH="431640" progId="Equation.DSMT4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08" y="1718"/>
                          <a:ext cx="968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4764" name="组合 6">
            <a:extLst>
              <a:ext uri="{FF2B5EF4-FFF2-40B4-BE49-F238E27FC236}">
                <a16:creationId xmlns="" xmlns:a16="http://schemas.microsoft.com/office/drawing/2014/main" id="{0D5C7602-347F-4346-A907-9C1FC802A0C1}"/>
              </a:ext>
            </a:extLst>
          </p:cNvPr>
          <p:cNvGrpSpPr>
            <a:grpSpLocks/>
          </p:cNvGrpSpPr>
          <p:nvPr/>
        </p:nvGrpSpPr>
        <p:grpSpPr bwMode="auto">
          <a:xfrm>
            <a:off x="701675" y="563563"/>
            <a:ext cx="1858963" cy="492125"/>
            <a:chOff x="427462" y="558483"/>
            <a:chExt cx="1858351" cy="492443"/>
          </a:xfrm>
        </p:grpSpPr>
        <p:grpSp>
          <p:nvGrpSpPr>
            <p:cNvPr id="74765" name="组合 5">
              <a:extLst>
                <a:ext uri="{FF2B5EF4-FFF2-40B4-BE49-F238E27FC236}">
                  <a16:creationId xmlns="" xmlns:a16="http://schemas.microsoft.com/office/drawing/2014/main" id="{2847B3BF-C854-4D9C-8E41-CA08C3548C3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>
                <a:extLst>
                  <a:ext uri="{FF2B5EF4-FFF2-40B4-BE49-F238E27FC236}">
                    <a16:creationId xmlns="" xmlns:a16="http://schemas.microsoft.com/office/drawing/2014/main" id="{414A5C79-66C3-494B-BE50-8DE622CCA5C8}"/>
                  </a:ext>
                </a:extLst>
              </p:cNvPr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="" xmlns:a16="http://schemas.microsoft.com/office/drawing/2014/main" id="{D07184D1-9321-4308-9B9A-01ED5042F844}"/>
                  </a:ext>
                </a:extLst>
              </p:cNvPr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="" xmlns:a16="http://schemas.microsoft.com/office/drawing/2014/main" id="{E10BA7D5-95B3-4D56-9280-2D2614A7F750}"/>
                  </a:ext>
                </a:extLst>
              </p:cNvPr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="" xmlns:a16="http://schemas.microsoft.com/office/drawing/2014/main" id="{29A2C8EF-FC4F-4AB0-8FD5-E0F29CBAE551}"/>
                  </a:ext>
                </a:extLst>
              </p:cNvPr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="" xmlns:a16="http://schemas.microsoft.com/office/drawing/2014/main" id="{0BD23218-9DA9-49BF-BB75-67764CC8140D}"/>
                  </a:ext>
                </a:extLst>
              </p:cNvPr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74771" name="文本框 11">
              <a:extLst>
                <a:ext uri="{FF2B5EF4-FFF2-40B4-BE49-F238E27FC236}">
                  <a16:creationId xmlns="" xmlns:a16="http://schemas.microsoft.com/office/drawing/2014/main" id="{AA3E2050-3942-4A88-A5EC-04CDE630B4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  <a:latin typeface="+mn-lt"/>
                </a:rPr>
                <a:t>素养考点 </a:t>
              </a:r>
              <a:r>
                <a:rPr lang="en-US" altLang="zh-CN" sz="2600" b="1" dirty="0">
                  <a:solidFill>
                    <a:schemeClr val="bg1"/>
                  </a:solidFill>
                  <a:latin typeface="+mn-lt"/>
                </a:rPr>
                <a:t>1</a:t>
              </a:r>
              <a:endParaRPr lang="zh-CN" altLang="en-US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5C0C9BC9-3571-42BB-99E7-2F3771627D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0597" y="2800524"/>
            <a:ext cx="4776787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noProof="1" smtClean="0">
                <a:ea typeface="黑体" panose="02010600030101010101" pitchFamily="2" charset="-122"/>
                <a:cs typeface="+mn-ea"/>
              </a:rPr>
              <a:t>（</a:t>
            </a:r>
            <a:r>
              <a:rPr lang="en-US" altLang="zh-CN" sz="2800" b="1" noProof="1" smtClean="0">
                <a:latin typeface="+mn-lt"/>
                <a:ea typeface="黑体" panose="02010600030101010101" pitchFamily="2" charset="-122"/>
                <a:cs typeface="+mn-ea"/>
              </a:rPr>
              <a:t>5</a:t>
            </a:r>
            <a:r>
              <a:rPr lang="zh-CN" altLang="en-US" sz="2800" b="1" noProof="1" smtClean="0">
                <a:ea typeface="黑体" panose="02010600030101010101" pitchFamily="2" charset="-122"/>
                <a:cs typeface="+mn-ea"/>
              </a:rPr>
              <a:t>）</a:t>
            </a:r>
            <a:r>
              <a:rPr lang="en-US" altLang="zh-CN" sz="2800" b="1" noProof="1">
                <a:latin typeface="+mn-lt"/>
              </a:rPr>
              <a:t>(</a:t>
            </a:r>
            <a:r>
              <a:rPr lang="en-US" altLang="zh-CN" sz="2800" b="1" i="1" dirty="0" smtClean="0">
                <a:latin typeface="+mn-lt"/>
              </a:rPr>
              <a:t>b</a:t>
            </a:r>
            <a:r>
              <a:rPr lang="en-US" altLang="zh-CN" sz="2800" b="1" dirty="0" smtClean="0">
                <a:latin typeface="+mn-lt"/>
              </a:rPr>
              <a:t>+2)</a:t>
            </a:r>
            <a:r>
              <a:rPr lang="en-US" altLang="zh-CN" sz="2800" b="1" baseline="30000" dirty="0" smtClean="0">
                <a:latin typeface="+mn-lt"/>
              </a:rPr>
              <a:t>3</a:t>
            </a:r>
            <a:r>
              <a:rPr lang="en-US" altLang="zh-CN" sz="2800" b="1" dirty="0">
                <a:latin typeface="+mn-lt"/>
              </a:rPr>
              <a:t>·(</a:t>
            </a:r>
            <a:r>
              <a:rPr lang="en-US" altLang="zh-CN" sz="2800" b="1" i="1" dirty="0">
                <a:latin typeface="+mn-lt"/>
              </a:rPr>
              <a:t>b</a:t>
            </a:r>
            <a:r>
              <a:rPr lang="en-US" altLang="zh-CN" sz="2800" b="1" dirty="0">
                <a:latin typeface="+mn-lt"/>
              </a:rPr>
              <a:t>+2)</a:t>
            </a:r>
            <a:r>
              <a:rPr lang="en-US" altLang="zh-CN" sz="2800" b="1" baseline="30000" dirty="0">
                <a:latin typeface="+mn-lt"/>
              </a:rPr>
              <a:t>4</a:t>
            </a:r>
            <a:r>
              <a:rPr lang="en-US" altLang="zh-CN" sz="2800" b="1" dirty="0">
                <a:latin typeface="+mn-lt"/>
              </a:rPr>
              <a:t>·(</a:t>
            </a:r>
            <a:r>
              <a:rPr lang="en-US" altLang="zh-CN" sz="2800" b="1" i="1" dirty="0">
                <a:latin typeface="+mn-lt"/>
              </a:rPr>
              <a:t>b</a:t>
            </a:r>
            <a:r>
              <a:rPr lang="en-US" altLang="zh-CN" sz="2800" b="1" dirty="0">
                <a:latin typeface="+mn-lt"/>
              </a:rPr>
              <a:t>+2)</a:t>
            </a:r>
          </a:p>
        </p:txBody>
      </p:sp>
      <p:grpSp>
        <p:nvGrpSpPr>
          <p:cNvPr id="27" name="组合 2">
            <a:extLst>
              <a:ext uri="{FF2B5EF4-FFF2-40B4-BE49-F238E27FC236}">
                <a16:creationId xmlns="" xmlns:a16="http://schemas.microsoft.com/office/drawing/2014/main" id="{DAB032E3-60A6-46BF-ABFF-011E41F9C538}"/>
              </a:ext>
            </a:extLst>
          </p:cNvPr>
          <p:cNvGrpSpPr>
            <a:grpSpLocks/>
          </p:cNvGrpSpPr>
          <p:nvPr/>
        </p:nvGrpSpPr>
        <p:grpSpPr bwMode="auto">
          <a:xfrm>
            <a:off x="-3350" y="-55999"/>
            <a:ext cx="2006600" cy="477837"/>
            <a:chOff x="123" y="40"/>
            <a:chExt cx="3160" cy="752"/>
          </a:xfrm>
        </p:grpSpPr>
        <p:cxnSp>
          <p:nvCxnSpPr>
            <p:cNvPr id="28" name="直线连接符 23">
              <a:extLst>
                <a:ext uri="{FF2B5EF4-FFF2-40B4-BE49-F238E27FC236}">
                  <a16:creationId xmlns="" xmlns:a16="http://schemas.microsoft.com/office/drawing/2014/main" id="{2852F74A-1B9E-4714-8E40-A84C28E74B31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>
              <a:extLst>
                <a:ext uri="{FF2B5EF4-FFF2-40B4-BE49-F238E27FC236}">
                  <a16:creationId xmlns="" xmlns:a16="http://schemas.microsoft.com/office/drawing/2014/main" id="{2D313515-008D-4B81-9F61-D17798DC2F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+mn-lt"/>
                  <a:ea typeface="Yuanti SC"/>
                  <a:cs typeface="Yuanti SC"/>
                </a:rPr>
                <a:t>探究新知</a:t>
              </a:r>
            </a:p>
          </p:txBody>
        </p:sp>
        <p:sp>
          <p:nvSpPr>
            <p:cNvPr id="30" name="Freeform 74">
              <a:extLst>
                <a:ext uri="{FF2B5EF4-FFF2-40B4-BE49-F238E27FC236}">
                  <a16:creationId xmlns="" xmlns:a16="http://schemas.microsoft.com/office/drawing/2014/main" id="{3F00F40E-E44F-48D0-B8CF-62183AC0670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34" name="Text Box 3">
            <a:extLst>
              <a:ext uri="{FF2B5EF4-FFF2-40B4-BE49-F238E27FC236}">
                <a16:creationId xmlns="" xmlns:a16="http://schemas.microsoft.com/office/drawing/2014/main" id="{6B805137-BFE5-46A4-9AE2-EC6E8B93B2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6976" y="3348968"/>
            <a:ext cx="72739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 </a:t>
            </a: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</a:rPr>
              <a:t>1</a:t>
            </a:r>
            <a:r>
              <a:rPr lang="en-US" altLang="zh-CN" sz="2800" b="1" dirty="0" smtClean="0">
                <a:latin typeface="仿宋" pitchFamily="49" charset="-122"/>
                <a:ea typeface="仿宋" pitchFamily="49" charset="-122"/>
              </a:rPr>
              <a:t>)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8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800" b="1" dirty="0" smtClean="0">
                <a:latin typeface="Times New Roman" panose="02020603050405020304" pitchFamily="18" charset="0"/>
                <a:cs typeface="Arial" panose="020B0604020202020204" pitchFamily="34" charset="0"/>
              </a:rPr>
              <a:t>·</a:t>
            </a:r>
            <a:r>
              <a:rPr lang="en-US" altLang="zh-CN" sz="28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800" b="1" baseline="30000" dirty="0" smtClean="0">
                <a:latin typeface="Times New Roman" panose="02020603050405020304" pitchFamily="18" charset="0"/>
              </a:rPr>
              <a:t>5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2+5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                                                      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35" name="Rectangle 6">
            <a:extLst>
              <a:ext uri="{FF2B5EF4-FFF2-40B4-BE49-F238E27FC236}">
                <a16:creationId xmlns="" xmlns:a16="http://schemas.microsoft.com/office/drawing/2014/main" id="{AA4230DE-B9C5-4CE6-B849-E7F753DBA2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3405" y="4078984"/>
            <a:ext cx="43926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</a:rPr>
              <a:t>2</a:t>
            </a:r>
            <a:r>
              <a:rPr lang="en-US" altLang="zh-CN" sz="2800" b="1" dirty="0">
                <a:latin typeface="仿宋" pitchFamily="49" charset="-122"/>
                <a:ea typeface="仿宋" pitchFamily="49" charset="-122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</a:rPr>
              <a:t>  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a·a</a:t>
            </a:r>
            <a:r>
              <a:rPr lang="en-US" altLang="zh-CN" sz="2800" b="1" baseline="30000" dirty="0">
                <a:latin typeface="Times New Roman" panose="02020603050405020304" pitchFamily="18" charset="0"/>
              </a:rPr>
              <a:t>6</a:t>
            </a:r>
            <a:r>
              <a:rPr lang="en-US" altLang="zh-CN" sz="2800" b="1" dirty="0">
                <a:latin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1+6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3" name="圆角矩形标注 2"/>
          <p:cNvSpPr/>
          <p:nvPr/>
        </p:nvSpPr>
        <p:spPr>
          <a:xfrm>
            <a:off x="6182687" y="3060874"/>
            <a:ext cx="1300293" cy="907119"/>
          </a:xfrm>
          <a:prstGeom prst="wedgeRoundRectCallout">
            <a:avLst>
              <a:gd name="adj1" fmla="val -41072"/>
              <a:gd name="adj2" fmla="val -154800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8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zh-CN" sz="2800" b="1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C2D5F204-64C9-4F0E-A488-D46A06989B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0075" y="1474788"/>
            <a:ext cx="1085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+mn-lt"/>
              </a:rPr>
              <a:t>-2</a:t>
            </a:r>
          </a:p>
        </p:txBody>
      </p:sp>
      <p:sp>
        <p:nvSpPr>
          <p:cNvPr id="76803" name="内容占位符 2">
            <a:extLst>
              <a:ext uri="{FF2B5EF4-FFF2-40B4-BE49-F238E27FC236}">
                <a16:creationId xmlns="" xmlns:a16="http://schemas.microsoft.com/office/drawing/2014/main" id="{6DD2390C-B7AE-4066-AE47-9291594467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4420" y="1262543"/>
            <a:ext cx="6191250" cy="1556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5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     =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-2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）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1+4+3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     =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-2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）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8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     =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256</a:t>
            </a:r>
            <a:r>
              <a:rPr lang="zh-CN" altLang="en-US" sz="2400" b="1" baseline="300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 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　</a:t>
            </a:r>
          </a:p>
        </p:txBody>
      </p:sp>
      <p:sp>
        <p:nvSpPr>
          <p:cNvPr id="7173" name="Rectangle 5">
            <a:extLst>
              <a:ext uri="{FF2B5EF4-FFF2-40B4-BE49-F238E27FC236}">
                <a16:creationId xmlns="" xmlns:a16="http://schemas.microsoft.com/office/drawing/2014/main" id="{292D078F-74BD-408D-B36A-8D6A1FD85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4450" y="639253"/>
            <a:ext cx="282962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+mn-lt"/>
              </a:rPr>
              <a:t>(3</a:t>
            </a:r>
            <a:r>
              <a:rPr lang="en-US" altLang="zh-CN" sz="2400" b="1" dirty="0" smtClean="0">
                <a:latin typeface="+mn-lt"/>
              </a:rPr>
              <a:t>) (-</a:t>
            </a:r>
            <a:r>
              <a:rPr lang="en-US" altLang="zh-CN" sz="2400" b="1" dirty="0">
                <a:latin typeface="+mn-lt"/>
              </a:rPr>
              <a:t>2)×(-2)</a:t>
            </a:r>
            <a:r>
              <a:rPr lang="en-US" altLang="zh-CN" sz="2400" b="1" baseline="30000" dirty="0">
                <a:latin typeface="+mn-lt"/>
              </a:rPr>
              <a:t>4</a:t>
            </a:r>
            <a:r>
              <a:rPr lang="en-US" altLang="zh-CN" sz="2400" b="1" dirty="0">
                <a:latin typeface="+mn-lt"/>
              </a:rPr>
              <a:t>×(-2)</a:t>
            </a:r>
            <a:r>
              <a:rPr lang="en-US" altLang="zh-CN" sz="2400" b="1" baseline="30000" dirty="0">
                <a:latin typeface="+mn-lt"/>
              </a:rPr>
              <a:t>3</a:t>
            </a:r>
            <a:endParaRPr lang="en-US" altLang="zh-CN" sz="2400" b="1" dirty="0">
              <a:latin typeface="+mn-lt"/>
            </a:endParaRPr>
          </a:p>
        </p:txBody>
      </p:sp>
      <p:sp>
        <p:nvSpPr>
          <p:cNvPr id="2" name="Rectangle 4">
            <a:extLst>
              <a:ext uri="{FF2B5EF4-FFF2-40B4-BE49-F238E27FC236}">
                <a16:creationId xmlns="" xmlns:a16="http://schemas.microsoft.com/office/drawing/2014/main" id="{CBC6D232-8825-40AD-85BA-1A88A48FF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4420" y="3267446"/>
            <a:ext cx="40350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(4)  </a:t>
            </a:r>
            <a:r>
              <a:rPr lang="en-US" altLang="zh-CN" sz="2400" b="1" i="1" dirty="0">
                <a:latin typeface="+mn-lt"/>
              </a:rPr>
              <a:t>x</a:t>
            </a:r>
            <a:r>
              <a:rPr lang="en-US" altLang="zh-CN" sz="2400" b="1" i="1" baseline="30000" dirty="0">
                <a:latin typeface="+mn-lt"/>
              </a:rPr>
              <a:t>m</a:t>
            </a:r>
            <a:r>
              <a:rPr lang="en-US" altLang="zh-CN" sz="2400" b="1" dirty="0">
                <a:latin typeface="+mn-lt"/>
              </a:rPr>
              <a:t>·</a:t>
            </a:r>
            <a:r>
              <a:rPr lang="en-US" altLang="zh-CN" sz="2400" b="1" i="1" dirty="0">
                <a:latin typeface="+mn-lt"/>
              </a:rPr>
              <a:t>x</a:t>
            </a:r>
            <a:r>
              <a:rPr lang="en-US" altLang="zh-CN" sz="2400" b="1" baseline="30000" dirty="0">
                <a:latin typeface="+mn-lt"/>
              </a:rPr>
              <a:t>3</a:t>
            </a:r>
            <a:r>
              <a:rPr lang="en-US" altLang="zh-CN" sz="2400" b="1" i="1" baseline="30000" dirty="0">
                <a:latin typeface="+mn-lt"/>
              </a:rPr>
              <a:t>m</a:t>
            </a:r>
            <a:r>
              <a:rPr lang="en-US" altLang="zh-CN" sz="2400" b="1" baseline="30000" dirty="0">
                <a:latin typeface="+mn-lt"/>
              </a:rPr>
              <a:t>+1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+mn-lt"/>
              </a:rPr>
              <a:t>m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</a:rPr>
              <a:t>+3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+mn-lt"/>
              </a:rPr>
              <a:t>m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</a:rPr>
              <a:t>+1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= 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x 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</a:rPr>
              <a:t>4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+mn-lt"/>
              </a:rPr>
              <a:t>m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</a:rPr>
              <a:t>+1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8C7D952B-ABFA-4ABE-9510-8084B8EE41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8970" y="3956537"/>
            <a:ext cx="75263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Times New Roman"/>
              </a:rPr>
              <a:t> 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/>
              </a:rPr>
              <a:t>(5) </a:t>
            </a:r>
            <a:r>
              <a:rPr lang="en-US" altLang="zh-CN" sz="2400" b="1" dirty="0">
                <a:solidFill>
                  <a:prstClr val="black"/>
                </a:solidFill>
                <a:latin typeface="Times New Roman"/>
              </a:rPr>
              <a:t>( </a:t>
            </a:r>
            <a:r>
              <a:rPr lang="en-US" altLang="zh-CN" sz="2400" b="1" i="1" dirty="0" smtClean="0">
                <a:latin typeface="+mn-lt"/>
              </a:rPr>
              <a:t>b</a:t>
            </a:r>
            <a:r>
              <a:rPr lang="en-US" altLang="zh-CN" sz="2400" b="1" dirty="0" smtClean="0">
                <a:latin typeface="+mn-lt"/>
              </a:rPr>
              <a:t>+2)</a:t>
            </a:r>
            <a:r>
              <a:rPr lang="en-US" altLang="zh-CN" sz="2400" b="1" baseline="30000" dirty="0" smtClean="0">
                <a:latin typeface="+mn-lt"/>
              </a:rPr>
              <a:t>3</a:t>
            </a:r>
            <a:r>
              <a:rPr lang="en-US" altLang="zh-CN" sz="2400" b="1" dirty="0">
                <a:latin typeface="+mn-lt"/>
              </a:rPr>
              <a:t>·(</a:t>
            </a:r>
            <a:r>
              <a:rPr lang="en-US" altLang="zh-CN" sz="2400" b="1" i="1" dirty="0">
                <a:latin typeface="+mn-lt"/>
              </a:rPr>
              <a:t>b</a:t>
            </a:r>
            <a:r>
              <a:rPr lang="en-US" altLang="zh-CN" sz="2400" b="1" dirty="0">
                <a:latin typeface="+mn-lt"/>
              </a:rPr>
              <a:t>+2)</a:t>
            </a:r>
            <a:r>
              <a:rPr lang="en-US" altLang="zh-CN" sz="2400" b="1" baseline="30000" dirty="0">
                <a:latin typeface="+mn-lt"/>
              </a:rPr>
              <a:t>4</a:t>
            </a:r>
            <a:r>
              <a:rPr lang="en-US" altLang="zh-CN" sz="2400" b="1" dirty="0">
                <a:latin typeface="+mn-lt"/>
              </a:rPr>
              <a:t>·(</a:t>
            </a:r>
            <a:r>
              <a:rPr lang="en-US" altLang="zh-CN" sz="2400" b="1" i="1" dirty="0">
                <a:latin typeface="+mn-lt"/>
              </a:rPr>
              <a:t>b</a:t>
            </a:r>
            <a:r>
              <a:rPr lang="en-US" altLang="zh-CN" sz="2400" b="1" dirty="0">
                <a:latin typeface="+mn-lt"/>
              </a:rPr>
              <a:t>+2)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=(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+2)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</a:rPr>
              <a:t>3+4+1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=(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+2)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</a:rPr>
              <a:t>8</a:t>
            </a:r>
          </a:p>
        </p:txBody>
      </p:sp>
      <p:grpSp>
        <p:nvGrpSpPr>
          <p:cNvPr id="12" name="组合 2">
            <a:extLst>
              <a:ext uri="{FF2B5EF4-FFF2-40B4-BE49-F238E27FC236}">
                <a16:creationId xmlns="" xmlns:a16="http://schemas.microsoft.com/office/drawing/2014/main" id="{DAB032E3-60A6-46BF-ABFF-011E41F9C538}"/>
              </a:ext>
            </a:extLst>
          </p:cNvPr>
          <p:cNvGrpSpPr>
            <a:grpSpLocks/>
          </p:cNvGrpSpPr>
          <p:nvPr/>
        </p:nvGrpSpPr>
        <p:grpSpPr bwMode="auto">
          <a:xfrm>
            <a:off x="-3350" y="-55999"/>
            <a:ext cx="2006600" cy="477837"/>
            <a:chOff x="123" y="40"/>
            <a:chExt cx="3160" cy="752"/>
          </a:xfrm>
        </p:grpSpPr>
        <p:cxnSp>
          <p:nvCxnSpPr>
            <p:cNvPr id="13" name="直线连接符 23">
              <a:extLst>
                <a:ext uri="{FF2B5EF4-FFF2-40B4-BE49-F238E27FC236}">
                  <a16:creationId xmlns="" xmlns:a16="http://schemas.microsoft.com/office/drawing/2014/main" id="{2852F74A-1B9E-4714-8E40-A84C28E74B31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>
              <a:extLst>
                <a:ext uri="{FF2B5EF4-FFF2-40B4-BE49-F238E27FC236}">
                  <a16:creationId xmlns="" xmlns:a16="http://schemas.microsoft.com/office/drawing/2014/main" id="{2D313515-008D-4B81-9F61-D17798DC2F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Yuanti SC"/>
                  <a:ea typeface="Yuanti SC"/>
                  <a:cs typeface="Yuanti SC"/>
                </a:rPr>
                <a:t>探究新知</a:t>
              </a:r>
            </a:p>
          </p:txBody>
        </p:sp>
        <p:sp>
          <p:nvSpPr>
            <p:cNvPr id="16" name="Freeform 74">
              <a:extLst>
                <a:ext uri="{FF2B5EF4-FFF2-40B4-BE49-F238E27FC236}">
                  <a16:creationId xmlns="" xmlns:a16="http://schemas.microsoft.com/office/drawing/2014/main" id="{3F00F40E-E44F-48D0-B8CF-62183AC0670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椭圆形标注 2"/>
          <p:cNvSpPr/>
          <p:nvPr/>
        </p:nvSpPr>
        <p:spPr>
          <a:xfrm>
            <a:off x="5560941" y="802410"/>
            <a:ext cx="3025745" cy="1134043"/>
          </a:xfrm>
          <a:prstGeom prst="wedgeEllipseCallout">
            <a:avLst>
              <a:gd name="adj1" fmla="val -111582"/>
              <a:gd name="adj2" fmla="val -37725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1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思考：该式中相同的底数是多少？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76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76803" grpId="0"/>
      <p:bldP spid="2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5">
            <a:extLst>
              <a:ext uri="{FF2B5EF4-FFF2-40B4-BE49-F238E27FC236}">
                <a16:creationId xmlns="" xmlns:a16="http://schemas.microsoft.com/office/drawing/2014/main" id="{864F8219-6198-4E6A-9CEF-1B48CE7A60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4500" y="3684965"/>
            <a:ext cx="62714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+mn-lt"/>
              </a:rPr>
              <a:t>(-2)×(-2)</a:t>
            </a:r>
            <a:r>
              <a:rPr lang="en-US" altLang="zh-CN" sz="2400" b="1" baseline="30000" dirty="0">
                <a:latin typeface="+mn-lt"/>
              </a:rPr>
              <a:t>4</a:t>
            </a:r>
            <a:r>
              <a:rPr lang="en-US" altLang="zh-CN" sz="2400" b="1" dirty="0">
                <a:latin typeface="+mn-lt"/>
              </a:rPr>
              <a:t>×(-2)</a:t>
            </a:r>
            <a:r>
              <a:rPr lang="en-US" altLang="zh-CN" sz="2400" b="1" baseline="30000" dirty="0">
                <a:latin typeface="+mn-lt"/>
              </a:rPr>
              <a:t>3</a:t>
            </a:r>
            <a:r>
              <a:rPr lang="en-US" altLang="zh-CN" sz="2400" b="1" dirty="0">
                <a:latin typeface="+mn-lt"/>
              </a:rPr>
              <a:t> ≠-</a:t>
            </a:r>
            <a:r>
              <a:rPr lang="en-US" altLang="zh-CN" sz="2400" b="1" dirty="0" smtClean="0">
                <a:latin typeface="+mn-lt"/>
              </a:rPr>
              <a:t>2</a:t>
            </a:r>
            <a:r>
              <a:rPr lang="en-US" altLang="zh-CN" sz="2400" b="1" baseline="30000" dirty="0" smtClean="0">
                <a:latin typeface="+mn-lt"/>
              </a:rPr>
              <a:t>1+4+3</a:t>
            </a:r>
            <a:r>
              <a:rPr lang="en-US" altLang="zh-CN" sz="2400" b="1" dirty="0" smtClean="0">
                <a:latin typeface="+mn-lt"/>
              </a:rPr>
              <a:t>=-</a:t>
            </a:r>
            <a:r>
              <a:rPr lang="en-US" altLang="zh-CN" sz="2400" b="1" dirty="0">
                <a:latin typeface="+mn-lt"/>
              </a:rPr>
              <a:t>2</a:t>
            </a:r>
            <a:r>
              <a:rPr lang="en-US" altLang="zh-CN" sz="2400" b="1" baseline="30000" dirty="0">
                <a:latin typeface="+mn-lt"/>
              </a:rPr>
              <a:t>8</a:t>
            </a:r>
            <a:r>
              <a:rPr lang="en-US" altLang="zh-CN" sz="2400" b="1" dirty="0">
                <a:latin typeface="+mn-lt"/>
              </a:rPr>
              <a:t> =-256</a:t>
            </a:r>
          </a:p>
        </p:txBody>
      </p:sp>
      <p:grpSp>
        <p:nvGrpSpPr>
          <p:cNvPr id="9" name="组合 2">
            <a:extLst>
              <a:ext uri="{FF2B5EF4-FFF2-40B4-BE49-F238E27FC236}">
                <a16:creationId xmlns="" xmlns:a16="http://schemas.microsoft.com/office/drawing/2014/main" id="{DAB032E3-60A6-46BF-ABFF-011E41F9C538}"/>
              </a:ext>
            </a:extLst>
          </p:cNvPr>
          <p:cNvGrpSpPr>
            <a:grpSpLocks/>
          </p:cNvGrpSpPr>
          <p:nvPr/>
        </p:nvGrpSpPr>
        <p:grpSpPr bwMode="auto">
          <a:xfrm>
            <a:off x="-3350" y="-55999"/>
            <a:ext cx="2006600" cy="477837"/>
            <a:chOff x="123" y="40"/>
            <a:chExt cx="3160" cy="752"/>
          </a:xfrm>
        </p:grpSpPr>
        <p:cxnSp>
          <p:nvCxnSpPr>
            <p:cNvPr id="10" name="直线连接符 23">
              <a:extLst>
                <a:ext uri="{FF2B5EF4-FFF2-40B4-BE49-F238E27FC236}">
                  <a16:creationId xmlns="" xmlns:a16="http://schemas.microsoft.com/office/drawing/2014/main" id="{2852F74A-1B9E-4714-8E40-A84C28E74B31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8">
              <a:extLst>
                <a:ext uri="{FF2B5EF4-FFF2-40B4-BE49-F238E27FC236}">
                  <a16:creationId xmlns="" xmlns:a16="http://schemas.microsoft.com/office/drawing/2014/main" id="{2D313515-008D-4B81-9F61-D17798DC2F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+mn-lt"/>
                  <a:cs typeface="Yuanti SC"/>
                </a:rPr>
                <a:t>探究新知</a:t>
              </a:r>
            </a:p>
          </p:txBody>
        </p:sp>
        <p:sp>
          <p:nvSpPr>
            <p:cNvPr id="12" name="Freeform 74">
              <a:extLst>
                <a:ext uri="{FF2B5EF4-FFF2-40B4-BE49-F238E27FC236}">
                  <a16:creationId xmlns="" xmlns:a16="http://schemas.microsoft.com/office/drawing/2014/main" id="{3F00F40E-E44F-48D0-B8CF-62183AC0670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</a:endParaRPr>
            </a:p>
          </p:txBody>
        </p:sp>
      </p:grpSp>
      <p:pic>
        <p:nvPicPr>
          <p:cNvPr id="13" name="一个圆顶角并剪去另一个顶角的矩形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8" y="582613"/>
            <a:ext cx="8849362" cy="470179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" name="组合 13"/>
          <p:cNvGrpSpPr/>
          <p:nvPr/>
        </p:nvGrpSpPr>
        <p:grpSpPr>
          <a:xfrm>
            <a:off x="814774" y="582612"/>
            <a:ext cx="3410580" cy="848284"/>
            <a:chOff x="814774" y="436959"/>
            <a:chExt cx="3410580" cy="636213"/>
          </a:xfrm>
        </p:grpSpPr>
        <p:sp>
          <p:nvSpPr>
            <p:cNvPr id="15" name="矩形 14"/>
            <p:cNvSpPr/>
            <p:nvPr/>
          </p:nvSpPr>
          <p:spPr>
            <a:xfrm>
              <a:off x="814774" y="587918"/>
              <a:ext cx="2645588" cy="48525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6" name="组 1"/>
            <p:cNvGrpSpPr/>
            <p:nvPr/>
          </p:nvGrpSpPr>
          <p:grpSpPr>
            <a:xfrm>
              <a:off x="1040829" y="436959"/>
              <a:ext cx="3184525" cy="463153"/>
              <a:chOff x="7647436" y="3815009"/>
              <a:chExt cx="3452021" cy="601051"/>
            </a:xfrm>
          </p:grpSpPr>
          <p:sp>
            <p:nvSpPr>
              <p:cNvPr id="17" name="文本框 30"/>
              <p:cNvSpPr txBox="1"/>
              <p:nvPr/>
            </p:nvSpPr>
            <p:spPr>
              <a:xfrm>
                <a:off x="8483529" y="3925465"/>
                <a:ext cx="2615928" cy="4493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defTabSz="685800" eaLnBrk="0" hangingPunct="0"/>
                <a:r>
                  <a:rPr lang="zh-CN" altLang="en-US" sz="2400" dirty="0">
                    <a:solidFill>
                      <a:srgbClr val="1D41D5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 方法点拨</a:t>
                </a:r>
              </a:p>
            </p:txBody>
          </p:sp>
          <p:pic>
            <p:nvPicPr>
              <p:cNvPr id="18" name="图片 17" descr="book.gif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647436" y="3815009"/>
                <a:ext cx="977957" cy="60105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77830" name="文本框 3">
            <a:extLst>
              <a:ext uri="{FF2B5EF4-FFF2-40B4-BE49-F238E27FC236}">
                <a16:creationId xmlns="" xmlns:a16="http://schemas.microsoft.com/office/drawing/2014/main" id="{93F2D806-1B46-4FE1-863C-62B1DC0783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9950" y="1431925"/>
            <a:ext cx="7741378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zh-CN" altLang="en-US" sz="2800" b="1" dirty="0" smtClean="0">
                <a:latin typeface="+mn-lt"/>
              </a:rPr>
              <a:t>不要</a:t>
            </a:r>
            <a:r>
              <a:rPr lang="zh-CN" altLang="en-US" sz="2800" b="1" dirty="0">
                <a:latin typeface="+mn-lt"/>
              </a:rPr>
              <a:t>忽略指数是</a:t>
            </a:r>
            <a:r>
              <a:rPr lang="en-US" altLang="zh-CN" sz="2800" b="1" dirty="0">
                <a:latin typeface="+mn-lt"/>
              </a:rPr>
              <a:t>“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1</a:t>
            </a:r>
            <a:r>
              <a:rPr lang="en-US" altLang="zh-CN" sz="2800" b="1" dirty="0">
                <a:latin typeface="+mn-lt"/>
              </a:rPr>
              <a:t>”</a:t>
            </a:r>
            <a:r>
              <a:rPr lang="zh-CN" altLang="en-US" sz="2800" b="1" dirty="0">
                <a:latin typeface="+mn-lt"/>
              </a:rPr>
              <a:t>的因式，如：</a:t>
            </a:r>
            <a:r>
              <a:rPr lang="en-US" altLang="zh-CN" sz="2800" b="1" i="1" dirty="0">
                <a:latin typeface="+mn-lt"/>
              </a:rPr>
              <a:t>a</a:t>
            </a:r>
            <a:r>
              <a:rPr lang="en-US" altLang="zh-CN" sz="2800" b="1" dirty="0">
                <a:latin typeface="+mn-lt"/>
              </a:rPr>
              <a:t>·</a:t>
            </a:r>
            <a:r>
              <a:rPr lang="en-US" altLang="zh-CN" sz="2800" b="1" i="1" dirty="0">
                <a:latin typeface="+mn-lt"/>
              </a:rPr>
              <a:t>a</a:t>
            </a:r>
            <a:r>
              <a:rPr lang="en-US" altLang="zh-CN" sz="2800" b="1" baseline="30000" dirty="0">
                <a:latin typeface="+mn-lt"/>
              </a:rPr>
              <a:t>6</a:t>
            </a:r>
            <a:r>
              <a:rPr lang="en-US" altLang="zh-CN" sz="2800" b="1" dirty="0">
                <a:latin typeface="+mn-lt"/>
              </a:rPr>
              <a:t>≠</a:t>
            </a:r>
            <a:r>
              <a:rPr lang="en-US" altLang="zh-CN" sz="2800" b="1" i="1" dirty="0">
                <a:latin typeface="+mn-lt"/>
              </a:rPr>
              <a:t>a</a:t>
            </a:r>
            <a:r>
              <a:rPr lang="en-US" altLang="zh-CN" sz="2800" b="1" baseline="30000" dirty="0">
                <a:latin typeface="+mn-lt"/>
              </a:rPr>
              <a:t>0+6</a:t>
            </a:r>
            <a:r>
              <a:rPr lang="en-US" altLang="zh-CN" sz="2800" b="1" dirty="0">
                <a:latin typeface="+mn-lt"/>
              </a:rPr>
              <a:t> </a:t>
            </a:r>
            <a:r>
              <a:rPr lang="en-US" altLang="zh-CN" sz="2800" b="1" dirty="0" smtClean="0">
                <a:latin typeface="+mn-lt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+mn-lt"/>
              </a:rPr>
              <a:t>2. </a:t>
            </a:r>
            <a:r>
              <a:rPr lang="zh-CN" altLang="en-US" sz="2800" b="1" dirty="0" smtClean="0">
                <a:latin typeface="+mn-lt"/>
              </a:rPr>
              <a:t>底数</a:t>
            </a:r>
            <a:r>
              <a:rPr lang="zh-CN" altLang="en-US" sz="2800" b="1" dirty="0">
                <a:latin typeface="+mn-lt"/>
              </a:rPr>
              <a:t>是单项式，也可以是多项式，通常把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</a:rPr>
              <a:t>底数看成一个整体</a:t>
            </a:r>
            <a:r>
              <a:rPr lang="zh-CN" altLang="en-US" sz="2800" b="1" dirty="0">
                <a:latin typeface="+mn-lt"/>
              </a:rPr>
              <a:t>来运算，如：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78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78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78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78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Text Box 4">
            <a:extLst>
              <a:ext uri="{FF2B5EF4-FFF2-40B4-BE49-F238E27FC236}">
                <a16:creationId xmlns="" xmlns:a16="http://schemas.microsoft.com/office/drawing/2014/main" id="{8C045C57-B6D5-414B-906D-C23BAA42D3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0074" y="221295"/>
            <a:ext cx="8543925" cy="433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3" algn="just">
              <a:spcBef>
                <a:spcPct val="50000"/>
              </a:spcBef>
              <a:buClr>
                <a:schemeClr val="accent2"/>
              </a:buClr>
              <a:buSzPct val="130000"/>
            </a:pP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下面的计算对不对？如果不对，怎样改正？</a:t>
            </a:r>
          </a:p>
          <a:p>
            <a:pPr algn="just">
              <a:spcBef>
                <a:spcPct val="50000"/>
              </a:spcBef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（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）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zh-CN" sz="2400" b="1" baseline="30000" dirty="0">
                <a:latin typeface="+mn-lt"/>
                <a:ea typeface="楷体" panose="02010609060101010101" pitchFamily="49" charset="-122"/>
              </a:rPr>
              <a:t>5 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 · 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zh-CN" sz="2400" b="1" baseline="30000" dirty="0">
                <a:latin typeface="+mn-lt"/>
                <a:ea typeface="楷体" panose="02010609060101010101" pitchFamily="49" charset="-122"/>
              </a:rPr>
              <a:t>5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= 2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zh-CN" sz="2400" b="1" baseline="30000" dirty="0">
                <a:latin typeface="+mn-lt"/>
                <a:ea typeface="楷体" panose="02010609060101010101" pitchFamily="49" charset="-122"/>
              </a:rPr>
              <a:t>5</a:t>
            </a:r>
            <a:r>
              <a:rPr lang="zh-CN" altLang="zh-CN" sz="2400" b="1" baseline="30000" dirty="0">
                <a:solidFill>
                  <a:schemeClr val="bg2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（</a:t>
            </a:r>
            <a:r>
              <a:rPr lang="zh-CN" altLang="en-US" sz="2100" b="1" dirty="0">
                <a:solidFill>
                  <a:schemeClr val="bg2"/>
                </a:solidFill>
                <a:latin typeface="+mn-lt"/>
                <a:ea typeface="楷体" panose="02010609060101010101" pitchFamily="49" charset="-122"/>
              </a:rPr>
              <a:t>    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）</a:t>
            </a:r>
            <a:r>
              <a:rPr lang="zh-CN" altLang="en-US" sz="2400" b="1" baseline="30000" dirty="0">
                <a:solidFill>
                  <a:schemeClr val="bg2"/>
                </a:solidFill>
                <a:latin typeface="+mn-lt"/>
                <a:ea typeface="楷体" panose="02010609060101010101" pitchFamily="49" charset="-122"/>
              </a:rPr>
              <a:t>   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（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）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zh-CN" sz="2400" b="1" baseline="30000" dirty="0">
                <a:latin typeface="+mn-lt"/>
                <a:ea typeface="楷体" panose="02010609060101010101" pitchFamily="49" charset="-122"/>
              </a:rPr>
              <a:t>5 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+ 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zh-CN" sz="2400" b="1" baseline="30000" dirty="0">
                <a:latin typeface="+mn-lt"/>
                <a:ea typeface="楷体" panose="02010609060101010101" pitchFamily="49" charset="-122"/>
              </a:rPr>
              <a:t>5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 = 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zh-CN" sz="2400" b="1" baseline="30000" dirty="0">
                <a:latin typeface="+mn-lt"/>
                <a:ea typeface="楷体" panose="02010609060101010101" pitchFamily="49" charset="-122"/>
              </a:rPr>
              <a:t>10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（   ）</a:t>
            </a:r>
            <a:endParaRPr lang="zh-CN" altLang="en-US" sz="2400" b="1" baseline="30000" dirty="0">
              <a:latin typeface="+mn-lt"/>
              <a:ea typeface="楷体" panose="02010609060101010101" pitchFamily="49" charset="-122"/>
            </a:endParaRPr>
          </a:p>
          <a:p>
            <a:pPr algn="just">
              <a:spcBef>
                <a:spcPct val="50000"/>
              </a:spcBef>
            </a:pPr>
            <a:endParaRPr lang="zh-CN" altLang="en-US" sz="2400" b="1" dirty="0">
              <a:solidFill>
                <a:schemeClr val="bg2"/>
              </a:solidFill>
              <a:latin typeface="+mn-lt"/>
              <a:ea typeface="楷体" panose="02010609060101010101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（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）</a:t>
            </a:r>
            <a:r>
              <a:rPr lang="zh-CN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400" b="1" baseline="30000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5 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·</a:t>
            </a:r>
            <a:r>
              <a:rPr lang="zh-CN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400" b="1" baseline="30000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5 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= </a:t>
            </a:r>
            <a:r>
              <a:rPr lang="zh-CN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400" b="1" baseline="30000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25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  </a:t>
            </a:r>
            <a:r>
              <a:rPr lang="zh-CN" altLang="zh-CN" sz="21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(     )     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（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）</a:t>
            </a:r>
            <a:r>
              <a:rPr lang="zh-CN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zh-CN" sz="2400" b="1" baseline="30000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5 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· </a:t>
            </a:r>
            <a:r>
              <a:rPr lang="zh-CN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zh-CN" sz="2400" b="1" baseline="30000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5 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= 2</a:t>
            </a:r>
            <a:r>
              <a:rPr lang="zh-CN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zh-CN" sz="2400" b="1" baseline="30000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10     </a:t>
            </a:r>
            <a:r>
              <a:rPr lang="zh-CN" altLang="zh-CN" sz="21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(     )</a:t>
            </a:r>
            <a:endParaRPr lang="zh-CN" altLang="zh-CN" sz="2100" b="1" baseline="30000" dirty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  <a:p>
            <a:pPr algn="just">
              <a:spcBef>
                <a:spcPct val="50000"/>
              </a:spcBef>
            </a:pPr>
            <a:endParaRPr lang="zh-CN" altLang="zh-CN" sz="2400" b="1" dirty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（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）</a:t>
            </a:r>
            <a:r>
              <a:rPr lang="zh-CN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· </a:t>
            </a:r>
            <a:r>
              <a:rPr lang="zh-CN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zh-CN" sz="2400" b="1" baseline="30000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3 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= </a:t>
            </a:r>
            <a:r>
              <a:rPr lang="zh-CN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zh-CN" sz="2400" b="1" baseline="30000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3         </a:t>
            </a:r>
            <a:r>
              <a:rPr lang="zh-CN" altLang="zh-CN" sz="21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(     )     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（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）</a:t>
            </a:r>
            <a:r>
              <a:rPr lang="zh-CN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+ </a:t>
            </a:r>
            <a:r>
              <a:rPr lang="zh-CN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zh-CN" sz="2400" b="1" baseline="30000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3 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= </a:t>
            </a:r>
            <a:r>
              <a:rPr lang="zh-CN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zh-CN" sz="2400" b="1" baseline="30000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4    </a:t>
            </a:r>
            <a:r>
              <a:rPr lang="zh-CN" altLang="zh-CN" sz="21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(     )</a:t>
            </a:r>
            <a:r>
              <a:rPr lang="zh-CN" altLang="zh-CN" sz="2100" b="1" dirty="0">
                <a:solidFill>
                  <a:schemeClr val="bg2"/>
                </a:solidFill>
                <a:latin typeface="+mn-lt"/>
                <a:ea typeface="楷体" panose="02010609060101010101" pitchFamily="49" charset="-122"/>
              </a:rPr>
              <a:t> </a:t>
            </a:r>
            <a:endParaRPr lang="zh-CN" altLang="zh-CN" sz="2400" b="1" dirty="0">
              <a:solidFill>
                <a:schemeClr val="bg2"/>
              </a:solidFill>
              <a:latin typeface="+mn-lt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zh-CN" sz="2400" b="1" dirty="0">
              <a:solidFill>
                <a:schemeClr val="bg2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5605" name="Text Box 5">
            <a:extLst>
              <a:ext uri="{FF2B5EF4-FFF2-40B4-BE49-F238E27FC236}">
                <a16:creationId xmlns="" xmlns:a16="http://schemas.microsoft.com/office/drawing/2014/main" id="{5892020C-1156-4EA0-926A-462F403BA5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7369" y="1338791"/>
            <a:ext cx="5715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dirty="0">
                <a:solidFill>
                  <a:srgbClr val="FF0000"/>
                </a:solidFill>
                <a:latin typeface="+mn-lt"/>
              </a:rPr>
              <a:t>×</a:t>
            </a:r>
          </a:p>
        </p:txBody>
      </p:sp>
      <p:sp>
        <p:nvSpPr>
          <p:cNvPr id="25606" name="Text Box 6">
            <a:extLst>
              <a:ext uri="{FF2B5EF4-FFF2-40B4-BE49-F238E27FC236}">
                <a16:creationId xmlns="" xmlns:a16="http://schemas.microsoft.com/office/drawing/2014/main" id="{5488C466-C21F-44BA-897F-477764F7B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2961" y="1816100"/>
            <a:ext cx="23431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 </a:t>
            </a:r>
            <a:r>
              <a:rPr lang="zh-CN" altLang="zh-CN" sz="2400" b="1" i="1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b</a:t>
            </a:r>
            <a:r>
              <a:rPr lang="zh-CN" altLang="zh-CN" sz="2400" b="1" baseline="30000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5 </a:t>
            </a:r>
            <a:r>
              <a:rPr lang="zh-CN" altLang="zh-CN" sz="2400" b="1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 · </a:t>
            </a:r>
            <a:r>
              <a:rPr lang="zh-CN" altLang="zh-CN" sz="2400" b="1" i="1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b</a:t>
            </a:r>
            <a:r>
              <a:rPr lang="zh-CN" altLang="zh-CN" sz="2400" b="1" baseline="30000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5</a:t>
            </a:r>
            <a:r>
              <a:rPr lang="zh-CN" altLang="zh-CN" sz="2400" b="1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= </a:t>
            </a:r>
            <a:r>
              <a:rPr lang="zh-CN" altLang="zh-CN" sz="2400" b="1" i="1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b</a:t>
            </a:r>
            <a:r>
              <a:rPr lang="zh-CN" altLang="zh-CN" sz="2400" b="1" baseline="30000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10</a:t>
            </a:r>
          </a:p>
        </p:txBody>
      </p:sp>
      <p:sp>
        <p:nvSpPr>
          <p:cNvPr id="25607" name="Text Box 7">
            <a:extLst>
              <a:ext uri="{FF2B5EF4-FFF2-40B4-BE49-F238E27FC236}">
                <a16:creationId xmlns="" xmlns:a16="http://schemas.microsoft.com/office/drawing/2014/main" id="{F090C47D-8C93-41B3-B46D-9B68C9B368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5520" y="1312862"/>
            <a:ext cx="7429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dirty="0">
                <a:solidFill>
                  <a:schemeClr val="hlink"/>
                </a:solidFill>
                <a:latin typeface="+mn-lt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+mn-lt"/>
              </a:rPr>
              <a:t>×</a:t>
            </a:r>
          </a:p>
        </p:txBody>
      </p:sp>
      <p:sp>
        <p:nvSpPr>
          <p:cNvPr id="25608" name="Text Box 8">
            <a:extLst>
              <a:ext uri="{FF2B5EF4-FFF2-40B4-BE49-F238E27FC236}">
                <a16:creationId xmlns="" xmlns:a16="http://schemas.microsoft.com/office/drawing/2014/main" id="{32ED0B69-CCDD-42B2-ABE7-3AACC42B9E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33361" y="1816100"/>
            <a:ext cx="24574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zh-CN" sz="2400" b="1">
                <a:solidFill>
                  <a:schemeClr val="accent4">
                    <a:lumMod val="75000"/>
                  </a:schemeClr>
                </a:solidFill>
                <a:latin typeface="+mn-lt"/>
              </a:rPr>
              <a:t>  </a:t>
            </a:r>
            <a:r>
              <a:rPr lang="zh-CN" altLang="zh-CN" sz="2400" b="1" i="1">
                <a:solidFill>
                  <a:schemeClr val="accent4">
                    <a:lumMod val="75000"/>
                  </a:schemeClr>
                </a:solidFill>
                <a:latin typeface="+mn-lt"/>
              </a:rPr>
              <a:t>b</a:t>
            </a:r>
            <a:r>
              <a:rPr lang="zh-CN" altLang="zh-CN" sz="2400" b="1" baseline="30000">
                <a:solidFill>
                  <a:schemeClr val="accent4">
                    <a:lumMod val="75000"/>
                  </a:schemeClr>
                </a:solidFill>
                <a:latin typeface="+mn-lt"/>
              </a:rPr>
              <a:t>5 </a:t>
            </a:r>
            <a:r>
              <a:rPr lang="zh-CN" altLang="zh-CN" sz="2400" b="1">
                <a:solidFill>
                  <a:schemeClr val="accent4">
                    <a:lumMod val="75000"/>
                  </a:schemeClr>
                </a:solidFill>
                <a:latin typeface="+mn-lt"/>
              </a:rPr>
              <a:t>+ </a:t>
            </a:r>
            <a:r>
              <a:rPr lang="zh-CN" altLang="zh-CN" sz="2400" b="1" i="1">
                <a:solidFill>
                  <a:schemeClr val="accent4">
                    <a:lumMod val="75000"/>
                  </a:schemeClr>
                </a:solidFill>
                <a:latin typeface="+mn-lt"/>
              </a:rPr>
              <a:t>b</a:t>
            </a:r>
            <a:r>
              <a:rPr lang="zh-CN" altLang="zh-CN" sz="2400" b="1" baseline="30000">
                <a:solidFill>
                  <a:schemeClr val="accent4">
                    <a:lumMod val="75000"/>
                  </a:schemeClr>
                </a:solidFill>
                <a:latin typeface="+mn-lt"/>
              </a:rPr>
              <a:t>5</a:t>
            </a:r>
            <a:r>
              <a:rPr lang="zh-CN" altLang="zh-CN" sz="2400" b="1">
                <a:solidFill>
                  <a:schemeClr val="accent4">
                    <a:lumMod val="75000"/>
                  </a:schemeClr>
                </a:solidFill>
                <a:latin typeface="+mn-lt"/>
              </a:rPr>
              <a:t> = 2</a:t>
            </a:r>
            <a:r>
              <a:rPr lang="zh-CN" altLang="zh-CN" sz="2400" b="1" i="1">
                <a:solidFill>
                  <a:schemeClr val="accent4">
                    <a:lumMod val="75000"/>
                  </a:schemeClr>
                </a:solidFill>
                <a:latin typeface="+mn-lt"/>
              </a:rPr>
              <a:t>b</a:t>
            </a:r>
            <a:r>
              <a:rPr lang="zh-CN" altLang="zh-CN" sz="2400" b="1" baseline="30000">
                <a:solidFill>
                  <a:schemeClr val="accent4">
                    <a:lumMod val="75000"/>
                  </a:schemeClr>
                </a:solidFill>
                <a:latin typeface="+mn-lt"/>
              </a:rPr>
              <a:t>5</a:t>
            </a:r>
            <a:endParaRPr lang="zh-CN" altLang="zh-CN" b="1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5609" name="Text Box 9">
            <a:extLst>
              <a:ext uri="{FF2B5EF4-FFF2-40B4-BE49-F238E27FC236}">
                <a16:creationId xmlns="" xmlns:a16="http://schemas.microsoft.com/office/drawing/2014/main" id="{DAA7CA19-8B29-4EE6-96EC-E71B3207A8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3238" y="2443163"/>
            <a:ext cx="5715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>
                <a:solidFill>
                  <a:srgbClr val="FF0000"/>
                </a:solidFill>
                <a:latin typeface="+mn-lt"/>
              </a:rPr>
              <a:t>×</a:t>
            </a:r>
          </a:p>
        </p:txBody>
      </p:sp>
      <p:sp>
        <p:nvSpPr>
          <p:cNvPr id="25610" name="Text Box 10">
            <a:extLst>
              <a:ext uri="{FF2B5EF4-FFF2-40B4-BE49-F238E27FC236}">
                <a16:creationId xmlns="" xmlns:a16="http://schemas.microsoft.com/office/drawing/2014/main" id="{17C4D2CB-F3BA-425A-BA19-7D5F75A244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8661" y="2959100"/>
            <a:ext cx="24574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chemeClr val="accent4">
                    <a:lumMod val="75000"/>
                  </a:schemeClr>
                </a:solidFill>
                <a:latin typeface="+mn-lt"/>
              </a:rPr>
              <a:t>  </a:t>
            </a:r>
            <a:r>
              <a:rPr lang="zh-CN" altLang="zh-CN" sz="2400" b="1" i="1">
                <a:solidFill>
                  <a:schemeClr val="accent4">
                    <a:lumMod val="75000"/>
                  </a:schemeClr>
                </a:solidFill>
                <a:latin typeface="+mn-lt"/>
              </a:rPr>
              <a:t>x</a:t>
            </a:r>
            <a:r>
              <a:rPr lang="zh-CN" altLang="zh-CN" sz="2400" b="1" baseline="30000">
                <a:solidFill>
                  <a:schemeClr val="accent4">
                    <a:lumMod val="75000"/>
                  </a:schemeClr>
                </a:solidFill>
                <a:latin typeface="+mn-lt"/>
              </a:rPr>
              <a:t>5  </a:t>
            </a:r>
            <a:r>
              <a:rPr lang="zh-CN" altLang="zh-CN" sz="2400" b="1">
                <a:solidFill>
                  <a:schemeClr val="accent4">
                    <a:lumMod val="75000"/>
                  </a:schemeClr>
                </a:solidFill>
                <a:latin typeface="+mn-lt"/>
              </a:rPr>
              <a:t>· </a:t>
            </a:r>
            <a:r>
              <a:rPr lang="zh-CN" altLang="zh-CN" sz="2400" b="1" i="1">
                <a:solidFill>
                  <a:schemeClr val="accent4">
                    <a:lumMod val="75000"/>
                  </a:schemeClr>
                </a:solidFill>
                <a:latin typeface="+mn-lt"/>
              </a:rPr>
              <a:t>x</a:t>
            </a:r>
            <a:r>
              <a:rPr lang="zh-CN" altLang="zh-CN" sz="2400" b="1" baseline="30000">
                <a:solidFill>
                  <a:schemeClr val="accent4">
                    <a:lumMod val="75000"/>
                  </a:schemeClr>
                </a:solidFill>
                <a:latin typeface="+mn-lt"/>
              </a:rPr>
              <a:t>5 </a:t>
            </a:r>
            <a:r>
              <a:rPr lang="zh-CN" altLang="zh-CN" sz="2400" b="1">
                <a:solidFill>
                  <a:schemeClr val="accent4">
                    <a:lumMod val="75000"/>
                  </a:schemeClr>
                </a:solidFill>
                <a:latin typeface="+mn-lt"/>
              </a:rPr>
              <a:t>= </a:t>
            </a:r>
            <a:r>
              <a:rPr lang="zh-CN" altLang="zh-CN" sz="2400" b="1" i="1">
                <a:solidFill>
                  <a:schemeClr val="accent4">
                    <a:lumMod val="75000"/>
                  </a:schemeClr>
                </a:solidFill>
                <a:latin typeface="+mn-lt"/>
              </a:rPr>
              <a:t>x</a:t>
            </a:r>
            <a:r>
              <a:rPr lang="zh-CN" altLang="zh-CN" sz="2400" b="1" baseline="30000">
                <a:solidFill>
                  <a:schemeClr val="accent4">
                    <a:lumMod val="75000"/>
                  </a:schemeClr>
                </a:solidFill>
                <a:latin typeface="+mn-lt"/>
              </a:rPr>
              <a:t>10</a:t>
            </a:r>
          </a:p>
        </p:txBody>
      </p:sp>
      <p:sp>
        <p:nvSpPr>
          <p:cNvPr id="25611" name="Text Box 11">
            <a:extLst>
              <a:ext uri="{FF2B5EF4-FFF2-40B4-BE49-F238E27FC236}">
                <a16:creationId xmlns="" xmlns:a16="http://schemas.microsoft.com/office/drawing/2014/main" id="{C276A55A-61EA-4252-8AA8-230BC5EC65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29375" y="2464857"/>
            <a:ext cx="857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dirty="0">
                <a:solidFill>
                  <a:schemeClr val="hlink"/>
                </a:solidFill>
                <a:latin typeface="+mn-lt"/>
              </a:rPr>
              <a:t>  </a:t>
            </a:r>
            <a:r>
              <a:rPr lang="zh-CN" altLang="zh-CN" sz="2400" dirty="0">
                <a:solidFill>
                  <a:srgbClr val="FF0000"/>
                </a:solidFill>
                <a:latin typeface="+mn-lt"/>
              </a:rPr>
              <a:t>×</a:t>
            </a:r>
          </a:p>
        </p:txBody>
      </p:sp>
      <p:sp>
        <p:nvSpPr>
          <p:cNvPr id="25612" name="Text Box 12">
            <a:extLst>
              <a:ext uri="{FF2B5EF4-FFF2-40B4-BE49-F238E27FC236}">
                <a16:creationId xmlns="" xmlns:a16="http://schemas.microsoft.com/office/drawing/2014/main" id="{5A84EF52-F3A2-40A2-A748-06DC0E861F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19061" y="2959100"/>
            <a:ext cx="24574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zh-CN" sz="2400" b="1">
                <a:solidFill>
                  <a:schemeClr val="accent4">
                    <a:lumMod val="75000"/>
                  </a:schemeClr>
                </a:solidFill>
                <a:latin typeface="+mn-lt"/>
              </a:rPr>
              <a:t>   </a:t>
            </a:r>
            <a:r>
              <a:rPr lang="zh-CN" altLang="zh-CN" sz="2400" b="1" i="1">
                <a:solidFill>
                  <a:schemeClr val="accent4">
                    <a:lumMod val="75000"/>
                  </a:schemeClr>
                </a:solidFill>
                <a:latin typeface="+mn-lt"/>
              </a:rPr>
              <a:t>y</a:t>
            </a:r>
            <a:r>
              <a:rPr lang="zh-CN" altLang="zh-CN" sz="2400" b="1" baseline="30000">
                <a:solidFill>
                  <a:schemeClr val="accent4">
                    <a:lumMod val="75000"/>
                  </a:schemeClr>
                </a:solidFill>
                <a:latin typeface="+mn-lt"/>
              </a:rPr>
              <a:t>5 </a:t>
            </a:r>
            <a:r>
              <a:rPr lang="zh-CN" altLang="zh-CN" sz="2400" b="1">
                <a:solidFill>
                  <a:schemeClr val="accent4">
                    <a:lumMod val="75000"/>
                  </a:schemeClr>
                </a:solidFill>
                <a:latin typeface="+mn-lt"/>
              </a:rPr>
              <a:t> · </a:t>
            </a:r>
            <a:r>
              <a:rPr lang="zh-CN" altLang="zh-CN" sz="2400" b="1" i="1">
                <a:solidFill>
                  <a:schemeClr val="accent4">
                    <a:lumMod val="75000"/>
                  </a:schemeClr>
                </a:solidFill>
                <a:latin typeface="+mn-lt"/>
              </a:rPr>
              <a:t>y</a:t>
            </a:r>
            <a:r>
              <a:rPr lang="zh-CN" altLang="zh-CN" sz="2400" b="1" baseline="30000">
                <a:solidFill>
                  <a:schemeClr val="accent4">
                    <a:lumMod val="75000"/>
                  </a:schemeClr>
                </a:solidFill>
                <a:latin typeface="+mn-lt"/>
              </a:rPr>
              <a:t>5 </a:t>
            </a:r>
            <a:r>
              <a:rPr lang="zh-CN" altLang="zh-CN" sz="2400" b="1">
                <a:solidFill>
                  <a:schemeClr val="accent4">
                    <a:lumMod val="75000"/>
                  </a:schemeClr>
                </a:solidFill>
                <a:latin typeface="+mn-lt"/>
              </a:rPr>
              <a:t>=</a:t>
            </a:r>
            <a:r>
              <a:rPr lang="zh-CN" altLang="zh-CN" sz="2400" b="1" i="1">
                <a:solidFill>
                  <a:schemeClr val="accent4">
                    <a:lumMod val="75000"/>
                  </a:schemeClr>
                </a:solidFill>
                <a:latin typeface="+mn-lt"/>
              </a:rPr>
              <a:t>y</a:t>
            </a:r>
            <a:r>
              <a:rPr lang="zh-CN" altLang="zh-CN" sz="2400" b="1" baseline="30000">
                <a:solidFill>
                  <a:schemeClr val="accent4">
                    <a:lumMod val="75000"/>
                  </a:schemeClr>
                </a:solidFill>
                <a:latin typeface="+mn-lt"/>
              </a:rPr>
              <a:t>10  </a:t>
            </a:r>
          </a:p>
        </p:txBody>
      </p:sp>
      <p:sp>
        <p:nvSpPr>
          <p:cNvPr id="25613" name="Text Box 13">
            <a:extLst>
              <a:ext uri="{FF2B5EF4-FFF2-40B4-BE49-F238E27FC236}">
                <a16:creationId xmlns="" xmlns:a16="http://schemas.microsoft.com/office/drawing/2014/main" id="{959DCDAE-BD15-4269-8185-E22E5ED0A8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0850" y="3586163"/>
            <a:ext cx="6286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dirty="0">
                <a:solidFill>
                  <a:srgbClr val="FF0000"/>
                </a:solidFill>
                <a:latin typeface="+mn-lt"/>
              </a:rPr>
              <a:t> ×</a:t>
            </a:r>
          </a:p>
        </p:txBody>
      </p:sp>
      <p:sp>
        <p:nvSpPr>
          <p:cNvPr id="25614" name="Text Box 14">
            <a:extLst>
              <a:ext uri="{FF2B5EF4-FFF2-40B4-BE49-F238E27FC236}">
                <a16:creationId xmlns="" xmlns:a16="http://schemas.microsoft.com/office/drawing/2014/main" id="{A80D8813-9192-40E8-A99A-B52E9B8192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8661" y="4159250"/>
            <a:ext cx="23431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chemeClr val="accent4">
                    <a:lumMod val="75000"/>
                  </a:schemeClr>
                </a:solidFill>
                <a:latin typeface="+mn-lt"/>
              </a:rPr>
              <a:t>   </a:t>
            </a:r>
            <a:r>
              <a:rPr lang="zh-CN" altLang="zh-CN" sz="2400" b="1" i="1">
                <a:solidFill>
                  <a:schemeClr val="accent4">
                    <a:lumMod val="75000"/>
                  </a:schemeClr>
                </a:solidFill>
                <a:latin typeface="+mn-lt"/>
              </a:rPr>
              <a:t>c</a:t>
            </a:r>
            <a:r>
              <a:rPr lang="zh-CN" altLang="zh-CN" sz="2400" b="1">
                <a:solidFill>
                  <a:schemeClr val="accent4">
                    <a:lumMod val="75000"/>
                  </a:schemeClr>
                </a:solidFill>
                <a:latin typeface="+mn-lt"/>
              </a:rPr>
              <a:t> · </a:t>
            </a:r>
            <a:r>
              <a:rPr lang="zh-CN" altLang="zh-CN" sz="2400" b="1" i="1">
                <a:solidFill>
                  <a:schemeClr val="accent4">
                    <a:lumMod val="75000"/>
                  </a:schemeClr>
                </a:solidFill>
                <a:latin typeface="+mn-lt"/>
              </a:rPr>
              <a:t>c</a:t>
            </a:r>
            <a:r>
              <a:rPr lang="zh-CN" altLang="zh-CN" sz="2400" b="1" baseline="30000">
                <a:solidFill>
                  <a:schemeClr val="accent4">
                    <a:lumMod val="75000"/>
                  </a:schemeClr>
                </a:solidFill>
                <a:latin typeface="+mn-lt"/>
              </a:rPr>
              <a:t>3 </a:t>
            </a:r>
            <a:r>
              <a:rPr lang="zh-CN" altLang="zh-CN" sz="2400" b="1">
                <a:solidFill>
                  <a:schemeClr val="accent4">
                    <a:lumMod val="75000"/>
                  </a:schemeClr>
                </a:solidFill>
                <a:latin typeface="+mn-lt"/>
              </a:rPr>
              <a:t>= </a:t>
            </a:r>
            <a:r>
              <a:rPr lang="zh-CN" altLang="zh-CN" sz="2400" b="1" i="1">
                <a:solidFill>
                  <a:schemeClr val="accent4">
                    <a:lumMod val="75000"/>
                  </a:schemeClr>
                </a:solidFill>
                <a:latin typeface="+mn-lt"/>
              </a:rPr>
              <a:t>c</a:t>
            </a:r>
            <a:r>
              <a:rPr lang="zh-CN" altLang="zh-CN" sz="2400" b="1" baseline="30000">
                <a:solidFill>
                  <a:schemeClr val="accent4">
                    <a:lumMod val="75000"/>
                  </a:schemeClr>
                </a:solidFill>
                <a:latin typeface="+mn-lt"/>
              </a:rPr>
              <a:t>4</a:t>
            </a:r>
          </a:p>
        </p:txBody>
      </p:sp>
      <p:sp>
        <p:nvSpPr>
          <p:cNvPr id="25615" name="Text Box 15">
            <a:extLst>
              <a:ext uri="{FF2B5EF4-FFF2-40B4-BE49-F238E27FC236}">
                <a16:creationId xmlns="" xmlns:a16="http://schemas.microsoft.com/office/drawing/2014/main" id="{30B46FE0-A070-4D88-8BE3-D86ABC4CA3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0175" y="3586163"/>
            <a:ext cx="6286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dirty="0">
                <a:solidFill>
                  <a:srgbClr val="FF0000"/>
                </a:solidFill>
                <a:latin typeface="+mn-lt"/>
              </a:rPr>
              <a:t>×</a:t>
            </a:r>
          </a:p>
        </p:txBody>
      </p:sp>
      <p:sp>
        <p:nvSpPr>
          <p:cNvPr id="25616" name="Text Box 16">
            <a:extLst>
              <a:ext uri="{FF2B5EF4-FFF2-40B4-BE49-F238E27FC236}">
                <a16:creationId xmlns="" xmlns:a16="http://schemas.microsoft.com/office/drawing/2014/main" id="{4EDC894F-0FC6-4CF5-AA19-B7B6F7900B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6211" y="4102100"/>
            <a:ext cx="28575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zh-CN" sz="2400" b="1">
                <a:solidFill>
                  <a:schemeClr val="accent4">
                    <a:lumMod val="75000"/>
                  </a:schemeClr>
                </a:solidFill>
                <a:latin typeface="+mn-lt"/>
              </a:rPr>
              <a:t>   </a:t>
            </a:r>
            <a:r>
              <a:rPr lang="zh-CN" altLang="zh-CN" sz="2400" b="1" i="1">
                <a:solidFill>
                  <a:schemeClr val="accent4">
                    <a:lumMod val="75000"/>
                  </a:schemeClr>
                </a:solidFill>
                <a:latin typeface="+mn-lt"/>
              </a:rPr>
              <a:t>m</a:t>
            </a:r>
            <a:r>
              <a:rPr lang="zh-CN" altLang="zh-CN" sz="2400" b="1">
                <a:solidFill>
                  <a:schemeClr val="accent4">
                    <a:lumMod val="75000"/>
                  </a:schemeClr>
                </a:solidFill>
                <a:latin typeface="+mn-lt"/>
              </a:rPr>
              <a:t> + </a:t>
            </a:r>
            <a:r>
              <a:rPr lang="zh-CN" altLang="zh-CN" sz="2400" b="1" i="1">
                <a:solidFill>
                  <a:schemeClr val="accent4">
                    <a:lumMod val="75000"/>
                  </a:schemeClr>
                </a:solidFill>
                <a:latin typeface="+mn-lt"/>
              </a:rPr>
              <a:t>m</a:t>
            </a:r>
            <a:r>
              <a:rPr lang="zh-CN" altLang="zh-CN" sz="2400" b="1" baseline="30000">
                <a:solidFill>
                  <a:schemeClr val="accent4">
                    <a:lumMod val="75000"/>
                  </a:schemeClr>
                </a:solidFill>
                <a:latin typeface="+mn-lt"/>
              </a:rPr>
              <a:t>3 </a:t>
            </a:r>
            <a:r>
              <a:rPr lang="zh-CN" altLang="zh-CN" sz="2400" b="1">
                <a:solidFill>
                  <a:schemeClr val="accent4">
                    <a:lumMod val="75000"/>
                  </a:schemeClr>
                </a:solidFill>
                <a:latin typeface="+mn-lt"/>
              </a:rPr>
              <a:t>= </a:t>
            </a:r>
            <a:r>
              <a:rPr lang="zh-CN" altLang="zh-CN" sz="2400" b="1" i="1">
                <a:solidFill>
                  <a:schemeClr val="accent4">
                    <a:lumMod val="75000"/>
                  </a:schemeClr>
                </a:solidFill>
                <a:latin typeface="+mn-lt"/>
              </a:rPr>
              <a:t>m</a:t>
            </a:r>
            <a:r>
              <a:rPr lang="zh-CN" altLang="zh-CN" sz="2400" b="1">
                <a:solidFill>
                  <a:schemeClr val="accent4">
                    <a:lumMod val="75000"/>
                  </a:schemeClr>
                </a:solidFill>
                <a:latin typeface="+mn-lt"/>
              </a:rPr>
              <a:t> + </a:t>
            </a:r>
            <a:r>
              <a:rPr lang="zh-CN" altLang="zh-CN" sz="2400" b="1" i="1">
                <a:solidFill>
                  <a:schemeClr val="accent4">
                    <a:lumMod val="75000"/>
                  </a:schemeClr>
                </a:solidFill>
                <a:latin typeface="+mn-lt"/>
              </a:rPr>
              <a:t>m</a:t>
            </a:r>
            <a:r>
              <a:rPr lang="zh-CN" altLang="zh-CN" sz="2400" b="1" baseline="30000">
                <a:solidFill>
                  <a:schemeClr val="accent4">
                    <a:lumMod val="75000"/>
                  </a:schemeClr>
                </a:solidFill>
                <a:latin typeface="+mn-lt"/>
              </a:rPr>
              <a:t>3 </a:t>
            </a:r>
          </a:p>
        </p:txBody>
      </p:sp>
      <p:grpSp>
        <p:nvGrpSpPr>
          <p:cNvPr id="20" name="组合 5">
            <a:extLst>
              <a:ext uri="{FF2B5EF4-FFF2-40B4-BE49-F238E27FC236}">
                <a16:creationId xmlns="" xmlns:a16="http://schemas.microsoft.com/office/drawing/2014/main" id="{E1137AE3-550B-4E64-AF74-731F70277787}"/>
              </a:ext>
            </a:extLst>
          </p:cNvPr>
          <p:cNvGrpSpPr>
            <a:grpSpLocks/>
          </p:cNvGrpSpPr>
          <p:nvPr/>
        </p:nvGrpSpPr>
        <p:grpSpPr bwMode="auto">
          <a:xfrm>
            <a:off x="1631" y="-51957"/>
            <a:ext cx="2006600" cy="477838"/>
            <a:chOff x="248" y="71"/>
            <a:chExt cx="3160" cy="752"/>
          </a:xfrm>
        </p:grpSpPr>
        <p:sp>
          <p:nvSpPr>
            <p:cNvPr id="21" name="文本框 15">
              <a:extLst>
                <a:ext uri="{FF2B5EF4-FFF2-40B4-BE49-F238E27FC236}">
                  <a16:creationId xmlns="" xmlns:a16="http://schemas.microsoft.com/office/drawing/2014/main" id="{DF204CB5-C45D-4EE0-BBEC-3ACF0D619F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2" y="71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ea typeface="Yuanti SC"/>
                  <a:cs typeface="Yuanti SC"/>
                </a:rPr>
                <a:t>巩固练习</a:t>
              </a:r>
            </a:p>
          </p:txBody>
        </p:sp>
        <p:grpSp>
          <p:nvGrpSpPr>
            <p:cNvPr id="22" name="组合 2">
              <a:extLst>
                <a:ext uri="{FF2B5EF4-FFF2-40B4-BE49-F238E27FC236}">
                  <a16:creationId xmlns="" xmlns:a16="http://schemas.microsoft.com/office/drawing/2014/main" id="{A6EDE6C2-08B2-4F36-86F0-6187C3CCFF1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" y="222"/>
              <a:ext cx="3160" cy="555"/>
              <a:chOff x="248" y="222"/>
              <a:chExt cx="3160" cy="555"/>
            </a:xfrm>
          </p:grpSpPr>
          <p:cxnSp>
            <p:nvCxnSpPr>
              <p:cNvPr id="23" name="直线连接符 14">
                <a:extLst>
                  <a:ext uri="{FF2B5EF4-FFF2-40B4-BE49-F238E27FC236}">
                    <a16:creationId xmlns="" xmlns:a16="http://schemas.microsoft.com/office/drawing/2014/main" id="{F3456421-D9F4-4CDE-A226-2D8F1283A478}"/>
                  </a:ext>
                </a:extLst>
              </p:cNvPr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Freeform 74">
                <a:extLst>
                  <a:ext uri="{FF2B5EF4-FFF2-40B4-BE49-F238E27FC236}">
                    <a16:creationId xmlns="" xmlns:a16="http://schemas.microsoft.com/office/drawing/2014/main" id="{95ADD5AF-852F-448A-9D74-74E87631B266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13" y="222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38" y="685800"/>
            <a:ext cx="614063" cy="614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1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  <p:bldP spid="25606" grpId="0"/>
      <p:bldP spid="25607" grpId="0"/>
      <p:bldP spid="25608" grpId="0"/>
      <p:bldP spid="25609" grpId="0"/>
      <p:bldP spid="25610" grpId="0"/>
      <p:bldP spid="25611" grpId="0"/>
      <p:bldP spid="25612" grpId="0"/>
      <p:bldP spid="25613" grpId="0"/>
      <p:bldP spid="25614" grpId="0"/>
      <p:bldP spid="25615" grpId="0"/>
      <p:bldP spid="256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901" name="组合 6">
            <a:extLst>
              <a:ext uri="{FF2B5EF4-FFF2-40B4-BE49-F238E27FC236}">
                <a16:creationId xmlns="" xmlns:a16="http://schemas.microsoft.com/office/drawing/2014/main" id="{ACCE6ACB-47F7-4C6A-8E20-6B46C6CC7D82}"/>
              </a:ext>
            </a:extLst>
          </p:cNvPr>
          <p:cNvGrpSpPr>
            <a:grpSpLocks/>
          </p:cNvGrpSpPr>
          <p:nvPr/>
        </p:nvGrpSpPr>
        <p:grpSpPr bwMode="auto">
          <a:xfrm>
            <a:off x="701675" y="732903"/>
            <a:ext cx="1858963" cy="492125"/>
            <a:chOff x="427462" y="558483"/>
            <a:chExt cx="1858351" cy="491808"/>
          </a:xfrm>
        </p:grpSpPr>
        <p:grpSp>
          <p:nvGrpSpPr>
            <p:cNvPr id="80902" name="组合 5">
              <a:extLst>
                <a:ext uri="{FF2B5EF4-FFF2-40B4-BE49-F238E27FC236}">
                  <a16:creationId xmlns="" xmlns:a16="http://schemas.microsoft.com/office/drawing/2014/main" id="{43B8F3F9-53A9-4132-8A98-394545B229D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>
                <a:extLst>
                  <a:ext uri="{FF2B5EF4-FFF2-40B4-BE49-F238E27FC236}">
                    <a16:creationId xmlns="" xmlns:a16="http://schemas.microsoft.com/office/drawing/2014/main" id="{2BF7FB76-F327-418B-B5A6-2BF0624960D3}"/>
                  </a:ext>
                </a:extLst>
              </p:cNvPr>
              <p:cNvSpPr/>
              <p:nvPr/>
            </p:nvSpPr>
            <p:spPr>
              <a:xfrm>
                <a:off x="2177459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="" xmlns:a16="http://schemas.microsoft.com/office/drawing/2014/main" id="{DA404650-92B4-48E4-B174-DEA09B744C16}"/>
                  </a:ext>
                </a:extLst>
              </p:cNvPr>
              <p:cNvSpPr/>
              <p:nvPr/>
            </p:nvSpPr>
            <p:spPr>
              <a:xfrm>
                <a:off x="2507550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="" xmlns:a16="http://schemas.microsoft.com/office/drawing/2014/main" id="{89A3F18F-71BA-4137-84A1-819FD5FF5286}"/>
                  </a:ext>
                </a:extLst>
              </p:cNvPr>
              <p:cNvSpPr/>
              <p:nvPr/>
            </p:nvSpPr>
            <p:spPr>
              <a:xfrm>
                <a:off x="2837642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="" xmlns:a16="http://schemas.microsoft.com/office/drawing/2014/main" id="{91132DDC-3CEE-406F-9DCC-842C70F86DF4}"/>
                  </a:ext>
                </a:extLst>
              </p:cNvPr>
              <p:cNvSpPr/>
              <p:nvPr/>
            </p:nvSpPr>
            <p:spPr>
              <a:xfrm>
                <a:off x="3167733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="" xmlns:a16="http://schemas.microsoft.com/office/drawing/2014/main" id="{F7CD8988-F05D-4565-9423-6054C31C5DF3}"/>
                  </a:ext>
                </a:extLst>
              </p:cNvPr>
              <p:cNvSpPr/>
              <p:nvPr/>
            </p:nvSpPr>
            <p:spPr>
              <a:xfrm>
                <a:off x="3567652" y="-557396"/>
                <a:ext cx="426897" cy="42676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80908" name="文本框 11">
              <a:extLst>
                <a:ext uri="{FF2B5EF4-FFF2-40B4-BE49-F238E27FC236}">
                  <a16:creationId xmlns="" xmlns:a16="http://schemas.microsoft.com/office/drawing/2014/main" id="{45935204-9E09-489B-BFEB-188D8F1584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>
                  <a:solidFill>
                    <a:schemeClr val="bg1"/>
                  </a:solidFill>
                  <a:latin typeface="+mn-lt"/>
                </a:rPr>
                <a:t>素养考点 </a:t>
              </a:r>
              <a:r>
                <a:rPr lang="en-US" altLang="zh-CN" sz="2600" b="1">
                  <a:solidFill>
                    <a:schemeClr val="bg1"/>
                  </a:solidFill>
                  <a:latin typeface="+mn-lt"/>
                </a:rPr>
                <a:t>2</a:t>
              </a:r>
              <a:endParaRPr lang="zh-CN" altLang="en-US" sz="2600" b="1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10" name="矩形 4">
            <a:extLst>
              <a:ext uri="{FF2B5EF4-FFF2-40B4-BE49-F238E27FC236}">
                <a16:creationId xmlns="" xmlns:a16="http://schemas.microsoft.com/office/drawing/2014/main" id="{41341DE3-7BE6-4E86-9304-8F15FDEB43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0638" y="751424"/>
            <a:ext cx="5278438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 eaLnBrk="0" hangingPunct="0">
              <a:lnSpc>
                <a:spcPct val="120000"/>
              </a:lnSpc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  <a:defRPr/>
            </a:pPr>
            <a:r>
              <a:rPr lang="zh-CN" altLang="en-US" dirty="0">
                <a:latin typeface="+mn-lt"/>
                <a:ea typeface="黑体" panose="02010600030101010101" pitchFamily="2" charset="-122"/>
                <a:sym typeface="+mn-ea"/>
              </a:rPr>
              <a:t>同底数幂的乘法的法则的逆运用</a:t>
            </a:r>
          </a:p>
        </p:txBody>
      </p:sp>
      <p:sp>
        <p:nvSpPr>
          <p:cNvPr id="61442" name="Text Box 3">
            <a:extLst>
              <a:ext uri="{FF2B5EF4-FFF2-40B4-BE49-F238E27FC236}">
                <a16:creationId xmlns="" xmlns:a16="http://schemas.microsoft.com/office/drawing/2014/main" id="{187869E7-3983-451A-BA5D-0718FE59B899}"/>
              </a:ext>
            </a:extLst>
          </p:cNvPr>
          <p:cNvSpPr txBox="1"/>
          <p:nvPr/>
        </p:nvSpPr>
        <p:spPr>
          <a:xfrm>
            <a:off x="742950" y="1391715"/>
            <a:ext cx="73152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  <a:sym typeface="+mn-ea"/>
              </a:rPr>
              <a:t>例</a:t>
            </a:r>
            <a:r>
              <a:rPr lang="en-US" altLang="zh-CN" sz="2800" b="1" kern="100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Times New Roman" panose="02020603050405020304"/>
                <a:sym typeface="+mn-ea"/>
              </a:rPr>
              <a:t>2</a:t>
            </a:r>
            <a:r>
              <a:rPr lang="en-US" altLang="zh-CN" sz="2800" b="1" kern="1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  <a:sym typeface="+mn-ea"/>
              </a:rPr>
              <a:t> </a:t>
            </a:r>
            <a:r>
              <a:rPr lang="zh-CN" altLang="en-US" sz="2800" b="1" noProof="1" smtClean="0">
                <a:latin typeface="+mn-lt"/>
                <a:ea typeface="楷体" panose="02010609060101010101" pitchFamily="49" charset="-122"/>
              </a:rPr>
              <a:t>已</a:t>
            </a:r>
            <a:r>
              <a:rPr lang="zh-CN" altLang="en-US" sz="2800" b="1" noProof="1">
                <a:latin typeface="+mn-lt"/>
                <a:ea typeface="楷体" panose="02010609060101010101" pitchFamily="49" charset="-122"/>
              </a:rPr>
              <a:t>知：</a:t>
            </a:r>
            <a:r>
              <a:rPr lang="en-US" altLang="zh-CN" sz="2800" b="1" i="1" noProof="1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800" b="1" i="1" baseline="30000" noProof="1"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800" b="1" noProof="1">
                <a:latin typeface="+mn-lt"/>
                <a:ea typeface="楷体" panose="02010609060101010101" pitchFamily="49" charset="-122"/>
              </a:rPr>
              <a:t>=4</a:t>
            </a:r>
            <a:r>
              <a:rPr lang="zh-CN" altLang="en-US" sz="2800" b="1" noProof="1">
                <a:latin typeface="+mn-lt"/>
                <a:ea typeface="楷体" panose="02010609060101010101" pitchFamily="49" charset="-122"/>
              </a:rPr>
              <a:t>， </a:t>
            </a:r>
            <a:r>
              <a:rPr lang="en-US" altLang="zh-CN" sz="2800" b="1" i="1" noProof="1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800" b="1" i="1" baseline="30000" noProof="1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800" b="1" noProof="1">
                <a:latin typeface="+mn-lt"/>
                <a:ea typeface="楷体" panose="02010609060101010101" pitchFamily="49" charset="-122"/>
              </a:rPr>
              <a:t>=5.</a:t>
            </a:r>
            <a:r>
              <a:rPr lang="zh-CN" altLang="en-US" sz="2800" b="1" noProof="1">
                <a:latin typeface="+mn-lt"/>
                <a:ea typeface="楷体" panose="02010609060101010101" pitchFamily="49" charset="-122"/>
              </a:rPr>
              <a:t>求</a:t>
            </a:r>
            <a:r>
              <a:rPr lang="en-US" altLang="zh-CN" sz="2800" b="1" i="1" noProof="1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800" b="1" i="1" baseline="30000" noProof="1"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800" b="1" baseline="30000" noProof="1"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800" b="1" i="1" baseline="30000" noProof="1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800" b="1" baseline="30000" noProof="1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800" b="1" noProof="1"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800" b="1" noProof="1">
                <a:latin typeface="+mn-lt"/>
                <a:ea typeface="楷体" panose="02010609060101010101" pitchFamily="49" charset="-122"/>
              </a:rPr>
              <a:t>的值</a:t>
            </a:r>
            <a:r>
              <a:rPr lang="en-US" altLang="zh-CN" sz="2800" b="1" noProof="1">
                <a:latin typeface="+mn-lt"/>
                <a:ea typeface="楷体" panose="02010609060101010101" pitchFamily="49" charset="-122"/>
              </a:rPr>
              <a:t>.</a:t>
            </a:r>
          </a:p>
        </p:txBody>
      </p:sp>
      <p:sp>
        <p:nvSpPr>
          <p:cNvPr id="80911" name="文本框 4">
            <a:extLst>
              <a:ext uri="{FF2B5EF4-FFF2-40B4-BE49-F238E27FC236}">
                <a16:creationId xmlns="" xmlns:a16="http://schemas.microsoft.com/office/drawing/2014/main" id="{52EE3B65-0307-40FB-9C18-DE170DEDEE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8463" y="2194990"/>
            <a:ext cx="4632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80912" name="文本框 5">
            <a:extLst>
              <a:ext uri="{FF2B5EF4-FFF2-40B4-BE49-F238E27FC236}">
                <a16:creationId xmlns="" xmlns:a16="http://schemas.microsoft.com/office/drawing/2014/main" id="{9104ADDD-FEE7-42A2-9554-608951979C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2950" y="2148307"/>
            <a:ext cx="77115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分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析 </a:t>
            </a:r>
            <a:r>
              <a:rPr lang="zh-CN" altLang="en-US" sz="2400" b="1" dirty="0" smtClean="0">
                <a:latin typeface="+mn-lt"/>
              </a:rPr>
              <a:t>把</a:t>
            </a:r>
            <a:r>
              <a:rPr lang="zh-CN" altLang="en-US" sz="2400" b="1" dirty="0">
                <a:latin typeface="+mn-lt"/>
              </a:rPr>
              <a:t>同底数幂的乘法法则逆运用，可以求出</a:t>
            </a:r>
            <a:r>
              <a:rPr lang="zh-CN" altLang="en-US" sz="2400" b="1" dirty="0" smtClean="0">
                <a:latin typeface="+mn-lt"/>
              </a:rPr>
              <a:t>值</a:t>
            </a:r>
            <a:r>
              <a:rPr lang="en-US" altLang="zh-CN" sz="2400" b="1" dirty="0" smtClean="0">
                <a:latin typeface="+mn-lt"/>
              </a:rPr>
              <a:t>.</a:t>
            </a:r>
            <a:endParaRPr lang="zh-CN" altLang="en-US" sz="2400" b="1" dirty="0">
              <a:latin typeface="+mn-lt"/>
            </a:endParaRPr>
          </a:p>
        </p:txBody>
      </p:sp>
      <p:sp>
        <p:nvSpPr>
          <p:cNvPr id="99336" name="Text Box 8">
            <a:extLst>
              <a:ext uri="{FF2B5EF4-FFF2-40B4-BE49-F238E27FC236}">
                <a16:creationId xmlns="" xmlns:a16="http://schemas.microsoft.com/office/drawing/2014/main" id="{CDB4653D-B8E1-406B-9E0E-9B03D8F8C1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0322" y="2878675"/>
            <a:ext cx="74168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 </a:t>
            </a:r>
            <a:r>
              <a:rPr lang="en-US" altLang="zh-CN" sz="28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+mn-lt"/>
              </a:rPr>
              <a:t>m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lt"/>
              </a:rPr>
              <a:t>+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+mn-lt"/>
              </a:rPr>
              <a:t>n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 = </a:t>
            </a:r>
            <a:r>
              <a:rPr lang="en-US" altLang="zh-CN" sz="28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+mn-lt"/>
              </a:rPr>
              <a:t>m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·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+mn-lt"/>
              </a:rPr>
              <a:t>n 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</a:rPr>
              <a:t>（逆运算）</a:t>
            </a:r>
            <a:endParaRPr lang="zh-CN" altLang="en-US" sz="2800" b="1" dirty="0">
              <a:solidFill>
                <a:srgbClr val="0000FF"/>
              </a:solidFill>
              <a:latin typeface="+mn-lt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baseline="30000" dirty="0">
                <a:solidFill>
                  <a:schemeClr val="tx2"/>
                </a:solidFill>
                <a:latin typeface="+mn-lt"/>
              </a:rPr>
              <a:t>                      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=4 × </a:t>
            </a:r>
            <a:r>
              <a:rPr lang="en-US" altLang="zh-CN" sz="2800" b="1" dirty="0" smtClean="0">
                <a:solidFill>
                  <a:srgbClr val="FF0000"/>
                </a:solidFill>
                <a:latin typeface="+mn-lt"/>
              </a:rPr>
              <a:t>5</a:t>
            </a: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+mn-lt"/>
              </a:rPr>
              <a:t>             =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20</a:t>
            </a:r>
            <a:r>
              <a:rPr lang="en-US" altLang="zh-CN" sz="2800" b="1" dirty="0">
                <a:solidFill>
                  <a:schemeClr val="tx2"/>
                </a:solidFill>
                <a:latin typeface="+mn-lt"/>
              </a:rPr>
              <a:t> </a:t>
            </a:r>
          </a:p>
        </p:txBody>
      </p:sp>
      <p:grpSp>
        <p:nvGrpSpPr>
          <p:cNvPr id="20" name="组合 2">
            <a:extLst>
              <a:ext uri="{FF2B5EF4-FFF2-40B4-BE49-F238E27FC236}">
                <a16:creationId xmlns="" xmlns:a16="http://schemas.microsoft.com/office/drawing/2014/main" id="{DAB032E3-60A6-46BF-ABFF-011E41F9C538}"/>
              </a:ext>
            </a:extLst>
          </p:cNvPr>
          <p:cNvGrpSpPr>
            <a:grpSpLocks/>
          </p:cNvGrpSpPr>
          <p:nvPr/>
        </p:nvGrpSpPr>
        <p:grpSpPr bwMode="auto">
          <a:xfrm>
            <a:off x="-3350" y="-55999"/>
            <a:ext cx="2006600" cy="477837"/>
            <a:chOff x="123" y="40"/>
            <a:chExt cx="3160" cy="752"/>
          </a:xfrm>
        </p:grpSpPr>
        <p:cxnSp>
          <p:nvCxnSpPr>
            <p:cNvPr id="21" name="直线连接符 23">
              <a:extLst>
                <a:ext uri="{FF2B5EF4-FFF2-40B4-BE49-F238E27FC236}">
                  <a16:creationId xmlns="" xmlns:a16="http://schemas.microsoft.com/office/drawing/2014/main" id="{2852F74A-1B9E-4714-8E40-A84C28E74B31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18">
              <a:extLst>
                <a:ext uri="{FF2B5EF4-FFF2-40B4-BE49-F238E27FC236}">
                  <a16:creationId xmlns="" xmlns:a16="http://schemas.microsoft.com/office/drawing/2014/main" id="{2D313515-008D-4B81-9F61-D17798DC2F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+mn-lt"/>
                  <a:ea typeface="Yuanti SC"/>
                  <a:cs typeface="Yuanti SC"/>
                </a:rPr>
                <a:t>探究新知</a:t>
              </a:r>
            </a:p>
          </p:txBody>
        </p:sp>
        <p:sp>
          <p:nvSpPr>
            <p:cNvPr id="28" name="Freeform 74">
              <a:extLst>
                <a:ext uri="{FF2B5EF4-FFF2-40B4-BE49-F238E27FC236}">
                  <a16:creationId xmlns="" xmlns:a16="http://schemas.microsoft.com/office/drawing/2014/main" id="{3F00F40E-E44F-48D0-B8CF-62183AC0670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025942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9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12" grpId="0"/>
      <p:bldP spid="9933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C5EAEA6E-755E-49BB-8DD2-922EF63A74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483" y="1420813"/>
            <a:ext cx="7913688" cy="2677656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+mn-lt"/>
              </a:rPr>
              <a:t>        当</a:t>
            </a:r>
            <a:r>
              <a:rPr lang="zh-CN" altLang="en-US" sz="2800" b="1" dirty="0">
                <a:latin typeface="+mn-lt"/>
              </a:rPr>
              <a:t>幂的指数是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</a:rPr>
              <a:t>和</a:t>
            </a:r>
            <a:r>
              <a:rPr lang="zh-CN" altLang="en-US" sz="2800" b="1" dirty="0">
                <a:latin typeface="+mn-lt"/>
              </a:rPr>
              <a:t>的形式时，可以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</a:rPr>
              <a:t>逆运用同底数幂乘法法则</a:t>
            </a:r>
            <a:r>
              <a:rPr lang="zh-CN" altLang="en-US" sz="2800" b="1" dirty="0">
                <a:latin typeface="+mn-lt"/>
              </a:rPr>
              <a:t>，将幂指数和转化为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</a:rPr>
              <a:t>同底数幂相乘</a:t>
            </a:r>
            <a:r>
              <a:rPr lang="zh-CN" altLang="en-US" sz="2800" b="1" dirty="0">
                <a:latin typeface="+mn-lt"/>
              </a:rPr>
              <a:t>，然后把幂作为一个整体带入变形后的幂的运算式中求解</a:t>
            </a:r>
            <a:r>
              <a:rPr lang="en-US" altLang="zh-CN" sz="2800" b="1" dirty="0">
                <a:latin typeface="+mn-lt"/>
              </a:rPr>
              <a:t>.</a:t>
            </a:r>
          </a:p>
        </p:txBody>
      </p:sp>
      <p:grpSp>
        <p:nvGrpSpPr>
          <p:cNvPr id="20" name="组合 2">
            <a:extLst>
              <a:ext uri="{FF2B5EF4-FFF2-40B4-BE49-F238E27FC236}">
                <a16:creationId xmlns="" xmlns:a16="http://schemas.microsoft.com/office/drawing/2014/main" id="{DAB032E3-60A6-46BF-ABFF-011E41F9C538}"/>
              </a:ext>
            </a:extLst>
          </p:cNvPr>
          <p:cNvGrpSpPr>
            <a:grpSpLocks/>
          </p:cNvGrpSpPr>
          <p:nvPr/>
        </p:nvGrpSpPr>
        <p:grpSpPr bwMode="auto">
          <a:xfrm>
            <a:off x="-3350" y="-55999"/>
            <a:ext cx="2006600" cy="477837"/>
            <a:chOff x="123" y="40"/>
            <a:chExt cx="3160" cy="752"/>
          </a:xfrm>
        </p:grpSpPr>
        <p:cxnSp>
          <p:nvCxnSpPr>
            <p:cNvPr id="21" name="直线连接符 23">
              <a:extLst>
                <a:ext uri="{FF2B5EF4-FFF2-40B4-BE49-F238E27FC236}">
                  <a16:creationId xmlns="" xmlns:a16="http://schemas.microsoft.com/office/drawing/2014/main" id="{2852F74A-1B9E-4714-8E40-A84C28E74B31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18">
              <a:extLst>
                <a:ext uri="{FF2B5EF4-FFF2-40B4-BE49-F238E27FC236}">
                  <a16:creationId xmlns="" xmlns:a16="http://schemas.microsoft.com/office/drawing/2014/main" id="{2D313515-008D-4B81-9F61-D17798DC2F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+mn-lt"/>
                  <a:ea typeface="Yuanti SC"/>
                  <a:cs typeface="Yuanti SC"/>
                </a:rPr>
                <a:t>探究新知</a:t>
              </a:r>
            </a:p>
          </p:txBody>
        </p:sp>
        <p:sp>
          <p:nvSpPr>
            <p:cNvPr id="28" name="Freeform 74">
              <a:extLst>
                <a:ext uri="{FF2B5EF4-FFF2-40B4-BE49-F238E27FC236}">
                  <a16:creationId xmlns="" xmlns:a16="http://schemas.microsoft.com/office/drawing/2014/main" id="{3F00F40E-E44F-48D0-B8CF-62183AC0670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52450" y="466724"/>
            <a:ext cx="8286750" cy="4057651"/>
            <a:chOff x="552450" y="466725"/>
            <a:chExt cx="8286750" cy="4057650"/>
          </a:xfrm>
        </p:grpSpPr>
        <p:sp>
          <p:nvSpPr>
            <p:cNvPr id="30" name="剪去同侧角的矩形 29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 w="25400" cap="flat" cmpd="sng" algn="ctr">
              <a:solidFill>
                <a:srgbClr val="00808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32" name="圆角矩形 31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itchFamily="49" charset="-122"/>
                    <a:ea typeface="黑体" pitchFamily="49" charset="-122"/>
                  </a:rPr>
                  <a:t>  归纳总结</a:t>
                </a:r>
              </a:p>
            </p:txBody>
          </p:sp>
          <p:pic>
            <p:nvPicPr>
              <p:cNvPr id="33" name="图片 32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/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21" name="组合 3">
            <a:extLst>
              <a:ext uri="{FF2B5EF4-FFF2-40B4-BE49-F238E27FC236}">
                <a16:creationId xmlns="" xmlns:a16="http://schemas.microsoft.com/office/drawing/2014/main" id="{3CDE3E68-14B4-418B-9B94-8CFF57BFC2EE}"/>
              </a:ext>
            </a:extLst>
          </p:cNvPr>
          <p:cNvGrpSpPr>
            <a:grpSpLocks/>
          </p:cNvGrpSpPr>
          <p:nvPr/>
        </p:nvGrpSpPr>
        <p:grpSpPr bwMode="auto">
          <a:xfrm>
            <a:off x="-6891" y="-49744"/>
            <a:ext cx="2006600" cy="477838"/>
            <a:chOff x="248" y="40"/>
            <a:chExt cx="3160" cy="752"/>
          </a:xfrm>
        </p:grpSpPr>
        <p:cxnSp>
          <p:nvCxnSpPr>
            <p:cNvPr id="4" name="直线连接符 6">
              <a:extLst>
                <a:ext uri="{FF2B5EF4-FFF2-40B4-BE49-F238E27FC236}">
                  <a16:creationId xmlns="" xmlns:a16="http://schemas.microsoft.com/office/drawing/2014/main" id="{9EDFC73E-82F7-495D-A112-56E4696EC93C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1923" name="文本框 18">
              <a:extLst>
                <a:ext uri="{FF2B5EF4-FFF2-40B4-BE49-F238E27FC236}">
                  <a16:creationId xmlns="" xmlns:a16="http://schemas.microsoft.com/office/drawing/2014/main" id="{CEF37608-A9F7-412C-BB8A-D3EE8C6C0A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巩固练习</a:t>
              </a:r>
            </a:p>
          </p:txBody>
        </p:sp>
        <p:sp>
          <p:nvSpPr>
            <p:cNvPr id="14" name="Freeform 74">
              <a:extLst>
                <a:ext uri="{FF2B5EF4-FFF2-40B4-BE49-F238E27FC236}">
                  <a16:creationId xmlns="" xmlns:a16="http://schemas.microsoft.com/office/drawing/2014/main" id="{E2F3185D-3919-4F88-9B4D-496A8A25243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6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9219" name="Text Box 3">
            <a:extLst>
              <a:ext uri="{FF2B5EF4-FFF2-40B4-BE49-F238E27FC236}">
                <a16:creationId xmlns="" xmlns:a16="http://schemas.microsoft.com/office/drawing/2014/main" id="{B5F974F4-929B-4F94-93C7-CA1FA5AD44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6409" y="582083"/>
            <a:ext cx="74898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已知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800" b="1" i="1" baseline="30000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=3,2</a:t>
            </a:r>
            <a:r>
              <a:rPr lang="en-US" altLang="zh-CN" sz="2800" b="1" i="1" baseline="30000" dirty="0"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=6,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试写出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800" b="1" i="1" baseline="30000" dirty="0">
                <a:latin typeface="+mn-lt"/>
                <a:ea typeface="楷体" panose="02010609060101010101" pitchFamily="49" charset="-122"/>
              </a:rPr>
              <a:t>x+y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的值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7463A9B-C285-4227-BB78-50877A80FF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9709" y="1377421"/>
            <a:ext cx="6246812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lt"/>
              </a:rPr>
              <a:t>+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+mn-lt"/>
              </a:rPr>
              <a:t>y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</a:rPr>
              <a:t>     =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×2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+mn-lt"/>
              </a:rPr>
              <a:t>y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</a:rPr>
              <a:t>     =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3×6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</a:rPr>
              <a:t>     =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18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590" y="607621"/>
            <a:ext cx="602819" cy="603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TextBox 2">
            <a:extLst>
              <a:ext uri="{FF2B5EF4-FFF2-40B4-BE49-F238E27FC236}">
                <a16:creationId xmlns="" xmlns:a16="http://schemas.microsoft.com/office/drawing/2014/main" id="{FF3D5DA5-9769-4B91-91E2-99AE048341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6437" y="1377432"/>
            <a:ext cx="8451850" cy="1212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1</a:t>
            </a:r>
            <a:r>
              <a:rPr lang="en-US" altLang="zh-CN" sz="2800" b="1" dirty="0" smtClean="0">
                <a:solidFill>
                  <a:srgbClr val="FF0000"/>
                </a:solidFill>
                <a:latin typeface="+mn-lt"/>
              </a:rPr>
              <a:t>.</a:t>
            </a:r>
            <a:r>
              <a:rPr lang="zh-CN" altLang="zh-CN" sz="2800" b="1" dirty="0" smtClean="0">
                <a:latin typeface="楷体" pitchFamily="49" charset="-122"/>
                <a:ea typeface="楷体" pitchFamily="49" charset="-122"/>
              </a:rPr>
              <a:t>计算</a:t>
            </a:r>
            <a:r>
              <a:rPr lang="zh-CN" altLang="zh-CN" sz="2800" b="1" i="1" dirty="0">
                <a:latin typeface="+mn-lt"/>
              </a:rPr>
              <a:t>a</a:t>
            </a:r>
            <a:r>
              <a:rPr lang="zh-CN" altLang="zh-CN" sz="2800" b="1" baseline="30000" dirty="0">
                <a:latin typeface="+mn-lt"/>
              </a:rPr>
              <a:t>6</a:t>
            </a:r>
            <a:r>
              <a:rPr lang="zh-CN" altLang="zh-CN" sz="2800" b="1" dirty="0">
                <a:latin typeface="+mn-lt"/>
              </a:rPr>
              <a:t>•</a:t>
            </a:r>
            <a:r>
              <a:rPr lang="zh-CN" altLang="zh-CN" sz="2800" b="1" i="1" dirty="0">
                <a:latin typeface="+mn-lt"/>
              </a:rPr>
              <a:t>a</a:t>
            </a:r>
            <a:r>
              <a:rPr lang="zh-CN" altLang="zh-CN" sz="2800" b="1" baseline="30000" dirty="0">
                <a:latin typeface="+mn-lt"/>
              </a:rPr>
              <a:t>2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的结果是（　　）</a:t>
            </a:r>
          </a:p>
          <a:p>
            <a:pPr>
              <a:lnSpc>
                <a:spcPct val="130000"/>
              </a:lnSpc>
            </a:pPr>
            <a:r>
              <a:rPr lang="en-US" altLang="zh-CN" sz="2800" b="1" dirty="0" smtClean="0">
                <a:latin typeface="+mn-lt"/>
              </a:rPr>
              <a:t>  </a:t>
            </a:r>
            <a:r>
              <a:rPr lang="zh-CN" altLang="zh-CN" sz="2800" b="1" dirty="0" smtClean="0">
                <a:latin typeface="+mn-lt"/>
              </a:rPr>
              <a:t>A．</a:t>
            </a:r>
            <a:r>
              <a:rPr lang="zh-CN" altLang="zh-CN" sz="2800" b="1" i="1" dirty="0" smtClean="0">
                <a:latin typeface="+mn-lt"/>
              </a:rPr>
              <a:t>a</a:t>
            </a:r>
            <a:r>
              <a:rPr lang="zh-CN" altLang="zh-CN" sz="2800" b="1" baseline="30000" dirty="0" smtClean="0">
                <a:latin typeface="+mn-lt"/>
              </a:rPr>
              <a:t>3</a:t>
            </a:r>
            <a:r>
              <a:rPr lang="zh-CN" altLang="zh-CN" sz="2800" b="1" dirty="0">
                <a:latin typeface="+mn-lt"/>
              </a:rPr>
              <a:t>	</a:t>
            </a:r>
            <a:r>
              <a:rPr lang="en-US" altLang="zh-CN" sz="2800" b="1" dirty="0" smtClean="0">
                <a:latin typeface="+mn-lt"/>
              </a:rPr>
              <a:t>         </a:t>
            </a:r>
            <a:r>
              <a:rPr lang="zh-CN" altLang="zh-CN" sz="2800" b="1" dirty="0" smtClean="0">
                <a:latin typeface="+mn-lt"/>
              </a:rPr>
              <a:t>B．</a:t>
            </a:r>
            <a:r>
              <a:rPr lang="zh-CN" altLang="zh-CN" sz="2800" b="1" i="1" dirty="0">
                <a:latin typeface="+mn-lt"/>
              </a:rPr>
              <a:t>a</a:t>
            </a:r>
            <a:r>
              <a:rPr lang="zh-CN" altLang="zh-CN" sz="2800" b="1" baseline="30000" dirty="0" smtClean="0">
                <a:latin typeface="+mn-lt"/>
              </a:rPr>
              <a:t>4</a:t>
            </a:r>
            <a:r>
              <a:rPr lang="zh-CN" altLang="zh-CN" sz="2800" b="1" dirty="0">
                <a:latin typeface="+mn-lt"/>
              </a:rPr>
              <a:t>	</a:t>
            </a:r>
            <a:r>
              <a:rPr lang="en-US" altLang="zh-CN" sz="2800" b="1" dirty="0" smtClean="0">
                <a:latin typeface="+mn-lt"/>
              </a:rPr>
              <a:t>          </a:t>
            </a:r>
            <a:r>
              <a:rPr lang="zh-CN" altLang="zh-CN" sz="2800" b="1" dirty="0" smtClean="0">
                <a:latin typeface="+mn-lt"/>
              </a:rPr>
              <a:t>C</a:t>
            </a:r>
            <a:r>
              <a:rPr lang="zh-CN" altLang="zh-CN" sz="2800" b="1" dirty="0">
                <a:latin typeface="+mn-lt"/>
              </a:rPr>
              <a:t>．</a:t>
            </a:r>
            <a:r>
              <a:rPr lang="zh-CN" altLang="zh-CN" sz="2800" b="1" i="1" dirty="0">
                <a:latin typeface="+mn-lt"/>
              </a:rPr>
              <a:t>a</a:t>
            </a:r>
            <a:r>
              <a:rPr lang="zh-CN" altLang="zh-CN" sz="2800" b="1" baseline="30000" dirty="0">
                <a:latin typeface="+mn-lt"/>
              </a:rPr>
              <a:t>8</a:t>
            </a:r>
            <a:r>
              <a:rPr lang="zh-CN" altLang="zh-CN" sz="2800" b="1" dirty="0">
                <a:latin typeface="+mn-lt"/>
              </a:rPr>
              <a:t>	</a:t>
            </a:r>
            <a:r>
              <a:rPr lang="en-US" altLang="zh-CN" sz="2800" b="1" dirty="0" smtClean="0">
                <a:latin typeface="+mn-lt"/>
              </a:rPr>
              <a:t>           </a:t>
            </a:r>
            <a:r>
              <a:rPr lang="zh-CN" altLang="zh-CN" sz="2800" b="1" dirty="0" smtClean="0">
                <a:latin typeface="+mn-lt"/>
              </a:rPr>
              <a:t>D．</a:t>
            </a:r>
            <a:r>
              <a:rPr lang="zh-CN" altLang="zh-CN" sz="2800" b="1" i="1" dirty="0">
                <a:latin typeface="+mn-lt"/>
              </a:rPr>
              <a:t>a</a:t>
            </a:r>
            <a:r>
              <a:rPr lang="zh-CN" altLang="zh-CN" sz="2800" b="1" baseline="30000" dirty="0" smtClean="0">
                <a:latin typeface="+mn-lt"/>
              </a:rPr>
              <a:t>12</a:t>
            </a:r>
            <a:endParaRPr lang="zh-CN" altLang="zh-CN" sz="2800" b="1" baseline="30000" dirty="0">
              <a:latin typeface="+mn-lt"/>
            </a:endParaRPr>
          </a:p>
        </p:txBody>
      </p:sp>
      <p:grpSp>
        <p:nvGrpSpPr>
          <p:cNvPr id="82946" name="组合 3">
            <a:extLst>
              <a:ext uri="{FF2B5EF4-FFF2-40B4-BE49-F238E27FC236}">
                <a16:creationId xmlns="" xmlns:a16="http://schemas.microsoft.com/office/drawing/2014/main" id="{03BE3DEF-E037-4AD8-944F-AD1A32DE2155}"/>
              </a:ext>
            </a:extLst>
          </p:cNvPr>
          <p:cNvGrpSpPr>
            <a:grpSpLocks/>
          </p:cNvGrpSpPr>
          <p:nvPr/>
        </p:nvGrpSpPr>
        <p:grpSpPr bwMode="auto">
          <a:xfrm>
            <a:off x="3473594" y="683155"/>
            <a:ext cx="1879600" cy="476250"/>
            <a:chOff x="497257" y="753279"/>
            <a:chExt cx="1881032" cy="477054"/>
          </a:xfrm>
        </p:grpSpPr>
        <p:grpSp>
          <p:nvGrpSpPr>
            <p:cNvPr id="82947" name="组合 2">
              <a:extLst>
                <a:ext uri="{FF2B5EF4-FFF2-40B4-BE49-F238E27FC236}">
                  <a16:creationId xmlns="" xmlns:a16="http://schemas.microsoft.com/office/drawing/2014/main" id="{23952F51-194C-4F06-BF3F-00D368E43C4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9" name="缺角矩形 18">
                <a:extLst>
                  <a:ext uri="{FF2B5EF4-FFF2-40B4-BE49-F238E27FC236}">
                    <a16:creationId xmlns="" xmlns:a16="http://schemas.microsoft.com/office/drawing/2014/main" id="{791DE262-1A31-4B13-B3A3-0BD90CFDB094}"/>
                  </a:ext>
                </a:extLst>
              </p:cNvPr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="" xmlns:a16="http://schemas.microsoft.com/office/drawing/2014/main" id="{0F245523-0558-4091-BF77-7BC1F7A94846}"/>
                  </a:ext>
                </a:extLst>
              </p:cNvPr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="" xmlns:a16="http://schemas.microsoft.com/office/drawing/2014/main" id="{53E6F5F1-2258-4F70-B664-B079B60667F4}"/>
                  </a:ext>
                </a:extLst>
              </p:cNvPr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" name="缺角矩形 1">
                <a:extLst>
                  <a:ext uri="{FF2B5EF4-FFF2-40B4-BE49-F238E27FC236}">
                    <a16:creationId xmlns="" xmlns:a16="http://schemas.microsoft.com/office/drawing/2014/main" id="{2DC464AC-1BD6-4C83-91D5-BAB999C945DF}"/>
                  </a:ext>
                </a:extLst>
              </p:cNvPr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82952" name="矩形 1">
              <a:extLst>
                <a:ext uri="{FF2B5EF4-FFF2-40B4-BE49-F238E27FC236}">
                  <a16:creationId xmlns="" xmlns:a16="http://schemas.microsoft.com/office/drawing/2014/main" id="{AE1B214B-AF6B-4A66-BC42-CBF815DCAE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  <a:latin typeface="+mn-lt"/>
                </a:rPr>
                <a:t>连接中考</a:t>
              </a:r>
            </a:p>
          </p:txBody>
        </p:sp>
      </p:grpSp>
      <p:grpSp>
        <p:nvGrpSpPr>
          <p:cNvPr id="82953" name="组合 5">
            <a:extLst>
              <a:ext uri="{FF2B5EF4-FFF2-40B4-BE49-F238E27FC236}">
                <a16:creationId xmlns="" xmlns:a16="http://schemas.microsoft.com/office/drawing/2014/main" id="{E1137AE3-550B-4E64-AF74-731F70277787}"/>
              </a:ext>
            </a:extLst>
          </p:cNvPr>
          <p:cNvGrpSpPr>
            <a:grpSpLocks/>
          </p:cNvGrpSpPr>
          <p:nvPr/>
        </p:nvGrpSpPr>
        <p:grpSpPr bwMode="auto">
          <a:xfrm>
            <a:off x="1631" y="-51957"/>
            <a:ext cx="2006600" cy="477838"/>
            <a:chOff x="248" y="71"/>
            <a:chExt cx="3160" cy="752"/>
          </a:xfrm>
        </p:grpSpPr>
        <p:sp>
          <p:nvSpPr>
            <p:cNvPr id="82954" name="文本框 15">
              <a:extLst>
                <a:ext uri="{FF2B5EF4-FFF2-40B4-BE49-F238E27FC236}">
                  <a16:creationId xmlns="" xmlns:a16="http://schemas.microsoft.com/office/drawing/2014/main" id="{DF204CB5-C45D-4EE0-BBEC-3ACF0D619F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2" y="71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ea typeface="Yuanti SC"/>
                  <a:cs typeface="Yuanti SC"/>
                </a:rPr>
                <a:t>巩固练习</a:t>
              </a:r>
            </a:p>
          </p:txBody>
        </p:sp>
        <p:grpSp>
          <p:nvGrpSpPr>
            <p:cNvPr id="82955" name="组合 2">
              <a:extLst>
                <a:ext uri="{FF2B5EF4-FFF2-40B4-BE49-F238E27FC236}">
                  <a16:creationId xmlns="" xmlns:a16="http://schemas.microsoft.com/office/drawing/2014/main" id="{A6EDE6C2-08B2-4F36-86F0-6187C3CCFF1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8" y="222"/>
              <a:ext cx="3160" cy="555"/>
              <a:chOff x="248" y="222"/>
              <a:chExt cx="3160" cy="555"/>
            </a:xfrm>
          </p:grpSpPr>
          <p:cxnSp>
            <p:nvCxnSpPr>
              <p:cNvPr id="15" name="直线连接符 14">
                <a:extLst>
                  <a:ext uri="{FF2B5EF4-FFF2-40B4-BE49-F238E27FC236}">
                    <a16:creationId xmlns="" xmlns:a16="http://schemas.microsoft.com/office/drawing/2014/main" id="{F3456421-D9F4-4CDE-A226-2D8F1283A478}"/>
                  </a:ext>
                </a:extLst>
              </p:cNvPr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Freeform 74">
                <a:extLst>
                  <a:ext uri="{FF2B5EF4-FFF2-40B4-BE49-F238E27FC236}">
                    <a16:creationId xmlns="" xmlns:a16="http://schemas.microsoft.com/office/drawing/2014/main" id="{95ADD5AF-852F-448A-9D74-74E87631B266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13" y="222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79887" name="文本框 2">
            <a:extLst>
              <a:ext uri="{FF2B5EF4-FFF2-40B4-BE49-F238E27FC236}">
                <a16:creationId xmlns="" xmlns:a16="http://schemas.microsoft.com/office/drawing/2014/main" id="{D9EFB10D-A40E-4437-88E2-CAA23D3108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0444" y="2931594"/>
            <a:ext cx="70059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+mn-lt"/>
              </a:rPr>
              <a:t>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计算</a:t>
            </a:r>
            <a:r>
              <a:rPr lang="zh-CN" altLang="en-US" sz="2800" b="1" dirty="0">
                <a:latin typeface="+mn-lt"/>
              </a:rPr>
              <a:t>：</a:t>
            </a:r>
            <a:r>
              <a:rPr lang="zh-CN" altLang="en-US" sz="2800" b="1" i="1" dirty="0">
                <a:latin typeface="+mn-lt"/>
              </a:rPr>
              <a:t>a</a:t>
            </a:r>
            <a:r>
              <a:rPr lang="zh-CN" altLang="en-US" sz="2800" b="1" baseline="30000" dirty="0">
                <a:latin typeface="+mn-lt"/>
              </a:rPr>
              <a:t>2</a:t>
            </a:r>
            <a:r>
              <a:rPr lang="zh-CN" altLang="en-US" sz="2800" b="1" dirty="0">
                <a:latin typeface="+mn-lt"/>
              </a:rPr>
              <a:t>•</a:t>
            </a:r>
            <a:r>
              <a:rPr lang="zh-CN" altLang="en-US" sz="2800" b="1" i="1" dirty="0">
                <a:latin typeface="+mn-lt"/>
              </a:rPr>
              <a:t>a</a:t>
            </a:r>
            <a:r>
              <a:rPr lang="zh-CN" altLang="en-US" sz="2800" b="1" baseline="30000" dirty="0">
                <a:latin typeface="+mn-lt"/>
              </a:rPr>
              <a:t>3</a:t>
            </a:r>
            <a:r>
              <a:rPr lang="zh-CN" altLang="en-US" sz="2800" b="1" dirty="0">
                <a:latin typeface="+mn-lt"/>
              </a:rPr>
              <a:t>=</a:t>
            </a:r>
            <a:r>
              <a:rPr lang="zh-CN" altLang="en-US" sz="2800" b="1" u="sng" dirty="0">
                <a:latin typeface="+mn-lt"/>
              </a:rPr>
              <a:t>　　</a:t>
            </a:r>
            <a:r>
              <a:rPr lang="zh-CN" altLang="en-US" sz="2800" b="1" dirty="0">
                <a:latin typeface="+mn-lt"/>
              </a:rPr>
              <a:t>．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63EBF089-9106-48C6-9E21-DC55792C89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938" y="1460532"/>
            <a:ext cx="6461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C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FCED0658-87A2-4D97-BAD2-8232592894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4844" y="2922598"/>
            <a:ext cx="6699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zh-CN" altLang="en-US" sz="2800" b="1" baseline="30000" dirty="0">
                <a:solidFill>
                  <a:srgbClr val="FF0000"/>
                </a:solidFill>
                <a:latin typeface="+mn-lt"/>
              </a:rPr>
              <a:t>5</a:t>
            </a:r>
            <a:endParaRPr lang="zh-CN" altLang="en-US" sz="2800" b="1" dirty="0">
              <a:latin typeface="+mn-lt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CEBA0F98-7AAE-4F55-B66A-52702B8E395C}"/>
              </a:ext>
            </a:extLst>
          </p:cNvPr>
          <p:cNvSpPr/>
          <p:nvPr/>
        </p:nvSpPr>
        <p:spPr>
          <a:xfrm>
            <a:off x="286782" y="1235107"/>
            <a:ext cx="7974012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90">
              <a:lnSpc>
                <a:spcPct val="150000"/>
              </a:lnSpc>
              <a:buFontTx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.  </a:t>
            </a:r>
            <a:r>
              <a:rPr sz="28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x</a:t>
            </a:r>
            <a:r>
              <a:rPr sz="2800" b="1" baseline="30000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sz="28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·</a:t>
            </a:r>
            <a:r>
              <a:rPr sz="28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x</a:t>
            </a:r>
            <a:r>
              <a:rPr sz="2800" b="1" baseline="30000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sz="28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的运算结果是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（         ）</a:t>
            </a:r>
          </a:p>
          <a:p>
            <a:pPr indent="720090">
              <a:lnSpc>
                <a:spcPct val="150000"/>
              </a:lnSpc>
              <a:buFontTx/>
              <a:buNone/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A. </a:t>
            </a:r>
            <a:r>
              <a:rPr sz="28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x</a:t>
            </a:r>
            <a:r>
              <a:rPr sz="2800" b="1" baseline="30000" dirty="0"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		B. </a:t>
            </a:r>
            <a:r>
              <a:rPr sz="28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x</a:t>
            </a:r>
            <a:r>
              <a:rPr lang="en-US" sz="2800" b="1" baseline="30000" dirty="0"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3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		C. </a:t>
            </a:r>
            <a:r>
              <a:rPr sz="28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x</a:t>
            </a:r>
            <a:r>
              <a:rPr lang="en-US" sz="2800" b="1" baseline="30000" dirty="0"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5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		D. </a:t>
            </a:r>
            <a:r>
              <a:rPr sz="28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x</a:t>
            </a:r>
            <a:r>
              <a:rPr lang="en-US" sz="2800" b="1" baseline="30000" dirty="0"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6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FBD89106-8A24-41FC-A5AD-7BD03D39379E}"/>
              </a:ext>
            </a:extLst>
          </p:cNvPr>
          <p:cNvSpPr/>
          <p:nvPr/>
        </p:nvSpPr>
        <p:spPr>
          <a:xfrm>
            <a:off x="4885768" y="1353582"/>
            <a:ext cx="738188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F90D2D47-6246-49C8-8522-F12E4A1970DC}"/>
              </a:ext>
            </a:extLst>
          </p:cNvPr>
          <p:cNvSpPr/>
          <p:nvPr/>
        </p:nvSpPr>
        <p:spPr>
          <a:xfrm>
            <a:off x="217011" y="2794029"/>
            <a:ext cx="8745538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90">
              <a:lnSpc>
                <a:spcPct val="150000"/>
              </a:lnSpc>
              <a:buFontTx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.</a:t>
            </a:r>
            <a:r>
              <a:rPr sz="28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计算</a:t>
            </a:r>
            <a:r>
              <a:rPr sz="28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sz="28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x</a:t>
            </a:r>
            <a:r>
              <a:rPr sz="2800" b="1" baseline="30000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4</a:t>
            </a:r>
            <a:r>
              <a:rPr sz="28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•</a:t>
            </a:r>
            <a:r>
              <a:rPr sz="28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x</a:t>
            </a:r>
            <a:r>
              <a:rPr sz="2800" b="1" baseline="30000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sz="28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的结果等于</a:t>
            </a:r>
            <a:r>
              <a:rPr lang="en-US" sz="28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_____</a:t>
            </a:r>
            <a:r>
              <a:rPr sz="28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．</a:t>
            </a:r>
          </a:p>
        </p:txBody>
      </p:sp>
      <p:grpSp>
        <p:nvGrpSpPr>
          <p:cNvPr id="83972" name="组合 2">
            <a:extLst>
              <a:ext uri="{FF2B5EF4-FFF2-40B4-BE49-F238E27FC236}">
                <a16:creationId xmlns="" xmlns:a16="http://schemas.microsoft.com/office/drawing/2014/main" id="{940BDF54-BE2C-42B4-BC4E-64CCE7222BA0}"/>
              </a:ext>
            </a:extLst>
          </p:cNvPr>
          <p:cNvGrpSpPr>
            <a:grpSpLocks/>
          </p:cNvGrpSpPr>
          <p:nvPr/>
        </p:nvGrpSpPr>
        <p:grpSpPr bwMode="auto">
          <a:xfrm>
            <a:off x="4225" y="-83089"/>
            <a:ext cx="2006600" cy="492125"/>
            <a:chOff x="263" y="110"/>
            <a:chExt cx="3160" cy="777"/>
          </a:xfrm>
        </p:grpSpPr>
        <p:sp>
          <p:nvSpPr>
            <p:cNvPr id="83973" name="文本框 20">
              <a:extLst>
                <a:ext uri="{FF2B5EF4-FFF2-40B4-BE49-F238E27FC236}">
                  <a16:creationId xmlns="" xmlns:a16="http://schemas.microsoft.com/office/drawing/2014/main" id="{168E62D4-73F1-404E-B075-F309ACD13F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2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83974" name="组合 1">
              <a:extLst>
                <a:ext uri="{FF2B5EF4-FFF2-40B4-BE49-F238E27FC236}">
                  <a16:creationId xmlns="" xmlns:a16="http://schemas.microsoft.com/office/drawing/2014/main" id="{F5FE529B-88C5-4241-872D-E834FA098EA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307"/>
              <a:ext cx="3160" cy="580"/>
              <a:chOff x="248" y="198"/>
              <a:chExt cx="3160" cy="580"/>
            </a:xfrm>
          </p:grpSpPr>
          <p:cxnSp>
            <p:nvCxnSpPr>
              <p:cNvPr id="4" name="直线连接符 19">
                <a:extLst>
                  <a:ext uri="{FF2B5EF4-FFF2-40B4-BE49-F238E27FC236}">
                    <a16:creationId xmlns="" xmlns:a16="http://schemas.microsoft.com/office/drawing/2014/main" id="{FC3F0384-BF84-472D-A0EC-1B88FA5915E8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Freeform 74">
                <a:extLst>
                  <a:ext uri="{FF2B5EF4-FFF2-40B4-BE49-F238E27FC236}">
                    <a16:creationId xmlns="" xmlns:a16="http://schemas.microsoft.com/office/drawing/2014/main" id="{D898E688-0996-458A-952C-0696A3F7ADF2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52" y="198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83977" name="组合 7">
            <a:extLst>
              <a:ext uri="{FF2B5EF4-FFF2-40B4-BE49-F238E27FC236}">
                <a16:creationId xmlns="" xmlns:a16="http://schemas.microsoft.com/office/drawing/2014/main" id="{CEFF2F6E-7F80-447A-8462-0AF768AE0AB6}"/>
              </a:ext>
            </a:extLst>
          </p:cNvPr>
          <p:cNvGrpSpPr>
            <a:grpSpLocks/>
          </p:cNvGrpSpPr>
          <p:nvPr/>
        </p:nvGrpSpPr>
        <p:grpSpPr bwMode="auto">
          <a:xfrm>
            <a:off x="3349625" y="572036"/>
            <a:ext cx="2480310" cy="492828"/>
            <a:chOff x="5083" y="1100"/>
            <a:chExt cx="3905" cy="778"/>
          </a:xfrm>
        </p:grpSpPr>
        <p:grpSp>
          <p:nvGrpSpPr>
            <p:cNvPr id="83978" name="组合 1">
              <a:extLst>
                <a:ext uri="{FF2B5EF4-FFF2-40B4-BE49-F238E27FC236}">
                  <a16:creationId xmlns="" xmlns:a16="http://schemas.microsoft.com/office/drawing/2014/main" id="{51E4ABEB-EDF6-4DD7-80DB-D45680E6374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>
                <a:extLst>
                  <a:ext uri="{FF2B5EF4-FFF2-40B4-BE49-F238E27FC236}">
                    <a16:creationId xmlns="" xmlns:a16="http://schemas.microsoft.com/office/drawing/2014/main" id="{E4E12B6B-A2AD-4086-B1D8-81A4EC2EC14F}"/>
                  </a:ext>
                </a:extLst>
              </p:cNvPr>
              <p:cNvSpPr/>
              <p:nvPr/>
            </p:nvSpPr>
            <p:spPr>
              <a:xfrm rot="3000000">
                <a:off x="4021628" y="597168"/>
                <a:ext cx="418738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="" xmlns:a16="http://schemas.microsoft.com/office/drawing/2014/main" id="{1F29AE70-FD37-448D-A4FF-FD12216DDCC3}"/>
                  </a:ext>
                </a:extLst>
              </p:cNvPr>
              <p:cNvSpPr/>
              <p:nvPr/>
            </p:nvSpPr>
            <p:spPr>
              <a:xfrm rot="3000000">
                <a:off x="4478865" y="597167"/>
                <a:ext cx="418738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8" name="缺角矩形 27">
                <a:extLst>
                  <a:ext uri="{FF2B5EF4-FFF2-40B4-BE49-F238E27FC236}">
                    <a16:creationId xmlns="" xmlns:a16="http://schemas.microsoft.com/office/drawing/2014/main" id="{1B97D2F2-C814-4CE3-A543-96D383EBE0FA}"/>
                  </a:ext>
                </a:extLst>
              </p:cNvPr>
              <p:cNvSpPr/>
              <p:nvPr/>
            </p:nvSpPr>
            <p:spPr>
              <a:xfrm rot="3000000">
                <a:off x="4936101" y="597168"/>
                <a:ext cx="418738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5" name="缺角矩形 4">
                <a:extLst>
                  <a:ext uri="{FF2B5EF4-FFF2-40B4-BE49-F238E27FC236}">
                    <a16:creationId xmlns="" xmlns:a16="http://schemas.microsoft.com/office/drawing/2014/main" id="{357C7B47-BD4C-4087-ABE2-B49E35BC5A16}"/>
                  </a:ext>
                </a:extLst>
              </p:cNvPr>
              <p:cNvSpPr/>
              <p:nvPr/>
            </p:nvSpPr>
            <p:spPr>
              <a:xfrm rot="3000000">
                <a:off x="3564391" y="597167"/>
                <a:ext cx="418738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6" name="缺角矩形 5">
                <a:extLst>
                  <a:ext uri="{FF2B5EF4-FFF2-40B4-BE49-F238E27FC236}">
                    <a16:creationId xmlns="" xmlns:a16="http://schemas.microsoft.com/office/drawing/2014/main" id="{1D218538-F9D6-4C41-9CF3-955E6BBBED56}"/>
                  </a:ext>
                </a:extLst>
              </p:cNvPr>
              <p:cNvSpPr/>
              <p:nvPr/>
            </p:nvSpPr>
            <p:spPr>
              <a:xfrm rot="3000000">
                <a:off x="5393338" y="597167"/>
                <a:ext cx="418738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3984" name="TextBox 15">
              <a:extLst>
                <a:ext uri="{FF2B5EF4-FFF2-40B4-BE49-F238E27FC236}">
                  <a16:creationId xmlns="" xmlns:a16="http://schemas.microsoft.com/office/drawing/2014/main" id="{47FD8358-4105-4250-B73D-29B0215CFB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基础巩固题</a:t>
              </a:r>
              <a:endParaRPr lang="en-US" altLang="zh-CN" sz="25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466E2B8B-69C9-44AC-8DAE-6549A4B892BF}"/>
              </a:ext>
            </a:extLst>
          </p:cNvPr>
          <p:cNvSpPr txBox="1"/>
          <p:nvPr/>
        </p:nvSpPr>
        <p:spPr>
          <a:xfrm>
            <a:off x="4781259" y="2899435"/>
            <a:ext cx="68580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</a:t>
            </a:r>
            <a:r>
              <a:rPr sz="28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x</a:t>
            </a:r>
            <a:r>
              <a:rPr sz="28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7</a:t>
            </a:r>
            <a:endParaRPr lang="zh-CN" altLang="en-US" sz="2800" b="1" noProof="1"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标题 11266">
            <a:extLst>
              <a:ext uri="{FF2B5EF4-FFF2-40B4-BE49-F238E27FC236}">
                <a16:creationId xmlns="" xmlns:a16="http://schemas.microsoft.com/office/drawing/2014/main" id="{1CD4F924-F2B1-4056-AB68-4F71614B45CE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1547813" y="1220788"/>
            <a:ext cx="6000750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 defTabSz="914400">
              <a:lnSpc>
                <a:spcPct val="130000"/>
              </a:lnSpc>
            </a:pPr>
            <a:r>
              <a:rPr lang="zh-CN" altLang="en-US" sz="2100" dirty="0">
                <a:latin typeface="+mn-lt"/>
                <a:ea typeface="宋体" panose="02010600030101010101" pitchFamily="2" charset="-122"/>
              </a:rPr>
              <a:t>        </a:t>
            </a:r>
            <a:endParaRPr lang="zh-CN" altLang="en-US" sz="2100" b="1" dirty="0">
              <a:latin typeface="+mn-lt"/>
              <a:ea typeface="宋体" panose="02010600030101010101" pitchFamily="2" charset="-122"/>
            </a:endParaRPr>
          </a:p>
        </p:txBody>
      </p:sp>
      <p:sp>
        <p:nvSpPr>
          <p:cNvPr id="11268" name="矩形 11267">
            <a:extLst>
              <a:ext uri="{FF2B5EF4-FFF2-40B4-BE49-F238E27FC236}">
                <a16:creationId xmlns="" xmlns:a16="http://schemas.microsoft.com/office/drawing/2014/main" id="{82F93677-3BC2-4E00-824F-6F3CADFF954F}"/>
              </a:ext>
            </a:extLst>
          </p:cNvPr>
          <p:cNvSpPr/>
          <p:nvPr/>
        </p:nvSpPr>
        <p:spPr>
          <a:xfrm>
            <a:off x="738829" y="781691"/>
            <a:ext cx="7834720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noProof="1" smtClean="0">
                <a:latin typeface="+mn-lt"/>
                <a:ea typeface="楷体" panose="02010609060101010101" pitchFamily="49" charset="-122"/>
              </a:rPr>
              <a:t>         一</a:t>
            </a:r>
            <a:r>
              <a:rPr lang="zh-CN" altLang="en-US" sz="2800" b="1" noProof="1">
                <a:latin typeface="+mn-lt"/>
                <a:ea typeface="楷体" panose="02010609060101010101" pitchFamily="49" charset="-122"/>
              </a:rPr>
              <a:t>种电子计算机每秒可进行1千万亿(</a:t>
            </a:r>
            <a:r>
              <a:rPr lang="zh-CN" altLang="en-US" sz="2800" b="1" noProof="1">
                <a:solidFill>
                  <a:srgbClr val="CC3300"/>
                </a:solidFill>
                <a:latin typeface="+mn-lt"/>
                <a:ea typeface="楷体" panose="02010609060101010101" pitchFamily="49" charset="-122"/>
              </a:rPr>
              <a:t>10</a:t>
            </a:r>
            <a:r>
              <a:rPr lang="zh-CN" altLang="en-US" sz="2800" b="1" baseline="30000" noProof="1">
                <a:solidFill>
                  <a:srgbClr val="CC3300"/>
                </a:solidFill>
                <a:latin typeface="+mn-lt"/>
                <a:ea typeface="楷体" panose="02010609060101010101" pitchFamily="49" charset="-122"/>
              </a:rPr>
              <a:t>15 </a:t>
            </a:r>
            <a:r>
              <a:rPr lang="zh-CN" altLang="en-US" sz="2800" b="1" noProof="1">
                <a:latin typeface="+mn-lt"/>
                <a:ea typeface="楷体" panose="02010609060101010101" pitchFamily="49" charset="-122"/>
              </a:rPr>
              <a:t>)    次运算，它工作10</a:t>
            </a:r>
            <a:r>
              <a:rPr lang="zh-CN" altLang="en-US" sz="2800" b="1" baseline="30000" noProof="1">
                <a:latin typeface="+mn-lt"/>
                <a:ea typeface="楷体" panose="02010609060101010101" pitchFamily="49" charset="-122"/>
              </a:rPr>
              <a:t>3 </a:t>
            </a:r>
            <a:r>
              <a:rPr lang="zh-CN" altLang="en-US" sz="2800" b="1" noProof="1">
                <a:latin typeface="+mn-lt"/>
                <a:ea typeface="楷体" panose="02010609060101010101" pitchFamily="49" charset="-122"/>
              </a:rPr>
              <a:t>s 可进行多少次运算？</a:t>
            </a:r>
          </a:p>
        </p:txBody>
      </p:sp>
      <p:sp>
        <p:nvSpPr>
          <p:cNvPr id="11270" name="文本框 11269">
            <a:extLst>
              <a:ext uri="{FF2B5EF4-FFF2-40B4-BE49-F238E27FC236}">
                <a16:creationId xmlns="" xmlns:a16="http://schemas.microsoft.com/office/drawing/2014/main" id="{2BC55B47-F169-45A9-9450-FAAE6BD7C4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63842" y="2253959"/>
            <a:ext cx="280828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列式：</a:t>
            </a:r>
            <a:r>
              <a:rPr lang="en-US" altLang="zh-CN" sz="2400" dirty="0">
                <a:solidFill>
                  <a:srgbClr val="FF0066"/>
                </a:solidFill>
                <a:latin typeface="+mn-lt"/>
                <a:ea typeface="黑体" panose="02010609060101010101" pitchFamily="49" charset="-122"/>
              </a:rPr>
              <a:t>10</a:t>
            </a:r>
            <a:r>
              <a:rPr lang="zh-CN" altLang="en-US" sz="2400" baseline="50000" dirty="0">
                <a:solidFill>
                  <a:srgbClr val="FF0066"/>
                </a:solidFill>
                <a:latin typeface="+mn-lt"/>
                <a:ea typeface="黑体" panose="02010609060101010101" pitchFamily="49" charset="-122"/>
              </a:rPr>
              <a:t>15</a:t>
            </a:r>
            <a:r>
              <a:rPr lang="en-US" altLang="zh-CN" sz="2400" dirty="0">
                <a:solidFill>
                  <a:srgbClr val="FF0066"/>
                </a:solidFill>
                <a:latin typeface="+mn-lt"/>
                <a:ea typeface="黑体" panose="02010609060101010101" pitchFamily="49" charset="-122"/>
              </a:rPr>
              <a:t>×10</a:t>
            </a:r>
            <a:r>
              <a:rPr lang="en-US" altLang="zh-CN" sz="2400" baseline="50000" dirty="0">
                <a:solidFill>
                  <a:srgbClr val="FF0066"/>
                </a:solidFill>
                <a:latin typeface="+mn-lt"/>
                <a:ea typeface="黑体" panose="02010609060101010101" pitchFamily="49" charset="-122"/>
              </a:rPr>
              <a:t>3</a:t>
            </a:r>
            <a:endParaRPr lang="zh-CN" altLang="en-US" sz="2400" dirty="0">
              <a:solidFill>
                <a:srgbClr val="FF0066"/>
              </a:solidFill>
              <a:latin typeface="+mn-lt"/>
              <a:ea typeface="黑体" panose="02010609060101010101" pitchFamily="49" charset="-122"/>
            </a:endParaRPr>
          </a:p>
          <a:p>
            <a:endParaRPr lang="zh-CN" altLang="en-US" sz="2400" dirty="0">
              <a:solidFill>
                <a:srgbClr val="FF0066"/>
              </a:solidFill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11271" name="组合 11270">
            <a:extLst>
              <a:ext uri="{FF2B5EF4-FFF2-40B4-BE49-F238E27FC236}">
                <a16:creationId xmlns="" xmlns:a16="http://schemas.microsoft.com/office/drawing/2014/main" id="{CAD645E6-26E3-4170-9ACD-3FC1EB3E4C70}"/>
              </a:ext>
            </a:extLst>
          </p:cNvPr>
          <p:cNvGrpSpPr>
            <a:grpSpLocks/>
          </p:cNvGrpSpPr>
          <p:nvPr/>
        </p:nvGrpSpPr>
        <p:grpSpPr bwMode="auto">
          <a:xfrm>
            <a:off x="4196812" y="3212211"/>
            <a:ext cx="4376737" cy="925512"/>
            <a:chOff x="0" y="0"/>
            <a:chExt cx="1935" cy="778"/>
          </a:xfrm>
        </p:grpSpPr>
        <p:sp>
          <p:nvSpPr>
            <p:cNvPr id="58374" name="椭圆形标注 11271">
              <a:extLst>
                <a:ext uri="{FF2B5EF4-FFF2-40B4-BE49-F238E27FC236}">
                  <a16:creationId xmlns="" xmlns:a16="http://schemas.microsoft.com/office/drawing/2014/main" id="{A6A0057C-9CD9-4E5C-A4C8-84CE07E859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935" cy="778"/>
            </a:xfrm>
            <a:prstGeom prst="wedgeEllipseCallout">
              <a:avLst>
                <a:gd name="adj1" fmla="val 43259"/>
                <a:gd name="adj2" fmla="val 57574"/>
              </a:avLst>
            </a:prstGeom>
            <a:solidFill>
              <a:schemeClr val="accent1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zh-CN" altLang="en-US" sz="2400">
                <a:solidFill>
                  <a:srgbClr val="FF0066"/>
                </a:solidFill>
                <a:latin typeface="+mn-lt"/>
              </a:endParaRPr>
            </a:p>
          </p:txBody>
        </p:sp>
        <p:sp>
          <p:nvSpPr>
            <p:cNvPr id="58375" name="文本框 11272">
              <a:extLst>
                <a:ext uri="{FF2B5EF4-FFF2-40B4-BE49-F238E27FC236}">
                  <a16:creationId xmlns="" xmlns:a16="http://schemas.microsoft.com/office/drawing/2014/main" id="{B9360ED7-97AB-431B-97F5-CB4D0BC5F4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6" y="195"/>
              <a:ext cx="1555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+mn-lt"/>
                  <a:ea typeface="楷体" panose="02010609060101010101" pitchFamily="49" charset="-122"/>
                </a:rPr>
                <a:t>怎样计算</a:t>
              </a:r>
              <a:r>
                <a:rPr lang="en-US" altLang="zh-CN" sz="2400" b="1" dirty="0">
                  <a:latin typeface="+mn-lt"/>
                  <a:ea typeface="楷体" panose="02010609060101010101" pitchFamily="49" charset="-122"/>
                </a:rPr>
                <a:t>10</a:t>
              </a:r>
              <a:r>
                <a:rPr lang="en-US" altLang="zh-CN" sz="2400" b="1" baseline="50000" dirty="0">
                  <a:latin typeface="+mn-lt"/>
                  <a:ea typeface="楷体" panose="02010609060101010101" pitchFamily="49" charset="-122"/>
                </a:rPr>
                <a:t>1</a:t>
              </a:r>
              <a:r>
                <a:rPr lang="zh-CN" altLang="en-US" sz="2400" b="1" baseline="50000" dirty="0">
                  <a:latin typeface="+mn-lt"/>
                  <a:ea typeface="楷体" panose="02010609060101010101" pitchFamily="49" charset="-122"/>
                </a:rPr>
                <a:t>5</a:t>
              </a:r>
              <a:r>
                <a:rPr lang="en-US" altLang="zh-CN" sz="2400" b="1" dirty="0">
                  <a:latin typeface="+mn-lt"/>
                  <a:ea typeface="楷体" panose="02010609060101010101" pitchFamily="49" charset="-122"/>
                </a:rPr>
                <a:t>×10</a:t>
              </a:r>
              <a:r>
                <a:rPr lang="en-US" altLang="zh-CN" sz="2400" b="1" baseline="50000" dirty="0">
                  <a:latin typeface="+mn-lt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</a:rPr>
                <a:t>呢？</a:t>
              </a:r>
            </a:p>
          </p:txBody>
        </p:sp>
      </p:grpSp>
      <p:grpSp>
        <p:nvGrpSpPr>
          <p:cNvPr id="58376" name="组合 1">
            <a:extLst>
              <a:ext uri="{FF2B5EF4-FFF2-40B4-BE49-F238E27FC236}">
                <a16:creationId xmlns="" xmlns:a16="http://schemas.microsoft.com/office/drawing/2014/main" id="{D1DAC1DE-E72F-4238-B752-EA9378117DB5}"/>
              </a:ext>
            </a:extLst>
          </p:cNvPr>
          <p:cNvGrpSpPr>
            <a:grpSpLocks/>
          </p:cNvGrpSpPr>
          <p:nvPr/>
        </p:nvGrpSpPr>
        <p:grpSpPr bwMode="auto">
          <a:xfrm>
            <a:off x="7777" y="-55533"/>
            <a:ext cx="2006600" cy="493712"/>
            <a:chOff x="100" y="40"/>
            <a:chExt cx="3160" cy="778"/>
          </a:xfrm>
        </p:grpSpPr>
        <p:cxnSp>
          <p:nvCxnSpPr>
            <p:cNvPr id="11" name="直线连接符 10">
              <a:extLst>
                <a:ext uri="{FF2B5EF4-FFF2-40B4-BE49-F238E27FC236}">
                  <a16:creationId xmlns="" xmlns:a16="http://schemas.microsoft.com/office/drawing/2014/main" id="{E91A2797-79EC-4DC6-B256-63A4C9173192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8378" name="文本框 18">
              <a:extLst>
                <a:ext uri="{FF2B5EF4-FFF2-40B4-BE49-F238E27FC236}">
                  <a16:creationId xmlns="" xmlns:a16="http://schemas.microsoft.com/office/drawing/2014/main" id="{3CEE0AC7-46C3-477A-977D-FB07910277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导入新知</a:t>
              </a:r>
            </a:p>
          </p:txBody>
        </p:sp>
        <p:sp>
          <p:nvSpPr>
            <p:cNvPr id="18" name="Freeform 74">
              <a:extLst>
                <a:ext uri="{FF2B5EF4-FFF2-40B4-BE49-F238E27FC236}">
                  <a16:creationId xmlns="" xmlns:a16="http://schemas.microsoft.com/office/drawing/2014/main" id="{6EEC8C8D-111A-4D9F-86DE-8C63D0D2A97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687" y="2263735"/>
            <a:ext cx="2675010" cy="1640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Text Box 5">
            <a:extLst>
              <a:ext uri="{FF2B5EF4-FFF2-40B4-BE49-F238E27FC236}">
                <a16:creationId xmlns="" xmlns:a16="http://schemas.microsoft.com/office/drawing/2014/main" id="{7E4F9AB5-72FA-4B90-8A0D-4B43D671BE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7516" y="933800"/>
            <a:ext cx="1428750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zh-CN" sz="27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7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计算</a:t>
            </a:r>
            <a:r>
              <a:rPr lang="zh-CN" altLang="zh-CN" sz="27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:</a:t>
            </a:r>
          </a:p>
        </p:txBody>
      </p:sp>
      <p:sp>
        <p:nvSpPr>
          <p:cNvPr id="84994" name="Text Box 6">
            <a:extLst>
              <a:ext uri="{FF2B5EF4-FFF2-40B4-BE49-F238E27FC236}">
                <a16:creationId xmlns="" xmlns:a16="http://schemas.microsoft.com/office/drawing/2014/main" id="{938BA57B-AD46-45CA-938F-2BFA21E964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4666" y="1448150"/>
            <a:ext cx="331470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7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7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zh-CN" sz="27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700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700" b="1" dirty="0">
                <a:solidFill>
                  <a:srgbClr val="FF3300"/>
                </a:solidFill>
                <a:latin typeface="+mn-lt"/>
                <a:ea typeface="楷体" panose="02010609060101010101" pitchFamily="49" charset="-122"/>
              </a:rPr>
              <a:t>   </a:t>
            </a:r>
            <a:r>
              <a:rPr lang="zh-CN" altLang="zh-CN" sz="27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700" b="1" i="1" dirty="0">
                <a:solidFill>
                  <a:srgbClr val="FF3300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zh-CN" sz="2700" b="1" i="1" baseline="30000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zh-CN" sz="2700" b="1" dirty="0">
                <a:ea typeface="楷体" panose="02010609060101010101" pitchFamily="49" charset="-122"/>
              </a:rPr>
              <a:t> </a:t>
            </a:r>
            <a:r>
              <a:rPr lang="zh-CN" altLang="zh-CN" sz="2700" b="1" dirty="0">
                <a:latin typeface="+mn-lt"/>
                <a:ea typeface="楷体" panose="02010609060101010101" pitchFamily="49" charset="-122"/>
              </a:rPr>
              <a:t>·</a:t>
            </a:r>
            <a:r>
              <a:rPr lang="zh-CN" altLang="zh-CN" sz="2700" b="1" dirty="0">
                <a:ea typeface="楷体" panose="02010609060101010101" pitchFamily="49" charset="-122"/>
              </a:rPr>
              <a:t> </a:t>
            </a:r>
            <a:r>
              <a:rPr lang="zh-CN" altLang="zh-CN" sz="27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700" b="1" i="1" baseline="30000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zh-CN" sz="2700" b="1" baseline="30000" dirty="0" smtClean="0">
                <a:latin typeface="+mn-lt"/>
                <a:ea typeface="楷体" panose="02010609060101010101" pitchFamily="49" charset="-122"/>
              </a:rPr>
              <a:t>+1  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;</a:t>
            </a:r>
          </a:p>
        </p:txBody>
      </p:sp>
      <p:sp>
        <p:nvSpPr>
          <p:cNvPr id="84995" name="Text Box 7">
            <a:extLst>
              <a:ext uri="{FF2B5EF4-FFF2-40B4-BE49-F238E27FC236}">
                <a16:creationId xmlns="" xmlns:a16="http://schemas.microsoft.com/office/drawing/2014/main" id="{AD42F7A4-A2D9-410C-B839-314BCD2C8F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4666" y="2762600"/>
            <a:ext cx="354330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7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7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zh-CN" sz="2700" b="1" dirty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700" b="1" dirty="0">
                <a:latin typeface="+mn-lt"/>
                <a:ea typeface="楷体" panose="02010609060101010101" pitchFamily="49" charset="-122"/>
              </a:rPr>
              <a:t>    (</a:t>
            </a:r>
            <a:r>
              <a:rPr lang="zh-CN" altLang="zh-CN" sz="27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700" b="1" dirty="0">
                <a:latin typeface="+mn-lt"/>
                <a:ea typeface="楷体" panose="02010609060101010101" pitchFamily="49" charset="-122"/>
              </a:rPr>
              <a:t>+</a:t>
            </a:r>
            <a:r>
              <a:rPr lang="zh-CN" altLang="zh-CN" sz="2700" b="1" i="1" dirty="0"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zh-CN" sz="2700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zh-CN" sz="2700" b="1" baseline="30000" dirty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zh-CN" sz="2700" b="1" dirty="0">
                <a:latin typeface="+mn-lt"/>
                <a:ea typeface="楷体" panose="02010609060101010101" pitchFamily="49" charset="-122"/>
              </a:rPr>
              <a:t> · (</a:t>
            </a:r>
            <a:r>
              <a:rPr lang="zh-CN" altLang="zh-CN" sz="27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700" b="1" dirty="0">
                <a:latin typeface="+mn-lt"/>
                <a:ea typeface="楷体" panose="02010609060101010101" pitchFamily="49" charset="-122"/>
              </a:rPr>
              <a:t>+</a:t>
            </a:r>
            <a:r>
              <a:rPr lang="zh-CN" altLang="zh-CN" sz="2700" b="1" i="1" dirty="0"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zh-CN" sz="2700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zh-CN" sz="2700" b="1" baseline="30000" dirty="0">
                <a:latin typeface="+mn-lt"/>
                <a:ea typeface="楷体" panose="02010609060101010101" pitchFamily="49" charset="-122"/>
              </a:rPr>
              <a:t>4  </a:t>
            </a:r>
            <a:r>
              <a:rPr lang="zh-CN" altLang="zh-CN" sz="2700" b="1" dirty="0">
                <a:latin typeface="+mn-lt"/>
                <a:ea typeface="楷体" panose="02010609060101010101" pitchFamily="49" charset="-122"/>
              </a:rPr>
              <a:t>.</a:t>
            </a:r>
          </a:p>
        </p:txBody>
      </p:sp>
      <p:sp>
        <p:nvSpPr>
          <p:cNvPr id="84996" name="Text Box 8">
            <a:extLst>
              <a:ext uri="{FF2B5EF4-FFF2-40B4-BE49-F238E27FC236}">
                <a16:creationId xmlns="" xmlns:a16="http://schemas.microsoft.com/office/drawing/2014/main" id="{B5081A0E-670F-47E1-9B38-F7A1D1523D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1816" y="2110138"/>
            <a:ext cx="628650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zh-CN" altLang="zh-CN" sz="27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</a:p>
        </p:txBody>
      </p:sp>
      <p:sp>
        <p:nvSpPr>
          <p:cNvPr id="27657" name="Text Box 9">
            <a:extLst>
              <a:ext uri="{FF2B5EF4-FFF2-40B4-BE49-F238E27FC236}">
                <a16:creationId xmlns="" xmlns:a16="http://schemas.microsoft.com/office/drawing/2014/main" id="{A2950E19-98DA-4A35-BCD1-B82058ED1D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1916" y="2110138"/>
            <a:ext cx="3886200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700" b="1" i="1" dirty="0">
                <a:latin typeface="+mn-lt"/>
                <a:ea typeface="楷体" panose="02010609060101010101" pitchFamily="49" charset="-122"/>
              </a:rPr>
              <a:t>x </a:t>
            </a:r>
            <a:r>
              <a:rPr lang="zh-CN" altLang="zh-CN" sz="2700" b="1" i="1" baseline="30000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zh-CN" sz="2700" b="1" baseline="30000" dirty="0"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zh-CN" sz="2700" b="1" dirty="0">
                <a:latin typeface="+mn-lt"/>
                <a:ea typeface="楷体" panose="02010609060101010101" pitchFamily="49" charset="-122"/>
              </a:rPr>
              <a:t> · </a:t>
            </a:r>
            <a:r>
              <a:rPr lang="zh-CN" altLang="zh-CN" sz="27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700" b="1" i="1" baseline="30000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zh-CN" sz="2700" b="1" baseline="30000" dirty="0">
                <a:latin typeface="+mn-lt"/>
                <a:ea typeface="楷体" panose="02010609060101010101" pitchFamily="49" charset="-122"/>
              </a:rPr>
              <a:t>+1 </a:t>
            </a:r>
            <a:r>
              <a:rPr lang="zh-CN" altLang="zh-CN" sz="27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=</a:t>
            </a:r>
            <a:endParaRPr lang="zh-CN" altLang="zh-CN" sz="2700" b="1" baseline="30000" dirty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7658" name="Text Box 10">
            <a:extLst>
              <a:ext uri="{FF2B5EF4-FFF2-40B4-BE49-F238E27FC236}">
                <a16:creationId xmlns="" xmlns:a16="http://schemas.microsoft.com/office/drawing/2014/main" id="{309ED209-C35C-410C-B2E2-FDF334436F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2116" y="2110138"/>
            <a:ext cx="1314450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7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700" b="1" i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zh-CN" sz="27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+(</a:t>
            </a:r>
            <a:r>
              <a:rPr lang="zh-CN" altLang="zh-CN" sz="2700" b="1" i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zh-CN" sz="27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+1)</a:t>
            </a:r>
          </a:p>
        </p:txBody>
      </p:sp>
      <p:sp>
        <p:nvSpPr>
          <p:cNvPr id="27659" name="Text Box 11">
            <a:extLst>
              <a:ext uri="{FF2B5EF4-FFF2-40B4-BE49-F238E27FC236}">
                <a16:creationId xmlns="" xmlns:a16="http://schemas.microsoft.com/office/drawing/2014/main" id="{A91D9114-C720-4D2A-8517-4E5CDF109E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7966" y="2110138"/>
            <a:ext cx="1485900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7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= </a:t>
            </a:r>
            <a:r>
              <a:rPr lang="zh-CN" altLang="zh-CN" sz="27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7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zh-CN" sz="2700" b="1" i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zh-CN" sz="2700" b="1" baseline="30000" dirty="0">
                <a:solidFill>
                  <a:srgbClr val="FF3300"/>
                </a:solidFill>
                <a:latin typeface="+mn-lt"/>
                <a:ea typeface="楷体" panose="02010609060101010101" pitchFamily="49" charset="-122"/>
              </a:rPr>
              <a:t>+1</a:t>
            </a:r>
          </a:p>
        </p:txBody>
      </p:sp>
      <p:sp>
        <p:nvSpPr>
          <p:cNvPr id="27660" name="Line 12">
            <a:extLst>
              <a:ext uri="{FF2B5EF4-FFF2-40B4-BE49-F238E27FC236}">
                <a16:creationId xmlns="" xmlns:a16="http://schemas.microsoft.com/office/drawing/2014/main" id="{04DA61BC-A2A7-4F3D-B631-AEC64F0DD927}"/>
              </a:ext>
            </a:extLst>
          </p:cNvPr>
          <p:cNvSpPr>
            <a:spLocks noChangeShapeType="1"/>
          </p:cNvSpPr>
          <p:nvPr/>
        </p:nvSpPr>
        <p:spPr bwMode="auto">
          <a:xfrm>
            <a:off x="2269066" y="3219800"/>
            <a:ext cx="628650" cy="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7661" name="Line 13">
            <a:extLst>
              <a:ext uri="{FF2B5EF4-FFF2-40B4-BE49-F238E27FC236}">
                <a16:creationId xmlns="" xmlns:a16="http://schemas.microsoft.com/office/drawing/2014/main" id="{8FFDBD56-4FF9-4908-9A40-8881F4B47F3D}"/>
              </a:ext>
            </a:extLst>
          </p:cNvPr>
          <p:cNvSpPr>
            <a:spLocks noChangeShapeType="1"/>
          </p:cNvSpPr>
          <p:nvPr/>
        </p:nvSpPr>
        <p:spPr bwMode="auto">
          <a:xfrm>
            <a:off x="2497666" y="3219800"/>
            <a:ext cx="0" cy="4572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7662" name="Line 14">
            <a:extLst>
              <a:ext uri="{FF2B5EF4-FFF2-40B4-BE49-F238E27FC236}">
                <a16:creationId xmlns="" xmlns:a16="http://schemas.microsoft.com/office/drawing/2014/main" id="{AFC5AF73-B3C5-4B71-A0AA-DE26D72AD900}"/>
              </a:ext>
            </a:extLst>
          </p:cNvPr>
          <p:cNvSpPr>
            <a:spLocks noChangeShapeType="1"/>
          </p:cNvSpPr>
          <p:nvPr/>
        </p:nvSpPr>
        <p:spPr bwMode="auto">
          <a:xfrm>
            <a:off x="3354916" y="3219800"/>
            <a:ext cx="628650" cy="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7663" name="Line 15">
            <a:extLst>
              <a:ext uri="{FF2B5EF4-FFF2-40B4-BE49-F238E27FC236}">
                <a16:creationId xmlns="" xmlns:a16="http://schemas.microsoft.com/office/drawing/2014/main" id="{B8FC6EF8-F874-4E30-B67A-6AFE65E61F28}"/>
              </a:ext>
            </a:extLst>
          </p:cNvPr>
          <p:cNvSpPr>
            <a:spLocks noChangeShapeType="1"/>
          </p:cNvSpPr>
          <p:nvPr/>
        </p:nvSpPr>
        <p:spPr bwMode="auto">
          <a:xfrm>
            <a:off x="3583516" y="3219800"/>
            <a:ext cx="0" cy="4572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7664" name="Text Box 16">
            <a:extLst>
              <a:ext uri="{FF2B5EF4-FFF2-40B4-BE49-F238E27FC236}">
                <a16:creationId xmlns="" xmlns:a16="http://schemas.microsoft.com/office/drawing/2014/main" id="{766DA3D3-C54D-4A83-96D4-8D6D17AE9E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6216" y="3505550"/>
            <a:ext cx="3371850" cy="55399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0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3000" b="1" i="1" baseline="30000" dirty="0"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zh-CN" sz="3000" b="1" dirty="0">
                <a:latin typeface="+mn-lt"/>
                <a:ea typeface="楷体" panose="02010609060101010101" pitchFamily="49" charset="-122"/>
              </a:rPr>
              <a:t>   ·    </a:t>
            </a:r>
            <a:r>
              <a:rPr lang="zh-CN" altLang="zh-CN" sz="30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3000" b="1" i="1" baseline="30000" dirty="0">
                <a:latin typeface="+mn-lt"/>
                <a:ea typeface="楷体" panose="02010609060101010101" pitchFamily="49" charset="-122"/>
              </a:rPr>
              <a:t>n 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=  </a:t>
            </a:r>
            <a:r>
              <a:rPr lang="zh-CN" altLang="zh-CN" sz="30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3000" b="1" i="1" baseline="30000" dirty="0"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zh-CN" sz="3000" b="1" baseline="30000" dirty="0">
                <a:latin typeface="+mn-lt"/>
                <a:ea typeface="楷体" panose="02010609060101010101" pitchFamily="49" charset="-122"/>
              </a:rPr>
              <a:t>+</a:t>
            </a:r>
            <a:r>
              <a:rPr lang="zh-CN" altLang="zh-CN" sz="3000" b="1" i="1" baseline="30000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zh-CN" sz="3000" b="1" dirty="0">
                <a:latin typeface="+mn-lt"/>
                <a:ea typeface="楷体" panose="02010609060101010101" pitchFamily="49" charset="-122"/>
              </a:rPr>
              <a:t> </a:t>
            </a:r>
          </a:p>
        </p:txBody>
      </p:sp>
      <p:sp>
        <p:nvSpPr>
          <p:cNvPr id="27665" name="Line 17">
            <a:extLst>
              <a:ext uri="{FF2B5EF4-FFF2-40B4-BE49-F238E27FC236}">
                <a16:creationId xmlns="" xmlns:a16="http://schemas.microsoft.com/office/drawing/2014/main" id="{D98BD700-36C8-47BD-9DAC-B5AABC6BF036}"/>
              </a:ext>
            </a:extLst>
          </p:cNvPr>
          <p:cNvSpPr>
            <a:spLocks noChangeShapeType="1"/>
          </p:cNvSpPr>
          <p:nvPr/>
        </p:nvSpPr>
        <p:spPr bwMode="auto">
          <a:xfrm>
            <a:off x="2326216" y="3962750"/>
            <a:ext cx="285750" cy="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7666" name="Line 18">
            <a:extLst>
              <a:ext uri="{FF2B5EF4-FFF2-40B4-BE49-F238E27FC236}">
                <a16:creationId xmlns="" xmlns:a16="http://schemas.microsoft.com/office/drawing/2014/main" id="{D02FEF8A-529E-4B75-856F-FFF0E72ED0F5}"/>
              </a:ext>
            </a:extLst>
          </p:cNvPr>
          <p:cNvSpPr>
            <a:spLocks noChangeShapeType="1"/>
          </p:cNvSpPr>
          <p:nvPr/>
        </p:nvSpPr>
        <p:spPr bwMode="auto">
          <a:xfrm>
            <a:off x="3526366" y="3962750"/>
            <a:ext cx="285750" cy="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7667" name="AutoShape 19">
            <a:hlinkClick r:id="rId3" action="ppaction://hlinksldjump"/>
            <a:extLst>
              <a:ext uri="{FF2B5EF4-FFF2-40B4-BE49-F238E27FC236}">
                <a16:creationId xmlns="" xmlns:a16="http://schemas.microsoft.com/office/drawing/2014/main" id="{D8BB17E2-57D4-4B80-9A60-D580ACD6E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69566" y="2445015"/>
            <a:ext cx="2171700" cy="1143000"/>
          </a:xfrm>
          <a:prstGeom prst="wedgeRoundRectCallout">
            <a:avLst>
              <a:gd name="adj1" fmla="val -117190"/>
              <a:gd name="adj2" fmla="val 77291"/>
              <a:gd name="adj3" fmla="val 16667"/>
            </a:avLst>
          </a:prstGeom>
          <a:solidFill>
            <a:schemeClr val="accent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zh-CN" altLang="zh-CN" b="1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7668" name="Text Box 20">
            <a:hlinkClick r:id="rId3" action="ppaction://hlinksldjump"/>
            <a:extLst>
              <a:ext uri="{FF2B5EF4-FFF2-40B4-BE49-F238E27FC236}">
                <a16:creationId xmlns="" xmlns:a16="http://schemas.microsoft.com/office/drawing/2014/main" id="{7A5F9E47-336A-42F1-B15F-9BD249F36F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9735" y="2555346"/>
            <a:ext cx="2011362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chemeClr val="bg1"/>
                </a:solidFill>
                <a:latin typeface="+mn-lt"/>
                <a:ea typeface="楷体" panose="02010609060101010101" pitchFamily="49" charset="-122"/>
              </a:rPr>
              <a:t>公式中</a:t>
            </a:r>
            <a:r>
              <a:rPr lang="zh-CN" altLang="en-US" b="1" dirty="0" smtClean="0">
                <a:solidFill>
                  <a:schemeClr val="bg1"/>
                </a:solidFill>
                <a:latin typeface="+mn-lt"/>
                <a:ea typeface="楷体" panose="02010609060101010101" pitchFamily="49" charset="-122"/>
              </a:rPr>
              <a:t>的</a:t>
            </a:r>
            <a:r>
              <a:rPr lang="en-US" altLang="zh-CN" b="1" i="1" dirty="0" smtClean="0">
                <a:solidFill>
                  <a:schemeClr val="bg1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b="1" dirty="0" smtClean="0">
                <a:solidFill>
                  <a:schemeClr val="bg1"/>
                </a:solidFill>
                <a:latin typeface="+mn-lt"/>
                <a:ea typeface="楷体" panose="02010609060101010101" pitchFamily="49" charset="-122"/>
              </a:rPr>
              <a:t>可</a:t>
            </a:r>
            <a:r>
              <a:rPr lang="zh-CN" altLang="en-US" b="1" dirty="0">
                <a:solidFill>
                  <a:schemeClr val="bg1"/>
                </a:solidFill>
                <a:latin typeface="+mn-lt"/>
                <a:ea typeface="楷体" panose="02010609060101010101" pitchFamily="49" charset="-122"/>
              </a:rPr>
              <a:t>代表一个数、字母、式子等</a:t>
            </a:r>
            <a:r>
              <a:rPr lang="zh-CN" altLang="zh-CN" b="1" dirty="0">
                <a:solidFill>
                  <a:schemeClr val="bg1"/>
                </a:solidFill>
                <a:latin typeface="+mn-lt"/>
                <a:ea typeface="楷体" panose="02010609060101010101" pitchFamily="49" charset="-122"/>
              </a:rPr>
              <a:t>.</a:t>
            </a:r>
          </a:p>
        </p:txBody>
      </p:sp>
      <p:sp>
        <p:nvSpPr>
          <p:cNvPr id="27669" name="Text Box 21">
            <a:extLst>
              <a:ext uri="{FF2B5EF4-FFF2-40B4-BE49-F238E27FC236}">
                <a16:creationId xmlns="" xmlns:a16="http://schemas.microsoft.com/office/drawing/2014/main" id="{9C66BE4E-D613-4C7D-9AAF-680E90B76D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1816" y="4191350"/>
            <a:ext cx="571500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27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解</a:t>
            </a:r>
            <a:r>
              <a:rPr lang="zh-CN" altLang="zh-CN" dirty="0"/>
              <a:t>:</a:t>
            </a:r>
          </a:p>
        </p:txBody>
      </p:sp>
      <p:sp>
        <p:nvSpPr>
          <p:cNvPr id="27670" name="Text Box 22">
            <a:extLst>
              <a:ext uri="{FF2B5EF4-FFF2-40B4-BE49-F238E27FC236}">
                <a16:creationId xmlns="" xmlns:a16="http://schemas.microsoft.com/office/drawing/2014/main" id="{57A2966D-21AA-4EDA-BEC2-CB37799467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0466" y="4197698"/>
            <a:ext cx="251460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7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zh-CN" sz="27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7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zh-CN" altLang="zh-CN" sz="27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zh-CN" sz="27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zh-CN" sz="2700" b="1" baseline="30000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zh-CN" sz="27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· (</a:t>
            </a:r>
            <a:r>
              <a:rPr lang="zh-CN" altLang="zh-CN" sz="27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7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zh-CN" altLang="zh-CN" sz="27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zh-CN" sz="27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zh-CN" sz="2700" b="1" baseline="30000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4  </a:t>
            </a:r>
            <a:r>
              <a:rPr lang="zh-CN" altLang="zh-CN" sz="27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=</a:t>
            </a:r>
            <a:endParaRPr lang="zh-CN" altLang="zh-CN" sz="2700" b="1" baseline="30000" dirty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7671" name="Text Box 23">
            <a:extLst>
              <a:ext uri="{FF2B5EF4-FFF2-40B4-BE49-F238E27FC236}">
                <a16:creationId xmlns="" xmlns:a16="http://schemas.microsoft.com/office/drawing/2014/main" id="{E51CA38B-DA90-43D9-88CB-4145B3F666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0766" y="4189231"/>
            <a:ext cx="268605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7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zh-CN" sz="27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7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zh-CN" altLang="zh-CN" sz="27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zh-CN" sz="27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zh-CN" sz="27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3+4  </a:t>
            </a:r>
            <a:r>
              <a:rPr lang="zh-CN" altLang="zh-CN" sz="27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=(</a:t>
            </a:r>
            <a:r>
              <a:rPr lang="zh-CN" altLang="zh-CN" sz="27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7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zh-CN" altLang="zh-CN" sz="27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zh-CN" sz="27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zh-CN" sz="27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7</a:t>
            </a:r>
          </a:p>
        </p:txBody>
      </p:sp>
      <p:grpSp>
        <p:nvGrpSpPr>
          <p:cNvPr id="26" name="组合 2">
            <a:extLst>
              <a:ext uri="{FF2B5EF4-FFF2-40B4-BE49-F238E27FC236}">
                <a16:creationId xmlns="" xmlns:a16="http://schemas.microsoft.com/office/drawing/2014/main" id="{940BDF54-BE2C-42B4-BC4E-64CCE7222BA0}"/>
              </a:ext>
            </a:extLst>
          </p:cNvPr>
          <p:cNvGrpSpPr>
            <a:grpSpLocks/>
          </p:cNvGrpSpPr>
          <p:nvPr/>
        </p:nvGrpSpPr>
        <p:grpSpPr bwMode="auto">
          <a:xfrm>
            <a:off x="4225" y="-83089"/>
            <a:ext cx="2006600" cy="492125"/>
            <a:chOff x="263" y="110"/>
            <a:chExt cx="3160" cy="777"/>
          </a:xfrm>
        </p:grpSpPr>
        <p:sp>
          <p:nvSpPr>
            <p:cNvPr id="27" name="文本框 20">
              <a:extLst>
                <a:ext uri="{FF2B5EF4-FFF2-40B4-BE49-F238E27FC236}">
                  <a16:creationId xmlns="" xmlns:a16="http://schemas.microsoft.com/office/drawing/2014/main" id="{168E62D4-73F1-404E-B075-F309ACD13F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2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28" name="组合 1">
              <a:extLst>
                <a:ext uri="{FF2B5EF4-FFF2-40B4-BE49-F238E27FC236}">
                  <a16:creationId xmlns="" xmlns:a16="http://schemas.microsoft.com/office/drawing/2014/main" id="{F5FE529B-88C5-4241-872D-E834FA098EA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307"/>
              <a:ext cx="3160" cy="580"/>
              <a:chOff x="248" y="198"/>
              <a:chExt cx="3160" cy="580"/>
            </a:xfrm>
          </p:grpSpPr>
          <p:cxnSp>
            <p:nvCxnSpPr>
              <p:cNvPr id="29" name="直线连接符 19">
                <a:extLst>
                  <a:ext uri="{FF2B5EF4-FFF2-40B4-BE49-F238E27FC236}">
                    <a16:creationId xmlns="" xmlns:a16="http://schemas.microsoft.com/office/drawing/2014/main" id="{FC3F0384-BF84-472D-A0EC-1B88FA5915E8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Freeform 74">
                <a:extLst>
                  <a:ext uri="{FF2B5EF4-FFF2-40B4-BE49-F238E27FC236}">
                    <a16:creationId xmlns="" xmlns:a16="http://schemas.microsoft.com/office/drawing/2014/main" id="{D898E688-0996-458A-952C-0696A3F7ADF2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52" y="198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31" name="组合 7">
            <a:extLst>
              <a:ext uri="{FF2B5EF4-FFF2-40B4-BE49-F238E27FC236}">
                <a16:creationId xmlns="" xmlns:a16="http://schemas.microsoft.com/office/drawing/2014/main" id="{CEFF2F6E-7F80-447A-8462-0AF768AE0AB6}"/>
              </a:ext>
            </a:extLst>
          </p:cNvPr>
          <p:cNvGrpSpPr>
            <a:grpSpLocks/>
          </p:cNvGrpSpPr>
          <p:nvPr/>
        </p:nvGrpSpPr>
        <p:grpSpPr bwMode="auto">
          <a:xfrm>
            <a:off x="3349625" y="572036"/>
            <a:ext cx="2480310" cy="492828"/>
            <a:chOff x="5083" y="1100"/>
            <a:chExt cx="3905" cy="778"/>
          </a:xfrm>
        </p:grpSpPr>
        <p:grpSp>
          <p:nvGrpSpPr>
            <p:cNvPr id="32" name="组合 1">
              <a:extLst>
                <a:ext uri="{FF2B5EF4-FFF2-40B4-BE49-F238E27FC236}">
                  <a16:creationId xmlns="" xmlns:a16="http://schemas.microsoft.com/office/drawing/2014/main" id="{51E4ABEB-EDF6-4DD7-80DB-D45680E6374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34" name="缺角矩形 33">
                <a:extLst>
                  <a:ext uri="{FF2B5EF4-FFF2-40B4-BE49-F238E27FC236}">
                    <a16:creationId xmlns="" xmlns:a16="http://schemas.microsoft.com/office/drawing/2014/main" id="{E4E12B6B-A2AD-4086-B1D8-81A4EC2EC14F}"/>
                  </a:ext>
                </a:extLst>
              </p:cNvPr>
              <p:cNvSpPr/>
              <p:nvPr/>
            </p:nvSpPr>
            <p:spPr>
              <a:xfrm rot="3000000">
                <a:off x="4021628" y="597168"/>
                <a:ext cx="418738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5" name="缺角矩形 34">
                <a:extLst>
                  <a:ext uri="{FF2B5EF4-FFF2-40B4-BE49-F238E27FC236}">
                    <a16:creationId xmlns="" xmlns:a16="http://schemas.microsoft.com/office/drawing/2014/main" id="{1F29AE70-FD37-448D-A4FF-FD12216DDCC3}"/>
                  </a:ext>
                </a:extLst>
              </p:cNvPr>
              <p:cNvSpPr/>
              <p:nvPr/>
            </p:nvSpPr>
            <p:spPr>
              <a:xfrm rot="3000000">
                <a:off x="4478865" y="597167"/>
                <a:ext cx="418738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6" name="缺角矩形 35">
                <a:extLst>
                  <a:ext uri="{FF2B5EF4-FFF2-40B4-BE49-F238E27FC236}">
                    <a16:creationId xmlns="" xmlns:a16="http://schemas.microsoft.com/office/drawing/2014/main" id="{1B97D2F2-C814-4CE3-A543-96D383EBE0FA}"/>
                  </a:ext>
                </a:extLst>
              </p:cNvPr>
              <p:cNvSpPr/>
              <p:nvPr/>
            </p:nvSpPr>
            <p:spPr>
              <a:xfrm rot="3000000">
                <a:off x="4936101" y="597168"/>
                <a:ext cx="418738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7" name="缺角矩形 36">
                <a:extLst>
                  <a:ext uri="{FF2B5EF4-FFF2-40B4-BE49-F238E27FC236}">
                    <a16:creationId xmlns="" xmlns:a16="http://schemas.microsoft.com/office/drawing/2014/main" id="{357C7B47-BD4C-4087-ABE2-B49E35BC5A16}"/>
                  </a:ext>
                </a:extLst>
              </p:cNvPr>
              <p:cNvSpPr/>
              <p:nvPr/>
            </p:nvSpPr>
            <p:spPr>
              <a:xfrm rot="3000000">
                <a:off x="3564391" y="597167"/>
                <a:ext cx="418738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8" name="缺角矩形 37">
                <a:extLst>
                  <a:ext uri="{FF2B5EF4-FFF2-40B4-BE49-F238E27FC236}">
                    <a16:creationId xmlns="" xmlns:a16="http://schemas.microsoft.com/office/drawing/2014/main" id="{1D218538-F9D6-4C41-9CF3-955E6BBBED56}"/>
                  </a:ext>
                </a:extLst>
              </p:cNvPr>
              <p:cNvSpPr/>
              <p:nvPr/>
            </p:nvSpPr>
            <p:spPr>
              <a:xfrm rot="3000000">
                <a:off x="5393338" y="597167"/>
                <a:ext cx="418738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3" name="TextBox 15">
              <a:extLst>
                <a:ext uri="{FF2B5EF4-FFF2-40B4-BE49-F238E27FC236}">
                  <a16:creationId xmlns="" xmlns:a16="http://schemas.microsoft.com/office/drawing/2014/main" id="{47FD8358-4105-4250-B73D-29B0215CFB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基础巩固题</a:t>
              </a:r>
              <a:endParaRPr lang="en-US" altLang="zh-CN" sz="25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6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76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76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27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7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7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6" grpId="0"/>
      <p:bldP spid="27657" grpId="0"/>
      <p:bldP spid="27658" grpId="0"/>
      <p:bldP spid="27659" grpId="0"/>
      <p:bldP spid="27664" grpId="0" bldLvl="0" animBg="1"/>
      <p:bldP spid="27667" grpId="0" bldLvl="0" animBg="1"/>
      <p:bldP spid="27668" grpId="0"/>
      <p:bldP spid="27669" grpId="0"/>
      <p:bldP spid="27670" grpId="0"/>
      <p:bldP spid="2767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Text Box 4">
            <a:extLst>
              <a:ext uri="{FF2B5EF4-FFF2-40B4-BE49-F238E27FC236}">
                <a16:creationId xmlns="" xmlns:a16="http://schemas.microsoft.com/office/drawing/2014/main" id="{2F915EB0-7259-41DF-8841-C88142FB4F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3533" y="1001731"/>
            <a:ext cx="8041107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填空：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（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） 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8 =  2</a:t>
            </a:r>
            <a:r>
              <a:rPr lang="zh-CN" altLang="zh-CN" sz="2400" b="1" i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，则 </a:t>
            </a:r>
            <a:r>
              <a:rPr lang="zh-CN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=</a:t>
            </a:r>
            <a:r>
              <a:rPr lang="zh-CN" altLang="zh-CN" sz="2400" b="1" u="sng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；      （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） 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8× 4 = 2</a:t>
            </a:r>
            <a:r>
              <a:rPr lang="zh-CN" altLang="zh-CN" sz="2400" b="1" i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，则 </a:t>
            </a:r>
            <a:r>
              <a:rPr lang="zh-CN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=</a:t>
            </a:r>
            <a:r>
              <a:rPr lang="zh-CN" altLang="zh-CN" sz="2400" b="1" u="sng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       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；</a:t>
            </a:r>
            <a:endParaRPr lang="zh-CN" altLang="en-US" sz="2400" b="1" dirty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zh-CN" sz="2400" b="1" dirty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（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） 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3×27×9 = 3</a:t>
            </a:r>
            <a:r>
              <a:rPr lang="zh-CN" altLang="zh-CN" sz="2400" b="1" i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，则 </a:t>
            </a:r>
            <a:r>
              <a:rPr lang="zh-CN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=</a:t>
            </a:r>
            <a:r>
              <a:rPr lang="zh-CN" altLang="zh-CN" sz="2400" b="1" u="sng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         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.</a:t>
            </a:r>
          </a:p>
        </p:txBody>
      </p:sp>
      <p:sp>
        <p:nvSpPr>
          <p:cNvPr id="29701" name="Line 5">
            <a:extLst>
              <a:ext uri="{FF2B5EF4-FFF2-40B4-BE49-F238E27FC236}">
                <a16:creationId xmlns="" xmlns:a16="http://schemas.microsoft.com/office/drawing/2014/main" id="{5E27B3E1-2D51-4907-9AA9-970C5CF23E31}"/>
              </a:ext>
            </a:extLst>
          </p:cNvPr>
          <p:cNvSpPr>
            <a:spLocks noChangeShapeType="1"/>
          </p:cNvSpPr>
          <p:nvPr/>
        </p:nvSpPr>
        <p:spPr bwMode="auto">
          <a:xfrm>
            <a:off x="1763183" y="1939942"/>
            <a:ext cx="0" cy="339726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9702" name="Text Box 6">
            <a:extLst>
              <a:ext uri="{FF2B5EF4-FFF2-40B4-BE49-F238E27FC236}">
                <a16:creationId xmlns="" xmlns:a16="http://schemas.microsoft.com/office/drawing/2014/main" id="{59965503-D25E-4D78-8975-E08BFCA6ABE4}"/>
              </a:ext>
            </a:extLst>
          </p:cNvPr>
          <p:cNvSpPr txBox="1"/>
          <p:nvPr/>
        </p:nvSpPr>
        <p:spPr>
          <a:xfrm>
            <a:off x="1604433" y="2222518"/>
            <a:ext cx="914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noProof="1">
                <a:ln/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zh-CN" sz="2400" b="1" baseline="30000" noProof="1">
                <a:solidFill>
                  <a:srgbClr val="FF3300"/>
                </a:solidFill>
                <a:latin typeface="+mn-lt"/>
                <a:ea typeface="楷体" panose="02010609060101010101" pitchFamily="49" charset="-122"/>
              </a:rPr>
              <a:t>3 </a:t>
            </a:r>
            <a:r>
              <a:rPr lang="zh-CN" altLang="zh-CN" sz="2400" b="1" baseline="30000" noProof="1">
                <a:solidFill>
                  <a:schemeClr val="bg1"/>
                </a:solidFill>
                <a:latin typeface="+mn-lt"/>
                <a:ea typeface="楷体" panose="02010609060101010101" pitchFamily="49" charset="-122"/>
              </a:rPr>
              <a:t> </a:t>
            </a:r>
            <a:endParaRPr lang="zh-CN" altLang="zh-CN" sz="2400" b="1" noProof="1">
              <a:solidFill>
                <a:srgbClr val="080808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9703" name="Text Box 7">
            <a:extLst>
              <a:ext uri="{FF2B5EF4-FFF2-40B4-BE49-F238E27FC236}">
                <a16:creationId xmlns="" xmlns:a16="http://schemas.microsoft.com/office/drawing/2014/main" id="{4DC13EF9-03E5-4568-9670-21446B3B85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4072" y="1526193"/>
            <a:ext cx="5715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</a:t>
            </a:r>
          </a:p>
        </p:txBody>
      </p:sp>
      <p:sp>
        <p:nvSpPr>
          <p:cNvPr id="29704" name="Line 8">
            <a:extLst>
              <a:ext uri="{FF2B5EF4-FFF2-40B4-BE49-F238E27FC236}">
                <a16:creationId xmlns="" xmlns:a16="http://schemas.microsoft.com/office/drawing/2014/main" id="{2318035D-DD25-4298-B4D3-200E828D9CA8}"/>
              </a:ext>
            </a:extLst>
          </p:cNvPr>
          <p:cNvSpPr>
            <a:spLocks noChangeShapeType="1"/>
          </p:cNvSpPr>
          <p:nvPr/>
        </p:nvSpPr>
        <p:spPr bwMode="auto">
          <a:xfrm>
            <a:off x="5624090" y="1939942"/>
            <a:ext cx="0" cy="339725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9705" name="Line 9">
            <a:extLst>
              <a:ext uri="{FF2B5EF4-FFF2-40B4-BE49-F238E27FC236}">
                <a16:creationId xmlns="" xmlns:a16="http://schemas.microsoft.com/office/drawing/2014/main" id="{36627BB2-9A29-4188-B30A-4615E646506B}"/>
              </a:ext>
            </a:extLst>
          </p:cNvPr>
          <p:cNvSpPr>
            <a:spLocks noChangeShapeType="1"/>
          </p:cNvSpPr>
          <p:nvPr/>
        </p:nvSpPr>
        <p:spPr bwMode="auto">
          <a:xfrm>
            <a:off x="6138440" y="1939942"/>
            <a:ext cx="0" cy="339726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9706" name="Text Box 10">
            <a:extLst>
              <a:ext uri="{FF2B5EF4-FFF2-40B4-BE49-F238E27FC236}">
                <a16:creationId xmlns="" xmlns:a16="http://schemas.microsoft.com/office/drawing/2014/main" id="{614B47CE-5D9E-4904-A2E5-D96302B0CF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5490" y="2222518"/>
            <a:ext cx="4572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zh-CN" sz="2400" b="1" baseline="3000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3</a:t>
            </a:r>
            <a:endParaRPr lang="zh-CN" altLang="zh-CN" sz="2400" b="1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9707" name="Text Box 11">
            <a:extLst>
              <a:ext uri="{FF2B5EF4-FFF2-40B4-BE49-F238E27FC236}">
                <a16:creationId xmlns="" xmlns:a16="http://schemas.microsoft.com/office/drawing/2014/main" id="{7C7C7BA0-77A5-433D-B402-D37121CAEB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1240" y="2222518"/>
            <a:ext cx="4000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080808"/>
                </a:solidFill>
                <a:latin typeface="+mn-lt"/>
                <a:ea typeface="楷体" panose="02010609060101010101" pitchFamily="49" charset="-122"/>
              </a:rPr>
              <a:t>×</a:t>
            </a:r>
          </a:p>
        </p:txBody>
      </p:sp>
      <p:sp>
        <p:nvSpPr>
          <p:cNvPr id="29708" name="Text Box 12">
            <a:extLst>
              <a:ext uri="{FF2B5EF4-FFF2-40B4-BE49-F238E27FC236}">
                <a16:creationId xmlns="" xmlns:a16="http://schemas.microsoft.com/office/drawing/2014/main" id="{F9CF55BF-3A2B-48BF-9A0B-37D926B568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24140" y="2222518"/>
            <a:ext cx="4572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080808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zh-CN" sz="2400" b="1" baseline="30000">
                <a:solidFill>
                  <a:srgbClr val="080808"/>
                </a:solidFill>
                <a:latin typeface="+mn-lt"/>
                <a:ea typeface="楷体" panose="02010609060101010101" pitchFamily="49" charset="-122"/>
              </a:rPr>
              <a:t>2 </a:t>
            </a:r>
            <a:endParaRPr lang="zh-CN" altLang="zh-CN" sz="2400" b="1">
              <a:solidFill>
                <a:srgbClr val="080808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9709" name="Text Box 13">
            <a:extLst>
              <a:ext uri="{FF2B5EF4-FFF2-40B4-BE49-F238E27FC236}">
                <a16:creationId xmlns="" xmlns:a16="http://schemas.microsoft.com/office/drawing/2014/main" id="{712AE971-3587-48FB-A284-07C2C01CDE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52740" y="2222518"/>
            <a:ext cx="5715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baseline="30000">
                <a:solidFill>
                  <a:srgbClr val="080808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zh-CN" sz="2400" b="1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=</a:t>
            </a:r>
          </a:p>
        </p:txBody>
      </p:sp>
      <p:sp>
        <p:nvSpPr>
          <p:cNvPr id="29710" name="Text Box 14">
            <a:extLst>
              <a:ext uri="{FF2B5EF4-FFF2-40B4-BE49-F238E27FC236}">
                <a16:creationId xmlns="" xmlns:a16="http://schemas.microsoft.com/office/drawing/2014/main" id="{B9313621-A26E-4F92-819C-26C2E42C12D1}"/>
              </a:ext>
            </a:extLst>
          </p:cNvPr>
          <p:cNvSpPr txBox="1"/>
          <p:nvPr/>
        </p:nvSpPr>
        <p:spPr>
          <a:xfrm>
            <a:off x="6595640" y="2222518"/>
            <a:ext cx="8001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noProof="1">
                <a:ln/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zh-CN" sz="2400" b="1" baseline="30000" noProof="1">
                <a:solidFill>
                  <a:srgbClr val="FF3300"/>
                </a:solidFill>
                <a:latin typeface="+mn-lt"/>
                <a:ea typeface="楷体" panose="02010609060101010101" pitchFamily="49" charset="-122"/>
              </a:rPr>
              <a:t>5</a:t>
            </a:r>
            <a:endParaRPr lang="zh-CN" altLang="zh-CN" sz="2400" b="1" noProof="1">
              <a:solidFill>
                <a:schemeClr val="bg2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9711" name="Text Box 15">
            <a:extLst>
              <a:ext uri="{FF2B5EF4-FFF2-40B4-BE49-F238E27FC236}">
                <a16:creationId xmlns="" xmlns:a16="http://schemas.microsoft.com/office/drawing/2014/main" id="{008FFD74-4609-47D9-A5EA-84C9D88C2B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45967" y="1526193"/>
            <a:ext cx="4000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5</a:t>
            </a:r>
          </a:p>
        </p:txBody>
      </p:sp>
      <p:sp>
        <p:nvSpPr>
          <p:cNvPr id="29712" name="Line 16">
            <a:extLst>
              <a:ext uri="{FF2B5EF4-FFF2-40B4-BE49-F238E27FC236}">
                <a16:creationId xmlns="" xmlns:a16="http://schemas.microsoft.com/office/drawing/2014/main" id="{AFA45583-22E2-447C-9990-87309B2FE15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731963" y="3021894"/>
            <a:ext cx="0" cy="40005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9713" name="Line 17">
            <a:extLst>
              <a:ext uri="{FF2B5EF4-FFF2-40B4-BE49-F238E27FC236}">
                <a16:creationId xmlns="" xmlns:a16="http://schemas.microsoft.com/office/drawing/2014/main" id="{F8FCFCEA-2007-452A-B8BE-CB193186A459}"/>
              </a:ext>
            </a:extLst>
          </p:cNvPr>
          <p:cNvSpPr>
            <a:spLocks noChangeShapeType="1"/>
          </p:cNvSpPr>
          <p:nvPr/>
        </p:nvSpPr>
        <p:spPr bwMode="auto">
          <a:xfrm>
            <a:off x="2216150" y="3021894"/>
            <a:ext cx="0" cy="40005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9714" name="Line 18">
            <a:extLst>
              <a:ext uri="{FF2B5EF4-FFF2-40B4-BE49-F238E27FC236}">
                <a16:creationId xmlns="" xmlns:a16="http://schemas.microsoft.com/office/drawing/2014/main" id="{940997C4-E29A-410A-B789-73BEBF14DEF4}"/>
              </a:ext>
            </a:extLst>
          </p:cNvPr>
          <p:cNvSpPr>
            <a:spLocks noChangeShapeType="1"/>
          </p:cNvSpPr>
          <p:nvPr/>
        </p:nvSpPr>
        <p:spPr bwMode="auto">
          <a:xfrm>
            <a:off x="2844800" y="3021894"/>
            <a:ext cx="0" cy="40005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9715" name="Text Box 19">
            <a:extLst>
              <a:ext uri="{FF2B5EF4-FFF2-40B4-BE49-F238E27FC236}">
                <a16:creationId xmlns="" xmlns:a16="http://schemas.microsoft.com/office/drawing/2014/main" id="{BB9EF011-64D7-49EC-84EA-CE585D9A6B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9548" y="3311873"/>
            <a:ext cx="457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080808"/>
                </a:solidFill>
                <a:latin typeface="+mn-lt"/>
                <a:ea typeface="楷体" panose="02010609060101010101" pitchFamily="49" charset="-122"/>
              </a:rPr>
              <a:t> 3</a:t>
            </a:r>
          </a:p>
        </p:txBody>
      </p:sp>
      <p:sp>
        <p:nvSpPr>
          <p:cNvPr id="29716" name="Text Box 20">
            <a:extLst>
              <a:ext uri="{FF2B5EF4-FFF2-40B4-BE49-F238E27FC236}">
                <a16:creationId xmlns="" xmlns:a16="http://schemas.microsoft.com/office/drawing/2014/main" id="{3638AE69-739E-4978-A0D4-09EC41A180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1161" y="3342036"/>
            <a:ext cx="628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080808"/>
                </a:solidFill>
                <a:latin typeface="+mn-lt"/>
                <a:ea typeface="楷体" panose="02010609060101010101" pitchFamily="49" charset="-122"/>
              </a:rPr>
              <a:t> ×</a:t>
            </a:r>
          </a:p>
        </p:txBody>
      </p:sp>
      <p:sp>
        <p:nvSpPr>
          <p:cNvPr id="29717" name="Text Box 21">
            <a:extLst>
              <a:ext uri="{FF2B5EF4-FFF2-40B4-BE49-F238E27FC236}">
                <a16:creationId xmlns="" xmlns:a16="http://schemas.microsoft.com/office/drawing/2014/main" id="{C8BF0731-4C7D-4BBE-B689-382456ADD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6748" y="3311873"/>
            <a:ext cx="514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080808"/>
                </a:solidFill>
                <a:latin typeface="+mn-lt"/>
                <a:ea typeface="楷体" panose="02010609060101010101" pitchFamily="49" charset="-122"/>
              </a:rPr>
              <a:t> 3</a:t>
            </a:r>
            <a:r>
              <a:rPr lang="zh-CN" altLang="zh-CN" sz="2400" b="1" baseline="30000">
                <a:solidFill>
                  <a:srgbClr val="080808"/>
                </a:solidFill>
                <a:latin typeface="+mn-lt"/>
                <a:ea typeface="楷体" panose="02010609060101010101" pitchFamily="49" charset="-122"/>
              </a:rPr>
              <a:t>3</a:t>
            </a:r>
            <a:endParaRPr lang="zh-CN" altLang="zh-CN" sz="2400" b="1">
              <a:solidFill>
                <a:srgbClr val="080808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9718" name="Text Box 22">
            <a:extLst>
              <a:ext uri="{FF2B5EF4-FFF2-40B4-BE49-F238E27FC236}">
                <a16:creationId xmlns="" xmlns:a16="http://schemas.microsoft.com/office/drawing/2014/main" id="{D9F3F6BD-EB5B-4FA8-8E8E-B09FB6A3CB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2498" y="3311873"/>
            <a:ext cx="6000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080808"/>
                </a:solidFill>
                <a:latin typeface="+mn-lt"/>
                <a:ea typeface="楷体" panose="02010609060101010101" pitchFamily="49" charset="-122"/>
              </a:rPr>
              <a:t> ×</a:t>
            </a:r>
          </a:p>
        </p:txBody>
      </p:sp>
      <p:sp>
        <p:nvSpPr>
          <p:cNvPr id="29719" name="Text Box 23">
            <a:extLst>
              <a:ext uri="{FF2B5EF4-FFF2-40B4-BE49-F238E27FC236}">
                <a16:creationId xmlns="" xmlns:a16="http://schemas.microsoft.com/office/drawing/2014/main" id="{0D7DB4AB-E29C-42E5-A5B5-AF1900D870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6200" y="2972148"/>
            <a:ext cx="4857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080808"/>
                </a:solidFill>
                <a:latin typeface="+mn-lt"/>
                <a:ea typeface="楷体" panose="02010609060101010101" pitchFamily="49" charset="-122"/>
              </a:rPr>
              <a:t> 3</a:t>
            </a:r>
            <a:r>
              <a:rPr lang="zh-CN" altLang="zh-CN" sz="2400" b="1" baseline="30000" dirty="0">
                <a:solidFill>
                  <a:srgbClr val="080808"/>
                </a:solidFill>
                <a:latin typeface="+mn-lt"/>
                <a:ea typeface="楷体" panose="02010609060101010101" pitchFamily="49" charset="-122"/>
              </a:rPr>
              <a:t>2</a:t>
            </a:r>
            <a:endParaRPr lang="zh-CN" altLang="zh-CN" sz="2400" b="1" dirty="0">
              <a:solidFill>
                <a:srgbClr val="080808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9720" name="Text Box 24">
            <a:extLst>
              <a:ext uri="{FF2B5EF4-FFF2-40B4-BE49-F238E27FC236}">
                <a16:creationId xmlns="" xmlns:a16="http://schemas.microsoft.com/office/drawing/2014/main" id="{2947A56F-0C42-49C6-8E88-31DF4EEA94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5448" y="3311873"/>
            <a:ext cx="4000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080808"/>
                </a:solidFill>
                <a:latin typeface="+mn-lt"/>
                <a:ea typeface="楷体" panose="02010609060101010101" pitchFamily="49" charset="-122"/>
              </a:rPr>
              <a:t>=</a:t>
            </a:r>
          </a:p>
        </p:txBody>
      </p:sp>
      <p:sp>
        <p:nvSpPr>
          <p:cNvPr id="29721" name="Text Box 25">
            <a:hlinkClick r:id="rId3" action="ppaction://hlinksldjump"/>
            <a:extLst>
              <a:ext uri="{FF2B5EF4-FFF2-40B4-BE49-F238E27FC236}">
                <a16:creationId xmlns="" xmlns:a16="http://schemas.microsoft.com/office/drawing/2014/main" id="{4BA5B184-BA52-4578-A4E4-029FE48826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493" y="3311873"/>
            <a:ext cx="8001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080808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zh-CN" sz="2400" b="1" baseline="30000" dirty="0">
                <a:solidFill>
                  <a:srgbClr val="FF3300"/>
                </a:solidFill>
                <a:latin typeface="+mn-lt"/>
                <a:ea typeface="楷体" panose="02010609060101010101" pitchFamily="49" charset="-122"/>
              </a:rPr>
              <a:t>6</a:t>
            </a:r>
            <a:endParaRPr lang="zh-CN" altLang="zh-CN" sz="2400" b="1" dirty="0">
              <a:solidFill>
                <a:srgbClr val="080808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9722" name="Text Box 26">
            <a:extLst>
              <a:ext uri="{FF2B5EF4-FFF2-40B4-BE49-F238E27FC236}">
                <a16:creationId xmlns="" xmlns:a16="http://schemas.microsoft.com/office/drawing/2014/main" id="{0EFB6CD2-A413-4A9D-AB2F-93A1EB5109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33674" y="2621844"/>
            <a:ext cx="7429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6</a:t>
            </a:r>
          </a:p>
        </p:txBody>
      </p:sp>
      <p:grpSp>
        <p:nvGrpSpPr>
          <p:cNvPr id="87069" name="组合 6">
            <a:extLst>
              <a:ext uri="{FF2B5EF4-FFF2-40B4-BE49-F238E27FC236}">
                <a16:creationId xmlns="" xmlns:a16="http://schemas.microsoft.com/office/drawing/2014/main" id="{2DDB24E0-2229-4918-AB56-14CC15EAEF9D}"/>
              </a:ext>
            </a:extLst>
          </p:cNvPr>
          <p:cNvGrpSpPr>
            <a:grpSpLocks/>
          </p:cNvGrpSpPr>
          <p:nvPr/>
        </p:nvGrpSpPr>
        <p:grpSpPr bwMode="auto">
          <a:xfrm>
            <a:off x="3326777" y="529589"/>
            <a:ext cx="2480310" cy="500049"/>
            <a:chOff x="5060" y="904"/>
            <a:chExt cx="3905" cy="787"/>
          </a:xfrm>
        </p:grpSpPr>
        <p:grpSp>
          <p:nvGrpSpPr>
            <p:cNvPr id="87070" name="组合 21">
              <a:extLst>
                <a:ext uri="{FF2B5EF4-FFF2-40B4-BE49-F238E27FC236}">
                  <a16:creationId xmlns="" xmlns:a16="http://schemas.microsoft.com/office/drawing/2014/main" id="{A337FB76-348F-4B20-BE53-6A70652BCBD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>
                <a:extLst>
                  <a:ext uri="{FF2B5EF4-FFF2-40B4-BE49-F238E27FC236}">
                    <a16:creationId xmlns="" xmlns:a16="http://schemas.microsoft.com/office/drawing/2014/main" id="{8080E6CD-CA6F-42E2-A83A-919D64466A47}"/>
                  </a:ext>
                </a:extLst>
              </p:cNvPr>
              <p:cNvSpPr/>
              <p:nvPr/>
            </p:nvSpPr>
            <p:spPr>
              <a:xfrm rot="3000000">
                <a:off x="4021379" y="598178"/>
                <a:ext cx="419236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4" name="缺角矩形 23">
                <a:extLst>
                  <a:ext uri="{FF2B5EF4-FFF2-40B4-BE49-F238E27FC236}">
                    <a16:creationId xmlns="" xmlns:a16="http://schemas.microsoft.com/office/drawing/2014/main" id="{9B38CC38-C160-4807-BC82-7A3EA8FE382E}"/>
                  </a:ext>
                </a:extLst>
              </p:cNvPr>
              <p:cNvSpPr/>
              <p:nvPr/>
            </p:nvSpPr>
            <p:spPr>
              <a:xfrm rot="3000000">
                <a:off x="4478615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="" xmlns:a16="http://schemas.microsoft.com/office/drawing/2014/main" id="{5FD9C531-AF50-4C74-9DE8-E52B0F9A9423}"/>
                  </a:ext>
                </a:extLst>
              </p:cNvPr>
              <p:cNvSpPr/>
              <p:nvPr/>
            </p:nvSpPr>
            <p:spPr>
              <a:xfrm rot="3000000">
                <a:off x="4935852" y="598178"/>
                <a:ext cx="419236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缺角矩形 25">
                <a:extLst>
                  <a:ext uri="{FF2B5EF4-FFF2-40B4-BE49-F238E27FC236}">
                    <a16:creationId xmlns="" xmlns:a16="http://schemas.microsoft.com/office/drawing/2014/main" id="{6CEF675B-6FDD-4EF3-952C-FBE97F86B345}"/>
                  </a:ext>
                </a:extLst>
              </p:cNvPr>
              <p:cNvSpPr/>
              <p:nvPr/>
            </p:nvSpPr>
            <p:spPr>
              <a:xfrm rot="3000000">
                <a:off x="3564142" y="598179"/>
                <a:ext cx="419236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="" xmlns:a16="http://schemas.microsoft.com/office/drawing/2014/main" id="{AF0EED60-13C8-4F26-B7E8-FE364C194869}"/>
                  </a:ext>
                </a:extLst>
              </p:cNvPr>
              <p:cNvSpPr/>
              <p:nvPr/>
            </p:nvSpPr>
            <p:spPr>
              <a:xfrm rot="3000000">
                <a:off x="5393088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87076" name="TextBox 15">
              <a:extLst>
                <a:ext uri="{FF2B5EF4-FFF2-40B4-BE49-F238E27FC236}">
                  <a16:creationId xmlns="" xmlns:a16="http://schemas.microsoft.com/office/drawing/2014/main" id="{C3EC4AD7-8519-4E62-A9F6-9355DECA11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  <a:latin typeface="+mn-lt"/>
                </a:rPr>
                <a:t>能力提升题</a:t>
              </a:r>
              <a:endParaRPr lang="en-US" altLang="zh-CN" sz="25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grpSp>
        <p:nvGrpSpPr>
          <p:cNvPr id="38" name="组合 2">
            <a:extLst>
              <a:ext uri="{FF2B5EF4-FFF2-40B4-BE49-F238E27FC236}">
                <a16:creationId xmlns="" xmlns:a16="http://schemas.microsoft.com/office/drawing/2014/main" id="{940BDF54-BE2C-42B4-BC4E-64CCE7222BA0}"/>
              </a:ext>
            </a:extLst>
          </p:cNvPr>
          <p:cNvGrpSpPr>
            <a:grpSpLocks/>
          </p:cNvGrpSpPr>
          <p:nvPr/>
        </p:nvGrpSpPr>
        <p:grpSpPr bwMode="auto">
          <a:xfrm>
            <a:off x="4225" y="-47621"/>
            <a:ext cx="2006600" cy="476924"/>
            <a:chOff x="263" y="166"/>
            <a:chExt cx="3160" cy="753"/>
          </a:xfrm>
        </p:grpSpPr>
        <p:sp>
          <p:nvSpPr>
            <p:cNvPr id="39" name="文本框 20">
              <a:extLst>
                <a:ext uri="{FF2B5EF4-FFF2-40B4-BE49-F238E27FC236}">
                  <a16:creationId xmlns="" xmlns:a16="http://schemas.microsoft.com/office/drawing/2014/main" id="{168E62D4-73F1-404E-B075-F309ACD13F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2" y="166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课堂检测</a:t>
              </a:r>
            </a:p>
          </p:txBody>
        </p:sp>
        <p:grpSp>
          <p:nvGrpSpPr>
            <p:cNvPr id="40" name="组合 1">
              <a:extLst>
                <a:ext uri="{FF2B5EF4-FFF2-40B4-BE49-F238E27FC236}">
                  <a16:creationId xmlns="" xmlns:a16="http://schemas.microsoft.com/office/drawing/2014/main" id="{F5FE529B-88C5-4241-872D-E834FA098EA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307"/>
              <a:ext cx="3160" cy="580"/>
              <a:chOff x="248" y="198"/>
              <a:chExt cx="3160" cy="580"/>
            </a:xfrm>
          </p:grpSpPr>
          <p:cxnSp>
            <p:nvCxnSpPr>
              <p:cNvPr id="41" name="直线连接符 19">
                <a:extLst>
                  <a:ext uri="{FF2B5EF4-FFF2-40B4-BE49-F238E27FC236}">
                    <a16:creationId xmlns="" xmlns:a16="http://schemas.microsoft.com/office/drawing/2014/main" id="{FC3F0384-BF84-472D-A0EC-1B88FA5915E8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Freeform 74">
                <a:extLst>
                  <a:ext uri="{FF2B5EF4-FFF2-40B4-BE49-F238E27FC236}">
                    <a16:creationId xmlns="" xmlns:a16="http://schemas.microsoft.com/office/drawing/2014/main" id="{D898E688-0996-458A-952C-0696A3F7ADF2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52" y="198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43" name="矩形 27657">
            <a:extLst>
              <a:ext uri="{FF2B5EF4-FFF2-40B4-BE49-F238E27FC236}">
                <a16:creationId xmlns="" xmlns:a16="http://schemas.microsoft.com/office/drawing/2014/main" id="{FF4E3BD1-6E31-4D62-BF72-59A489FDAD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5361" y="3798776"/>
            <a:ext cx="4373377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2.</a:t>
            </a:r>
            <a:r>
              <a:rPr lang="zh-CN" altLang="en-US" sz="27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700" b="1" dirty="0" smtClean="0"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700" b="1" dirty="0">
                <a:latin typeface="+mn-lt"/>
                <a:ea typeface="楷体" panose="02010609060101010101" pitchFamily="49" charset="-122"/>
              </a:rPr>
              <a:t>果</a:t>
            </a:r>
            <a:r>
              <a:rPr lang="en-US" altLang="zh-CN" sz="27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700" b="1" i="1" baseline="30000" dirty="0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700" b="1" baseline="30000" dirty="0">
                <a:latin typeface="+mn-lt"/>
                <a:ea typeface="楷体" panose="02010609060101010101" pitchFamily="49" charset="-122"/>
              </a:rPr>
              <a:t>-2</a:t>
            </a:r>
            <a:r>
              <a:rPr lang="en-US" altLang="zh-CN" sz="27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700" b="1" i="1" baseline="30000" dirty="0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700" b="1" baseline="30000" dirty="0">
                <a:latin typeface="+mn-lt"/>
                <a:ea typeface="楷体" panose="02010609060101010101" pitchFamily="49" charset="-122"/>
              </a:rPr>
              <a:t>+1</a:t>
            </a:r>
            <a:r>
              <a:rPr lang="en-US" altLang="zh-CN" sz="27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7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700" b="1" baseline="30000" dirty="0">
                <a:latin typeface="+mn-lt"/>
                <a:ea typeface="楷体" panose="02010609060101010101" pitchFamily="49" charset="-122"/>
              </a:rPr>
              <a:t>11</a:t>
            </a:r>
            <a:r>
              <a:rPr lang="en-US" altLang="zh-CN" sz="2700" b="1" dirty="0">
                <a:latin typeface="+mn-lt"/>
                <a:ea typeface="楷体" panose="02010609060101010101" pitchFamily="49" charset="-122"/>
              </a:rPr>
              <a:t>,</a:t>
            </a:r>
            <a:r>
              <a:rPr lang="zh-CN" altLang="en-US" sz="2700" b="1" dirty="0">
                <a:latin typeface="+mn-lt"/>
                <a:ea typeface="楷体" panose="02010609060101010101" pitchFamily="49" charset="-122"/>
              </a:rPr>
              <a:t>则</a:t>
            </a:r>
            <a:r>
              <a:rPr lang="en-US" altLang="zh-CN" sz="2700" b="1" i="1" dirty="0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7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700" b="1" u="sng" dirty="0">
                <a:latin typeface="+mn-lt"/>
                <a:ea typeface="楷体" panose="02010609060101010101" pitchFamily="49" charset="-122"/>
              </a:rPr>
              <a:t>       </a:t>
            </a:r>
            <a:r>
              <a:rPr lang="en-US" altLang="zh-CN" sz="2700" b="1" dirty="0">
                <a:latin typeface="+mn-lt"/>
                <a:ea typeface="楷体" panose="02010609060101010101" pitchFamily="49" charset="-122"/>
              </a:rPr>
              <a:t>.</a:t>
            </a:r>
          </a:p>
        </p:txBody>
      </p:sp>
      <p:sp>
        <p:nvSpPr>
          <p:cNvPr id="44" name="文本框 27658">
            <a:extLst>
              <a:ext uri="{FF2B5EF4-FFF2-40B4-BE49-F238E27FC236}">
                <a16:creationId xmlns="" xmlns:a16="http://schemas.microsoft.com/office/drawing/2014/main" id="{82E9B4A3-7579-406C-A829-5BA60B821C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88655" y="3814832"/>
            <a:ext cx="35779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 dirty="0">
                <a:solidFill>
                  <a:srgbClr val="FF0000"/>
                </a:solidFill>
                <a:latin typeface="+mn-lt"/>
              </a:rPr>
              <a:t>6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9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9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9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9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9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9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9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9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2" grpId="0"/>
      <p:bldP spid="29703" grpId="0"/>
      <p:bldP spid="29706" grpId="0"/>
      <p:bldP spid="29707" grpId="0"/>
      <p:bldP spid="29708" grpId="0"/>
      <p:bldP spid="29709" grpId="0"/>
      <p:bldP spid="29710" grpId="0"/>
      <p:bldP spid="29711" grpId="0"/>
      <p:bldP spid="29715" grpId="0"/>
      <p:bldP spid="29716" grpId="0"/>
      <p:bldP spid="29717" grpId="0"/>
      <p:bldP spid="29718" grpId="0"/>
      <p:bldP spid="29719" grpId="0"/>
      <p:bldP spid="29720" grpId="0"/>
      <p:bldP spid="29721" grpId="0"/>
      <p:bldP spid="29722" grpId="0"/>
      <p:bldP spid="44" grpId="0"/>
      <p:bldP spid="44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文本框 27650">
            <a:extLst>
              <a:ext uri="{FF2B5EF4-FFF2-40B4-BE49-F238E27FC236}">
                <a16:creationId xmlns="" xmlns:a16="http://schemas.microsoft.com/office/drawing/2014/main" id="{063496B0-9A7B-4B6C-B88D-9E98A232FE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5676" y="1397000"/>
            <a:ext cx="5486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已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知：</a:t>
            </a:r>
            <a:r>
              <a:rPr lang="en-US" altLang="zh-CN" sz="28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800" b="1" i="1" baseline="30000" dirty="0"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=2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， </a:t>
            </a:r>
            <a:r>
              <a:rPr lang="en-US" altLang="zh-CN" sz="28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800" b="1" i="1" baseline="30000" dirty="0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=3.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求</a:t>
            </a:r>
            <a:r>
              <a:rPr lang="en-US" altLang="zh-CN" sz="28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800" b="1" i="1" baseline="30000" dirty="0"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800" b="1" baseline="30000" dirty="0"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800" b="1" i="1" baseline="30000" dirty="0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800" b="1" baseline="30000" dirty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 =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？</a:t>
            </a:r>
            <a:endParaRPr lang="en-US" altLang="zh-CN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7656" name="文本框 27655">
            <a:extLst>
              <a:ext uri="{FF2B5EF4-FFF2-40B4-BE49-F238E27FC236}">
                <a16:creationId xmlns="" xmlns:a16="http://schemas.microsoft.com/office/drawing/2014/main" id="{DD096D07-A35D-4281-93F2-F901890FD8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5676" y="2205037"/>
            <a:ext cx="5562600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zh-CN" altLang="en-US" sz="28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： </a:t>
            </a:r>
            <a:r>
              <a:rPr lang="en-US" altLang="zh-CN" sz="28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+mn-lt"/>
              </a:rPr>
              <a:t>m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lt"/>
              </a:rPr>
              <a:t>+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+mn-lt"/>
              </a:rPr>
              <a:t>n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 = </a:t>
            </a:r>
            <a:r>
              <a:rPr lang="en-US" altLang="zh-CN" sz="28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+mn-lt"/>
              </a:rPr>
              <a:t>m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·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+mn-lt"/>
              </a:rPr>
              <a:t>n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lt"/>
              </a:rPr>
              <a:t> </a:t>
            </a:r>
            <a:r>
              <a:rPr lang="zh-CN" altLang="en-US" sz="2800" b="1" dirty="0">
                <a:solidFill>
                  <a:srgbClr val="0000FF"/>
                </a:solidFill>
                <a:latin typeface="+mn-lt"/>
              </a:rPr>
              <a:t>（逆运算）</a:t>
            </a:r>
          </a:p>
          <a:p>
            <a:pPr>
              <a:spcBef>
                <a:spcPct val="50000"/>
              </a:spcBef>
            </a:pPr>
            <a:r>
              <a:rPr lang="zh-CN" altLang="en-US" sz="2800" b="1" baseline="30000" dirty="0">
                <a:solidFill>
                  <a:schemeClr val="tx2"/>
                </a:solidFill>
                <a:latin typeface="+mn-lt"/>
              </a:rPr>
              <a:t>                      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=2 × 3=6</a:t>
            </a:r>
            <a:r>
              <a:rPr lang="en-US" altLang="zh-CN" sz="2800" b="1" dirty="0">
                <a:solidFill>
                  <a:schemeClr val="tx2"/>
                </a:solidFill>
                <a:latin typeface="+mn-lt"/>
              </a:rPr>
              <a:t> </a:t>
            </a:r>
          </a:p>
        </p:txBody>
      </p:sp>
      <p:grpSp>
        <p:nvGrpSpPr>
          <p:cNvPr id="89098" name="组合 2">
            <a:extLst>
              <a:ext uri="{FF2B5EF4-FFF2-40B4-BE49-F238E27FC236}">
                <a16:creationId xmlns="" xmlns:a16="http://schemas.microsoft.com/office/drawing/2014/main" id="{361B03FA-7FCD-446C-A381-4667B0CB705F}"/>
              </a:ext>
            </a:extLst>
          </p:cNvPr>
          <p:cNvGrpSpPr>
            <a:grpSpLocks/>
          </p:cNvGrpSpPr>
          <p:nvPr/>
        </p:nvGrpSpPr>
        <p:grpSpPr bwMode="auto">
          <a:xfrm>
            <a:off x="3312315" y="612769"/>
            <a:ext cx="2478088" cy="522288"/>
            <a:chOff x="5060" y="905"/>
            <a:chExt cx="3904" cy="822"/>
          </a:xfrm>
        </p:grpSpPr>
        <p:grpSp>
          <p:nvGrpSpPr>
            <p:cNvPr id="89099" name="组合 6">
              <a:extLst>
                <a:ext uri="{FF2B5EF4-FFF2-40B4-BE49-F238E27FC236}">
                  <a16:creationId xmlns="" xmlns:a16="http://schemas.microsoft.com/office/drawing/2014/main" id="{5FC9C47C-2EA7-4F6A-824F-989C5F83434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>
                <a:extLst>
                  <a:ext uri="{FF2B5EF4-FFF2-40B4-BE49-F238E27FC236}">
                    <a16:creationId xmlns="" xmlns:a16="http://schemas.microsoft.com/office/drawing/2014/main" id="{29B3081B-7550-486B-8CC3-59FDF88C3C22}"/>
                  </a:ext>
                </a:extLst>
              </p:cNvPr>
              <p:cNvSpPr/>
              <p:nvPr/>
            </p:nvSpPr>
            <p:spPr>
              <a:xfrm rot="3000000">
                <a:off x="4021946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9" name="缺角矩形 8">
                <a:extLst>
                  <a:ext uri="{FF2B5EF4-FFF2-40B4-BE49-F238E27FC236}">
                    <a16:creationId xmlns="" xmlns:a16="http://schemas.microsoft.com/office/drawing/2014/main" id="{B07AB255-0A94-45E2-95CA-16BDDEDB2079}"/>
                  </a:ext>
                </a:extLst>
              </p:cNvPr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0" name="缺角矩形 9">
                <a:extLst>
                  <a:ext uri="{FF2B5EF4-FFF2-40B4-BE49-F238E27FC236}">
                    <a16:creationId xmlns="" xmlns:a16="http://schemas.microsoft.com/office/drawing/2014/main" id="{DE67BE64-6AB0-457E-AFFD-D1F968EDCAF6}"/>
                  </a:ext>
                </a:extLst>
              </p:cNvPr>
              <p:cNvSpPr/>
              <p:nvPr/>
            </p:nvSpPr>
            <p:spPr>
              <a:xfrm rot="3000000">
                <a:off x="4936764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1" name="缺角矩形 10">
                <a:extLst>
                  <a:ext uri="{FF2B5EF4-FFF2-40B4-BE49-F238E27FC236}">
                    <a16:creationId xmlns="" xmlns:a16="http://schemas.microsoft.com/office/drawing/2014/main" id="{C792FA6B-3F2F-4549-9669-4991EAAE53B7}"/>
                  </a:ext>
                </a:extLst>
              </p:cNvPr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2" name="缺角矩形 11">
                <a:extLst>
                  <a:ext uri="{FF2B5EF4-FFF2-40B4-BE49-F238E27FC236}">
                    <a16:creationId xmlns="" xmlns:a16="http://schemas.microsoft.com/office/drawing/2014/main" id="{9BCEC77A-9EC7-4FBF-97A2-78D83C52E4A6}"/>
                  </a:ext>
                </a:extLst>
              </p:cNvPr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89105" name="TextBox 15">
              <a:extLst>
                <a:ext uri="{FF2B5EF4-FFF2-40B4-BE49-F238E27FC236}">
                  <a16:creationId xmlns="" xmlns:a16="http://schemas.microsoft.com/office/drawing/2014/main" id="{F30F3A29-52E0-4D6B-B9B1-D1E9EC633D5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schemeClr val="bg1"/>
                  </a:solidFill>
                </a:rPr>
                <a:t>拓广探索题</a:t>
              </a:r>
              <a:endParaRPr lang="en-US" altLang="zh-CN" sz="28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组合 2">
            <a:extLst>
              <a:ext uri="{FF2B5EF4-FFF2-40B4-BE49-F238E27FC236}">
                <a16:creationId xmlns="" xmlns:a16="http://schemas.microsoft.com/office/drawing/2014/main" id="{940BDF54-BE2C-42B4-BC4E-64CCE7222BA0}"/>
              </a:ext>
            </a:extLst>
          </p:cNvPr>
          <p:cNvGrpSpPr>
            <a:grpSpLocks/>
          </p:cNvGrpSpPr>
          <p:nvPr/>
        </p:nvGrpSpPr>
        <p:grpSpPr bwMode="auto">
          <a:xfrm>
            <a:off x="4225" y="-83089"/>
            <a:ext cx="2006600" cy="492125"/>
            <a:chOff x="263" y="110"/>
            <a:chExt cx="3160" cy="777"/>
          </a:xfrm>
        </p:grpSpPr>
        <p:sp>
          <p:nvSpPr>
            <p:cNvPr id="21" name="文本框 20">
              <a:extLst>
                <a:ext uri="{FF2B5EF4-FFF2-40B4-BE49-F238E27FC236}">
                  <a16:creationId xmlns="" xmlns:a16="http://schemas.microsoft.com/office/drawing/2014/main" id="{168E62D4-73F1-404E-B075-F309ACD13F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2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23" name="组合 1">
              <a:extLst>
                <a:ext uri="{FF2B5EF4-FFF2-40B4-BE49-F238E27FC236}">
                  <a16:creationId xmlns="" xmlns:a16="http://schemas.microsoft.com/office/drawing/2014/main" id="{F5FE529B-88C5-4241-872D-E834FA098EA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" y="307"/>
              <a:ext cx="3160" cy="580"/>
              <a:chOff x="248" y="198"/>
              <a:chExt cx="3160" cy="580"/>
            </a:xfrm>
          </p:grpSpPr>
          <p:cxnSp>
            <p:nvCxnSpPr>
              <p:cNvPr id="24" name="直线连接符 19">
                <a:extLst>
                  <a:ext uri="{FF2B5EF4-FFF2-40B4-BE49-F238E27FC236}">
                    <a16:creationId xmlns="" xmlns:a16="http://schemas.microsoft.com/office/drawing/2014/main" id="{FC3F0384-BF84-472D-A0EC-1B88FA5915E8}"/>
                  </a:ext>
                </a:extLst>
              </p:cNvPr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Freeform 74">
                <a:extLst>
                  <a:ext uri="{FF2B5EF4-FFF2-40B4-BE49-F238E27FC236}">
                    <a16:creationId xmlns="" xmlns:a16="http://schemas.microsoft.com/office/drawing/2014/main" id="{D898E688-0996-458A-952C-0696A3F7ADF2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352" y="198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9" name="Text Box 5">
            <a:extLst>
              <a:ext uri="{FF2B5EF4-FFF2-40B4-BE49-F238E27FC236}">
                <a16:creationId xmlns="" xmlns:a16="http://schemas.microsoft.com/office/drawing/2014/main" id="{A6BFE332-D549-4F2E-BC91-8707DE2923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920" y="1873250"/>
            <a:ext cx="945680" cy="646331"/>
          </a:xfrm>
          <a:prstGeom prst="rect">
            <a:avLst/>
          </a:prstGeom>
          <a:solidFill>
            <a:srgbClr val="F0CFF1"/>
          </a:solidFill>
          <a:ln w="9525">
            <a:solidFill>
              <a:srgbClr val="080808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到了什么？</a:t>
            </a:r>
          </a:p>
        </p:txBody>
      </p:sp>
      <p:sp>
        <p:nvSpPr>
          <p:cNvPr id="31750" name="Line 6">
            <a:extLst>
              <a:ext uri="{FF2B5EF4-FFF2-40B4-BE49-F238E27FC236}">
                <a16:creationId xmlns="" xmlns:a16="http://schemas.microsoft.com/office/drawing/2014/main" id="{C2535CCF-838A-4024-834A-70C5E5F436FA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7600" y="2216150"/>
            <a:ext cx="457200" cy="0"/>
          </a:xfrm>
          <a:prstGeom prst="line">
            <a:avLst/>
          </a:prstGeom>
          <a:noFill/>
          <a:ln w="9525">
            <a:solidFill>
              <a:srgbClr val="080808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31751" name="Line 7">
            <a:extLst>
              <a:ext uri="{FF2B5EF4-FFF2-40B4-BE49-F238E27FC236}">
                <a16:creationId xmlns="" xmlns:a16="http://schemas.microsoft.com/office/drawing/2014/main" id="{BC8CDC2B-5782-43CE-9C36-67E4894C9CD3}"/>
              </a:ext>
            </a:extLst>
          </p:cNvPr>
          <p:cNvSpPr>
            <a:spLocks noChangeShapeType="1"/>
          </p:cNvSpPr>
          <p:nvPr/>
        </p:nvSpPr>
        <p:spPr bwMode="auto">
          <a:xfrm>
            <a:off x="1661534" y="1473200"/>
            <a:ext cx="0" cy="2562225"/>
          </a:xfrm>
          <a:prstGeom prst="line">
            <a:avLst/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31752" name="Line 8">
            <a:extLst>
              <a:ext uri="{FF2B5EF4-FFF2-40B4-BE49-F238E27FC236}">
                <a16:creationId xmlns="" xmlns:a16="http://schemas.microsoft.com/office/drawing/2014/main" id="{D549F907-C3B5-4BD6-97C9-FF932CBB5C1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661534" y="1473200"/>
            <a:ext cx="457200" cy="0"/>
          </a:xfrm>
          <a:prstGeom prst="line">
            <a:avLst/>
          </a:prstGeom>
          <a:noFill/>
          <a:ln w="9525">
            <a:solidFill>
              <a:srgbClr val="080808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31753" name="Line 9">
            <a:extLst>
              <a:ext uri="{FF2B5EF4-FFF2-40B4-BE49-F238E27FC236}">
                <a16:creationId xmlns="" xmlns:a16="http://schemas.microsoft.com/office/drawing/2014/main" id="{57D94769-931D-469C-A20B-730668EE2841}"/>
              </a:ext>
            </a:extLst>
          </p:cNvPr>
          <p:cNvSpPr>
            <a:spLocks noChangeShapeType="1"/>
          </p:cNvSpPr>
          <p:nvPr/>
        </p:nvSpPr>
        <p:spPr bwMode="auto">
          <a:xfrm>
            <a:off x="1661534" y="3016250"/>
            <a:ext cx="457200" cy="0"/>
          </a:xfrm>
          <a:prstGeom prst="line">
            <a:avLst/>
          </a:prstGeom>
          <a:noFill/>
          <a:ln w="9525">
            <a:solidFill>
              <a:srgbClr val="080808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31754" name="Text Box 10">
            <a:extLst>
              <a:ext uri="{FF2B5EF4-FFF2-40B4-BE49-F238E27FC236}">
                <a16:creationId xmlns="" xmlns:a16="http://schemas.microsoft.com/office/drawing/2014/main" id="{AD9B9F33-79FE-4D05-872A-C068C26C82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8734" y="1231384"/>
            <a:ext cx="800100" cy="369332"/>
          </a:xfrm>
          <a:prstGeom prst="rect">
            <a:avLst/>
          </a:prstGeom>
          <a:solidFill>
            <a:srgbClr val="F0CFF1"/>
          </a:solidFill>
          <a:ln w="9525">
            <a:solidFill>
              <a:srgbClr val="080808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0"/>
              </a:spcBef>
            </a:pPr>
            <a:r>
              <a:rPr lang="zh-CN" altLang="en-US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知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识</a:t>
            </a:r>
            <a:r>
              <a:rPr lang="zh-CN" altLang="en-US" b="1" dirty="0">
                <a:solidFill>
                  <a:schemeClr val="bg2"/>
                </a:solidFill>
                <a:latin typeface="Times New Roman" panose="02020603050405020304" pitchFamily="18" charset="0"/>
              </a:rPr>
              <a:t>　       </a:t>
            </a:r>
          </a:p>
        </p:txBody>
      </p:sp>
      <p:sp>
        <p:nvSpPr>
          <p:cNvPr id="31755" name="Line 11">
            <a:extLst>
              <a:ext uri="{FF2B5EF4-FFF2-40B4-BE49-F238E27FC236}">
                <a16:creationId xmlns="" xmlns:a16="http://schemas.microsoft.com/office/drawing/2014/main" id="{34EA704C-7CCB-45AE-8BC0-140F0F296358}"/>
              </a:ext>
            </a:extLst>
          </p:cNvPr>
          <p:cNvSpPr>
            <a:spLocks noChangeShapeType="1"/>
          </p:cNvSpPr>
          <p:nvPr/>
        </p:nvSpPr>
        <p:spPr bwMode="auto">
          <a:xfrm>
            <a:off x="2918834" y="1416050"/>
            <a:ext cx="971550" cy="0"/>
          </a:xfrm>
          <a:prstGeom prst="line">
            <a:avLst/>
          </a:prstGeom>
          <a:noFill/>
          <a:ln w="9525">
            <a:solidFill>
              <a:srgbClr val="080808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31756" name="Text Box 12">
            <a:extLst>
              <a:ext uri="{FF2B5EF4-FFF2-40B4-BE49-F238E27FC236}">
                <a16:creationId xmlns="" xmlns:a16="http://schemas.microsoft.com/office/drawing/2014/main" id="{33949C02-BD2B-4792-8AB8-2F35200C9B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0384" y="596900"/>
            <a:ext cx="5041949" cy="1477328"/>
          </a:xfrm>
          <a:prstGeom prst="rect">
            <a:avLst/>
          </a:prstGeom>
          <a:solidFill>
            <a:srgbClr val="F0CFF1"/>
          </a:solidFill>
          <a:ln w="9525">
            <a:solidFill>
              <a:srgbClr val="080808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同底数幂相乘，　</a:t>
            </a:r>
          </a:p>
          <a:p>
            <a:pPr algn="just">
              <a:spcBef>
                <a:spcPct val="50000"/>
              </a:spcBef>
            </a:pP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底数　　   指数　</a:t>
            </a:r>
            <a:r>
              <a:rPr lang="zh-CN" altLang="en-US" b="1" dirty="0">
                <a:solidFill>
                  <a:schemeClr val="bg2"/>
                </a:solidFill>
                <a:latin typeface="Times New Roman" panose="02020603050405020304" pitchFamily="18" charset="0"/>
              </a:rPr>
              <a:t>   </a:t>
            </a:r>
          </a:p>
          <a:p>
            <a:pPr algn="just">
              <a:spcBef>
                <a:spcPct val="50000"/>
              </a:spcBef>
            </a:pPr>
            <a:r>
              <a:rPr lang="zh-CN" altLang="zh-CN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b="1" i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zh-CN" altLang="zh-CN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· </a:t>
            </a:r>
            <a:r>
              <a:rPr lang="zh-CN" altLang="zh-CN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b="1" i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r>
              <a:rPr lang="zh-CN" altLang="zh-CN" b="1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zh-CN" b="1" dirty="0">
                <a:solidFill>
                  <a:srgbClr val="000000"/>
                </a:solidFill>
                <a:latin typeface="Times New Roman" panose="02020603050405020304" pitchFamily="18" charset="0"/>
              </a:rPr>
              <a:t>=  </a:t>
            </a:r>
            <a:r>
              <a:rPr lang="zh-CN" altLang="zh-CN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b="1" i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zh-CN" altLang="zh-CN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zh-CN" altLang="zh-CN" b="1" i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r>
              <a:rPr lang="zh-CN" altLang="zh-CN" b="1" dirty="0">
                <a:solidFill>
                  <a:schemeClr val="bg2"/>
                </a:solidFill>
                <a:latin typeface="Times New Roman" panose="02020603050405020304" pitchFamily="18" charset="0"/>
              </a:rPr>
              <a:t> </a:t>
            </a:r>
            <a:r>
              <a:rPr lang="zh-CN" altLang="zh-CN" b="1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m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、</a:t>
            </a:r>
            <a:r>
              <a:rPr lang="zh-CN" altLang="zh-CN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n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正整数</a:t>
            </a:r>
            <a:r>
              <a:rPr lang="zh-CN" altLang="zh-CN" b="1" dirty="0">
                <a:solidFill>
                  <a:srgbClr val="000000"/>
                </a:solidFill>
                <a:latin typeface="Times New Roman" panose="02020603050405020304" pitchFamily="18" charset="0"/>
              </a:rPr>
              <a:t>)（注：这个性质也适用于三个及三个以上的同底数幂相乘</a:t>
            </a:r>
          </a:p>
        </p:txBody>
      </p:sp>
      <p:sp>
        <p:nvSpPr>
          <p:cNvPr id="31757" name="Line 13">
            <a:extLst>
              <a:ext uri="{FF2B5EF4-FFF2-40B4-BE49-F238E27FC236}">
                <a16:creationId xmlns="" xmlns:a16="http://schemas.microsoft.com/office/drawing/2014/main" id="{46CBC366-703E-4B8F-AC56-C21BD609359B}"/>
              </a:ext>
            </a:extLst>
          </p:cNvPr>
          <p:cNvSpPr>
            <a:spLocks noChangeShapeType="1"/>
          </p:cNvSpPr>
          <p:nvPr/>
        </p:nvSpPr>
        <p:spPr bwMode="auto">
          <a:xfrm>
            <a:off x="4004684" y="1371600"/>
            <a:ext cx="4572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31758" name="Line 14">
            <a:extLst>
              <a:ext uri="{FF2B5EF4-FFF2-40B4-BE49-F238E27FC236}">
                <a16:creationId xmlns="" xmlns:a16="http://schemas.microsoft.com/office/drawing/2014/main" id="{6E664AAE-1DFD-4912-AEA0-6AC49234B837}"/>
              </a:ext>
            </a:extLst>
          </p:cNvPr>
          <p:cNvSpPr>
            <a:spLocks noChangeShapeType="1"/>
          </p:cNvSpPr>
          <p:nvPr/>
        </p:nvSpPr>
        <p:spPr bwMode="auto">
          <a:xfrm>
            <a:off x="5090534" y="1371600"/>
            <a:ext cx="4572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31759" name="Text Box 15">
            <a:extLst>
              <a:ext uri="{FF2B5EF4-FFF2-40B4-BE49-F238E27FC236}">
                <a16:creationId xmlns="" xmlns:a16="http://schemas.microsoft.com/office/drawing/2014/main" id="{2AF5810F-52C2-4EA1-94B6-8D50AB7F7F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6049" y="1007532"/>
            <a:ext cx="8572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不变，</a:t>
            </a:r>
          </a:p>
        </p:txBody>
      </p:sp>
      <p:sp>
        <p:nvSpPr>
          <p:cNvPr id="31760" name="Line 16">
            <a:extLst>
              <a:ext uri="{FF2B5EF4-FFF2-40B4-BE49-F238E27FC236}">
                <a16:creationId xmlns="" xmlns:a16="http://schemas.microsoft.com/office/drawing/2014/main" id="{B15386B9-AC4E-4FB5-9F07-EF336EB2969F}"/>
              </a:ext>
            </a:extLst>
          </p:cNvPr>
          <p:cNvSpPr>
            <a:spLocks noChangeShapeType="1"/>
          </p:cNvSpPr>
          <p:nvPr/>
        </p:nvSpPr>
        <p:spPr bwMode="auto">
          <a:xfrm>
            <a:off x="4461884" y="1371600"/>
            <a:ext cx="4572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31761" name="Text Box 17">
            <a:extLst>
              <a:ext uri="{FF2B5EF4-FFF2-40B4-BE49-F238E27FC236}">
                <a16:creationId xmlns="" xmlns:a16="http://schemas.microsoft.com/office/drawing/2014/main" id="{9810373B-8853-4DAC-99CC-20C1FD1AD1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62009" y="996948"/>
            <a:ext cx="8572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</a:rPr>
              <a:t>相加</a:t>
            </a:r>
            <a:r>
              <a:rPr lang="zh-CN" altLang="zh-CN" b="1" dirty="0">
                <a:solidFill>
                  <a:srgbClr val="FF3300"/>
                </a:solidFill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31762" name="Line 18">
            <a:extLst>
              <a:ext uri="{FF2B5EF4-FFF2-40B4-BE49-F238E27FC236}">
                <a16:creationId xmlns="" xmlns:a16="http://schemas.microsoft.com/office/drawing/2014/main" id="{A6197779-2DF9-430A-9A8D-62AB36DA0174}"/>
              </a:ext>
            </a:extLst>
          </p:cNvPr>
          <p:cNvSpPr>
            <a:spLocks noChangeShapeType="1"/>
          </p:cNvSpPr>
          <p:nvPr/>
        </p:nvSpPr>
        <p:spPr bwMode="auto">
          <a:xfrm>
            <a:off x="5621284" y="1369485"/>
            <a:ext cx="4572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31763" name="Text Box 19">
            <a:extLst>
              <a:ext uri="{FF2B5EF4-FFF2-40B4-BE49-F238E27FC236}">
                <a16:creationId xmlns="" xmlns:a16="http://schemas.microsoft.com/office/drawing/2014/main" id="{93B71CE2-31B7-4E44-A7F4-BCEE834EE1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8734" y="2792399"/>
            <a:ext cx="800100" cy="369332"/>
          </a:xfrm>
          <a:prstGeom prst="rect">
            <a:avLst/>
          </a:prstGeom>
          <a:solidFill>
            <a:srgbClr val="F0CFF1"/>
          </a:solidFill>
          <a:ln w="9525">
            <a:solidFill>
              <a:srgbClr val="080808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方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法</a:t>
            </a:r>
            <a:r>
              <a:rPr lang="zh-CN" altLang="en-US" b="1" dirty="0">
                <a:solidFill>
                  <a:schemeClr val="bg2"/>
                </a:solidFill>
                <a:latin typeface="Times New Roman" panose="02020603050405020304" pitchFamily="18" charset="0"/>
              </a:rPr>
              <a:t>　</a:t>
            </a:r>
          </a:p>
        </p:txBody>
      </p:sp>
      <p:sp>
        <p:nvSpPr>
          <p:cNvPr id="31764" name="Line 20">
            <a:extLst>
              <a:ext uri="{FF2B5EF4-FFF2-40B4-BE49-F238E27FC236}">
                <a16:creationId xmlns="" xmlns:a16="http://schemas.microsoft.com/office/drawing/2014/main" id="{21A9B0E0-EB87-47CF-873C-BCEC8D98537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918834" y="3073400"/>
            <a:ext cx="971550" cy="0"/>
          </a:xfrm>
          <a:prstGeom prst="line">
            <a:avLst/>
          </a:prstGeom>
          <a:noFill/>
          <a:ln w="9525">
            <a:solidFill>
              <a:srgbClr val="080808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31765" name="Text Box 21">
            <a:hlinkClick r:id="rId3" action="ppaction://hlinksldjump"/>
            <a:extLst>
              <a:ext uri="{FF2B5EF4-FFF2-40B4-BE49-F238E27FC236}">
                <a16:creationId xmlns="" xmlns:a16="http://schemas.microsoft.com/office/drawing/2014/main" id="{5F813DD6-6835-4F1D-8D69-22A1975658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0385" y="2444750"/>
            <a:ext cx="2967616" cy="1198563"/>
          </a:xfrm>
          <a:prstGeom prst="rect">
            <a:avLst/>
          </a:prstGeom>
          <a:solidFill>
            <a:srgbClr val="F0CFF1"/>
          </a:solidFill>
          <a:ln w="9525">
            <a:solidFill>
              <a:srgbClr val="080808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chemeClr val="bg2"/>
                </a:solidFill>
                <a:latin typeface="Times New Roman" panose="02020603050405020304" pitchFamily="18" charset="0"/>
              </a:rPr>
              <a:t>　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“特殊</a:t>
            </a: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</a:rPr>
              <a:t>→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一般</a:t>
            </a: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</a:rPr>
              <a:t>→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特殊”</a:t>
            </a:r>
          </a:p>
          <a:p>
            <a:pPr>
              <a:spcBef>
                <a:spcPct val="50000"/>
              </a:spcBef>
            </a:pPr>
            <a:endParaRPr lang="zh-CN" altLang="en-US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　 例子     公式    应用</a:t>
            </a:r>
          </a:p>
        </p:txBody>
      </p:sp>
      <p:sp>
        <p:nvSpPr>
          <p:cNvPr id="31766" name="Line 22">
            <a:extLst>
              <a:ext uri="{FF2B5EF4-FFF2-40B4-BE49-F238E27FC236}">
                <a16:creationId xmlns="" xmlns:a16="http://schemas.microsoft.com/office/drawing/2014/main" id="{8278BE70-C982-49C0-910F-5334BC6DC130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6184" y="2787650"/>
            <a:ext cx="0" cy="34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31767" name="Line 23">
            <a:extLst>
              <a:ext uri="{FF2B5EF4-FFF2-40B4-BE49-F238E27FC236}">
                <a16:creationId xmlns="" xmlns:a16="http://schemas.microsoft.com/office/drawing/2014/main" id="{3EAE9F7B-F2A6-4AE6-917D-C193819331D1}"/>
              </a:ext>
            </a:extLst>
          </p:cNvPr>
          <p:cNvSpPr>
            <a:spLocks noChangeShapeType="1"/>
          </p:cNvSpPr>
          <p:nvPr/>
        </p:nvSpPr>
        <p:spPr bwMode="auto">
          <a:xfrm>
            <a:off x="5261984" y="2787650"/>
            <a:ext cx="0" cy="34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31768" name="Line 24">
            <a:extLst>
              <a:ext uri="{FF2B5EF4-FFF2-40B4-BE49-F238E27FC236}">
                <a16:creationId xmlns="" xmlns:a16="http://schemas.microsoft.com/office/drawing/2014/main" id="{22B83CEB-C7E7-4F36-A1D8-CD70C2588A8A}"/>
              </a:ext>
            </a:extLst>
          </p:cNvPr>
          <p:cNvSpPr>
            <a:spLocks noChangeShapeType="1"/>
          </p:cNvSpPr>
          <p:nvPr/>
        </p:nvSpPr>
        <p:spPr bwMode="auto">
          <a:xfrm>
            <a:off x="5890634" y="2787650"/>
            <a:ext cx="0" cy="34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31769" name="Line 25">
            <a:extLst>
              <a:ext uri="{FF2B5EF4-FFF2-40B4-BE49-F238E27FC236}">
                <a16:creationId xmlns="" xmlns:a16="http://schemas.microsoft.com/office/drawing/2014/main" id="{9FBB9F3D-AEEE-44FF-BC8F-2FEAF830DB8A}"/>
              </a:ext>
            </a:extLst>
          </p:cNvPr>
          <p:cNvSpPr>
            <a:spLocks noChangeShapeType="1"/>
          </p:cNvSpPr>
          <p:nvPr/>
        </p:nvSpPr>
        <p:spPr bwMode="auto">
          <a:xfrm>
            <a:off x="4804784" y="34163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31770" name="Line 26">
            <a:extLst>
              <a:ext uri="{FF2B5EF4-FFF2-40B4-BE49-F238E27FC236}">
                <a16:creationId xmlns="" xmlns:a16="http://schemas.microsoft.com/office/drawing/2014/main" id="{2278AE62-C8A6-4659-BD9F-4E728378FCA8}"/>
              </a:ext>
            </a:extLst>
          </p:cNvPr>
          <p:cNvSpPr>
            <a:spLocks noChangeShapeType="1"/>
          </p:cNvSpPr>
          <p:nvPr/>
        </p:nvSpPr>
        <p:spPr bwMode="auto">
          <a:xfrm>
            <a:off x="5490584" y="34163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grpSp>
        <p:nvGrpSpPr>
          <p:cNvPr id="90135" name="组合 1">
            <a:extLst>
              <a:ext uri="{FF2B5EF4-FFF2-40B4-BE49-F238E27FC236}">
                <a16:creationId xmlns="" xmlns:a16="http://schemas.microsoft.com/office/drawing/2014/main" id="{D5E26186-0DAE-4C2D-8627-0B361AED2EF5}"/>
              </a:ext>
            </a:extLst>
          </p:cNvPr>
          <p:cNvGrpSpPr>
            <a:grpSpLocks/>
          </p:cNvGrpSpPr>
          <p:nvPr/>
        </p:nvGrpSpPr>
        <p:grpSpPr bwMode="auto">
          <a:xfrm>
            <a:off x="-15886" y="-60328"/>
            <a:ext cx="2006600" cy="477838"/>
            <a:chOff x="227" y="33"/>
            <a:chExt cx="3160" cy="752"/>
          </a:xfrm>
        </p:grpSpPr>
        <p:cxnSp>
          <p:nvCxnSpPr>
            <p:cNvPr id="17" name="直线连接符 16">
              <a:extLst>
                <a:ext uri="{FF2B5EF4-FFF2-40B4-BE49-F238E27FC236}">
                  <a16:creationId xmlns="" xmlns:a16="http://schemas.microsoft.com/office/drawing/2014/main" id="{875E6578-15E9-4564-9C8E-91C7295FEFF2}"/>
                </a:ext>
              </a:extLst>
            </p:cNvPr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0137" name="文本框 17">
              <a:extLst>
                <a:ext uri="{FF2B5EF4-FFF2-40B4-BE49-F238E27FC236}">
                  <a16:creationId xmlns="" xmlns:a16="http://schemas.microsoft.com/office/drawing/2014/main" id="{671A9D10-5C30-4745-A64B-5BCBCC2196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0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课堂小结</a:t>
              </a:r>
            </a:p>
          </p:txBody>
        </p:sp>
        <p:sp>
          <p:nvSpPr>
            <p:cNvPr id="2" name="Freeform 74">
              <a:extLst>
                <a:ext uri="{FF2B5EF4-FFF2-40B4-BE49-F238E27FC236}">
                  <a16:creationId xmlns="" xmlns:a16="http://schemas.microsoft.com/office/drawing/2014/main" id="{CDA9727D-6956-4B3D-92E8-31FCF30A7806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42" y="158"/>
              <a:ext cx="568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Line 9">
            <a:extLst>
              <a:ext uri="{FF2B5EF4-FFF2-40B4-BE49-F238E27FC236}">
                <a16:creationId xmlns="" xmlns:a16="http://schemas.microsoft.com/office/drawing/2014/main" id="{7C58739F-C989-4435-800B-DB438D24495F}"/>
              </a:ext>
            </a:extLst>
          </p:cNvPr>
          <p:cNvSpPr>
            <a:spLocks noChangeShapeType="1"/>
          </p:cNvSpPr>
          <p:nvPr/>
        </p:nvSpPr>
        <p:spPr bwMode="auto">
          <a:xfrm>
            <a:off x="1661534" y="4035425"/>
            <a:ext cx="457200" cy="0"/>
          </a:xfrm>
          <a:prstGeom prst="line">
            <a:avLst/>
          </a:prstGeom>
          <a:noFill/>
          <a:ln w="9525">
            <a:solidFill>
              <a:srgbClr val="080808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4" name="Text Box 19">
            <a:extLst>
              <a:ext uri="{FF2B5EF4-FFF2-40B4-BE49-F238E27FC236}">
                <a16:creationId xmlns="" xmlns:a16="http://schemas.microsoft.com/office/drawing/2014/main" id="{9B8CC08C-2E7A-4F6A-B66A-95FE8C55C3A8}"/>
              </a:ext>
            </a:extLst>
          </p:cNvPr>
          <p:cNvSpPr txBox="1"/>
          <p:nvPr/>
        </p:nvSpPr>
        <p:spPr>
          <a:xfrm>
            <a:off x="2079526" y="3868420"/>
            <a:ext cx="1035050" cy="368300"/>
          </a:xfrm>
          <a:prstGeom prst="rect">
            <a:avLst/>
          </a:prstGeom>
          <a:solidFill>
            <a:srgbClr val="F0CFF1"/>
          </a:solidFill>
          <a:ln w="9525" cap="flat" cmpd="sng">
            <a:solidFill>
              <a:srgbClr val="080808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 noProof="1">
                <a:ln/>
                <a:latin typeface="Times New Roman" panose="02020603050405020304" pitchFamily="18" charset="0"/>
              </a:rPr>
              <a:t>易错点</a:t>
            </a:r>
            <a:r>
              <a:rPr lang="zh-CN" altLang="en-US" b="1" noProof="1">
                <a:solidFill>
                  <a:schemeClr val="bg2"/>
                </a:solidFill>
                <a:latin typeface="Times New Roman" panose="02020603050405020304" pitchFamily="18" charset="0"/>
              </a:rPr>
              <a:t>　</a:t>
            </a:r>
          </a:p>
        </p:txBody>
      </p:sp>
      <p:sp>
        <p:nvSpPr>
          <p:cNvPr id="5" name="Line 20">
            <a:extLst>
              <a:ext uri="{FF2B5EF4-FFF2-40B4-BE49-F238E27FC236}">
                <a16:creationId xmlns="" xmlns:a16="http://schemas.microsoft.com/office/drawing/2014/main" id="{D3055919-AA39-481F-A41B-FC9C72104BB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153784" y="4035425"/>
            <a:ext cx="971550" cy="0"/>
          </a:xfrm>
          <a:prstGeom prst="line">
            <a:avLst/>
          </a:prstGeom>
          <a:noFill/>
          <a:ln w="9525">
            <a:solidFill>
              <a:srgbClr val="080808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6" name="Text Box 5">
            <a:extLst>
              <a:ext uri="{FF2B5EF4-FFF2-40B4-BE49-F238E27FC236}">
                <a16:creationId xmlns="" xmlns:a16="http://schemas.microsoft.com/office/drawing/2014/main" id="{44B5A1D5-8DB1-4DCF-BA80-F059FBF154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5334" y="3772959"/>
            <a:ext cx="4684558" cy="1061829"/>
          </a:xfrm>
          <a:prstGeom prst="rect">
            <a:avLst/>
          </a:prstGeom>
          <a:solidFill>
            <a:srgbClr val="F0CFF1"/>
          </a:solidFill>
          <a:ln w="9525">
            <a:solidFill>
              <a:srgbClr val="080808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/>
              <a:t>（</a:t>
            </a:r>
            <a:r>
              <a:rPr lang="en-US" altLang="zh-CN" b="1" dirty="0"/>
              <a:t>1</a:t>
            </a:r>
            <a:r>
              <a:rPr lang="zh-CN" altLang="en-US" b="1" dirty="0"/>
              <a:t>）不要忽略指数是</a:t>
            </a:r>
            <a:r>
              <a:rPr lang="en-US" altLang="zh-CN" b="1" dirty="0"/>
              <a:t>“1”</a:t>
            </a:r>
            <a:r>
              <a:rPr lang="zh-CN" altLang="en-US" b="1" dirty="0"/>
              <a:t>的因式</a:t>
            </a:r>
            <a:r>
              <a:rPr lang="en-US" altLang="zh-CN" b="1" dirty="0"/>
              <a:t>.</a:t>
            </a:r>
          </a:p>
          <a:p>
            <a:pPr>
              <a:spcBef>
                <a:spcPct val="50000"/>
              </a:spcBef>
            </a:pPr>
            <a:r>
              <a:rPr lang="zh-CN" altLang="en-US" b="1" dirty="0" smtClean="0"/>
              <a:t>（</a:t>
            </a:r>
            <a:r>
              <a:rPr lang="en-US" altLang="zh-CN" b="1" dirty="0" smtClean="0"/>
              <a:t>2</a:t>
            </a:r>
            <a:r>
              <a:rPr lang="zh-CN" altLang="en-US" b="1" dirty="0" smtClean="0"/>
              <a:t>）</a:t>
            </a:r>
            <a:r>
              <a:rPr lang="zh-CN" altLang="en-US" b="1" dirty="0"/>
              <a:t>底数可以是单项式，也可以是多项式，通常把底数看成一个整体来运算</a:t>
            </a:r>
            <a:r>
              <a:rPr lang="en-US" altLang="zh-CN" b="1" dirty="0"/>
              <a:t>.</a:t>
            </a:r>
            <a:endParaRPr lang="en-US" altLang="zh-CN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31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1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1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17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17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31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1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8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5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17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1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17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17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4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1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1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1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1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 nodeType="clickPar">
                      <p:stCondLst>
                        <p:cond delay="indefinite"/>
                      </p:stCondLst>
                      <p:childTnLst>
                        <p:par>
                          <p:cTn id="1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7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 nodeType="clickPar">
                      <p:stCondLst>
                        <p:cond delay="indefinite"/>
                      </p:stCondLst>
                      <p:childTnLst>
                        <p:par>
                          <p:cTn id="1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2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 bldLvl="0" animBg="1"/>
      <p:bldP spid="31754" grpId="0" bldLvl="0" animBg="1"/>
      <p:bldP spid="31756" grpId="0" bldLvl="0" animBg="1"/>
      <p:bldP spid="31759" grpId="0"/>
      <p:bldP spid="31761" grpId="0"/>
      <p:bldP spid="31763" grpId="0" bldLvl="0" animBg="1"/>
      <p:bldP spid="31765" grpId="0" bldLvl="0" animBg="1"/>
      <p:bldP spid="4" grpId="1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3" name="文本框 7">
            <a:extLst>
              <a:ext uri="{FF2B5EF4-FFF2-40B4-BE49-F238E27FC236}">
                <a16:creationId xmlns="" xmlns:a16="http://schemas.microsoft.com/office/drawing/2014/main" id="{13AAE730-D9A6-4A8F-84B4-6264EC4B43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4530" y="-68795"/>
            <a:ext cx="1466850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500" b="1" dirty="0">
                <a:latin typeface="+mn-lt"/>
                <a:cs typeface="Yuanti SC"/>
              </a:rPr>
              <a:t>课后作业</a:t>
            </a:r>
          </a:p>
        </p:txBody>
      </p:sp>
      <p:grpSp>
        <p:nvGrpSpPr>
          <p:cNvPr id="92164" name="组合 1">
            <a:extLst>
              <a:ext uri="{FF2B5EF4-FFF2-40B4-BE49-F238E27FC236}">
                <a16:creationId xmlns="" xmlns:a16="http://schemas.microsoft.com/office/drawing/2014/main" id="{705548A5-747F-47F3-B1A1-DE1EFF70B8E1}"/>
              </a:ext>
            </a:extLst>
          </p:cNvPr>
          <p:cNvGrpSpPr>
            <a:grpSpLocks/>
          </p:cNvGrpSpPr>
          <p:nvPr/>
        </p:nvGrpSpPr>
        <p:grpSpPr bwMode="auto">
          <a:xfrm>
            <a:off x="-20120" y="20103"/>
            <a:ext cx="2006600" cy="398463"/>
            <a:chOff x="248" y="150"/>
            <a:chExt cx="3160" cy="628"/>
          </a:xfrm>
        </p:grpSpPr>
        <p:cxnSp>
          <p:nvCxnSpPr>
            <p:cNvPr id="7" name="直线连接符 6">
              <a:extLst>
                <a:ext uri="{FF2B5EF4-FFF2-40B4-BE49-F238E27FC236}">
                  <a16:creationId xmlns="" xmlns:a16="http://schemas.microsoft.com/office/drawing/2014/main" id="{83C73126-C826-4CA8-B369-FAAC97783398}"/>
                </a:ext>
              </a:extLst>
            </p:cNvPr>
            <p:cNvCxnSpPr/>
            <p:nvPr/>
          </p:nvCxnSpPr>
          <p:spPr>
            <a:xfrm>
              <a:off x="248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Freeform 74">
              <a:extLst>
                <a:ext uri="{FF2B5EF4-FFF2-40B4-BE49-F238E27FC236}">
                  <a16:creationId xmlns="" xmlns:a16="http://schemas.microsoft.com/office/drawing/2014/main" id="{CD5302D9-87C9-4288-85A7-F88DA5CFE1B2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43" y="150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8" name="等腰三角形 7"/>
          <p:cNvSpPr/>
          <p:nvPr>
            <p:custDataLst>
              <p:tags r:id="rId1"/>
            </p:custDataLst>
          </p:nvPr>
        </p:nvSpPr>
        <p:spPr bwMode="auto">
          <a:xfrm rot="16200000">
            <a:off x="763231" y="995212"/>
            <a:ext cx="3283208" cy="3057488"/>
          </a:xfrm>
          <a:prstGeom prst="triangle">
            <a:avLst/>
          </a:prstGeom>
          <a:solidFill>
            <a:srgbClr val="4276AA">
              <a:lumMod val="20000"/>
              <a:lumOff val="80000"/>
            </a:srgbClr>
          </a:solidFill>
          <a:ln w="9525">
            <a:noFill/>
            <a:rou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椭圆 9"/>
          <p:cNvSpPr/>
          <p:nvPr>
            <p:custDataLst>
              <p:tags r:id="rId2"/>
            </p:custDataLst>
          </p:nvPr>
        </p:nvSpPr>
        <p:spPr bwMode="auto">
          <a:xfrm>
            <a:off x="875968" y="1651854"/>
            <a:ext cx="1744204" cy="1744205"/>
          </a:xfrm>
          <a:prstGeom prst="ellipse">
            <a:avLst/>
          </a:prstGeom>
          <a:solidFill>
            <a:srgbClr val="4276AA"/>
          </a:solidFill>
          <a:ln w="9525">
            <a:noFill/>
            <a:round/>
          </a:ln>
        </p:spPr>
        <p:txBody>
          <a:bodyPr vert="horz" wrap="square" lIns="67500" tIns="67500" rIns="67500" bIns="67500" anchor="ctr" anchorCtr="1" compatLnSpc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作业</a:t>
            </a:r>
          </a:p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</a:p>
        </p:txBody>
      </p:sp>
      <p:sp>
        <p:nvSpPr>
          <p:cNvPr id="11" name="圆角矩形 10"/>
          <p:cNvSpPr/>
          <p:nvPr>
            <p:custDataLst>
              <p:tags r:id="rId3"/>
            </p:custDataLst>
          </p:nvPr>
        </p:nvSpPr>
        <p:spPr>
          <a:xfrm>
            <a:off x="3925439" y="1798935"/>
            <a:ext cx="101088" cy="531880"/>
          </a:xfrm>
          <a:prstGeom prst="roundRect">
            <a:avLst/>
          </a:prstGeom>
          <a:solidFill>
            <a:srgbClr val="178AA1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圆角矩形 11"/>
          <p:cNvSpPr/>
          <p:nvPr>
            <p:custDataLst>
              <p:tags r:id="rId4"/>
            </p:custDataLst>
          </p:nvPr>
        </p:nvSpPr>
        <p:spPr>
          <a:xfrm>
            <a:off x="3925439" y="2732921"/>
            <a:ext cx="101088" cy="531880"/>
          </a:xfrm>
          <a:prstGeom prst="roundRect">
            <a:avLst/>
          </a:prstGeom>
          <a:solidFill>
            <a:srgbClr val="40A693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5"/>
            </p:custDataLst>
          </p:nvPr>
        </p:nvSpPr>
        <p:spPr bwMode="auto">
          <a:xfrm>
            <a:off x="4183511" y="1651899"/>
            <a:ext cx="1544955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178AA1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教材作业</a:t>
            </a:r>
          </a:p>
        </p:txBody>
      </p:sp>
      <p:sp>
        <p:nvSpPr>
          <p:cNvPr id="14" name="文本框 13"/>
          <p:cNvSpPr txBox="1"/>
          <p:nvPr>
            <p:custDataLst>
              <p:tags r:id="rId6"/>
            </p:custDataLst>
          </p:nvPr>
        </p:nvSpPr>
        <p:spPr bwMode="auto">
          <a:xfrm>
            <a:off x="4183511" y="1989084"/>
            <a:ext cx="5541169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从课后习题中选取</a:t>
            </a:r>
          </a:p>
        </p:txBody>
      </p:sp>
      <p:sp>
        <p:nvSpPr>
          <p:cNvPr id="15" name="文本框 14"/>
          <p:cNvSpPr txBox="1"/>
          <p:nvPr>
            <p:custDataLst>
              <p:tags r:id="rId7"/>
            </p:custDataLst>
          </p:nvPr>
        </p:nvSpPr>
        <p:spPr bwMode="auto">
          <a:xfrm>
            <a:off x="4183511" y="2585826"/>
            <a:ext cx="1545431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40A693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自主安排</a:t>
            </a:r>
          </a:p>
        </p:txBody>
      </p:sp>
      <p:sp>
        <p:nvSpPr>
          <p:cNvPr id="16" name="文本框 15"/>
          <p:cNvSpPr txBox="1"/>
          <p:nvPr>
            <p:custDataLst>
              <p:tags r:id="rId8"/>
            </p:custDataLst>
          </p:nvPr>
        </p:nvSpPr>
        <p:spPr bwMode="auto">
          <a:xfrm>
            <a:off x="4183511" y="2888244"/>
            <a:ext cx="3659505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配套练习册练习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文本框 3"/>
          <p:cNvSpPr txBox="1"/>
          <p:nvPr/>
        </p:nvSpPr>
        <p:spPr>
          <a:xfrm>
            <a:off x="652522" y="1400420"/>
            <a:ext cx="7834196" cy="110799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defTabSz="685800">
              <a:defRPr/>
            </a:pPr>
            <a:r>
              <a:rPr lang="zh-CN" altLang="en-US" sz="6600" b="1" noProof="1">
                <a:solidFill>
                  <a:srgbClr val="FF6600"/>
                </a:solidFill>
                <a:latin typeface="宋体" panose="02010600030101010101" pitchFamily="2" charset="-122"/>
              </a:rPr>
              <a:t>七彩课堂  伴你成长</a:t>
            </a:r>
          </a:p>
        </p:txBody>
      </p:sp>
    </p:spTree>
    <p:extLst>
      <p:ext uri="{BB962C8B-B14F-4D97-AF65-F5344CB8AC3E}">
        <p14:creationId xmlns:p14="http://schemas.microsoft.com/office/powerpoint/2010/main" val="25103146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内容占位符 2">
            <a:extLst>
              <a:ext uri="{FF2B5EF4-FFF2-40B4-BE49-F238E27FC236}">
                <a16:creationId xmlns="" xmlns:a16="http://schemas.microsoft.com/office/drawing/2014/main" id="{890B930D-8722-40CD-85CF-A8C7D6139669}"/>
              </a:ext>
            </a:extLst>
          </p:cNvPr>
          <p:cNvSpPr txBox="1"/>
          <p:nvPr/>
        </p:nvSpPr>
        <p:spPr bwMode="auto">
          <a:xfrm>
            <a:off x="1746046" y="833059"/>
            <a:ext cx="6710057" cy="82796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>
                <a:latin typeface="+mn-lt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r>
              <a:rPr lang="en-US" altLang="zh-CN" noProof="1">
                <a:solidFill>
                  <a:srgbClr val="FF0000"/>
                </a:solidFill>
                <a:sym typeface="+mn-ea"/>
              </a:rPr>
              <a:t>3. </a:t>
            </a:r>
            <a:r>
              <a:rPr lang="zh-CN" altLang="en-US" noProof="1" smtClean="0">
                <a:sym typeface="+mn-ea"/>
              </a:rPr>
              <a:t>能</a:t>
            </a:r>
            <a:r>
              <a:rPr lang="zh-CN" altLang="en-US" noProof="1">
                <a:sym typeface="+mn-ea"/>
              </a:rPr>
              <a:t>运用</a:t>
            </a:r>
            <a:r>
              <a:rPr lang="zh-CN" altLang="en-US" noProof="1">
                <a:solidFill>
                  <a:srgbClr val="FF0000"/>
                </a:solidFill>
                <a:sym typeface="+mn-ea"/>
              </a:rPr>
              <a:t>性质</a:t>
            </a:r>
            <a:r>
              <a:rPr lang="zh-CN" altLang="en-US" noProof="1">
                <a:sym typeface="+mn-ea"/>
              </a:rPr>
              <a:t>来解决一些实际问题</a:t>
            </a:r>
            <a:r>
              <a:rPr lang="en-US" altLang="zh-CN" noProof="1">
                <a:sym typeface="+mn-ea"/>
              </a:rPr>
              <a:t>.</a:t>
            </a:r>
          </a:p>
          <a:p>
            <a:endParaRPr lang="zh-CN" altLang="zh-CN" noProof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3796" name="矩形 11">
            <a:extLst>
              <a:ext uri="{FF2B5EF4-FFF2-40B4-BE49-F238E27FC236}">
                <a16:creationId xmlns="" xmlns:a16="http://schemas.microsoft.com/office/drawing/2014/main" id="{4822236D-7E80-463C-9FFD-8D1FCAA3BC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8034" y="3326245"/>
            <a:ext cx="7189177" cy="91445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理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解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同底数幂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的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乘法的性质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的推导过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程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endParaRPr lang="en-US" altLang="zh-CN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3797" name="矩形 2">
            <a:extLst>
              <a:ext uri="{FF2B5EF4-FFF2-40B4-BE49-F238E27FC236}">
                <a16:creationId xmlns="" xmlns:a16="http://schemas.microsoft.com/office/drawing/2014/main" id="{7038CD13-054D-41D5-90E5-B59369CA22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3521" y="2151252"/>
            <a:ext cx="6602413" cy="84361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2.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能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运用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性质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来解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答一些变式练习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.</a:t>
            </a:r>
            <a:endParaRPr lang="en-US" altLang="zh-CN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cxnSp>
        <p:nvCxnSpPr>
          <p:cNvPr id="15" name="直线连接符 14">
            <a:extLst>
              <a:ext uri="{FF2B5EF4-FFF2-40B4-BE49-F238E27FC236}">
                <a16:creationId xmlns="" xmlns:a16="http://schemas.microsoft.com/office/drawing/2014/main" id="{1E0A4311-3106-4CF0-A22B-35BF4602C744}"/>
              </a:ext>
            </a:extLst>
          </p:cNvPr>
          <p:cNvCxnSpPr/>
          <p:nvPr/>
        </p:nvCxnSpPr>
        <p:spPr>
          <a:xfrm>
            <a:off x="1588" y="429994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398" name="文本框 18">
            <a:extLst>
              <a:ext uri="{FF2B5EF4-FFF2-40B4-BE49-F238E27FC236}">
                <a16:creationId xmlns="" xmlns:a16="http://schemas.microsoft.com/office/drawing/2014/main" id="{5B515995-91A3-4830-8176-BF09FA0CC2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450" y="-8156"/>
            <a:ext cx="1466850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500" b="1" dirty="0">
                <a:latin typeface="宋体" panose="02010600030101010101" pitchFamily="2" charset="-122"/>
                <a:cs typeface="Yuanti SC"/>
              </a:rPr>
              <a:t>素养目标</a:t>
            </a:r>
          </a:p>
        </p:txBody>
      </p:sp>
      <p:sp>
        <p:nvSpPr>
          <p:cNvPr id="17" name="Freeform 74">
            <a:extLst>
              <a:ext uri="{FF2B5EF4-FFF2-40B4-BE49-F238E27FC236}">
                <a16:creationId xmlns="" xmlns:a16="http://schemas.microsoft.com/office/drawing/2014/main" id="{CE4B6471-BDDE-4947-9DC9-9671BEEC77E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57163" y="66457"/>
            <a:ext cx="360362" cy="319087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66782" y="485287"/>
            <a:ext cx="8102104" cy="3942251"/>
            <a:chOff x="-38068" y="275737"/>
            <a:chExt cx="8102104" cy="3942251"/>
          </a:xfrm>
        </p:grpSpPr>
        <p:grpSp>
          <p:nvGrpSpPr>
            <p:cNvPr id="13" name="组合 14"/>
            <p:cNvGrpSpPr/>
            <p:nvPr/>
          </p:nvGrpSpPr>
          <p:grpSpPr>
            <a:xfrm>
              <a:off x="-38068" y="427113"/>
              <a:ext cx="8101822" cy="3790875"/>
              <a:chOff x="224" y="-313"/>
              <a:chExt cx="14395" cy="7855"/>
            </a:xfrm>
          </p:grpSpPr>
          <p:sp>
            <p:nvSpPr>
              <p:cNvPr id="19" name="直接箭头连接符 18"/>
              <p:cNvSpPr/>
              <p:nvPr/>
            </p:nvSpPr>
            <p:spPr>
              <a:xfrm flipV="1">
                <a:off x="224" y="7447"/>
                <a:ext cx="13041" cy="95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0" name="肘形连接符 19"/>
              <p:cNvSpPr/>
              <p:nvPr/>
            </p:nvSpPr>
            <p:spPr>
              <a:xfrm rot="5400000" flipH="1" flipV="1">
                <a:off x="11555" y="2126"/>
                <a:ext cx="5504" cy="625"/>
              </a:xfrm>
              <a:prstGeom prst="bentConnector3">
                <a:avLst>
                  <a:gd name="adj1" fmla="val 5612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4" name="直接连接符 13"/>
            <p:cNvCxnSpPr/>
            <p:nvPr/>
          </p:nvCxnSpPr>
          <p:spPr bwMode="auto">
            <a:xfrm flipV="1">
              <a:off x="7301728" y="3056908"/>
              <a:ext cx="0" cy="1125865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 bwMode="auto">
            <a:xfrm>
              <a:off x="7273119" y="3056908"/>
              <a:ext cx="442131" cy="0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箭头连接符 17"/>
            <p:cNvCxnSpPr/>
            <p:nvPr/>
          </p:nvCxnSpPr>
          <p:spPr>
            <a:xfrm flipV="1">
              <a:off x="8064036" y="275737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33796" grpId="0" animBg="1"/>
      <p:bldP spid="3379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13313">
            <a:extLst>
              <a:ext uri="{FF2B5EF4-FFF2-40B4-BE49-F238E27FC236}">
                <a16:creationId xmlns="" xmlns:a16="http://schemas.microsoft.com/office/drawing/2014/main" id="{0352E5E9-1C11-40B8-9157-975F28225200}"/>
              </a:ext>
            </a:extLst>
          </p:cNvPr>
          <p:cNvGrpSpPr>
            <a:grpSpLocks/>
          </p:cNvGrpSpPr>
          <p:nvPr/>
        </p:nvGrpSpPr>
        <p:grpSpPr bwMode="auto">
          <a:xfrm>
            <a:off x="3771900" y="2114550"/>
            <a:ext cx="1028700" cy="852488"/>
            <a:chOff x="0" y="0"/>
            <a:chExt cx="864" cy="716"/>
          </a:xfrm>
        </p:grpSpPr>
        <p:sp>
          <p:nvSpPr>
            <p:cNvPr id="60418" name="矩形 13314">
              <a:extLst>
                <a:ext uri="{FF2B5EF4-FFF2-40B4-BE49-F238E27FC236}">
                  <a16:creationId xmlns="" xmlns:a16="http://schemas.microsoft.com/office/drawing/2014/main" id="{B828D15F-249F-4F88-9FD6-0CE1352520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68"/>
              <a:ext cx="672" cy="624"/>
            </a:xfrm>
            <a:prstGeom prst="rect">
              <a:avLst/>
            </a:prstGeom>
            <a:solidFill>
              <a:srgbClr val="CCFFFF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00"/>
            </a:p>
          </p:txBody>
        </p:sp>
        <p:grpSp>
          <p:nvGrpSpPr>
            <p:cNvPr id="60419" name="组合 13315">
              <a:extLst>
                <a:ext uri="{FF2B5EF4-FFF2-40B4-BE49-F238E27FC236}">
                  <a16:creationId xmlns="" xmlns:a16="http://schemas.microsoft.com/office/drawing/2014/main" id="{B40EC52C-C0EF-47A1-B675-ECDD97B21EE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6" y="0"/>
              <a:ext cx="768" cy="716"/>
              <a:chOff x="0" y="0"/>
              <a:chExt cx="768" cy="716"/>
            </a:xfrm>
          </p:grpSpPr>
          <p:sp>
            <p:nvSpPr>
              <p:cNvPr id="13317" name="文本框 13316">
                <a:extLst>
                  <a:ext uri="{FF2B5EF4-FFF2-40B4-BE49-F238E27FC236}">
                    <a16:creationId xmlns="" xmlns:a16="http://schemas.microsoft.com/office/drawing/2014/main" id="{FB195C9D-E063-411C-8549-6CC02DC2BB66}"/>
                  </a:ext>
                </a:extLst>
              </p:cNvPr>
              <p:cNvSpPr txBox="1"/>
              <p:nvPr/>
            </p:nvSpPr>
            <p:spPr>
              <a:xfrm>
                <a:off x="0" y="0"/>
                <a:ext cx="768" cy="71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4950" i="1" noProof="1" smtClean="0">
                    <a:latin typeface="Times New Roman" panose="02020603050405020304" pitchFamily="18" charset="0"/>
                  </a:rPr>
                  <a:t>a</a:t>
                </a:r>
                <a:endParaRPr lang="en-US" altLang="zh-CN" sz="4950" i="1" noProof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0421" name="文本框 13317">
                <a:extLst>
                  <a:ext uri="{FF2B5EF4-FFF2-40B4-BE49-F238E27FC236}">
                    <a16:creationId xmlns="" xmlns:a16="http://schemas.microsoft.com/office/drawing/2014/main" id="{30C26C05-182A-4023-8082-16208E54EFD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40" y="53"/>
                <a:ext cx="480" cy="3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i="1" dirty="0">
                    <a:solidFill>
                      <a:schemeClr val="tx2"/>
                    </a:solidFill>
                    <a:latin typeface="Times New Roman" panose="02020603050405020304" pitchFamily="18" charset="0"/>
                  </a:rPr>
                  <a:t>n</a:t>
                </a:r>
              </a:p>
            </p:txBody>
          </p:sp>
        </p:grpSp>
      </p:grpSp>
      <p:sp>
        <p:nvSpPr>
          <p:cNvPr id="13319" name="直接连接符 13318">
            <a:extLst>
              <a:ext uri="{FF2B5EF4-FFF2-40B4-BE49-F238E27FC236}">
                <a16:creationId xmlns="" xmlns:a16="http://schemas.microsoft.com/office/drawing/2014/main" id="{FA985C71-B8B9-44FF-9DE6-2869C3F4B719}"/>
              </a:ext>
            </a:extLst>
          </p:cNvPr>
          <p:cNvSpPr>
            <a:spLocks noChangeShapeType="1"/>
          </p:cNvSpPr>
          <p:nvPr/>
        </p:nvSpPr>
        <p:spPr bwMode="auto">
          <a:xfrm rot="10800000" flipV="1">
            <a:off x="4400550" y="2057400"/>
            <a:ext cx="685800" cy="285750"/>
          </a:xfrm>
          <a:prstGeom prst="line">
            <a:avLst/>
          </a:prstGeom>
          <a:noFill/>
          <a:ln w="57150">
            <a:solidFill>
              <a:srgbClr val="FF33C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0" name="直接连接符 13319">
            <a:extLst>
              <a:ext uri="{FF2B5EF4-FFF2-40B4-BE49-F238E27FC236}">
                <a16:creationId xmlns="" xmlns:a16="http://schemas.microsoft.com/office/drawing/2014/main" id="{24B9E8E5-E5E2-46F5-923C-C8CB60A64BAD}"/>
              </a:ext>
            </a:extLst>
          </p:cNvPr>
          <p:cNvSpPr>
            <a:spLocks noChangeShapeType="1"/>
          </p:cNvSpPr>
          <p:nvPr/>
        </p:nvSpPr>
        <p:spPr bwMode="auto">
          <a:xfrm rot="985259" flipV="1">
            <a:off x="3200400" y="2482850"/>
            <a:ext cx="688975" cy="203200"/>
          </a:xfrm>
          <a:prstGeom prst="line">
            <a:avLst/>
          </a:prstGeom>
          <a:noFill/>
          <a:ln w="57150">
            <a:solidFill>
              <a:srgbClr val="FF33C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1" name="文本框 13320">
            <a:extLst>
              <a:ext uri="{FF2B5EF4-FFF2-40B4-BE49-F238E27FC236}">
                <a16:creationId xmlns="" xmlns:a16="http://schemas.microsoft.com/office/drawing/2014/main" id="{932F2E83-C488-4275-A3F9-E3E1C2335F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7775" y="1654175"/>
            <a:ext cx="11430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指数</a:t>
            </a:r>
          </a:p>
        </p:txBody>
      </p:sp>
      <p:sp>
        <p:nvSpPr>
          <p:cNvPr id="13322" name="文本框 13321">
            <a:extLst>
              <a:ext uri="{FF2B5EF4-FFF2-40B4-BE49-F238E27FC236}">
                <a16:creationId xmlns="" xmlns:a16="http://schemas.microsoft.com/office/drawing/2014/main" id="{A7EFAB43-313A-4790-A441-6FB38CF930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8738" y="3598863"/>
            <a:ext cx="62865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幂</a:t>
            </a:r>
          </a:p>
        </p:txBody>
      </p:sp>
      <p:sp>
        <p:nvSpPr>
          <p:cNvPr id="13323" name="文本框 13322">
            <a:extLst>
              <a:ext uri="{FF2B5EF4-FFF2-40B4-BE49-F238E27FC236}">
                <a16:creationId xmlns="" xmlns:a16="http://schemas.microsoft.com/office/drawing/2014/main" id="{A5882129-3F1F-44E0-B635-4DFF88923D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3463" y="2301875"/>
            <a:ext cx="11811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底数</a:t>
            </a:r>
          </a:p>
        </p:txBody>
      </p:sp>
      <p:sp>
        <p:nvSpPr>
          <p:cNvPr id="13324" name="直接连接符 13323">
            <a:extLst>
              <a:ext uri="{FF2B5EF4-FFF2-40B4-BE49-F238E27FC236}">
                <a16:creationId xmlns="" xmlns:a16="http://schemas.microsoft.com/office/drawing/2014/main" id="{24C17861-519B-49DF-BB53-71D71F0F04B9}"/>
              </a:ext>
            </a:extLst>
          </p:cNvPr>
          <p:cNvSpPr>
            <a:spLocks noChangeShapeType="1"/>
          </p:cNvSpPr>
          <p:nvPr/>
        </p:nvSpPr>
        <p:spPr bwMode="auto">
          <a:xfrm rot="17185259" flipV="1">
            <a:off x="3779044" y="3207544"/>
            <a:ext cx="681037" cy="200025"/>
          </a:xfrm>
          <a:prstGeom prst="line">
            <a:avLst/>
          </a:prstGeom>
          <a:noFill/>
          <a:ln w="57150">
            <a:solidFill>
              <a:srgbClr val="FF33C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3331" name="组合 13330">
            <a:extLst>
              <a:ext uri="{FF2B5EF4-FFF2-40B4-BE49-F238E27FC236}">
                <a16:creationId xmlns="" xmlns:a16="http://schemas.microsoft.com/office/drawing/2014/main" id="{D8D3A6FB-8F53-4878-B6C7-E116B67341D5}"/>
              </a:ext>
            </a:extLst>
          </p:cNvPr>
          <p:cNvGrpSpPr>
            <a:grpSpLocks/>
          </p:cNvGrpSpPr>
          <p:nvPr/>
        </p:nvGrpSpPr>
        <p:grpSpPr bwMode="auto">
          <a:xfrm>
            <a:off x="4895850" y="2301875"/>
            <a:ext cx="2343150" cy="1328738"/>
            <a:chOff x="0" y="0"/>
            <a:chExt cx="1968" cy="1116"/>
          </a:xfrm>
        </p:grpSpPr>
        <p:sp>
          <p:nvSpPr>
            <p:cNvPr id="13332" name="文本框 13331">
              <a:extLst>
                <a:ext uri="{FF2B5EF4-FFF2-40B4-BE49-F238E27FC236}">
                  <a16:creationId xmlns="" xmlns:a16="http://schemas.microsoft.com/office/drawing/2014/main" id="{A0558CD1-861E-44C8-9541-A491460DDD22}"/>
                </a:ext>
              </a:extLst>
            </p:cNvPr>
            <p:cNvSpPr txBox="1"/>
            <p:nvPr/>
          </p:nvSpPr>
          <p:spPr>
            <a:xfrm>
              <a:off x="0" y="0"/>
              <a:ext cx="1968" cy="60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050" b="1" noProof="1">
                  <a:latin typeface="Times New Roman" panose="02020603050405020304" pitchFamily="18" charset="0"/>
                </a:rPr>
                <a:t>=</a:t>
              </a:r>
              <a:r>
                <a:rPr lang="zh-CN" altLang="en-US" sz="4050" b="1" i="1" noProof="1">
                  <a:latin typeface="Times New Roman" panose="02020603050405020304" pitchFamily="18" charset="0"/>
                </a:rPr>
                <a:t>a</a:t>
              </a:r>
              <a:r>
                <a:rPr lang="zh-CN" altLang="en-US" sz="3600" b="1" noProof="1">
                  <a:solidFill>
                    <a:srgbClr val="000000"/>
                  </a:solidFill>
                </a:rPr>
                <a:t>·</a:t>
              </a:r>
              <a:r>
                <a:rPr lang="zh-CN" altLang="en-US" sz="4050" b="1" i="1" noProof="1">
                  <a:latin typeface="Times New Roman" panose="02020603050405020304" pitchFamily="18" charset="0"/>
                </a:rPr>
                <a:t>a</a:t>
              </a:r>
              <a:r>
                <a:rPr lang="zh-CN" altLang="en-US" sz="4050" b="1" noProof="1" smtClean="0">
                  <a:solidFill>
                    <a:srgbClr val="000000"/>
                  </a:solidFill>
                </a:rPr>
                <a:t>····</a:t>
              </a:r>
              <a:r>
                <a:rPr lang="en-US" altLang="zh-CN" sz="4050" b="1" i="1" noProof="1" smtClean="0">
                  <a:latin typeface="Times New Roman" panose="02020603050405020304" pitchFamily="18" charset="0"/>
                </a:rPr>
                <a:t>a</a:t>
              </a:r>
              <a:r>
                <a:rPr lang="zh-CN" altLang="en-US" sz="4050" b="1" noProof="1" smtClean="0">
                  <a:latin typeface="Times New Roman" panose="02020603050405020304" pitchFamily="18" charset="0"/>
                </a:rPr>
                <a:t> </a:t>
              </a:r>
              <a:endParaRPr lang="zh-CN" altLang="en-US" sz="4050" b="1" noProof="1">
                <a:latin typeface="Times New Roman" panose="02020603050405020304" pitchFamily="18" charset="0"/>
              </a:endParaRPr>
            </a:p>
          </p:txBody>
        </p:sp>
        <p:sp>
          <p:nvSpPr>
            <p:cNvPr id="60430" name="左大括号 13332">
              <a:extLst>
                <a:ext uri="{FF2B5EF4-FFF2-40B4-BE49-F238E27FC236}">
                  <a16:creationId xmlns="" xmlns:a16="http://schemas.microsoft.com/office/drawing/2014/main" id="{BF8E8627-FAEB-438C-BF7F-62D736251022}"/>
                </a:ext>
              </a:extLst>
            </p:cNvPr>
            <p:cNvSpPr>
              <a:spLocks/>
            </p:cNvSpPr>
            <p:nvPr/>
          </p:nvSpPr>
          <p:spPr bwMode="auto">
            <a:xfrm rot="-5400000">
              <a:off x="1032" y="-24"/>
              <a:ext cx="192" cy="1200"/>
            </a:xfrm>
            <a:prstGeom prst="leftBrace">
              <a:avLst>
                <a:gd name="adj1" fmla="val 51968"/>
                <a:gd name="adj2" fmla="val 50000"/>
              </a:avLst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60431" name="文本框 13333">
              <a:extLst>
                <a:ext uri="{FF2B5EF4-FFF2-40B4-BE49-F238E27FC236}">
                  <a16:creationId xmlns="" xmlns:a16="http://schemas.microsoft.com/office/drawing/2014/main" id="{5DEC757B-0F7E-421F-BF2D-1D83103484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6" y="729"/>
              <a:ext cx="720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latin typeface="Times New Roman" panose="02020603050405020304" pitchFamily="18" charset="0"/>
                </a:rPr>
                <a:t>n</a:t>
              </a:r>
              <a:r>
                <a:rPr lang="zh-CN" altLang="en-US" sz="2400" b="1" dirty="0" smtClean="0">
                  <a:latin typeface="Times New Roman" panose="02020603050405020304" pitchFamily="18" charset="0"/>
                </a:rPr>
                <a:t>个</a:t>
              </a:r>
              <a:r>
                <a:rPr lang="en-US" altLang="zh-CN" sz="2400" b="1" i="1" dirty="0" smtClean="0">
                  <a:latin typeface="Times New Roman" panose="02020603050405020304" pitchFamily="18" charset="0"/>
                </a:rPr>
                <a:t>a</a:t>
              </a:r>
              <a:endParaRPr lang="en-US" altLang="zh-CN" sz="2400" b="1" i="1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3335" name="文本框 13334">
            <a:extLst>
              <a:ext uri="{FF2B5EF4-FFF2-40B4-BE49-F238E27FC236}">
                <a16:creationId xmlns="" xmlns:a16="http://schemas.microsoft.com/office/drawing/2014/main" id="{AD2E6A2E-CE2F-4BF5-905E-3940497729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0662" y="1066522"/>
            <a:ext cx="751443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1">
              <a:spcBef>
                <a:spcPct val="50000"/>
              </a:spcBef>
            </a:pPr>
            <a:r>
              <a:rPr lang="zh-CN" altLang="en-US" sz="2700" dirty="0"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700" dirty="0" smtClean="0">
                <a:latin typeface="+mn-lt"/>
                <a:ea typeface="楷体" panose="02010609060101010101" pitchFamily="49" charset="-122"/>
              </a:rPr>
              <a:t>       </a:t>
            </a:r>
            <a:r>
              <a:rPr lang="en-US" altLang="zh-CN" sz="27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700" b="1" i="1" baseline="30000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7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700" b="1" dirty="0">
                <a:latin typeface="+mn-lt"/>
                <a:ea typeface="楷体" panose="02010609060101010101" pitchFamily="49" charset="-122"/>
              </a:rPr>
              <a:t>表示的意义是什么？其中</a:t>
            </a:r>
            <a:r>
              <a:rPr lang="en-US" altLang="zh-CN" sz="27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7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en-US" altLang="zh-CN" sz="2700" b="1" i="1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7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en-US" altLang="zh-CN" sz="27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700" b="1" i="1" baseline="30000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700" b="1" dirty="0" smtClean="0">
                <a:latin typeface="+mn-lt"/>
                <a:ea typeface="楷体" panose="02010609060101010101" pitchFamily="49" charset="-122"/>
              </a:rPr>
              <a:t>分别叫</a:t>
            </a:r>
            <a:r>
              <a:rPr lang="zh-CN" altLang="en-US" sz="2700" b="1" dirty="0">
                <a:latin typeface="+mn-lt"/>
                <a:ea typeface="楷体" panose="02010609060101010101" pitchFamily="49" charset="-122"/>
              </a:rPr>
              <a:t>做什么</a:t>
            </a:r>
            <a:r>
              <a:rPr lang="en-US" altLang="zh-CN" sz="2700" b="1" dirty="0">
                <a:latin typeface="+mn-lt"/>
                <a:ea typeface="楷体" panose="02010609060101010101" pitchFamily="49" charset="-122"/>
              </a:rPr>
              <a:t>? </a:t>
            </a:r>
          </a:p>
        </p:txBody>
      </p:sp>
      <p:sp>
        <p:nvSpPr>
          <p:cNvPr id="13336" name="文本框 13335">
            <a:extLst>
              <a:ext uri="{FF2B5EF4-FFF2-40B4-BE49-F238E27FC236}">
                <a16:creationId xmlns="" xmlns:a16="http://schemas.microsoft.com/office/drawing/2014/main" id="{85365C8F-6C79-4519-B321-1F4D0924F2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6430" y="4038366"/>
            <a:ext cx="7771397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1">
              <a:spcBef>
                <a:spcPct val="50000"/>
              </a:spcBef>
            </a:pPr>
            <a:r>
              <a:rPr lang="zh-CN" altLang="en-US" sz="2700" dirty="0"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700" dirty="0" smtClean="0">
                <a:latin typeface="+mn-lt"/>
                <a:ea typeface="楷体" panose="02010609060101010101" pitchFamily="49" charset="-122"/>
              </a:rPr>
              <a:t>      （</a:t>
            </a:r>
            <a:r>
              <a:rPr lang="en-US" altLang="zh-CN" sz="2700" dirty="0">
                <a:latin typeface="+mn-lt"/>
                <a:ea typeface="楷体" panose="02010609060101010101" pitchFamily="49" charset="-122"/>
              </a:rPr>
              <a:t>-</a:t>
            </a:r>
            <a:r>
              <a:rPr lang="en-US" altLang="zh-CN" sz="27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700" b="1" dirty="0">
                <a:latin typeface="+mn-lt"/>
                <a:ea typeface="楷体" panose="02010609060101010101" pitchFamily="49" charset="-122"/>
              </a:rPr>
              <a:t>）</a:t>
            </a:r>
            <a:r>
              <a:rPr lang="en-US" altLang="zh-CN" sz="2700" b="1" i="1" baseline="30000" dirty="0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700" b="1" dirty="0"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700" b="1" dirty="0">
                <a:latin typeface="+mn-lt"/>
                <a:ea typeface="楷体" panose="02010609060101010101" pitchFamily="49" charset="-122"/>
              </a:rPr>
              <a:t>表示的意义是什么？底数、指数分别是什么？</a:t>
            </a:r>
            <a:endParaRPr lang="en-US" altLang="zh-CN" sz="27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60434" name="组合 2">
            <a:extLst>
              <a:ext uri="{FF2B5EF4-FFF2-40B4-BE49-F238E27FC236}">
                <a16:creationId xmlns="" xmlns:a16="http://schemas.microsoft.com/office/drawing/2014/main" id="{DAB032E3-60A6-46BF-ABFF-011E41F9C538}"/>
              </a:ext>
            </a:extLst>
          </p:cNvPr>
          <p:cNvGrpSpPr>
            <a:grpSpLocks/>
          </p:cNvGrpSpPr>
          <p:nvPr/>
        </p:nvGrpSpPr>
        <p:grpSpPr bwMode="auto">
          <a:xfrm>
            <a:off x="-3350" y="-55999"/>
            <a:ext cx="2006600" cy="477837"/>
            <a:chOff x="123" y="40"/>
            <a:chExt cx="3160" cy="752"/>
          </a:xfrm>
        </p:grpSpPr>
        <p:cxnSp>
          <p:nvCxnSpPr>
            <p:cNvPr id="24" name="直线连接符 23">
              <a:extLst>
                <a:ext uri="{FF2B5EF4-FFF2-40B4-BE49-F238E27FC236}">
                  <a16:creationId xmlns="" xmlns:a16="http://schemas.microsoft.com/office/drawing/2014/main" id="{2852F74A-1B9E-4714-8E40-A84C28E74B31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0436" name="文本框 18">
              <a:extLst>
                <a:ext uri="{FF2B5EF4-FFF2-40B4-BE49-F238E27FC236}">
                  <a16:creationId xmlns="" xmlns:a16="http://schemas.microsoft.com/office/drawing/2014/main" id="{2D313515-008D-4B81-9F61-D17798DC2F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Yuanti SC"/>
                  <a:ea typeface="Yuanti SC"/>
                  <a:cs typeface="Yuanti SC"/>
                </a:rPr>
                <a:t>探究新知</a:t>
              </a:r>
            </a:p>
          </p:txBody>
        </p:sp>
        <p:sp>
          <p:nvSpPr>
            <p:cNvPr id="27" name="Freeform 74">
              <a:extLst>
                <a:ext uri="{FF2B5EF4-FFF2-40B4-BE49-F238E27FC236}">
                  <a16:creationId xmlns="" xmlns:a16="http://schemas.microsoft.com/office/drawing/2014/main" id="{3F00F40E-E44F-48D0-B8CF-62183AC0670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0438" name="组合 4">
            <a:extLst>
              <a:ext uri="{FF2B5EF4-FFF2-40B4-BE49-F238E27FC236}">
                <a16:creationId xmlns="" xmlns:a16="http://schemas.microsoft.com/office/drawing/2014/main" id="{7CCCDB9A-ECB6-457C-B38F-FD49D2BFD535}"/>
              </a:ext>
            </a:extLst>
          </p:cNvPr>
          <p:cNvGrpSpPr>
            <a:grpSpLocks/>
          </p:cNvGrpSpPr>
          <p:nvPr/>
        </p:nvGrpSpPr>
        <p:grpSpPr bwMode="auto">
          <a:xfrm>
            <a:off x="2003250" y="581697"/>
            <a:ext cx="1685925" cy="409790"/>
            <a:chOff x="3485" y="1168"/>
            <a:chExt cx="2654" cy="644"/>
          </a:xfrm>
        </p:grpSpPr>
        <p:sp>
          <p:nvSpPr>
            <p:cNvPr id="6" name="圆角矩形 5">
              <a:extLst>
                <a:ext uri="{FF2B5EF4-FFF2-40B4-BE49-F238E27FC236}">
                  <a16:creationId xmlns="" xmlns:a16="http://schemas.microsoft.com/office/drawing/2014/main" id="{DC31A0EF-6433-48FA-B791-CD1B0ACEEA50}"/>
                </a:ext>
              </a:extLst>
            </p:cNvPr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60440" name="矩形 1">
              <a:extLst>
                <a:ext uri="{FF2B5EF4-FFF2-40B4-BE49-F238E27FC236}">
                  <a16:creationId xmlns="" xmlns:a16="http://schemas.microsoft.com/office/drawing/2014/main" id="{8CBA152E-2241-4EA6-AB91-AC8776E381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9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60441" name="文本框 6151">
            <a:extLst>
              <a:ext uri="{FF2B5EF4-FFF2-40B4-BE49-F238E27FC236}">
                <a16:creationId xmlns="" xmlns:a16="http://schemas.microsoft.com/office/drawing/2014/main" id="{79CA68BD-8E56-44D3-AFA4-FAFF63E5CA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2387" y="520846"/>
            <a:ext cx="30908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同底数幂的乘法法则</a:t>
            </a:r>
          </a:p>
        </p:txBody>
      </p:sp>
      <p:sp>
        <p:nvSpPr>
          <p:cNvPr id="28" name="圆角矩形 31"/>
          <p:cNvSpPr>
            <a:spLocks noChangeArrowheads="1"/>
          </p:cNvSpPr>
          <p:nvPr/>
        </p:nvSpPr>
        <p:spPr bwMode="auto">
          <a:xfrm>
            <a:off x="646430" y="1950243"/>
            <a:ext cx="460918" cy="1484313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>
            <a:solidFill>
              <a:srgbClr val="0099FF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en-US" sz="20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回</a:t>
            </a:r>
            <a:endParaRPr lang="zh-CN" altLang="en-US" sz="2000" b="1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zh-CN" altLang="en-US" sz="20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顾旧知</a:t>
            </a:r>
            <a:endParaRPr lang="zh-CN" altLang="en-US" sz="2000" b="1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7006" l="0" r="9580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26" y="1256506"/>
            <a:ext cx="695325" cy="6953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1" grpId="0"/>
      <p:bldP spid="13322" grpId="0"/>
      <p:bldP spid="13323" grpId="0"/>
      <p:bldP spid="133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>
            <a:extLst>
              <a:ext uri="{FF2B5EF4-FFF2-40B4-BE49-F238E27FC236}">
                <a16:creationId xmlns="" xmlns:a16="http://schemas.microsoft.com/office/drawing/2014/main" id="{DCDB6402-DCA8-4EE1-9419-F933B3AD389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768933" y="757558"/>
            <a:ext cx="8229600" cy="3394075"/>
          </a:xfrm>
          <a:prstGeom prst="rect">
            <a:avLst/>
          </a:prstGeom>
        </p:spPr>
        <p:txBody>
          <a:bodyPr vert="horz" wrap="square" lIns="0" tIns="34290" rIns="0" bIns="34290" anchor="t"/>
          <a:lstStyle/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 noProof="1" smtClean="0">
                <a:ea typeface="楷体" panose="02010609060101010101" pitchFamily="49" charset="-122"/>
              </a:rPr>
              <a:t>             </a:t>
            </a:r>
            <a:r>
              <a:rPr lang="zh-CN" altLang="zh-CN" b="1" noProof="1" smtClean="0">
                <a:ea typeface="楷体" panose="02010609060101010101" pitchFamily="49" charset="-122"/>
              </a:rPr>
              <a:t>2</a:t>
            </a:r>
            <a:r>
              <a:rPr lang="zh-CN" altLang="zh-CN" b="1" baseline="30000" noProof="1" smtClean="0">
                <a:ea typeface="楷体" panose="02010609060101010101" pitchFamily="49" charset="-122"/>
              </a:rPr>
              <a:t>5</a:t>
            </a:r>
            <a:r>
              <a:rPr lang="zh-CN" altLang="en-US" b="1" noProof="1">
                <a:ea typeface="楷体" panose="02010609060101010101" pitchFamily="49" charset="-122"/>
              </a:rPr>
              <a:t>表示什么？     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 noProof="1" smtClean="0">
                <a:ea typeface="楷体" panose="02010609060101010101" pitchFamily="49" charset="-122"/>
              </a:rPr>
              <a:t>            </a:t>
            </a:r>
            <a:r>
              <a:rPr lang="zh-CN" altLang="zh-CN" b="1" noProof="1" smtClean="0">
                <a:ea typeface="楷体" panose="02010609060101010101" pitchFamily="49" charset="-122"/>
              </a:rPr>
              <a:t>10×10×10×10×10 </a:t>
            </a:r>
            <a:r>
              <a:rPr lang="zh-CN" altLang="en-US" b="1" noProof="1">
                <a:ea typeface="楷体" panose="02010609060101010101" pitchFamily="49" charset="-122"/>
              </a:rPr>
              <a:t>可以写成什么形式</a:t>
            </a:r>
            <a:r>
              <a:rPr lang="zh-CN" altLang="zh-CN" b="1" noProof="1">
                <a:ea typeface="楷体" panose="02010609060101010101" pitchFamily="49" charset="-122"/>
              </a:rPr>
              <a:t>?</a:t>
            </a:r>
          </a:p>
          <a:p>
            <a:pPr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 b="1" noProof="1">
              <a:ea typeface="楷体" panose="02010609060101010101" pitchFamily="49" charset="-122"/>
            </a:endParaRPr>
          </a:p>
        </p:txBody>
      </p:sp>
      <p:sp>
        <p:nvSpPr>
          <p:cNvPr id="7171" name="Text Box 3">
            <a:extLst>
              <a:ext uri="{FF2B5EF4-FFF2-40B4-BE49-F238E27FC236}">
                <a16:creationId xmlns="" xmlns:a16="http://schemas.microsoft.com/office/drawing/2014/main" id="{27EE36F5-C616-4097-90AD-42A171A8A2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7525" y="2355850"/>
            <a:ext cx="43465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      </a:t>
            </a:r>
            <a:r>
              <a:rPr lang="zh-CN" altLang="zh-CN" sz="2400" b="1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zh-CN" altLang="zh-CN" sz="2400" b="1" baseline="30000" dirty="0" smtClean="0">
                <a:solidFill>
                  <a:srgbClr val="FF0000"/>
                </a:solidFill>
                <a:latin typeface="+mn-lt"/>
              </a:rPr>
              <a:t>5 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=                             .</a:t>
            </a:r>
          </a:p>
          <a:p>
            <a:pPr algn="just">
              <a:spcBef>
                <a:spcPct val="50000"/>
              </a:spcBef>
            </a:pP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  </a:t>
            </a:r>
          </a:p>
          <a:p>
            <a:pPr>
              <a:spcBef>
                <a:spcPct val="50000"/>
              </a:spcBef>
            </a:pPr>
            <a:endParaRPr lang="zh-CN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7172" name="Text Box 4">
            <a:extLst>
              <a:ext uri="{FF2B5EF4-FFF2-40B4-BE49-F238E27FC236}">
                <a16:creationId xmlns="" xmlns:a16="http://schemas.microsoft.com/office/drawing/2014/main" id="{7CD049F5-D174-4CA6-A522-F8BF1053BC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7525" y="3057525"/>
            <a:ext cx="48593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zh-CN" sz="2400" b="1">
                <a:solidFill>
                  <a:srgbClr val="FF0000"/>
                </a:solidFill>
                <a:latin typeface="+mn-lt"/>
              </a:rPr>
              <a:t>      10×10×10×10×10 =      .</a:t>
            </a:r>
          </a:p>
        </p:txBody>
      </p:sp>
      <p:sp>
        <p:nvSpPr>
          <p:cNvPr id="7173" name="Text Box 5">
            <a:extLst>
              <a:ext uri="{FF2B5EF4-FFF2-40B4-BE49-F238E27FC236}">
                <a16:creationId xmlns="" xmlns:a16="http://schemas.microsoft.com/office/drawing/2014/main" id="{A31F9007-706D-46E3-BBC8-641195F7E0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4325" y="2355850"/>
            <a:ext cx="37925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2×2×2×2×2</a:t>
            </a:r>
          </a:p>
        </p:txBody>
      </p:sp>
      <p:sp>
        <p:nvSpPr>
          <p:cNvPr id="7174" name="Text Box 6">
            <a:extLst>
              <a:ext uri="{FF2B5EF4-FFF2-40B4-BE49-F238E27FC236}">
                <a16:creationId xmlns="" xmlns:a16="http://schemas.microsoft.com/office/drawing/2014/main" id="{99AC46B3-472D-417D-B69E-D09705CB59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6610" y="3057524"/>
            <a:ext cx="8858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10</a:t>
            </a:r>
            <a:r>
              <a:rPr lang="zh-CN" altLang="zh-CN" sz="2400" b="1" baseline="30000" dirty="0">
                <a:solidFill>
                  <a:srgbClr val="FF0000"/>
                </a:solidFill>
                <a:latin typeface="+mn-lt"/>
              </a:rPr>
              <a:t>5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 </a:t>
            </a:r>
          </a:p>
        </p:txBody>
      </p:sp>
      <p:sp>
        <p:nvSpPr>
          <p:cNvPr id="7175" name="Text Box 7">
            <a:extLst>
              <a:ext uri="{FF2B5EF4-FFF2-40B4-BE49-F238E27FC236}">
                <a16:creationId xmlns="" xmlns:a16="http://schemas.microsoft.com/office/drawing/2014/main" id="{242E2FB8-493D-47A1-A6E4-F1902B6D37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1939" y="2352755"/>
            <a:ext cx="2286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+mn-lt"/>
              </a:rPr>
              <a:t>（乘</a:t>
            </a:r>
            <a:r>
              <a:rPr lang="zh-CN" altLang="en-US" sz="2400" b="1" dirty="0">
                <a:latin typeface="+mn-lt"/>
              </a:rPr>
              <a:t>方的意</a:t>
            </a:r>
            <a:r>
              <a:rPr lang="zh-CN" altLang="en-US" sz="2400" b="1" dirty="0" smtClean="0">
                <a:latin typeface="+mn-lt"/>
              </a:rPr>
              <a:t>义）</a:t>
            </a:r>
            <a:endParaRPr lang="zh-CN" altLang="en-US" sz="2400" b="1" dirty="0">
              <a:latin typeface="+mn-lt"/>
            </a:endParaRPr>
          </a:p>
        </p:txBody>
      </p:sp>
      <p:sp>
        <p:nvSpPr>
          <p:cNvPr id="7176" name="Text Box 8">
            <a:extLst>
              <a:ext uri="{FF2B5EF4-FFF2-40B4-BE49-F238E27FC236}">
                <a16:creationId xmlns="" xmlns:a16="http://schemas.microsoft.com/office/drawing/2014/main" id="{D0CA86B3-B6C8-4D53-961B-58E59C4E77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5727" y="3002260"/>
            <a:ext cx="2159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+mn-lt"/>
              </a:rPr>
              <a:t>（乘</a:t>
            </a:r>
            <a:r>
              <a:rPr lang="zh-CN" altLang="en-US" sz="2400" b="1" dirty="0">
                <a:latin typeface="+mn-lt"/>
              </a:rPr>
              <a:t>方的意义）</a:t>
            </a:r>
          </a:p>
        </p:txBody>
      </p:sp>
      <p:grpSp>
        <p:nvGrpSpPr>
          <p:cNvPr id="14" name="组合 2">
            <a:extLst>
              <a:ext uri="{FF2B5EF4-FFF2-40B4-BE49-F238E27FC236}">
                <a16:creationId xmlns="" xmlns:a16="http://schemas.microsoft.com/office/drawing/2014/main" id="{DAB032E3-60A6-46BF-ABFF-011E41F9C538}"/>
              </a:ext>
            </a:extLst>
          </p:cNvPr>
          <p:cNvGrpSpPr>
            <a:grpSpLocks/>
          </p:cNvGrpSpPr>
          <p:nvPr/>
        </p:nvGrpSpPr>
        <p:grpSpPr bwMode="auto">
          <a:xfrm>
            <a:off x="-3350" y="-55999"/>
            <a:ext cx="2006600" cy="477837"/>
            <a:chOff x="123" y="40"/>
            <a:chExt cx="3160" cy="752"/>
          </a:xfrm>
        </p:grpSpPr>
        <p:cxnSp>
          <p:nvCxnSpPr>
            <p:cNvPr id="15" name="直线连接符 23">
              <a:extLst>
                <a:ext uri="{FF2B5EF4-FFF2-40B4-BE49-F238E27FC236}">
                  <a16:creationId xmlns="" xmlns:a16="http://schemas.microsoft.com/office/drawing/2014/main" id="{2852F74A-1B9E-4714-8E40-A84C28E74B31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8">
              <a:extLst>
                <a:ext uri="{FF2B5EF4-FFF2-40B4-BE49-F238E27FC236}">
                  <a16:creationId xmlns="" xmlns:a16="http://schemas.microsoft.com/office/drawing/2014/main" id="{2D313515-008D-4B81-9F61-D17798DC2F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Yuanti SC"/>
                  <a:ea typeface="Yuanti SC"/>
                  <a:cs typeface="Yuanti SC"/>
                </a:rPr>
                <a:t>探究新知</a:t>
              </a:r>
            </a:p>
          </p:txBody>
        </p:sp>
        <p:sp>
          <p:nvSpPr>
            <p:cNvPr id="17" name="Freeform 74">
              <a:extLst>
                <a:ext uri="{FF2B5EF4-FFF2-40B4-BE49-F238E27FC236}">
                  <a16:creationId xmlns="" xmlns:a16="http://schemas.microsoft.com/office/drawing/2014/main" id="{3F00F40E-E44F-48D0-B8CF-62183AC0670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47271" y="824890"/>
            <a:ext cx="1755979" cy="455854"/>
            <a:chOff x="1745942" y="3988439"/>
            <a:chExt cx="1755979" cy="455854"/>
          </a:xfrm>
        </p:grpSpPr>
        <p:grpSp>
          <p:nvGrpSpPr>
            <p:cNvPr id="19" name="组合 18"/>
            <p:cNvGrpSpPr/>
            <p:nvPr/>
          </p:nvGrpSpPr>
          <p:grpSpPr>
            <a:xfrm>
              <a:off x="1975014" y="3988439"/>
              <a:ext cx="1526907" cy="411198"/>
              <a:chOff x="886455" y="800098"/>
              <a:chExt cx="1526907" cy="411198"/>
            </a:xfrm>
          </p:grpSpPr>
          <p:sp>
            <p:nvSpPr>
              <p:cNvPr id="21" name="流程图: 库存数据 20"/>
              <p:cNvSpPr/>
              <p:nvPr/>
            </p:nvSpPr>
            <p:spPr>
              <a:xfrm rot="10800000">
                <a:off x="886455" y="823976"/>
                <a:ext cx="1018992" cy="387320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 smtClean="0">
                  <a:solidFill>
                    <a:prstClr val="white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984408" y="800098"/>
                <a:ext cx="142895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000" b="1" kern="0" dirty="0" smtClean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想一想</a:t>
                </a:r>
              </a:p>
            </p:txBody>
          </p:sp>
        </p:grpSp>
        <p:pic>
          <p:nvPicPr>
            <p:cNvPr id="20" name="Picture 3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/>
          </p:blipFill>
          <p:spPr bwMode="auto">
            <a:xfrm>
              <a:off x="1745942" y="4008572"/>
              <a:ext cx="395789" cy="435721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2280" y="3463925"/>
            <a:ext cx="923140" cy="149241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7172" grpId="0"/>
      <p:bldP spid="7173" grpId="0"/>
      <p:bldP spid="7174" grpId="0"/>
      <p:bldP spid="7175" grpId="0"/>
      <p:bldP spid="717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ext Box 3">
            <a:extLst>
              <a:ext uri="{FF2B5EF4-FFF2-40B4-BE49-F238E27FC236}">
                <a16:creationId xmlns="" xmlns:a16="http://schemas.microsoft.com/office/drawing/2014/main" id="{1F57B431-F3A2-41C6-AE31-38F27D7D97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200" y="588398"/>
            <a:ext cx="6858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zh-CN" altLang="zh-CN" sz="2400" b="1" dirty="0">
                <a:solidFill>
                  <a:schemeClr val="bg2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式子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10</a:t>
            </a:r>
            <a:r>
              <a:rPr lang="zh-CN" altLang="zh-CN" sz="2400" b="1" baseline="30000" dirty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×10</a:t>
            </a:r>
            <a:r>
              <a:rPr lang="zh-CN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的意义是什么？ 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886450" y="488950"/>
            <a:ext cx="3081337" cy="571500"/>
            <a:chOff x="5165725" y="431800"/>
            <a:chExt cx="3081337" cy="571500"/>
          </a:xfrm>
        </p:grpSpPr>
        <p:sp>
          <p:nvSpPr>
            <p:cNvPr id="63490" name="AutoShape 4">
              <a:extLst>
                <a:ext uri="{FF2B5EF4-FFF2-40B4-BE49-F238E27FC236}">
                  <a16:creationId xmlns="" xmlns:a16="http://schemas.microsoft.com/office/drawing/2014/main" id="{CD14DB95-4BE9-4109-845E-414B9A3C2A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65725" y="431800"/>
              <a:ext cx="2835275" cy="571500"/>
            </a:xfrm>
            <a:prstGeom prst="cloudCallout">
              <a:avLst>
                <a:gd name="adj1" fmla="val -69858"/>
                <a:gd name="adj2" fmla="val 11605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zh-CN" altLang="zh-CN">
                <a:latin typeface="Times New Roman" panose="02020603050405020304" pitchFamily="18" charset="0"/>
              </a:endParaRPr>
            </a:p>
          </p:txBody>
        </p:sp>
        <p:sp>
          <p:nvSpPr>
            <p:cNvPr id="9221" name="Text Box 5">
              <a:extLst>
                <a:ext uri="{FF2B5EF4-FFF2-40B4-BE49-F238E27FC236}">
                  <a16:creationId xmlns="" xmlns:a16="http://schemas.microsoft.com/office/drawing/2014/main" id="{56B01D32-FC4C-4D3C-8548-E5370DE2AF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64200" y="487362"/>
              <a:ext cx="2582862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24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10</a:t>
              </a:r>
              <a:r>
                <a:rPr lang="zh-CN" altLang="zh-CN" sz="2400" baseline="300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3</a:t>
              </a:r>
              <a:r>
                <a:rPr lang="zh-CN" altLang="en-US" sz="24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与</a:t>
              </a:r>
              <a:r>
                <a:rPr lang="zh-CN" altLang="zh-CN" sz="24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10</a:t>
              </a:r>
              <a:r>
                <a:rPr lang="zh-CN" altLang="zh-CN" sz="2400" baseline="300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2</a:t>
              </a:r>
              <a:r>
                <a:rPr lang="zh-CN" altLang="zh-CN" sz="24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 </a:t>
              </a:r>
              <a:r>
                <a:rPr lang="zh-CN" altLang="en-US" sz="24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的积 </a:t>
              </a:r>
            </a:p>
          </p:txBody>
        </p:sp>
      </p:grpSp>
      <p:sp>
        <p:nvSpPr>
          <p:cNvPr id="63492" name="Text Box 6">
            <a:extLst>
              <a:ext uri="{FF2B5EF4-FFF2-40B4-BE49-F238E27FC236}">
                <a16:creationId xmlns="" xmlns:a16="http://schemas.microsoft.com/office/drawing/2014/main" id="{3764AC60-C217-496A-A770-5117FECAD9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0463" y="1287462"/>
            <a:ext cx="50863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F0066"/>
              </a:buClr>
              <a:buFont typeface="Wingdings" panose="05000000000000000000" pitchFamily="2" charset="2"/>
              <a:buNone/>
            </a:pPr>
            <a:r>
              <a:rPr lang="zh-CN" altLang="zh-CN" sz="2400" b="1" dirty="0">
                <a:solidFill>
                  <a:schemeClr val="bg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这个式子中的两个因式有何特点？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6499224" y="1176337"/>
            <a:ext cx="2354263" cy="571500"/>
            <a:chOff x="6229350" y="1060450"/>
            <a:chExt cx="2354263" cy="571500"/>
          </a:xfrm>
        </p:grpSpPr>
        <p:sp>
          <p:nvSpPr>
            <p:cNvPr id="63493" name="AutoShape 7">
              <a:extLst>
                <a:ext uri="{FF2B5EF4-FFF2-40B4-BE49-F238E27FC236}">
                  <a16:creationId xmlns="" xmlns:a16="http://schemas.microsoft.com/office/drawing/2014/main" id="{CF27AF0A-39B1-439A-9A8F-1FFF5C0326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9350" y="1060450"/>
              <a:ext cx="1771650" cy="571500"/>
            </a:xfrm>
            <a:prstGeom prst="cloudCallout">
              <a:avLst>
                <a:gd name="adj1" fmla="val -92552"/>
                <a:gd name="adj2" fmla="val 16653"/>
              </a:avLst>
            </a:prstGeom>
            <a:solidFill>
              <a:schemeClr val="accent4">
                <a:lumMod val="75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zh-CN" altLang="zh-CN">
                <a:latin typeface="Times New Roman" panose="02020603050405020304" pitchFamily="18" charset="0"/>
              </a:endParaRPr>
            </a:p>
          </p:txBody>
        </p:sp>
        <p:sp>
          <p:nvSpPr>
            <p:cNvPr id="9224" name="Text Box 8">
              <a:extLst>
                <a:ext uri="{FF2B5EF4-FFF2-40B4-BE49-F238E27FC236}">
                  <a16:creationId xmlns="" xmlns:a16="http://schemas.microsoft.com/office/drawing/2014/main" id="{AD105D0B-2C90-40AC-9C9C-19017D1D21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54763" y="1112838"/>
              <a:ext cx="2228850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chemeClr val="bg1"/>
                  </a:solidFill>
                  <a:latin typeface="Times New Roman" panose="02020603050405020304" pitchFamily="18" charset="0"/>
                </a:rPr>
                <a:t>底数相同 </a:t>
              </a:r>
            </a:p>
          </p:txBody>
        </p:sp>
      </p:grpSp>
      <p:sp>
        <p:nvSpPr>
          <p:cNvPr id="63495" name="Text Box 9">
            <a:extLst>
              <a:ext uri="{FF2B5EF4-FFF2-40B4-BE49-F238E27FC236}">
                <a16:creationId xmlns="" xmlns:a16="http://schemas.microsoft.com/office/drawing/2014/main" id="{1D706698-146B-4AA3-91F5-4B056A55F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1068" y="1948852"/>
            <a:ext cx="7891943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zh-CN" sz="2400" b="1" dirty="0" smtClean="0">
                <a:latin typeface="+mn-lt"/>
              </a:rPr>
              <a:t>10</a:t>
            </a:r>
            <a:r>
              <a:rPr lang="zh-CN" altLang="zh-CN" sz="2400" b="1" baseline="30000" dirty="0" smtClean="0">
                <a:latin typeface="+mn-lt"/>
              </a:rPr>
              <a:t>3 </a:t>
            </a:r>
            <a:r>
              <a:rPr lang="zh-CN" altLang="zh-CN" sz="2400" b="1" dirty="0">
                <a:latin typeface="+mn-lt"/>
              </a:rPr>
              <a:t>×10</a:t>
            </a:r>
            <a:r>
              <a:rPr lang="zh-CN" altLang="zh-CN" sz="2400" b="1" baseline="30000" dirty="0">
                <a:latin typeface="+mn-lt"/>
              </a:rPr>
              <a:t>2</a:t>
            </a:r>
            <a:r>
              <a:rPr lang="zh-CN" altLang="zh-CN" sz="2400" b="1" dirty="0">
                <a:latin typeface="+mn-lt"/>
              </a:rPr>
              <a:t> </a:t>
            </a:r>
            <a:r>
              <a:rPr lang="zh-CN" altLang="zh-CN" sz="2400" b="1" baseline="30000" dirty="0">
                <a:latin typeface="+mn-lt"/>
              </a:rPr>
              <a:t> </a:t>
            </a:r>
            <a:r>
              <a:rPr lang="zh-CN" altLang="zh-CN" sz="2400" b="1" dirty="0" smtClean="0">
                <a:latin typeface="+mn-lt"/>
              </a:rPr>
              <a:t>=</a:t>
            </a:r>
            <a:r>
              <a:rPr lang="zh-CN" altLang="zh-CN" sz="2400" b="1" u="sng" dirty="0" smtClean="0">
                <a:latin typeface="+mn-lt"/>
              </a:rPr>
              <a:t>                                                </a:t>
            </a:r>
            <a:r>
              <a:rPr lang="en-US" altLang="zh-CN" sz="2400" b="1" u="sng" dirty="0" smtClean="0">
                <a:latin typeface="+mn-lt"/>
              </a:rPr>
              <a:t> </a:t>
            </a:r>
            <a:r>
              <a:rPr lang="zh-CN" altLang="zh-CN" sz="2400" b="1" dirty="0" smtClean="0">
                <a:latin typeface="+mn-lt"/>
              </a:rPr>
              <a:t>=  </a:t>
            </a:r>
            <a:r>
              <a:rPr lang="zh-CN" altLang="zh-CN" sz="2400" b="1" dirty="0">
                <a:latin typeface="+mn-lt"/>
              </a:rPr>
              <a:t>10</a:t>
            </a:r>
            <a:r>
              <a:rPr lang="zh-CN" altLang="en-US" sz="2400" b="1" baseline="30000" dirty="0">
                <a:latin typeface="+mn-lt"/>
              </a:rPr>
              <a:t>（      ） </a:t>
            </a:r>
            <a:r>
              <a:rPr lang="zh-CN" altLang="en-US" sz="2400" b="1" dirty="0">
                <a:latin typeface="+mn-lt"/>
              </a:rPr>
              <a:t>；  </a:t>
            </a:r>
          </a:p>
          <a:p>
            <a:pPr algn="just">
              <a:spcBef>
                <a:spcPct val="50000"/>
              </a:spcBef>
            </a:pPr>
            <a:r>
              <a:rPr lang="zh-CN" altLang="en-US" sz="2400" b="1" dirty="0" smtClean="0">
                <a:latin typeface="+mn-lt"/>
              </a:rPr>
              <a:t> </a:t>
            </a:r>
            <a:r>
              <a:rPr lang="zh-CN" altLang="zh-CN" sz="2400" b="1" dirty="0">
                <a:latin typeface="+mn-lt"/>
              </a:rPr>
              <a:t>2</a:t>
            </a:r>
            <a:r>
              <a:rPr lang="zh-CN" altLang="zh-CN" sz="2400" b="1" baseline="30000" dirty="0">
                <a:latin typeface="+mn-lt"/>
              </a:rPr>
              <a:t>3 </a:t>
            </a:r>
            <a:r>
              <a:rPr lang="zh-CN" altLang="zh-CN" sz="2400" b="1" dirty="0">
                <a:latin typeface="+mn-lt"/>
              </a:rPr>
              <a:t>×2</a:t>
            </a:r>
            <a:r>
              <a:rPr lang="zh-CN" altLang="zh-CN" sz="2400" b="1" baseline="30000" dirty="0">
                <a:latin typeface="+mn-lt"/>
              </a:rPr>
              <a:t>2 </a:t>
            </a:r>
            <a:r>
              <a:rPr lang="zh-CN" altLang="zh-CN" sz="2400" b="1" dirty="0">
                <a:latin typeface="+mn-lt"/>
              </a:rPr>
              <a:t>=</a:t>
            </a:r>
            <a:r>
              <a:rPr lang="zh-CN" altLang="zh-CN" sz="2400" b="1" u="sng" dirty="0">
                <a:latin typeface="+mn-lt"/>
              </a:rPr>
              <a:t>                       </a:t>
            </a:r>
            <a:r>
              <a:rPr lang="en-US" altLang="zh-CN" sz="2400" b="1" u="sng" dirty="0" smtClean="0">
                <a:latin typeface="+mn-lt"/>
              </a:rPr>
              <a:t>              </a:t>
            </a:r>
            <a:r>
              <a:rPr lang="en-US" altLang="zh-CN" sz="2400" b="1" dirty="0" smtClean="0">
                <a:latin typeface="+mn-lt"/>
              </a:rPr>
              <a:t> </a:t>
            </a:r>
            <a:r>
              <a:rPr lang="zh-CN" altLang="zh-CN" sz="2400" b="1" dirty="0" smtClean="0">
                <a:latin typeface="+mn-lt"/>
              </a:rPr>
              <a:t>=</a:t>
            </a:r>
            <a:r>
              <a:rPr lang="zh-CN" altLang="zh-CN" sz="2400" b="1" u="sng" dirty="0" smtClean="0">
                <a:latin typeface="+mn-lt"/>
              </a:rPr>
              <a:t>                            </a:t>
            </a:r>
            <a:r>
              <a:rPr lang="zh-CN" altLang="zh-CN" sz="2400" b="1" dirty="0">
                <a:latin typeface="+mn-lt"/>
              </a:rPr>
              <a:t>=  2</a:t>
            </a:r>
            <a:r>
              <a:rPr lang="zh-CN" altLang="en-US" sz="2400" b="1" baseline="30000" dirty="0">
                <a:latin typeface="+mn-lt"/>
              </a:rPr>
              <a:t>（       ）   </a:t>
            </a:r>
            <a:endParaRPr lang="zh-CN" altLang="en-US" sz="2400" b="1" dirty="0">
              <a:latin typeface="+mn-lt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400" b="1" dirty="0">
                <a:latin typeface="+mn-lt"/>
              </a:rPr>
              <a:t> </a:t>
            </a:r>
          </a:p>
          <a:p>
            <a:pPr algn="just">
              <a:spcBef>
                <a:spcPct val="50000"/>
              </a:spcBef>
            </a:pPr>
            <a:r>
              <a:rPr lang="zh-CN" altLang="en-US" sz="2400" b="1" dirty="0">
                <a:latin typeface="+mn-lt"/>
              </a:rPr>
              <a:t> </a:t>
            </a:r>
          </a:p>
        </p:txBody>
      </p:sp>
      <p:sp>
        <p:nvSpPr>
          <p:cNvPr id="9226" name="Text Box 10">
            <a:extLst>
              <a:ext uri="{FF2B5EF4-FFF2-40B4-BE49-F238E27FC236}">
                <a16:creationId xmlns="" xmlns:a16="http://schemas.microsoft.com/office/drawing/2014/main" id="{9C2CEFEB-D71D-48BF-8193-34EBBC5C31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1238" y="1871815"/>
            <a:ext cx="3943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+mn-lt"/>
              </a:rPr>
              <a:t>（</a:t>
            </a:r>
            <a:r>
              <a:rPr lang="zh-CN" altLang="zh-CN" sz="2400" b="1" dirty="0" smtClean="0">
                <a:solidFill>
                  <a:srgbClr val="000000"/>
                </a:solidFill>
                <a:latin typeface="+mn-lt"/>
              </a:rPr>
              <a:t>10×10×10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）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</a:rPr>
              <a:t>×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（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</a:rPr>
              <a:t>10×10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）</a:t>
            </a:r>
          </a:p>
        </p:txBody>
      </p:sp>
      <p:sp>
        <p:nvSpPr>
          <p:cNvPr id="9227" name="Text Box 11">
            <a:hlinkClick r:id="rId3" action="ppaction://hlinksldjump"/>
            <a:extLst>
              <a:ext uri="{FF2B5EF4-FFF2-40B4-BE49-F238E27FC236}">
                <a16:creationId xmlns="" xmlns:a16="http://schemas.microsoft.com/office/drawing/2014/main" id="{F31901E5-D91B-47FE-9F5C-B5E95CF50A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4609" y="2468582"/>
            <a:ext cx="3905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lt"/>
              </a:rPr>
              <a:t>（</a:t>
            </a:r>
            <a:r>
              <a:rPr lang="zh-CN" altLang="zh-CN" sz="2400" b="1" dirty="0">
                <a:latin typeface="+mn-lt"/>
              </a:rPr>
              <a:t>2×2×2</a:t>
            </a:r>
            <a:r>
              <a:rPr lang="zh-CN" altLang="en-US" sz="2400" b="1" dirty="0">
                <a:latin typeface="+mn-lt"/>
              </a:rPr>
              <a:t>）</a:t>
            </a:r>
            <a:r>
              <a:rPr lang="zh-CN" altLang="zh-CN" sz="2400" b="1" dirty="0">
                <a:latin typeface="+mn-lt"/>
              </a:rPr>
              <a:t>×</a:t>
            </a:r>
            <a:r>
              <a:rPr lang="zh-CN" altLang="en-US" sz="2400" b="1" dirty="0">
                <a:latin typeface="+mn-lt"/>
              </a:rPr>
              <a:t>（</a:t>
            </a:r>
            <a:r>
              <a:rPr lang="zh-CN" altLang="zh-CN" sz="2400" b="1" dirty="0" smtClean="0">
                <a:latin typeface="+mn-lt"/>
              </a:rPr>
              <a:t>2×2</a:t>
            </a:r>
            <a:r>
              <a:rPr lang="zh-CN" altLang="en-US" sz="2400" b="1" dirty="0" smtClean="0">
                <a:latin typeface="+mn-lt"/>
              </a:rPr>
              <a:t>）</a:t>
            </a:r>
            <a:endParaRPr lang="zh-CN" altLang="en-US" sz="2400" b="1" dirty="0">
              <a:latin typeface="+mn-lt"/>
            </a:endParaRPr>
          </a:p>
        </p:txBody>
      </p:sp>
      <p:sp>
        <p:nvSpPr>
          <p:cNvPr id="9228" name="Text Box 12">
            <a:extLst>
              <a:ext uri="{FF2B5EF4-FFF2-40B4-BE49-F238E27FC236}">
                <a16:creationId xmlns="" xmlns:a16="http://schemas.microsoft.com/office/drawing/2014/main" id="{94FCB39E-6C75-4278-BD32-7430AD719C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9604" y="2466507"/>
            <a:ext cx="25064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latin typeface="+mn-lt"/>
              </a:rPr>
              <a:t>2×2×2×2×2</a:t>
            </a:r>
          </a:p>
        </p:txBody>
      </p:sp>
      <p:sp>
        <p:nvSpPr>
          <p:cNvPr id="9229" name="Text Box 13">
            <a:extLst>
              <a:ext uri="{FF2B5EF4-FFF2-40B4-BE49-F238E27FC236}">
                <a16:creationId xmlns="" xmlns:a16="http://schemas.microsoft.com/office/drawing/2014/main" id="{80BD367C-4C6A-451C-908A-7ADCF24B4C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34913" y="1926175"/>
            <a:ext cx="57150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000" b="1" dirty="0">
                <a:solidFill>
                  <a:srgbClr val="FF0000"/>
                </a:solidFill>
                <a:latin typeface="+mn-lt"/>
              </a:rPr>
              <a:t>5</a:t>
            </a:r>
          </a:p>
        </p:txBody>
      </p:sp>
      <p:sp>
        <p:nvSpPr>
          <p:cNvPr id="9230" name="Text Box 14">
            <a:extLst>
              <a:ext uri="{FF2B5EF4-FFF2-40B4-BE49-F238E27FC236}">
                <a16:creationId xmlns="" xmlns:a16="http://schemas.microsoft.com/office/drawing/2014/main" id="{AF7A18C7-9E2D-4BAA-B69B-0D9B76A41A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48633" y="2466492"/>
            <a:ext cx="3778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000" b="1" dirty="0">
                <a:solidFill>
                  <a:srgbClr val="FF0000"/>
                </a:solidFill>
                <a:latin typeface="+mn-lt"/>
              </a:rPr>
              <a:t>5</a:t>
            </a:r>
          </a:p>
        </p:txBody>
      </p:sp>
      <p:sp>
        <p:nvSpPr>
          <p:cNvPr id="9231" name="Line 15">
            <a:extLst>
              <a:ext uri="{FF2B5EF4-FFF2-40B4-BE49-F238E27FC236}">
                <a16:creationId xmlns="" xmlns:a16="http://schemas.microsoft.com/office/drawing/2014/main" id="{CF2B7305-59F7-4721-B3DB-C8F681FBC4BB}"/>
              </a:ext>
            </a:extLst>
          </p:cNvPr>
          <p:cNvSpPr>
            <a:spLocks noChangeShapeType="1"/>
          </p:cNvSpPr>
          <p:nvPr/>
        </p:nvSpPr>
        <p:spPr bwMode="auto">
          <a:xfrm>
            <a:off x="1185470" y="2925763"/>
            <a:ext cx="0" cy="4572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2" name="Line 16">
            <a:extLst>
              <a:ext uri="{FF2B5EF4-FFF2-40B4-BE49-F238E27FC236}">
                <a16:creationId xmlns="" xmlns:a16="http://schemas.microsoft.com/office/drawing/2014/main" id="{D4840DEC-DB46-4CF9-BDE3-B6A0D868DE9F}"/>
              </a:ext>
            </a:extLst>
          </p:cNvPr>
          <p:cNvSpPr>
            <a:spLocks noChangeShapeType="1"/>
          </p:cNvSpPr>
          <p:nvPr/>
        </p:nvSpPr>
        <p:spPr bwMode="auto">
          <a:xfrm>
            <a:off x="1760147" y="2925763"/>
            <a:ext cx="0" cy="4572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3" name="Text Box 17">
            <a:extLst>
              <a:ext uri="{FF2B5EF4-FFF2-40B4-BE49-F238E27FC236}">
                <a16:creationId xmlns="" xmlns:a16="http://schemas.microsoft.com/office/drawing/2014/main" id="{66AF642B-0D07-4A71-BF64-CB8BF5A4F4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9863" y="3550443"/>
            <a:ext cx="6686550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700" b="1" i="1" dirty="0">
                <a:latin typeface="Times New Roman" panose="02020603050405020304" pitchFamily="18" charset="0"/>
              </a:rPr>
              <a:t>a</a:t>
            </a:r>
            <a:r>
              <a:rPr lang="zh-CN" altLang="zh-CN" sz="2700" b="1" baseline="30000" dirty="0">
                <a:latin typeface="Times New Roman" panose="02020603050405020304" pitchFamily="18" charset="0"/>
              </a:rPr>
              <a:t>3</a:t>
            </a:r>
            <a:r>
              <a:rPr lang="zh-CN" altLang="zh-CN" sz="2700" b="1" dirty="0">
                <a:latin typeface="Times New Roman" panose="02020603050405020304" pitchFamily="18" charset="0"/>
              </a:rPr>
              <a:t>×</a:t>
            </a:r>
            <a:r>
              <a:rPr lang="zh-CN" altLang="zh-CN" sz="2700" b="1" i="1" dirty="0">
                <a:latin typeface="Times New Roman" panose="02020603050405020304" pitchFamily="18" charset="0"/>
              </a:rPr>
              <a:t>a</a:t>
            </a:r>
            <a:r>
              <a:rPr lang="zh-CN" altLang="zh-CN" sz="2700" b="1" baseline="30000" dirty="0">
                <a:latin typeface="Times New Roman" panose="02020603050405020304" pitchFamily="18" charset="0"/>
              </a:rPr>
              <a:t>2  </a:t>
            </a:r>
            <a:r>
              <a:rPr lang="zh-CN" altLang="zh-CN" sz="2700" b="1" dirty="0" smtClean="0">
                <a:latin typeface="Times New Roman" panose="02020603050405020304" pitchFamily="18" charset="0"/>
              </a:rPr>
              <a:t>=</a:t>
            </a:r>
            <a:endParaRPr lang="zh-CN" altLang="zh-CN" sz="2700" b="1" dirty="0">
              <a:latin typeface="Times New Roman" panose="02020603050405020304" pitchFamily="18" charset="0"/>
            </a:endParaRPr>
          </a:p>
        </p:txBody>
      </p:sp>
      <p:sp>
        <p:nvSpPr>
          <p:cNvPr id="9234" name="Text Box 18">
            <a:extLst>
              <a:ext uri="{FF2B5EF4-FFF2-40B4-BE49-F238E27FC236}">
                <a16:creationId xmlns="" xmlns:a16="http://schemas.microsoft.com/office/drawing/2014/main" id="{DD13C165-28B8-4133-B8D7-CAFD11E112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19638" y="3524944"/>
            <a:ext cx="1200150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7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27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7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27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7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）</a:t>
            </a:r>
            <a:endParaRPr lang="zh-CN" altLang="en-US" sz="21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35" name="AutoShape 19">
            <a:extLst>
              <a:ext uri="{FF2B5EF4-FFF2-40B4-BE49-F238E27FC236}">
                <a16:creationId xmlns="" xmlns:a16="http://schemas.microsoft.com/office/drawing/2014/main" id="{22A8DCCA-9957-4C4A-9D75-17EE5E9A8561}"/>
              </a:ext>
            </a:extLst>
          </p:cNvPr>
          <p:cNvSpPr>
            <a:spLocks/>
          </p:cNvSpPr>
          <p:nvPr/>
        </p:nvSpPr>
        <p:spPr bwMode="auto">
          <a:xfrm rot="16221074" flipV="1">
            <a:off x="2550752" y="3666232"/>
            <a:ext cx="342900" cy="800100"/>
          </a:xfrm>
          <a:prstGeom prst="leftBrace">
            <a:avLst>
              <a:gd name="adj1" fmla="val 19401"/>
              <a:gd name="adj2" fmla="val 47889"/>
            </a:avLst>
          </a:prstGeom>
          <a:noFill/>
          <a:ln w="9525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100"/>
          </a:p>
        </p:txBody>
      </p:sp>
      <p:sp>
        <p:nvSpPr>
          <p:cNvPr id="9236" name="Text Box 20">
            <a:extLst>
              <a:ext uri="{FF2B5EF4-FFF2-40B4-BE49-F238E27FC236}">
                <a16:creationId xmlns="" xmlns:a16="http://schemas.microsoft.com/office/drawing/2014/main" id="{71C036DE-F309-4B8D-9BFD-E5273FCD6A42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 bwMode="auto">
          <a:xfrm>
            <a:off x="2464138" y="4210744"/>
            <a:ext cx="927100" cy="48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34290" rIns="0" bIns="3429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sz="1800" b="1" dirty="0">
                <a:solidFill>
                  <a:srgbClr val="FF0000"/>
                </a:solidFill>
                <a:ea typeface="宋体" panose="02010600030101010101" pitchFamily="2" charset="-122"/>
              </a:rPr>
              <a:t>3</a:t>
            </a:r>
            <a:r>
              <a:rPr lang="zh-CN" altLang="en-US" sz="1800" b="1" dirty="0" smtClean="0">
                <a:ea typeface="宋体" panose="02010600030101010101" pitchFamily="2" charset="-122"/>
              </a:rPr>
              <a:t>个</a:t>
            </a:r>
            <a:r>
              <a:rPr lang="en-US" altLang="zh-CN" sz="1800" b="1" i="1" dirty="0" smtClean="0">
                <a:ea typeface="宋体" panose="02010600030101010101" pitchFamily="2" charset="-122"/>
              </a:rPr>
              <a:t>a</a:t>
            </a:r>
            <a:endParaRPr lang="zh-CN" altLang="zh-CN" sz="1800" b="1" i="1" dirty="0">
              <a:ea typeface="宋体" panose="02010600030101010101" pitchFamily="2" charset="-122"/>
            </a:endParaRPr>
          </a:p>
        </p:txBody>
      </p:sp>
      <p:sp>
        <p:nvSpPr>
          <p:cNvPr id="9237" name="Text Box 21">
            <a:extLst>
              <a:ext uri="{FF2B5EF4-FFF2-40B4-BE49-F238E27FC236}">
                <a16:creationId xmlns="" xmlns:a16="http://schemas.microsoft.com/office/drawing/2014/main" id="{7B7C0F16-C570-45F4-AB78-14214D736E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05488" y="3524944"/>
            <a:ext cx="1028700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7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27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7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）</a:t>
            </a:r>
            <a:endParaRPr lang="zh-CN" altLang="en-US" sz="21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38" name="AutoShape 22">
            <a:extLst>
              <a:ext uri="{FF2B5EF4-FFF2-40B4-BE49-F238E27FC236}">
                <a16:creationId xmlns="" xmlns:a16="http://schemas.microsoft.com/office/drawing/2014/main" id="{2DF1AC80-6254-4F65-B134-6B438105B5CE}"/>
              </a:ext>
            </a:extLst>
          </p:cNvPr>
          <p:cNvSpPr>
            <a:spLocks/>
          </p:cNvSpPr>
          <p:nvPr/>
        </p:nvSpPr>
        <p:spPr bwMode="auto">
          <a:xfrm rot="-5400000">
            <a:off x="3505538" y="3810694"/>
            <a:ext cx="285750" cy="514350"/>
          </a:xfrm>
          <a:prstGeom prst="leftBrace">
            <a:avLst>
              <a:gd name="adj1" fmla="val 15000"/>
              <a:gd name="adj2" fmla="val 49301"/>
            </a:avLst>
          </a:prstGeom>
          <a:noFill/>
          <a:ln w="9525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100"/>
          </a:p>
        </p:txBody>
      </p:sp>
      <p:sp>
        <p:nvSpPr>
          <p:cNvPr id="9239" name="Text Box 23">
            <a:extLst>
              <a:ext uri="{FF2B5EF4-FFF2-40B4-BE49-F238E27FC236}">
                <a16:creationId xmlns="" xmlns:a16="http://schemas.microsoft.com/office/drawing/2014/main" id="{219A2763-2AA1-4B6F-8A29-C7E8C65D51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1238" y="4153594"/>
            <a:ext cx="8334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个</a:t>
            </a:r>
            <a:r>
              <a:rPr lang="en-US" altLang="zh-CN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endParaRPr lang="zh-CN" altLang="zh-CN" b="1" i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40" name="Text Box 24">
            <a:extLst>
              <a:ext uri="{FF2B5EF4-FFF2-40B4-BE49-F238E27FC236}">
                <a16:creationId xmlns="" xmlns:a16="http://schemas.microsoft.com/office/drawing/2014/main" id="{00C4E62E-ECC7-46F4-8F51-593AAFFD74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95359" y="3536676"/>
            <a:ext cx="1714500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700" b="1" dirty="0">
                <a:latin typeface="Times New Roman" panose="02020603050405020304" pitchFamily="18" charset="0"/>
              </a:rPr>
              <a:t>= </a:t>
            </a:r>
            <a:r>
              <a:rPr lang="en-US" altLang="zh-CN" sz="2700" b="1" i="1" dirty="0" smtClean="0">
                <a:latin typeface="Times New Roman" panose="02020603050405020304" pitchFamily="18" charset="0"/>
              </a:rPr>
              <a:t>a</a:t>
            </a:r>
            <a:r>
              <a:rPr lang="zh-CN" altLang="zh-CN" sz="2700" b="1" i="1" dirty="0" smtClean="0">
                <a:latin typeface="Times New Roman" panose="02020603050405020304" pitchFamily="18" charset="0"/>
              </a:rPr>
              <a:t> </a:t>
            </a:r>
            <a:r>
              <a:rPr lang="en-US" altLang="zh-CN" sz="2700" b="1" i="1" dirty="0" smtClean="0">
                <a:latin typeface="Times New Roman" panose="02020603050405020304" pitchFamily="18" charset="0"/>
              </a:rPr>
              <a:t>a</a:t>
            </a:r>
            <a:r>
              <a:rPr lang="zh-CN" altLang="zh-CN" sz="2700" b="1" i="1" dirty="0" smtClean="0">
                <a:latin typeface="Times New Roman" panose="02020603050405020304" pitchFamily="18" charset="0"/>
              </a:rPr>
              <a:t> </a:t>
            </a:r>
            <a:r>
              <a:rPr lang="en-US" altLang="zh-CN" sz="2700" b="1" i="1" dirty="0" smtClean="0">
                <a:latin typeface="Times New Roman" panose="02020603050405020304" pitchFamily="18" charset="0"/>
              </a:rPr>
              <a:t>a</a:t>
            </a:r>
            <a:r>
              <a:rPr lang="zh-CN" altLang="zh-CN" sz="2700" b="1" i="1" dirty="0" smtClean="0">
                <a:latin typeface="Times New Roman" panose="02020603050405020304" pitchFamily="18" charset="0"/>
              </a:rPr>
              <a:t> </a:t>
            </a:r>
            <a:r>
              <a:rPr lang="en-US" altLang="zh-CN" sz="2700" b="1" i="1" dirty="0" smtClean="0">
                <a:latin typeface="Times New Roman" panose="02020603050405020304" pitchFamily="18" charset="0"/>
              </a:rPr>
              <a:t>a</a:t>
            </a:r>
            <a:r>
              <a:rPr lang="zh-CN" altLang="zh-CN" sz="2700" b="1" i="1" dirty="0" smtClean="0">
                <a:latin typeface="Times New Roman" panose="02020603050405020304" pitchFamily="18" charset="0"/>
              </a:rPr>
              <a:t> </a:t>
            </a:r>
            <a:r>
              <a:rPr lang="en-US" altLang="zh-CN" sz="2700" b="1" i="1" dirty="0" smtClean="0">
                <a:latin typeface="Times New Roman" panose="02020603050405020304" pitchFamily="18" charset="0"/>
              </a:rPr>
              <a:t>a</a:t>
            </a:r>
            <a:endParaRPr lang="zh-CN" altLang="zh-CN" sz="2700" b="1" i="1" dirty="0">
              <a:latin typeface="Times New Roman" panose="02020603050405020304" pitchFamily="18" charset="0"/>
            </a:endParaRPr>
          </a:p>
        </p:txBody>
      </p:sp>
      <p:sp>
        <p:nvSpPr>
          <p:cNvPr id="9241" name="AutoShape 25">
            <a:extLst>
              <a:ext uri="{FF2B5EF4-FFF2-40B4-BE49-F238E27FC236}">
                <a16:creationId xmlns="" xmlns:a16="http://schemas.microsoft.com/office/drawing/2014/main" id="{79DD8FFF-19A3-4DAF-9B29-F6F36DC01957}"/>
              </a:ext>
            </a:extLst>
          </p:cNvPr>
          <p:cNvSpPr>
            <a:spLocks/>
          </p:cNvSpPr>
          <p:nvPr/>
        </p:nvSpPr>
        <p:spPr bwMode="auto">
          <a:xfrm rot="-5430560">
            <a:off x="4863944" y="3513832"/>
            <a:ext cx="342900" cy="1143000"/>
          </a:xfrm>
          <a:prstGeom prst="leftBrace">
            <a:avLst>
              <a:gd name="adj1" fmla="val 27716"/>
              <a:gd name="adj2" fmla="val 50000"/>
            </a:avLst>
          </a:prstGeom>
          <a:noFill/>
          <a:ln w="9525">
            <a:solidFill>
              <a:srgbClr val="08080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100"/>
          </a:p>
        </p:txBody>
      </p:sp>
      <p:sp>
        <p:nvSpPr>
          <p:cNvPr id="9242" name="Text Box 26">
            <a:extLst>
              <a:ext uri="{FF2B5EF4-FFF2-40B4-BE49-F238E27FC236}">
                <a16:creationId xmlns="" xmlns:a16="http://schemas.microsoft.com/office/drawing/2014/main" id="{28EE8EC4-BE82-4DEE-9F9D-DBA9A060D8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8538" y="4153594"/>
            <a:ext cx="8572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r>
              <a:rPr lang="zh-CN" altLang="en-US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个</a:t>
            </a:r>
            <a:r>
              <a:rPr lang="en-US" altLang="zh-CN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endParaRPr lang="zh-CN" altLang="zh-CN" b="1" i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43" name="Text Box 27">
            <a:extLst>
              <a:ext uri="{FF2B5EF4-FFF2-40B4-BE49-F238E27FC236}">
                <a16:creationId xmlns="" xmlns:a16="http://schemas.microsoft.com/office/drawing/2014/main" id="{806E9B7F-B27F-4EEC-9222-9B048ABFAB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87965" y="3510213"/>
            <a:ext cx="309563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000" b="1" dirty="0">
                <a:solidFill>
                  <a:srgbClr val="FF0000"/>
                </a:solidFill>
                <a:latin typeface="+mn-lt"/>
              </a:rPr>
              <a:t>5</a:t>
            </a:r>
          </a:p>
        </p:txBody>
      </p:sp>
      <p:grpSp>
        <p:nvGrpSpPr>
          <p:cNvPr id="32" name="组合 2">
            <a:extLst>
              <a:ext uri="{FF2B5EF4-FFF2-40B4-BE49-F238E27FC236}">
                <a16:creationId xmlns="" xmlns:a16="http://schemas.microsoft.com/office/drawing/2014/main" id="{DAB032E3-60A6-46BF-ABFF-011E41F9C538}"/>
              </a:ext>
            </a:extLst>
          </p:cNvPr>
          <p:cNvGrpSpPr>
            <a:grpSpLocks/>
          </p:cNvGrpSpPr>
          <p:nvPr/>
        </p:nvGrpSpPr>
        <p:grpSpPr bwMode="auto">
          <a:xfrm>
            <a:off x="-3350" y="-55999"/>
            <a:ext cx="2006600" cy="478472"/>
            <a:chOff x="123" y="40"/>
            <a:chExt cx="3160" cy="753"/>
          </a:xfrm>
        </p:grpSpPr>
        <p:cxnSp>
          <p:nvCxnSpPr>
            <p:cNvPr id="33" name="直线连接符 23">
              <a:extLst>
                <a:ext uri="{FF2B5EF4-FFF2-40B4-BE49-F238E27FC236}">
                  <a16:creationId xmlns="" xmlns:a16="http://schemas.microsoft.com/office/drawing/2014/main" id="{2852F74A-1B9E-4714-8E40-A84C28E74B31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18">
              <a:extLst>
                <a:ext uri="{FF2B5EF4-FFF2-40B4-BE49-F238E27FC236}">
                  <a16:creationId xmlns="" xmlns:a16="http://schemas.microsoft.com/office/drawing/2014/main" id="{2D313515-008D-4B81-9F61-D17798DC2F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Yuanti SC"/>
                  <a:ea typeface="Yuanti SC"/>
                  <a:cs typeface="Yuanti SC"/>
                </a:rPr>
                <a:t>探究新知</a:t>
              </a:r>
            </a:p>
          </p:txBody>
        </p:sp>
        <p:sp>
          <p:nvSpPr>
            <p:cNvPr id="35" name="Freeform 74">
              <a:extLst>
                <a:ext uri="{FF2B5EF4-FFF2-40B4-BE49-F238E27FC236}">
                  <a16:creationId xmlns="" xmlns:a16="http://schemas.microsoft.com/office/drawing/2014/main" id="{3F00F40E-E44F-48D0-B8CF-62183AC0670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5714867" y="3548368"/>
            <a:ext cx="1712328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=  </a:t>
            </a:r>
            <a:r>
              <a:rPr lang="en-US" altLang="zh-CN" sz="2700" b="1" i="1" dirty="0">
                <a:solidFill>
                  <a:prstClr val="black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700" b="1" baseline="30000" dirty="0">
                <a:solidFill>
                  <a:prstClr val="black"/>
                </a:solidFill>
                <a:latin typeface="Times New Roman" panose="02020603050405020304" pitchFamily="18" charset="0"/>
              </a:rPr>
              <a:t>（      </a:t>
            </a:r>
            <a:r>
              <a:rPr lang="zh-CN" altLang="en-US" sz="27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）</a:t>
            </a:r>
            <a:r>
              <a:rPr lang="en-US" altLang="zh-CN" sz="27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.</a:t>
            </a:r>
            <a:r>
              <a:rPr lang="zh-CN" altLang="en-US" sz="27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9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1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75"/>
                                        <p:tgtEl>
                                          <p:spTgt spid="9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375"/>
                            </p:stCondLst>
                            <p:childTnLst>
                              <p:par>
                                <p:cTn id="6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875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75"/>
                                        <p:tgtEl>
                                          <p:spTgt spid="9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2" dur="5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75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5" dur="5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75"/>
                                        <p:tgtEl>
                                          <p:spTgt spid="9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5" grpId="0"/>
      <p:bldP spid="9227" grpId="0"/>
      <p:bldP spid="9228" grpId="0"/>
      <p:bldP spid="9230" grpId="0"/>
      <p:bldP spid="9233" grpId="0"/>
      <p:bldP spid="9234" grpId="0" build="p"/>
      <p:bldP spid="9235" grpId="0" bldLvl="0" animBg="1"/>
      <p:bldP spid="9236" grpId="0" build="p" advAuto="0"/>
      <p:bldP spid="9237" grpId="0"/>
      <p:bldP spid="9238" grpId="0" bldLvl="0" animBg="1"/>
      <p:bldP spid="9239" grpId="0"/>
      <p:bldP spid="9240" grpId="0"/>
      <p:bldP spid="9241" grpId="0" bldLvl="0" animBg="1"/>
      <p:bldP spid="9242" grpId="0"/>
      <p:bldP spid="924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Text Box 3">
            <a:extLst>
              <a:ext uri="{FF2B5EF4-FFF2-40B4-BE49-F238E27FC236}">
                <a16:creationId xmlns="" xmlns:a16="http://schemas.microsoft.com/office/drawing/2014/main" id="{CBD2819F-BB21-4049-82BC-0A3B072429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3000" y="598997"/>
            <a:ext cx="7315200" cy="2700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请同学们观察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下列各算式的左右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两边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，说说底数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、指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数有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什么关系？</a:t>
            </a:r>
          </a:p>
          <a:p>
            <a:pPr algn="just">
              <a:spcBef>
                <a:spcPct val="50000"/>
              </a:spcBef>
            </a:pPr>
            <a:r>
              <a:rPr lang="zh-CN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               10</a:t>
            </a:r>
            <a:r>
              <a:rPr lang="zh-CN" altLang="zh-CN" sz="2400" b="1" baseline="30000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 </a:t>
            </a:r>
            <a:r>
              <a:rPr lang="zh-CN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×10</a:t>
            </a:r>
            <a:r>
              <a:rPr lang="zh-CN" altLang="zh-CN" sz="2400" b="1" baseline="30000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zh-CN" sz="27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= </a:t>
            </a:r>
            <a:r>
              <a:rPr lang="zh-CN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10</a:t>
            </a:r>
            <a:r>
              <a:rPr lang="zh-CN" altLang="en-US" sz="2400" b="1" baseline="30000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（       ）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</a:t>
            </a:r>
          </a:p>
          <a:p>
            <a:pPr algn="just"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                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zh-CN" sz="24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 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×2</a:t>
            </a:r>
            <a:r>
              <a:rPr lang="zh-CN" altLang="zh-CN" sz="24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zh-CN" sz="2400" b="1" baseline="30000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    </a:t>
            </a:r>
            <a:r>
              <a:rPr lang="zh-CN" altLang="zh-CN" sz="27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=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2</a:t>
            </a:r>
            <a:r>
              <a:rPr lang="zh-CN" altLang="en-US" sz="2400" b="1" baseline="30000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（        ）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 </a:t>
            </a:r>
            <a:r>
              <a:rPr lang="zh-CN" altLang="en-US" sz="2400" b="1" baseline="30000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</a:t>
            </a:r>
            <a:endParaRPr lang="zh-CN" altLang="en-US" sz="2400" b="1" dirty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                </a:t>
            </a:r>
            <a:r>
              <a:rPr lang="zh-CN" altLang="zh-CN" sz="27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7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zh-CN" sz="27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× </a:t>
            </a:r>
            <a:r>
              <a:rPr lang="zh-CN" altLang="zh-CN" sz="27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7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  </a:t>
            </a:r>
            <a:r>
              <a:rPr lang="zh-CN" altLang="zh-CN" sz="2700" b="1" baseline="30000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zh-CN" sz="27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= </a:t>
            </a:r>
            <a:r>
              <a:rPr lang="en-US" altLang="zh-CN" sz="27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700" b="1" baseline="30000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（     </a:t>
            </a:r>
            <a:r>
              <a:rPr lang="zh-CN" altLang="en-US" sz="2700" b="1" baseline="30000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）</a:t>
            </a:r>
            <a:endParaRPr lang="zh-CN" altLang="en-US" sz="2700" b="1" dirty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5538" name="Text Box 4">
            <a:extLst>
              <a:ext uri="{FF2B5EF4-FFF2-40B4-BE49-F238E27FC236}">
                <a16:creationId xmlns="" xmlns:a16="http://schemas.microsoft.com/office/drawing/2014/main" id="{04248927-A0C9-4451-82A3-45118F0799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79913" y="1529766"/>
            <a:ext cx="57150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5</a:t>
            </a:r>
          </a:p>
        </p:txBody>
      </p:sp>
      <p:sp>
        <p:nvSpPr>
          <p:cNvPr id="65539" name="Text Box 5">
            <a:extLst>
              <a:ext uri="{FF2B5EF4-FFF2-40B4-BE49-F238E27FC236}">
                <a16:creationId xmlns="" xmlns:a16="http://schemas.microsoft.com/office/drawing/2014/main" id="{164B320D-9A35-4A17-A63D-84B0673A50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4325" y="2169286"/>
            <a:ext cx="57150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100" b="1">
                <a:solidFill>
                  <a:srgbClr val="FF0000"/>
                </a:solidFill>
                <a:latin typeface="Times New Roman" panose="02020603050405020304" pitchFamily="18" charset="0"/>
              </a:rPr>
              <a:t>   5</a:t>
            </a:r>
          </a:p>
        </p:txBody>
      </p:sp>
      <p:sp>
        <p:nvSpPr>
          <p:cNvPr id="65540" name="Text Box 6">
            <a:extLst>
              <a:ext uri="{FF2B5EF4-FFF2-40B4-BE49-F238E27FC236}">
                <a16:creationId xmlns="" xmlns:a16="http://schemas.microsoft.com/office/drawing/2014/main" id="{BC8D0A81-956E-4B39-B266-566CDA35FA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22763" y="2707327"/>
            <a:ext cx="6286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1271" name="Text Box 7">
            <a:extLst>
              <a:ext uri="{FF2B5EF4-FFF2-40B4-BE49-F238E27FC236}">
                <a16:creationId xmlns="" xmlns:a16="http://schemas.microsoft.com/office/drawing/2014/main" id="{DA207C95-3888-43C2-AAF5-F85711FBE9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1413" y="1521460"/>
            <a:ext cx="3257550" cy="2112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7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= 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10</a:t>
            </a:r>
            <a:r>
              <a:rPr lang="zh-CN" altLang="en-US" sz="2400" b="1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（           ）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；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zh-CN" sz="27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= 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400" b="1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（           ）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；</a:t>
            </a:r>
          </a:p>
          <a:p>
            <a:pPr>
              <a:spcBef>
                <a:spcPct val="50000"/>
              </a:spcBef>
            </a:pPr>
            <a:r>
              <a:rPr lang="zh-CN" altLang="zh-CN" sz="27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=  </a:t>
            </a:r>
            <a:r>
              <a:rPr lang="en-US" altLang="zh-CN" sz="27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7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（         </a:t>
            </a:r>
            <a:r>
              <a:rPr lang="zh-CN" altLang="en-US" sz="2700" b="1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）</a:t>
            </a:r>
            <a:r>
              <a:rPr lang="zh-CN" altLang="en-US" sz="27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zh-CN" sz="27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>
              <a:spcBef>
                <a:spcPct val="50000"/>
              </a:spcBef>
            </a:pPr>
            <a:endParaRPr lang="zh-CN" altLang="zh-CN" sz="2400" b="1" baseline="300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2" name="Text Box 8">
            <a:extLst>
              <a:ext uri="{FF2B5EF4-FFF2-40B4-BE49-F238E27FC236}">
                <a16:creationId xmlns="" xmlns:a16="http://schemas.microsoft.com/office/drawing/2014/main" id="{795A4B2C-2683-4D53-A9BD-A2AFF2295D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13425" y="1466509"/>
            <a:ext cx="7429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100" b="1">
                <a:solidFill>
                  <a:schemeClr val="hlink"/>
                </a:solidFill>
                <a:latin typeface="Times New Roman" panose="02020603050405020304" pitchFamily="18" charset="0"/>
              </a:rPr>
              <a:t> </a:t>
            </a:r>
            <a:r>
              <a:rPr lang="zh-CN" altLang="zh-CN" sz="2100" b="1">
                <a:solidFill>
                  <a:srgbClr val="FF0000"/>
                </a:solidFill>
                <a:latin typeface="Times New Roman" panose="02020603050405020304" pitchFamily="18" charset="0"/>
              </a:rPr>
              <a:t>3+2</a:t>
            </a:r>
          </a:p>
        </p:txBody>
      </p:sp>
      <p:sp>
        <p:nvSpPr>
          <p:cNvPr id="11273" name="Text Box 9">
            <a:extLst>
              <a:ext uri="{FF2B5EF4-FFF2-40B4-BE49-F238E27FC236}">
                <a16:creationId xmlns="" xmlns:a16="http://schemas.microsoft.com/office/drawing/2014/main" id="{61D4FACC-6229-417C-8AAC-ED48EF069B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57850" y="2103097"/>
            <a:ext cx="7429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100" b="1">
                <a:solidFill>
                  <a:srgbClr val="FF0000"/>
                </a:solidFill>
                <a:latin typeface="Times New Roman" panose="02020603050405020304" pitchFamily="18" charset="0"/>
              </a:rPr>
              <a:t> 3+2</a:t>
            </a:r>
          </a:p>
        </p:txBody>
      </p:sp>
      <p:sp>
        <p:nvSpPr>
          <p:cNvPr id="11274" name="Text Box 10">
            <a:extLst>
              <a:ext uri="{FF2B5EF4-FFF2-40B4-BE49-F238E27FC236}">
                <a16:creationId xmlns="" xmlns:a16="http://schemas.microsoft.com/office/drawing/2014/main" id="{87F4DDC1-B0B8-41DE-B632-FEFB67D81B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57850" y="2707934"/>
            <a:ext cx="7429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3+2</a:t>
            </a:r>
          </a:p>
        </p:txBody>
      </p:sp>
      <p:sp>
        <p:nvSpPr>
          <p:cNvPr id="11275" name="Text Box 11">
            <a:extLst>
              <a:ext uri="{FF2B5EF4-FFF2-40B4-BE49-F238E27FC236}">
                <a16:creationId xmlns="" xmlns:a16="http://schemas.microsoft.com/office/drawing/2014/main" id="{6CCB91B6-0912-4E7A-B163-198D432C35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3788" y="3541346"/>
            <a:ext cx="7143750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猜想</a:t>
            </a:r>
            <a:r>
              <a:rPr lang="zh-CN" altLang="zh-C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:   </a:t>
            </a:r>
            <a:r>
              <a:rPr lang="zh-CN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zh-CN" sz="33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3300" b="1" i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zh-CN" altLang="zh-CN" sz="33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zh-CN" sz="3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· </a:t>
            </a:r>
            <a:r>
              <a:rPr lang="zh-CN" altLang="zh-CN" sz="33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3300" b="1" i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r>
              <a:rPr lang="zh-CN" altLang="zh-CN" sz="33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?   (</a:t>
            </a:r>
            <a:r>
              <a:rPr lang="zh-CN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、</a:t>
            </a:r>
            <a:r>
              <a:rPr lang="zh-CN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都是正整数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</a:p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　　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itchFamily="49" charset="-122"/>
              </a:rPr>
              <a:t>分组讨论，并尝试证明你的猜想是否正确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1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</a:t>
            </a:r>
          </a:p>
        </p:txBody>
      </p:sp>
      <p:grpSp>
        <p:nvGrpSpPr>
          <p:cNvPr id="16" name="组合 2">
            <a:extLst>
              <a:ext uri="{FF2B5EF4-FFF2-40B4-BE49-F238E27FC236}">
                <a16:creationId xmlns="" xmlns:a16="http://schemas.microsoft.com/office/drawing/2014/main" id="{DAB032E3-60A6-46BF-ABFF-011E41F9C538}"/>
              </a:ext>
            </a:extLst>
          </p:cNvPr>
          <p:cNvGrpSpPr>
            <a:grpSpLocks/>
          </p:cNvGrpSpPr>
          <p:nvPr/>
        </p:nvGrpSpPr>
        <p:grpSpPr bwMode="auto">
          <a:xfrm>
            <a:off x="-3350" y="-55999"/>
            <a:ext cx="2006600" cy="477837"/>
            <a:chOff x="123" y="40"/>
            <a:chExt cx="3160" cy="752"/>
          </a:xfrm>
        </p:grpSpPr>
        <p:cxnSp>
          <p:nvCxnSpPr>
            <p:cNvPr id="17" name="直线连接符 23">
              <a:extLst>
                <a:ext uri="{FF2B5EF4-FFF2-40B4-BE49-F238E27FC236}">
                  <a16:creationId xmlns="" xmlns:a16="http://schemas.microsoft.com/office/drawing/2014/main" id="{2852F74A-1B9E-4714-8E40-A84C28E74B31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8">
              <a:extLst>
                <a:ext uri="{FF2B5EF4-FFF2-40B4-BE49-F238E27FC236}">
                  <a16:creationId xmlns="" xmlns:a16="http://schemas.microsoft.com/office/drawing/2014/main" id="{2D313515-008D-4B81-9F61-D17798DC2F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Yuanti SC"/>
                  <a:ea typeface="Yuanti SC"/>
                  <a:cs typeface="Yuanti SC"/>
                </a:rPr>
                <a:t>探究新知</a:t>
              </a:r>
            </a:p>
          </p:txBody>
        </p:sp>
        <p:sp>
          <p:nvSpPr>
            <p:cNvPr id="19" name="Freeform 74">
              <a:extLst>
                <a:ext uri="{FF2B5EF4-FFF2-40B4-BE49-F238E27FC236}">
                  <a16:creationId xmlns="" xmlns:a16="http://schemas.microsoft.com/office/drawing/2014/main" id="{3F00F40E-E44F-48D0-B8CF-62183AC0670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412" y="598997"/>
            <a:ext cx="755538" cy="663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/>
      <p:bldP spid="11272" grpId="0"/>
      <p:bldP spid="11273" grpId="0"/>
      <p:bldP spid="11274" grpId="0"/>
      <p:bldP spid="1127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 Box 3">
            <a:extLst>
              <a:ext uri="{FF2B5EF4-FFF2-40B4-BE49-F238E27FC236}">
                <a16:creationId xmlns="" xmlns:a16="http://schemas.microsoft.com/office/drawing/2014/main" id="{F04E5962-7FDD-46E5-9505-20CB99BD0C73}"/>
              </a:ext>
            </a:extLst>
          </p:cNvPr>
          <p:cNvSpPr txBox="1">
            <a:spLocks noGrp="1" noChangeArrowheads="1"/>
          </p:cNvSpPr>
          <p:nvPr>
            <p:ph type="title" idx="4294967295"/>
          </p:nvPr>
        </p:nvSpPr>
        <p:spPr>
          <a:xfrm>
            <a:off x="443985" y="858752"/>
            <a:ext cx="8229600" cy="857250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/>
          <a:p>
            <a:pPr algn="just" defTabSz="914400" eaLnBrk="1" fontAlgn="auto" hangingPunct="1">
              <a:lnSpc>
                <a:spcPct val="85000"/>
              </a:lnSpc>
              <a:spcBef>
                <a:spcPct val="50000"/>
              </a:spcBef>
              <a:spcAft>
                <a:spcPts val="0"/>
              </a:spcAft>
              <a:defRPr/>
            </a:pPr>
            <a:r>
              <a:rPr lang="zh-CN" sz="2400" b="1" spc="-50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猜想</a:t>
            </a:r>
            <a:r>
              <a:rPr lang="zh-CN" altLang="zh-CN" sz="2400" b="1" spc="-50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:    </a:t>
            </a:r>
            <a:r>
              <a:rPr lang="zh-CN" altLang="zh-CN" sz="2400" b="1" i="1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zh-CN" sz="2400" b="1" i="1" spc="-50" baseline="30000" dirty="0">
                <a:solidFill>
                  <a:srgbClr val="FF33CC"/>
                </a:solidFill>
                <a:latin typeface="+mn-lt"/>
                <a:ea typeface="黑体" panose="02010609060101010101" pitchFamily="49" charset="-122"/>
              </a:rPr>
              <a:t>m</a:t>
            </a:r>
            <a:r>
              <a:rPr lang="zh-CN" altLang="zh-CN" sz="2400" b="1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黑体" panose="02010609060101010101" pitchFamily="49" charset="-122"/>
              </a:rPr>
              <a:t> · </a:t>
            </a:r>
            <a:r>
              <a:rPr lang="zh-CN" altLang="zh-CN" sz="2400" b="1" i="1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zh-CN" sz="2400" b="1" i="1" spc="-50" baseline="30000" dirty="0">
                <a:solidFill>
                  <a:srgbClr val="FF33CC"/>
                </a:solidFill>
                <a:latin typeface="+mn-lt"/>
                <a:ea typeface="黑体" panose="02010609060101010101" pitchFamily="49" charset="-122"/>
              </a:rPr>
              <a:t>n</a:t>
            </a:r>
            <a:r>
              <a:rPr lang="zh-CN" altLang="zh-CN" sz="2400" b="1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黑体" panose="02010609060101010101" pitchFamily="49" charset="-122"/>
              </a:rPr>
              <a:t>=              </a:t>
            </a:r>
            <a:r>
              <a:rPr lang="zh-CN" altLang="zh-CN" sz="2400" b="1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黑体" panose="02010609060101010101" pitchFamily="49" charset="-122"/>
              </a:rPr>
              <a:t>(</a:t>
            </a:r>
            <a:r>
              <a:rPr lang="zh-CN" altLang="zh-CN" sz="2400" b="1" i="1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黑体" panose="02010609060101010101" pitchFamily="49" charset="-122"/>
              </a:rPr>
              <a:t>m</a:t>
            </a:r>
            <a:r>
              <a:rPr lang="zh-CN" sz="2400" b="1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黑体" panose="02010609060101010101" pitchFamily="49" charset="-122"/>
              </a:rPr>
              <a:t>、</a:t>
            </a:r>
            <a:r>
              <a:rPr lang="zh-CN" altLang="zh-CN" sz="2400" b="1" i="1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黑体" panose="02010609060101010101" pitchFamily="49" charset="-122"/>
              </a:rPr>
              <a:t>n</a:t>
            </a:r>
            <a:r>
              <a:rPr lang="zh-CN" sz="2400" b="1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黑体" panose="02010609060101010101" pitchFamily="49" charset="-122"/>
              </a:rPr>
              <a:t>都是正整数</a:t>
            </a:r>
            <a:r>
              <a:rPr lang="zh-CN" altLang="zh-CN" sz="2400" b="1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黑体" panose="02010609060101010101" pitchFamily="49" charset="-122"/>
              </a:rPr>
              <a:t>)</a:t>
            </a:r>
          </a:p>
        </p:txBody>
      </p:sp>
      <p:sp>
        <p:nvSpPr>
          <p:cNvPr id="13316" name="Text Box 4">
            <a:extLst>
              <a:ext uri="{FF2B5EF4-FFF2-40B4-BE49-F238E27FC236}">
                <a16:creationId xmlns="" xmlns:a16="http://schemas.microsoft.com/office/drawing/2014/main" id="{B761A634-CD1A-4A7D-9FFA-99DF097F18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9485" y="1235849"/>
            <a:ext cx="13017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i="1" dirty="0">
                <a:solidFill>
                  <a:srgbClr val="000000"/>
                </a:solidFill>
                <a:latin typeface="+mn-lt"/>
              </a:rPr>
              <a:t>a</a:t>
            </a:r>
            <a:r>
              <a:rPr lang="zh-CN" altLang="zh-CN" sz="2400" b="1" i="1" baseline="30000" dirty="0">
                <a:solidFill>
                  <a:srgbClr val="FF0000"/>
                </a:solidFill>
                <a:latin typeface="+mn-lt"/>
              </a:rPr>
              <a:t>m</a:t>
            </a:r>
            <a:r>
              <a:rPr lang="zh-CN" altLang="zh-CN" sz="2400" b="1" baseline="30000" dirty="0">
                <a:solidFill>
                  <a:srgbClr val="FF0000"/>
                </a:solidFill>
                <a:latin typeface="+mn-lt"/>
              </a:rPr>
              <a:t>+</a:t>
            </a:r>
            <a:r>
              <a:rPr lang="zh-CN" altLang="zh-CN" sz="2400" b="1" i="1" baseline="30000" dirty="0">
                <a:solidFill>
                  <a:srgbClr val="FF0000"/>
                </a:solidFill>
                <a:latin typeface="+mn-lt"/>
              </a:rPr>
              <a:t>n</a:t>
            </a:r>
          </a:p>
        </p:txBody>
      </p:sp>
      <p:sp>
        <p:nvSpPr>
          <p:cNvPr id="13317" name="Text Box 5">
            <a:extLst>
              <a:ext uri="{FF2B5EF4-FFF2-40B4-BE49-F238E27FC236}">
                <a16:creationId xmlns="" xmlns:a16="http://schemas.microsoft.com/office/drawing/2014/main" id="{50ABA064-3E33-45E5-9506-3A87C84311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5059" y="2313688"/>
            <a:ext cx="4481512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zh-CN" b="1" dirty="0">
                <a:latin typeface="+mn-lt"/>
              </a:rPr>
              <a:t>  </a:t>
            </a:r>
            <a:r>
              <a:rPr lang="zh-CN" altLang="zh-CN" sz="2700" b="1" i="1" dirty="0">
                <a:solidFill>
                  <a:srgbClr val="000000"/>
                </a:solidFill>
                <a:latin typeface="+mn-lt"/>
              </a:rPr>
              <a:t>a</a:t>
            </a:r>
            <a:r>
              <a:rPr lang="zh-CN" altLang="zh-CN" sz="2700" b="1" i="1" baseline="30000" dirty="0">
                <a:solidFill>
                  <a:srgbClr val="000000"/>
                </a:solidFill>
                <a:latin typeface="+mn-lt"/>
              </a:rPr>
              <a:t>m</a:t>
            </a:r>
            <a:r>
              <a:rPr lang="zh-CN" altLang="zh-CN" sz="2700" b="1" baseline="30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zh-CN" altLang="zh-CN" sz="2700" b="1" dirty="0">
                <a:solidFill>
                  <a:srgbClr val="000000"/>
                </a:solidFill>
                <a:latin typeface="+mn-lt"/>
              </a:rPr>
              <a:t> ·</a:t>
            </a:r>
            <a:r>
              <a:rPr lang="zh-CN" altLang="zh-CN" sz="2700" b="1" baseline="30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zh-CN" altLang="zh-CN" sz="2700" b="1" i="1" dirty="0">
                <a:solidFill>
                  <a:srgbClr val="000000"/>
                </a:solidFill>
                <a:latin typeface="+mn-lt"/>
              </a:rPr>
              <a:t>a</a:t>
            </a:r>
            <a:r>
              <a:rPr lang="zh-CN" altLang="zh-CN" sz="2700" b="1" i="1" baseline="30000" dirty="0">
                <a:solidFill>
                  <a:srgbClr val="000000"/>
                </a:solidFill>
                <a:latin typeface="+mn-lt"/>
              </a:rPr>
              <a:t>n</a:t>
            </a:r>
            <a:r>
              <a:rPr lang="zh-CN" altLang="zh-CN" sz="2700" b="1" baseline="30000" dirty="0">
                <a:solidFill>
                  <a:srgbClr val="000000"/>
                </a:solidFill>
                <a:latin typeface="+mn-lt"/>
              </a:rPr>
              <a:t>  </a:t>
            </a:r>
            <a:r>
              <a:rPr lang="zh-CN" altLang="zh-CN" sz="2700" b="1" dirty="0">
                <a:solidFill>
                  <a:srgbClr val="000000"/>
                </a:solidFill>
                <a:latin typeface="+mn-lt"/>
              </a:rPr>
              <a:t>=</a:t>
            </a:r>
          </a:p>
        </p:txBody>
      </p:sp>
      <p:sp>
        <p:nvSpPr>
          <p:cNvPr id="13318" name="Text Box 6">
            <a:extLst>
              <a:ext uri="{FF2B5EF4-FFF2-40B4-BE49-F238E27FC236}">
                <a16:creationId xmlns="" xmlns:a16="http://schemas.microsoft.com/office/drawing/2014/main" id="{5BA38F26-543C-463F-86FC-E5596ED20F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3032" y="2313688"/>
            <a:ext cx="3829050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dirty="0">
                <a:solidFill>
                  <a:srgbClr val="000000"/>
                </a:solidFill>
                <a:latin typeface="+mn-lt"/>
              </a:rPr>
              <a:t>（</a:t>
            </a:r>
            <a:r>
              <a:rPr lang="zh-CN" altLang="zh-CN" sz="2700" b="1" i="1" dirty="0">
                <a:solidFill>
                  <a:srgbClr val="000000"/>
                </a:solidFill>
                <a:latin typeface="+mn-lt"/>
              </a:rPr>
              <a:t>aa</a:t>
            </a:r>
            <a:r>
              <a:rPr lang="zh-CN" altLang="zh-CN" sz="2700" b="1" dirty="0">
                <a:solidFill>
                  <a:srgbClr val="000000"/>
                </a:solidFill>
                <a:latin typeface="+mn-lt"/>
              </a:rPr>
              <a:t>…</a:t>
            </a:r>
            <a:r>
              <a:rPr lang="zh-CN" altLang="zh-CN" sz="2700" b="1" i="1" dirty="0">
                <a:solidFill>
                  <a:srgbClr val="000000"/>
                </a:solidFill>
                <a:latin typeface="+mn-lt"/>
              </a:rPr>
              <a:t>a</a:t>
            </a:r>
            <a:r>
              <a:rPr lang="zh-CN" altLang="en-US" sz="2700" b="1" dirty="0">
                <a:solidFill>
                  <a:srgbClr val="000000"/>
                </a:solidFill>
                <a:latin typeface="+mn-lt"/>
              </a:rPr>
              <a:t>）</a:t>
            </a:r>
          </a:p>
        </p:txBody>
      </p:sp>
      <p:sp>
        <p:nvSpPr>
          <p:cNvPr id="13319" name="AutoShape 7">
            <a:extLst>
              <a:ext uri="{FF2B5EF4-FFF2-40B4-BE49-F238E27FC236}">
                <a16:creationId xmlns="" xmlns:a16="http://schemas.microsoft.com/office/drawing/2014/main" id="{ADB60360-F66B-4DEA-B0A5-5C78CB680013}"/>
              </a:ext>
            </a:extLst>
          </p:cNvPr>
          <p:cNvSpPr>
            <a:spLocks/>
          </p:cNvSpPr>
          <p:nvPr/>
        </p:nvSpPr>
        <p:spPr bwMode="auto">
          <a:xfrm rot="-5370566" flipH="1">
            <a:off x="3778070" y="1813375"/>
            <a:ext cx="158876" cy="971550"/>
          </a:xfrm>
          <a:prstGeom prst="leftBrace">
            <a:avLst>
              <a:gd name="adj1" fmla="val 4711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 anchor="ctr"/>
          <a:lstStyle/>
          <a:p>
            <a:pPr algn="ctr"/>
            <a:endParaRPr lang="zh-CN" altLang="zh-CN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13320" name="Text Box 8">
            <a:extLst>
              <a:ext uri="{FF2B5EF4-FFF2-40B4-BE49-F238E27FC236}">
                <a16:creationId xmlns="" xmlns:a16="http://schemas.microsoft.com/office/drawing/2014/main" id="{E36A6B79-623F-492A-972B-376788DBAD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6983" y="1819776"/>
            <a:ext cx="800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b="1" i="1" dirty="0">
                <a:solidFill>
                  <a:srgbClr val="FF0000"/>
                </a:solidFill>
                <a:latin typeface="+mn-lt"/>
              </a:rPr>
              <a:t>m</a:t>
            </a:r>
            <a:r>
              <a:rPr lang="zh-CN" altLang="en-US" b="1" dirty="0" smtClean="0">
                <a:solidFill>
                  <a:srgbClr val="000000"/>
                </a:solidFill>
                <a:latin typeface="+mn-lt"/>
              </a:rPr>
              <a:t>个</a:t>
            </a:r>
            <a:r>
              <a:rPr lang="en-US" altLang="zh-CN" b="1" i="1" dirty="0" smtClean="0">
                <a:solidFill>
                  <a:srgbClr val="000000"/>
                </a:solidFill>
                <a:latin typeface="+mn-lt"/>
              </a:rPr>
              <a:t>a</a:t>
            </a:r>
            <a:endParaRPr lang="zh-CN" altLang="zh-CN" b="1" i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3321" name="Text Box 9">
            <a:extLst>
              <a:ext uri="{FF2B5EF4-FFF2-40B4-BE49-F238E27FC236}">
                <a16:creationId xmlns="" xmlns:a16="http://schemas.microsoft.com/office/drawing/2014/main" id="{7AED8642-9F13-4F1C-A940-EC1F4741C8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7083" y="2315275"/>
            <a:ext cx="1828800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dirty="0">
                <a:solidFill>
                  <a:srgbClr val="000000"/>
                </a:solidFill>
                <a:latin typeface="+mn-lt"/>
              </a:rPr>
              <a:t>（</a:t>
            </a:r>
            <a:r>
              <a:rPr lang="zh-CN" altLang="zh-CN" sz="2700" b="1" i="1" dirty="0">
                <a:solidFill>
                  <a:srgbClr val="000000"/>
                </a:solidFill>
                <a:latin typeface="+mn-lt"/>
              </a:rPr>
              <a:t>aa</a:t>
            </a:r>
            <a:r>
              <a:rPr lang="zh-CN" altLang="zh-CN" sz="2700" b="1" dirty="0">
                <a:solidFill>
                  <a:srgbClr val="000000"/>
                </a:solidFill>
                <a:latin typeface="+mn-lt"/>
              </a:rPr>
              <a:t>…</a:t>
            </a:r>
            <a:r>
              <a:rPr lang="zh-CN" altLang="zh-CN" sz="2700" b="1" i="1" dirty="0">
                <a:solidFill>
                  <a:srgbClr val="000000"/>
                </a:solidFill>
                <a:latin typeface="+mn-lt"/>
              </a:rPr>
              <a:t>a</a:t>
            </a:r>
            <a:r>
              <a:rPr lang="zh-CN" altLang="en-US" sz="2700" b="1" dirty="0">
                <a:solidFill>
                  <a:srgbClr val="000000"/>
                </a:solidFill>
                <a:latin typeface="+mn-lt"/>
              </a:rPr>
              <a:t>）</a:t>
            </a:r>
          </a:p>
        </p:txBody>
      </p:sp>
      <p:sp>
        <p:nvSpPr>
          <p:cNvPr id="13322" name="AutoShape 10">
            <a:extLst>
              <a:ext uri="{FF2B5EF4-FFF2-40B4-BE49-F238E27FC236}">
                <a16:creationId xmlns="" xmlns:a16="http://schemas.microsoft.com/office/drawing/2014/main" id="{8BDD2E87-C18F-4304-8E7B-85E170D1D620}"/>
              </a:ext>
            </a:extLst>
          </p:cNvPr>
          <p:cNvSpPr>
            <a:spLocks/>
          </p:cNvSpPr>
          <p:nvPr/>
        </p:nvSpPr>
        <p:spPr bwMode="auto">
          <a:xfrm rot="-5402996" flipH="1">
            <a:off x="5073015" y="1809171"/>
            <a:ext cx="216935" cy="971550"/>
          </a:xfrm>
          <a:prstGeom prst="leftBrace">
            <a:avLst>
              <a:gd name="adj1" fmla="val 4711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 anchor="ctr"/>
          <a:lstStyle/>
          <a:p>
            <a:pPr algn="ctr"/>
            <a:endParaRPr lang="zh-CN" altLang="zh-CN" b="1">
              <a:solidFill>
                <a:schemeClr val="bg2"/>
              </a:solidFill>
              <a:latin typeface="+mn-lt"/>
            </a:endParaRPr>
          </a:p>
        </p:txBody>
      </p:sp>
      <p:sp>
        <p:nvSpPr>
          <p:cNvPr id="13323" name="Text Box 11">
            <a:extLst>
              <a:ext uri="{FF2B5EF4-FFF2-40B4-BE49-F238E27FC236}">
                <a16:creationId xmlns="" xmlns:a16="http://schemas.microsoft.com/office/drawing/2014/main" id="{A8CECD1E-6AB6-4395-8E90-BE746CBB2D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7557" y="1819776"/>
            <a:ext cx="914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b="1" i="1" dirty="0">
                <a:solidFill>
                  <a:srgbClr val="FF0000"/>
                </a:solidFill>
                <a:latin typeface="+mn-lt"/>
              </a:rPr>
              <a:t>n</a:t>
            </a:r>
            <a:r>
              <a:rPr lang="zh-CN" altLang="en-US" b="1" dirty="0" smtClean="0">
                <a:solidFill>
                  <a:srgbClr val="000000"/>
                </a:solidFill>
                <a:latin typeface="+mn-lt"/>
              </a:rPr>
              <a:t>个</a:t>
            </a:r>
            <a:r>
              <a:rPr lang="en-US" altLang="zh-CN" b="1" i="1" dirty="0" smtClean="0">
                <a:solidFill>
                  <a:srgbClr val="000000"/>
                </a:solidFill>
                <a:latin typeface="+mn-lt"/>
              </a:rPr>
              <a:t>a</a:t>
            </a:r>
            <a:endParaRPr lang="zh-CN" altLang="zh-CN" b="1" i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3324" name="Text Box 12">
            <a:extLst>
              <a:ext uri="{FF2B5EF4-FFF2-40B4-BE49-F238E27FC236}">
                <a16:creationId xmlns="" xmlns:a16="http://schemas.microsoft.com/office/drawing/2014/main" id="{DC9FD2FC-F012-4FDE-B088-82B8AB16A5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18125" y="2382744"/>
            <a:ext cx="2171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+mn-lt"/>
              </a:rPr>
              <a:t>（乘方的意义）</a:t>
            </a:r>
          </a:p>
        </p:txBody>
      </p:sp>
      <p:sp>
        <p:nvSpPr>
          <p:cNvPr id="13325" name="Text Box 13">
            <a:extLst>
              <a:ext uri="{FF2B5EF4-FFF2-40B4-BE49-F238E27FC236}">
                <a16:creationId xmlns="" xmlns:a16="http://schemas.microsoft.com/office/drawing/2014/main" id="{358999D7-AD6A-4AA7-981A-E199D3DDD4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4033" y="2821688"/>
            <a:ext cx="13716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zh-CN" sz="2700" b="1" dirty="0">
                <a:solidFill>
                  <a:srgbClr val="000000"/>
                </a:solidFill>
                <a:latin typeface="+mn-lt"/>
              </a:rPr>
              <a:t>= </a:t>
            </a:r>
            <a:r>
              <a:rPr lang="zh-CN" altLang="zh-CN" sz="2700" b="1" i="1" dirty="0">
                <a:solidFill>
                  <a:srgbClr val="000000"/>
                </a:solidFill>
                <a:latin typeface="+mn-lt"/>
              </a:rPr>
              <a:t>aa</a:t>
            </a:r>
            <a:r>
              <a:rPr lang="zh-CN" altLang="zh-CN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…</a:t>
            </a:r>
            <a:r>
              <a:rPr lang="zh-CN" altLang="zh-CN" sz="2700" b="1" i="1" dirty="0">
                <a:solidFill>
                  <a:srgbClr val="000000"/>
                </a:solidFill>
                <a:latin typeface="+mn-lt"/>
              </a:rPr>
              <a:t>a</a:t>
            </a:r>
            <a:endParaRPr lang="zh-CN" altLang="zh-CN" b="1" i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3326" name="AutoShape 14">
            <a:extLst>
              <a:ext uri="{FF2B5EF4-FFF2-40B4-BE49-F238E27FC236}">
                <a16:creationId xmlns="" xmlns:a16="http://schemas.microsoft.com/office/drawing/2014/main" id="{5E79B958-303D-41B6-B8F5-D3B440E5240D}"/>
              </a:ext>
            </a:extLst>
          </p:cNvPr>
          <p:cNvSpPr>
            <a:spLocks/>
          </p:cNvSpPr>
          <p:nvPr/>
        </p:nvSpPr>
        <p:spPr bwMode="auto">
          <a:xfrm rot="-5404578">
            <a:off x="3409834" y="3030191"/>
            <a:ext cx="171450" cy="742950"/>
          </a:xfrm>
          <a:prstGeom prst="leftBrace">
            <a:avLst>
              <a:gd name="adj1" fmla="val 36031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 anchor="ctr"/>
          <a:lstStyle/>
          <a:p>
            <a:pPr algn="ctr"/>
            <a:endParaRPr lang="zh-CN" altLang="zh-CN" b="1">
              <a:solidFill>
                <a:schemeClr val="bg2"/>
              </a:solidFill>
              <a:latin typeface="+mn-lt"/>
            </a:endParaRPr>
          </a:p>
        </p:txBody>
      </p:sp>
      <p:sp>
        <p:nvSpPr>
          <p:cNvPr id="13327" name="Text Box 15">
            <a:extLst>
              <a:ext uri="{FF2B5EF4-FFF2-40B4-BE49-F238E27FC236}">
                <a16:creationId xmlns="" xmlns:a16="http://schemas.microsoft.com/office/drawing/2014/main" id="{8A533E37-7924-4826-B94D-A7169A8051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0426" y="3478010"/>
            <a:ext cx="12573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b="1" dirty="0">
                <a:solidFill>
                  <a:srgbClr val="FF0000"/>
                </a:solidFill>
                <a:latin typeface="+mn-lt"/>
              </a:rPr>
              <a:t>(</a:t>
            </a:r>
            <a:r>
              <a:rPr lang="zh-CN" altLang="zh-CN" b="1" i="1" dirty="0">
                <a:solidFill>
                  <a:srgbClr val="FF0000"/>
                </a:solidFill>
                <a:latin typeface="+mn-lt"/>
              </a:rPr>
              <a:t>m+n</a:t>
            </a:r>
            <a:r>
              <a:rPr lang="zh-CN" altLang="zh-CN" b="1" dirty="0">
                <a:solidFill>
                  <a:srgbClr val="FF0000"/>
                </a:solidFill>
                <a:latin typeface="+mn-lt"/>
              </a:rPr>
              <a:t>)</a:t>
            </a:r>
            <a:r>
              <a:rPr lang="zh-CN" altLang="en-US" b="1" dirty="0" smtClean="0">
                <a:solidFill>
                  <a:srgbClr val="000000"/>
                </a:solidFill>
                <a:latin typeface="+mn-lt"/>
              </a:rPr>
              <a:t>个</a:t>
            </a:r>
            <a:r>
              <a:rPr lang="en-US" altLang="zh-CN" b="1" i="1" dirty="0" smtClean="0">
                <a:solidFill>
                  <a:srgbClr val="000000"/>
                </a:solidFill>
                <a:latin typeface="+mn-lt"/>
              </a:rPr>
              <a:t>a</a:t>
            </a:r>
            <a:endParaRPr lang="zh-CN" altLang="zh-CN" b="1" i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3328" name="Text Box 16">
            <a:extLst>
              <a:ext uri="{FF2B5EF4-FFF2-40B4-BE49-F238E27FC236}">
                <a16:creationId xmlns="" xmlns:a16="http://schemas.microsoft.com/office/drawing/2014/main" id="{5BEDF67A-7469-4C45-9781-46F4898675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01108" y="2969231"/>
            <a:ext cx="18288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+mn-lt"/>
              </a:rPr>
              <a:t>（乘法结合律）</a:t>
            </a:r>
          </a:p>
        </p:txBody>
      </p:sp>
      <p:sp>
        <p:nvSpPr>
          <p:cNvPr id="13329" name="Text Box 17">
            <a:extLst>
              <a:ext uri="{FF2B5EF4-FFF2-40B4-BE49-F238E27FC236}">
                <a16:creationId xmlns="" xmlns:a16="http://schemas.microsoft.com/office/drawing/2014/main" id="{6C9B8FDC-807B-4084-98BC-C0982893B7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4033" y="3846310"/>
            <a:ext cx="1543050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zh-CN" sz="2700" b="1" dirty="0">
                <a:solidFill>
                  <a:srgbClr val="000000"/>
                </a:solidFill>
                <a:latin typeface="+mn-lt"/>
              </a:rPr>
              <a:t>=</a:t>
            </a:r>
            <a:r>
              <a:rPr lang="zh-CN" altLang="zh-CN" sz="2700" b="1" i="1" dirty="0">
                <a:solidFill>
                  <a:srgbClr val="000000"/>
                </a:solidFill>
                <a:latin typeface="+mn-lt"/>
              </a:rPr>
              <a:t>a</a:t>
            </a:r>
            <a:r>
              <a:rPr lang="zh-CN" altLang="zh-CN" sz="2700" b="1" i="1" baseline="30000" dirty="0">
                <a:solidFill>
                  <a:srgbClr val="000000"/>
                </a:solidFill>
                <a:latin typeface="+mn-lt"/>
              </a:rPr>
              <a:t>m</a:t>
            </a:r>
            <a:r>
              <a:rPr lang="zh-CN" altLang="zh-CN" sz="2700" b="1" baseline="30000" dirty="0">
                <a:solidFill>
                  <a:srgbClr val="000000"/>
                </a:solidFill>
                <a:latin typeface="+mn-lt"/>
              </a:rPr>
              <a:t>+</a:t>
            </a:r>
            <a:r>
              <a:rPr lang="zh-CN" altLang="zh-CN" sz="2700" b="1" i="1" baseline="30000" dirty="0">
                <a:solidFill>
                  <a:srgbClr val="000000"/>
                </a:solidFill>
                <a:latin typeface="+mn-lt"/>
              </a:rPr>
              <a:t>n</a:t>
            </a:r>
            <a:endParaRPr lang="zh-CN" altLang="zh-CN" b="1" i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3330" name="Text Box 18">
            <a:extLst>
              <a:ext uri="{FF2B5EF4-FFF2-40B4-BE49-F238E27FC236}">
                <a16:creationId xmlns="" xmlns:a16="http://schemas.microsoft.com/office/drawing/2014/main" id="{ABF5A20E-2C0B-4A64-A812-10F73EB3DB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5702" y="3963975"/>
            <a:ext cx="17716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+mn-lt"/>
              </a:rPr>
              <a:t>（乘方的意义）</a:t>
            </a:r>
          </a:p>
        </p:txBody>
      </p:sp>
      <p:sp>
        <p:nvSpPr>
          <p:cNvPr id="13331" name="Text Box 19">
            <a:extLst>
              <a:ext uri="{FF2B5EF4-FFF2-40B4-BE49-F238E27FC236}">
                <a16:creationId xmlns="" xmlns:a16="http://schemas.microsoft.com/office/drawing/2014/main" id="{4D7FA940-BCDD-417D-955A-87BD3526F5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0036" y="4479036"/>
            <a:ext cx="9144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即</a:t>
            </a:r>
          </a:p>
        </p:txBody>
      </p:sp>
      <p:sp>
        <p:nvSpPr>
          <p:cNvPr id="13332" name="Text Box 20">
            <a:extLst>
              <a:ext uri="{FF2B5EF4-FFF2-40B4-BE49-F238E27FC236}">
                <a16:creationId xmlns="" xmlns:a16="http://schemas.microsoft.com/office/drawing/2014/main" id="{E59835B4-9EA8-4EAA-B1CC-59E9730874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7573" y="4393311"/>
            <a:ext cx="676781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zh-CN" sz="3000" b="1" i="1" dirty="0">
                <a:solidFill>
                  <a:srgbClr val="000000"/>
                </a:solidFill>
                <a:latin typeface="+mn-lt"/>
              </a:rPr>
              <a:t>a</a:t>
            </a:r>
            <a:r>
              <a:rPr lang="zh-CN" altLang="zh-CN" sz="3000" b="1" i="1" baseline="30000" dirty="0">
                <a:solidFill>
                  <a:srgbClr val="FF0000"/>
                </a:solidFill>
                <a:latin typeface="+mn-lt"/>
              </a:rPr>
              <a:t>m</a:t>
            </a:r>
            <a:r>
              <a:rPr lang="zh-CN" altLang="zh-CN" sz="3000" b="1" i="1" dirty="0">
                <a:solidFill>
                  <a:srgbClr val="000000"/>
                </a:solidFill>
                <a:latin typeface="+mn-lt"/>
              </a:rPr>
              <a:t> </a:t>
            </a:r>
            <a:r>
              <a:rPr lang="zh-CN" altLang="zh-CN" sz="3000" b="1" dirty="0">
                <a:solidFill>
                  <a:srgbClr val="000000"/>
                </a:solidFill>
                <a:latin typeface="+mn-lt"/>
              </a:rPr>
              <a:t>· </a:t>
            </a:r>
            <a:r>
              <a:rPr lang="zh-CN" altLang="zh-CN" sz="3000" b="1" i="1" dirty="0">
                <a:solidFill>
                  <a:srgbClr val="000000"/>
                </a:solidFill>
                <a:latin typeface="+mn-lt"/>
              </a:rPr>
              <a:t>a</a:t>
            </a:r>
            <a:r>
              <a:rPr lang="zh-CN" altLang="zh-CN" sz="3000" b="1" i="1" baseline="30000" dirty="0">
                <a:solidFill>
                  <a:srgbClr val="FF0000"/>
                </a:solidFill>
                <a:latin typeface="+mn-lt"/>
              </a:rPr>
              <a:t>n</a:t>
            </a:r>
            <a:r>
              <a:rPr lang="zh-CN" altLang="zh-CN" sz="3000" b="1" i="1" baseline="30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</a:rPr>
              <a:t>=  </a:t>
            </a:r>
            <a:r>
              <a:rPr lang="zh-CN" altLang="zh-CN" sz="3000" b="1" i="1" dirty="0">
                <a:solidFill>
                  <a:srgbClr val="000000"/>
                </a:solidFill>
                <a:latin typeface="+mn-lt"/>
              </a:rPr>
              <a:t>a</a:t>
            </a:r>
            <a:r>
              <a:rPr lang="zh-CN" altLang="zh-CN" sz="3000" b="1" i="1" baseline="30000" dirty="0">
                <a:solidFill>
                  <a:srgbClr val="FF0000"/>
                </a:solidFill>
                <a:latin typeface="+mn-lt"/>
              </a:rPr>
              <a:t>m</a:t>
            </a:r>
            <a:r>
              <a:rPr lang="zh-CN" altLang="zh-CN" sz="3000" b="1" baseline="30000" dirty="0">
                <a:solidFill>
                  <a:srgbClr val="FF0000"/>
                </a:solidFill>
                <a:latin typeface="+mn-lt"/>
              </a:rPr>
              <a:t>+</a:t>
            </a:r>
            <a:r>
              <a:rPr lang="zh-CN" altLang="zh-CN" sz="3000" b="1" i="1" baseline="30000" dirty="0">
                <a:solidFill>
                  <a:srgbClr val="FF0000"/>
                </a:solidFill>
                <a:latin typeface="+mn-lt"/>
              </a:rPr>
              <a:t>n</a:t>
            </a:r>
            <a:r>
              <a:rPr lang="zh-CN" altLang="zh-CN" sz="3000" b="1" i="1" dirty="0">
                <a:solidFill>
                  <a:srgbClr val="000000"/>
                </a:solidFill>
                <a:latin typeface="+mn-lt"/>
              </a:rPr>
              <a:t> </a:t>
            </a:r>
            <a:r>
              <a:rPr lang="zh-CN" altLang="zh-CN" sz="3000" b="1" dirty="0">
                <a:solidFill>
                  <a:srgbClr val="000000"/>
                </a:solidFill>
                <a:latin typeface="+mn-lt"/>
              </a:rPr>
              <a:t>   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</a:rPr>
              <a:t> (</a:t>
            </a:r>
            <a:r>
              <a:rPr lang="zh-CN" altLang="en-US" sz="2100" b="1" dirty="0">
                <a:solidFill>
                  <a:srgbClr val="000000"/>
                </a:solidFill>
                <a:latin typeface="+mn-lt"/>
              </a:rPr>
              <a:t>当</a:t>
            </a:r>
            <a:r>
              <a:rPr lang="zh-CN" altLang="zh-CN" sz="2100" b="1" i="1" dirty="0">
                <a:solidFill>
                  <a:srgbClr val="000000"/>
                </a:solidFill>
                <a:latin typeface="+mn-lt"/>
              </a:rPr>
              <a:t>m</a:t>
            </a:r>
            <a:r>
              <a:rPr lang="zh-CN" altLang="en-US" sz="2100" b="1" dirty="0">
                <a:solidFill>
                  <a:srgbClr val="000000"/>
                </a:solidFill>
                <a:latin typeface="+mn-lt"/>
              </a:rPr>
              <a:t>、</a:t>
            </a:r>
            <a:r>
              <a:rPr lang="zh-CN" altLang="zh-CN" sz="2100" b="1" i="1" dirty="0">
                <a:solidFill>
                  <a:srgbClr val="000000"/>
                </a:solidFill>
                <a:latin typeface="+mn-lt"/>
              </a:rPr>
              <a:t>n</a:t>
            </a:r>
            <a:r>
              <a:rPr lang="zh-CN" altLang="en-US" sz="2100" b="1" dirty="0">
                <a:solidFill>
                  <a:srgbClr val="000000"/>
                </a:solidFill>
                <a:latin typeface="+mn-lt"/>
              </a:rPr>
              <a:t>都是正整数</a:t>
            </a:r>
            <a:r>
              <a:rPr lang="zh-CN" altLang="zh-CN" sz="2100" b="1" dirty="0">
                <a:solidFill>
                  <a:srgbClr val="000000"/>
                </a:solidFill>
                <a:latin typeface="+mn-lt"/>
              </a:rPr>
              <a:t>)</a:t>
            </a:r>
          </a:p>
        </p:txBody>
      </p:sp>
      <p:grpSp>
        <p:nvGrpSpPr>
          <p:cNvPr id="26" name="组合 2">
            <a:extLst>
              <a:ext uri="{FF2B5EF4-FFF2-40B4-BE49-F238E27FC236}">
                <a16:creationId xmlns="" xmlns:a16="http://schemas.microsoft.com/office/drawing/2014/main" id="{DAB032E3-60A6-46BF-ABFF-011E41F9C538}"/>
              </a:ext>
            </a:extLst>
          </p:cNvPr>
          <p:cNvGrpSpPr>
            <a:grpSpLocks/>
          </p:cNvGrpSpPr>
          <p:nvPr/>
        </p:nvGrpSpPr>
        <p:grpSpPr bwMode="auto">
          <a:xfrm>
            <a:off x="-3350" y="-55999"/>
            <a:ext cx="2006600" cy="477837"/>
            <a:chOff x="123" y="40"/>
            <a:chExt cx="3160" cy="752"/>
          </a:xfrm>
        </p:grpSpPr>
        <p:cxnSp>
          <p:nvCxnSpPr>
            <p:cNvPr id="28" name="直线连接符 23">
              <a:extLst>
                <a:ext uri="{FF2B5EF4-FFF2-40B4-BE49-F238E27FC236}">
                  <a16:creationId xmlns="" xmlns:a16="http://schemas.microsoft.com/office/drawing/2014/main" id="{2852F74A-1B9E-4714-8E40-A84C28E74B31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>
              <a:extLst>
                <a:ext uri="{FF2B5EF4-FFF2-40B4-BE49-F238E27FC236}">
                  <a16:creationId xmlns="" xmlns:a16="http://schemas.microsoft.com/office/drawing/2014/main" id="{2D313515-008D-4B81-9F61-D17798DC2F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+mn-lt"/>
                  <a:ea typeface="Yuanti SC"/>
                  <a:cs typeface="Yuanti SC"/>
                </a:rPr>
                <a:t>探究新知</a:t>
              </a:r>
            </a:p>
          </p:txBody>
        </p:sp>
        <p:sp>
          <p:nvSpPr>
            <p:cNvPr id="30" name="Freeform 74">
              <a:extLst>
                <a:ext uri="{FF2B5EF4-FFF2-40B4-BE49-F238E27FC236}">
                  <a16:creationId xmlns="" xmlns:a16="http://schemas.microsoft.com/office/drawing/2014/main" id="{3F00F40E-E44F-48D0-B8CF-62183AC0670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31" name="圆角矩形 31">
            <a:extLst>
              <a:ext uri="{FF2B5EF4-FFF2-40B4-BE49-F238E27FC236}">
                <a16:creationId xmlns="" xmlns:a16="http://schemas.microsoft.com/office/drawing/2014/main" id="{09461CE3-511E-4AFD-AB39-AE9A2F95FE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9852" y="579526"/>
            <a:ext cx="1641475" cy="431800"/>
          </a:xfrm>
          <a:prstGeom prst="roundRect">
            <a:avLst>
              <a:gd name="adj" fmla="val 16667"/>
            </a:avLst>
          </a:prstGeom>
          <a:solidFill>
            <a:srgbClr val="FFBF53">
              <a:lumMod val="40000"/>
              <a:lumOff val="60000"/>
            </a:srgbClr>
          </a:solidFill>
          <a:ln w="25400">
            <a:solidFill>
              <a:srgbClr val="02B3C5">
                <a:lumMod val="75000"/>
              </a:srgbClr>
            </a:solidFill>
            <a:round/>
            <a:headEnd/>
            <a:tailEnd/>
          </a:ln>
        </p:spPr>
        <p:txBody>
          <a:bodyPr/>
          <a:lstStyle/>
          <a:p>
            <a:pPr algn="ctr">
              <a:lnSpc>
                <a:spcPct val="110000"/>
              </a:lnSpc>
              <a:defRPr/>
            </a:pPr>
            <a:r>
              <a:rPr lang="zh-CN" altLang="en-US" b="1" kern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猜想与证明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75"/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"/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45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95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75"/>
                                        <p:tgtEl>
                                          <p:spTgt spid="133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75"/>
                                        <p:tgtEl>
                                          <p:spTgt spid="13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45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95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75"/>
                                        <p:tgtEl>
                                          <p:spTgt spid="13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75"/>
                                        <p:tgtEl>
                                          <p:spTgt spid="13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50"/>
                            </p:stCondLst>
                            <p:childTnLst>
                              <p:par>
                                <p:cTn id="5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95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75"/>
                                        <p:tgtEl>
                                          <p:spTgt spid="133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75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13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13317" grpId="0" build="p"/>
      <p:bldP spid="13318" grpId="0" build="p"/>
      <p:bldP spid="13319" grpId="0" bldLvl="0" animBg="1"/>
      <p:bldP spid="13320" grpId="0" build="p" advAuto="0"/>
      <p:bldP spid="13321" grpId="0" build="p"/>
      <p:bldP spid="13322" grpId="0" bldLvl="0" animBg="1"/>
      <p:bldP spid="13323" grpId="0" build="p" advAuto="0"/>
      <p:bldP spid="13324" grpId="0"/>
      <p:bldP spid="13325" grpId="0" build="p"/>
      <p:bldP spid="13326" grpId="0" bldLvl="0" animBg="1"/>
      <p:bldP spid="13327" grpId="0" build="p" advAuto="0"/>
      <p:bldP spid="13328" grpId="0"/>
      <p:bldP spid="13329" grpId="0"/>
      <p:bldP spid="13330" grpId="0"/>
      <p:bldP spid="13331" grpId="0"/>
      <p:bldP spid="1333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6" name="Text Box 6">
            <a:extLst>
              <a:ext uri="{FF2B5EF4-FFF2-40B4-BE49-F238E27FC236}">
                <a16:creationId xmlns="" xmlns:a16="http://schemas.microsoft.com/office/drawing/2014/main" id="{50A48716-F7CD-4F4B-A172-A6EE7F7615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1409875"/>
            <a:ext cx="6286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zh-CN" sz="2800" b="1" i="1" dirty="0">
                <a:solidFill>
                  <a:srgbClr val="000000"/>
                </a:solidFill>
                <a:latin typeface="+mn-lt"/>
              </a:rPr>
              <a:t>a</a:t>
            </a:r>
            <a:r>
              <a:rPr lang="zh-CN" altLang="zh-CN" sz="2800" b="1" i="1" baseline="30000" dirty="0">
                <a:solidFill>
                  <a:srgbClr val="FF0000"/>
                </a:solidFill>
                <a:latin typeface="+mn-lt"/>
              </a:rPr>
              <a:t>m</a:t>
            </a:r>
            <a:r>
              <a:rPr lang="zh-CN" altLang="zh-CN" sz="2800" b="1" dirty="0">
                <a:solidFill>
                  <a:srgbClr val="000000"/>
                </a:solidFill>
                <a:latin typeface="+mn-lt"/>
              </a:rPr>
              <a:t> · </a:t>
            </a:r>
            <a:r>
              <a:rPr lang="zh-CN" altLang="zh-CN" sz="2800" b="1" i="1" dirty="0">
                <a:solidFill>
                  <a:srgbClr val="000000"/>
                </a:solidFill>
                <a:latin typeface="+mn-lt"/>
              </a:rPr>
              <a:t>a</a:t>
            </a:r>
            <a:r>
              <a:rPr lang="zh-CN" altLang="zh-CN" sz="2800" b="1" i="1" baseline="30000" dirty="0">
                <a:solidFill>
                  <a:srgbClr val="FF0000"/>
                </a:solidFill>
                <a:latin typeface="+mn-lt"/>
              </a:rPr>
              <a:t>n</a:t>
            </a:r>
            <a:r>
              <a:rPr lang="zh-CN" altLang="zh-CN" sz="2800" b="1" baseline="30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zh-CN" altLang="zh-CN" sz="2800" b="1" dirty="0">
                <a:solidFill>
                  <a:srgbClr val="000000"/>
                </a:solidFill>
                <a:latin typeface="+mn-lt"/>
              </a:rPr>
              <a:t>=  </a:t>
            </a:r>
            <a:r>
              <a:rPr lang="zh-CN" altLang="zh-CN" sz="2800" b="1" i="1" dirty="0">
                <a:solidFill>
                  <a:srgbClr val="000000"/>
                </a:solidFill>
                <a:latin typeface="+mn-lt"/>
              </a:rPr>
              <a:t>a</a:t>
            </a:r>
            <a:r>
              <a:rPr lang="zh-CN" altLang="zh-CN" sz="2800" b="1" i="1" baseline="30000" dirty="0">
                <a:solidFill>
                  <a:srgbClr val="FF0000"/>
                </a:solidFill>
                <a:latin typeface="+mn-lt"/>
              </a:rPr>
              <a:t>m</a:t>
            </a:r>
            <a:r>
              <a:rPr lang="zh-CN" altLang="zh-CN" sz="2800" b="1" baseline="30000" dirty="0">
                <a:solidFill>
                  <a:srgbClr val="FF0000"/>
                </a:solidFill>
                <a:latin typeface="+mn-lt"/>
              </a:rPr>
              <a:t>+</a:t>
            </a:r>
            <a:r>
              <a:rPr lang="zh-CN" altLang="zh-CN" sz="2800" b="1" i="1" baseline="30000" dirty="0">
                <a:solidFill>
                  <a:srgbClr val="FF0000"/>
                </a:solidFill>
                <a:latin typeface="+mn-lt"/>
              </a:rPr>
              <a:t>n</a:t>
            </a:r>
            <a:r>
              <a:rPr lang="zh-CN" altLang="zh-CN" sz="2800" b="1" dirty="0">
                <a:solidFill>
                  <a:srgbClr val="000000"/>
                </a:solidFill>
                <a:latin typeface="+mn-lt"/>
              </a:rPr>
              <a:t>    </a:t>
            </a:r>
            <a:r>
              <a:rPr lang="zh-CN" altLang="zh-CN" sz="2400" b="1" dirty="0" smtClean="0">
                <a:solidFill>
                  <a:srgbClr val="000000"/>
                </a:solidFill>
                <a:latin typeface="+mn-lt"/>
              </a:rPr>
              <a:t>(</a:t>
            </a:r>
            <a:r>
              <a:rPr lang="zh-CN" altLang="zh-CN" sz="2000" b="1" i="1" dirty="0" smtClean="0">
                <a:solidFill>
                  <a:srgbClr val="000000"/>
                </a:solidFill>
                <a:latin typeface="+mn-lt"/>
              </a:rPr>
              <a:t>m</a:t>
            </a:r>
            <a:r>
              <a:rPr lang="zh-CN" altLang="en-US" sz="2000" b="1" dirty="0" smtClean="0">
                <a:solidFill>
                  <a:srgbClr val="000000"/>
                </a:solidFill>
                <a:latin typeface="+mn-lt"/>
              </a:rPr>
              <a:t>、</a:t>
            </a:r>
            <a:r>
              <a:rPr lang="zh-CN" altLang="zh-CN" sz="2000" b="1" i="1" dirty="0" smtClean="0">
                <a:solidFill>
                  <a:srgbClr val="000000"/>
                </a:solidFill>
                <a:latin typeface="+mn-lt"/>
              </a:rPr>
              <a:t>n</a:t>
            </a:r>
            <a:r>
              <a:rPr lang="zh-CN" altLang="en-US" sz="2000" b="1" dirty="0">
                <a:solidFill>
                  <a:srgbClr val="000000"/>
                </a:solidFill>
                <a:latin typeface="+mn-lt"/>
              </a:rPr>
              <a:t>都是正整数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</a:rPr>
              <a:t>)</a:t>
            </a:r>
          </a:p>
        </p:txBody>
      </p:sp>
      <p:grpSp>
        <p:nvGrpSpPr>
          <p:cNvPr id="69637" name="Group 7">
            <a:extLst>
              <a:ext uri="{FF2B5EF4-FFF2-40B4-BE49-F238E27FC236}">
                <a16:creationId xmlns="" xmlns:a16="http://schemas.microsoft.com/office/drawing/2014/main" id="{4A1E60E4-2BF2-48BA-8D28-64D2C22B34DE}"/>
              </a:ext>
            </a:extLst>
          </p:cNvPr>
          <p:cNvGrpSpPr>
            <a:grpSpLocks/>
          </p:cNvGrpSpPr>
          <p:nvPr/>
        </p:nvGrpSpPr>
        <p:grpSpPr bwMode="auto">
          <a:xfrm>
            <a:off x="1601788" y="1382713"/>
            <a:ext cx="5995987" cy="454025"/>
            <a:chOff x="0" y="0"/>
            <a:chExt cx="5160" cy="576"/>
          </a:xfrm>
        </p:grpSpPr>
        <p:sp>
          <p:nvSpPr>
            <p:cNvPr id="69638" name="Line 8">
              <a:extLst>
                <a:ext uri="{FF2B5EF4-FFF2-40B4-BE49-F238E27FC236}">
                  <a16:creationId xmlns="" xmlns:a16="http://schemas.microsoft.com/office/drawing/2014/main" id="{803467A9-CAD4-41FC-9EBD-12C80C0A96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0"/>
              <a:ext cx="0" cy="576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  <p:sp>
          <p:nvSpPr>
            <p:cNvPr id="69639" name="Line 9">
              <a:extLst>
                <a:ext uri="{FF2B5EF4-FFF2-40B4-BE49-F238E27FC236}">
                  <a16:creationId xmlns="" xmlns:a16="http://schemas.microsoft.com/office/drawing/2014/main" id="{545D8366-BC10-4A3F-A9B5-068CF621841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" y="576"/>
              <a:ext cx="5136" cy="0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  <p:sp>
          <p:nvSpPr>
            <p:cNvPr id="69640" name="Line 10">
              <a:extLst>
                <a:ext uri="{FF2B5EF4-FFF2-40B4-BE49-F238E27FC236}">
                  <a16:creationId xmlns="" xmlns:a16="http://schemas.microsoft.com/office/drawing/2014/main" id="{F88D042A-D83A-4E85-84C7-F9F931F6142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0"/>
              <a:ext cx="5136" cy="0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  <p:sp>
          <p:nvSpPr>
            <p:cNvPr id="69641" name="Line 11">
              <a:extLst>
                <a:ext uri="{FF2B5EF4-FFF2-40B4-BE49-F238E27FC236}">
                  <a16:creationId xmlns="" xmlns:a16="http://schemas.microsoft.com/office/drawing/2014/main" id="{424A0108-F04E-46CC-92B7-DD8E42FD7D8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36" y="0"/>
              <a:ext cx="0" cy="576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</p:grpSp>
      <p:sp>
        <p:nvSpPr>
          <p:cNvPr id="15376" name="Text Box 16">
            <a:extLst>
              <a:ext uri="{FF2B5EF4-FFF2-40B4-BE49-F238E27FC236}">
                <a16:creationId xmlns="" xmlns:a16="http://schemas.microsoft.com/office/drawing/2014/main" id="{4B86221B-B4AD-40AD-A6F0-ADADE6753E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7813" y="2067535"/>
            <a:ext cx="24844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同底数幂相乘，</a:t>
            </a:r>
            <a:endParaRPr lang="zh-CN" altLang="en-US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5377" name="Text Box 17">
            <a:extLst>
              <a:ext uri="{FF2B5EF4-FFF2-40B4-BE49-F238E27FC236}">
                <a16:creationId xmlns="" xmlns:a16="http://schemas.microsoft.com/office/drawing/2014/main" id="{3F96BD37-7453-48DF-A348-49BB9E14F8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5712" y="2095353"/>
            <a:ext cx="32004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底数　　，指数         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</a:rPr>
              <a:t>.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　　 </a:t>
            </a:r>
            <a:endParaRPr lang="zh-CN" altLang="en-US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5378" name="Text Box 18">
            <a:extLst>
              <a:ext uri="{FF2B5EF4-FFF2-40B4-BE49-F238E27FC236}">
                <a16:creationId xmlns="" xmlns:a16="http://schemas.microsoft.com/office/drawing/2014/main" id="{8903FBBF-B34D-4D60-AE4E-4DF5F23E7C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87180" y="2092935"/>
            <a:ext cx="857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不变</a:t>
            </a:r>
            <a:endParaRPr lang="zh-CN" altLang="en-US" b="1" dirty="0">
              <a:solidFill>
                <a:srgbClr val="080808"/>
              </a:solidFill>
              <a:latin typeface="+mn-lt"/>
            </a:endParaRPr>
          </a:p>
        </p:txBody>
      </p:sp>
      <p:sp>
        <p:nvSpPr>
          <p:cNvPr id="15379" name="Text Box 19">
            <a:extLst>
              <a:ext uri="{FF2B5EF4-FFF2-40B4-BE49-F238E27FC236}">
                <a16:creationId xmlns="" xmlns:a16="http://schemas.microsoft.com/office/drawing/2014/main" id="{1F5D702A-7AD2-4BAF-AE4B-46C252B888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0230" y="2067535"/>
            <a:ext cx="8001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相加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5380" name="Text Box 20">
            <a:extLst>
              <a:ext uri="{FF2B5EF4-FFF2-40B4-BE49-F238E27FC236}">
                <a16:creationId xmlns="" xmlns:a16="http://schemas.microsoft.com/office/drawing/2014/main" id="{19812E36-821A-478C-866C-B2058A828B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85705" y="3171795"/>
            <a:ext cx="1270000" cy="400110"/>
          </a:xfrm>
          <a:prstGeom prst="rect">
            <a:avLst/>
          </a:prstGeom>
          <a:ln/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运算形式</a:t>
            </a:r>
          </a:p>
        </p:txBody>
      </p:sp>
      <p:sp>
        <p:nvSpPr>
          <p:cNvPr id="15381" name="Text Box 21">
            <a:extLst>
              <a:ext uri="{FF2B5EF4-FFF2-40B4-BE49-F238E27FC236}">
                <a16:creationId xmlns="" xmlns:a16="http://schemas.microsoft.com/office/drawing/2014/main" id="{F9C7E5B2-15CD-4A08-B9CF-11AA8765FD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6112" y="2803495"/>
            <a:ext cx="1275433" cy="400110"/>
          </a:xfrm>
          <a:prstGeom prst="rect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2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>
                <a:latin typeface="宋体" pitchFamily="2" charset="-122"/>
                <a:ea typeface="宋体" pitchFamily="2" charset="-122"/>
              </a:rPr>
              <a:t>运算方法</a:t>
            </a:r>
          </a:p>
        </p:txBody>
      </p:sp>
      <p:sp>
        <p:nvSpPr>
          <p:cNvPr id="20500" name="AutoShape 24">
            <a:extLst>
              <a:ext uri="{FF2B5EF4-FFF2-40B4-BE49-F238E27FC236}">
                <a16:creationId xmlns="" xmlns:a16="http://schemas.microsoft.com/office/drawing/2014/main" id="{3799DEDC-A532-42DF-9906-91CA054A49F7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256365" y="3573463"/>
            <a:ext cx="2971800" cy="1019175"/>
          </a:xfrm>
          <a:prstGeom prst="cloudCallout">
            <a:avLst>
              <a:gd name="adj1" fmla="val 18963"/>
              <a:gd name="adj2" fmla="val 162357"/>
            </a:avLst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rot="10800000"/>
          <a:lstStyle/>
          <a:p>
            <a:pPr algn="ctr"/>
            <a:endParaRPr lang="zh-CN" altLang="zh-CN">
              <a:latin typeface="+mn-lt"/>
            </a:endParaRPr>
          </a:p>
        </p:txBody>
      </p:sp>
      <p:sp>
        <p:nvSpPr>
          <p:cNvPr id="15385" name="Text Box 25">
            <a:extLst>
              <a:ext uri="{FF2B5EF4-FFF2-40B4-BE49-F238E27FC236}">
                <a16:creationId xmlns="" xmlns:a16="http://schemas.microsoft.com/office/drawing/2014/main" id="{DA7A7406-2D6E-4B22-B65A-CB7933DBF7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5034" y="3759883"/>
            <a:ext cx="252063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dirty="0">
                <a:latin typeface="+mn-lt"/>
              </a:rPr>
              <a:t>  </a:t>
            </a:r>
            <a:r>
              <a:rPr lang="zh-CN" altLang="en-US" b="1" dirty="0">
                <a:latin typeface="+mn-lt"/>
                <a:ea typeface="楷体" pitchFamily="49" charset="-122"/>
              </a:rPr>
              <a:t>幂的底数必须相同，相乘时指数才能相加</a:t>
            </a:r>
            <a:r>
              <a:rPr lang="zh-CN" altLang="zh-CN" b="1" dirty="0">
                <a:latin typeface="+mn-lt"/>
                <a:ea typeface="楷体" pitchFamily="49" charset="-122"/>
              </a:rPr>
              <a:t>.</a:t>
            </a:r>
          </a:p>
        </p:txBody>
      </p:sp>
      <p:sp>
        <p:nvSpPr>
          <p:cNvPr id="15386" name="Text Box 26">
            <a:extLst>
              <a:ext uri="{FF2B5EF4-FFF2-40B4-BE49-F238E27FC236}">
                <a16:creationId xmlns="" xmlns:a16="http://schemas.microsoft.com/office/drawing/2014/main" id="{0034020F-DA15-4512-9232-22981E1570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5705" y="3852862"/>
            <a:ext cx="19431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如 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</a:rPr>
              <a:t>4</a:t>
            </a:r>
            <a:r>
              <a:rPr lang="zh-CN" altLang="zh-CN" sz="2400" b="1" baseline="30000" dirty="0">
                <a:solidFill>
                  <a:srgbClr val="000000"/>
                </a:solidFill>
                <a:latin typeface="+mn-lt"/>
              </a:rPr>
              <a:t>3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</a:rPr>
              <a:t>×4</a:t>
            </a:r>
            <a:r>
              <a:rPr lang="zh-CN" altLang="zh-CN" sz="2400" b="1" baseline="30000" dirty="0">
                <a:solidFill>
                  <a:srgbClr val="000000"/>
                </a:solidFill>
                <a:latin typeface="+mn-lt"/>
              </a:rPr>
              <a:t>5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</a:rPr>
              <a:t>=</a:t>
            </a:r>
          </a:p>
        </p:txBody>
      </p:sp>
      <p:sp>
        <p:nvSpPr>
          <p:cNvPr id="15387" name="Text Box 27">
            <a:extLst>
              <a:ext uri="{FF2B5EF4-FFF2-40B4-BE49-F238E27FC236}">
                <a16:creationId xmlns="" xmlns:a16="http://schemas.microsoft.com/office/drawing/2014/main" id="{0ECFF3CD-356B-403B-8247-C8C051C0B1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1605" y="3852862"/>
            <a:ext cx="6858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000000"/>
                </a:solidFill>
                <a:latin typeface="+mn-lt"/>
              </a:rPr>
              <a:t>4</a:t>
            </a:r>
            <a:r>
              <a:rPr lang="zh-CN" altLang="zh-CN" sz="2400" b="1" baseline="30000">
                <a:solidFill>
                  <a:srgbClr val="000000"/>
                </a:solidFill>
                <a:latin typeface="+mn-lt"/>
              </a:rPr>
              <a:t>3+5</a:t>
            </a:r>
            <a:endParaRPr lang="zh-CN" altLang="zh-CN" sz="2400" b="1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5388" name="Text Box 28">
            <a:extLst>
              <a:ext uri="{FF2B5EF4-FFF2-40B4-BE49-F238E27FC236}">
                <a16:creationId xmlns="" xmlns:a16="http://schemas.microsoft.com/office/drawing/2014/main" id="{C0D05A97-1CCA-4030-A381-A9411CD94A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13105" y="3852862"/>
            <a:ext cx="9144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000000"/>
                </a:solidFill>
                <a:latin typeface="+mn-lt"/>
              </a:rPr>
              <a:t>=4</a:t>
            </a:r>
            <a:r>
              <a:rPr lang="zh-CN" altLang="zh-CN" sz="2400" b="1" baseline="30000" dirty="0">
                <a:solidFill>
                  <a:srgbClr val="000000"/>
                </a:solidFill>
                <a:latin typeface="+mn-lt"/>
              </a:rPr>
              <a:t>8</a:t>
            </a:r>
            <a:endParaRPr lang="zh-CN" altLang="zh-CN" sz="2400" b="1" dirty="0">
              <a:solidFill>
                <a:srgbClr val="000000"/>
              </a:solidFill>
              <a:latin typeface="+mn-lt"/>
            </a:endParaRPr>
          </a:p>
        </p:txBody>
      </p:sp>
      <p:grpSp>
        <p:nvGrpSpPr>
          <p:cNvPr id="35" name="组合 2">
            <a:extLst>
              <a:ext uri="{FF2B5EF4-FFF2-40B4-BE49-F238E27FC236}">
                <a16:creationId xmlns="" xmlns:a16="http://schemas.microsoft.com/office/drawing/2014/main" id="{DAB032E3-60A6-46BF-ABFF-011E41F9C538}"/>
              </a:ext>
            </a:extLst>
          </p:cNvPr>
          <p:cNvGrpSpPr>
            <a:grpSpLocks/>
          </p:cNvGrpSpPr>
          <p:nvPr/>
        </p:nvGrpSpPr>
        <p:grpSpPr bwMode="auto">
          <a:xfrm>
            <a:off x="-3350" y="-55999"/>
            <a:ext cx="2006600" cy="477837"/>
            <a:chOff x="123" y="40"/>
            <a:chExt cx="3160" cy="752"/>
          </a:xfrm>
        </p:grpSpPr>
        <p:cxnSp>
          <p:nvCxnSpPr>
            <p:cNvPr id="36" name="直线连接符 23">
              <a:extLst>
                <a:ext uri="{FF2B5EF4-FFF2-40B4-BE49-F238E27FC236}">
                  <a16:creationId xmlns="" xmlns:a16="http://schemas.microsoft.com/office/drawing/2014/main" id="{2852F74A-1B9E-4714-8E40-A84C28E74B31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18">
              <a:extLst>
                <a:ext uri="{FF2B5EF4-FFF2-40B4-BE49-F238E27FC236}">
                  <a16:creationId xmlns="" xmlns:a16="http://schemas.microsoft.com/office/drawing/2014/main" id="{2D313515-008D-4B81-9F61-D17798DC2F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+mn-lt"/>
                  <a:ea typeface="Yuanti SC"/>
                  <a:cs typeface="Yuanti SC"/>
                </a:rPr>
                <a:t>探究新知</a:t>
              </a:r>
            </a:p>
          </p:txBody>
        </p:sp>
        <p:sp>
          <p:nvSpPr>
            <p:cNvPr id="38" name="Freeform 74">
              <a:extLst>
                <a:ext uri="{FF2B5EF4-FFF2-40B4-BE49-F238E27FC236}">
                  <a16:creationId xmlns="" xmlns:a16="http://schemas.microsoft.com/office/drawing/2014/main" id="{3F00F40E-E44F-48D0-B8CF-62183AC0670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39" name="矩形 12290"/>
          <p:cNvSpPr>
            <a:spLocks noChangeArrowheads="1"/>
          </p:cNvSpPr>
          <p:nvPr/>
        </p:nvSpPr>
        <p:spPr bwMode="auto">
          <a:xfrm>
            <a:off x="0" y="622300"/>
            <a:ext cx="9140825" cy="5397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lvl="0" algn="ctr">
              <a:defRPr/>
            </a:pPr>
            <a:r>
              <a:rPr lang="zh-CN" altLang="en-US" sz="2800" b="1" spc="100" noProof="1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黑体" panose="02010609060101010101" pitchFamily="49" charset="-122"/>
              </a:rPr>
              <a:t>同底数幂的乘法性质</a:t>
            </a:r>
            <a:endParaRPr kumimoji="0" lang="zh-CN" altLang="zh-CN" sz="2800" b="1" i="0" u="none" strike="noStrike" kern="1200" cap="none" spc="100" normalizeH="0" baseline="0" noProof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7813" y="2067535"/>
            <a:ext cx="2059453" cy="460375"/>
          </a:xfrm>
          <a:prstGeom prst="rect">
            <a:avLst/>
          </a:prstGeom>
          <a:grpFill/>
          <a:ln>
            <a:solidFill>
              <a:schemeClr val="accent1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500827">
            <a:off x="2458669" y="2606561"/>
            <a:ext cx="704538" cy="509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2" name="矩形 41"/>
          <p:cNvSpPr/>
          <p:nvPr/>
        </p:nvSpPr>
        <p:spPr>
          <a:xfrm>
            <a:off x="3828023" y="2070186"/>
            <a:ext cx="3087127" cy="460375"/>
          </a:xfrm>
          <a:prstGeom prst="rect">
            <a:avLst/>
          </a:prstGeom>
          <a:grpFill/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001466">
            <a:off x="6794719" y="2260008"/>
            <a:ext cx="833400" cy="603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03546591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75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withGroup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20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15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/>
      <p:bldP spid="15376" grpId="0"/>
      <p:bldP spid="15377" grpId="0"/>
      <p:bldP spid="15378" grpId="0"/>
      <p:bldP spid="15379" grpId="0"/>
      <p:bldP spid="15380" grpId="0" animBg="1"/>
      <p:bldP spid="15381" grpId="0" animBg="1"/>
      <p:bldP spid="20500" grpId="0" bldLvl="0" animBg="1"/>
      <p:bldP spid="15385" grpId="0"/>
      <p:bldP spid="15386" grpId="0"/>
      <p:bldP spid="15387" grpId="0"/>
      <p:bldP spid="15388" grpId="0"/>
      <p:bldP spid="3" grpId="0" animBg="1"/>
      <p:bldP spid="4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10a76381-9679-4eb1-8d35-10a6d708ac73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761</TotalTime>
  <Pages>0</Pages>
  <Words>1489</Words>
  <Characters>0</Characters>
  <Application>Microsoft Office PowerPoint</Application>
  <DocSecurity>0</DocSecurity>
  <PresentationFormat>全屏显示(16:9)</PresentationFormat>
  <Lines>0</Lines>
  <Paragraphs>265</Paragraphs>
  <Slides>25</Slides>
  <Notes>10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《七彩课堂》课件模板（新）</vt:lpstr>
      <vt:lpstr>1_《七彩课堂》课件模板（新）</vt:lpstr>
      <vt:lpstr>MathType 6.0 Equation</vt:lpstr>
      <vt:lpstr>Equation</vt:lpstr>
      <vt:lpstr>PowerPoint 演示文稿</vt:lpstr>
      <vt:lpstr>     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猜想:    am · an=              (m、n都是正整数)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1149</cp:revision>
  <dcterms:created xsi:type="dcterms:W3CDTF">2016-01-14T07:05:12Z</dcterms:created>
  <dcterms:modified xsi:type="dcterms:W3CDTF">2020-04-28T05:07:21Z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