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ti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293" r:id="rId2"/>
  </p:sldMasterIdLst>
  <p:notesMasterIdLst>
    <p:notesMasterId r:id="rId131"/>
  </p:notesMasterIdLst>
  <p:handoutMasterIdLst>
    <p:handoutMasterId r:id="rId132"/>
  </p:handoutMasterIdLst>
  <p:sldIdLst>
    <p:sldId id="399" r:id="rId3"/>
    <p:sldId id="676" r:id="rId4"/>
    <p:sldId id="540" r:id="rId5"/>
    <p:sldId id="425" r:id="rId6"/>
    <p:sldId id="541" r:id="rId7"/>
    <p:sldId id="581" r:id="rId8"/>
    <p:sldId id="542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6" r:id="rId19"/>
    <p:sldId id="557" r:id="rId20"/>
    <p:sldId id="559" r:id="rId21"/>
    <p:sldId id="560" r:id="rId22"/>
    <p:sldId id="561" r:id="rId23"/>
    <p:sldId id="579" r:id="rId24"/>
    <p:sldId id="580" r:id="rId25"/>
    <p:sldId id="566" r:id="rId26"/>
    <p:sldId id="564" r:id="rId27"/>
    <p:sldId id="565" r:id="rId28"/>
    <p:sldId id="448" r:id="rId29"/>
    <p:sldId id="582" r:id="rId30"/>
    <p:sldId id="567" r:id="rId31"/>
    <p:sldId id="583" r:id="rId32"/>
    <p:sldId id="568" r:id="rId33"/>
    <p:sldId id="569" r:id="rId34"/>
    <p:sldId id="573" r:id="rId35"/>
    <p:sldId id="570" r:id="rId36"/>
    <p:sldId id="571" r:id="rId37"/>
    <p:sldId id="572" r:id="rId38"/>
    <p:sldId id="677" r:id="rId39"/>
    <p:sldId id="585" r:id="rId40"/>
    <p:sldId id="586" r:id="rId41"/>
    <p:sldId id="587" r:id="rId42"/>
    <p:sldId id="588" r:id="rId43"/>
    <p:sldId id="589" r:id="rId44"/>
    <p:sldId id="590" r:id="rId45"/>
    <p:sldId id="591" r:id="rId46"/>
    <p:sldId id="592" r:id="rId47"/>
    <p:sldId id="593" r:id="rId48"/>
    <p:sldId id="594" r:id="rId49"/>
    <p:sldId id="597" r:id="rId50"/>
    <p:sldId id="598" r:id="rId51"/>
    <p:sldId id="599" r:id="rId52"/>
    <p:sldId id="600" r:id="rId53"/>
    <p:sldId id="601" r:id="rId54"/>
    <p:sldId id="602" r:id="rId55"/>
    <p:sldId id="603" r:id="rId56"/>
    <p:sldId id="604" r:id="rId57"/>
    <p:sldId id="605" r:id="rId58"/>
    <p:sldId id="606" r:id="rId59"/>
    <p:sldId id="607" r:id="rId60"/>
    <p:sldId id="608" r:id="rId61"/>
    <p:sldId id="611" r:id="rId62"/>
    <p:sldId id="612" r:id="rId63"/>
    <p:sldId id="613" r:id="rId64"/>
    <p:sldId id="678" r:id="rId65"/>
    <p:sldId id="614" r:id="rId66"/>
    <p:sldId id="615" r:id="rId67"/>
    <p:sldId id="616" r:id="rId68"/>
    <p:sldId id="617" r:id="rId69"/>
    <p:sldId id="618" r:id="rId70"/>
    <p:sldId id="619" r:id="rId71"/>
    <p:sldId id="620" r:id="rId72"/>
    <p:sldId id="621" r:id="rId73"/>
    <p:sldId id="622" r:id="rId74"/>
    <p:sldId id="623" r:id="rId75"/>
    <p:sldId id="624" r:id="rId76"/>
    <p:sldId id="625" r:id="rId77"/>
    <p:sldId id="626" r:id="rId78"/>
    <p:sldId id="627" r:id="rId79"/>
    <p:sldId id="628" r:id="rId80"/>
    <p:sldId id="629" r:id="rId81"/>
    <p:sldId id="630" r:id="rId82"/>
    <p:sldId id="631" r:id="rId83"/>
    <p:sldId id="632" r:id="rId84"/>
    <p:sldId id="633" r:id="rId85"/>
    <p:sldId id="634" r:id="rId86"/>
    <p:sldId id="635" r:id="rId87"/>
    <p:sldId id="636" r:id="rId88"/>
    <p:sldId id="637" r:id="rId89"/>
    <p:sldId id="638" r:id="rId90"/>
    <p:sldId id="639" r:id="rId91"/>
    <p:sldId id="640" r:id="rId92"/>
    <p:sldId id="641" r:id="rId93"/>
    <p:sldId id="679" r:id="rId94"/>
    <p:sldId id="642" r:id="rId95"/>
    <p:sldId id="643" r:id="rId96"/>
    <p:sldId id="644" r:id="rId97"/>
    <p:sldId id="645" r:id="rId98"/>
    <p:sldId id="646" r:id="rId99"/>
    <p:sldId id="647" r:id="rId100"/>
    <p:sldId id="648" r:id="rId101"/>
    <p:sldId id="649" r:id="rId102"/>
    <p:sldId id="650" r:id="rId103"/>
    <p:sldId id="651" r:id="rId104"/>
    <p:sldId id="652" r:id="rId105"/>
    <p:sldId id="653" r:id="rId106"/>
    <p:sldId id="654" r:id="rId107"/>
    <p:sldId id="655" r:id="rId108"/>
    <p:sldId id="656" r:id="rId109"/>
    <p:sldId id="657" r:id="rId110"/>
    <p:sldId id="658" r:id="rId111"/>
    <p:sldId id="659" r:id="rId112"/>
    <p:sldId id="660" r:id="rId113"/>
    <p:sldId id="661" r:id="rId114"/>
    <p:sldId id="662" r:id="rId115"/>
    <p:sldId id="663" r:id="rId116"/>
    <p:sldId id="664" r:id="rId117"/>
    <p:sldId id="665" r:id="rId118"/>
    <p:sldId id="666" r:id="rId119"/>
    <p:sldId id="667" r:id="rId120"/>
    <p:sldId id="668" r:id="rId121"/>
    <p:sldId id="669" r:id="rId122"/>
    <p:sldId id="670" r:id="rId123"/>
    <p:sldId id="671" r:id="rId124"/>
    <p:sldId id="672" r:id="rId125"/>
    <p:sldId id="673" r:id="rId126"/>
    <p:sldId id="674" r:id="rId127"/>
    <p:sldId id="675" r:id="rId128"/>
    <p:sldId id="455" r:id="rId129"/>
    <p:sldId id="584" r:id="rId130"/>
  </p:sldIdLst>
  <p:sldSz cx="9144000" cy="5143500" type="screen16x9"/>
  <p:notesSz cx="6858000" cy="9144000"/>
  <p:custDataLst>
    <p:tags r:id="rId1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4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tags" Target="tags/tag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slide" Target="slides/slide124.xml"/><Relationship Id="rId13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notesMaster" Target="notesMasters/notesMaster1.xml"/><Relationship Id="rId136" Type="http://schemas.openxmlformats.org/officeDocument/2006/relationships/theme" Target="theme/theme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5E1596-45F5-4785-8CBB-6F16A9A4CC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195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黑体" pitchFamily="49" charset="-122"/>
              </a:defRPr>
            </a:lvl1pPr>
          </a:lstStyle>
          <a:p>
            <a:fld id="{112DE96C-BD81-4476-BFF6-0863AF15BED7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72082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8089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文本占位符 80898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zh-CN">
              <a:ea typeface="黑体" pitchFamily="49" charset="-122"/>
            </a:endParaRPr>
          </a:p>
        </p:txBody>
      </p:sp>
      <p:sp>
        <p:nvSpPr>
          <p:cNvPr id="5734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756F95D-A011-4F35-836F-95B034BA3210}" type="slidenum">
              <a:rPr lang="zh-CN" altLang="en-US">
                <a:ea typeface="宋体" pitchFamily="2" charset="-122"/>
              </a:rPr>
              <a:pPr/>
              <a:t>8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504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342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416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392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23905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文本占位符 123906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zh-CN">
              <a:ea typeface="黑体" pitchFamily="49" charset="-122"/>
            </a:endParaRPr>
          </a:p>
        </p:txBody>
      </p:sp>
      <p:sp>
        <p:nvSpPr>
          <p:cNvPr id="5837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F08E9C2-6F01-4985-B2D5-2CB894473ED4}" type="slidenum">
              <a:rPr lang="zh-CN" altLang="en-US">
                <a:solidFill>
                  <a:prstClr val="black"/>
                </a:solidFill>
              </a:rPr>
              <a:pPr/>
              <a:t>73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731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3BC63-E7F2-4542-A580-2EB70C59F6BB}" type="slidenum">
              <a:rPr lang="en-US" altLang="en-US" smtClean="0">
                <a:solidFill>
                  <a:prstClr val="black"/>
                </a:solidFill>
              </a:rPr>
              <a:pPr/>
              <a:t>89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94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>
              <a:ea typeface="黑体" pitchFamily="49" charset="-122"/>
            </a:endParaRPr>
          </a:p>
        </p:txBody>
      </p:sp>
      <p:sp>
        <p:nvSpPr>
          <p:cNvPr id="552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B8E410A6-C37E-4315-85A9-D8EC99D0C3A8}" type="slidenum">
              <a:rPr lang="zh-CN" altLang="en-US">
                <a:solidFill>
                  <a:prstClr val="black"/>
                </a:solidFill>
              </a:rPr>
              <a:pPr/>
              <a:t>99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5873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8F7A3-BBDB-4CE7-8E8C-063FE5C33939}" type="slidenum">
              <a:rPr lang="en-US" altLang="en-US" smtClean="0">
                <a:solidFill>
                  <a:prstClr val="black"/>
                </a:solidFill>
              </a:rPr>
              <a:pPr/>
              <a:t>100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318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8192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文本占位符 8192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zh-CN">
              <a:ea typeface="黑体" pitchFamily="49" charset="-122"/>
            </a:endParaRPr>
          </a:p>
        </p:txBody>
      </p:sp>
      <p:sp>
        <p:nvSpPr>
          <p:cNvPr id="5939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F650E86-793B-40AA-AE14-3A874B6D34A0}" type="slidenum">
              <a:rPr lang="zh-CN" altLang="en-US">
                <a:ea typeface="宋体" pitchFamily="2" charset="-122"/>
              </a:rPr>
              <a:pPr/>
              <a:t>9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8277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82945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文本占位符 82946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zh-CN">
              <a:ea typeface="黑体" pitchFamily="49" charset="-122"/>
            </a:endParaRPr>
          </a:p>
        </p:txBody>
      </p:sp>
      <p:sp>
        <p:nvSpPr>
          <p:cNvPr id="6144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CEADC1C-6EFB-4D21-B166-62E2293D5A41}" type="slidenum">
              <a:rPr lang="zh-CN" altLang="en-US">
                <a:ea typeface="宋体" pitchFamily="2" charset="-122"/>
              </a:rPr>
              <a:pPr/>
              <a:t>10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689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83969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文本占位符 83970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zh-CN">
              <a:ea typeface="黑体" pitchFamily="49" charset="-122"/>
            </a:endParaRPr>
          </a:p>
        </p:txBody>
      </p:sp>
      <p:sp>
        <p:nvSpPr>
          <p:cNvPr id="6349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584E12D-7D34-43E1-9473-C4492E865E10}" type="slidenum">
              <a:rPr lang="zh-CN" altLang="en-US">
                <a:ea typeface="宋体" pitchFamily="2" charset="-122"/>
              </a:rPr>
              <a:pPr/>
              <a:t>11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937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84993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文本占位符 84994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zh-CN">
              <a:ea typeface="黑体" pitchFamily="49" charset="-122"/>
            </a:endParaRPr>
          </a:p>
        </p:txBody>
      </p:sp>
      <p:sp>
        <p:nvSpPr>
          <p:cNvPr id="6553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61A20EA-AC19-4F5A-809B-538A1F7BF3D0}" type="slidenum">
              <a:rPr lang="zh-CN" altLang="en-US">
                <a:ea typeface="宋体" pitchFamily="2" charset="-122"/>
              </a:rPr>
              <a:pPr/>
              <a:t>12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958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8601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文本占位符 86018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r>
              <a:rPr lang="en-US" altLang="zh-CN">
                <a:ea typeface="黑体" pitchFamily="49" charset="-122"/>
              </a:rPr>
              <a:t>www.czsx.com.cn</a:t>
            </a:r>
          </a:p>
          <a:p>
            <a:endParaRPr lang="en-US" altLang="zh-CN">
              <a:ea typeface="黑体" pitchFamily="49" charset="-122"/>
            </a:endParaRPr>
          </a:p>
        </p:txBody>
      </p:sp>
      <p:sp>
        <p:nvSpPr>
          <p:cNvPr id="6758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9FFCB1F-1C96-444E-9EE4-95E4D8E47E24}" type="slidenum">
              <a:rPr lang="zh-CN" altLang="en-US">
                <a:ea typeface="宋体" pitchFamily="2" charset="-122"/>
              </a:rPr>
              <a:pPr/>
              <a:t>13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221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404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9216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文本占位符 9216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r>
              <a:rPr lang="en-US" altLang="zh-CN">
                <a:ea typeface="黑体" pitchFamily="49" charset="-122"/>
              </a:rPr>
              <a:t>www.czsx.com.cn</a:t>
            </a:r>
          </a:p>
          <a:p>
            <a:endParaRPr lang="en-US" altLang="zh-CN">
              <a:ea typeface="黑体" pitchFamily="49" charset="-122"/>
            </a:endParaRPr>
          </a:p>
        </p:txBody>
      </p:sp>
      <p:sp>
        <p:nvSpPr>
          <p:cNvPr id="8294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3FB537B-42C0-43D9-BE04-265635CA389A}" type="slidenum">
              <a:rPr lang="zh-CN" altLang="en-US">
                <a:ea typeface="宋体" pitchFamily="2" charset="-122"/>
              </a:rPr>
              <a:pPr/>
              <a:t>24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0853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itchFamily="49" charset="-122"/>
            </a:endParaRPr>
          </a:p>
        </p:txBody>
      </p:sp>
      <p:sp>
        <p:nvSpPr>
          <p:cNvPr id="901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8E5041C3-1949-4072-A941-C1A7D052D4C3}" type="slidenum">
              <a:rPr lang="zh-CN" altLang="en-US">
                <a:ea typeface="宋体" pitchFamily="2" charset="-122"/>
              </a:rPr>
              <a:pPr/>
              <a:t>32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720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2962689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4132854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058459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57824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795399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312087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0733958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32518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712851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989553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21516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473143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19608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898023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39957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003749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871604D-03BF-41B3-97AC-7D44ACF5FE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49112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21564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34791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27865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01706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30956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64000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279290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84146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52224" y="11675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12.2 </a:t>
            </a:r>
            <a:r>
              <a:rPr lang="zh-CN" altLang="en-US" sz="20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三角形全等的判定</a:t>
            </a:r>
            <a:r>
              <a:rPr lang="en-US" altLang="zh-CN" sz="20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4" r:id="rId2"/>
    <p:sldLayoutId id="2147484243" r:id="rId3"/>
    <p:sldLayoutId id="2147484242" r:id="rId4"/>
    <p:sldLayoutId id="2147484241" r:id="rId5"/>
    <p:sldLayoutId id="2147484240" r:id="rId6"/>
    <p:sldLayoutId id="2147484239" r:id="rId7"/>
    <p:sldLayoutId id="2147484282" r:id="rId8"/>
    <p:sldLayoutId id="2147484283" r:id="rId9"/>
    <p:sldLayoutId id="2147484238" r:id="rId10"/>
    <p:sldLayoutId id="2147484237" r:id="rId11"/>
    <p:sldLayoutId id="2147484236" r:id="rId12"/>
    <p:sldLayoutId id="2147484235" r:id="rId13"/>
    <p:sldLayoutId id="2147484284" r:id="rId14"/>
    <p:sldLayoutId id="2147484285" r:id="rId15"/>
    <p:sldLayoutId id="2147484234" r:id="rId16"/>
    <p:sldLayoutId id="2147484286" r:id="rId17"/>
    <p:sldLayoutId id="2147484287" r:id="rId18"/>
    <p:sldLayoutId id="2147484288" r:id="rId19"/>
    <p:sldLayoutId id="2147484289" r:id="rId20"/>
    <p:sldLayoutId id="2147484290" r:id="rId21"/>
    <p:sldLayoutId id="2147484291" r:id="rId22"/>
    <p:sldLayoutId id="2147484292" r:id="rId23"/>
    <p:sldLayoutId id="2147484374" r:id="rId2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3984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" Target="slide2.xml"/><Relationship Id="rId7" Type="http://schemas.openxmlformats.org/officeDocument/2006/relationships/slide" Target="slide9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63.xml"/><Relationship Id="rId5" Type="http://schemas.openxmlformats.org/officeDocument/2006/relationships/slide" Target="slide3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5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15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D:/&#32593;&#32476;&#25216;&#26415;&#37096;/&#35838;&#20214;/2014&#24180;&#31179;&#35838;&#20214;/&#22235;&#28165;&#20843;&#25968;&#20154;&#25945;&#35838;&#20214;/Q150.TIF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8.png"/><Relationship Id="rId5" Type="http://schemas.openxmlformats.org/officeDocument/2006/relationships/oleObject" Target="../embeddings/oleObject2.bin"/><Relationship Id="rId4" Type="http://schemas.microsoft.com/office/2007/relationships/hdphoto" Target="../media/hdphoto2.wdp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0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jpeg"/><Relationship Id="rId4" Type="http://schemas.openxmlformats.org/officeDocument/2006/relationships/image" Target="../media/image1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D:/&#32593;&#32476;&#25216;&#26415;&#37096;/&#35838;&#20214;/2014&#24180;&#31179;&#35838;&#20214;/&#22235;&#28165;&#20843;&#25968;&#20154;&#25945;&#35838;&#20214;/Q120.TIF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D:/&#32593;&#32476;&#25216;&#26415;&#37096;/&#35838;&#20214;/2014&#24180;&#31179;&#35838;&#20214;/&#22235;&#28165;&#20843;&#25968;&#20154;&#25945;&#35838;&#20214;/A38.TIF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5" descr="https://ss1.baidu.com/6ONXsjip0QIZ8tyhnq/it/u=3806147764,994740599&amp;fm=173&amp;app=25&amp;f=JPEG?w=600&amp;h=401&amp;s=E27BAF7653B36C37D6EBECC80300F0F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-1083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/>
          <p:cNvSpPr txBox="1"/>
          <p:nvPr/>
        </p:nvSpPr>
        <p:spPr>
          <a:xfrm>
            <a:off x="539045" y="1617007"/>
            <a:ext cx="838073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12.2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三角形全等的判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itchFamily="2" charset="-122"/>
                <a:ea typeface="Kaiti SC" pitchFamily="2" charset="-122"/>
                <a:sym typeface="+mn-ea"/>
              </a:rPr>
              <a:t>定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itchFamily="2" charset="-122"/>
              <a:ea typeface="Kaiti SC" pitchFamily="2" charset="-122"/>
              <a:sym typeface="+mn-ea"/>
            </a:endParaRPr>
          </a:p>
        </p:txBody>
      </p:sp>
      <p:grpSp>
        <p:nvGrpSpPr>
          <p:cNvPr id="49155" name="组合 7"/>
          <p:cNvGrpSpPr>
            <a:grpSpLocks/>
          </p:cNvGrpSpPr>
          <p:nvPr/>
        </p:nvGrpSpPr>
        <p:grpSpPr bwMode="auto">
          <a:xfrm>
            <a:off x="7478946" y="3155831"/>
            <a:ext cx="1639887" cy="417513"/>
            <a:chOff x="149639" y="497986"/>
            <a:chExt cx="1639993" cy="41687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157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158" name="组合 11"/>
          <p:cNvGrpSpPr>
            <a:grpSpLocks/>
          </p:cNvGrpSpPr>
          <p:nvPr/>
        </p:nvGrpSpPr>
        <p:grpSpPr bwMode="auto">
          <a:xfrm>
            <a:off x="7488471" y="3682881"/>
            <a:ext cx="1630362" cy="400050"/>
            <a:chOff x="321077" y="536227"/>
            <a:chExt cx="1629583" cy="400110"/>
          </a:xfrm>
        </p:grpSpPr>
        <p:pic>
          <p:nvPicPr>
            <p:cNvPr id="13" name="图片 1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16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7485743" y="4155709"/>
            <a:ext cx="1639887" cy="417513"/>
            <a:chOff x="149639" y="497986"/>
            <a:chExt cx="1639993" cy="416879"/>
          </a:xfrm>
        </p:grpSpPr>
        <p:pic>
          <p:nvPicPr>
            <p:cNvPr id="18" name="图片 1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 smtClean="0">
                  <a:solidFill>
                    <a:schemeClr val="bg1"/>
                  </a:solidFill>
                  <a:hlinkClick r:id="rId6" action="ppaction://hlinksldjump"/>
                </a:rPr>
                <a:t>第三课</a:t>
              </a:r>
              <a:r>
                <a:rPr lang="zh-CN" altLang="en-US" sz="2000" dirty="0">
                  <a:solidFill>
                    <a:schemeClr val="bg1"/>
                  </a:solidFill>
                  <a:hlinkClick r:id="rId6" action="ppaction://hlinksldjump"/>
                </a:rPr>
                <a:t>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1"/>
          <p:cNvGrpSpPr>
            <a:grpSpLocks/>
          </p:cNvGrpSpPr>
          <p:nvPr/>
        </p:nvGrpSpPr>
        <p:grpSpPr bwMode="auto">
          <a:xfrm>
            <a:off x="7495268" y="4682759"/>
            <a:ext cx="1630362" cy="400050"/>
            <a:chOff x="321077" y="536227"/>
            <a:chExt cx="1629583" cy="400110"/>
          </a:xfrm>
        </p:grpSpPr>
        <p:pic>
          <p:nvPicPr>
            <p:cNvPr id="21" name="图片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 smtClean="0">
                  <a:solidFill>
                    <a:schemeClr val="bg1"/>
                  </a:solidFill>
                  <a:hlinkClick r:id="rId7" action="ppaction://hlinksldjump"/>
                </a:rPr>
                <a:t>第四课</a:t>
              </a:r>
              <a:r>
                <a:rPr lang="zh-CN" altLang="en-US" sz="2000" dirty="0">
                  <a:solidFill>
                    <a:schemeClr val="bg1"/>
                  </a:solidFill>
                  <a:hlinkClick r:id="rId7" action="ppaction://hlinksldjump"/>
                </a:rPr>
                <a:t>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占位符 36865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1011277" y="658018"/>
            <a:ext cx="7446992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None/>
            </a:pP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②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三角形的一条边为</a:t>
            </a: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4cm,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一个内角为</a:t>
            </a: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30°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时</a:t>
            </a: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:</a:t>
            </a:r>
          </a:p>
        </p:txBody>
      </p:sp>
      <p:sp>
        <p:nvSpPr>
          <p:cNvPr id="36867" name="直接连接符 36866"/>
          <p:cNvSpPr>
            <a:spLocks noChangeShapeType="1"/>
          </p:cNvSpPr>
          <p:nvPr/>
        </p:nvSpPr>
        <p:spPr bwMode="auto">
          <a:xfrm>
            <a:off x="2654300" y="2726471"/>
            <a:ext cx="1457325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直接连接符 36867"/>
          <p:cNvSpPr>
            <a:spLocks noChangeShapeType="1"/>
          </p:cNvSpPr>
          <p:nvPr/>
        </p:nvSpPr>
        <p:spPr bwMode="auto">
          <a:xfrm>
            <a:off x="4652962" y="2726471"/>
            <a:ext cx="1457325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直接连接符 36868"/>
          <p:cNvSpPr>
            <a:spLocks noChangeShapeType="1"/>
          </p:cNvSpPr>
          <p:nvPr/>
        </p:nvSpPr>
        <p:spPr bwMode="auto">
          <a:xfrm flipV="1">
            <a:off x="4652962" y="1105634"/>
            <a:ext cx="2700338" cy="1620837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直接连接符 36869"/>
          <p:cNvSpPr>
            <a:spLocks noChangeShapeType="1"/>
          </p:cNvSpPr>
          <p:nvPr/>
        </p:nvSpPr>
        <p:spPr bwMode="auto">
          <a:xfrm flipH="1">
            <a:off x="6111875" y="1105634"/>
            <a:ext cx="1241425" cy="1620837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直接连接符 36870"/>
          <p:cNvSpPr>
            <a:spLocks noChangeShapeType="1"/>
          </p:cNvSpPr>
          <p:nvPr/>
        </p:nvSpPr>
        <p:spPr bwMode="auto">
          <a:xfrm>
            <a:off x="2654300" y="2726471"/>
            <a:ext cx="1457325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直接连接符 36871"/>
          <p:cNvSpPr>
            <a:spLocks noChangeShapeType="1"/>
          </p:cNvSpPr>
          <p:nvPr/>
        </p:nvSpPr>
        <p:spPr bwMode="auto">
          <a:xfrm>
            <a:off x="4652962" y="2726471"/>
            <a:ext cx="1457325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文本框 36872"/>
          <p:cNvSpPr txBox="1">
            <a:spLocks noChangeArrowheads="1"/>
          </p:cNvSpPr>
          <p:nvPr/>
        </p:nvSpPr>
        <p:spPr bwMode="auto">
          <a:xfrm>
            <a:off x="3032125" y="2674084"/>
            <a:ext cx="8651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/>
              <a:t>4cm</a:t>
            </a:r>
          </a:p>
        </p:txBody>
      </p:sp>
      <p:sp>
        <p:nvSpPr>
          <p:cNvPr id="36874" name="文本框 36873"/>
          <p:cNvSpPr txBox="1">
            <a:spLocks noChangeArrowheads="1"/>
          </p:cNvSpPr>
          <p:nvPr/>
        </p:nvSpPr>
        <p:spPr bwMode="auto">
          <a:xfrm>
            <a:off x="5084762" y="2674084"/>
            <a:ext cx="8651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/>
              <a:t>4cm</a:t>
            </a:r>
          </a:p>
        </p:txBody>
      </p:sp>
      <p:sp>
        <p:nvSpPr>
          <p:cNvPr id="36875" name="直接连接符 36874"/>
          <p:cNvSpPr>
            <a:spLocks noChangeShapeType="1"/>
          </p:cNvSpPr>
          <p:nvPr/>
        </p:nvSpPr>
        <p:spPr bwMode="auto">
          <a:xfrm flipV="1">
            <a:off x="4652962" y="1916846"/>
            <a:ext cx="1349375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直接连接符 36875"/>
          <p:cNvSpPr>
            <a:spLocks noChangeShapeType="1"/>
          </p:cNvSpPr>
          <p:nvPr/>
        </p:nvSpPr>
        <p:spPr bwMode="auto">
          <a:xfrm flipV="1">
            <a:off x="2654300" y="2132746"/>
            <a:ext cx="1025525" cy="59372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7" name="直接连接符 36876"/>
          <p:cNvSpPr>
            <a:spLocks noChangeShapeType="1"/>
          </p:cNvSpPr>
          <p:nvPr/>
        </p:nvSpPr>
        <p:spPr bwMode="auto">
          <a:xfrm>
            <a:off x="3679825" y="2132746"/>
            <a:ext cx="431800" cy="59372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文本框 36877"/>
          <p:cNvSpPr txBox="1">
            <a:spLocks noChangeArrowheads="1"/>
          </p:cNvSpPr>
          <p:nvPr/>
        </p:nvSpPr>
        <p:spPr bwMode="auto">
          <a:xfrm>
            <a:off x="2924175" y="2402621"/>
            <a:ext cx="8651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3399"/>
                </a:solidFill>
              </a:rPr>
              <a:t>30</a:t>
            </a:r>
            <a:r>
              <a:rPr lang="en-US" altLang="zh-CN" sz="2100" baseline="30000">
                <a:solidFill>
                  <a:srgbClr val="FF3399"/>
                </a:solidFill>
              </a:rPr>
              <a:t>◦</a:t>
            </a:r>
            <a:endParaRPr lang="en-US" altLang="zh-CN" sz="2100" b="1">
              <a:solidFill>
                <a:srgbClr val="FF3399"/>
              </a:solidFill>
            </a:endParaRPr>
          </a:p>
        </p:txBody>
      </p:sp>
      <p:sp>
        <p:nvSpPr>
          <p:cNvPr id="36879" name="文本框 36878"/>
          <p:cNvSpPr txBox="1">
            <a:spLocks noChangeArrowheads="1"/>
          </p:cNvSpPr>
          <p:nvPr/>
        </p:nvSpPr>
        <p:spPr bwMode="auto">
          <a:xfrm>
            <a:off x="4976812" y="2402621"/>
            <a:ext cx="8636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3399"/>
                </a:solidFill>
              </a:rPr>
              <a:t>30</a:t>
            </a:r>
            <a:r>
              <a:rPr lang="en-US" altLang="zh-CN" sz="2100" baseline="30000">
                <a:solidFill>
                  <a:srgbClr val="FF3399"/>
                </a:solidFill>
              </a:rPr>
              <a:t>◦</a:t>
            </a:r>
            <a:endParaRPr lang="en-US" altLang="zh-CN" sz="2100" b="1">
              <a:solidFill>
                <a:srgbClr val="FF3399"/>
              </a:solidFill>
            </a:endParaRPr>
          </a:p>
        </p:txBody>
      </p:sp>
      <p:sp>
        <p:nvSpPr>
          <p:cNvPr id="36881" name="文本框 36880"/>
          <p:cNvSpPr txBox="1">
            <a:spLocks noChangeArrowheads="1"/>
          </p:cNvSpPr>
          <p:nvPr/>
        </p:nvSpPr>
        <p:spPr bwMode="auto">
          <a:xfrm>
            <a:off x="870188" y="3702889"/>
            <a:ext cx="79460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一条边一个角对应相等的</a:t>
            </a:r>
            <a:r>
              <a:rPr lang="zh-CN" altLang="en-US" sz="2400" b="1" dirty="0">
                <a:latin typeface="宋体" pitchFamily="2" charset="-122"/>
              </a:rPr>
              <a:t>两个三角形不一定全等</a:t>
            </a:r>
            <a:r>
              <a:rPr lang="en-US" altLang="zh-CN" sz="2400" b="1" dirty="0">
                <a:latin typeface="宋体" pitchFamily="2" charset="-122"/>
              </a:rPr>
              <a:t>.</a:t>
            </a:r>
          </a:p>
        </p:txBody>
      </p:sp>
      <p:grpSp>
        <p:nvGrpSpPr>
          <p:cNvPr id="21" name="组合 2"/>
          <p:cNvGrpSpPr>
            <a:grpSpLocks/>
          </p:cNvGrpSpPr>
          <p:nvPr/>
        </p:nvGrpSpPr>
        <p:grpSpPr bwMode="auto">
          <a:xfrm>
            <a:off x="7977" y="-24576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/>
      <p:bldP spid="36874" grpId="0"/>
      <p:bldP spid="36875" grpId="0" animBg="1"/>
      <p:bldP spid="36876" grpId="0" animBg="1"/>
      <p:bldP spid="36877" grpId="0" animBg="1"/>
      <p:bldP spid="36878" grpId="0"/>
      <p:bldP spid="36879" grpId="0"/>
      <p:bldP spid="36881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4326862" y="1177104"/>
            <a:ext cx="4429125" cy="2755900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    如</a:t>
            </a:r>
            <a:r>
              <a:rPr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果这两个三角形都是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直</a:t>
            </a:r>
            <a:endParaRPr lang="en-US" altLang="zh-CN" b="1" dirty="0" smtClean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角三角</a:t>
            </a:r>
            <a:r>
              <a:rPr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形，即</a:t>
            </a:r>
            <a:r>
              <a:rPr lang="zh-CN" altLang="en-US" b="1" dirty="0">
                <a:ea typeface="楷体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b="1" i="1" dirty="0">
                <a:ea typeface="楷体" pitchFamily="49" charset="-122"/>
                <a:cs typeface="Times New Roman" panose="02020603050405020304" pitchFamily="18" charset="0"/>
              </a:rPr>
              <a:t>B=</a:t>
            </a:r>
            <a:r>
              <a:rPr lang="zh-CN" altLang="en-US" b="1" dirty="0">
                <a:ea typeface="楷体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b="1" i="1" dirty="0">
                <a:ea typeface="楷体" pitchFamily="49" charset="-122"/>
                <a:cs typeface="Times New Roman" panose="02020603050405020304" pitchFamily="18" charset="0"/>
              </a:rPr>
              <a:t>E=</a:t>
            </a:r>
            <a:r>
              <a:rPr lang="en-US" altLang="zh-CN" b="1" dirty="0">
                <a:ea typeface="楷体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b="1" dirty="0">
                <a:ea typeface="楷体" pitchFamily="49" charset="-122"/>
                <a:cs typeface="Times New Roman" panose="02020603050405020304" pitchFamily="18" charset="0"/>
              </a:rPr>
              <a:t>，</a:t>
            </a:r>
            <a:endParaRPr lang="en-US" altLang="zh-CN" b="1" dirty="0">
              <a:ea typeface="楷体" pitchFamily="49" charset="-122"/>
              <a:cs typeface="Times New Roman" panose="02020603050405020304" pitchFamily="18" charset="0"/>
            </a:endParaRP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b="1" i="1" dirty="0">
                <a:ea typeface="楷体" pitchFamily="49" charset="-122"/>
                <a:cs typeface="Times New Roman" panose="02020603050405020304" pitchFamily="18" charset="0"/>
              </a:rPr>
              <a:t>AC=DF</a:t>
            </a:r>
            <a:r>
              <a:rPr lang="zh-CN" altLang="en-US" b="1" dirty="0"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 i="1" dirty="0">
                <a:ea typeface="楷体" pitchFamily="49" charset="-122"/>
                <a:cs typeface="Times New Roman" panose="02020603050405020304" pitchFamily="18" charset="0"/>
              </a:rPr>
              <a:t>BC=EF</a:t>
            </a:r>
            <a:r>
              <a:rPr lang="zh-CN" altLang="en-US" b="1" dirty="0"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现在能</a:t>
            </a:r>
            <a:endParaRPr lang="en-US" altLang="zh-CN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判定</a:t>
            </a:r>
            <a:r>
              <a:rPr lang="zh-CN" altLang="en-US" b="1" dirty="0"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b="1" i="1" dirty="0"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b="1" dirty="0">
                <a:ea typeface="楷体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b="1" i="1" dirty="0">
                <a:ea typeface="楷体" pitchFamily="49" charset="-122"/>
                <a:cs typeface="Times New Roman" panose="02020603050405020304" pitchFamily="18" charset="0"/>
              </a:rPr>
              <a:t>DEF</a:t>
            </a:r>
            <a:r>
              <a:rPr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吗？</a:t>
            </a:r>
            <a:endParaRPr lang="en-US" altLang="zh-CN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6322" name="Group 14"/>
          <p:cNvGrpSpPr>
            <a:grpSpLocks/>
          </p:cNvGrpSpPr>
          <p:nvPr/>
        </p:nvGrpSpPr>
        <p:grpSpPr bwMode="auto">
          <a:xfrm>
            <a:off x="1249494" y="936332"/>
            <a:ext cx="2581275" cy="1790700"/>
            <a:chOff x="563" y="1199"/>
            <a:chExt cx="2169" cy="1504"/>
          </a:xfrm>
        </p:grpSpPr>
        <p:sp>
          <p:nvSpPr>
            <p:cNvPr id="56323" name="Line 15"/>
            <p:cNvSpPr>
              <a:spLocks noChangeShapeType="1"/>
            </p:cNvSpPr>
            <p:nvPr/>
          </p:nvSpPr>
          <p:spPr bwMode="auto">
            <a:xfrm flipH="1">
              <a:off x="864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24" name="Line 16"/>
            <p:cNvSpPr>
              <a:spLocks noChangeShapeType="1"/>
            </p:cNvSpPr>
            <p:nvPr/>
          </p:nvSpPr>
          <p:spPr bwMode="auto">
            <a:xfrm>
              <a:off x="864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25" name="Line 17"/>
            <p:cNvSpPr>
              <a:spLocks noChangeShapeType="1"/>
            </p:cNvSpPr>
            <p:nvPr/>
          </p:nvSpPr>
          <p:spPr bwMode="auto">
            <a:xfrm>
              <a:off x="1296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26" name="Text Box 18"/>
            <p:cNvSpPr txBox="1">
              <a:spLocks noChangeArrowheads="1"/>
            </p:cNvSpPr>
            <p:nvPr/>
          </p:nvSpPr>
          <p:spPr bwMode="auto">
            <a:xfrm>
              <a:off x="563" y="2271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6327" name="Text Box 19"/>
            <p:cNvSpPr txBox="1">
              <a:spLocks noChangeArrowheads="1"/>
            </p:cNvSpPr>
            <p:nvPr/>
          </p:nvSpPr>
          <p:spPr bwMode="auto">
            <a:xfrm>
              <a:off x="1128" y="1199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6328" name="Text Box 20"/>
            <p:cNvSpPr txBox="1">
              <a:spLocks noChangeArrowheads="1"/>
            </p:cNvSpPr>
            <p:nvPr/>
          </p:nvSpPr>
          <p:spPr bwMode="auto">
            <a:xfrm>
              <a:off x="2252" y="2316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C</a:t>
              </a:r>
            </a:p>
          </p:txBody>
        </p:sp>
      </p:grpSp>
      <p:grpSp>
        <p:nvGrpSpPr>
          <p:cNvPr id="56329" name="Group 21"/>
          <p:cNvGrpSpPr>
            <a:grpSpLocks/>
          </p:cNvGrpSpPr>
          <p:nvPr/>
        </p:nvGrpSpPr>
        <p:grpSpPr bwMode="auto">
          <a:xfrm>
            <a:off x="1286006" y="2473032"/>
            <a:ext cx="2628900" cy="1760537"/>
            <a:chOff x="2999" y="1232"/>
            <a:chExt cx="2208" cy="1479"/>
          </a:xfrm>
        </p:grpSpPr>
        <p:sp>
          <p:nvSpPr>
            <p:cNvPr id="56330" name="Line 22"/>
            <p:cNvSpPr>
              <a:spLocks noChangeShapeType="1"/>
            </p:cNvSpPr>
            <p:nvPr/>
          </p:nvSpPr>
          <p:spPr bwMode="auto">
            <a:xfrm flipH="1">
              <a:off x="3312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31" name="Line 23"/>
            <p:cNvSpPr>
              <a:spLocks noChangeShapeType="1"/>
            </p:cNvSpPr>
            <p:nvPr/>
          </p:nvSpPr>
          <p:spPr bwMode="auto">
            <a:xfrm>
              <a:off x="3312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32" name="Line 24"/>
            <p:cNvSpPr>
              <a:spLocks noChangeShapeType="1"/>
            </p:cNvSpPr>
            <p:nvPr/>
          </p:nvSpPr>
          <p:spPr bwMode="auto">
            <a:xfrm>
              <a:off x="3744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33" name="Text Box 25"/>
            <p:cNvSpPr txBox="1">
              <a:spLocks noChangeArrowheads="1"/>
            </p:cNvSpPr>
            <p:nvPr/>
          </p:nvSpPr>
          <p:spPr bwMode="auto">
            <a:xfrm>
              <a:off x="2999" y="2265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56334" name="Text Box 26"/>
            <p:cNvSpPr txBox="1">
              <a:spLocks noChangeArrowheads="1"/>
            </p:cNvSpPr>
            <p:nvPr/>
          </p:nvSpPr>
          <p:spPr bwMode="auto">
            <a:xfrm>
              <a:off x="3633" y="1232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56335" name="Text Box 27"/>
            <p:cNvSpPr txBox="1">
              <a:spLocks noChangeArrowheads="1"/>
            </p:cNvSpPr>
            <p:nvPr/>
          </p:nvSpPr>
          <p:spPr bwMode="auto">
            <a:xfrm>
              <a:off x="4727" y="2324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F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 flipH="1">
            <a:off x="1606681" y="2309519"/>
            <a:ext cx="17716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1662244" y="3797007"/>
            <a:ext cx="1768475" cy="9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2121031" y="1384007"/>
            <a:ext cx="1257300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2144844" y="2892132"/>
            <a:ext cx="1285875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56340" name="组合 26"/>
          <p:cNvGrpSpPr>
            <a:grpSpLocks/>
          </p:cNvGrpSpPr>
          <p:nvPr/>
        </p:nvGrpSpPr>
        <p:grpSpPr bwMode="auto">
          <a:xfrm rot="7410589">
            <a:off x="2062294" y="1463382"/>
            <a:ext cx="171450" cy="184150"/>
            <a:chOff x="-739588" y="2501153"/>
            <a:chExt cx="443753" cy="416859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-738842" y="2502272"/>
              <a:ext cx="44375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-295495" y="2501765"/>
              <a:ext cx="0" cy="41685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6343" name="组合 28"/>
          <p:cNvGrpSpPr>
            <a:grpSpLocks/>
          </p:cNvGrpSpPr>
          <p:nvPr/>
        </p:nvGrpSpPr>
        <p:grpSpPr bwMode="auto">
          <a:xfrm rot="7410589">
            <a:off x="2106744" y="2939757"/>
            <a:ext cx="169862" cy="182562"/>
            <a:chOff x="-739588" y="2501153"/>
            <a:chExt cx="443753" cy="416859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-743438" y="2500959"/>
              <a:ext cx="443756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-296316" y="2507793"/>
              <a:ext cx="0" cy="41686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67434" y="508108"/>
            <a:ext cx="1755979" cy="455854"/>
            <a:chOff x="1745942" y="3988439"/>
            <a:chExt cx="1755979" cy="455854"/>
          </a:xfrm>
        </p:grpSpPr>
        <p:grpSp>
          <p:nvGrpSpPr>
            <p:cNvPr id="37" name="组合 36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9" name="流程图: 库存数据 38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38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682865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93851" y="762368"/>
            <a:ext cx="75279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任意画出一个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Rt△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ea typeface="楷体" pitchFamily="49" charset="-122"/>
              </a:rPr>
              <a:t> 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=90°.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再画一个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′B ′C 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C′=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90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°</a:t>
            </a:r>
            <a:r>
              <a:rPr lang="zh-CN" altLang="en-US" sz="2400" b="1" dirty="0">
                <a:solidFill>
                  <a:prstClr val="black"/>
                </a:solidFill>
                <a:ea typeface="楷体" pitchFamily="49" charset="-122"/>
              </a:rPr>
              <a:t> ，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B′C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ea typeface="楷体" pitchFamily="49" charset="-122"/>
              </a:rPr>
              <a:t> ，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′B ′=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ea typeface="楷体" pitchFamily="49" charset="-122"/>
              </a:rPr>
              <a:t> 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把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画好的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 C′ 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剪下来，放到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上，它们能重合吗？</a:t>
            </a:r>
          </a:p>
        </p:txBody>
      </p:sp>
      <p:grpSp>
        <p:nvGrpSpPr>
          <p:cNvPr id="2" name="组合 18"/>
          <p:cNvGrpSpPr>
            <a:grpSpLocks/>
          </p:cNvGrpSpPr>
          <p:nvPr/>
        </p:nvGrpSpPr>
        <p:grpSpPr bwMode="auto">
          <a:xfrm>
            <a:off x="4613241" y="2886504"/>
            <a:ext cx="1875447" cy="1636210"/>
            <a:chOff x="683568" y="3789040"/>
            <a:chExt cx="2502125" cy="2180208"/>
          </a:xfrm>
        </p:grpSpPr>
        <p:sp>
          <p:nvSpPr>
            <p:cNvPr id="57347" name="任意多边形 14"/>
            <p:cNvSpPr>
              <a:spLocks noChangeArrowheads="1"/>
            </p:cNvSpPr>
            <p:nvPr/>
          </p:nvSpPr>
          <p:spPr bwMode="auto">
            <a:xfrm>
              <a:off x="957943" y="4194629"/>
              <a:ext cx="1756228" cy="1349828"/>
            </a:xfrm>
            <a:custGeom>
              <a:avLst/>
              <a:gdLst>
                <a:gd name="T0" fmla="*/ 1756228 w 1756228"/>
                <a:gd name="T1" fmla="*/ 0 h 1349828"/>
                <a:gd name="T2" fmla="*/ 0 w 1756228"/>
                <a:gd name="T3" fmla="*/ 1320800 h 1349828"/>
                <a:gd name="T4" fmla="*/ 1741714 w 1756228"/>
                <a:gd name="T5" fmla="*/ 1349828 h 1349828"/>
                <a:gd name="T6" fmla="*/ 1756228 w 1756228"/>
                <a:gd name="T7" fmla="*/ 0 h 1349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6228" h="1349828">
                  <a:moveTo>
                    <a:pt x="1756228" y="0"/>
                  </a:moveTo>
                  <a:lnTo>
                    <a:pt x="0" y="1320800"/>
                  </a:lnTo>
                  <a:lnTo>
                    <a:pt x="1741714" y="1349828"/>
                  </a:lnTo>
                  <a:lnTo>
                    <a:pt x="1756228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solidFill>
                  <a:prstClr val="black"/>
                </a:solidFill>
              </a:endParaRPr>
            </a:p>
          </p:txBody>
        </p:sp>
        <p:sp>
          <p:nvSpPr>
            <p:cNvPr id="57348" name="TextBox 15"/>
            <p:cNvSpPr txBox="1">
              <a:spLocks noChangeArrowheads="1"/>
            </p:cNvSpPr>
            <p:nvPr/>
          </p:nvSpPr>
          <p:spPr bwMode="auto">
            <a:xfrm>
              <a:off x="2699793" y="3789040"/>
              <a:ext cx="485900" cy="55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itchFamily="18" charset="0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349" name="TextBox 16"/>
            <p:cNvSpPr txBox="1">
              <a:spLocks noChangeArrowheads="1"/>
            </p:cNvSpPr>
            <p:nvPr/>
          </p:nvSpPr>
          <p:spPr bwMode="auto">
            <a:xfrm>
              <a:off x="683568" y="5415608"/>
              <a:ext cx="485900" cy="55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itchFamily="18" charset="0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350" name="TextBox 17"/>
            <p:cNvSpPr txBox="1">
              <a:spLocks noChangeArrowheads="1"/>
            </p:cNvSpPr>
            <p:nvPr/>
          </p:nvSpPr>
          <p:spPr bwMode="auto">
            <a:xfrm>
              <a:off x="2627784" y="5415606"/>
              <a:ext cx="485900" cy="55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itchFamily="18" charset="0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03472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画图思路</a:t>
            </a:r>
          </a:p>
        </p:txBody>
      </p:sp>
      <p:sp>
        <p:nvSpPr>
          <p:cNvPr id="9" name="矩形 8"/>
          <p:cNvSpPr/>
          <p:nvPr/>
        </p:nvSpPr>
        <p:spPr>
          <a:xfrm>
            <a:off x="1485900" y="1409700"/>
            <a:ext cx="6172200" cy="318452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333625" y="4016375"/>
            <a:ext cx="4476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itchFamily="18" charset="0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先画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 </a:t>
            </a:r>
            <a:r>
              <a:rPr lang="en-US" altLang="zh-CN" sz="2400" i="1" dirty="0">
                <a:solidFill>
                  <a:prstClr val="black"/>
                </a:solidFill>
                <a:latin typeface="Times New Roman"/>
              </a:rPr>
              <a:t>C′</a:t>
            </a:r>
            <a:r>
              <a:rPr lang="en-US" altLang="zh-CN" sz="100" i="1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N=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90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°.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</p:txBody>
      </p:sp>
      <p:grpSp>
        <p:nvGrpSpPr>
          <p:cNvPr id="58372" name="组合 17"/>
          <p:cNvGrpSpPr>
            <a:grpSpLocks/>
          </p:cNvGrpSpPr>
          <p:nvPr/>
        </p:nvGrpSpPr>
        <p:grpSpPr bwMode="auto">
          <a:xfrm>
            <a:off x="1843088" y="2084388"/>
            <a:ext cx="2136775" cy="1752600"/>
            <a:chOff x="640680" y="1628378"/>
            <a:chExt cx="2846791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374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58375" name="文本框 20"/>
            <p:cNvSpPr txBox="1">
              <a:spLocks noChangeArrowheads="1"/>
            </p:cNvSpPr>
            <p:nvPr/>
          </p:nvSpPr>
          <p:spPr bwMode="auto">
            <a:xfrm>
              <a:off x="640680" y="331462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58376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381500" y="1666875"/>
            <a:ext cx="3062288" cy="2238375"/>
            <a:chOff x="2720" y="1400"/>
            <a:chExt cx="2572" cy="1879"/>
          </a:xfrm>
        </p:grpSpPr>
        <p:grpSp>
          <p:nvGrpSpPr>
            <p:cNvPr id="58378" name="组合 3"/>
            <p:cNvGrpSpPr>
              <a:grpSpLocks/>
            </p:cNvGrpSpPr>
            <p:nvPr/>
          </p:nvGrpSpPr>
          <p:grpSpPr bwMode="auto">
            <a:xfrm>
              <a:off x="2720" y="2833"/>
              <a:ext cx="2567" cy="446"/>
              <a:chOff x="4317824" y="4026388"/>
              <a:chExt cx="4075411" cy="709981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4468119" y="4070254"/>
                <a:ext cx="3420783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8380" name="矩形 44"/>
              <p:cNvSpPr>
                <a:spLocks noChangeArrowheads="1"/>
              </p:cNvSpPr>
              <p:nvPr/>
            </p:nvSpPr>
            <p:spPr bwMode="auto">
              <a:xfrm>
                <a:off x="4317824" y="4026388"/>
                <a:ext cx="624724" cy="676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700" i="1">
                    <a:solidFill>
                      <a:prstClr val="black"/>
                    </a:solidFill>
                    <a:latin typeface="Times New Roman" pitchFamily="18" charset="0"/>
                    <a:ea typeface="黑体" pitchFamily="49" charset="-122"/>
                  </a:rPr>
                  <a:t>M</a:t>
                </a:r>
                <a:endParaRPr lang="zh-CN" altLang="en-US" sz="2700" i="1">
                  <a:solidFill>
                    <a:prstClr val="black"/>
                  </a:solidFill>
                  <a:ea typeface="黑体" pitchFamily="49" charset="-122"/>
                </a:endParaRPr>
              </a:p>
            </p:txBody>
          </p:sp>
          <p:sp>
            <p:nvSpPr>
              <p:cNvPr id="58381" name="矩形 22"/>
              <p:cNvSpPr>
                <a:spLocks noChangeArrowheads="1"/>
              </p:cNvSpPr>
              <p:nvPr/>
            </p:nvSpPr>
            <p:spPr bwMode="auto">
              <a:xfrm>
                <a:off x="7652540" y="4059773"/>
                <a:ext cx="740695" cy="6765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700" i="1">
                    <a:solidFill>
                      <a:prstClr val="black"/>
                    </a:solidFill>
                    <a:ea typeface="黑体" pitchFamily="49" charset="-122"/>
                  </a:rPr>
                  <a:t> </a:t>
                </a:r>
                <a:r>
                  <a:rPr lang="en-US" altLang="zh-CN" sz="2400" i="1">
                    <a:solidFill>
                      <a:prstClr val="black"/>
                    </a:solidFill>
                  </a:rPr>
                  <a:t>C′</a:t>
                </a:r>
              </a:p>
            </p:txBody>
          </p:sp>
        </p:grpSp>
        <p:grpSp>
          <p:nvGrpSpPr>
            <p:cNvPr id="58382" name="组合 7"/>
            <p:cNvGrpSpPr>
              <a:grpSpLocks/>
            </p:cNvGrpSpPr>
            <p:nvPr/>
          </p:nvGrpSpPr>
          <p:grpSpPr bwMode="auto">
            <a:xfrm>
              <a:off x="4953" y="1400"/>
              <a:ext cx="339" cy="1462"/>
              <a:chOff x="7862140" y="1751766"/>
              <a:chExt cx="538648" cy="2321634"/>
            </a:xfrm>
          </p:grpSpPr>
          <p:sp>
            <p:nvSpPr>
              <p:cNvPr id="58383" name="矩形 45"/>
              <p:cNvSpPr>
                <a:spLocks noChangeArrowheads="1"/>
              </p:cNvSpPr>
              <p:nvPr/>
            </p:nvSpPr>
            <p:spPr bwMode="auto">
              <a:xfrm>
                <a:off x="7949531" y="1751766"/>
                <a:ext cx="451257" cy="6758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700" i="1">
                    <a:solidFill>
                      <a:prstClr val="black"/>
                    </a:solidFill>
                    <a:latin typeface="Times New Roman" pitchFamily="18" charset="0"/>
                    <a:ea typeface="黑体" pitchFamily="49" charset="-122"/>
                  </a:rPr>
                  <a:t>N</a:t>
                </a:r>
                <a:endParaRPr lang="zh-CN" altLang="en-US" sz="2700" i="1">
                  <a:solidFill>
                    <a:prstClr val="black"/>
                  </a:solidFill>
                  <a:ea typeface="黑体" pitchFamily="49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 flipV="1">
                <a:off x="7862670" y="2056497"/>
                <a:ext cx="0" cy="2016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8385" name="组合 39"/>
            <p:cNvGrpSpPr>
              <a:grpSpLocks/>
            </p:cNvGrpSpPr>
            <p:nvPr/>
          </p:nvGrpSpPr>
          <p:grpSpPr bwMode="auto">
            <a:xfrm rot="-5400000">
              <a:off x="4797" y="2708"/>
              <a:ext cx="165" cy="129"/>
              <a:chOff x="-739588" y="2501153"/>
              <a:chExt cx="443753" cy="416859"/>
            </a:xfrm>
          </p:grpSpPr>
          <p:cxnSp>
            <p:nvCxnSpPr>
              <p:cNvPr id="58386" name="直接连接符 40"/>
              <p:cNvCxnSpPr>
                <a:cxnSpLocks noChangeShapeType="1"/>
              </p:cNvCxnSpPr>
              <p:nvPr/>
            </p:nvCxnSpPr>
            <p:spPr bwMode="auto">
              <a:xfrm>
                <a:off x="-739588" y="2501153"/>
                <a:ext cx="443753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7" name="直接连接符 41"/>
              <p:cNvCxnSpPr>
                <a:cxnSpLocks noChangeShapeType="1"/>
              </p:cNvCxnSpPr>
              <p:nvPr/>
            </p:nvCxnSpPr>
            <p:spPr bwMode="auto">
              <a:xfrm>
                <a:off x="-295835" y="2501153"/>
                <a:ext cx="0" cy="41685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58388" name="组合 39"/>
          <p:cNvGrpSpPr>
            <a:grpSpLocks/>
          </p:cNvGrpSpPr>
          <p:nvPr/>
        </p:nvGrpSpPr>
        <p:grpSpPr bwMode="auto">
          <a:xfrm rot="-5400000">
            <a:off x="3489325" y="3217863"/>
            <a:ext cx="196850" cy="152400"/>
            <a:chOff x="-739588" y="2501153"/>
            <a:chExt cx="443753" cy="416859"/>
          </a:xfrm>
        </p:grpSpPr>
        <p:cxnSp>
          <p:nvCxnSpPr>
            <p:cNvPr id="58389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90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9989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85900" y="1409700"/>
            <a:ext cx="6172200" cy="318452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268538" y="4071938"/>
            <a:ext cx="48641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）在射线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</a:rPr>
              <a:t>C′M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上截取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</a:rPr>
              <a:t>B′C′=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</a:rPr>
              <a:t>BC.</a:t>
            </a:r>
            <a:endParaRPr lang="en-US" altLang="zh-CN" sz="2400" b="1" i="1" dirty="0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59396" name="组合 3"/>
          <p:cNvGrpSpPr>
            <a:grpSpLocks/>
          </p:cNvGrpSpPr>
          <p:nvPr/>
        </p:nvGrpSpPr>
        <p:grpSpPr bwMode="auto">
          <a:xfrm>
            <a:off x="4446588" y="3376613"/>
            <a:ext cx="2987675" cy="531812"/>
            <a:chOff x="4317824" y="4026388"/>
            <a:chExt cx="3984008" cy="709980"/>
          </a:xfrm>
        </p:grpSpPr>
        <p:cxnSp>
          <p:nvCxnSpPr>
            <p:cNvPr id="2" name="直接连接符 43"/>
            <p:cNvCxnSpPr/>
            <p:nvPr/>
          </p:nvCxnSpPr>
          <p:spPr>
            <a:xfrm>
              <a:off x="4468123" y="4070894"/>
              <a:ext cx="342091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398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31011" cy="67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M</a:t>
              </a:r>
              <a:endParaRPr lang="zh-CN" altLang="en-US" sz="27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  <p:sp>
          <p:nvSpPr>
            <p:cNvPr id="59399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48567" cy="67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C′</a:t>
              </a:r>
              <a:endParaRPr lang="zh-CN" altLang="en-US" sz="27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</p:grpSp>
      <p:grpSp>
        <p:nvGrpSpPr>
          <p:cNvPr id="59400" name="组合 17"/>
          <p:cNvGrpSpPr>
            <a:grpSpLocks/>
          </p:cNvGrpSpPr>
          <p:nvPr/>
        </p:nvGrpSpPr>
        <p:grpSpPr bwMode="auto">
          <a:xfrm>
            <a:off x="1843088" y="2084388"/>
            <a:ext cx="2136775" cy="1752600"/>
            <a:chOff x="640680" y="1628378"/>
            <a:chExt cx="2846791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402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A</a:t>
              </a:r>
              <a:endParaRPr lang="zh-CN" altLang="en-US" sz="24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  <p:sp>
          <p:nvSpPr>
            <p:cNvPr id="59403" name="文本框 20"/>
            <p:cNvSpPr txBox="1">
              <a:spLocks noChangeArrowheads="1"/>
            </p:cNvSpPr>
            <p:nvPr/>
          </p:nvSpPr>
          <p:spPr bwMode="auto">
            <a:xfrm>
              <a:off x="640680" y="331462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B</a:t>
              </a:r>
              <a:endParaRPr lang="zh-CN" altLang="en-US" sz="24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  <p:sp>
          <p:nvSpPr>
            <p:cNvPr id="59404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C</a:t>
              </a:r>
              <a:endParaRPr lang="zh-CN" altLang="en-US" sz="24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</p:grpSp>
      <p:grpSp>
        <p:nvGrpSpPr>
          <p:cNvPr id="59405" name="组合 7"/>
          <p:cNvGrpSpPr>
            <a:grpSpLocks/>
          </p:cNvGrpSpPr>
          <p:nvPr/>
        </p:nvGrpSpPr>
        <p:grpSpPr bwMode="auto">
          <a:xfrm>
            <a:off x="7040563" y="1666875"/>
            <a:ext cx="403225" cy="1741488"/>
            <a:chOff x="7862140" y="1751766"/>
            <a:chExt cx="538648" cy="2321634"/>
          </a:xfrm>
        </p:grpSpPr>
        <p:sp>
          <p:nvSpPr>
            <p:cNvPr id="59406" name="矩形 45"/>
            <p:cNvSpPr>
              <a:spLocks noChangeArrowheads="1"/>
            </p:cNvSpPr>
            <p:nvPr/>
          </p:nvSpPr>
          <p:spPr bwMode="auto">
            <a:xfrm>
              <a:off x="7949531" y="1751766"/>
              <a:ext cx="451257" cy="67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N</a:t>
              </a:r>
              <a:endParaRPr lang="zh-CN" altLang="en-US" sz="27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7862140" y="2056520"/>
              <a:ext cx="0" cy="20168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1957388" y="1584325"/>
            <a:ext cx="18732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5345113" y="1617663"/>
            <a:ext cx="18716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410" name="组合 39"/>
          <p:cNvGrpSpPr>
            <a:grpSpLocks/>
          </p:cNvGrpSpPr>
          <p:nvPr/>
        </p:nvGrpSpPr>
        <p:grpSpPr bwMode="auto">
          <a:xfrm rot="-5400000">
            <a:off x="3489325" y="3217863"/>
            <a:ext cx="196850" cy="152400"/>
            <a:chOff x="-739588" y="2501153"/>
            <a:chExt cx="443753" cy="416859"/>
          </a:xfrm>
        </p:grpSpPr>
        <p:cxnSp>
          <p:nvCxnSpPr>
            <p:cNvPr id="59411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12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" name="弧形 4"/>
          <p:cNvSpPr/>
          <p:nvPr/>
        </p:nvSpPr>
        <p:spPr>
          <a:xfrm rot="11735912">
            <a:off x="5510213" y="2728913"/>
            <a:ext cx="827087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386388" y="3367088"/>
            <a:ext cx="47160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i="1">
                <a:solidFill>
                  <a:prstClr val="black"/>
                </a:solidFill>
                <a:latin typeface="Times New Roman"/>
                <a:ea typeface="黑体" pitchFamily="49" charset="-122"/>
              </a:rPr>
              <a:t>B′</a:t>
            </a:r>
            <a:endParaRPr lang="zh-CN" altLang="en-US" sz="2700" i="1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grpSp>
        <p:nvGrpSpPr>
          <p:cNvPr id="59415" name="组合 3"/>
          <p:cNvGrpSpPr>
            <a:grpSpLocks/>
          </p:cNvGrpSpPr>
          <p:nvPr/>
        </p:nvGrpSpPr>
        <p:grpSpPr bwMode="auto">
          <a:xfrm>
            <a:off x="4440238" y="3376613"/>
            <a:ext cx="2987675" cy="531812"/>
            <a:chOff x="4317824" y="4026388"/>
            <a:chExt cx="3984008" cy="70998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468123" y="4070894"/>
              <a:ext cx="342091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417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31011" cy="67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M</a:t>
              </a:r>
              <a:endParaRPr lang="zh-CN" altLang="en-US" sz="27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  <p:sp>
          <p:nvSpPr>
            <p:cNvPr id="59418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48567" cy="67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C′</a:t>
              </a:r>
              <a:endParaRPr lang="zh-CN" altLang="en-US" sz="2700" i="1">
                <a:solidFill>
                  <a:prstClr val="black"/>
                </a:solidFill>
                <a:latin typeface="Times New Roman"/>
                <a:ea typeface="黑体" pitchFamily="49" charset="-122"/>
              </a:endParaRPr>
            </a:p>
          </p:txBody>
        </p:sp>
      </p:grpSp>
      <p:grpSp>
        <p:nvGrpSpPr>
          <p:cNvPr id="59419" name="组合 39"/>
          <p:cNvGrpSpPr>
            <a:grpSpLocks/>
          </p:cNvGrpSpPr>
          <p:nvPr/>
        </p:nvGrpSpPr>
        <p:grpSpPr bwMode="auto">
          <a:xfrm rot="-5400000">
            <a:off x="6850062" y="3217863"/>
            <a:ext cx="195263" cy="153988"/>
            <a:chOff x="-739588" y="2501153"/>
            <a:chExt cx="443753" cy="416859"/>
          </a:xfrm>
        </p:grpSpPr>
        <p:cxnSp>
          <p:nvCxnSpPr>
            <p:cNvPr id="59420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21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5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39" name="标题 1"/>
          <p:cNvSpPr txBox="1">
            <a:spLocks noChangeArrowheads="1"/>
          </p:cNvSpPr>
          <p:nvPr/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Tx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画图思路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7361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16279" y="1277642"/>
            <a:ext cx="7222377" cy="318452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36120" y="4020988"/>
            <a:ext cx="6943725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宋体" pitchFamily="2" charset="-122"/>
              </a:rPr>
              <a:t>3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）以点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B′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为圆心，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为半径画弧，交射线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C′N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于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/>
              </a:rPr>
              <a:t>′.</a:t>
            </a:r>
            <a:endParaRPr lang="en-US" altLang="zh-CN" sz="2100" b="1" i="1" dirty="0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60420" name="组合 3"/>
          <p:cNvGrpSpPr>
            <a:grpSpLocks/>
          </p:cNvGrpSpPr>
          <p:nvPr/>
        </p:nvGrpSpPr>
        <p:grpSpPr bwMode="auto">
          <a:xfrm>
            <a:off x="4373563" y="3387725"/>
            <a:ext cx="2989262" cy="531813"/>
            <a:chOff x="4317824" y="4026388"/>
            <a:chExt cx="3984008" cy="709981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468044" y="4070895"/>
              <a:ext cx="3421213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422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24859" cy="676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M</a:t>
              </a:r>
              <a:endParaRPr lang="zh-CN" altLang="en-US" sz="2700" i="1">
                <a:solidFill>
                  <a:prstClr val="black"/>
                </a:solidFill>
                <a:ea typeface="黑体" pitchFamily="49" charset="-122"/>
              </a:endParaRPr>
            </a:p>
          </p:txBody>
        </p:sp>
        <p:sp>
          <p:nvSpPr>
            <p:cNvPr id="60423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48567" cy="676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C′</a:t>
              </a:r>
              <a:endParaRPr lang="zh-CN" altLang="en-US" sz="2700" i="1">
                <a:solidFill>
                  <a:prstClr val="black"/>
                </a:solidFill>
                <a:ea typeface="黑体" pitchFamily="49" charset="-122"/>
              </a:endParaRPr>
            </a:p>
          </p:txBody>
        </p:sp>
      </p:grpSp>
      <p:grpSp>
        <p:nvGrpSpPr>
          <p:cNvPr id="60424" name="组合 17"/>
          <p:cNvGrpSpPr>
            <a:grpSpLocks/>
          </p:cNvGrpSpPr>
          <p:nvPr/>
        </p:nvGrpSpPr>
        <p:grpSpPr bwMode="auto">
          <a:xfrm>
            <a:off x="1843088" y="2084388"/>
            <a:ext cx="2136775" cy="1752600"/>
            <a:chOff x="640680" y="1628378"/>
            <a:chExt cx="2846791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426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60427" name="文本框 20"/>
            <p:cNvSpPr txBox="1">
              <a:spLocks noChangeArrowheads="1"/>
            </p:cNvSpPr>
            <p:nvPr/>
          </p:nvSpPr>
          <p:spPr bwMode="auto">
            <a:xfrm>
              <a:off x="640680" y="331462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60428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grpSp>
        <p:nvGrpSpPr>
          <p:cNvPr id="60429" name="组合 7"/>
          <p:cNvGrpSpPr>
            <a:grpSpLocks/>
          </p:cNvGrpSpPr>
          <p:nvPr/>
        </p:nvGrpSpPr>
        <p:grpSpPr bwMode="auto">
          <a:xfrm>
            <a:off x="7040563" y="1666875"/>
            <a:ext cx="403225" cy="1741488"/>
            <a:chOff x="7862140" y="1751766"/>
            <a:chExt cx="538648" cy="2321634"/>
          </a:xfrm>
        </p:grpSpPr>
        <p:sp>
          <p:nvSpPr>
            <p:cNvPr id="60430" name="矩形 45"/>
            <p:cNvSpPr>
              <a:spLocks noChangeArrowheads="1"/>
            </p:cNvSpPr>
            <p:nvPr/>
          </p:nvSpPr>
          <p:spPr bwMode="auto">
            <a:xfrm>
              <a:off x="7949531" y="1751766"/>
              <a:ext cx="451257" cy="67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N</a:t>
              </a:r>
              <a:endParaRPr lang="zh-CN" altLang="en-US" sz="2700" i="1">
                <a:solidFill>
                  <a:prstClr val="black"/>
                </a:solidFill>
                <a:ea typeface="黑体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7862140" y="2056520"/>
              <a:ext cx="0" cy="20168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9868" flipH="1">
            <a:off x="1417638" y="1262063"/>
            <a:ext cx="21859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弧形 4"/>
          <p:cNvSpPr/>
          <p:nvPr/>
        </p:nvSpPr>
        <p:spPr>
          <a:xfrm rot="11735912">
            <a:off x="5510213" y="2728913"/>
            <a:ext cx="827087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0434" name="矩形 25"/>
          <p:cNvSpPr>
            <a:spLocks noChangeArrowheads="1"/>
          </p:cNvSpPr>
          <p:nvPr/>
        </p:nvSpPr>
        <p:spPr bwMode="auto">
          <a:xfrm>
            <a:off x="5230813" y="3373438"/>
            <a:ext cx="46672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B′</a:t>
            </a:r>
            <a:endParaRPr lang="zh-CN" altLang="en-US" sz="2700" i="1">
              <a:solidFill>
                <a:prstClr val="black"/>
              </a:solidFill>
              <a:ea typeface="黑体" pitchFamily="49" charset="-122"/>
            </a:endParaRPr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9868" flipH="1">
            <a:off x="4787900" y="1314450"/>
            <a:ext cx="218598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弧形 26"/>
          <p:cNvSpPr/>
          <p:nvPr/>
        </p:nvSpPr>
        <p:spPr>
          <a:xfrm rot="736417">
            <a:off x="6326188" y="2398713"/>
            <a:ext cx="828675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099300" y="2357438"/>
            <a:ext cx="46831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A′</a:t>
            </a:r>
            <a:endParaRPr lang="zh-CN" altLang="en-US" sz="2700" i="1">
              <a:solidFill>
                <a:prstClr val="black"/>
              </a:solidFill>
              <a:ea typeface="黑体" pitchFamily="49" charset="-122"/>
            </a:endParaRPr>
          </a:p>
        </p:txBody>
      </p:sp>
      <p:grpSp>
        <p:nvGrpSpPr>
          <p:cNvPr id="60438" name="组合 39"/>
          <p:cNvGrpSpPr>
            <a:grpSpLocks/>
          </p:cNvGrpSpPr>
          <p:nvPr/>
        </p:nvGrpSpPr>
        <p:grpSpPr bwMode="auto">
          <a:xfrm rot="-5400000">
            <a:off x="3489325" y="3217863"/>
            <a:ext cx="196850" cy="152400"/>
            <a:chOff x="-739588" y="2501153"/>
            <a:chExt cx="443753" cy="416859"/>
          </a:xfrm>
        </p:grpSpPr>
        <p:cxnSp>
          <p:nvCxnSpPr>
            <p:cNvPr id="60439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440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0441" name="组合 39"/>
          <p:cNvGrpSpPr>
            <a:grpSpLocks/>
          </p:cNvGrpSpPr>
          <p:nvPr/>
        </p:nvGrpSpPr>
        <p:grpSpPr bwMode="auto">
          <a:xfrm rot="-5400000">
            <a:off x="6873876" y="3244850"/>
            <a:ext cx="196850" cy="155575"/>
            <a:chOff x="-739588" y="2501153"/>
            <a:chExt cx="443753" cy="416859"/>
          </a:xfrm>
        </p:grpSpPr>
        <p:cxnSp>
          <p:nvCxnSpPr>
            <p:cNvPr id="60442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443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3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标题 1"/>
          <p:cNvSpPr txBox="1">
            <a:spLocks noChangeArrowheads="1"/>
          </p:cNvSpPr>
          <p:nvPr/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Tx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画图思路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9832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8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86636" y="1269025"/>
            <a:ext cx="7168131" cy="2740913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57500" y="3375025"/>
            <a:ext cx="3078163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4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）连接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A′B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/>
              </a:rPr>
              <a:t>′.</a:t>
            </a:r>
            <a:endParaRPr lang="en-US" altLang="zh-CN" sz="2100" b="1" i="1" dirty="0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61444" name="组合 3"/>
          <p:cNvGrpSpPr>
            <a:grpSpLocks/>
          </p:cNvGrpSpPr>
          <p:nvPr/>
        </p:nvGrpSpPr>
        <p:grpSpPr bwMode="auto">
          <a:xfrm>
            <a:off x="4381500" y="2820988"/>
            <a:ext cx="2987675" cy="531812"/>
            <a:chOff x="4317824" y="4026388"/>
            <a:chExt cx="3984008" cy="709981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468125" y="4070894"/>
              <a:ext cx="342091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446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24859" cy="676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M</a:t>
              </a:r>
              <a:endParaRPr lang="zh-CN" altLang="en-US" sz="2700" i="1">
                <a:solidFill>
                  <a:prstClr val="black"/>
                </a:solidFill>
                <a:ea typeface="黑体" pitchFamily="49" charset="-122"/>
              </a:endParaRPr>
            </a:p>
          </p:txBody>
        </p:sp>
        <p:sp>
          <p:nvSpPr>
            <p:cNvPr id="61447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48567" cy="676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C′</a:t>
              </a:r>
              <a:endParaRPr lang="zh-CN" altLang="en-US" sz="2700" i="1">
                <a:solidFill>
                  <a:prstClr val="black"/>
                </a:solidFill>
                <a:ea typeface="黑体" pitchFamily="49" charset="-122"/>
              </a:endParaRPr>
            </a:p>
          </p:txBody>
        </p:sp>
      </p:grpSp>
      <p:grpSp>
        <p:nvGrpSpPr>
          <p:cNvPr id="61448" name="组合 17"/>
          <p:cNvGrpSpPr>
            <a:grpSpLocks/>
          </p:cNvGrpSpPr>
          <p:nvPr/>
        </p:nvGrpSpPr>
        <p:grpSpPr bwMode="auto">
          <a:xfrm>
            <a:off x="1843088" y="1531938"/>
            <a:ext cx="2136775" cy="1752600"/>
            <a:chOff x="640680" y="1628378"/>
            <a:chExt cx="2846791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450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61451" name="文本框 20"/>
            <p:cNvSpPr txBox="1">
              <a:spLocks noChangeArrowheads="1"/>
            </p:cNvSpPr>
            <p:nvPr/>
          </p:nvSpPr>
          <p:spPr bwMode="auto">
            <a:xfrm>
              <a:off x="640680" y="331462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61452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  <a:endParaRPr lang="zh-CN" altLang="en-US" sz="24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grpSp>
        <p:nvGrpSpPr>
          <p:cNvPr id="61453" name="组合 7"/>
          <p:cNvGrpSpPr>
            <a:grpSpLocks/>
          </p:cNvGrpSpPr>
          <p:nvPr/>
        </p:nvGrpSpPr>
        <p:grpSpPr bwMode="auto">
          <a:xfrm>
            <a:off x="7040563" y="1114425"/>
            <a:ext cx="403225" cy="1741488"/>
            <a:chOff x="7862140" y="1751766"/>
            <a:chExt cx="538648" cy="2321634"/>
          </a:xfrm>
        </p:grpSpPr>
        <p:sp>
          <p:nvSpPr>
            <p:cNvPr id="61454" name="矩形 45"/>
            <p:cNvSpPr>
              <a:spLocks noChangeArrowheads="1"/>
            </p:cNvSpPr>
            <p:nvPr/>
          </p:nvSpPr>
          <p:spPr bwMode="auto">
            <a:xfrm>
              <a:off x="7949531" y="1751766"/>
              <a:ext cx="451257" cy="67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N</a:t>
              </a:r>
              <a:endParaRPr lang="zh-CN" altLang="en-US" sz="2700" i="1">
                <a:solidFill>
                  <a:prstClr val="black"/>
                </a:solidFill>
                <a:ea typeface="黑体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7862140" y="2056520"/>
              <a:ext cx="0" cy="20168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弧形 4"/>
          <p:cNvSpPr/>
          <p:nvPr/>
        </p:nvSpPr>
        <p:spPr>
          <a:xfrm rot="11735912">
            <a:off x="5510213" y="2176463"/>
            <a:ext cx="827087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1457" name="矩形 25"/>
          <p:cNvSpPr>
            <a:spLocks noChangeArrowheads="1"/>
          </p:cNvSpPr>
          <p:nvPr/>
        </p:nvSpPr>
        <p:spPr bwMode="auto">
          <a:xfrm>
            <a:off x="5230813" y="2820988"/>
            <a:ext cx="466725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B′</a:t>
            </a:r>
            <a:endParaRPr lang="zh-CN" altLang="en-US" sz="2700" i="1">
              <a:solidFill>
                <a:prstClr val="black"/>
              </a:solidFill>
              <a:ea typeface="黑体" pitchFamily="49" charset="-122"/>
            </a:endParaRPr>
          </a:p>
        </p:txBody>
      </p:sp>
      <p:sp>
        <p:nvSpPr>
          <p:cNvPr id="27" name="弧形 26"/>
          <p:cNvSpPr/>
          <p:nvPr/>
        </p:nvSpPr>
        <p:spPr>
          <a:xfrm rot="736417">
            <a:off x="6326188" y="1846263"/>
            <a:ext cx="828675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1459" name="矩形 27"/>
          <p:cNvSpPr>
            <a:spLocks noChangeArrowheads="1"/>
          </p:cNvSpPr>
          <p:nvPr/>
        </p:nvSpPr>
        <p:spPr bwMode="auto">
          <a:xfrm>
            <a:off x="7099300" y="1804988"/>
            <a:ext cx="46831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A′</a:t>
            </a:r>
            <a:endParaRPr lang="zh-CN" altLang="en-US" sz="2700" i="1">
              <a:solidFill>
                <a:prstClr val="black"/>
              </a:solidFill>
              <a:ea typeface="黑体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538788" y="1966913"/>
            <a:ext cx="1501775" cy="87947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等腰三角形 3"/>
          <p:cNvSpPr/>
          <p:nvPr/>
        </p:nvSpPr>
        <p:spPr>
          <a:xfrm rot="8979467">
            <a:off x="5640388" y="2365375"/>
            <a:ext cx="1719262" cy="735013"/>
          </a:xfrm>
          <a:custGeom>
            <a:avLst/>
            <a:gdLst>
              <a:gd name="connsiteX0" fmla="*/ 0 w 1405720"/>
              <a:gd name="connsiteY0" fmla="*/ 1392071 h 1392071"/>
              <a:gd name="connsiteX1" fmla="*/ 702860 w 1405720"/>
              <a:gd name="connsiteY1" fmla="*/ 0 h 1392071"/>
              <a:gd name="connsiteX2" fmla="*/ 1405720 w 1405720"/>
              <a:gd name="connsiteY2" fmla="*/ 1392071 h 1392071"/>
              <a:gd name="connsiteX3" fmla="*/ 0 w 1405720"/>
              <a:gd name="connsiteY3" fmla="*/ 1392071 h 1392071"/>
              <a:gd name="connsiteX0-1" fmla="*/ 0 w 1705970"/>
              <a:gd name="connsiteY0-2" fmla="*/ 1392071 h 1392071"/>
              <a:gd name="connsiteX1-3" fmla="*/ 702860 w 1705970"/>
              <a:gd name="connsiteY1-4" fmla="*/ 0 h 1392071"/>
              <a:gd name="connsiteX2-5" fmla="*/ 1705970 w 1705970"/>
              <a:gd name="connsiteY2-6" fmla="*/ 1392071 h 1392071"/>
              <a:gd name="connsiteX3-7" fmla="*/ 0 w 1705970"/>
              <a:gd name="connsiteY3-8" fmla="*/ 1392071 h 1392071"/>
              <a:gd name="connsiteX0-9" fmla="*/ 0 w 1705970"/>
              <a:gd name="connsiteY0-10" fmla="*/ 1368777 h 1368777"/>
              <a:gd name="connsiteX1-11" fmla="*/ 432885 w 1705970"/>
              <a:gd name="connsiteY1-12" fmla="*/ 0 h 1368777"/>
              <a:gd name="connsiteX2-13" fmla="*/ 1705970 w 1705970"/>
              <a:gd name="connsiteY2-14" fmla="*/ 1368777 h 1368777"/>
              <a:gd name="connsiteX3-15" fmla="*/ 0 w 1705970"/>
              <a:gd name="connsiteY3-16" fmla="*/ 1368777 h 1368777"/>
              <a:gd name="connsiteX0-17" fmla="*/ 0 w 1705970"/>
              <a:gd name="connsiteY0-18" fmla="*/ 1322190 h 1322190"/>
              <a:gd name="connsiteX1-19" fmla="*/ 445741 w 1705970"/>
              <a:gd name="connsiteY1-20" fmla="*/ 0 h 1322190"/>
              <a:gd name="connsiteX2-21" fmla="*/ 1705970 w 1705970"/>
              <a:gd name="connsiteY2-22" fmla="*/ 1322190 h 1322190"/>
              <a:gd name="connsiteX3-23" fmla="*/ 0 w 1705970"/>
              <a:gd name="connsiteY3-24" fmla="*/ 1322190 h 1322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5970" h="1322190">
                <a:moveTo>
                  <a:pt x="0" y="1322190"/>
                </a:moveTo>
                <a:lnTo>
                  <a:pt x="445741" y="0"/>
                </a:lnTo>
                <a:lnTo>
                  <a:pt x="1705970" y="1322190"/>
                </a:lnTo>
                <a:lnTo>
                  <a:pt x="0" y="1322190"/>
                </a:lnTo>
                <a:close/>
              </a:path>
            </a:pathLst>
          </a:custGeom>
          <a:gradFill>
            <a:gsLst>
              <a:gs pos="0">
                <a:schemeClr val="accent5">
                  <a:tint val="50000"/>
                  <a:satMod val="300000"/>
                  <a:alpha val="5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0" name="等腰三角形 3"/>
          <p:cNvSpPr/>
          <p:nvPr/>
        </p:nvSpPr>
        <p:spPr>
          <a:xfrm rot="8979467">
            <a:off x="2260600" y="2351088"/>
            <a:ext cx="1719263" cy="733425"/>
          </a:xfrm>
          <a:custGeom>
            <a:avLst/>
            <a:gdLst>
              <a:gd name="connsiteX0" fmla="*/ 0 w 1405720"/>
              <a:gd name="connsiteY0" fmla="*/ 1392071 h 1392071"/>
              <a:gd name="connsiteX1" fmla="*/ 702860 w 1405720"/>
              <a:gd name="connsiteY1" fmla="*/ 0 h 1392071"/>
              <a:gd name="connsiteX2" fmla="*/ 1405720 w 1405720"/>
              <a:gd name="connsiteY2" fmla="*/ 1392071 h 1392071"/>
              <a:gd name="connsiteX3" fmla="*/ 0 w 1405720"/>
              <a:gd name="connsiteY3" fmla="*/ 1392071 h 1392071"/>
              <a:gd name="connsiteX0-1" fmla="*/ 0 w 1705970"/>
              <a:gd name="connsiteY0-2" fmla="*/ 1392071 h 1392071"/>
              <a:gd name="connsiteX1-3" fmla="*/ 702860 w 1705970"/>
              <a:gd name="connsiteY1-4" fmla="*/ 0 h 1392071"/>
              <a:gd name="connsiteX2-5" fmla="*/ 1705970 w 1705970"/>
              <a:gd name="connsiteY2-6" fmla="*/ 1392071 h 1392071"/>
              <a:gd name="connsiteX3-7" fmla="*/ 0 w 1705970"/>
              <a:gd name="connsiteY3-8" fmla="*/ 1392071 h 1392071"/>
              <a:gd name="connsiteX0-9" fmla="*/ 0 w 1705970"/>
              <a:gd name="connsiteY0-10" fmla="*/ 1368777 h 1368777"/>
              <a:gd name="connsiteX1-11" fmla="*/ 432885 w 1705970"/>
              <a:gd name="connsiteY1-12" fmla="*/ 0 h 1368777"/>
              <a:gd name="connsiteX2-13" fmla="*/ 1705970 w 1705970"/>
              <a:gd name="connsiteY2-14" fmla="*/ 1368777 h 1368777"/>
              <a:gd name="connsiteX3-15" fmla="*/ 0 w 1705970"/>
              <a:gd name="connsiteY3-16" fmla="*/ 1368777 h 1368777"/>
              <a:gd name="connsiteX0-17" fmla="*/ 0 w 1705970"/>
              <a:gd name="connsiteY0-18" fmla="*/ 1322190 h 1322190"/>
              <a:gd name="connsiteX1-19" fmla="*/ 445741 w 1705970"/>
              <a:gd name="connsiteY1-20" fmla="*/ 0 h 1322190"/>
              <a:gd name="connsiteX2-21" fmla="*/ 1705970 w 1705970"/>
              <a:gd name="connsiteY2-22" fmla="*/ 1322190 h 1322190"/>
              <a:gd name="connsiteX3-23" fmla="*/ 0 w 1705970"/>
              <a:gd name="connsiteY3-24" fmla="*/ 1322190 h 1322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5970" h="1322190">
                <a:moveTo>
                  <a:pt x="0" y="1322190"/>
                </a:moveTo>
                <a:lnTo>
                  <a:pt x="445741" y="0"/>
                </a:lnTo>
                <a:lnTo>
                  <a:pt x="1705970" y="1322190"/>
                </a:lnTo>
                <a:lnTo>
                  <a:pt x="0" y="1322190"/>
                </a:lnTo>
                <a:close/>
              </a:path>
            </a:pathLst>
          </a:custGeom>
          <a:gradFill>
            <a:gsLst>
              <a:gs pos="0">
                <a:schemeClr val="accent5">
                  <a:tint val="50000"/>
                  <a:satMod val="300000"/>
                  <a:alpha val="5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61463" name="组合 39"/>
          <p:cNvGrpSpPr>
            <a:grpSpLocks/>
          </p:cNvGrpSpPr>
          <p:nvPr/>
        </p:nvGrpSpPr>
        <p:grpSpPr bwMode="auto">
          <a:xfrm rot="-5400000">
            <a:off x="3489325" y="2665413"/>
            <a:ext cx="196850" cy="152400"/>
            <a:chOff x="-739588" y="2501153"/>
            <a:chExt cx="443753" cy="416859"/>
          </a:xfrm>
        </p:grpSpPr>
        <p:cxnSp>
          <p:nvCxnSpPr>
            <p:cNvPr id="61464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65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466" name="组合 39"/>
          <p:cNvGrpSpPr>
            <a:grpSpLocks/>
          </p:cNvGrpSpPr>
          <p:nvPr/>
        </p:nvGrpSpPr>
        <p:grpSpPr bwMode="auto">
          <a:xfrm rot="-5400000">
            <a:off x="6864351" y="2670175"/>
            <a:ext cx="196850" cy="155575"/>
            <a:chOff x="-739588" y="2501153"/>
            <a:chExt cx="443753" cy="416859"/>
          </a:xfrm>
        </p:grpSpPr>
        <p:cxnSp>
          <p:nvCxnSpPr>
            <p:cNvPr id="61467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68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1" name="TextBox 5"/>
          <p:cNvSpPr txBox="1"/>
          <p:nvPr/>
        </p:nvSpPr>
        <p:spPr>
          <a:xfrm>
            <a:off x="1409685" y="4065652"/>
            <a:ext cx="7063195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思考：</a:t>
            </a:r>
            <a:r>
              <a:rPr lang="zh-CN" altLang="en-US" sz="2400" b="1" noProof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通过上面的探究，你能得出什么结论？</a:t>
            </a:r>
            <a:endParaRPr lang="en-US" altLang="zh-CN" sz="2400" b="1" noProof="1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任意多边形 31"/>
          <p:cNvSpPr>
            <a:spLocks noChangeArrowheads="1"/>
          </p:cNvSpPr>
          <p:nvPr/>
        </p:nvSpPr>
        <p:spPr bwMode="auto">
          <a:xfrm>
            <a:off x="5545138" y="1981200"/>
            <a:ext cx="1508125" cy="871538"/>
          </a:xfrm>
          <a:custGeom>
            <a:avLst/>
            <a:gdLst>
              <a:gd name="T0" fmla="*/ 1986845 w 2009422"/>
              <a:gd name="T1" fmla="*/ 0 h 1162756"/>
              <a:gd name="T2" fmla="*/ 0 w 2009422"/>
              <a:gd name="T3" fmla="*/ 1162756 h 1162756"/>
              <a:gd name="T4" fmla="*/ 2009422 w 2009422"/>
              <a:gd name="T5" fmla="*/ 1151467 h 1162756"/>
              <a:gd name="T6" fmla="*/ 1986845 w 2009422"/>
              <a:gd name="T7" fmla="*/ 0 h 1162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9422" h="1162756">
                <a:moveTo>
                  <a:pt x="1986845" y="0"/>
                </a:moveTo>
                <a:lnTo>
                  <a:pt x="0" y="1162756"/>
                </a:lnTo>
                <a:lnTo>
                  <a:pt x="2009422" y="1151467"/>
                </a:lnTo>
                <a:lnTo>
                  <a:pt x="1986845" y="0"/>
                </a:lnTo>
                <a:close/>
              </a:path>
            </a:pathLst>
          </a:custGeom>
          <a:noFill/>
          <a:ln w="28575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标题 1"/>
          <p:cNvSpPr txBox="1">
            <a:spLocks noChangeArrowheads="1"/>
          </p:cNvSpPr>
          <p:nvPr/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Tx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画图思路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2003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08642E-6 L -0.37049 -0.0009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8524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12"/>
          <p:cNvSpPr>
            <a:spLocks noChangeArrowheads="1"/>
          </p:cNvSpPr>
          <p:nvPr/>
        </p:nvSpPr>
        <p:spPr bwMode="auto">
          <a:xfrm>
            <a:off x="1003299" y="590974"/>
            <a:ext cx="4008057" cy="40163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“斜边、直角边”判定方法</a:t>
            </a:r>
          </a:p>
        </p:txBody>
      </p:sp>
      <p:sp>
        <p:nvSpPr>
          <p:cNvPr id="7172" name="TextBox 5"/>
          <p:cNvSpPr txBox="1"/>
          <p:nvPr/>
        </p:nvSpPr>
        <p:spPr>
          <a:xfrm>
            <a:off x="935701" y="1119567"/>
            <a:ext cx="7453290" cy="153272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/>
                <a:cs typeface="+mn-ea"/>
              </a:rPr>
              <a:t>文字语言：</a:t>
            </a:r>
            <a:endParaRPr lang="zh-CN" altLang="en-US" sz="2400" b="1" noProof="1">
              <a:solidFill>
                <a:srgbClr val="0000FF"/>
              </a:solidFill>
              <a:latin typeface="Times New Roman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Times New Roman"/>
                <a:cs typeface="+mn-ea"/>
              </a:rPr>
              <a:t> 斜边和一条直角边对应相等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</a:rPr>
              <a:t>的两个直角三角形全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/>
                <a:cs typeface="+mn-ea"/>
              </a:rPr>
              <a:t>等（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</a:rPr>
              <a:t>简写成</a:t>
            </a:r>
            <a:r>
              <a:rPr lang="zh-CN" altLang="en-US" sz="2400" b="1" noProof="1">
                <a:solidFill>
                  <a:srgbClr val="FF0000"/>
                </a:solidFill>
                <a:latin typeface="Times New Roman"/>
                <a:cs typeface="+mn-ea"/>
              </a:rPr>
              <a:t>“斜边、直角边”或“</a:t>
            </a:r>
            <a:r>
              <a:rPr lang="en-US" altLang="zh-CN" sz="2400" b="1" noProof="1">
                <a:solidFill>
                  <a:srgbClr val="FF0000"/>
                </a:solidFill>
                <a:latin typeface="Times New Roman"/>
                <a:cs typeface="+mn-ea"/>
              </a:rPr>
              <a:t>HL”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</a:rPr>
              <a:t>）</a:t>
            </a:r>
            <a:r>
              <a:rPr lang="en-US" altLang="zh-CN" sz="2400" b="1" noProof="1">
                <a:solidFill>
                  <a:srgbClr val="FF0000"/>
                </a:solidFill>
                <a:latin typeface="Times New Roman"/>
                <a:cs typeface="+mn-ea"/>
              </a:rPr>
              <a:t>.</a:t>
            </a:r>
            <a:endParaRPr lang="en-US" altLang="zh-CN" sz="2400" b="1" noProof="1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7173" name="TextBox 6"/>
          <p:cNvSpPr txBox="1"/>
          <p:nvPr/>
        </p:nvSpPr>
        <p:spPr>
          <a:xfrm>
            <a:off x="940516" y="2517775"/>
            <a:ext cx="6264275" cy="1131079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/>
                <a:cs typeface="+mn-ea"/>
              </a:rPr>
              <a:t>几何语言：</a:t>
            </a:r>
            <a:endParaRPr lang="zh-CN" altLang="en-US" sz="2400" b="1" noProof="1">
              <a:solidFill>
                <a:srgbClr val="0000FF"/>
              </a:solidFill>
              <a:latin typeface="Times New Roman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>
                <a:solidFill>
                  <a:srgbClr val="FF0000"/>
                </a:solidFill>
                <a:latin typeface="Times New Roman"/>
                <a:ea typeface="黑体" panose="02010600030101010101" pitchFamily="2" charset="-122"/>
                <a:cs typeface="+mn-ea"/>
              </a:rPr>
              <a:t> </a:t>
            </a:r>
            <a:endParaRPr lang="zh-CN" altLang="en-US" sz="2100" b="1" noProof="1">
              <a:solidFill>
                <a:srgbClr val="FF0000"/>
              </a:solidFill>
              <a:latin typeface="Times New Roman"/>
              <a:ea typeface="黑体" panose="02010600030101010101" pitchFamily="2" charset="-122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378450" y="2517774"/>
            <a:ext cx="1994310" cy="1298554"/>
            <a:chOff x="672" y="2270"/>
            <a:chExt cx="2225" cy="1658"/>
          </a:xfrm>
        </p:grpSpPr>
        <p:sp>
          <p:nvSpPr>
            <p:cNvPr id="62472" name="Line 4"/>
            <p:cNvSpPr>
              <a:spLocks noChangeShapeType="1"/>
            </p:cNvSpPr>
            <p:nvPr/>
          </p:nvSpPr>
          <p:spPr bwMode="auto">
            <a:xfrm flipH="1">
              <a:off x="756" y="3456"/>
              <a:ext cx="17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2473" name="Text Box 5"/>
            <p:cNvSpPr txBox="1">
              <a:spLocks noChangeArrowheads="1"/>
            </p:cNvSpPr>
            <p:nvPr/>
          </p:nvSpPr>
          <p:spPr bwMode="auto">
            <a:xfrm>
              <a:off x="672" y="3456"/>
              <a:ext cx="378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74" name="Text Box 6"/>
            <p:cNvSpPr txBox="1">
              <a:spLocks noChangeArrowheads="1"/>
            </p:cNvSpPr>
            <p:nvPr/>
          </p:nvSpPr>
          <p:spPr bwMode="auto">
            <a:xfrm>
              <a:off x="2519" y="2270"/>
              <a:ext cx="378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75" name="Text Box 7"/>
            <p:cNvSpPr txBox="1">
              <a:spLocks noChangeArrowheads="1"/>
            </p:cNvSpPr>
            <p:nvPr/>
          </p:nvSpPr>
          <p:spPr bwMode="auto">
            <a:xfrm>
              <a:off x="2477" y="3456"/>
              <a:ext cx="378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76" name="Line 8"/>
            <p:cNvSpPr>
              <a:spLocks noChangeShapeType="1"/>
            </p:cNvSpPr>
            <p:nvPr/>
          </p:nvSpPr>
          <p:spPr bwMode="auto">
            <a:xfrm flipV="1">
              <a:off x="2519" y="2439"/>
              <a:ext cx="0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2477" name="Line 9"/>
            <p:cNvSpPr>
              <a:spLocks noChangeShapeType="1"/>
            </p:cNvSpPr>
            <p:nvPr/>
          </p:nvSpPr>
          <p:spPr bwMode="auto">
            <a:xfrm flipH="1">
              <a:off x="756" y="2439"/>
              <a:ext cx="1763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grpSp>
          <p:nvGrpSpPr>
            <p:cNvPr id="62478" name="Group 10"/>
            <p:cNvGrpSpPr>
              <a:grpSpLocks/>
            </p:cNvGrpSpPr>
            <p:nvPr/>
          </p:nvGrpSpPr>
          <p:grpSpPr bwMode="auto">
            <a:xfrm>
              <a:off x="2393" y="3329"/>
              <a:ext cx="126" cy="127"/>
              <a:chOff x="2400" y="3408"/>
              <a:chExt cx="144" cy="144"/>
            </a:xfrm>
          </p:grpSpPr>
          <p:sp>
            <p:nvSpPr>
              <p:cNvPr id="62479" name="Line 11"/>
              <p:cNvSpPr>
                <a:spLocks noChangeShapeType="1"/>
              </p:cNvSpPr>
              <p:nvPr/>
            </p:nvSpPr>
            <p:spPr bwMode="auto">
              <a:xfrm flipH="1">
                <a:off x="2400" y="3408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2480" name="Line 12"/>
              <p:cNvSpPr>
                <a:spLocks noChangeShapeType="1"/>
              </p:cNvSpPr>
              <p:nvPr/>
            </p:nvSpPr>
            <p:spPr bwMode="auto">
              <a:xfrm>
                <a:off x="2400" y="3408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</p:grp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381625" y="3640138"/>
            <a:ext cx="2143990" cy="1340669"/>
            <a:chOff x="672" y="2270"/>
            <a:chExt cx="2286" cy="1637"/>
          </a:xfrm>
        </p:grpSpPr>
        <p:sp>
          <p:nvSpPr>
            <p:cNvPr id="62482" name="Line 14"/>
            <p:cNvSpPr>
              <a:spLocks noChangeShapeType="1"/>
            </p:cNvSpPr>
            <p:nvPr/>
          </p:nvSpPr>
          <p:spPr bwMode="auto">
            <a:xfrm flipH="1">
              <a:off x="756" y="3456"/>
              <a:ext cx="17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2483" name="Text Box 15"/>
            <p:cNvSpPr txBox="1">
              <a:spLocks noChangeArrowheads="1"/>
            </p:cNvSpPr>
            <p:nvPr/>
          </p:nvSpPr>
          <p:spPr bwMode="auto">
            <a:xfrm>
              <a:off x="672" y="3456"/>
              <a:ext cx="479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A ′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84" name="Text Box 16"/>
            <p:cNvSpPr txBox="1">
              <a:spLocks noChangeArrowheads="1"/>
            </p:cNvSpPr>
            <p:nvPr/>
          </p:nvSpPr>
          <p:spPr bwMode="auto">
            <a:xfrm>
              <a:off x="2519" y="2270"/>
              <a:ext cx="431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B′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85" name="Text Box 17"/>
            <p:cNvSpPr txBox="1">
              <a:spLocks noChangeArrowheads="1"/>
            </p:cNvSpPr>
            <p:nvPr/>
          </p:nvSpPr>
          <p:spPr bwMode="auto">
            <a:xfrm>
              <a:off x="2465" y="3363"/>
              <a:ext cx="493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C ′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86" name="Line 18"/>
            <p:cNvSpPr>
              <a:spLocks noChangeShapeType="1"/>
            </p:cNvSpPr>
            <p:nvPr/>
          </p:nvSpPr>
          <p:spPr bwMode="auto">
            <a:xfrm flipV="1">
              <a:off x="2519" y="2439"/>
              <a:ext cx="0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2487" name="Line 19"/>
            <p:cNvSpPr>
              <a:spLocks noChangeShapeType="1"/>
            </p:cNvSpPr>
            <p:nvPr/>
          </p:nvSpPr>
          <p:spPr bwMode="auto">
            <a:xfrm flipH="1">
              <a:off x="756" y="2439"/>
              <a:ext cx="1763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grpSp>
          <p:nvGrpSpPr>
            <p:cNvPr id="62488" name="Group 20"/>
            <p:cNvGrpSpPr>
              <a:grpSpLocks/>
            </p:cNvGrpSpPr>
            <p:nvPr/>
          </p:nvGrpSpPr>
          <p:grpSpPr bwMode="auto">
            <a:xfrm>
              <a:off x="2393" y="3329"/>
              <a:ext cx="126" cy="127"/>
              <a:chOff x="2400" y="3408"/>
              <a:chExt cx="144" cy="144"/>
            </a:xfrm>
          </p:grpSpPr>
          <p:sp>
            <p:nvSpPr>
              <p:cNvPr id="62489" name="Line 21"/>
              <p:cNvSpPr>
                <a:spLocks noChangeShapeType="1"/>
              </p:cNvSpPr>
              <p:nvPr/>
            </p:nvSpPr>
            <p:spPr bwMode="auto">
              <a:xfrm flipH="1">
                <a:off x="2400" y="3408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2490" name="Line 22"/>
              <p:cNvSpPr>
                <a:spLocks noChangeShapeType="1"/>
              </p:cNvSpPr>
              <p:nvPr/>
            </p:nvSpPr>
            <p:spPr bwMode="auto">
              <a:xfrm>
                <a:off x="2400" y="3408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</p:grpSp>
      </p:grp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1293647" y="3093177"/>
            <a:ext cx="37866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在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和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Rt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A′B′C′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中，</a:t>
            </a: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1105030" y="4299688"/>
            <a:ext cx="40302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∴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 ≌ 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Rt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A′B′C′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(HL).</a:t>
            </a:r>
          </a:p>
        </p:txBody>
      </p: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5647147" y="565112"/>
            <a:ext cx="3451226" cy="1338263"/>
            <a:chOff x="5682340" y="1060217"/>
            <a:chExt cx="3685173" cy="1584070"/>
          </a:xfrm>
        </p:grpSpPr>
        <p:sp>
          <p:nvSpPr>
            <p:cNvPr id="62494" name="矩形标注 39"/>
            <p:cNvSpPr>
              <a:spLocks noChangeArrowheads="1"/>
            </p:cNvSpPr>
            <p:nvPr/>
          </p:nvSpPr>
          <p:spPr bwMode="auto">
            <a:xfrm>
              <a:off x="5682340" y="1060217"/>
              <a:ext cx="3685173" cy="1584070"/>
            </a:xfrm>
            <a:prstGeom prst="wedgeRectCallout">
              <a:avLst>
                <a:gd name="adj1" fmla="val -36928"/>
                <a:gd name="adj2" fmla="val 9634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2495" name="矩形 40"/>
            <p:cNvSpPr>
              <a:spLocks noChangeArrowheads="1"/>
            </p:cNvSpPr>
            <p:nvPr/>
          </p:nvSpPr>
          <p:spPr bwMode="auto">
            <a:xfrm>
              <a:off x="5836079" y="1077763"/>
              <a:ext cx="3408007" cy="156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</a:rPr>
                <a:t>“SSA”可以判定两个直角三角形全等，但是“边边”指的是斜边和一直角边，而“角”指的是直角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/>
                </a:rPr>
                <a:t>.</a:t>
              </a:r>
            </a:p>
          </p:txBody>
        </p:sp>
      </p:grpSp>
      <p:grpSp>
        <p:nvGrpSpPr>
          <p:cNvPr id="8" name="组合 37"/>
          <p:cNvGrpSpPr>
            <a:grpSpLocks/>
          </p:cNvGrpSpPr>
          <p:nvPr/>
        </p:nvGrpSpPr>
        <p:grpSpPr bwMode="auto">
          <a:xfrm>
            <a:off x="1660045" y="3557489"/>
            <a:ext cx="1382818" cy="792418"/>
            <a:chOff x="1187624" y="4941888"/>
            <a:chExt cx="1845575" cy="1057981"/>
          </a:xfrm>
        </p:grpSpPr>
        <p:sp>
          <p:nvSpPr>
            <p:cNvPr id="62497" name="Text Box 25"/>
            <p:cNvSpPr txBox="1">
              <a:spLocks noChangeArrowheads="1"/>
            </p:cNvSpPr>
            <p:nvPr/>
          </p:nvSpPr>
          <p:spPr bwMode="auto">
            <a:xfrm>
              <a:off x="1316347" y="4941888"/>
              <a:ext cx="1598613" cy="552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</a:rPr>
                <a:t>AB=A′B′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/>
                </a:rPr>
                <a:t>,</a:t>
              </a:r>
              <a:endParaRPr lang="en-US" altLang="zh-CN" sz="2100" b="1" dirty="0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98" name="Text Box 26"/>
            <p:cNvSpPr txBox="1">
              <a:spLocks noChangeArrowheads="1"/>
            </p:cNvSpPr>
            <p:nvPr/>
          </p:nvSpPr>
          <p:spPr bwMode="auto">
            <a:xfrm>
              <a:off x="1331913" y="5445125"/>
              <a:ext cx="1701286" cy="55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BC=B′C′</a:t>
              </a:r>
              <a:r>
                <a:rPr lang="en-US" altLang="zh-CN" sz="2100" b="1">
                  <a:solidFill>
                    <a:prstClr val="black"/>
                  </a:solidFill>
                  <a:latin typeface="Times New Roman"/>
                </a:rPr>
                <a:t>,</a:t>
              </a:r>
              <a:endParaRPr lang="en-US" altLang="zh-CN" sz="2100" b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2499" name="AutoShape 24"/>
            <p:cNvSpPr>
              <a:spLocks/>
            </p:cNvSpPr>
            <p:nvPr/>
          </p:nvSpPr>
          <p:spPr bwMode="auto">
            <a:xfrm>
              <a:off x="1187624" y="5095081"/>
              <a:ext cx="223838" cy="638175"/>
            </a:xfrm>
            <a:prstGeom prst="leftBrace">
              <a:avLst>
                <a:gd name="adj1" fmla="val 23548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solidFill>
                  <a:srgbClr val="FF0000"/>
                </a:solidFill>
                <a:latin typeface="Times New Roman"/>
              </a:endParaRPr>
            </a:p>
          </p:txBody>
        </p:sp>
      </p:grpSp>
      <p:grpSp>
        <p:nvGrpSpPr>
          <p:cNvPr id="41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4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4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57321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28" grpId="0"/>
      <p:bldP spid="32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4"/>
          <p:cNvSpPr txBox="1">
            <a:spLocks noChangeArrowheads="1"/>
          </p:cNvSpPr>
          <p:nvPr/>
        </p:nvSpPr>
        <p:spPr bwMode="auto">
          <a:xfrm>
            <a:off x="806450" y="1166813"/>
            <a:ext cx="7508875" cy="348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判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断满足下列条件的两个直角三角形是否全等，不全等的画“</a:t>
            </a:r>
            <a:r>
              <a:rPr lang="en-US" altLang="zh-CN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×”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，全等的注明理由：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）一个锐角和这个角的对边对应相等</a:t>
            </a: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；  （         ）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）一个锐角和这个角的邻边对应相等； </a:t>
            </a: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（                    ）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3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）一个锐角和斜边对应相等；         </a:t>
            </a: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（         ）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4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）两直角边对应相等；               </a:t>
            </a: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（         ）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（</a:t>
            </a:r>
            <a:r>
              <a:rPr lang="en-US" altLang="zh-CN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5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）一条直角边和斜边对应相等         </a:t>
            </a:r>
            <a:r>
              <a:rPr lang="zh-CN" altLang="en-US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（         ）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273800" y="4124325"/>
            <a:ext cx="914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HL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740399" y="2682308"/>
            <a:ext cx="25749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AAS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itchFamily="2" charset="-122"/>
              </a:rPr>
              <a:t>或</a:t>
            </a: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ASA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264275" y="3681413"/>
            <a:ext cx="914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SAS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273800" y="2188369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AAS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359525" y="3140578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AAS</a:t>
            </a:r>
          </a:p>
        </p:txBody>
      </p:sp>
      <p:sp>
        <p:nvSpPr>
          <p:cNvPr id="9" name="矩形 8"/>
          <p:cNvSpPr/>
          <p:nvPr/>
        </p:nvSpPr>
        <p:spPr>
          <a:xfrm>
            <a:off x="4006889" y="54623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判一判</a:t>
            </a:r>
          </a:p>
        </p:txBody>
      </p:sp>
      <p:grpSp>
        <p:nvGrpSpPr>
          <p:cNvPr id="16" name="组合 2"/>
          <p:cNvGrpSpPr>
            <a:grpSpLocks/>
          </p:cNvGrpSpPr>
          <p:nvPr/>
        </p:nvGrpSpPr>
        <p:grpSpPr bwMode="auto">
          <a:xfrm>
            <a:off x="25167" y="48598"/>
            <a:ext cx="2006600" cy="393962"/>
            <a:chOff x="248" y="157"/>
            <a:chExt cx="3160" cy="620"/>
          </a:xfrm>
        </p:grpSpPr>
        <p:cxnSp>
          <p:nvCxnSpPr>
            <p:cNvPr id="17" name="直线连接符 14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6" y="157"/>
              <a:ext cx="565" cy="500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99512" y="-19912"/>
            <a:ext cx="1466850" cy="47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solidFill>
                  <a:prstClr val="black"/>
                </a:solidFill>
                <a:latin typeface="Times New Roman"/>
                <a:cs typeface="Yuanti SC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7454012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/>
      <p:bldP spid="10249" grpId="0" bldLvl="0"/>
      <p:bldP spid="10250" grpId="0" bldLvl="0"/>
      <p:bldP spid="10251" grpId="0" bldLvl="0"/>
      <p:bldP spid="10252" grpId="0" bldLvl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85788" y="1019177"/>
            <a:ext cx="714375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﹦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      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证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﹦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AD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1530350" y="1850174"/>
            <a:ext cx="3894137" cy="80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     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与∠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都是直角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1530350" y="3340100"/>
            <a:ext cx="4340225" cy="768350"/>
            <a:chOff x="1111" y="2750"/>
            <a:chExt cx="3646" cy="646"/>
          </a:xfrm>
        </p:grpSpPr>
        <p:sp>
          <p:nvSpPr>
            <p:cNvPr id="64516" name="Text Box 23"/>
            <p:cNvSpPr txBox="1">
              <a:spLocks noChangeArrowheads="1"/>
            </p:cNvSpPr>
            <p:nvPr/>
          </p:nvSpPr>
          <p:spPr bwMode="auto">
            <a:xfrm>
              <a:off x="1111" y="2750"/>
              <a:ext cx="3646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/>
                </a:rPr>
                <a:t> 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</a:rPr>
                <a:t>AB=BA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,</a:t>
              </a: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</a:rPr>
                <a:t>     AC=BD 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</a:rPr>
                <a:t>.</a:t>
              </a:r>
            </a:p>
          </p:txBody>
        </p:sp>
        <p:sp>
          <p:nvSpPr>
            <p:cNvPr id="64517" name="AutoShape 24"/>
            <p:cNvSpPr>
              <a:spLocks/>
            </p:cNvSpPr>
            <p:nvPr/>
          </p:nvSpPr>
          <p:spPr bwMode="auto">
            <a:xfrm>
              <a:off x="1242" y="2852"/>
              <a:ext cx="141" cy="402"/>
            </a:xfrm>
            <a:prstGeom prst="leftBrace">
              <a:avLst>
                <a:gd name="adj1" fmla="val 23548"/>
                <a:gd name="adj2" fmla="val 50000"/>
              </a:avLst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100" b="1">
                <a:solidFill>
                  <a:srgbClr val="FF0000"/>
                </a:solidFill>
                <a:latin typeface="Times New Roman"/>
              </a:endParaRPr>
            </a:p>
          </p:txBody>
        </p:sp>
      </p:grp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1550988" y="2847975"/>
            <a:ext cx="36718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 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Rt△A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BAD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1601788" y="4046538"/>
            <a:ext cx="511492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BAD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(HL).</a:t>
            </a: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BC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﹦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AD.</a:t>
            </a:r>
          </a:p>
        </p:txBody>
      </p:sp>
      <p:grpSp>
        <p:nvGrpSpPr>
          <p:cNvPr id="64520" name="组合 30"/>
          <p:cNvGrpSpPr>
            <a:grpSpLocks/>
          </p:cNvGrpSpPr>
          <p:nvPr/>
        </p:nvGrpSpPr>
        <p:grpSpPr bwMode="auto">
          <a:xfrm>
            <a:off x="6025398" y="2480469"/>
            <a:ext cx="2736850" cy="1679575"/>
            <a:chOff x="5868144" y="3787072"/>
            <a:chExt cx="2682411" cy="1647082"/>
          </a:xfrm>
        </p:grpSpPr>
        <p:sp>
          <p:nvSpPr>
            <p:cNvPr id="64521" name="AutoShape 8"/>
            <p:cNvSpPr>
              <a:spLocks noChangeArrowheads="1"/>
            </p:cNvSpPr>
            <p:nvPr/>
          </p:nvSpPr>
          <p:spPr bwMode="auto">
            <a:xfrm rot="12651509" flipH="1">
              <a:off x="6365271" y="4428900"/>
              <a:ext cx="1705511" cy="1005254"/>
            </a:xfrm>
            <a:prstGeom prst="rtTriangle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4522" name="AutoShape 7"/>
            <p:cNvSpPr>
              <a:spLocks noChangeArrowheads="1"/>
            </p:cNvSpPr>
            <p:nvPr/>
          </p:nvSpPr>
          <p:spPr bwMode="auto">
            <a:xfrm rot="9009058">
              <a:off x="6365103" y="4427462"/>
              <a:ext cx="1705511" cy="1005254"/>
            </a:xfrm>
            <a:prstGeom prst="rtTriangle">
              <a:avLst/>
            </a:prstGeom>
            <a:noFill/>
            <a:ln w="25400">
              <a:solidFill>
                <a:srgbClr val="CC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4523" name="Text Box 10"/>
            <p:cNvSpPr txBox="1">
              <a:spLocks noChangeArrowheads="1"/>
            </p:cNvSpPr>
            <p:nvPr/>
          </p:nvSpPr>
          <p:spPr bwMode="auto">
            <a:xfrm>
              <a:off x="5868144" y="4805527"/>
              <a:ext cx="353591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4524" name="Text Box 10"/>
            <p:cNvSpPr txBox="1">
              <a:spLocks noChangeArrowheads="1"/>
            </p:cNvSpPr>
            <p:nvPr/>
          </p:nvSpPr>
          <p:spPr bwMode="auto">
            <a:xfrm>
              <a:off x="8196964" y="4782076"/>
              <a:ext cx="353591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4525" name="Text Box 10"/>
            <p:cNvSpPr txBox="1">
              <a:spLocks noChangeArrowheads="1"/>
            </p:cNvSpPr>
            <p:nvPr/>
          </p:nvSpPr>
          <p:spPr bwMode="auto">
            <a:xfrm>
              <a:off x="6541904" y="3787072"/>
              <a:ext cx="367909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D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4526" name="Text Box 10"/>
            <p:cNvSpPr txBox="1">
              <a:spLocks noChangeArrowheads="1"/>
            </p:cNvSpPr>
            <p:nvPr/>
          </p:nvSpPr>
          <p:spPr bwMode="auto">
            <a:xfrm>
              <a:off x="7640523" y="3794104"/>
              <a:ext cx="353591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</p:grpSp>
      <p:grpSp>
        <p:nvGrpSpPr>
          <p:cNvPr id="5" name="组合 33"/>
          <p:cNvGrpSpPr>
            <a:grpSpLocks/>
          </p:cNvGrpSpPr>
          <p:nvPr/>
        </p:nvGrpSpPr>
        <p:grpSpPr bwMode="auto">
          <a:xfrm>
            <a:off x="1560018" y="1724596"/>
            <a:ext cx="7184087" cy="965937"/>
            <a:chOff x="1352921" y="1899714"/>
            <a:chExt cx="8901919" cy="1287322"/>
          </a:xfrm>
        </p:grpSpPr>
        <p:sp>
          <p:nvSpPr>
            <p:cNvPr id="64528" name="AutoShape 33"/>
            <p:cNvSpPr>
              <a:spLocks noChangeArrowheads="1"/>
            </p:cNvSpPr>
            <p:nvPr/>
          </p:nvSpPr>
          <p:spPr bwMode="auto">
            <a:xfrm>
              <a:off x="7151565" y="1899714"/>
              <a:ext cx="3103275" cy="943598"/>
            </a:xfrm>
            <a:prstGeom prst="wedgeRectCallout">
              <a:avLst>
                <a:gd name="adj1" fmla="val -76384"/>
                <a:gd name="adj2" fmla="val 5065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应用“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HL”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的前提条件是在直角三角形中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.</a:t>
              </a: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1352921" y="2135537"/>
              <a:ext cx="4809553" cy="1051499"/>
            </a:xfrm>
            <a:prstGeom prst="rect">
              <a:avLst/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70000"/>
                </a:lnSpc>
                <a:defRPr/>
              </a:pPr>
              <a:endParaRPr lang="zh-CN" altLang="en-US" sz="2100" b="1">
                <a:solidFill>
                  <a:prstClr val="black"/>
                </a:solidFill>
                <a:latin typeface="Times New Roman"/>
              </a:endParaRPr>
            </a:p>
          </p:txBody>
        </p:sp>
      </p:grpSp>
      <p:grpSp>
        <p:nvGrpSpPr>
          <p:cNvPr id="6" name="组合 25"/>
          <p:cNvGrpSpPr>
            <a:grpSpLocks/>
          </p:cNvGrpSpPr>
          <p:nvPr/>
        </p:nvGrpSpPr>
        <p:grpSpPr bwMode="auto">
          <a:xfrm>
            <a:off x="1608138" y="3315024"/>
            <a:ext cx="4354512" cy="728341"/>
            <a:chOff x="1762760" y="4044748"/>
            <a:chExt cx="5808659" cy="968919"/>
          </a:xfrm>
        </p:grpSpPr>
        <p:sp>
          <p:nvSpPr>
            <p:cNvPr id="38" name="矩形 37"/>
            <p:cNvSpPr/>
            <p:nvPr/>
          </p:nvSpPr>
          <p:spPr bwMode="auto">
            <a:xfrm>
              <a:off x="1762760" y="4092893"/>
              <a:ext cx="1730103" cy="920774"/>
            </a:xfrm>
            <a:prstGeom prst="rect">
              <a:avLst/>
            </a:prstGeom>
            <a:noFill/>
            <a:ln w="12700" cap="flat" cmpd="sng" algn="ctr">
              <a:solidFill>
                <a:schemeClr val="accent6">
                  <a:lumMod val="50000"/>
                </a:schemeClr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4532" name="AutoShape 34"/>
            <p:cNvSpPr>
              <a:spLocks noChangeArrowheads="1"/>
            </p:cNvSpPr>
            <p:nvPr/>
          </p:nvSpPr>
          <p:spPr bwMode="auto">
            <a:xfrm>
              <a:off x="4428490" y="4044748"/>
              <a:ext cx="3142929" cy="895985"/>
            </a:xfrm>
            <a:prstGeom prst="wedgeRectCallout">
              <a:avLst>
                <a:gd name="adj1" fmla="val -86333"/>
                <a:gd name="adj2" fmla="val 12324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这是应用“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HL”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判定方法的书写格式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.</a:t>
              </a:r>
            </a:p>
          </p:txBody>
        </p:sp>
      </p:grpSp>
      <p:grpSp>
        <p:nvGrpSpPr>
          <p:cNvPr id="7" name="组合 26"/>
          <p:cNvGrpSpPr>
            <a:grpSpLocks/>
          </p:cNvGrpSpPr>
          <p:nvPr/>
        </p:nvGrpSpPr>
        <p:grpSpPr bwMode="auto">
          <a:xfrm>
            <a:off x="1625600" y="4160838"/>
            <a:ext cx="6824315" cy="757237"/>
            <a:chOff x="827723" y="5372100"/>
            <a:chExt cx="9097715" cy="1007746"/>
          </a:xfrm>
        </p:grpSpPr>
        <p:sp>
          <p:nvSpPr>
            <p:cNvPr id="41" name="矩形 40"/>
            <p:cNvSpPr/>
            <p:nvPr/>
          </p:nvSpPr>
          <p:spPr bwMode="auto">
            <a:xfrm>
              <a:off x="827723" y="5372100"/>
              <a:ext cx="4759667" cy="1007746"/>
            </a:xfrm>
            <a:prstGeom prst="rect">
              <a:avLst/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4535" name="AutoShape 35"/>
            <p:cNvSpPr>
              <a:spLocks noChangeArrowheads="1"/>
            </p:cNvSpPr>
            <p:nvPr/>
          </p:nvSpPr>
          <p:spPr bwMode="auto">
            <a:xfrm>
              <a:off x="5942264" y="5444490"/>
              <a:ext cx="3983174" cy="935356"/>
            </a:xfrm>
            <a:prstGeom prst="wedgeRectCallout">
              <a:avLst>
                <a:gd name="adj1" fmla="val -72509"/>
                <a:gd name="adj2" fmla="val 3058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利用全等证明两条线段相等，这是常见的思路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.</a:t>
              </a:r>
            </a:p>
          </p:txBody>
        </p:sp>
      </p:grpSp>
      <p:sp>
        <p:nvSpPr>
          <p:cNvPr id="64548" name="文本框 8"/>
          <p:cNvSpPr txBox="1">
            <a:spLocks noChangeArrowheads="1"/>
          </p:cNvSpPr>
          <p:nvPr/>
        </p:nvSpPr>
        <p:spPr bwMode="auto">
          <a:xfrm>
            <a:off x="2490788" y="544513"/>
            <a:ext cx="5247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利用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“HL”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定理判定直角三角形全等</a:t>
            </a:r>
          </a:p>
        </p:txBody>
      </p:sp>
      <p:grpSp>
        <p:nvGrpSpPr>
          <p:cNvPr id="39" name="组合 2"/>
          <p:cNvGrpSpPr>
            <a:grpSpLocks/>
          </p:cNvGrpSpPr>
          <p:nvPr/>
        </p:nvGrpSpPr>
        <p:grpSpPr bwMode="auto">
          <a:xfrm>
            <a:off x="25167" y="-19912"/>
            <a:ext cx="2006600" cy="477837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6"/>
          <p:cNvGrpSpPr>
            <a:grpSpLocks/>
          </p:cNvGrpSpPr>
          <p:nvPr/>
        </p:nvGrpSpPr>
        <p:grpSpPr bwMode="auto">
          <a:xfrm>
            <a:off x="547796" y="527898"/>
            <a:ext cx="2274656" cy="492440"/>
            <a:chOff x="402069" y="545931"/>
            <a:chExt cx="2273908" cy="492762"/>
          </a:xfrm>
        </p:grpSpPr>
        <p:grpSp>
          <p:nvGrpSpPr>
            <p:cNvPr id="46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7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87791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5"/>
          <p:cNvSpPr>
            <a:spLocks noChangeArrowheads="1"/>
          </p:cNvSpPr>
          <p:nvPr/>
        </p:nvSpPr>
        <p:spPr bwMode="auto">
          <a:xfrm>
            <a:off x="1736725" y="750888"/>
            <a:ext cx="6264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000000"/>
                </a:solidFill>
                <a:latin typeface="+mn-lt"/>
                <a:ea typeface="黑体" pitchFamily="49" charset="-122"/>
                <a:sym typeface="Franklin Gothic Book" pitchFamily="34" charset="0"/>
              </a:rPr>
              <a:t>                   </a:t>
            </a: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485775" y="565622"/>
            <a:ext cx="8372999" cy="363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02B3C5"/>
              </a:buClr>
              <a:buSzPct val="70000"/>
            </a:pPr>
            <a:r>
              <a:rPr lang="en-US" altLang="en-US" sz="2400" b="1" dirty="0" smtClean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             如图</a:t>
            </a:r>
            <a:r>
              <a:rPr lang="en-US" altLang="en-US" sz="2400" b="1" dirty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， </a:t>
            </a:r>
            <a:r>
              <a:rPr lang="en-US" altLang="en-US" sz="2400" b="1" i="1" dirty="0">
                <a:solidFill>
                  <a:prstClr val="black"/>
                </a:solidFill>
                <a:latin typeface="+mn-lt"/>
                <a:ea typeface="楷体" pitchFamily="49" charset="-122"/>
                <a:sym typeface="华文楷体" pitchFamily="2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sym typeface="华文楷体" pitchFamily="2" charset="-122"/>
              </a:rPr>
              <a:t>ACB =∠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  <a:sym typeface="华文楷体" pitchFamily="2" charset="-122"/>
              </a:rPr>
              <a:t>ADB=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sym typeface="华文楷体" pitchFamily="2" charset="-122"/>
              </a:rPr>
              <a:t>90 ° </a:t>
            </a:r>
            <a:r>
              <a:rPr lang="en-US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sym typeface="华文楷体" pitchFamily="2" charset="-122"/>
              </a:rPr>
              <a:t>，</a:t>
            </a:r>
            <a:r>
              <a:rPr lang="en-US" altLang="en-US" sz="2400" b="1" dirty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要证明△</a:t>
            </a:r>
            <a:r>
              <a:rPr lang="en-US" altLang="zh-CN" sz="2400" b="1" i="1" dirty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sym typeface="华文楷体" pitchFamily="2" charset="-122"/>
              </a:rPr>
              <a:t>≌ </a:t>
            </a:r>
            <a:r>
              <a:rPr lang="en-US" altLang="zh-CN" sz="2400" b="1" dirty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△</a:t>
            </a:r>
            <a:r>
              <a:rPr lang="en-US" altLang="zh-CN" sz="2400" b="1" i="1" dirty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BAD</a:t>
            </a:r>
            <a:r>
              <a:rPr lang="en-US" altLang="en-US" sz="2400" b="1" dirty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，还需一个什么条件？把这些条件都写出来，并在相应的括号内填写出判定它们全等的理由</a:t>
            </a:r>
            <a:r>
              <a:rPr lang="en-US" altLang="zh-CN" sz="2400" b="1" dirty="0">
                <a:solidFill>
                  <a:srgbClr val="0D0C0B"/>
                </a:solidFill>
                <a:latin typeface="+mn-lt"/>
                <a:ea typeface="楷体" pitchFamily="49" charset="-122"/>
                <a:sym typeface="华文楷体" pitchFamily="2" charset="-122"/>
              </a:rPr>
              <a:t>.</a:t>
            </a: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1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（          ）</a:t>
            </a: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2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（          ）</a:t>
            </a: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3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（          ） </a:t>
            </a: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4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itchFamily="49" charset="-122"/>
                <a:sym typeface="华文楷体" pitchFamily="2" charset="-122"/>
              </a:rPr>
              <a:t>（          ）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endParaRPr lang="en-US" altLang="en-US" sz="2100" b="1" dirty="0">
              <a:solidFill>
                <a:srgbClr val="0D0C0B"/>
              </a:solidFill>
              <a:latin typeface="+mn-lt"/>
              <a:ea typeface="黑体" pitchFamily="49" charset="-122"/>
              <a:sym typeface="华文楷体" pitchFamily="2" charset="-122"/>
            </a:endParaRPr>
          </a:p>
        </p:txBody>
      </p:sp>
      <p:grpSp>
        <p:nvGrpSpPr>
          <p:cNvPr id="65539" name="Group 3"/>
          <p:cNvGrpSpPr>
            <a:grpSpLocks/>
          </p:cNvGrpSpPr>
          <p:nvPr/>
        </p:nvGrpSpPr>
        <p:grpSpPr bwMode="auto">
          <a:xfrm>
            <a:off x="5486400" y="3203575"/>
            <a:ext cx="2514600" cy="1354138"/>
            <a:chOff x="0" y="0"/>
            <a:chExt cx="2592" cy="1416"/>
          </a:xfrm>
        </p:grpSpPr>
        <p:grpSp>
          <p:nvGrpSpPr>
            <p:cNvPr id="65540" name="Group 4"/>
            <p:cNvGrpSpPr>
              <a:grpSpLocks/>
            </p:cNvGrpSpPr>
            <p:nvPr/>
          </p:nvGrpSpPr>
          <p:grpSpPr bwMode="auto">
            <a:xfrm>
              <a:off x="240" y="216"/>
              <a:ext cx="2064" cy="924"/>
              <a:chOff x="0" y="0"/>
              <a:chExt cx="2064" cy="924"/>
            </a:xfrm>
          </p:grpSpPr>
          <p:sp>
            <p:nvSpPr>
              <p:cNvPr id="65541" name="AutoShape 5"/>
              <p:cNvSpPr>
                <a:spLocks noChangeArrowheads="1"/>
              </p:cNvSpPr>
              <p:nvPr/>
            </p:nvSpPr>
            <p:spPr bwMode="auto">
              <a:xfrm>
                <a:off x="0" y="12"/>
                <a:ext cx="2064" cy="912"/>
              </a:xfrm>
              <a:prstGeom prst="triangle">
                <a:avLst>
                  <a:gd name="adj" fmla="val 76741"/>
                </a:avLst>
              </a:prstGeom>
              <a:noFill/>
              <a:ln w="38100">
                <a:solidFill>
                  <a:srgbClr val="0D0C0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i="1">
                  <a:solidFill>
                    <a:srgbClr val="000000"/>
                  </a:solidFill>
                  <a:latin typeface="+mn-lt"/>
                  <a:ea typeface="黑体" pitchFamily="49" charset="-122"/>
                  <a:sym typeface="Calibri" pitchFamily="34" charset="0"/>
                </a:endParaRPr>
              </a:p>
            </p:txBody>
          </p:sp>
          <p:sp>
            <p:nvSpPr>
              <p:cNvPr id="65542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64" cy="912"/>
              </a:xfrm>
              <a:prstGeom prst="triangle">
                <a:avLst>
                  <a:gd name="adj" fmla="val 24417"/>
                </a:avLst>
              </a:prstGeom>
              <a:noFill/>
              <a:ln w="38100">
                <a:solidFill>
                  <a:srgbClr val="0D0C0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i="1">
                  <a:solidFill>
                    <a:srgbClr val="000000"/>
                  </a:solidFill>
                  <a:latin typeface="+mn-lt"/>
                  <a:ea typeface="黑体" pitchFamily="49" charset="-122"/>
                  <a:sym typeface="Calibri" pitchFamily="34" charset="0"/>
                </a:endParaRPr>
              </a:p>
            </p:txBody>
          </p:sp>
          <p:grpSp>
            <p:nvGrpSpPr>
              <p:cNvPr id="65543" name="Group 7"/>
              <p:cNvGrpSpPr>
                <a:grpSpLocks/>
              </p:cNvGrpSpPr>
              <p:nvPr/>
            </p:nvGrpSpPr>
            <p:grpSpPr bwMode="auto">
              <a:xfrm rot="9000000" flipH="1" flipV="1">
                <a:off x="1469" y="54"/>
                <a:ext cx="144" cy="164"/>
                <a:chOff x="825" y="-14"/>
                <a:chExt cx="144" cy="144"/>
              </a:xfrm>
            </p:grpSpPr>
            <p:sp>
              <p:nvSpPr>
                <p:cNvPr id="65544" name="Line 8"/>
                <p:cNvSpPr>
                  <a:spLocks noChangeShapeType="1"/>
                </p:cNvSpPr>
                <p:nvPr/>
              </p:nvSpPr>
              <p:spPr bwMode="auto">
                <a:xfrm>
                  <a:off x="831" y="-14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  <p:sp>
              <p:nvSpPr>
                <p:cNvPr id="65545" name="Line 9"/>
                <p:cNvSpPr>
                  <a:spLocks noChangeShapeType="1"/>
                </p:cNvSpPr>
                <p:nvPr/>
              </p:nvSpPr>
              <p:spPr bwMode="auto">
                <a:xfrm rot="5400000">
                  <a:off x="884" y="18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65546" name="Group 10"/>
              <p:cNvGrpSpPr>
                <a:grpSpLocks/>
              </p:cNvGrpSpPr>
              <p:nvPr/>
            </p:nvGrpSpPr>
            <p:grpSpPr bwMode="auto">
              <a:xfrm rot="7200000" flipH="1" flipV="1">
                <a:off x="441" y="14"/>
                <a:ext cx="144" cy="165"/>
                <a:chOff x="880" y="-24"/>
                <a:chExt cx="144" cy="144"/>
              </a:xfrm>
            </p:grpSpPr>
            <p:sp>
              <p:nvSpPr>
                <p:cNvPr id="65547" name="Line 11"/>
                <p:cNvSpPr>
                  <a:spLocks noChangeShapeType="1"/>
                </p:cNvSpPr>
                <p:nvPr/>
              </p:nvSpPr>
              <p:spPr bwMode="auto">
                <a:xfrm>
                  <a:off x="883" y="-24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  <p:sp>
              <p:nvSpPr>
                <p:cNvPr id="65548" name="Line 12"/>
                <p:cNvSpPr>
                  <a:spLocks noChangeShapeType="1"/>
                </p:cNvSpPr>
                <p:nvPr/>
              </p:nvSpPr>
              <p:spPr bwMode="auto">
                <a:xfrm rot="5400000">
                  <a:off x="939" y="26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</p:grpSp>
        </p:grpSp>
        <p:sp>
          <p:nvSpPr>
            <p:cNvPr id="65549" name="Text Box 13"/>
            <p:cNvSpPr>
              <a:spLocks noChangeArrowheads="1"/>
            </p:cNvSpPr>
            <p:nvPr/>
          </p:nvSpPr>
          <p:spPr bwMode="auto">
            <a:xfrm>
              <a:off x="0" y="1031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itchFamily="49" charset="-122"/>
                  <a:sym typeface="Calibri" pitchFamily="34" charset="0"/>
                </a:rPr>
                <a:t>A</a:t>
              </a:r>
            </a:p>
          </p:txBody>
        </p:sp>
        <p:sp>
          <p:nvSpPr>
            <p:cNvPr id="65550" name="Text Box 14"/>
            <p:cNvSpPr>
              <a:spLocks noChangeArrowheads="1"/>
            </p:cNvSpPr>
            <p:nvPr/>
          </p:nvSpPr>
          <p:spPr bwMode="auto">
            <a:xfrm>
              <a:off x="2304" y="1008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itchFamily="49" charset="-122"/>
                  <a:sym typeface="Calibri" pitchFamily="34" charset="0"/>
                </a:rPr>
                <a:t>B</a:t>
              </a:r>
            </a:p>
          </p:txBody>
        </p:sp>
        <p:sp>
          <p:nvSpPr>
            <p:cNvPr id="65551" name="Text Box 15"/>
            <p:cNvSpPr>
              <a:spLocks noChangeArrowheads="1"/>
            </p:cNvSpPr>
            <p:nvPr/>
          </p:nvSpPr>
          <p:spPr bwMode="auto">
            <a:xfrm>
              <a:off x="480" y="0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itchFamily="49" charset="-122"/>
                  <a:sym typeface="Calibri" pitchFamily="34" charset="0"/>
                </a:rPr>
                <a:t>D</a:t>
              </a:r>
            </a:p>
          </p:txBody>
        </p:sp>
        <p:sp>
          <p:nvSpPr>
            <p:cNvPr id="65552" name="Text Box 16"/>
            <p:cNvSpPr>
              <a:spLocks noChangeArrowheads="1"/>
            </p:cNvSpPr>
            <p:nvPr/>
          </p:nvSpPr>
          <p:spPr bwMode="auto">
            <a:xfrm>
              <a:off x="1872" y="24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itchFamily="49" charset="-122"/>
                  <a:sym typeface="Calibri" pitchFamily="34" charset="0"/>
                </a:rPr>
                <a:t>C</a:t>
              </a:r>
            </a:p>
          </p:txBody>
        </p:sp>
      </p:grpSp>
      <p:sp>
        <p:nvSpPr>
          <p:cNvPr id="15379" name="Rectangle 18"/>
          <p:cNvSpPr>
            <a:spLocks noChangeArrowheads="1"/>
          </p:cNvSpPr>
          <p:nvPr/>
        </p:nvSpPr>
        <p:spPr bwMode="auto">
          <a:xfrm>
            <a:off x="1763190" y="2127019"/>
            <a:ext cx="10711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AD=BC</a:t>
            </a:r>
          </a:p>
        </p:txBody>
      </p:sp>
      <p:sp>
        <p:nvSpPr>
          <p:cNvPr id="15380" name="Rectangle 19"/>
          <p:cNvSpPr>
            <a:spLocks noChangeArrowheads="1"/>
          </p:cNvSpPr>
          <p:nvPr/>
        </p:nvSpPr>
        <p:spPr bwMode="auto">
          <a:xfrm>
            <a:off x="1473469" y="3317447"/>
            <a:ext cx="21739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∠ DAB= ∠ CBA</a:t>
            </a:r>
          </a:p>
        </p:txBody>
      </p:sp>
      <p:sp>
        <p:nvSpPr>
          <p:cNvPr id="15381" name="Rectangle 20"/>
          <p:cNvSpPr>
            <a:spLocks noChangeArrowheads="1"/>
          </p:cNvSpPr>
          <p:nvPr/>
        </p:nvSpPr>
        <p:spPr bwMode="auto">
          <a:xfrm>
            <a:off x="1763190" y="2716258"/>
            <a:ext cx="10711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BD=AC</a:t>
            </a:r>
          </a:p>
        </p:txBody>
      </p:sp>
      <p:sp>
        <p:nvSpPr>
          <p:cNvPr id="15382" name="Rectangle 21"/>
          <p:cNvSpPr>
            <a:spLocks noChangeArrowheads="1"/>
          </p:cNvSpPr>
          <p:nvPr/>
        </p:nvSpPr>
        <p:spPr bwMode="auto">
          <a:xfrm>
            <a:off x="1303608" y="3890791"/>
            <a:ext cx="21739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∠ DBA= ∠ CAB</a:t>
            </a:r>
          </a:p>
        </p:txBody>
      </p:sp>
      <p:sp>
        <p:nvSpPr>
          <p:cNvPr id="15383" name="Rectangle 22"/>
          <p:cNvSpPr>
            <a:spLocks noChangeArrowheads="1"/>
          </p:cNvSpPr>
          <p:nvPr/>
        </p:nvSpPr>
        <p:spPr bwMode="auto">
          <a:xfrm>
            <a:off x="3842814" y="2148598"/>
            <a:ext cx="6858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HL</a:t>
            </a:r>
          </a:p>
        </p:txBody>
      </p:sp>
      <p:sp>
        <p:nvSpPr>
          <p:cNvPr id="15384" name="Rectangle 23"/>
          <p:cNvSpPr>
            <a:spLocks noChangeArrowheads="1"/>
          </p:cNvSpPr>
          <p:nvPr/>
        </p:nvSpPr>
        <p:spPr bwMode="auto">
          <a:xfrm>
            <a:off x="3819796" y="2747731"/>
            <a:ext cx="7016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 HL</a:t>
            </a:r>
          </a:p>
        </p:txBody>
      </p:sp>
      <p:sp>
        <p:nvSpPr>
          <p:cNvPr id="15385" name="Rectangle 24"/>
          <p:cNvSpPr>
            <a:spLocks noChangeArrowheads="1"/>
          </p:cNvSpPr>
          <p:nvPr/>
        </p:nvSpPr>
        <p:spPr bwMode="auto">
          <a:xfrm>
            <a:off x="3819796" y="3336693"/>
            <a:ext cx="7858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AAS</a:t>
            </a:r>
          </a:p>
        </p:txBody>
      </p:sp>
      <p:sp>
        <p:nvSpPr>
          <p:cNvPr id="15386" name="Rectangle 25"/>
          <p:cNvSpPr>
            <a:spLocks noChangeArrowheads="1"/>
          </p:cNvSpPr>
          <p:nvPr/>
        </p:nvSpPr>
        <p:spPr bwMode="auto">
          <a:xfrm>
            <a:off x="3793601" y="3867712"/>
            <a:ext cx="7350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AAS</a:t>
            </a:r>
          </a:p>
        </p:txBody>
      </p:sp>
      <p:sp>
        <p:nvSpPr>
          <p:cNvPr id="15387" name="Line 27"/>
          <p:cNvSpPr>
            <a:spLocks noChangeShapeType="1"/>
          </p:cNvSpPr>
          <p:nvPr/>
        </p:nvSpPr>
        <p:spPr bwMode="auto">
          <a:xfrm>
            <a:off x="5735638" y="4294188"/>
            <a:ext cx="1998662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388" name="Line 30"/>
          <p:cNvSpPr>
            <a:spLocks noChangeShapeType="1"/>
          </p:cNvSpPr>
          <p:nvPr/>
        </p:nvSpPr>
        <p:spPr bwMode="auto">
          <a:xfrm>
            <a:off x="5811838" y="3814763"/>
            <a:ext cx="112712" cy="2174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389" name="Line 31"/>
          <p:cNvSpPr>
            <a:spLocks noChangeShapeType="1"/>
          </p:cNvSpPr>
          <p:nvPr/>
        </p:nvSpPr>
        <p:spPr bwMode="auto">
          <a:xfrm flipH="1">
            <a:off x="7323138" y="3760788"/>
            <a:ext cx="215900" cy="857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7053263" y="3814763"/>
            <a:ext cx="107950" cy="215900"/>
            <a:chOff x="0" y="0"/>
            <a:chExt cx="182" cy="136"/>
          </a:xfrm>
        </p:grpSpPr>
        <p:sp>
          <p:nvSpPr>
            <p:cNvPr id="65565" name="Line 33"/>
            <p:cNvSpPr>
              <a:spLocks noChangeShapeType="1"/>
            </p:cNvSpPr>
            <p:nvPr/>
          </p:nvSpPr>
          <p:spPr bwMode="auto">
            <a:xfrm>
              <a:off x="0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6" name="Line 34"/>
            <p:cNvSpPr>
              <a:spLocks noChangeShapeType="1"/>
            </p:cNvSpPr>
            <p:nvPr/>
          </p:nvSpPr>
          <p:spPr bwMode="auto">
            <a:xfrm>
              <a:off x="91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7" name="Group 35"/>
          <p:cNvGrpSpPr>
            <a:grpSpLocks/>
          </p:cNvGrpSpPr>
          <p:nvPr/>
        </p:nvGrpSpPr>
        <p:grpSpPr bwMode="auto">
          <a:xfrm>
            <a:off x="6283325" y="3814763"/>
            <a:ext cx="215900" cy="161925"/>
            <a:chOff x="0" y="0"/>
            <a:chExt cx="182" cy="136"/>
          </a:xfrm>
        </p:grpSpPr>
        <p:sp>
          <p:nvSpPr>
            <p:cNvPr id="65568" name="Line 36"/>
            <p:cNvSpPr>
              <a:spLocks noChangeShapeType="1"/>
            </p:cNvSpPr>
            <p:nvPr/>
          </p:nvSpPr>
          <p:spPr bwMode="auto">
            <a:xfrm>
              <a:off x="0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9" name="Line 37"/>
            <p:cNvSpPr>
              <a:spLocks noChangeShapeType="1"/>
            </p:cNvSpPr>
            <p:nvPr/>
          </p:nvSpPr>
          <p:spPr bwMode="auto">
            <a:xfrm>
              <a:off x="91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4355" name="Arc 39"/>
          <p:cNvSpPr>
            <a:spLocks noChangeArrowheads="1"/>
          </p:cNvSpPr>
          <p:nvPr/>
        </p:nvSpPr>
        <p:spPr bwMode="auto">
          <a:xfrm rot="4163957">
            <a:off x="5913487" y="3939299"/>
            <a:ext cx="215900" cy="593725"/>
          </a:xfrm>
          <a:custGeom>
            <a:avLst/>
            <a:gdLst>
              <a:gd name="T0" fmla="*/ 0 w 17263"/>
              <a:gd name="T1" fmla="*/ 1017 h 21600"/>
              <a:gd name="T2" fmla="*/ 6550 w 17263"/>
              <a:gd name="T3" fmla="*/ 0 h 21600"/>
              <a:gd name="T4" fmla="*/ 17263 w 17263"/>
              <a:gd name="T5" fmla="*/ 2843 h 21600"/>
              <a:gd name="T6" fmla="*/ 0 w 17263"/>
              <a:gd name="T7" fmla="*/ 1017 h 21600"/>
              <a:gd name="T8" fmla="*/ 6550 w 17263"/>
              <a:gd name="T9" fmla="*/ 0 h 21600"/>
              <a:gd name="T10" fmla="*/ 17263 w 17263"/>
              <a:gd name="T11" fmla="*/ 2843 h 21600"/>
              <a:gd name="T12" fmla="*/ 6550 w 17263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63" h="21600">
                <a:moveTo>
                  <a:pt x="0" y="1017"/>
                </a:moveTo>
                <a:cubicBezTo>
                  <a:pt x="2118" y="343"/>
                  <a:pt x="4327" y="-1"/>
                  <a:pt x="6550" y="0"/>
                </a:cubicBezTo>
                <a:cubicBezTo>
                  <a:pt x="10307" y="0"/>
                  <a:pt x="14000" y="980"/>
                  <a:pt x="17263" y="2843"/>
                </a:cubicBezTo>
              </a:path>
              <a:path w="17263" h="21600">
                <a:moveTo>
                  <a:pt x="0" y="1017"/>
                </a:moveTo>
                <a:cubicBezTo>
                  <a:pt x="2118" y="343"/>
                  <a:pt x="4327" y="-1"/>
                  <a:pt x="6550" y="0"/>
                </a:cubicBezTo>
                <a:cubicBezTo>
                  <a:pt x="10307" y="0"/>
                  <a:pt x="14000" y="980"/>
                  <a:pt x="17263" y="2843"/>
                </a:cubicBezTo>
                <a:lnTo>
                  <a:pt x="655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397" name="Arc 40"/>
          <p:cNvSpPr>
            <a:spLocks noChangeArrowheads="1"/>
          </p:cNvSpPr>
          <p:nvPr/>
        </p:nvSpPr>
        <p:spPr bwMode="auto">
          <a:xfrm rot="249137" flipH="1">
            <a:off x="7485063" y="4084638"/>
            <a:ext cx="271462" cy="295275"/>
          </a:xfrm>
          <a:custGeom>
            <a:avLst/>
            <a:gdLst>
              <a:gd name="T0" fmla="*/ 15526 w 20859"/>
              <a:gd name="T1" fmla="*/ 0 h 15016"/>
              <a:gd name="T2" fmla="*/ 20858 w 20859"/>
              <a:gd name="T3" fmla="*/ 9406 h 15016"/>
              <a:gd name="T4" fmla="*/ 15526 w 20859"/>
              <a:gd name="T5" fmla="*/ 0 h 15016"/>
              <a:gd name="T6" fmla="*/ 20858 w 20859"/>
              <a:gd name="T7" fmla="*/ 9406 h 15016"/>
              <a:gd name="T8" fmla="*/ 0 w 20859"/>
              <a:gd name="T9" fmla="*/ 15016 h 15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59" h="15016">
                <a:moveTo>
                  <a:pt x="15526" y="0"/>
                </a:moveTo>
                <a:cubicBezTo>
                  <a:pt x="18072" y="2632"/>
                  <a:pt x="19907" y="5869"/>
                  <a:pt x="20858" y="9406"/>
                </a:cubicBezTo>
              </a:path>
              <a:path w="20859" h="15016">
                <a:moveTo>
                  <a:pt x="15526" y="0"/>
                </a:moveTo>
                <a:cubicBezTo>
                  <a:pt x="18072" y="2632"/>
                  <a:pt x="19907" y="5869"/>
                  <a:pt x="20858" y="9406"/>
                </a:cubicBezTo>
                <a:lnTo>
                  <a:pt x="0" y="1501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8" name="Group 48"/>
          <p:cNvGrpSpPr>
            <a:grpSpLocks/>
          </p:cNvGrpSpPr>
          <p:nvPr/>
        </p:nvGrpSpPr>
        <p:grpSpPr bwMode="auto">
          <a:xfrm>
            <a:off x="5699125" y="3917950"/>
            <a:ext cx="1995488" cy="463550"/>
            <a:chOff x="8" y="-45"/>
            <a:chExt cx="1676" cy="389"/>
          </a:xfrm>
        </p:grpSpPr>
        <p:sp>
          <p:nvSpPr>
            <p:cNvPr id="65573" name="Arc 41"/>
            <p:cNvSpPr>
              <a:spLocks noChangeArrowheads="1"/>
            </p:cNvSpPr>
            <p:nvPr/>
          </p:nvSpPr>
          <p:spPr bwMode="auto">
            <a:xfrm rot="4163957">
              <a:off x="164" y="-28"/>
              <a:ext cx="254" cy="489"/>
            </a:xfrm>
            <a:custGeom>
              <a:avLst/>
              <a:gdLst>
                <a:gd name="T0" fmla="*/ 0 w 17263"/>
                <a:gd name="T1" fmla="*/ 1017 h 21600"/>
                <a:gd name="T2" fmla="*/ 6550 w 17263"/>
                <a:gd name="T3" fmla="*/ 0 h 21600"/>
                <a:gd name="T4" fmla="*/ 17263 w 17263"/>
                <a:gd name="T5" fmla="*/ 2843 h 21600"/>
                <a:gd name="T6" fmla="*/ 0 w 17263"/>
                <a:gd name="T7" fmla="*/ 1017 h 21600"/>
                <a:gd name="T8" fmla="*/ 6550 w 17263"/>
                <a:gd name="T9" fmla="*/ 0 h 21600"/>
                <a:gd name="T10" fmla="*/ 17263 w 17263"/>
                <a:gd name="T11" fmla="*/ 2843 h 21600"/>
                <a:gd name="T12" fmla="*/ 6550 w 17263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</a:path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  <a:lnTo>
                    <a:pt x="6550" y="21600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74" name="Arc 42"/>
            <p:cNvSpPr>
              <a:spLocks noChangeArrowheads="1"/>
            </p:cNvSpPr>
            <p:nvPr/>
          </p:nvSpPr>
          <p:spPr bwMode="auto">
            <a:xfrm rot="4163957">
              <a:off x="152" y="-74"/>
              <a:ext cx="233" cy="542"/>
            </a:xfrm>
            <a:custGeom>
              <a:avLst/>
              <a:gdLst>
                <a:gd name="T0" fmla="*/ 0 w 17263"/>
                <a:gd name="T1" fmla="*/ 1017 h 21600"/>
                <a:gd name="T2" fmla="*/ 6550 w 17263"/>
                <a:gd name="T3" fmla="*/ 0 h 21600"/>
                <a:gd name="T4" fmla="*/ 17263 w 17263"/>
                <a:gd name="T5" fmla="*/ 2843 h 21600"/>
                <a:gd name="T6" fmla="*/ 0 w 17263"/>
                <a:gd name="T7" fmla="*/ 1017 h 21600"/>
                <a:gd name="T8" fmla="*/ 6550 w 17263"/>
                <a:gd name="T9" fmla="*/ 0 h 21600"/>
                <a:gd name="T10" fmla="*/ 17263 w 17263"/>
                <a:gd name="T11" fmla="*/ 2843 h 21600"/>
                <a:gd name="T12" fmla="*/ 6550 w 17263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</a:path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  <a:lnTo>
                    <a:pt x="6550" y="21600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75" name="Arc 46"/>
            <p:cNvSpPr>
              <a:spLocks noChangeArrowheads="1"/>
            </p:cNvSpPr>
            <p:nvPr/>
          </p:nvSpPr>
          <p:spPr bwMode="auto">
            <a:xfrm rot="249137" flipH="1">
              <a:off x="1433" y="-45"/>
              <a:ext cx="227" cy="248"/>
            </a:xfrm>
            <a:custGeom>
              <a:avLst/>
              <a:gdLst>
                <a:gd name="T0" fmla="*/ 15526 w 20859"/>
                <a:gd name="T1" fmla="*/ 0 h 15016"/>
                <a:gd name="T2" fmla="*/ 20858 w 20859"/>
                <a:gd name="T3" fmla="*/ 9406 h 15016"/>
                <a:gd name="T4" fmla="*/ 15526 w 20859"/>
                <a:gd name="T5" fmla="*/ 0 h 15016"/>
                <a:gd name="T6" fmla="*/ 20858 w 20859"/>
                <a:gd name="T7" fmla="*/ 9406 h 15016"/>
                <a:gd name="T8" fmla="*/ 0 w 20859"/>
                <a:gd name="T9" fmla="*/ 15016 h 15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</a:path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  <a:lnTo>
                    <a:pt x="0" y="15016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76" name="Arc 47"/>
            <p:cNvSpPr>
              <a:spLocks noChangeArrowheads="1"/>
            </p:cNvSpPr>
            <p:nvPr/>
          </p:nvSpPr>
          <p:spPr bwMode="auto">
            <a:xfrm rot="249137" flipH="1">
              <a:off x="1457" y="-43"/>
              <a:ext cx="227" cy="248"/>
            </a:xfrm>
            <a:custGeom>
              <a:avLst/>
              <a:gdLst>
                <a:gd name="T0" fmla="*/ 15526 w 20859"/>
                <a:gd name="T1" fmla="*/ 0 h 15016"/>
                <a:gd name="T2" fmla="*/ 20858 w 20859"/>
                <a:gd name="T3" fmla="*/ 9406 h 15016"/>
                <a:gd name="T4" fmla="*/ 15526 w 20859"/>
                <a:gd name="T5" fmla="*/ 0 h 15016"/>
                <a:gd name="T6" fmla="*/ 20858 w 20859"/>
                <a:gd name="T7" fmla="*/ 9406 h 15016"/>
                <a:gd name="T8" fmla="*/ 0 w 20859"/>
                <a:gd name="T9" fmla="*/ 15016 h 15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</a:path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  <a:lnTo>
                    <a:pt x="0" y="15016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46" name="组合 2"/>
          <p:cNvGrpSpPr>
            <a:grpSpLocks/>
          </p:cNvGrpSpPr>
          <p:nvPr/>
        </p:nvGrpSpPr>
        <p:grpSpPr bwMode="auto">
          <a:xfrm>
            <a:off x="25167" y="-19912"/>
            <a:ext cx="2006600" cy="477837"/>
            <a:chOff x="123" y="40"/>
            <a:chExt cx="3160" cy="752"/>
          </a:xfrm>
        </p:grpSpPr>
        <p:cxnSp>
          <p:nvCxnSpPr>
            <p:cNvPr id="4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2"/>
          <p:cNvGrpSpPr>
            <a:grpSpLocks/>
          </p:cNvGrpSpPr>
          <p:nvPr/>
        </p:nvGrpSpPr>
        <p:grpSpPr bwMode="auto">
          <a:xfrm>
            <a:off x="678134" y="552686"/>
            <a:ext cx="1743075" cy="643766"/>
            <a:chOff x="3333750" y="598488"/>
            <a:chExt cx="1743075" cy="643766"/>
          </a:xfrm>
        </p:grpSpPr>
        <p:sp>
          <p:nvSpPr>
            <p:cNvPr id="51" name="圆角矩形 50">
              <a:extLst/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2" name="圆角矩形 51">
              <a:extLst/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3" name="圆角矩形 52">
              <a:extLst/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4" name="圆角矩形 53">
              <a:extLst/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变式题 </a:t>
              </a:r>
              <a:r>
                <a:rPr lang="en-US" altLang="zh-CN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1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231587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14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29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49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 bldLvl="0"/>
      <p:bldP spid="15380" grpId="0" bldLvl="0"/>
      <p:bldP spid="15381" grpId="0" bldLvl="0"/>
      <p:bldP spid="15382" grpId="0" bldLvl="0"/>
      <p:bldP spid="15383" grpId="0" bldLvl="0"/>
      <p:bldP spid="15384" grpId="0" bldLvl="0"/>
      <p:bldP spid="15385" grpId="0" bldLvl="0"/>
      <p:bldP spid="15386" grpId="0" bldLvl="0"/>
      <p:bldP spid="15387" grpId="0" animBg="1"/>
      <p:bldP spid="15388" grpId="0" animBg="1"/>
      <p:bldP spid="153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24" name="组合 7223"/>
          <p:cNvGrpSpPr>
            <a:grpSpLocks/>
          </p:cNvGrpSpPr>
          <p:nvPr/>
        </p:nvGrpSpPr>
        <p:grpSpPr bwMode="auto">
          <a:xfrm>
            <a:off x="6570662" y="1787588"/>
            <a:ext cx="971550" cy="782638"/>
            <a:chOff x="4558" y="2069"/>
            <a:chExt cx="816" cy="657"/>
          </a:xfrm>
        </p:grpSpPr>
        <p:sp>
          <p:nvSpPr>
            <p:cNvPr id="62466" name="文本框 7202"/>
            <p:cNvSpPr txBox="1">
              <a:spLocks noChangeArrowheads="1"/>
            </p:cNvSpPr>
            <p:nvPr/>
          </p:nvSpPr>
          <p:spPr bwMode="auto">
            <a:xfrm>
              <a:off x="4648" y="2378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3399"/>
                  </a:solidFill>
                </a:rPr>
                <a:t>45</a:t>
              </a:r>
              <a:r>
                <a:rPr lang="en-US" altLang="zh-CN" sz="2100" baseline="30000">
                  <a:solidFill>
                    <a:srgbClr val="FF3399"/>
                  </a:solidFill>
                </a:rPr>
                <a:t>◦</a:t>
              </a:r>
              <a:endParaRPr lang="en-US" altLang="zh-CN" sz="2100" b="1">
                <a:solidFill>
                  <a:srgbClr val="FF3399"/>
                </a:solidFill>
              </a:endParaRPr>
            </a:p>
          </p:txBody>
        </p:sp>
        <p:grpSp>
          <p:nvGrpSpPr>
            <p:cNvPr id="62467" name="组合 7217"/>
            <p:cNvGrpSpPr>
              <a:grpSpLocks/>
            </p:cNvGrpSpPr>
            <p:nvPr/>
          </p:nvGrpSpPr>
          <p:grpSpPr bwMode="auto">
            <a:xfrm>
              <a:off x="4558" y="2069"/>
              <a:ext cx="726" cy="590"/>
              <a:chOff x="1247" y="2069"/>
              <a:chExt cx="726" cy="590"/>
            </a:xfrm>
          </p:grpSpPr>
          <p:sp>
            <p:nvSpPr>
              <p:cNvPr id="62468" name="直接连接符 7218"/>
              <p:cNvSpPr>
                <a:spLocks noChangeShapeType="1"/>
              </p:cNvSpPr>
              <p:nvPr/>
            </p:nvSpPr>
            <p:spPr bwMode="auto">
              <a:xfrm flipH="1" flipV="1">
                <a:off x="1383" y="2069"/>
                <a:ext cx="590" cy="59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69" name="直接连接符 7219"/>
              <p:cNvSpPr>
                <a:spLocks noChangeShapeType="1"/>
              </p:cNvSpPr>
              <p:nvPr/>
            </p:nvSpPr>
            <p:spPr bwMode="auto">
              <a:xfrm flipV="1">
                <a:off x="1247" y="2659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222" name="组合 7221"/>
          <p:cNvGrpSpPr>
            <a:grpSpLocks/>
          </p:cNvGrpSpPr>
          <p:nvPr/>
        </p:nvGrpSpPr>
        <p:grpSpPr bwMode="auto">
          <a:xfrm>
            <a:off x="4625974" y="2057463"/>
            <a:ext cx="1131888" cy="512763"/>
            <a:chOff x="2971" y="2296"/>
            <a:chExt cx="951" cy="430"/>
          </a:xfrm>
        </p:grpSpPr>
        <p:sp>
          <p:nvSpPr>
            <p:cNvPr id="62471" name="文本框 7197"/>
            <p:cNvSpPr txBox="1">
              <a:spLocks noChangeArrowheads="1"/>
            </p:cNvSpPr>
            <p:nvPr/>
          </p:nvSpPr>
          <p:spPr bwMode="auto">
            <a:xfrm>
              <a:off x="3196" y="2378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3399"/>
                  </a:solidFill>
                </a:rPr>
                <a:t>30</a:t>
              </a:r>
              <a:r>
                <a:rPr lang="en-US" altLang="zh-CN" sz="2100" baseline="30000">
                  <a:solidFill>
                    <a:srgbClr val="FF3399"/>
                  </a:solidFill>
                </a:rPr>
                <a:t>◦</a:t>
              </a:r>
              <a:endParaRPr lang="en-US" altLang="zh-CN" sz="2100" b="1">
                <a:solidFill>
                  <a:srgbClr val="FF3399"/>
                </a:solidFill>
              </a:endParaRPr>
            </a:p>
          </p:txBody>
        </p:sp>
        <p:grpSp>
          <p:nvGrpSpPr>
            <p:cNvPr id="62472" name="组合 7211"/>
            <p:cNvGrpSpPr>
              <a:grpSpLocks/>
            </p:cNvGrpSpPr>
            <p:nvPr/>
          </p:nvGrpSpPr>
          <p:grpSpPr bwMode="auto">
            <a:xfrm>
              <a:off x="2971" y="2296"/>
              <a:ext cx="726" cy="363"/>
              <a:chOff x="748" y="2432"/>
              <a:chExt cx="726" cy="363"/>
            </a:xfrm>
          </p:grpSpPr>
          <p:sp>
            <p:nvSpPr>
              <p:cNvPr id="62473" name="直接连接符 7209"/>
              <p:cNvSpPr>
                <a:spLocks noChangeShapeType="1"/>
              </p:cNvSpPr>
              <p:nvPr/>
            </p:nvSpPr>
            <p:spPr bwMode="auto">
              <a:xfrm flipV="1">
                <a:off x="748" y="2432"/>
                <a:ext cx="635" cy="363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4" name="直接连接符 7210"/>
              <p:cNvSpPr>
                <a:spLocks noChangeShapeType="1"/>
              </p:cNvSpPr>
              <p:nvPr/>
            </p:nvSpPr>
            <p:spPr bwMode="auto">
              <a:xfrm flipV="1">
                <a:off x="748" y="2795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223" name="组合 7222"/>
          <p:cNvGrpSpPr>
            <a:grpSpLocks/>
          </p:cNvGrpSpPr>
          <p:nvPr/>
        </p:nvGrpSpPr>
        <p:grpSpPr bwMode="auto">
          <a:xfrm>
            <a:off x="2681287" y="1787588"/>
            <a:ext cx="1081087" cy="792163"/>
            <a:chOff x="1247" y="2069"/>
            <a:chExt cx="908" cy="666"/>
          </a:xfrm>
        </p:grpSpPr>
        <p:sp>
          <p:nvSpPr>
            <p:cNvPr id="62476" name="文本框 7199"/>
            <p:cNvSpPr txBox="1">
              <a:spLocks noChangeArrowheads="1"/>
            </p:cNvSpPr>
            <p:nvPr/>
          </p:nvSpPr>
          <p:spPr bwMode="auto">
            <a:xfrm>
              <a:off x="1429" y="2387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3399"/>
                  </a:solidFill>
                </a:rPr>
                <a:t>45</a:t>
              </a:r>
              <a:r>
                <a:rPr lang="en-US" altLang="zh-CN" sz="2100" baseline="30000">
                  <a:solidFill>
                    <a:srgbClr val="FF3399"/>
                  </a:solidFill>
                </a:rPr>
                <a:t>◦</a:t>
              </a:r>
              <a:endParaRPr lang="en-US" altLang="zh-CN" sz="2100" b="1">
                <a:solidFill>
                  <a:srgbClr val="FF3399"/>
                </a:solidFill>
              </a:endParaRPr>
            </a:p>
          </p:txBody>
        </p:sp>
        <p:grpSp>
          <p:nvGrpSpPr>
            <p:cNvPr id="62477" name="组合 7216"/>
            <p:cNvGrpSpPr>
              <a:grpSpLocks/>
            </p:cNvGrpSpPr>
            <p:nvPr/>
          </p:nvGrpSpPr>
          <p:grpSpPr bwMode="auto">
            <a:xfrm>
              <a:off x="1247" y="2069"/>
              <a:ext cx="726" cy="590"/>
              <a:chOff x="1247" y="2069"/>
              <a:chExt cx="726" cy="590"/>
            </a:xfrm>
          </p:grpSpPr>
          <p:sp>
            <p:nvSpPr>
              <p:cNvPr id="62478" name="直接连接符 7212"/>
              <p:cNvSpPr>
                <a:spLocks noChangeShapeType="1"/>
              </p:cNvSpPr>
              <p:nvPr/>
            </p:nvSpPr>
            <p:spPr bwMode="auto">
              <a:xfrm flipH="1" flipV="1">
                <a:off x="1383" y="2069"/>
                <a:ext cx="590" cy="59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9" name="直接连接符 7213"/>
              <p:cNvSpPr>
                <a:spLocks noChangeShapeType="1"/>
              </p:cNvSpPr>
              <p:nvPr/>
            </p:nvSpPr>
            <p:spPr bwMode="auto">
              <a:xfrm flipV="1">
                <a:off x="1247" y="2659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221" name="组合 7220"/>
          <p:cNvGrpSpPr>
            <a:grpSpLocks/>
          </p:cNvGrpSpPr>
          <p:nvPr/>
        </p:nvGrpSpPr>
        <p:grpSpPr bwMode="auto">
          <a:xfrm>
            <a:off x="1871662" y="2057463"/>
            <a:ext cx="1189037" cy="522288"/>
            <a:chOff x="612" y="2296"/>
            <a:chExt cx="998" cy="439"/>
          </a:xfrm>
        </p:grpSpPr>
        <p:sp>
          <p:nvSpPr>
            <p:cNvPr id="62481" name="文本框 7196"/>
            <p:cNvSpPr txBox="1">
              <a:spLocks noChangeArrowheads="1"/>
            </p:cNvSpPr>
            <p:nvPr/>
          </p:nvSpPr>
          <p:spPr bwMode="auto">
            <a:xfrm>
              <a:off x="884" y="2387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3399"/>
                  </a:solidFill>
                </a:rPr>
                <a:t>30</a:t>
              </a:r>
              <a:r>
                <a:rPr lang="en-US" altLang="zh-CN" sz="2100" baseline="30000">
                  <a:solidFill>
                    <a:srgbClr val="FF3399"/>
                  </a:solidFill>
                </a:rPr>
                <a:t>◦</a:t>
              </a:r>
              <a:endParaRPr lang="en-US" altLang="zh-CN" sz="2100" b="1">
                <a:solidFill>
                  <a:srgbClr val="FF3399"/>
                </a:solidFill>
              </a:endParaRPr>
            </a:p>
          </p:txBody>
        </p:sp>
        <p:grpSp>
          <p:nvGrpSpPr>
            <p:cNvPr id="62482" name="组合 7215"/>
            <p:cNvGrpSpPr>
              <a:grpSpLocks/>
            </p:cNvGrpSpPr>
            <p:nvPr/>
          </p:nvGrpSpPr>
          <p:grpSpPr bwMode="auto">
            <a:xfrm>
              <a:off x="612" y="2296"/>
              <a:ext cx="726" cy="363"/>
              <a:chOff x="612" y="2296"/>
              <a:chExt cx="726" cy="363"/>
            </a:xfrm>
          </p:grpSpPr>
          <p:sp>
            <p:nvSpPr>
              <p:cNvPr id="62483" name="直接连接符 7207"/>
              <p:cNvSpPr>
                <a:spLocks noChangeShapeType="1"/>
              </p:cNvSpPr>
              <p:nvPr/>
            </p:nvSpPr>
            <p:spPr bwMode="auto">
              <a:xfrm flipV="1">
                <a:off x="612" y="2296"/>
                <a:ext cx="635" cy="363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4" name="直接连接符 7208"/>
              <p:cNvSpPr>
                <a:spLocks noChangeShapeType="1"/>
              </p:cNvSpPr>
              <p:nvPr/>
            </p:nvSpPr>
            <p:spPr bwMode="auto">
              <a:xfrm flipV="1">
                <a:off x="612" y="2659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2485" name="文本占位符 7169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1225630" y="665313"/>
            <a:ext cx="7996007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None/>
            </a:pP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③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如果三角形的两个内角分别是</a:t>
            </a: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30°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，</a:t>
            </a: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45°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时</a:t>
            </a:r>
          </a:p>
        </p:txBody>
      </p:sp>
      <p:sp>
        <p:nvSpPr>
          <p:cNvPr id="7194" name="直接连接符 7193"/>
          <p:cNvSpPr>
            <a:spLocks noChangeShapeType="1"/>
          </p:cNvSpPr>
          <p:nvPr/>
        </p:nvSpPr>
        <p:spPr bwMode="auto">
          <a:xfrm>
            <a:off x="4678362" y="2478151"/>
            <a:ext cx="14573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5" name="直接连接符 7194"/>
          <p:cNvSpPr>
            <a:spLocks noChangeShapeType="1"/>
          </p:cNvSpPr>
          <p:nvPr/>
        </p:nvSpPr>
        <p:spPr bwMode="auto">
          <a:xfrm flipV="1">
            <a:off x="1871662" y="1895538"/>
            <a:ext cx="1027112" cy="5826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6" name="直接连接符 7195"/>
          <p:cNvSpPr>
            <a:spLocks noChangeShapeType="1"/>
          </p:cNvSpPr>
          <p:nvPr/>
        </p:nvSpPr>
        <p:spPr bwMode="auto">
          <a:xfrm flipV="1">
            <a:off x="4678362" y="1465326"/>
            <a:ext cx="1730375" cy="10144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9" name="直接连接符 7198"/>
          <p:cNvSpPr>
            <a:spLocks noChangeShapeType="1"/>
          </p:cNvSpPr>
          <p:nvPr/>
        </p:nvSpPr>
        <p:spPr bwMode="auto">
          <a:xfrm>
            <a:off x="2900758" y="1874521"/>
            <a:ext cx="593725" cy="5826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1" name="直接连接符 7200"/>
          <p:cNvSpPr>
            <a:spLocks noChangeShapeType="1"/>
          </p:cNvSpPr>
          <p:nvPr/>
        </p:nvSpPr>
        <p:spPr bwMode="auto">
          <a:xfrm>
            <a:off x="6408737" y="1465326"/>
            <a:ext cx="1023937" cy="10144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2" name="直接连接符 7201"/>
          <p:cNvSpPr>
            <a:spLocks noChangeShapeType="1"/>
          </p:cNvSpPr>
          <p:nvPr/>
        </p:nvSpPr>
        <p:spPr bwMode="auto">
          <a:xfrm>
            <a:off x="5811837" y="2478151"/>
            <a:ext cx="16208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4" name="直接连接符 7203"/>
          <p:cNvSpPr>
            <a:spLocks noChangeShapeType="1"/>
          </p:cNvSpPr>
          <p:nvPr/>
        </p:nvSpPr>
        <p:spPr bwMode="auto">
          <a:xfrm>
            <a:off x="1871662" y="2489263"/>
            <a:ext cx="16208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6" name="文本框 7205"/>
          <p:cNvSpPr txBox="1">
            <a:spLocks noChangeArrowheads="1"/>
          </p:cNvSpPr>
          <p:nvPr/>
        </p:nvSpPr>
        <p:spPr bwMode="auto">
          <a:xfrm>
            <a:off x="1425574" y="2937863"/>
            <a:ext cx="6400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两个角对应相等的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两个三角形不一定全等</a:t>
            </a:r>
            <a:r>
              <a:rPr lang="en-US" altLang="zh-CN" sz="2100" b="1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62494" name="直接连接符 7206"/>
          <p:cNvSpPr>
            <a:spLocks noChangeShapeType="1"/>
          </p:cNvSpPr>
          <p:nvPr/>
        </p:nvSpPr>
        <p:spPr bwMode="auto">
          <a:xfrm>
            <a:off x="1871662" y="243687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7" name="组合 2"/>
          <p:cNvGrpSpPr>
            <a:grpSpLocks/>
          </p:cNvGrpSpPr>
          <p:nvPr/>
        </p:nvGrpSpPr>
        <p:grpSpPr bwMode="auto">
          <a:xfrm>
            <a:off x="7977" y="591"/>
            <a:ext cx="2006600" cy="477837"/>
            <a:chOff x="123" y="40"/>
            <a:chExt cx="3160" cy="752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27778" y="3683909"/>
            <a:ext cx="7596391" cy="9787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        根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据三角形的内角和为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180°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，则第三角一定确定，所以当三个内角对应相等时，两个三角形不一定全等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 animBg="1"/>
      <p:bldP spid="7195" grpId="0" animBg="1"/>
      <p:bldP spid="7196" grpId="0" animBg="1"/>
      <p:bldP spid="7199" grpId="0" animBg="1"/>
      <p:bldP spid="7201" grpId="0" animBg="1"/>
      <p:bldP spid="7202" grpId="0" animBg="1"/>
      <p:bldP spid="7204" grpId="0" animBg="1"/>
      <p:bldP spid="7206" grpId="0"/>
      <p:bldP spid="2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1471613" y="574675"/>
            <a:ext cx="7672387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ea typeface="楷体" pitchFamily="49" charset="-122"/>
              </a:rPr>
              <a:t>               如</a:t>
            </a:r>
            <a:r>
              <a:rPr lang="zh-CN" altLang="en-US" b="1" dirty="0">
                <a:ea typeface="楷体" pitchFamily="49" charset="-122"/>
              </a:rPr>
              <a:t>图，</a:t>
            </a:r>
            <a:r>
              <a:rPr lang="en-US" altLang="zh-CN" b="1" i="1" dirty="0">
                <a:ea typeface="楷体" pitchFamily="49" charset="-122"/>
              </a:rPr>
              <a:t>AC</a:t>
            </a:r>
            <a:r>
              <a:rPr lang="zh-CN" altLang="en-US" b="1" i="1" dirty="0">
                <a:ea typeface="楷体" pitchFamily="49" charset="-122"/>
              </a:rPr>
              <a:t>、</a:t>
            </a:r>
            <a:r>
              <a:rPr lang="en-US" altLang="zh-CN" b="1" i="1" dirty="0">
                <a:ea typeface="楷体" pitchFamily="49" charset="-122"/>
              </a:rPr>
              <a:t>BD</a:t>
            </a:r>
            <a:r>
              <a:rPr lang="zh-CN" altLang="en-US" b="1" dirty="0">
                <a:ea typeface="楷体" pitchFamily="49" charset="-122"/>
              </a:rPr>
              <a:t>相交于点</a:t>
            </a:r>
            <a:r>
              <a:rPr lang="en-US" altLang="zh-CN" b="1" i="1" dirty="0" smtClean="0">
                <a:ea typeface="楷体" pitchFamily="49" charset="-122"/>
              </a:rPr>
              <a:t>P</a:t>
            </a:r>
            <a:r>
              <a:rPr lang="zh-CN" altLang="en-US" b="1" dirty="0">
                <a:ea typeface="楷体" pitchFamily="49" charset="-122"/>
              </a:rPr>
              <a:t> ， </a:t>
            </a:r>
            <a:r>
              <a:rPr lang="en-US" altLang="zh-CN" b="1" i="1" dirty="0" smtClean="0">
                <a:ea typeface="楷体" pitchFamily="49" charset="-122"/>
              </a:rPr>
              <a:t>AC</a:t>
            </a:r>
            <a:r>
              <a:rPr lang="en-US" altLang="zh-CN" b="1" dirty="0">
                <a:ea typeface="楷体" pitchFamily="49" charset="-122"/>
              </a:rPr>
              <a:t>⊥</a:t>
            </a:r>
            <a:r>
              <a:rPr lang="en-US" altLang="zh-CN" b="1" i="1" dirty="0">
                <a:ea typeface="楷体" pitchFamily="49" charset="-122"/>
              </a:rPr>
              <a:t>BC</a:t>
            </a:r>
            <a:r>
              <a:rPr lang="zh-CN" altLang="en-US" b="1" dirty="0">
                <a:ea typeface="楷体" pitchFamily="49" charset="-122"/>
              </a:rPr>
              <a:t>，</a:t>
            </a:r>
            <a:r>
              <a:rPr lang="en-US" altLang="zh-CN" b="1" i="1" dirty="0">
                <a:ea typeface="楷体" pitchFamily="49" charset="-122"/>
              </a:rPr>
              <a:t>BD</a:t>
            </a:r>
            <a:r>
              <a:rPr lang="en-US" altLang="zh-CN" b="1" dirty="0">
                <a:ea typeface="楷体" pitchFamily="49" charset="-122"/>
              </a:rPr>
              <a:t>⊥</a:t>
            </a:r>
            <a:r>
              <a:rPr lang="en-US" altLang="zh-CN" b="1" i="1" dirty="0">
                <a:ea typeface="楷体" pitchFamily="49" charset="-122"/>
              </a:rPr>
              <a:t>AD</a:t>
            </a:r>
            <a:r>
              <a:rPr lang="zh-CN" altLang="en-US" b="1" dirty="0">
                <a:ea typeface="楷体" pitchFamily="49" charset="-122"/>
              </a:rPr>
              <a:t>，垂足分别为</a:t>
            </a:r>
            <a:r>
              <a:rPr lang="en-US" altLang="zh-CN" b="1" i="1" dirty="0">
                <a:ea typeface="楷体" pitchFamily="49" charset="-122"/>
              </a:rPr>
              <a:t>C</a:t>
            </a:r>
            <a:r>
              <a:rPr lang="zh-CN" altLang="en-US" b="1" i="1" dirty="0">
                <a:ea typeface="楷体" pitchFamily="49" charset="-122"/>
              </a:rPr>
              <a:t>、</a:t>
            </a:r>
            <a:r>
              <a:rPr lang="en-US" altLang="zh-CN" b="1" i="1" dirty="0" smtClean="0">
                <a:ea typeface="楷体" pitchFamily="49" charset="-122"/>
              </a:rPr>
              <a:t>D</a:t>
            </a:r>
            <a:r>
              <a:rPr lang="zh-CN" altLang="en-US" b="1" dirty="0">
                <a:ea typeface="楷体" pitchFamily="49" charset="-122"/>
              </a:rPr>
              <a:t> ， </a:t>
            </a:r>
            <a:r>
              <a:rPr lang="en-US" altLang="zh-CN" b="1" i="1" dirty="0" smtClean="0">
                <a:ea typeface="楷体" pitchFamily="49" charset="-122"/>
              </a:rPr>
              <a:t>AD=BC</a:t>
            </a:r>
            <a:r>
              <a:rPr lang="en-US" altLang="zh-CN" b="1" dirty="0" smtClean="0"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b="1" dirty="0">
                <a:ea typeface="楷体" pitchFamily="49" charset="-122"/>
              </a:rPr>
              <a:t> </a:t>
            </a:r>
            <a:r>
              <a:rPr lang="en-US" altLang="zh-CN" b="1" dirty="0" smtClean="0">
                <a:ea typeface="楷体" pitchFamily="49" charset="-122"/>
              </a:rPr>
              <a:t> </a:t>
            </a:r>
            <a:r>
              <a:rPr lang="zh-CN" altLang="en-US" b="1" dirty="0" smtClean="0">
                <a:ea typeface="楷体" pitchFamily="49" charset="-122"/>
              </a:rPr>
              <a:t>求证</a:t>
            </a:r>
            <a:r>
              <a:rPr lang="zh-CN" altLang="en-US" b="1" dirty="0">
                <a:ea typeface="楷体" pitchFamily="49" charset="-122"/>
              </a:rPr>
              <a:t>：</a:t>
            </a:r>
            <a:r>
              <a:rPr lang="en-US" altLang="zh-CN" b="1" i="1" dirty="0">
                <a:ea typeface="楷体" pitchFamily="49" charset="-122"/>
              </a:rPr>
              <a:t>AC=BD.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510" y="2119772"/>
            <a:ext cx="299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V="1">
            <a:off x="5686135" y="3405647"/>
            <a:ext cx="2143125" cy="5397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Line 30"/>
          <p:cNvSpPr>
            <a:spLocks noChangeShapeType="1"/>
          </p:cNvSpPr>
          <p:nvPr/>
        </p:nvSpPr>
        <p:spPr bwMode="auto">
          <a:xfrm>
            <a:off x="5900448" y="2869072"/>
            <a:ext cx="112712" cy="2174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" name="Line 31"/>
          <p:cNvSpPr>
            <a:spLocks noChangeShapeType="1"/>
          </p:cNvSpPr>
          <p:nvPr/>
        </p:nvSpPr>
        <p:spPr bwMode="auto">
          <a:xfrm flipH="1">
            <a:off x="7400635" y="2869072"/>
            <a:ext cx="215900" cy="873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6703723" y="3351672"/>
            <a:ext cx="217487" cy="161925"/>
            <a:chOff x="0" y="0"/>
            <a:chExt cx="182" cy="136"/>
          </a:xfrm>
        </p:grpSpPr>
        <p:sp>
          <p:nvSpPr>
            <p:cNvPr id="66568" name="Line 36"/>
            <p:cNvSpPr>
              <a:spLocks noChangeShapeType="1"/>
            </p:cNvSpPr>
            <p:nvPr/>
          </p:nvSpPr>
          <p:spPr bwMode="auto">
            <a:xfrm>
              <a:off x="0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6569" name="Line 37"/>
            <p:cNvSpPr>
              <a:spLocks noChangeShapeType="1"/>
            </p:cNvSpPr>
            <p:nvPr/>
          </p:nvSpPr>
          <p:spPr bwMode="auto">
            <a:xfrm>
              <a:off x="91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7" name="任意多边形 16"/>
          <p:cNvSpPr>
            <a:spLocks noChangeArrowheads="1"/>
          </p:cNvSpPr>
          <p:nvPr/>
        </p:nvSpPr>
        <p:spPr bwMode="auto">
          <a:xfrm>
            <a:off x="6103648" y="2691272"/>
            <a:ext cx="177800" cy="101600"/>
          </a:xfrm>
          <a:custGeom>
            <a:avLst/>
            <a:gdLst>
              <a:gd name="T0" fmla="*/ 0 w 237067"/>
              <a:gd name="T1" fmla="*/ 67733 h 135467"/>
              <a:gd name="T2" fmla="*/ 158044 w 237067"/>
              <a:gd name="T3" fmla="*/ 124178 h 135467"/>
              <a:gd name="T4" fmla="*/ 237067 w 237067"/>
              <a:gd name="T5" fmla="*/ 0 h 135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7067" h="135467">
                <a:moveTo>
                  <a:pt x="0" y="67733"/>
                </a:moveTo>
                <a:cubicBezTo>
                  <a:pt x="59266" y="101600"/>
                  <a:pt x="118533" y="135467"/>
                  <a:pt x="158044" y="124178"/>
                </a:cubicBezTo>
                <a:cubicBezTo>
                  <a:pt x="197555" y="112889"/>
                  <a:pt x="217311" y="56444"/>
                  <a:pt x="237067" y="0"/>
                </a:cubicBezTo>
              </a:path>
            </a:pathLst>
          </a:custGeom>
          <a:solidFill>
            <a:schemeClr val="accent1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7195848" y="2648409"/>
            <a:ext cx="152400" cy="112713"/>
          </a:xfrm>
          <a:custGeom>
            <a:avLst/>
            <a:gdLst>
              <a:gd name="T0" fmla="*/ 0 w 203200"/>
              <a:gd name="T1" fmla="*/ 0 h 150518"/>
              <a:gd name="T2" fmla="*/ 101600 w 203200"/>
              <a:gd name="T3" fmla="*/ 135466 h 150518"/>
              <a:gd name="T4" fmla="*/ 203200 w 203200"/>
              <a:gd name="T5" fmla="*/ 90311 h 150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3200" h="150518">
                <a:moveTo>
                  <a:pt x="0" y="0"/>
                </a:moveTo>
                <a:cubicBezTo>
                  <a:pt x="33866" y="60207"/>
                  <a:pt x="67733" y="120414"/>
                  <a:pt x="101600" y="135466"/>
                </a:cubicBezTo>
                <a:cubicBezTo>
                  <a:pt x="135467" y="150518"/>
                  <a:pt x="169333" y="120414"/>
                  <a:pt x="203200" y="90311"/>
                </a:cubicBezTo>
              </a:path>
            </a:pathLst>
          </a:custGeom>
          <a:solidFill>
            <a:schemeClr val="accent1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3060700" y="2380122"/>
            <a:ext cx="6858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itchFamily="49" charset="-122"/>
                <a:sym typeface="Calibri" pitchFamily="34" charset="0"/>
              </a:rPr>
              <a:t>HL</a:t>
            </a: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2900363" y="3986672"/>
            <a:ext cx="11795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AC=BD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168003" y="3197898"/>
            <a:ext cx="26564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ABD</a:t>
            </a:r>
            <a:r>
              <a:rPr lang="en-US" altLang="zh-CN" sz="2100" b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≌Rt△</a:t>
            </a:r>
            <a:r>
              <a:rPr lang="en-US" altLang="zh-CN" sz="2100" b="1" i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BAC</a:t>
            </a:r>
            <a:endParaRPr lang="zh-CN" altLang="en-US" sz="2100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2" name="下箭头 21"/>
          <p:cNvSpPr>
            <a:spLocks noChangeArrowheads="1"/>
          </p:cNvSpPr>
          <p:nvPr/>
        </p:nvSpPr>
        <p:spPr bwMode="auto">
          <a:xfrm>
            <a:off x="3221038" y="2861134"/>
            <a:ext cx="107950" cy="160338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23" name="下箭头 22"/>
          <p:cNvSpPr>
            <a:spLocks noChangeArrowheads="1"/>
          </p:cNvSpPr>
          <p:nvPr/>
        </p:nvSpPr>
        <p:spPr bwMode="auto">
          <a:xfrm>
            <a:off x="3275013" y="3718384"/>
            <a:ext cx="107950" cy="160338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4" name="组合 2"/>
          <p:cNvGrpSpPr>
            <a:grpSpLocks/>
          </p:cNvGrpSpPr>
          <p:nvPr/>
        </p:nvGrpSpPr>
        <p:grpSpPr bwMode="auto">
          <a:xfrm>
            <a:off x="25167" y="-19912"/>
            <a:ext cx="2006600" cy="477837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"/>
          <p:cNvGrpSpPr>
            <a:grpSpLocks/>
          </p:cNvGrpSpPr>
          <p:nvPr/>
        </p:nvGrpSpPr>
        <p:grpSpPr bwMode="auto">
          <a:xfrm>
            <a:off x="694196" y="572909"/>
            <a:ext cx="1743075" cy="643766"/>
            <a:chOff x="3333750" y="598488"/>
            <a:chExt cx="1743075" cy="643766"/>
          </a:xfrm>
        </p:grpSpPr>
        <p:sp>
          <p:nvSpPr>
            <p:cNvPr id="29" name="圆角矩形 28">
              <a:extLst/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0" name="圆角矩形 29">
              <a:extLst/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1" name="圆角矩形 30">
              <a:extLst/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2" name="圆角矩形 31">
              <a:extLst/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变式题 </a:t>
              </a:r>
              <a:r>
                <a:rPr lang="en-US" altLang="zh-CN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2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45991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9" grpId="0"/>
      <p:bldP spid="20" grpId="0"/>
      <p:bldP spid="21" grpId="0"/>
      <p:bldP spid="22" grpId="0" bldLvl="0" animBg="1"/>
      <p:bldP spid="23" grpId="0" bldLvl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055813" y="573088"/>
            <a:ext cx="7088187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ea typeface="楷体" pitchFamily="49" charset="-122"/>
              </a:rPr>
              <a:t>     如</a:t>
            </a:r>
            <a:r>
              <a:rPr lang="zh-CN" altLang="en-US" b="1" dirty="0">
                <a:ea typeface="楷体" pitchFamily="49" charset="-122"/>
              </a:rPr>
              <a:t>图：</a:t>
            </a:r>
            <a:r>
              <a:rPr lang="en-US" altLang="zh-CN" b="1" i="1" dirty="0">
                <a:ea typeface="楷体" pitchFamily="49" charset="-122"/>
              </a:rPr>
              <a:t>AB</a:t>
            </a:r>
            <a:r>
              <a:rPr lang="en-US" altLang="zh-CN" b="1" dirty="0">
                <a:ea typeface="楷体" pitchFamily="49" charset="-122"/>
              </a:rPr>
              <a:t>⊥</a:t>
            </a:r>
            <a:r>
              <a:rPr lang="en-US" altLang="zh-CN" b="1" i="1" dirty="0">
                <a:ea typeface="楷体" pitchFamily="49" charset="-122"/>
              </a:rPr>
              <a:t>AD</a:t>
            </a:r>
            <a:r>
              <a:rPr lang="zh-CN" altLang="en-US" b="1" dirty="0">
                <a:ea typeface="楷体" pitchFamily="49" charset="-122"/>
              </a:rPr>
              <a:t>，</a:t>
            </a:r>
            <a:r>
              <a:rPr lang="en-US" altLang="zh-CN" b="1" i="1" dirty="0">
                <a:ea typeface="楷体" pitchFamily="49" charset="-122"/>
              </a:rPr>
              <a:t>CD</a:t>
            </a:r>
            <a:r>
              <a:rPr lang="en-US" altLang="zh-CN" b="1" dirty="0">
                <a:ea typeface="楷体" pitchFamily="49" charset="-122"/>
              </a:rPr>
              <a:t>⊥</a:t>
            </a:r>
            <a:r>
              <a:rPr lang="en-US" altLang="zh-CN" b="1" i="1" dirty="0" smtClean="0">
                <a:ea typeface="楷体" pitchFamily="49" charset="-122"/>
              </a:rPr>
              <a:t>BC</a:t>
            </a:r>
            <a:r>
              <a:rPr lang="zh-CN" altLang="en-US" b="1" dirty="0">
                <a:ea typeface="楷体" pitchFamily="49" charset="-122"/>
              </a:rPr>
              <a:t> ， </a:t>
            </a:r>
            <a:r>
              <a:rPr lang="en-US" altLang="zh-CN" b="1" i="1" dirty="0" smtClean="0">
                <a:ea typeface="楷体" pitchFamily="49" charset="-122"/>
              </a:rPr>
              <a:t>AB=CD</a:t>
            </a:r>
            <a:r>
              <a:rPr lang="zh-CN" altLang="en-US" b="1" dirty="0">
                <a:ea typeface="楷体" pitchFamily="49" charset="-122"/>
              </a:rPr>
              <a:t> ，</a:t>
            </a:r>
            <a:r>
              <a:rPr lang="zh-CN" altLang="en-US" b="1" dirty="0" smtClean="0">
                <a:ea typeface="楷体" pitchFamily="49" charset="-122"/>
              </a:rPr>
              <a:t>判</a:t>
            </a:r>
            <a:r>
              <a:rPr lang="zh-CN" altLang="en-US" b="1" dirty="0">
                <a:ea typeface="楷体" pitchFamily="49" charset="-122"/>
              </a:rPr>
              <a:t>断</a:t>
            </a:r>
            <a:r>
              <a:rPr lang="en-US" altLang="zh-CN" b="1" i="1" dirty="0">
                <a:ea typeface="楷体" pitchFamily="49" charset="-122"/>
              </a:rPr>
              <a:t>AD</a:t>
            </a:r>
            <a:r>
              <a:rPr lang="zh-CN" altLang="en-US" b="1" dirty="0">
                <a:ea typeface="楷体" pitchFamily="49" charset="-122"/>
              </a:rPr>
              <a:t>和</a:t>
            </a:r>
            <a:r>
              <a:rPr lang="en-US" altLang="zh-CN" b="1" i="1" dirty="0">
                <a:ea typeface="楷体" pitchFamily="49" charset="-122"/>
              </a:rPr>
              <a:t>BC</a:t>
            </a:r>
            <a:r>
              <a:rPr lang="zh-CN" altLang="en-US" b="1" dirty="0">
                <a:ea typeface="楷体" pitchFamily="49" charset="-122"/>
              </a:rPr>
              <a:t>的位置关系</a:t>
            </a:r>
            <a:r>
              <a:rPr lang="en-US" altLang="zh-CN" b="1" dirty="0">
                <a:ea typeface="楷体" pitchFamily="49" charset="-122"/>
              </a:rPr>
              <a:t>.</a:t>
            </a:r>
            <a:endParaRPr lang="zh-CN" altLang="en-US" b="1" dirty="0"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ea typeface="黑体" panose="02010609060101010101" pitchFamily="49" charset="-122"/>
            </a:endParaRP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878" y="1717464"/>
            <a:ext cx="2484438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5597191" y="2843001"/>
            <a:ext cx="20367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2374900" y="1962945"/>
            <a:ext cx="685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itchFamily="49" charset="-122"/>
                <a:sym typeface="Calibri" pitchFamily="34" charset="0"/>
              </a:rPr>
              <a:t>HL</a:t>
            </a: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1589690" y="3148014"/>
            <a:ext cx="208756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itchFamily="49" charset="-122"/>
                <a:sym typeface="Calibri" pitchFamily="34" charset="0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itchFamily="49" charset="-122"/>
                <a:sym typeface="Calibri" pitchFamily="34" charset="0"/>
              </a:rPr>
              <a:t>ADB=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itchFamily="49" charset="-122"/>
                <a:sym typeface="Calibri" pitchFamily="34" charset="0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itchFamily="49" charset="-122"/>
                <a:sym typeface="Calibri" pitchFamily="34" charset="0"/>
              </a:rPr>
              <a:t>CBD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01780" y="2537619"/>
            <a:ext cx="26709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ABD</a:t>
            </a:r>
            <a:r>
              <a:rPr lang="en-US" altLang="zh-CN" sz="2100" b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≌Rt△</a:t>
            </a:r>
            <a:r>
              <a:rPr lang="en-US" altLang="zh-CN" sz="2100" b="1" i="1" dirty="0" err="1">
                <a:solidFill>
                  <a:prstClr val="black"/>
                </a:solidFill>
                <a:latin typeface="+mn-lt"/>
                <a:ea typeface="黑体" pitchFamily="49" charset="-122"/>
              </a:rPr>
              <a:t>CDB</a:t>
            </a:r>
            <a:endParaRPr lang="zh-CN" altLang="en-US" sz="2100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" name="下箭头 12"/>
          <p:cNvSpPr>
            <a:spLocks noChangeArrowheads="1"/>
          </p:cNvSpPr>
          <p:nvPr/>
        </p:nvSpPr>
        <p:spPr bwMode="auto">
          <a:xfrm>
            <a:off x="2579689" y="2377282"/>
            <a:ext cx="107950" cy="160337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4" name="下箭头 13"/>
          <p:cNvSpPr>
            <a:spLocks noChangeArrowheads="1"/>
          </p:cNvSpPr>
          <p:nvPr/>
        </p:nvSpPr>
        <p:spPr bwMode="auto">
          <a:xfrm>
            <a:off x="2579689" y="2986089"/>
            <a:ext cx="107950" cy="161925"/>
          </a:xfrm>
          <a:prstGeom prst="downArrow">
            <a:avLst>
              <a:gd name="adj1" fmla="val 50000"/>
              <a:gd name="adj2" fmla="val 4993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" name="下箭头 14"/>
          <p:cNvSpPr>
            <a:spLocks noChangeArrowheads="1"/>
          </p:cNvSpPr>
          <p:nvPr/>
        </p:nvSpPr>
        <p:spPr bwMode="auto">
          <a:xfrm>
            <a:off x="2574926" y="3660775"/>
            <a:ext cx="107950" cy="160337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1941195" y="3821112"/>
            <a:ext cx="13890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∥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  <a:sym typeface="Calibri" pitchFamily="34" charset="0"/>
              </a:rPr>
              <a:t>BC</a:t>
            </a:r>
          </a:p>
        </p:txBody>
      </p:sp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16778" y="-19912"/>
            <a:ext cx="2006600" cy="477837"/>
            <a:chOff x="123" y="40"/>
            <a:chExt cx="3160" cy="752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"/>
          <p:cNvGrpSpPr>
            <a:grpSpLocks/>
          </p:cNvGrpSpPr>
          <p:nvPr/>
        </p:nvGrpSpPr>
        <p:grpSpPr bwMode="auto">
          <a:xfrm>
            <a:off x="694196" y="572909"/>
            <a:ext cx="1743075" cy="643766"/>
            <a:chOff x="3333750" y="598488"/>
            <a:chExt cx="1743075" cy="643766"/>
          </a:xfrm>
        </p:grpSpPr>
        <p:sp>
          <p:nvSpPr>
            <p:cNvPr id="22" name="圆角矩形 21">
              <a:extLst/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3" name="圆角矩形 22">
              <a:extLst/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4" name="圆角矩形 23">
              <a:extLst/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5" name="圆角矩形 24">
              <a:extLst/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变式题 </a:t>
              </a:r>
              <a:r>
                <a:rPr lang="en-US" altLang="zh-CN" sz="2800" b="1" kern="0" dirty="0" smtClean="0">
                  <a:solidFill>
                    <a:prstClr val="white"/>
                  </a:solidFill>
                  <a:latin typeface="+mn-lt"/>
                  <a:ea typeface="楷体" pitchFamily="49" charset="-122"/>
                </a:rPr>
                <a:t>3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7823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bldLvl="0" animBg="1"/>
      <p:bldP spid="14" grpId="0" bldLvl="0" animBg="1"/>
      <p:bldP spid="15" grpId="0" bldLvl="0" animBg="1"/>
      <p:bldP spid="16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1285933" y="637406"/>
            <a:ext cx="70191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如图，在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中，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90°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延长线上一点，点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上，且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AE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求证：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ABE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≌Rt△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CBF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59421" name="Picture 29" descr="D:\网络技术部\课件\2014年秋课件\四清八数人教课件\Q150.T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49" y="2325935"/>
            <a:ext cx="2322512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23" name="Rectangle 31"/>
          <p:cNvSpPr>
            <a:spLocks noChangeArrowheads="1"/>
          </p:cNvSpPr>
          <p:nvPr/>
        </p:nvSpPr>
        <p:spPr bwMode="auto">
          <a:xfrm>
            <a:off x="3828613" y="2325935"/>
            <a:ext cx="51224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CBF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CBF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90°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CB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CF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CBF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(HL)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仿宋" pitchFamily="49" charset="-122"/>
              <a:cs typeface="Times New Roman" pitchFamily="18" charset="0"/>
            </a:endParaRPr>
          </a:p>
        </p:txBody>
      </p: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15007" y="-47351"/>
            <a:ext cx="2006600" cy="489911"/>
            <a:chOff x="232" y="6"/>
            <a:chExt cx="3160" cy="771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/>
            <p:cNvGrpSpPr>
              <a:grpSpLocks/>
            </p:cNvGrpSpPr>
            <p:nvPr/>
          </p:nvGrpSpPr>
          <p:grpSpPr bwMode="auto">
            <a:xfrm>
              <a:off x="232" y="157"/>
              <a:ext cx="3160" cy="620"/>
              <a:chOff x="232" y="157"/>
              <a:chExt cx="3160" cy="620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32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68" y="70515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92810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23" grpId="0" build="p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3269" y="620712"/>
            <a:ext cx="8162617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黑体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如图，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已知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AD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AF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分别是两个钝角△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ABC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和△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ABE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的高，如果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AD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＝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AF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AC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＝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AE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.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 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求证：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BC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＝</a:t>
            </a:r>
            <a:r>
              <a:rPr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BE</a:t>
            </a:r>
            <a:r>
              <a:rPr sz="2400" b="1" noProof="1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1109262" y="1765774"/>
            <a:ext cx="6038136" cy="315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AF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分别是两个钝角△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的高，且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AF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AC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∴Rt△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AFE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(HL)．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EF.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AF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＝A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B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∴Rt△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ABF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(HL)．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BD＝BF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－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BF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－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EF</a:t>
            </a:r>
            <a:r>
              <a:rPr lang="zh-CN" altLang="en-US" sz="21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 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25167" y="-19912"/>
            <a:ext cx="2006600" cy="477837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30" y="2317759"/>
            <a:ext cx="3419413" cy="183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786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25167" y="-19912"/>
            <a:ext cx="2006600" cy="477837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2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5" name="矩形 14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6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7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8" name="图片 17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1371600" y="1430896"/>
            <a:ext cx="6560289" cy="2308324"/>
          </a:xfrm>
          <a:prstGeom prst="rect">
            <a:avLst/>
          </a:prstGeom>
          <a:noFill/>
          <a:ln w="19050">
            <a:noFill/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</a:rPr>
              <a:t>     证明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线段相等可通过证明三角形全等解决，作为“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HL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”公理就是直角三角形独有的判定方法．所以直角三角形的判定方法最多，使用时应该抓住“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直角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”这个隐含的已知条件．</a:t>
            </a:r>
          </a:p>
        </p:txBody>
      </p:sp>
    </p:spTree>
    <p:extLst>
      <p:ext uri="{BB962C8B-B14F-4D97-AF65-F5344CB8AC3E}">
        <p14:creationId xmlns:p14="http://schemas.microsoft.com/office/powerpoint/2010/main" val="287393605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87" name="Rectangle 27"/>
          <p:cNvSpPr>
            <a:spLocks noChangeArrowheads="1"/>
          </p:cNvSpPr>
          <p:nvPr/>
        </p:nvSpPr>
        <p:spPr bwMode="auto">
          <a:xfrm>
            <a:off x="1047750" y="632614"/>
            <a:ext cx="6638925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如图，已知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是垂足，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AE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DB.</a:t>
            </a:r>
          </a:p>
          <a:p>
            <a:pPr indent="266700" eaLnBrk="0" hangingPunct="0">
              <a:lnSpc>
                <a:spcPct val="140000"/>
              </a:lnSpc>
            </a:pPr>
            <a:endParaRPr lang="en-US" altLang="zh-CN" sz="2000" b="1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66588" name="Rectangle 28"/>
          <p:cNvSpPr>
            <a:spLocks noChangeArrowheads="1"/>
          </p:cNvSpPr>
          <p:nvPr/>
        </p:nvSpPr>
        <p:spPr bwMode="auto">
          <a:xfrm>
            <a:off x="4150161" y="1719005"/>
            <a:ext cx="4314331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AE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DF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AEB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DFC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90</a:t>
            </a:r>
            <a:r>
              <a:rPr lang="en-US" altLang="zh-CN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°.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DCF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中，∴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DCF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(HL)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DCB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DCB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ABC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DCB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(SAS)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DB </a:t>
            </a:r>
          </a:p>
        </p:txBody>
      </p: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25167" y="-47351"/>
            <a:ext cx="2006600" cy="489911"/>
            <a:chOff x="248" y="6"/>
            <a:chExt cx="3160" cy="771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/>
            <p:cNvGrpSpPr>
              <a:grpSpLocks/>
            </p:cNvGrpSpPr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54" y="70515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586" y="2380016"/>
            <a:ext cx="2085771" cy="151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4937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8" grpId="0" build="p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1746"/>
          <p:cNvSpPr txBox="1">
            <a:spLocks noChangeArrowheads="1"/>
          </p:cNvSpPr>
          <p:nvPr/>
        </p:nvSpPr>
        <p:spPr bwMode="auto">
          <a:xfrm>
            <a:off x="766762" y="993776"/>
            <a:ext cx="79517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3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图，有两个长度相同的滑梯，左边滑梯的高度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与右边滑梯水平方向的长度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DF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相等，两个滑梯的倾斜角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的大小有什么关系？</a:t>
            </a:r>
          </a:p>
        </p:txBody>
      </p:sp>
      <p:pic>
        <p:nvPicPr>
          <p:cNvPr id="72707" name="图片 31745" descr="Pict0100"/>
          <p:cNvPicPr>
            <a:picLocks noChangeAspect="1" noChangeArrowheads="1"/>
          </p:cNvPicPr>
          <p:nvPr/>
        </p:nvPicPr>
        <p:blipFill>
          <a:blip r:embed="rId2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334" y="2077379"/>
            <a:ext cx="2509780" cy="16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文本框 32770"/>
          <p:cNvSpPr txBox="1">
            <a:spLocks noChangeArrowheads="1"/>
          </p:cNvSpPr>
          <p:nvPr/>
        </p:nvSpPr>
        <p:spPr bwMode="auto">
          <a:xfrm>
            <a:off x="1519238" y="2335911"/>
            <a:ext cx="3980592" cy="40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DEF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,</a:t>
            </a:r>
          </a:p>
        </p:txBody>
      </p:sp>
      <p:grpSp>
        <p:nvGrpSpPr>
          <p:cNvPr id="72709" name="组合 32771"/>
          <p:cNvGrpSpPr>
            <a:grpSpLocks/>
          </p:cNvGrpSpPr>
          <p:nvPr/>
        </p:nvGrpSpPr>
        <p:grpSpPr bwMode="auto">
          <a:xfrm>
            <a:off x="2001253" y="2776114"/>
            <a:ext cx="2808896" cy="800370"/>
            <a:chOff x="0" y="175"/>
            <a:chExt cx="2359" cy="673"/>
          </a:xfrm>
        </p:grpSpPr>
        <p:sp>
          <p:nvSpPr>
            <p:cNvPr id="72710" name="文本框 32772"/>
            <p:cNvSpPr txBox="1">
              <a:spLocks noChangeArrowheads="1"/>
            </p:cNvSpPr>
            <p:nvPr/>
          </p:nvSpPr>
          <p:spPr bwMode="auto">
            <a:xfrm>
              <a:off x="0" y="175"/>
              <a:ext cx="2359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/>
                </a:rPr>
                <a:t>  </a:t>
              </a:r>
              <a:r>
                <a:rPr lang="en-US" altLang="zh-CN" b="1" dirty="0" smtClean="0">
                  <a:solidFill>
                    <a:srgbClr val="FF0000"/>
                  </a:solidFill>
                  <a:latin typeface="Times New Roman"/>
                </a:rPr>
                <a:t> 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/>
                </a:rPr>
                <a:t>BC=EF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/>
                </a:rPr>
                <a:t>,</a:t>
              </a: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/>
                </a:rPr>
                <a:t>   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/>
                </a:rPr>
                <a:t>AC=DF 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/>
                </a:rPr>
                <a:t>.</a:t>
              </a:r>
            </a:p>
          </p:txBody>
        </p:sp>
        <p:sp>
          <p:nvSpPr>
            <p:cNvPr id="72711" name="左大括号 32773"/>
            <p:cNvSpPr>
              <a:spLocks/>
            </p:cNvSpPr>
            <p:nvPr/>
          </p:nvSpPr>
          <p:spPr bwMode="auto">
            <a:xfrm>
              <a:off x="91" y="294"/>
              <a:ext cx="91" cy="453"/>
            </a:xfrm>
            <a:prstGeom prst="leftBrace">
              <a:avLst>
                <a:gd name="adj1" fmla="val 41069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rgbClr val="FF0000"/>
                </a:solidFill>
                <a:latin typeface="Times New Roman"/>
              </a:endParaRPr>
            </a:p>
          </p:txBody>
        </p:sp>
      </p:grpSp>
      <p:sp>
        <p:nvSpPr>
          <p:cNvPr id="72712" name="文本框 32774"/>
          <p:cNvSpPr txBox="1">
            <a:spLocks noChangeArrowheads="1"/>
          </p:cNvSpPr>
          <p:nvPr/>
        </p:nvSpPr>
        <p:spPr bwMode="auto">
          <a:xfrm>
            <a:off x="1679910" y="3505975"/>
            <a:ext cx="4083473" cy="40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</a:rPr>
              <a:t>   ∴ 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</a:rPr>
              <a:t>ABC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</a:rPr>
              <a:t>≌Rt△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</a:rPr>
              <a:t>DEF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</a:rPr>
              <a:t>(HL).</a:t>
            </a:r>
          </a:p>
        </p:txBody>
      </p:sp>
      <p:sp>
        <p:nvSpPr>
          <p:cNvPr id="72713" name="文本框 32775"/>
          <p:cNvSpPr txBox="1">
            <a:spLocks noChangeArrowheads="1"/>
          </p:cNvSpPr>
          <p:nvPr/>
        </p:nvSpPr>
        <p:spPr bwMode="auto">
          <a:xfrm>
            <a:off x="1840581" y="3996996"/>
            <a:ext cx="4576919" cy="585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spcBef>
                <a:spcPts val="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B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=∠DEF</a:t>
            </a:r>
          </a:p>
          <a:p>
            <a:pPr eaLnBrk="0" hangingPunct="0">
              <a:lnSpc>
                <a:spcPct val="80000"/>
              </a:lnSpc>
              <a:spcBef>
                <a:spcPts val="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全等三角形对应角相等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).</a:t>
            </a:r>
          </a:p>
        </p:txBody>
      </p:sp>
      <p:sp>
        <p:nvSpPr>
          <p:cNvPr id="72714" name="文本框 32776"/>
          <p:cNvSpPr txBox="1">
            <a:spLocks noChangeArrowheads="1"/>
          </p:cNvSpPr>
          <p:nvPr/>
        </p:nvSpPr>
        <p:spPr bwMode="auto">
          <a:xfrm>
            <a:off x="1840581" y="4606801"/>
            <a:ext cx="2686328" cy="40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 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DEF+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F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</a:rPr>
              <a:t>=90°,</a:t>
            </a:r>
          </a:p>
        </p:txBody>
      </p:sp>
      <p:sp>
        <p:nvSpPr>
          <p:cNvPr id="32778" name="文本框 32777"/>
          <p:cNvSpPr txBox="1">
            <a:spLocks noChangeArrowheads="1"/>
          </p:cNvSpPr>
          <p:nvPr/>
        </p:nvSpPr>
        <p:spPr bwMode="auto">
          <a:xfrm>
            <a:off x="4373563" y="4623942"/>
            <a:ext cx="26146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+∠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/>
              </a:rPr>
              <a:t>F=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90°</a:t>
            </a:r>
            <a:r>
              <a:rPr lang="zh-CN" altLang="en-US" sz="2000" i="1" dirty="0">
                <a:solidFill>
                  <a:srgbClr val="FF0000"/>
                </a:solidFill>
                <a:latin typeface="Times New Roman"/>
              </a:rPr>
              <a:t>.</a:t>
            </a:r>
          </a:p>
        </p:txBody>
      </p:sp>
      <p:sp>
        <p:nvSpPr>
          <p:cNvPr id="72728" name="文本框 5"/>
          <p:cNvSpPr txBox="1">
            <a:spLocks noChangeArrowheads="1"/>
          </p:cNvSpPr>
          <p:nvPr/>
        </p:nvSpPr>
        <p:spPr bwMode="auto">
          <a:xfrm>
            <a:off x="2512883" y="549275"/>
            <a:ext cx="641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利</a:t>
            </a:r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用直角三角形全等解决实际问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题</a:t>
            </a:r>
            <a:endParaRPr lang="zh-CN" altLang="en-US" sz="24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25167" y="-19912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6"/>
          <p:cNvGrpSpPr>
            <a:grpSpLocks/>
          </p:cNvGrpSpPr>
          <p:nvPr/>
        </p:nvGrpSpPr>
        <p:grpSpPr bwMode="auto">
          <a:xfrm>
            <a:off x="556588" y="510314"/>
            <a:ext cx="2274656" cy="492440"/>
            <a:chOff x="402069" y="545931"/>
            <a:chExt cx="2273908" cy="492762"/>
          </a:xfrm>
        </p:grpSpPr>
        <p:grpSp>
          <p:nvGrpSpPr>
            <p:cNvPr id="32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3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32247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12" grpId="0"/>
      <p:bldP spid="72713" grpId="0"/>
      <p:bldP spid="72714" grpId="0"/>
      <p:bldP spid="32778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93" l="0" r="99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2806">
            <a:off x="6852933" y="1703243"/>
            <a:ext cx="1590877" cy="1700413"/>
          </a:xfrm>
          <a:prstGeom prst="rect">
            <a:avLst/>
          </a:prstGeom>
        </p:spPr>
      </p:pic>
      <p:sp>
        <p:nvSpPr>
          <p:cNvPr id="73730" name="Rectangle 3"/>
          <p:cNvSpPr>
            <a:spLocks noChangeArrowheads="1"/>
          </p:cNvSpPr>
          <p:nvPr/>
        </p:nvSpPr>
        <p:spPr bwMode="auto">
          <a:xfrm>
            <a:off x="368300" y="465132"/>
            <a:ext cx="750570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</a:rPr>
              <a:t>      3.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图，两根长度为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12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米的绳子，一端系在旗杆上，另一端分别固定在地面两个木桩上，两个木桩离旗杆底部的距离相等吗？请说明你的理由。</a:t>
            </a:r>
          </a:p>
        </p:txBody>
      </p:sp>
      <p:graphicFrame>
        <p:nvGraphicFramePr>
          <p:cNvPr id="73733" name="Object 6"/>
          <p:cNvGraphicFramePr>
            <a:graphicFrameLocks/>
          </p:cNvGraphicFramePr>
          <p:nvPr/>
        </p:nvGraphicFramePr>
        <p:xfrm>
          <a:off x="5842764" y="2225949"/>
          <a:ext cx="2628900" cy="272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5" r:id="rId5" imgW="3323810" imgH="3638095" progId="Paint.Picture">
                  <p:embed/>
                </p:oleObj>
              </mc:Choice>
              <mc:Fallback>
                <p:oleObj r:id="rId5" imgW="3323810" imgH="3638095" progId="Paint.Picture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764" y="2225949"/>
                        <a:ext cx="2628900" cy="2728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136015" y="3887944"/>
            <a:ext cx="4505413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所以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</a:rPr>
              <a:t>ABD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≌Rt△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</a:rPr>
              <a:t>ACD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(HL)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所以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</a:rPr>
              <a:t>BD=CD</a:t>
            </a:r>
          </a:p>
        </p:txBody>
      </p:sp>
      <p:sp>
        <p:nvSpPr>
          <p:cNvPr id="73738" name="Text Box 9"/>
          <p:cNvSpPr txBox="1">
            <a:spLocks noChangeArrowheads="1"/>
          </p:cNvSpPr>
          <p:nvPr/>
        </p:nvSpPr>
        <p:spPr bwMode="auto">
          <a:xfrm>
            <a:off x="1341714" y="2173403"/>
            <a:ext cx="3543300" cy="186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BD=CD</a:t>
            </a: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因为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ADB=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ADC=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90°</a:t>
            </a: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在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</a:rPr>
              <a:t>ABD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和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,</a:t>
            </a: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     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</a:rPr>
              <a:t>AB=AC</a:t>
            </a:r>
          </a:p>
          <a:p>
            <a:pPr>
              <a:lnSpc>
                <a:spcPct val="110000"/>
              </a:lnSpc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/>
              </a:rPr>
              <a:t>      AD=AD</a:t>
            </a:r>
            <a:endParaRPr lang="en-US" altLang="zh-CN" sz="2100" b="1" i="1" dirty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73739" name="左大括号 32773"/>
          <p:cNvSpPr>
            <a:spLocks/>
          </p:cNvSpPr>
          <p:nvPr/>
        </p:nvSpPr>
        <p:spPr bwMode="auto">
          <a:xfrm>
            <a:off x="1631274" y="3347518"/>
            <a:ext cx="107950" cy="539750"/>
          </a:xfrm>
          <a:prstGeom prst="leftBrace">
            <a:avLst>
              <a:gd name="adj1" fmla="val 4125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  <a:latin typeface="Times New Roman"/>
            </a:endParaRPr>
          </a:p>
        </p:txBody>
      </p:sp>
      <p:grpSp>
        <p:nvGrpSpPr>
          <p:cNvPr id="17" name="组合 5"/>
          <p:cNvGrpSpPr>
            <a:grpSpLocks/>
          </p:cNvGrpSpPr>
          <p:nvPr/>
        </p:nvGrpSpPr>
        <p:grpSpPr bwMode="auto">
          <a:xfrm>
            <a:off x="25167" y="-47351"/>
            <a:ext cx="2006600" cy="489911"/>
            <a:chOff x="248" y="6"/>
            <a:chExt cx="3160" cy="771"/>
          </a:xfrm>
        </p:grpSpPr>
        <p:sp>
          <p:nvSpPr>
            <p:cNvPr id="18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19" name="组合 2"/>
            <p:cNvGrpSpPr>
              <a:grpSpLocks/>
            </p:cNvGrpSpPr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2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9" y="49654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6332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3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9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3690938" y="536575"/>
            <a:ext cx="1879600" cy="476250"/>
            <a:chOff x="497257" y="753279"/>
            <a:chExt cx="1881032" cy="477054"/>
          </a:xfrm>
        </p:grpSpPr>
        <p:grpSp>
          <p:nvGrpSpPr>
            <p:cNvPr id="74755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476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连接中考</a:t>
              </a:r>
            </a:p>
          </p:txBody>
        </p:sp>
      </p:grpSp>
      <p:sp>
        <p:nvSpPr>
          <p:cNvPr id="74767" name="TextBox 2"/>
          <p:cNvSpPr txBox="1">
            <a:spLocks noChangeArrowheads="1"/>
          </p:cNvSpPr>
          <p:nvPr/>
        </p:nvSpPr>
        <p:spPr bwMode="auto">
          <a:xfrm>
            <a:off x="579120" y="1131808"/>
            <a:ext cx="8174355" cy="120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∠A=∠D=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90°，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AC=DB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AC、DB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相交于点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O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  <a:endParaRPr lang="en-US" altLang="zh-CN" sz="2400" b="1" dirty="0" smtClean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求证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：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OB=OC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770" name="文本框 6"/>
              <p:cNvSpPr txBox="1">
                <a:spLocks noChangeArrowheads="1"/>
              </p:cNvSpPr>
              <p:nvPr/>
            </p:nvSpPr>
            <p:spPr bwMode="auto">
              <a:xfrm>
                <a:off x="894874" y="2431789"/>
                <a:ext cx="7452678" cy="2393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在Rt△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和Rt△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DCB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中， </a:t>
                </a:r>
                <a:endPara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endParaRPr>
              </a:p>
              <a:p>
                <a:pPr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仿宋" pitchFamily="49" charset="-122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仿宋" pitchFamily="49" charset="-122"/>
                                </a:rPr>
                              </m:ctrlPr>
                            </m:eqArrPr>
                            <m:e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仿宋" pitchFamily="49" charset="-122"/>
                                </a:rPr>
                                <m:t>𝑩𝑫</m:t>
                              </m:r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仿宋" pitchFamily="49" charset="-122"/>
                                </a:rPr>
                                <m:t>=</m:t>
                              </m:r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仿宋" pitchFamily="49" charset="-122"/>
                                </a:rPr>
                                <m:t>𝑨𝑪</m:t>
                              </m:r>
                            </m:e>
                            <m:e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仿宋" pitchFamily="49" charset="-122"/>
                                </a:rPr>
                                <m:t>𝑪𝑩</m:t>
                              </m:r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仿宋" pitchFamily="49" charset="-122"/>
                                </a:rPr>
                                <m:t>=</m:t>
                              </m:r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  <a:ea typeface="仿宋" pitchFamily="49" charset="-122"/>
                                </a:rPr>
                                <m:t>𝑩𝑪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zh-CN" sz="2000" b="1" i="1" dirty="0" smtClean="0">
                  <a:solidFill>
                    <a:prstClr val="black"/>
                  </a:solidFill>
                  <a:latin typeface="Times New Roman"/>
                  <a:ea typeface="仿宋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≌Rt△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DCB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（HL），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OBC=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OCB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BO=CO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．</a:t>
                </a:r>
              </a:p>
            </p:txBody>
          </p:sp>
        </mc:Choice>
        <mc:Fallback xmlns="">
          <p:sp>
            <p:nvSpPr>
              <p:cNvPr id="74770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4874" y="2431789"/>
                <a:ext cx="7452678" cy="2393476"/>
              </a:xfrm>
              <a:prstGeom prst="rect">
                <a:avLst/>
              </a:prstGeom>
              <a:blipFill rotWithShape="1">
                <a:blip r:embed="rId3"/>
                <a:stretch>
                  <a:fillRect l="-900" t="-7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25167" y="-47351"/>
            <a:ext cx="2006600" cy="489911"/>
            <a:chOff x="248" y="6"/>
            <a:chExt cx="3160" cy="771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/>
            <p:cNvGrpSpPr>
              <a:grpSpLocks/>
            </p:cNvGrpSpPr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088" y="2075380"/>
            <a:ext cx="2685471" cy="165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20077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70" grpId="0" build="p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5"/>
          <p:cNvGrpSpPr>
            <a:grpSpLocks/>
          </p:cNvGrpSpPr>
          <p:nvPr/>
        </p:nvGrpSpPr>
        <p:grpSpPr bwMode="auto">
          <a:xfrm>
            <a:off x="-1503" y="-47351"/>
            <a:ext cx="2006600" cy="489911"/>
            <a:chOff x="206" y="6"/>
            <a:chExt cx="3160" cy="771"/>
          </a:xfrm>
        </p:grpSpPr>
        <p:sp>
          <p:nvSpPr>
            <p:cNvPr id="75778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75779" name="组合 2"/>
            <p:cNvGrpSpPr>
              <a:grpSpLocks/>
            </p:cNvGrpSpPr>
            <p:nvPr/>
          </p:nvGrpSpPr>
          <p:grpSpPr bwMode="auto">
            <a:xfrm>
              <a:off x="206" y="157"/>
              <a:ext cx="3160" cy="620"/>
              <a:chOff x="206" y="157"/>
              <a:chExt cx="3160" cy="620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06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5783" name="文本框 2"/>
              <p:cNvSpPr txBox="1">
                <a:spLocks noChangeArrowheads="1"/>
              </p:cNvSpPr>
              <p:nvPr/>
            </p:nvSpPr>
            <p:spPr bwMode="auto">
              <a:xfrm>
                <a:off x="860676" y="2281723"/>
                <a:ext cx="7101974" cy="2933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DE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⊥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DF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⊥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，垂足分别为点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E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AED=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CFD=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90°，</a:t>
                </a: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D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为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的中点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AD=DC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在Rt△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ADE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和Rt△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CDF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中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/>
                            <a:ea typeface="仿宋" pitchFamily="49" charset="-122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</m:ctrlPr>
                          </m:eqArrPr>
                          <m:e>
                            <m: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  <m:t>𝑨𝑫</m:t>
                            </m:r>
                            <m: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  <m:t>=</m:t>
                            </m:r>
                            <m: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  <m:t>𝑫𝑪</m:t>
                            </m:r>
                          </m:e>
                          <m:e>
                            <m: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  <m:t>𝑫𝑬</m:t>
                            </m:r>
                            <m: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  <m:t>=</m:t>
                            </m:r>
                            <m: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  <m:t>𝑫𝑭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endParaRP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Times New Roman"/>
                    <a:ea typeface="仿宋" pitchFamily="49" charset="-122"/>
                  </a:rPr>
                  <a:t>Rt△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Times New Roman"/>
                    <a:ea typeface="仿宋" pitchFamily="49" charset="-122"/>
                  </a:rPr>
                  <a:t>ADE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Times New Roman"/>
                    <a:ea typeface="仿宋" pitchFamily="49" charset="-122"/>
                  </a:rPr>
                  <a:t>≌Rt△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Times New Roman"/>
                    <a:ea typeface="仿宋" pitchFamily="49" charset="-122"/>
                  </a:rPr>
                  <a:t>CDF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C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BA=BC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AB=AC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Times New Roman"/>
                    <a:ea typeface="仿宋" pitchFamily="49" charset="-122"/>
                  </a:rPr>
                  <a:t>AB=BC=AC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是等边三角形．</a:t>
                </a:r>
              </a:p>
            </p:txBody>
          </p:sp>
        </mc:Choice>
        <mc:Fallback xmlns="">
          <p:sp>
            <p:nvSpPr>
              <p:cNvPr id="7578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0676" y="2281723"/>
                <a:ext cx="7101974" cy="2933304"/>
              </a:xfrm>
              <a:prstGeom prst="rect">
                <a:avLst/>
              </a:prstGeom>
              <a:blipFill>
                <a:blip r:embed="rId3"/>
                <a:stretch>
                  <a:fillRect l="-858" t="-1455" b="-29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383214" y="965368"/>
            <a:ext cx="845185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已知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：在△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AB=AC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为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的中点，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DF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，垂足分别为点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F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，且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DE=DF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．求证：△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是等边三角形．</a:t>
            </a:r>
          </a:p>
        </p:txBody>
      </p: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3690938" y="536575"/>
            <a:ext cx="1879600" cy="476250"/>
            <a:chOff x="497257" y="753279"/>
            <a:chExt cx="1881032" cy="477054"/>
          </a:xfrm>
        </p:grpSpPr>
        <p:grpSp>
          <p:nvGrpSpPr>
            <p:cNvPr id="12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4" name="缺角矩形 13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连接中考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816" y="2668777"/>
            <a:ext cx="2321248" cy="206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1399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3314"/>
          <p:cNvSpPr txBox="1">
            <a:spLocks noChangeArrowheads="1"/>
          </p:cNvSpPr>
          <p:nvPr/>
        </p:nvSpPr>
        <p:spPr bwMode="auto">
          <a:xfrm>
            <a:off x="3206750" y="160337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100"/>
          </a:p>
        </p:txBody>
      </p:sp>
      <p:sp>
        <p:nvSpPr>
          <p:cNvPr id="13316" name="矩形 13315"/>
          <p:cNvSpPr>
            <a:spLocks noChangeArrowheads="1"/>
          </p:cNvSpPr>
          <p:nvPr/>
        </p:nvSpPr>
        <p:spPr bwMode="auto">
          <a:xfrm>
            <a:off x="4839477" y="1025931"/>
            <a:ext cx="2428875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两个条件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</a:rPr>
              <a:t>    ①</a:t>
            </a:r>
            <a:r>
              <a:rPr lang="zh-CN" altLang="en-US" sz="2400" b="1" dirty="0">
                <a:latin typeface="宋体" pitchFamily="2" charset="-122"/>
              </a:rPr>
              <a:t>两角；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</a:rPr>
              <a:t>    ②</a:t>
            </a:r>
            <a:r>
              <a:rPr lang="zh-CN" altLang="en-US" sz="2400" b="1" dirty="0">
                <a:latin typeface="宋体" pitchFamily="2" charset="-122"/>
              </a:rPr>
              <a:t>两边；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</a:rPr>
              <a:t>    ③</a:t>
            </a:r>
            <a:r>
              <a:rPr lang="zh-CN" altLang="en-US" sz="2400" b="1" dirty="0">
                <a:latin typeface="宋体" pitchFamily="2" charset="-122"/>
              </a:rPr>
              <a:t>一边一角</a:t>
            </a:r>
            <a:r>
              <a:rPr lang="en-US" altLang="zh-CN" sz="2700" b="1" dirty="0">
                <a:latin typeface="宋体" pitchFamily="2" charset="-122"/>
              </a:rPr>
              <a:t>.</a:t>
            </a:r>
          </a:p>
        </p:txBody>
      </p:sp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1147312" y="3366678"/>
            <a:ext cx="77982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结论：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只给出一个或两个条件时，都不能保证所画的三角形一定全等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13318" name="矩形 13317"/>
          <p:cNvSpPr>
            <a:spLocks noChangeArrowheads="1"/>
          </p:cNvSpPr>
          <p:nvPr/>
        </p:nvSpPr>
        <p:spPr bwMode="auto">
          <a:xfrm>
            <a:off x="2145850" y="1077685"/>
            <a:ext cx="16208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一个条件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</a:rPr>
              <a:t>①</a:t>
            </a:r>
            <a:r>
              <a:rPr lang="zh-CN" altLang="en-US" sz="2400" b="1" dirty="0">
                <a:latin typeface="宋体" pitchFamily="2" charset="-122"/>
              </a:rPr>
              <a:t>一角；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</a:rPr>
              <a:t>②</a:t>
            </a:r>
            <a:r>
              <a:rPr lang="zh-CN" altLang="en-US" sz="2400" b="1" dirty="0">
                <a:latin typeface="宋体" pitchFamily="2" charset="-122"/>
              </a:rPr>
              <a:t>一边；</a:t>
            </a:r>
          </a:p>
        </p:txBody>
      </p:sp>
      <p:grpSp>
        <p:nvGrpSpPr>
          <p:cNvPr id="11" name="组合 2"/>
          <p:cNvGrpSpPr>
            <a:grpSpLocks/>
          </p:cNvGrpSpPr>
          <p:nvPr/>
        </p:nvGrpSpPr>
        <p:grpSpPr bwMode="auto">
          <a:xfrm>
            <a:off x="7977" y="-7798"/>
            <a:ext cx="2006600" cy="477837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9" name="剪去同侧角的矩形 1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7012176" y="1306198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宋体" pitchFamily="2" charset="-122"/>
              </a:rPr>
              <a:t>D</a:t>
            </a:r>
          </a:p>
        </p:txBody>
      </p:sp>
      <p:sp>
        <p:nvSpPr>
          <p:cNvPr id="76803" name="Rectangle 9"/>
          <p:cNvSpPr>
            <a:spLocks noChangeArrowheads="1"/>
          </p:cNvSpPr>
          <p:nvPr/>
        </p:nvSpPr>
        <p:spPr bwMode="auto">
          <a:xfrm>
            <a:off x="616444" y="1188482"/>
            <a:ext cx="841216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66675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判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断两个直角三角形全等的方法不正确的有（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）     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A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两条直角边对应相等         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斜边和一锐角对应相等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斜边和一条直角边对应相等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两个锐角对应相等</a:t>
            </a:r>
          </a:p>
        </p:txBody>
      </p:sp>
      <p:grpSp>
        <p:nvGrpSpPr>
          <p:cNvPr id="76806" name="组合 2"/>
          <p:cNvGrpSpPr>
            <a:grpSpLocks/>
          </p:cNvGrpSpPr>
          <p:nvPr/>
        </p:nvGrpSpPr>
        <p:grpSpPr bwMode="auto">
          <a:xfrm>
            <a:off x="17993" y="-49683"/>
            <a:ext cx="2006600" cy="476924"/>
            <a:chOff x="237" y="136"/>
            <a:chExt cx="3160" cy="753"/>
          </a:xfrm>
        </p:grpSpPr>
        <p:sp>
          <p:nvSpPr>
            <p:cNvPr id="76807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76808" name="组合 1"/>
            <p:cNvGrpSpPr>
              <a:grpSpLocks/>
            </p:cNvGrpSpPr>
            <p:nvPr/>
          </p:nvGrpSpPr>
          <p:grpSpPr bwMode="auto">
            <a:xfrm>
              <a:off x="237" y="294"/>
              <a:ext cx="3160" cy="593"/>
              <a:chOff x="222" y="185"/>
              <a:chExt cx="3160" cy="593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2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76811" name="组合 7"/>
          <p:cNvGrpSpPr>
            <a:grpSpLocks/>
          </p:cNvGrpSpPr>
          <p:nvPr/>
        </p:nvGrpSpPr>
        <p:grpSpPr bwMode="auto">
          <a:xfrm>
            <a:off x="3349101" y="518991"/>
            <a:ext cx="2480310" cy="492828"/>
            <a:chOff x="5083" y="1100"/>
            <a:chExt cx="3905" cy="778"/>
          </a:xfrm>
        </p:grpSpPr>
        <p:grpSp>
          <p:nvGrpSpPr>
            <p:cNvPr id="7681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681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19515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870" y="1176962"/>
            <a:ext cx="1428496" cy="1470841"/>
          </a:xfrm>
          <a:prstGeom prst="rect">
            <a:avLst/>
          </a:prstGeom>
        </p:spPr>
      </p:pic>
      <p:sp>
        <p:nvSpPr>
          <p:cNvPr id="77847" name="Rectangle 12"/>
          <p:cNvSpPr>
            <a:spLocks noChangeArrowheads="1"/>
          </p:cNvSpPr>
          <p:nvPr/>
        </p:nvSpPr>
        <p:spPr bwMode="auto">
          <a:xfrm>
            <a:off x="633643" y="3038057"/>
            <a:ext cx="693322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66675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是高，则△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与△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ADC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（填“全等”或“不全等”），根据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（用简写法）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985498" y="3498977"/>
            <a:ext cx="7232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itchFamily="2" charset="-122"/>
              </a:rPr>
              <a:t>全等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236791" y="4006829"/>
            <a:ext cx="600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HL</a:t>
            </a:r>
          </a:p>
        </p:txBody>
      </p:sp>
      <p:grpSp>
        <p:nvGrpSpPr>
          <p:cNvPr id="33" name="组合 2"/>
          <p:cNvGrpSpPr>
            <a:grpSpLocks/>
          </p:cNvGrpSpPr>
          <p:nvPr/>
        </p:nvGrpSpPr>
        <p:grpSpPr bwMode="auto">
          <a:xfrm>
            <a:off x="34503" y="-49683"/>
            <a:ext cx="2006600" cy="476924"/>
            <a:chOff x="263" y="136"/>
            <a:chExt cx="3160" cy="75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35" name="组合 1"/>
            <p:cNvGrpSpPr>
              <a:grpSpLocks/>
            </p:cNvGrpSpPr>
            <p:nvPr/>
          </p:nvGrpSpPr>
          <p:grpSpPr bwMode="auto">
            <a:xfrm>
              <a:off x="263" y="294"/>
              <a:ext cx="3160" cy="593"/>
              <a:chOff x="248" y="185"/>
              <a:chExt cx="3160" cy="593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2708773" y="1981344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/>
                <a:ea typeface="黑体" pitchFamily="49" charset="-122"/>
                <a:sym typeface="宋体" pitchFamily="2" charset="-122"/>
              </a:rPr>
              <a:t>A</a:t>
            </a:r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508702" y="1072333"/>
            <a:ext cx="783939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133350">
              <a:lnSpc>
                <a:spcPct val="125000"/>
              </a:lnSpc>
              <a:tabLst>
                <a:tab pos="11430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图，在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于点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indent="133350">
              <a:lnSpc>
                <a:spcPct val="125000"/>
              </a:lnSpc>
              <a:tabLst>
                <a:tab pos="114300" algn="l"/>
              </a:tabLst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交于点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H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，已知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EH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indent="133350">
              <a:lnSpc>
                <a:spcPct val="125000"/>
              </a:lnSpc>
              <a:tabLst>
                <a:tab pos="1143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则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CH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的长为（       ）</a:t>
            </a:r>
          </a:p>
          <a:p>
            <a:pPr indent="133350" eaLnBrk="0" hangingPunct="0">
              <a:lnSpc>
                <a:spcPct val="125000"/>
              </a:lnSpc>
              <a:tabLst>
                <a:tab pos="114300" algn="l"/>
              </a:tabLst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1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2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3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4</a:t>
            </a:r>
          </a:p>
        </p:txBody>
      </p:sp>
      <p:grpSp>
        <p:nvGrpSpPr>
          <p:cNvPr id="41" name="组合 7"/>
          <p:cNvGrpSpPr>
            <a:grpSpLocks/>
          </p:cNvGrpSpPr>
          <p:nvPr/>
        </p:nvGrpSpPr>
        <p:grpSpPr bwMode="auto">
          <a:xfrm>
            <a:off x="3349101" y="518991"/>
            <a:ext cx="2480310" cy="492828"/>
            <a:chOff x="5083" y="1100"/>
            <a:chExt cx="3905" cy="778"/>
          </a:xfrm>
        </p:grpSpPr>
        <p:grpSp>
          <p:nvGrpSpPr>
            <p:cNvPr id="4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44" name="缺角矩形 43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缺角矩形 44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缺角矩形 45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缺角矩形 46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缺角矩形 47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3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845" y="3439674"/>
            <a:ext cx="1541879" cy="147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653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8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1012636" y="1081783"/>
            <a:ext cx="77261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图，在△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中，已知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CE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BD=CE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求证：△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EBC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≌△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DCB.</a:t>
            </a:r>
          </a:p>
        </p:txBody>
      </p:sp>
      <p:sp>
        <p:nvSpPr>
          <p:cNvPr id="77826" name="Line 19"/>
          <p:cNvSpPr>
            <a:spLocks noChangeShapeType="1"/>
          </p:cNvSpPr>
          <p:nvPr/>
        </p:nvSpPr>
        <p:spPr bwMode="auto">
          <a:xfrm>
            <a:off x="3762375" y="44608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77827" name="组合 22"/>
          <p:cNvGrpSpPr>
            <a:grpSpLocks/>
          </p:cNvGrpSpPr>
          <p:nvPr/>
        </p:nvGrpSpPr>
        <p:grpSpPr bwMode="auto">
          <a:xfrm>
            <a:off x="6040358" y="1931298"/>
            <a:ext cx="1914525" cy="2173609"/>
            <a:chOff x="4716016" y="1084857"/>
            <a:chExt cx="3890361" cy="4118168"/>
          </a:xfrm>
        </p:grpSpPr>
        <p:grpSp>
          <p:nvGrpSpPr>
            <p:cNvPr id="77828" name="Group 3"/>
            <p:cNvGrpSpPr>
              <a:grpSpLocks/>
            </p:cNvGrpSpPr>
            <p:nvPr/>
          </p:nvGrpSpPr>
          <p:grpSpPr bwMode="auto">
            <a:xfrm>
              <a:off x="4716016" y="1084857"/>
              <a:ext cx="3890361" cy="4118168"/>
              <a:chOff x="3946" y="2032"/>
              <a:chExt cx="1774" cy="2061"/>
            </a:xfrm>
          </p:grpSpPr>
          <p:grpSp>
            <p:nvGrpSpPr>
              <p:cNvPr id="77829" name="Group 5"/>
              <p:cNvGrpSpPr>
                <a:grpSpLocks/>
              </p:cNvGrpSpPr>
              <p:nvPr/>
            </p:nvGrpSpPr>
            <p:grpSpPr bwMode="auto">
              <a:xfrm>
                <a:off x="3946" y="2032"/>
                <a:ext cx="1774" cy="2061"/>
                <a:chOff x="3466" y="1360"/>
                <a:chExt cx="1774" cy="2061"/>
              </a:xfrm>
            </p:grpSpPr>
            <p:grpSp>
              <p:nvGrpSpPr>
                <p:cNvPr id="77830" name="Group 6"/>
                <p:cNvGrpSpPr>
                  <a:grpSpLocks/>
                </p:cNvGrpSpPr>
                <p:nvPr/>
              </p:nvGrpSpPr>
              <p:grpSpPr bwMode="auto">
                <a:xfrm>
                  <a:off x="3696" y="1632"/>
                  <a:ext cx="1248" cy="1536"/>
                  <a:chOff x="4176" y="1776"/>
                  <a:chExt cx="1248" cy="1536"/>
                </a:xfrm>
              </p:grpSpPr>
              <p:sp>
                <p:nvSpPr>
                  <p:cNvPr id="77831" name="Auto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1776"/>
                    <a:ext cx="1248" cy="1536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 i="1">
                      <a:solidFill>
                        <a:prstClr val="black"/>
                      </a:solidFill>
                      <a:latin typeface="Times New Roman"/>
                    </a:endParaRPr>
                  </a:p>
                </p:txBody>
              </p:sp>
              <p:sp>
                <p:nvSpPr>
                  <p:cNvPr id="77832" name="Line 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76" y="2832"/>
                    <a:ext cx="1056" cy="48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  <a:latin typeface="Times New Roman"/>
                    </a:endParaRPr>
                  </a:p>
                </p:txBody>
              </p:sp>
              <p:sp>
                <p:nvSpPr>
                  <p:cNvPr id="77833" name="Line 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68" y="2832"/>
                    <a:ext cx="1056" cy="48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  <a:latin typeface="Times New Roman"/>
                    </a:endParaRPr>
                  </a:p>
                </p:txBody>
              </p:sp>
            </p:grpSp>
            <p:sp>
              <p:nvSpPr>
                <p:cNvPr id="7783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4128" y="1360"/>
                  <a:ext cx="336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/>
                    </a:rPr>
                    <a:t>A</a:t>
                  </a:r>
                </a:p>
              </p:txBody>
            </p:sp>
            <p:sp>
              <p:nvSpPr>
                <p:cNvPr id="7783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466" y="3072"/>
                  <a:ext cx="336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i="1">
                      <a:solidFill>
                        <a:prstClr val="black"/>
                      </a:solidFill>
                      <a:latin typeface="Times New Roman"/>
                    </a:rPr>
                    <a:t>B</a:t>
                  </a:r>
                </a:p>
              </p:txBody>
            </p:sp>
            <p:sp>
              <p:nvSpPr>
                <p:cNvPr id="7783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952" y="3002"/>
                  <a:ext cx="288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i="1">
                      <a:solidFill>
                        <a:prstClr val="black"/>
                      </a:solidFill>
                      <a:latin typeface="Times New Roman"/>
                    </a:rPr>
                    <a:t>C</a:t>
                  </a:r>
                </a:p>
              </p:txBody>
            </p:sp>
          </p:grpSp>
          <p:sp>
            <p:nvSpPr>
              <p:cNvPr id="77837" name="Text Box 15"/>
              <p:cNvSpPr txBox="1">
                <a:spLocks noChangeArrowheads="1"/>
              </p:cNvSpPr>
              <p:nvPr/>
            </p:nvSpPr>
            <p:spPr bwMode="auto">
              <a:xfrm>
                <a:off x="4158" y="3161"/>
                <a:ext cx="28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E</a:t>
                </a:r>
              </a:p>
            </p:txBody>
          </p:sp>
          <p:sp>
            <p:nvSpPr>
              <p:cNvPr id="77838" name="Text Box 16"/>
              <p:cNvSpPr txBox="1">
                <a:spLocks noChangeArrowheads="1"/>
              </p:cNvSpPr>
              <p:nvPr/>
            </p:nvSpPr>
            <p:spPr bwMode="auto">
              <a:xfrm>
                <a:off x="5235" y="3192"/>
                <a:ext cx="240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D</a:t>
                </a:r>
              </a:p>
            </p:txBody>
          </p:sp>
        </p:grpSp>
        <p:sp>
          <p:nvSpPr>
            <p:cNvPr id="77839" name="矩形 20"/>
            <p:cNvSpPr>
              <a:spLocks noChangeArrowheads="1"/>
            </p:cNvSpPr>
            <p:nvPr/>
          </p:nvSpPr>
          <p:spPr bwMode="auto">
            <a:xfrm rot="-9601146">
              <a:off x="5602836" y="3780111"/>
              <a:ext cx="232926" cy="190903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7840" name="矩形 21"/>
            <p:cNvSpPr>
              <a:spLocks noChangeArrowheads="1"/>
            </p:cNvSpPr>
            <p:nvPr/>
          </p:nvSpPr>
          <p:spPr bwMode="auto">
            <a:xfrm rot="9618210">
              <a:off x="7336863" y="3783058"/>
              <a:ext cx="251923" cy="213203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Times New Roman"/>
              </a:endParaRPr>
            </a:p>
          </p:txBody>
        </p:sp>
      </p:grp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1252806" y="2349952"/>
            <a:ext cx="46344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spcBef>
                <a:spcPts val="0"/>
              </a:spcBef>
            </a:pP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  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BEC=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BDC=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90 °.</a:t>
            </a:r>
          </a:p>
        </p:txBody>
      </p:sp>
      <p:sp>
        <p:nvSpPr>
          <p:cNvPr id="25" name="Text Box 32"/>
          <p:cNvSpPr txBox="1">
            <a:spLocks noChangeArrowheads="1"/>
          </p:cNvSpPr>
          <p:nvPr/>
        </p:nvSpPr>
        <p:spPr bwMode="auto">
          <a:xfrm>
            <a:off x="1897331" y="3129140"/>
            <a:ext cx="4022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 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EBC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DCB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</p:txBody>
      </p: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2116138" y="3608673"/>
            <a:ext cx="4341812" cy="867670"/>
            <a:chOff x="1111" y="2451"/>
            <a:chExt cx="3646" cy="728"/>
          </a:xfrm>
        </p:grpSpPr>
        <p:sp>
          <p:nvSpPr>
            <p:cNvPr id="77844" name="Text Box 23"/>
            <p:cNvSpPr txBox="1">
              <a:spLocks noChangeArrowheads="1"/>
            </p:cNvSpPr>
            <p:nvPr/>
          </p:nvSpPr>
          <p:spPr bwMode="auto">
            <a:xfrm>
              <a:off x="1111" y="2451"/>
              <a:ext cx="364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/>
                </a:rPr>
                <a:t>     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Times New Roman"/>
                </a:rPr>
                <a:t>CE=BD,</a:t>
              </a: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/>
                </a:rPr>
                <a:t>     BC=CB .</a:t>
              </a:r>
            </a:p>
          </p:txBody>
        </p:sp>
        <p:sp>
          <p:nvSpPr>
            <p:cNvPr id="77845" name="AutoShape 24"/>
            <p:cNvSpPr>
              <a:spLocks/>
            </p:cNvSpPr>
            <p:nvPr/>
          </p:nvSpPr>
          <p:spPr bwMode="auto">
            <a:xfrm>
              <a:off x="1297" y="2541"/>
              <a:ext cx="141" cy="402"/>
            </a:xfrm>
            <a:prstGeom prst="leftBrace">
              <a:avLst>
                <a:gd name="adj1" fmla="val 23548"/>
                <a:gd name="adj2" fmla="val 50000"/>
              </a:avLst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 b="1">
                <a:solidFill>
                  <a:srgbClr val="FF0000"/>
                </a:solidFill>
                <a:latin typeface="Times New Roman"/>
              </a:endParaRPr>
            </a:p>
          </p:txBody>
        </p:sp>
      </p:grp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1954212" y="4328130"/>
            <a:ext cx="4448762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/>
                <a:ea typeface="黑体" pitchFamily="49" charset="-122"/>
              </a:rPr>
              <a:t>EBC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/>
                <a:ea typeface="黑体" pitchFamily="49" charset="-122"/>
              </a:rPr>
              <a:t>DCB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(HL).</a:t>
            </a:r>
          </a:p>
        </p:txBody>
      </p:sp>
      <p:grpSp>
        <p:nvGrpSpPr>
          <p:cNvPr id="33" name="组合 2"/>
          <p:cNvGrpSpPr>
            <a:grpSpLocks/>
          </p:cNvGrpSpPr>
          <p:nvPr/>
        </p:nvGrpSpPr>
        <p:grpSpPr bwMode="auto">
          <a:xfrm>
            <a:off x="34503" y="-49683"/>
            <a:ext cx="2006600" cy="476924"/>
            <a:chOff x="263" y="136"/>
            <a:chExt cx="3160" cy="75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35" name="组合 1"/>
            <p:cNvGrpSpPr>
              <a:grpSpLocks/>
            </p:cNvGrpSpPr>
            <p:nvPr/>
          </p:nvGrpSpPr>
          <p:grpSpPr bwMode="auto">
            <a:xfrm>
              <a:off x="263" y="294"/>
              <a:ext cx="3160" cy="593"/>
              <a:chOff x="248" y="185"/>
              <a:chExt cx="3160" cy="593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8" name="组合 7"/>
          <p:cNvGrpSpPr>
            <a:grpSpLocks/>
          </p:cNvGrpSpPr>
          <p:nvPr/>
        </p:nvGrpSpPr>
        <p:grpSpPr bwMode="auto">
          <a:xfrm>
            <a:off x="3349101" y="518991"/>
            <a:ext cx="2480310" cy="492828"/>
            <a:chOff x="5083" y="1100"/>
            <a:chExt cx="3905" cy="778"/>
          </a:xfrm>
        </p:grpSpPr>
        <p:grpSp>
          <p:nvGrpSpPr>
            <p:cNvPr id="3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41" name="缺角矩形 40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缺角矩形 41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缺角矩形 42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缺角矩形 43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缺角矩形 44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83747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9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28"/>
          <p:cNvSpPr txBox="1">
            <a:spLocks noChangeArrowheads="1"/>
          </p:cNvSpPr>
          <p:nvPr/>
        </p:nvSpPr>
        <p:spPr bwMode="auto">
          <a:xfrm>
            <a:off x="521018" y="1039813"/>
            <a:ext cx="818483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CD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,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,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,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AE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sp>
        <p:nvSpPr>
          <p:cNvPr id="27" name="Text Box 87"/>
          <p:cNvSpPr txBox="1">
            <a:spLocks noChangeArrowheads="1"/>
          </p:cNvSpPr>
          <p:nvPr/>
        </p:nvSpPr>
        <p:spPr bwMode="auto">
          <a:xfrm>
            <a:off x="1107470" y="1528759"/>
            <a:ext cx="3873500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 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BF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AC,DE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AC, 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BFA=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DEC=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90 °.</a:t>
            </a:r>
            <a:endParaRPr lang="zh-CN" altLang="en-US" sz="20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AE=CF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AE+EF=CF+EF.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AF=CE.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CDE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  <a:p>
            <a:endParaRPr lang="en-US" altLang="zh-CN" sz="2000" b="1" dirty="0">
              <a:solidFill>
                <a:prstClr val="black"/>
              </a:solidFill>
              <a:latin typeface="Times New Roman"/>
              <a:ea typeface="仿宋" pitchFamily="49" charset="-122"/>
              <a:cs typeface="Times New Roman" pitchFamily="18" charset="0"/>
            </a:endParaRPr>
          </a:p>
        </p:txBody>
      </p:sp>
      <p:grpSp>
        <p:nvGrpSpPr>
          <p:cNvPr id="78876" name="Group 88"/>
          <p:cNvGrpSpPr>
            <a:grpSpLocks/>
          </p:cNvGrpSpPr>
          <p:nvPr/>
        </p:nvGrpSpPr>
        <p:grpSpPr bwMode="auto">
          <a:xfrm>
            <a:off x="1340833" y="3907732"/>
            <a:ext cx="3640137" cy="629842"/>
            <a:chOff x="1110" y="2572"/>
            <a:chExt cx="3646" cy="529"/>
          </a:xfrm>
        </p:grpSpPr>
        <p:sp>
          <p:nvSpPr>
            <p:cNvPr id="78852" name="Text Box 89"/>
            <p:cNvSpPr txBox="1">
              <a:spLocks noChangeArrowheads="1"/>
            </p:cNvSpPr>
            <p:nvPr/>
          </p:nvSpPr>
          <p:spPr bwMode="auto">
            <a:xfrm>
              <a:off x="1110" y="2572"/>
              <a:ext cx="3646" cy="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</a:rPr>
                <a:t>      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/>
                </a:rPr>
                <a:t>AB=CD,</a:t>
              </a:r>
            </a:p>
            <a:p>
              <a:pPr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/>
                </a:rPr>
                <a:t>      AF=CE.</a:t>
              </a:r>
              <a:endParaRPr lang="en-US" altLang="zh-CN" sz="2000" b="1" i="1" dirty="0">
                <a:solidFill>
                  <a:srgbClr val="FF0000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78853" name="AutoShape 90"/>
            <p:cNvSpPr>
              <a:spLocks/>
            </p:cNvSpPr>
            <p:nvPr/>
          </p:nvSpPr>
          <p:spPr bwMode="auto">
            <a:xfrm>
              <a:off x="1381" y="2618"/>
              <a:ext cx="141" cy="402"/>
            </a:xfrm>
            <a:prstGeom prst="leftBrace">
              <a:avLst>
                <a:gd name="adj1" fmla="val 23548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zh-CN" altLang="en-US" b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</p:grpSp>
      <p:sp>
        <p:nvSpPr>
          <p:cNvPr id="78879" name="Text Box 91"/>
          <p:cNvSpPr txBox="1">
            <a:spLocks noChangeArrowheads="1"/>
          </p:cNvSpPr>
          <p:nvPr/>
        </p:nvSpPr>
        <p:spPr bwMode="auto">
          <a:xfrm>
            <a:off x="1439863" y="4503738"/>
            <a:ext cx="3456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</a:rPr>
              <a:t>ABF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</a:rPr>
              <a:t>CDE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(HL).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312151" y="1938147"/>
            <a:ext cx="3462337" cy="2020888"/>
            <a:chOff x="7368" y="3775"/>
            <a:chExt cx="5452" cy="3182"/>
          </a:xfrm>
        </p:grpSpPr>
        <p:grpSp>
          <p:nvGrpSpPr>
            <p:cNvPr id="78856" name="Group 33"/>
            <p:cNvGrpSpPr>
              <a:grpSpLocks/>
            </p:cNvGrpSpPr>
            <p:nvPr/>
          </p:nvGrpSpPr>
          <p:grpSpPr bwMode="auto">
            <a:xfrm>
              <a:off x="7368" y="3775"/>
              <a:ext cx="5452" cy="3183"/>
              <a:chOff x="1383" y="1616"/>
              <a:chExt cx="3538" cy="1996"/>
            </a:xfrm>
          </p:grpSpPr>
          <p:grpSp>
            <p:nvGrpSpPr>
              <p:cNvPr id="78857" name="Group 21"/>
              <p:cNvGrpSpPr>
                <a:grpSpLocks/>
              </p:cNvGrpSpPr>
              <p:nvPr/>
            </p:nvGrpSpPr>
            <p:grpSpPr bwMode="auto">
              <a:xfrm>
                <a:off x="1383" y="1616"/>
                <a:ext cx="3538" cy="1996"/>
                <a:chOff x="3420" y="3930"/>
                <a:chExt cx="4155" cy="2445"/>
              </a:xfrm>
            </p:grpSpPr>
            <p:sp>
              <p:nvSpPr>
                <p:cNvPr id="7885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3420" y="5007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>
                      <a:solidFill>
                        <a:prstClr val="black"/>
                      </a:solidFill>
                      <a:latin typeface="Times New Roman" pitchFamily="18" charset="0"/>
                    </a:rPr>
                    <a:t>A</a:t>
                  </a:r>
                </a:p>
              </p:txBody>
            </p:sp>
            <p:sp>
              <p:nvSpPr>
                <p:cNvPr id="78859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5871" y="4704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 pitchFamily="18" charset="0"/>
                    </a:rPr>
                    <a:t>F</a:t>
                  </a:r>
                </a:p>
              </p:txBody>
            </p:sp>
            <p:sp>
              <p:nvSpPr>
                <p:cNvPr id="78860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7020" y="4914"/>
                  <a:ext cx="555" cy="3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>
                      <a:solidFill>
                        <a:prstClr val="black"/>
                      </a:solidFill>
                      <a:latin typeface="Times New Roman" pitchFamily="18" charset="0"/>
                    </a:rPr>
                    <a:t>C</a:t>
                  </a:r>
                </a:p>
              </p:txBody>
            </p:sp>
            <p:sp>
              <p:nvSpPr>
                <p:cNvPr id="78861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4425" y="5091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 pitchFamily="18" charset="0"/>
                    </a:rPr>
                    <a:t>E</a:t>
                  </a:r>
                </a:p>
              </p:txBody>
            </p:sp>
            <p:sp>
              <p:nvSpPr>
                <p:cNvPr id="78862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815" y="5985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 pitchFamily="18" charset="0"/>
                    </a:rPr>
                    <a:t>D</a:t>
                  </a:r>
                </a:p>
              </p:txBody>
            </p:sp>
            <p:sp>
              <p:nvSpPr>
                <p:cNvPr id="78863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5880" y="3930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>
                      <a:solidFill>
                        <a:prstClr val="black"/>
                      </a:solidFill>
                      <a:latin typeface="Times New Roman" pitchFamily="18" charset="0"/>
                    </a:rPr>
                    <a:t>B</a:t>
                  </a:r>
                </a:p>
              </p:txBody>
            </p:sp>
          </p:grpSp>
          <p:grpSp>
            <p:nvGrpSpPr>
              <p:cNvPr id="78864" name="Group 31"/>
              <p:cNvGrpSpPr>
                <a:grpSpLocks/>
              </p:cNvGrpSpPr>
              <p:nvPr/>
            </p:nvGrpSpPr>
            <p:grpSpPr bwMode="auto">
              <a:xfrm>
                <a:off x="1505" y="1706"/>
                <a:ext cx="2945" cy="1685"/>
                <a:chOff x="1498" y="1699"/>
                <a:chExt cx="2945" cy="1685"/>
              </a:xfrm>
            </p:grpSpPr>
            <p:grpSp>
              <p:nvGrpSpPr>
                <p:cNvPr id="78865" name="Group 5"/>
                <p:cNvGrpSpPr>
                  <a:grpSpLocks noChangeAspect="1"/>
                </p:cNvGrpSpPr>
                <p:nvPr/>
              </p:nvGrpSpPr>
              <p:grpSpPr bwMode="auto">
                <a:xfrm>
                  <a:off x="1498" y="1699"/>
                  <a:ext cx="1959" cy="844"/>
                  <a:chOff x="4305" y="2297"/>
                  <a:chExt cx="2176" cy="936"/>
                </a:xfrm>
              </p:grpSpPr>
              <p:grpSp>
                <p:nvGrpSpPr>
                  <p:cNvPr id="78866" name="Group 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05" y="2297"/>
                    <a:ext cx="2175" cy="936"/>
                    <a:chOff x="4698" y="2819"/>
                    <a:chExt cx="1892" cy="816"/>
                  </a:xfrm>
                </p:grpSpPr>
                <p:sp>
                  <p:nvSpPr>
                    <p:cNvPr id="78867" name="Line 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90" y="2819"/>
                      <a:ext cx="0" cy="81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8868" name="Line 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711" y="3635"/>
                      <a:ext cx="1879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8869" name="Line 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698" y="2819"/>
                      <a:ext cx="1879" cy="81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8870" name="Group 1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285" y="3062"/>
                    <a:ext cx="179" cy="156"/>
                    <a:chOff x="6590" y="4857"/>
                    <a:chExt cx="156" cy="136"/>
                  </a:xfrm>
                </p:grpSpPr>
                <p:sp>
                  <p:nvSpPr>
                    <p:cNvPr id="78871" name="Line 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90" y="4857"/>
                      <a:ext cx="0" cy="13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8872" name="Line 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90" y="4857"/>
                      <a:ext cx="156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78873" name="Group 14"/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2497" y="2540"/>
                  <a:ext cx="1946" cy="844"/>
                  <a:chOff x="4724" y="2819"/>
                  <a:chExt cx="1879" cy="816"/>
                </a:xfrm>
              </p:grpSpPr>
              <p:sp>
                <p:nvSpPr>
                  <p:cNvPr id="78874" name="Line 1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590" y="2819"/>
                    <a:ext cx="0" cy="81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8875" name="Line 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724" y="3635"/>
                    <a:ext cx="1879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" name="Line 1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724" y="2819"/>
                    <a:ext cx="1879" cy="81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8877" name="Group 18"/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2524" y="2554"/>
                  <a:ext cx="161" cy="140"/>
                  <a:chOff x="6590" y="4857"/>
                  <a:chExt cx="156" cy="136"/>
                </a:xfrm>
              </p:grpSpPr>
              <p:sp>
                <p:nvSpPr>
                  <p:cNvPr id="78878" name="Line 1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590" y="4857"/>
                    <a:ext cx="0" cy="13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" name="Line 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590" y="4857"/>
                    <a:ext cx="156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78880" name="Line 94"/>
            <p:cNvSpPr>
              <a:spLocks noChangeShapeType="1"/>
            </p:cNvSpPr>
            <p:nvPr/>
          </p:nvSpPr>
          <p:spPr bwMode="auto">
            <a:xfrm>
              <a:off x="8883" y="4540"/>
              <a:ext cx="255" cy="17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1" name="Line 95"/>
            <p:cNvSpPr>
              <a:spLocks noChangeShapeType="1"/>
            </p:cNvSpPr>
            <p:nvPr/>
          </p:nvSpPr>
          <p:spPr bwMode="auto">
            <a:xfrm>
              <a:off x="10244" y="5988"/>
              <a:ext cx="255" cy="17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2" name="Line 96"/>
            <p:cNvSpPr>
              <a:spLocks noChangeShapeType="1"/>
            </p:cNvSpPr>
            <p:nvPr/>
          </p:nvSpPr>
          <p:spPr bwMode="auto">
            <a:xfrm>
              <a:off x="8433" y="5138"/>
              <a:ext cx="0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3" name="Line 97"/>
            <p:cNvSpPr>
              <a:spLocks noChangeShapeType="1"/>
            </p:cNvSpPr>
            <p:nvPr/>
          </p:nvSpPr>
          <p:spPr bwMode="auto">
            <a:xfrm>
              <a:off x="11092" y="5138"/>
              <a:ext cx="1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93731" y="4404479"/>
            <a:ext cx="13532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∴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Arial" pitchFamily="34" charset="0"/>
              </a:rPr>
              <a:t>BF=DE.</a:t>
            </a:r>
          </a:p>
        </p:txBody>
      </p:sp>
      <p:grpSp>
        <p:nvGrpSpPr>
          <p:cNvPr id="78890" name="组合 6"/>
          <p:cNvGrpSpPr>
            <a:grpSpLocks/>
          </p:cNvGrpSpPr>
          <p:nvPr/>
        </p:nvGrpSpPr>
        <p:grpSpPr bwMode="auto">
          <a:xfrm>
            <a:off x="3423872" y="502529"/>
            <a:ext cx="2480310" cy="500049"/>
            <a:chOff x="5060" y="904"/>
            <a:chExt cx="3905" cy="787"/>
          </a:xfrm>
        </p:grpSpPr>
        <p:grpSp>
          <p:nvGrpSpPr>
            <p:cNvPr id="7889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889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2"/>
          <p:cNvGrpSpPr>
            <a:grpSpLocks/>
          </p:cNvGrpSpPr>
          <p:nvPr/>
        </p:nvGrpSpPr>
        <p:grpSpPr bwMode="auto">
          <a:xfrm>
            <a:off x="34503" y="-41294"/>
            <a:ext cx="1842135" cy="476924"/>
            <a:chOff x="263" y="136"/>
            <a:chExt cx="2901" cy="753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3" name="组合 1"/>
            <p:cNvGrpSpPr>
              <a:grpSpLocks/>
            </p:cNvGrpSpPr>
            <p:nvPr/>
          </p:nvGrpSpPr>
          <p:grpSpPr bwMode="auto">
            <a:xfrm>
              <a:off x="263" y="294"/>
              <a:ext cx="2901" cy="593"/>
              <a:chOff x="248" y="185"/>
              <a:chExt cx="2901" cy="593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78"/>
                <a:ext cx="2901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45034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77636" y="1146068"/>
            <a:ext cx="85819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kern="800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如图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，有一直角三角形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en-US" altLang="en-US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90°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en-US" altLang="en-US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10cm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5cm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，一条线段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PQ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P</a:t>
            </a:r>
            <a:r>
              <a:rPr lang="en-US" altLang="en-US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、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两点分别在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上和过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点且垂直于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的射线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上运动，问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P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点运动到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上什么位置时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△ABC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才能和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APQ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全等？</a:t>
            </a:r>
          </a:p>
        </p:txBody>
      </p:sp>
      <p:grpSp>
        <p:nvGrpSpPr>
          <p:cNvPr id="81930" name="组合 2"/>
          <p:cNvGrpSpPr>
            <a:grpSpLocks/>
          </p:cNvGrpSpPr>
          <p:nvPr/>
        </p:nvGrpSpPr>
        <p:grpSpPr bwMode="auto">
          <a:xfrm>
            <a:off x="3288877" y="532926"/>
            <a:ext cx="2478723" cy="500685"/>
            <a:chOff x="5060" y="905"/>
            <a:chExt cx="3905" cy="788"/>
          </a:xfrm>
        </p:grpSpPr>
        <p:grpSp>
          <p:nvGrpSpPr>
            <p:cNvPr id="81931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1937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2"/>
          <p:cNvGrpSpPr>
            <a:grpSpLocks/>
          </p:cNvGrpSpPr>
          <p:nvPr/>
        </p:nvGrpSpPr>
        <p:grpSpPr bwMode="auto">
          <a:xfrm>
            <a:off x="-665" y="-41294"/>
            <a:ext cx="1827530" cy="476924"/>
            <a:chOff x="263" y="136"/>
            <a:chExt cx="2878" cy="753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3" name="组合 1"/>
            <p:cNvGrpSpPr>
              <a:grpSpLocks/>
            </p:cNvGrpSpPr>
            <p:nvPr/>
          </p:nvGrpSpPr>
          <p:grpSpPr bwMode="auto">
            <a:xfrm>
              <a:off x="263" y="294"/>
              <a:ext cx="2878" cy="593"/>
              <a:chOff x="248" y="185"/>
              <a:chExt cx="2878" cy="593"/>
            </a:xfrm>
          </p:grpSpPr>
          <p:cxnSp>
            <p:nvCxnSpPr>
              <p:cNvPr id="24" name="直线连接符 19"/>
              <p:cNvCxnSpPr/>
              <p:nvPr/>
            </p:nvCxnSpPr>
            <p:spPr>
              <a:xfrm flipV="1">
                <a:off x="248" y="766"/>
                <a:ext cx="2878" cy="1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363" y="3030876"/>
            <a:ext cx="2590090" cy="163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289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3"/>
          <p:cNvSpPr txBox="1">
            <a:spLocks noChangeArrowheads="1"/>
          </p:cNvSpPr>
          <p:nvPr/>
        </p:nvSpPr>
        <p:spPr bwMode="auto">
          <a:xfrm>
            <a:off x="598879" y="2969239"/>
            <a:ext cx="698817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(2)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当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P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运动到与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点重合时，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AP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AC. 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与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QPA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PQ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QAP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BCA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(HL)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10cm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当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5cm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或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10cm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时，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才能和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APQ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全等．</a:t>
            </a:r>
          </a:p>
        </p:txBody>
      </p:sp>
      <p:grpSp>
        <p:nvGrpSpPr>
          <p:cNvPr id="10" name="组合 2"/>
          <p:cNvGrpSpPr>
            <a:grpSpLocks/>
          </p:cNvGrpSpPr>
          <p:nvPr/>
        </p:nvGrpSpPr>
        <p:grpSpPr bwMode="auto">
          <a:xfrm>
            <a:off x="4023" y="-49683"/>
            <a:ext cx="2006600" cy="476924"/>
            <a:chOff x="215" y="136"/>
            <a:chExt cx="3160" cy="753"/>
          </a:xfrm>
        </p:grpSpPr>
        <p:sp>
          <p:nvSpPr>
            <p:cNvPr id="11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2" name="组合 1"/>
            <p:cNvGrpSpPr>
              <a:grpSpLocks/>
            </p:cNvGrpSpPr>
            <p:nvPr/>
          </p:nvGrpSpPr>
          <p:grpSpPr bwMode="auto">
            <a:xfrm>
              <a:off x="215" y="294"/>
              <a:ext cx="3160" cy="593"/>
              <a:chOff x="200" y="185"/>
              <a:chExt cx="3160" cy="593"/>
            </a:xfrm>
          </p:grpSpPr>
          <p:cxnSp>
            <p:nvCxnSpPr>
              <p:cNvPr id="13" name="直线连接符 19"/>
              <p:cNvCxnSpPr/>
              <p:nvPr/>
            </p:nvCxnSpPr>
            <p:spPr>
              <a:xfrm>
                <a:off x="20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867328" y="990612"/>
            <a:ext cx="502221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解：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(1)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当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P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运动到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AP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时，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QAP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90°.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与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QPA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PQ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en-US" altLang="zh-CN" sz="20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ABC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≌Rt△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QPA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(HL)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5cm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；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539" y="1382677"/>
            <a:ext cx="2590090" cy="1638120"/>
          </a:xfrm>
          <a:prstGeom prst="rect">
            <a:avLst/>
          </a:prstGeom>
        </p:spPr>
      </p:pic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3288877" y="532926"/>
            <a:ext cx="2478723" cy="500685"/>
            <a:chOff x="5060" y="905"/>
            <a:chExt cx="3905" cy="788"/>
          </a:xfrm>
        </p:grpSpPr>
        <p:grpSp>
          <p:nvGrpSpPr>
            <p:cNvPr id="18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0" name="缺角矩形 19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86895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38900" y="2387600"/>
            <a:ext cx="1464564" cy="736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  <a:ea typeface="黑体" panose="02010609060101010101" pitchFamily="49" charset="-122"/>
              </a:rPr>
              <a:t>“斜边、直角边”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00690" y="1041400"/>
            <a:ext cx="755650" cy="41433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  <a:ea typeface="黑体" panose="02010609060101010101" pitchFamily="49" charset="-122"/>
              </a:rPr>
              <a:t>内容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6350" y="817563"/>
            <a:ext cx="3241675" cy="803297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斜边和一条直角边对应相等</a:t>
            </a:r>
            <a:r>
              <a:rPr lang="zh-CN" altLang="en-US" sz="2100" b="1" dirty="0">
                <a:latin typeface="宋体" pitchFamily="2" charset="-122"/>
              </a:rPr>
              <a:t>的两个直角三角形全等</a:t>
            </a:r>
            <a:r>
              <a:rPr lang="en-US" altLang="zh-CN" sz="2100" b="1" dirty="0">
                <a:latin typeface="宋体" pitchFamily="2" charset="-122"/>
              </a:rPr>
              <a:t>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64615" y="2247900"/>
            <a:ext cx="809625" cy="738664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  <a:ea typeface="黑体" panose="02010609060101010101" pitchFamily="49" charset="-122"/>
              </a:rPr>
              <a:t>前提条件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24288" y="2301875"/>
            <a:ext cx="2119312" cy="48013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宋体" pitchFamily="2" charset="-122"/>
              </a:rPr>
              <a:t>在直角三角形中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27313" y="3597581"/>
            <a:ext cx="729027" cy="7366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  <a:ea typeface="黑体" panose="02010609060101010101" pitchFamily="49" charset="-122"/>
              </a:rPr>
              <a:t>使用方法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68725" y="3549607"/>
            <a:ext cx="5064882" cy="86793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宋体" pitchFamily="2" charset="-122"/>
              </a:rPr>
              <a:t>只须找除直角外的两个条件即可（两个条件中至少有一个条件是一对对应边相等）</a:t>
            </a:r>
          </a:p>
        </p:txBody>
      </p:sp>
      <p:sp>
        <p:nvSpPr>
          <p:cNvPr id="10" name="左大括号 9"/>
          <p:cNvSpPr>
            <a:spLocks/>
          </p:cNvSpPr>
          <p:nvPr/>
        </p:nvSpPr>
        <p:spPr bwMode="auto">
          <a:xfrm>
            <a:off x="2357438" y="1220788"/>
            <a:ext cx="107950" cy="2755900"/>
          </a:xfrm>
          <a:prstGeom prst="leftBrace">
            <a:avLst>
              <a:gd name="adj1" fmla="val 6501"/>
              <a:gd name="adj2" fmla="val 50000"/>
            </a:avLst>
          </a:prstGeom>
          <a:noFill/>
          <a:ln w="28575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3436938" y="1112838"/>
            <a:ext cx="325437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solidFill>
                <a:prstClr val="black"/>
              </a:solidFill>
            </a:endParaRPr>
          </a:p>
        </p:txBody>
      </p:sp>
      <p:sp>
        <p:nvSpPr>
          <p:cNvPr id="12" name="右箭头 11"/>
          <p:cNvSpPr/>
          <p:nvPr/>
        </p:nvSpPr>
        <p:spPr bwMode="auto">
          <a:xfrm>
            <a:off x="3436938" y="2409825"/>
            <a:ext cx="325437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solidFill>
                <a:prstClr val="black"/>
              </a:solidFill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3446463" y="3813175"/>
            <a:ext cx="325437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solidFill>
                <a:prstClr val="black"/>
              </a:solidFill>
            </a:endParaRPr>
          </a:p>
        </p:txBody>
      </p:sp>
      <p:grpSp>
        <p:nvGrpSpPr>
          <p:cNvPr id="83980" name="组合 1"/>
          <p:cNvGrpSpPr>
            <a:grpSpLocks/>
          </p:cNvGrpSpPr>
          <p:nvPr/>
        </p:nvGrpSpPr>
        <p:grpSpPr bwMode="auto">
          <a:xfrm>
            <a:off x="28633" y="-51237"/>
            <a:ext cx="2006600" cy="478473"/>
            <a:chOff x="227" y="3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982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8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43441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82" y="-53607"/>
            <a:ext cx="2006600" cy="486407"/>
            <a:chOff x="193" y="-70385"/>
            <a:chExt cx="2006600" cy="486407"/>
          </a:xfrm>
        </p:grpSpPr>
        <p:sp>
          <p:nvSpPr>
            <p:cNvPr id="96259" name="文本框 7"/>
            <p:cNvSpPr txBox="1">
              <a:spLocks noChangeArrowheads="1"/>
            </p:cNvSpPr>
            <p:nvPr/>
          </p:nvSpPr>
          <p:spPr bwMode="auto">
            <a:xfrm>
              <a:off x="374843" y="-7038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96260" name="组合 1"/>
            <p:cNvGrpSpPr>
              <a:grpSpLocks/>
            </p:cNvGrpSpPr>
            <p:nvPr/>
          </p:nvGrpSpPr>
          <p:grpSpPr bwMode="auto">
            <a:xfrm>
              <a:off x="193" y="35325"/>
              <a:ext cx="2006600" cy="380697"/>
              <a:chOff x="248" y="178"/>
              <a:chExt cx="3160" cy="600"/>
            </a:xfrm>
          </p:grpSpPr>
          <p:cxnSp>
            <p:nvCxnSpPr>
              <p:cNvPr id="7" name="直线连接符 6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 74"/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0" name="等腰三角形 9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5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6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7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488350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14401774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矩形 15364"/>
          <p:cNvSpPr>
            <a:spLocks noChangeArrowheads="1"/>
          </p:cNvSpPr>
          <p:nvPr/>
        </p:nvSpPr>
        <p:spPr bwMode="auto">
          <a:xfrm>
            <a:off x="3886994" y="1737759"/>
            <a:ext cx="3187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itchFamily="2" charset="-122"/>
                <a:hlinkClick r:id="rId3" action="ppaction://hlinksldjump"/>
              </a:rPr>
              <a:t>①</a:t>
            </a:r>
            <a:r>
              <a:rPr lang="zh-CN" altLang="en-US" sz="2700" b="1" dirty="0">
                <a:solidFill>
                  <a:schemeClr val="tx2"/>
                </a:solidFill>
                <a:latin typeface="宋体" pitchFamily="2" charset="-122"/>
                <a:hlinkClick r:id="rId3" action="ppaction://hlinksldjump"/>
              </a:rPr>
              <a:t>三角</a:t>
            </a:r>
            <a:r>
              <a:rPr lang="zh-CN" altLang="en-US" sz="2700" b="1" dirty="0">
                <a:solidFill>
                  <a:schemeClr val="tx2"/>
                </a:solidFill>
                <a:latin typeface="宋体" pitchFamily="2" charset="-122"/>
              </a:rPr>
              <a:t>；</a:t>
            </a:r>
          </a:p>
        </p:txBody>
      </p:sp>
      <p:sp>
        <p:nvSpPr>
          <p:cNvPr id="15366" name="矩形 15365"/>
          <p:cNvSpPr>
            <a:spLocks noChangeArrowheads="1"/>
          </p:cNvSpPr>
          <p:nvPr/>
        </p:nvSpPr>
        <p:spPr bwMode="auto">
          <a:xfrm>
            <a:off x="3886994" y="2396571"/>
            <a:ext cx="31877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itchFamily="2" charset="-122"/>
              </a:rPr>
              <a:t>②</a:t>
            </a:r>
            <a:r>
              <a:rPr lang="zh-CN" altLang="en-US" sz="2700" b="1" dirty="0" smtClean="0">
                <a:solidFill>
                  <a:schemeClr val="tx2"/>
                </a:solidFill>
                <a:latin typeface="宋体" pitchFamily="2" charset="-122"/>
              </a:rPr>
              <a:t>三</a:t>
            </a:r>
            <a:r>
              <a:rPr lang="zh-CN" altLang="en-US" sz="2700" b="1" dirty="0">
                <a:solidFill>
                  <a:schemeClr val="tx2"/>
                </a:solidFill>
                <a:latin typeface="宋体" pitchFamily="2" charset="-122"/>
              </a:rPr>
              <a:t>边；</a:t>
            </a:r>
          </a:p>
        </p:txBody>
      </p:sp>
      <p:sp>
        <p:nvSpPr>
          <p:cNvPr id="15367" name="矩形 15366"/>
          <p:cNvSpPr>
            <a:spLocks noChangeArrowheads="1"/>
          </p:cNvSpPr>
          <p:nvPr/>
        </p:nvSpPr>
        <p:spPr bwMode="auto">
          <a:xfrm>
            <a:off x="3902869" y="3088721"/>
            <a:ext cx="31861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itchFamily="2" charset="-122"/>
              </a:rPr>
              <a:t>③</a:t>
            </a:r>
            <a:r>
              <a:rPr lang="zh-CN" altLang="en-US" sz="2700" b="1" dirty="0">
                <a:solidFill>
                  <a:schemeClr val="tx2"/>
                </a:solidFill>
                <a:latin typeface="宋体" pitchFamily="2" charset="-122"/>
              </a:rPr>
              <a:t>两边一角；</a:t>
            </a:r>
          </a:p>
        </p:txBody>
      </p:sp>
      <p:sp>
        <p:nvSpPr>
          <p:cNvPr id="15368" name="矩形 15367"/>
          <p:cNvSpPr>
            <a:spLocks noChangeArrowheads="1"/>
          </p:cNvSpPr>
          <p:nvPr/>
        </p:nvSpPr>
        <p:spPr bwMode="auto">
          <a:xfrm>
            <a:off x="3931444" y="3825320"/>
            <a:ext cx="31861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itchFamily="2" charset="-122"/>
              </a:rPr>
              <a:t>④</a:t>
            </a:r>
            <a:r>
              <a:rPr lang="zh-CN" altLang="en-US" sz="2700" b="1" dirty="0">
                <a:solidFill>
                  <a:schemeClr val="tx2"/>
                </a:solidFill>
                <a:latin typeface="宋体" pitchFamily="2" charset="-122"/>
              </a:rPr>
              <a:t>两角一边</a:t>
            </a:r>
            <a:r>
              <a:rPr lang="en-US" altLang="zh-CN" sz="2700" b="1" dirty="0">
                <a:solidFill>
                  <a:schemeClr val="tx2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66565" name="文本框 15368"/>
          <p:cNvSpPr txBox="1">
            <a:spLocks noChangeArrowheads="1"/>
          </p:cNvSpPr>
          <p:nvPr/>
        </p:nvSpPr>
        <p:spPr bwMode="auto">
          <a:xfrm>
            <a:off x="1031240" y="411951"/>
            <a:ext cx="733636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满足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三个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条件，你能说出有哪几种可能的情况？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7977" y="-16187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97" y="2089948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106497"/>
          <p:cNvSpPr>
            <a:spLocks noChangeArrowheads="1"/>
          </p:cNvSpPr>
          <p:nvPr/>
        </p:nvSpPr>
        <p:spPr bwMode="auto">
          <a:xfrm>
            <a:off x="635764" y="994676"/>
            <a:ext cx="7611463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知两个三角形的三个内角分别为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60°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90°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它们一定全等吗？</a:t>
            </a:r>
          </a:p>
        </p:txBody>
      </p:sp>
      <p:grpSp>
        <p:nvGrpSpPr>
          <p:cNvPr id="106499" name="组合 106498"/>
          <p:cNvGrpSpPr>
            <a:grpSpLocks/>
          </p:cNvGrpSpPr>
          <p:nvPr/>
        </p:nvGrpSpPr>
        <p:grpSpPr bwMode="auto">
          <a:xfrm rot="5400000">
            <a:off x="5963399" y="2062867"/>
            <a:ext cx="1025525" cy="1514475"/>
            <a:chOff x="3560" y="2024"/>
            <a:chExt cx="862" cy="1270"/>
          </a:xfrm>
        </p:grpSpPr>
        <p:sp>
          <p:nvSpPr>
            <p:cNvPr id="68611" name="直角三角形 106499"/>
            <p:cNvSpPr>
              <a:spLocks noChangeArrowheads="1"/>
            </p:cNvSpPr>
            <p:nvPr/>
          </p:nvSpPr>
          <p:spPr bwMode="auto">
            <a:xfrm>
              <a:off x="3560" y="2024"/>
              <a:ext cx="862" cy="1270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>
                <a:latin typeface="+mn-lt"/>
              </a:endParaRPr>
            </a:p>
          </p:txBody>
        </p:sp>
        <p:sp>
          <p:nvSpPr>
            <p:cNvPr id="68612" name="直角三角形 106500"/>
            <p:cNvSpPr>
              <a:spLocks noChangeArrowheads="1"/>
            </p:cNvSpPr>
            <p:nvPr/>
          </p:nvSpPr>
          <p:spPr bwMode="auto">
            <a:xfrm>
              <a:off x="3651" y="2341"/>
              <a:ext cx="544" cy="81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>
                <a:latin typeface="+mn-lt"/>
              </a:endParaRPr>
            </a:p>
          </p:txBody>
        </p:sp>
      </p:grpSp>
      <p:grpSp>
        <p:nvGrpSpPr>
          <p:cNvPr id="106502" name="组合 106501"/>
          <p:cNvGrpSpPr>
            <a:grpSpLocks/>
          </p:cNvGrpSpPr>
          <p:nvPr/>
        </p:nvGrpSpPr>
        <p:grpSpPr bwMode="auto">
          <a:xfrm rot="5400000">
            <a:off x="2863280" y="1700582"/>
            <a:ext cx="1776684" cy="2606914"/>
            <a:chOff x="703" y="1480"/>
            <a:chExt cx="1678" cy="2449"/>
          </a:xfrm>
        </p:grpSpPr>
        <p:sp>
          <p:nvSpPr>
            <p:cNvPr id="68614" name="直角三角形 106502"/>
            <p:cNvSpPr>
              <a:spLocks noChangeArrowheads="1"/>
            </p:cNvSpPr>
            <p:nvPr/>
          </p:nvSpPr>
          <p:spPr bwMode="auto">
            <a:xfrm>
              <a:off x="703" y="1480"/>
              <a:ext cx="1678" cy="2449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>
                <a:latin typeface="+mn-lt"/>
              </a:endParaRPr>
            </a:p>
          </p:txBody>
        </p:sp>
        <p:sp>
          <p:nvSpPr>
            <p:cNvPr id="68615" name="直角三角形 106503"/>
            <p:cNvSpPr>
              <a:spLocks noChangeArrowheads="1"/>
            </p:cNvSpPr>
            <p:nvPr/>
          </p:nvSpPr>
          <p:spPr bwMode="auto">
            <a:xfrm>
              <a:off x="884" y="2069"/>
              <a:ext cx="1134" cy="1678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zh-CN" sz="100">
                <a:latin typeface="+mn-lt"/>
              </a:endParaRPr>
            </a:p>
          </p:txBody>
        </p:sp>
      </p:grpSp>
      <p:sp>
        <p:nvSpPr>
          <p:cNvPr id="106505" name="文本框 106504"/>
          <p:cNvSpPr txBox="1">
            <a:spLocks noChangeArrowheads="1"/>
          </p:cNvSpPr>
          <p:nvPr/>
        </p:nvSpPr>
        <p:spPr bwMode="auto">
          <a:xfrm>
            <a:off x="1215747" y="4153545"/>
            <a:ext cx="726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这说明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有三个角对应相等的两个三角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形不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一定全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等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8617" name="矩形 106505"/>
          <p:cNvSpPr>
            <a:spLocks noChangeArrowheads="1"/>
          </p:cNvSpPr>
          <p:nvPr/>
        </p:nvSpPr>
        <p:spPr bwMode="auto">
          <a:xfrm>
            <a:off x="1042233" y="481668"/>
            <a:ext cx="19446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①</a:t>
            </a:r>
            <a:r>
              <a:rPr lang="zh-CN" altLang="en-US" sz="2700" b="1" dirty="0" smtClean="0">
                <a:solidFill>
                  <a:srgbClr val="0000FF"/>
                </a:solidFill>
                <a:latin typeface="+mn-lt"/>
              </a:rPr>
              <a:t>三</a:t>
            </a:r>
            <a:r>
              <a:rPr lang="zh-CN" altLang="en-US" sz="2700" b="1" dirty="0">
                <a:solidFill>
                  <a:srgbClr val="0000FF"/>
                </a:solidFill>
                <a:latin typeface="+mn-lt"/>
              </a:rPr>
              <a:t>个角</a:t>
            </a:r>
          </a:p>
        </p:txBody>
      </p:sp>
      <p:grpSp>
        <p:nvGrpSpPr>
          <p:cNvPr id="15" name="组合 2"/>
          <p:cNvGrpSpPr>
            <a:grpSpLocks/>
          </p:cNvGrpSpPr>
          <p:nvPr/>
        </p:nvGrpSpPr>
        <p:grpSpPr bwMode="auto">
          <a:xfrm>
            <a:off x="7977" y="-16187"/>
            <a:ext cx="2006600" cy="477837"/>
            <a:chOff x="123" y="40"/>
            <a:chExt cx="3160" cy="752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107521"/>
          <p:cNvSpPr>
            <a:spLocks noChangeArrowheads="1"/>
          </p:cNvSpPr>
          <p:nvPr/>
        </p:nvSpPr>
        <p:spPr bwMode="auto">
          <a:xfrm>
            <a:off x="448032" y="944563"/>
            <a:ext cx="8575198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知两个三角形的三条边都分别为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3cm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4cm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6cm 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它们一定全等吗？</a:t>
            </a:r>
          </a:p>
        </p:txBody>
      </p:sp>
      <p:grpSp>
        <p:nvGrpSpPr>
          <p:cNvPr id="69634" name="组合 107522"/>
          <p:cNvGrpSpPr>
            <a:grpSpLocks/>
          </p:cNvGrpSpPr>
          <p:nvPr/>
        </p:nvGrpSpPr>
        <p:grpSpPr bwMode="auto">
          <a:xfrm>
            <a:off x="3168650" y="3769795"/>
            <a:ext cx="2862263" cy="1214438"/>
            <a:chOff x="1701" y="3021"/>
            <a:chExt cx="2404" cy="1020"/>
          </a:xfrm>
        </p:grpSpPr>
        <p:grpSp>
          <p:nvGrpSpPr>
            <p:cNvPr id="69635" name="组合 107523"/>
            <p:cNvGrpSpPr>
              <a:grpSpLocks/>
            </p:cNvGrpSpPr>
            <p:nvPr/>
          </p:nvGrpSpPr>
          <p:grpSpPr bwMode="auto">
            <a:xfrm>
              <a:off x="1701" y="3021"/>
              <a:ext cx="2404" cy="727"/>
              <a:chOff x="1701" y="3021"/>
              <a:chExt cx="2404" cy="727"/>
            </a:xfrm>
          </p:grpSpPr>
          <p:grpSp>
            <p:nvGrpSpPr>
              <p:cNvPr id="69636" name="组合 107524"/>
              <p:cNvGrpSpPr>
                <a:grpSpLocks/>
              </p:cNvGrpSpPr>
              <p:nvPr/>
            </p:nvGrpSpPr>
            <p:grpSpPr bwMode="auto">
              <a:xfrm>
                <a:off x="1701" y="3021"/>
                <a:ext cx="2087" cy="727"/>
                <a:chOff x="839" y="2568"/>
                <a:chExt cx="2087" cy="727"/>
              </a:xfrm>
            </p:grpSpPr>
            <p:sp>
              <p:nvSpPr>
                <p:cNvPr id="69637" name="直接连接符 107525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38" name="直接连接符 107526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39" name="直接连接符 107527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40" name="文本框 107528"/>
              <p:cNvSpPr txBox="1">
                <a:spLocks noChangeArrowheads="1"/>
              </p:cNvSpPr>
              <p:nvPr/>
            </p:nvSpPr>
            <p:spPr bwMode="auto">
              <a:xfrm>
                <a:off x="3379" y="3158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3cm</a:t>
                </a:r>
              </a:p>
            </p:txBody>
          </p:sp>
          <p:sp>
            <p:nvSpPr>
              <p:cNvPr id="69641" name="文本框 107529"/>
              <p:cNvSpPr txBox="1">
                <a:spLocks noChangeArrowheads="1"/>
              </p:cNvSpPr>
              <p:nvPr/>
            </p:nvSpPr>
            <p:spPr bwMode="auto">
              <a:xfrm>
                <a:off x="1791" y="3158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4cm</a:t>
                </a:r>
              </a:p>
            </p:txBody>
          </p:sp>
        </p:grpSp>
        <p:sp>
          <p:nvSpPr>
            <p:cNvPr id="69642" name="文本框 107530"/>
            <p:cNvSpPr txBox="1">
              <a:spLocks noChangeArrowheads="1"/>
            </p:cNvSpPr>
            <p:nvPr/>
          </p:nvSpPr>
          <p:spPr bwMode="auto">
            <a:xfrm>
              <a:off x="2472" y="3693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6cm</a:t>
              </a:r>
            </a:p>
          </p:txBody>
        </p:sp>
      </p:grpSp>
      <p:grpSp>
        <p:nvGrpSpPr>
          <p:cNvPr id="107532" name="组合 107531"/>
          <p:cNvGrpSpPr>
            <a:grpSpLocks/>
          </p:cNvGrpSpPr>
          <p:nvPr/>
        </p:nvGrpSpPr>
        <p:grpSpPr bwMode="auto">
          <a:xfrm>
            <a:off x="1143000" y="1669533"/>
            <a:ext cx="2239963" cy="2486025"/>
            <a:chOff x="0" y="1026"/>
            <a:chExt cx="1882" cy="2087"/>
          </a:xfrm>
        </p:grpSpPr>
        <p:sp>
          <p:nvSpPr>
            <p:cNvPr id="69644" name="文本框 107532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4cm</a:t>
              </a:r>
            </a:p>
          </p:txBody>
        </p:sp>
        <p:grpSp>
          <p:nvGrpSpPr>
            <p:cNvPr id="69645" name="组合 107533"/>
            <p:cNvGrpSpPr>
              <a:grpSpLocks/>
            </p:cNvGrpSpPr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46" name="组合 107534"/>
              <p:cNvGrpSpPr>
                <a:grpSpLocks/>
              </p:cNvGrpSpPr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47" name="直接连接符 107535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48" name="直接连接符 107536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49" name="直接连接符 107537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50" name="文本框 107538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6cm</a:t>
                </a:r>
              </a:p>
            </p:txBody>
          </p:sp>
          <p:sp>
            <p:nvSpPr>
              <p:cNvPr id="69651" name="文本框 107539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3cm</a:t>
                </a:r>
              </a:p>
            </p:txBody>
          </p:sp>
        </p:grpSp>
      </p:grpSp>
      <p:grpSp>
        <p:nvGrpSpPr>
          <p:cNvPr id="107541" name="组合 107540"/>
          <p:cNvGrpSpPr>
            <a:grpSpLocks/>
          </p:cNvGrpSpPr>
          <p:nvPr/>
        </p:nvGrpSpPr>
        <p:grpSpPr bwMode="auto">
          <a:xfrm>
            <a:off x="5949950" y="1954248"/>
            <a:ext cx="2051050" cy="2486025"/>
            <a:chOff x="4105" y="1207"/>
            <a:chExt cx="1723" cy="2087"/>
          </a:xfrm>
        </p:grpSpPr>
        <p:grpSp>
          <p:nvGrpSpPr>
            <p:cNvPr id="69653" name="组合 107541"/>
            <p:cNvGrpSpPr>
              <a:grpSpLocks/>
            </p:cNvGrpSpPr>
            <p:nvPr/>
          </p:nvGrpSpPr>
          <p:grpSpPr bwMode="auto">
            <a:xfrm>
              <a:off x="4105" y="1207"/>
              <a:ext cx="1723" cy="2087"/>
              <a:chOff x="4105" y="1207"/>
              <a:chExt cx="1723" cy="2087"/>
            </a:xfrm>
          </p:grpSpPr>
          <p:sp>
            <p:nvSpPr>
              <p:cNvPr id="69654" name="文本框 107542"/>
              <p:cNvSpPr txBox="1">
                <a:spLocks noChangeArrowheads="1"/>
              </p:cNvSpPr>
              <p:nvPr/>
            </p:nvSpPr>
            <p:spPr bwMode="auto">
              <a:xfrm>
                <a:off x="4105" y="1842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6cm</a:t>
                </a:r>
              </a:p>
            </p:txBody>
          </p:sp>
          <p:grpSp>
            <p:nvGrpSpPr>
              <p:cNvPr id="69655" name="组合 107543"/>
              <p:cNvGrpSpPr>
                <a:grpSpLocks/>
              </p:cNvGrpSpPr>
              <p:nvPr/>
            </p:nvGrpSpPr>
            <p:grpSpPr bwMode="auto">
              <a:xfrm rot="6961268">
                <a:off x="3919" y="1882"/>
                <a:ext cx="2087" cy="727"/>
                <a:chOff x="839" y="2568"/>
                <a:chExt cx="2087" cy="727"/>
              </a:xfrm>
            </p:grpSpPr>
            <p:sp>
              <p:nvSpPr>
                <p:cNvPr id="69656" name="直接连接符 107544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57" name="直接连接符 107545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58" name="直接连接符 107546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59" name="文本框 107547"/>
              <p:cNvSpPr txBox="1">
                <a:spLocks noChangeArrowheads="1"/>
              </p:cNvSpPr>
              <p:nvPr/>
            </p:nvSpPr>
            <p:spPr bwMode="auto">
              <a:xfrm>
                <a:off x="5102" y="1842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4cm</a:t>
                </a:r>
              </a:p>
            </p:txBody>
          </p:sp>
        </p:grpSp>
        <p:sp>
          <p:nvSpPr>
            <p:cNvPr id="69660" name="文本框 107548"/>
            <p:cNvSpPr txBox="1">
              <a:spLocks noChangeArrowheads="1"/>
            </p:cNvSpPr>
            <p:nvPr/>
          </p:nvSpPr>
          <p:spPr bwMode="auto">
            <a:xfrm>
              <a:off x="4513" y="2786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3cm</a:t>
              </a:r>
            </a:p>
          </p:txBody>
        </p:sp>
      </p:grpSp>
      <p:grpSp>
        <p:nvGrpSpPr>
          <p:cNvPr id="107550" name="组合 107549"/>
          <p:cNvGrpSpPr>
            <a:grpSpLocks/>
          </p:cNvGrpSpPr>
          <p:nvPr/>
        </p:nvGrpSpPr>
        <p:grpSpPr bwMode="auto">
          <a:xfrm rot="1800000">
            <a:off x="2571750" y="1887020"/>
            <a:ext cx="2239963" cy="2484438"/>
            <a:chOff x="0" y="1026"/>
            <a:chExt cx="1882" cy="2087"/>
          </a:xfrm>
        </p:grpSpPr>
        <p:sp>
          <p:nvSpPr>
            <p:cNvPr id="69662" name="文本框 107550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63" name="组合 107551"/>
            <p:cNvGrpSpPr>
              <a:grpSpLocks/>
            </p:cNvGrpSpPr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64" name="组合 107552"/>
              <p:cNvGrpSpPr>
                <a:grpSpLocks/>
              </p:cNvGrpSpPr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65" name="直接连接符 107553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66" name="直接连接符 107554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67" name="直接连接符 107555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68" name="文本框 107556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69" name="文本框 107557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59" name="组合 107558"/>
          <p:cNvGrpSpPr>
            <a:grpSpLocks/>
          </p:cNvGrpSpPr>
          <p:nvPr/>
        </p:nvGrpSpPr>
        <p:grpSpPr bwMode="auto">
          <a:xfrm rot="900000">
            <a:off x="1943100" y="1658420"/>
            <a:ext cx="2239963" cy="2484438"/>
            <a:chOff x="0" y="1026"/>
            <a:chExt cx="1882" cy="2087"/>
          </a:xfrm>
        </p:grpSpPr>
        <p:sp>
          <p:nvSpPr>
            <p:cNvPr id="69671" name="文本框 107559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72" name="组合 107560"/>
            <p:cNvGrpSpPr>
              <a:grpSpLocks/>
            </p:cNvGrpSpPr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73" name="组合 107561"/>
              <p:cNvGrpSpPr>
                <a:grpSpLocks/>
              </p:cNvGrpSpPr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74" name="直接连接符 107562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75" name="直接连接符 107563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76" name="直接连接符 107564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77" name="文本框 107565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78" name="文本框 107566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68" name="组合 107567"/>
          <p:cNvGrpSpPr>
            <a:grpSpLocks/>
          </p:cNvGrpSpPr>
          <p:nvPr/>
        </p:nvGrpSpPr>
        <p:grpSpPr bwMode="auto">
          <a:xfrm rot="600000">
            <a:off x="1543050" y="1601270"/>
            <a:ext cx="2239963" cy="2484438"/>
            <a:chOff x="0" y="1026"/>
            <a:chExt cx="1882" cy="2087"/>
          </a:xfrm>
        </p:grpSpPr>
        <p:sp>
          <p:nvSpPr>
            <p:cNvPr id="69680" name="文本框 107568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81" name="组合 107569"/>
            <p:cNvGrpSpPr>
              <a:grpSpLocks/>
            </p:cNvGrpSpPr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82" name="组合 107570"/>
              <p:cNvGrpSpPr>
                <a:grpSpLocks/>
              </p:cNvGrpSpPr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83" name="直接连接符 107571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84" name="直接连接符 107572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85" name="直接连接符 107573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86" name="文本框 107574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87" name="文本框 107575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77" name="组合 107576"/>
          <p:cNvGrpSpPr>
            <a:grpSpLocks/>
          </p:cNvGrpSpPr>
          <p:nvPr/>
        </p:nvGrpSpPr>
        <p:grpSpPr bwMode="auto">
          <a:xfrm rot="3600000">
            <a:off x="3094037" y="2507733"/>
            <a:ext cx="2239963" cy="2484438"/>
            <a:chOff x="0" y="1026"/>
            <a:chExt cx="1882" cy="2087"/>
          </a:xfrm>
        </p:grpSpPr>
        <p:sp>
          <p:nvSpPr>
            <p:cNvPr id="69689" name="文本框 107577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90" name="组合 107578"/>
            <p:cNvGrpSpPr>
              <a:grpSpLocks/>
            </p:cNvGrpSpPr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91" name="组合 107579"/>
              <p:cNvGrpSpPr>
                <a:grpSpLocks/>
              </p:cNvGrpSpPr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92" name="直接连接符 107580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93" name="直接连接符 107581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94" name="直接连接符 107582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95" name="文本框 107583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96" name="文本框 107584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86" name="组合 107585"/>
          <p:cNvGrpSpPr>
            <a:grpSpLocks/>
          </p:cNvGrpSpPr>
          <p:nvPr/>
        </p:nvGrpSpPr>
        <p:grpSpPr bwMode="auto">
          <a:xfrm rot="3900000">
            <a:off x="3474029" y="2726652"/>
            <a:ext cx="1883966" cy="2484438"/>
            <a:chOff x="57" y="864"/>
            <a:chExt cx="1582" cy="2087"/>
          </a:xfrm>
        </p:grpSpPr>
        <p:sp>
          <p:nvSpPr>
            <p:cNvPr id="69698" name="文本框 107586"/>
            <p:cNvSpPr txBox="1">
              <a:spLocks noChangeArrowheads="1"/>
            </p:cNvSpPr>
            <p:nvPr/>
          </p:nvSpPr>
          <p:spPr bwMode="auto">
            <a:xfrm>
              <a:off x="57" y="2096"/>
              <a:ext cx="42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99" name="组合 107587"/>
            <p:cNvGrpSpPr>
              <a:grpSpLocks/>
            </p:cNvGrpSpPr>
            <p:nvPr/>
          </p:nvGrpSpPr>
          <p:grpSpPr bwMode="auto">
            <a:xfrm>
              <a:off x="525" y="864"/>
              <a:ext cx="1114" cy="2087"/>
              <a:chOff x="424" y="1021"/>
              <a:chExt cx="1114" cy="2087"/>
            </a:xfrm>
          </p:grpSpPr>
          <p:grpSp>
            <p:nvGrpSpPr>
              <p:cNvPr id="69700" name="组合 107588"/>
              <p:cNvGrpSpPr>
                <a:grpSpLocks/>
              </p:cNvGrpSpPr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701" name="直接连接符 107589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702" name="直接连接符 107590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703" name="直接连接符 107591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704" name="文本框 107592"/>
              <p:cNvSpPr txBox="1">
                <a:spLocks noChangeArrowheads="1"/>
              </p:cNvSpPr>
              <p:nvPr/>
            </p:nvSpPr>
            <p:spPr bwMode="auto">
              <a:xfrm>
                <a:off x="1112" y="2164"/>
                <a:ext cx="42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705" name="文本框 107593"/>
              <p:cNvSpPr txBox="1">
                <a:spLocks noChangeArrowheads="1"/>
              </p:cNvSpPr>
              <p:nvPr/>
            </p:nvSpPr>
            <p:spPr bwMode="auto">
              <a:xfrm>
                <a:off x="704" y="1109"/>
                <a:ext cx="42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sp>
        <p:nvSpPr>
          <p:cNvPr id="69706" name="矩形 107594"/>
          <p:cNvSpPr>
            <a:spLocks noChangeArrowheads="1"/>
          </p:cNvSpPr>
          <p:nvPr/>
        </p:nvSpPr>
        <p:spPr bwMode="auto">
          <a:xfrm>
            <a:off x="951161" y="533486"/>
            <a:ext cx="1835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三条边</a:t>
            </a:r>
          </a:p>
        </p:txBody>
      </p:sp>
      <p:grpSp>
        <p:nvGrpSpPr>
          <p:cNvPr id="80" name="组合 2"/>
          <p:cNvGrpSpPr>
            <a:grpSpLocks/>
          </p:cNvGrpSpPr>
          <p:nvPr/>
        </p:nvGrpSpPr>
        <p:grpSpPr bwMode="auto">
          <a:xfrm>
            <a:off x="16366" y="-24576"/>
            <a:ext cx="2006600" cy="477837"/>
            <a:chOff x="123" y="40"/>
            <a:chExt cx="3160" cy="752"/>
          </a:xfrm>
        </p:grpSpPr>
        <p:cxnSp>
          <p:nvCxnSpPr>
            <p:cNvPr id="8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8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75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107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7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1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75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0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75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0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7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9255" y="610130"/>
            <a:ext cx="7629977" cy="123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先任意画出一个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，再画出一个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000" b="1" i="1" baseline="30000" dirty="0" smtClean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= AB </a:t>
            </a:r>
            <a:r>
              <a:rPr lang="en-US" altLang="zh-CN" sz="20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 =BC</a:t>
            </a:r>
            <a:r>
              <a:rPr lang="en-US" altLang="zh-CN" sz="20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  A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 C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 =AC</a:t>
            </a:r>
            <a:r>
              <a:rPr lang="en-US" altLang="zh-CN" sz="20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把画好的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000" b="1" i="1" baseline="30000" dirty="0">
                <a:latin typeface="+mn-lt"/>
                <a:ea typeface="楷体" pitchFamily="49" charset="-122"/>
              </a:rPr>
              <a:t>′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剪下，放到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，它们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全等吗？</a:t>
            </a:r>
          </a:p>
        </p:txBody>
      </p:sp>
      <p:grpSp>
        <p:nvGrpSpPr>
          <p:cNvPr id="2" name="组合 21"/>
          <p:cNvGrpSpPr>
            <a:grpSpLocks/>
          </p:cNvGrpSpPr>
          <p:nvPr/>
        </p:nvGrpSpPr>
        <p:grpSpPr bwMode="auto">
          <a:xfrm>
            <a:off x="1196975" y="2078038"/>
            <a:ext cx="1846263" cy="1695450"/>
            <a:chOff x="467544" y="3140968"/>
            <a:chExt cx="2463482" cy="2261699"/>
          </a:xfrm>
        </p:grpSpPr>
        <p:grpSp>
          <p:nvGrpSpPr>
            <p:cNvPr id="70659" name="组合 17"/>
            <p:cNvGrpSpPr>
              <a:grpSpLocks/>
            </p:cNvGrpSpPr>
            <p:nvPr/>
          </p:nvGrpSpPr>
          <p:grpSpPr bwMode="auto">
            <a:xfrm>
              <a:off x="755576" y="3475953"/>
              <a:ext cx="1897272" cy="1537223"/>
              <a:chOff x="755576" y="3475953"/>
              <a:chExt cx="1897272" cy="1537223"/>
            </a:xfrm>
          </p:grpSpPr>
          <p:cxnSp>
            <p:nvCxnSpPr>
              <p:cNvPr id="70660" name="直接连接符 7"/>
              <p:cNvCxnSpPr>
                <a:cxnSpLocks noChangeShapeType="1"/>
              </p:cNvCxnSpPr>
              <p:nvPr/>
            </p:nvCxnSpPr>
            <p:spPr bwMode="auto">
              <a:xfrm flipH="1">
                <a:off x="755576" y="3501008"/>
                <a:ext cx="604867" cy="151216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661" name="直接连接符 14"/>
              <p:cNvCxnSpPr>
                <a:cxnSpLocks noChangeShapeType="1"/>
              </p:cNvCxnSpPr>
              <p:nvPr/>
            </p:nvCxnSpPr>
            <p:spPr bwMode="auto">
              <a:xfrm>
                <a:off x="755576" y="5013176"/>
                <a:ext cx="1872208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662" name="直接连接符 16"/>
              <p:cNvCxnSpPr>
                <a:cxnSpLocks noChangeShapeType="1"/>
              </p:cNvCxnSpPr>
              <p:nvPr/>
            </p:nvCxnSpPr>
            <p:spPr bwMode="auto">
              <a:xfrm flipH="1" flipV="1">
                <a:off x="1356704" y="3475953"/>
                <a:ext cx="1296144" cy="151216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0663" name="TextBox 18"/>
            <p:cNvSpPr txBox="1">
              <a:spLocks noChangeArrowheads="1"/>
            </p:cNvSpPr>
            <p:nvPr/>
          </p:nvSpPr>
          <p:spPr bwMode="auto">
            <a:xfrm>
              <a:off x="1187624" y="3140968"/>
              <a:ext cx="447258" cy="49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itchFamily="18" charset="0"/>
                </a:rPr>
                <a:t>A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664" name="TextBox 19"/>
            <p:cNvSpPr txBox="1">
              <a:spLocks noChangeArrowheads="1"/>
            </p:cNvSpPr>
            <p:nvPr/>
          </p:nvSpPr>
          <p:spPr bwMode="auto">
            <a:xfrm>
              <a:off x="467544" y="4911551"/>
              <a:ext cx="447258" cy="49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itchFamily="18" charset="0"/>
                </a:rPr>
                <a:t>B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665" name="TextBox 20"/>
            <p:cNvSpPr txBox="1">
              <a:spLocks noChangeArrowheads="1"/>
            </p:cNvSpPr>
            <p:nvPr/>
          </p:nvSpPr>
          <p:spPr bwMode="auto">
            <a:xfrm>
              <a:off x="2483768" y="4911551"/>
              <a:ext cx="447258" cy="49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itchFamily="18" charset="0"/>
                </a:rPr>
                <a:t>C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 flipH="1">
            <a:off x="3286125" y="2355850"/>
            <a:ext cx="454025" cy="1135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/>
          <p:nvPr/>
        </p:nvCxnSpPr>
        <p:spPr bwMode="auto">
          <a:xfrm>
            <a:off x="3286125" y="3490913"/>
            <a:ext cx="1404938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 flipH="1" flipV="1">
            <a:off x="3717925" y="2355850"/>
            <a:ext cx="973138" cy="1135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582988" y="2058988"/>
            <a:ext cx="414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itchFamily="18" charset="0"/>
              </a:rPr>
              <a:t>A</a:t>
            </a:r>
            <a:r>
              <a:rPr lang="en-US" altLang="zh-CN" b="1" i="1" baseline="30000">
                <a:latin typeface="Times New Roman" pitchFamily="18" charset="0"/>
                <a:ea typeface="黑体" pitchFamily="49" charset="-122"/>
              </a:rPr>
              <a:t> ′</a:t>
            </a:r>
            <a:endParaRPr lang="zh-CN" altLang="en-US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070225" y="3414713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itchFamily="18" charset="0"/>
              </a:rPr>
              <a:t>B</a:t>
            </a:r>
            <a:r>
              <a:rPr lang="en-US" altLang="zh-CN" b="1" i="1" baseline="30000">
                <a:latin typeface="Times New Roman" pitchFamily="18" charset="0"/>
                <a:ea typeface="黑体" pitchFamily="49" charset="-122"/>
              </a:rPr>
              <a:t>′</a:t>
            </a:r>
            <a:endParaRPr lang="zh-CN" altLang="en-US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83113" y="3414713"/>
            <a:ext cx="376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itchFamily="18" charset="0"/>
              </a:rPr>
              <a:t>C</a:t>
            </a:r>
            <a:r>
              <a:rPr lang="en-US" altLang="zh-CN" b="1" i="1" baseline="30000">
                <a:latin typeface="Times New Roman" pitchFamily="18" charset="0"/>
                <a:ea typeface="黑体" pitchFamily="49" charset="-122"/>
              </a:rPr>
              <a:t>′</a:t>
            </a:r>
            <a:endParaRPr lang="zh-CN" altLang="en-US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弧形 31"/>
          <p:cNvSpPr/>
          <p:nvPr/>
        </p:nvSpPr>
        <p:spPr bwMode="auto">
          <a:xfrm>
            <a:off x="2373313" y="2303463"/>
            <a:ext cx="2054225" cy="2052637"/>
          </a:xfrm>
          <a:prstGeom prst="arc">
            <a:avLst>
              <a:gd name="adj1" fmla="val 16200000"/>
              <a:gd name="adj2" fmla="val 18390198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3" name="弧形 32"/>
          <p:cNvSpPr/>
          <p:nvPr/>
        </p:nvSpPr>
        <p:spPr bwMode="auto">
          <a:xfrm rot="17888216">
            <a:off x="3379788" y="2097088"/>
            <a:ext cx="2052637" cy="2052637"/>
          </a:xfrm>
          <a:prstGeom prst="arc">
            <a:avLst>
              <a:gd name="adj1" fmla="val 16200000"/>
              <a:gd name="adj2" fmla="val 18390198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6" name="组合 17"/>
          <p:cNvGrpSpPr>
            <a:grpSpLocks/>
          </p:cNvGrpSpPr>
          <p:nvPr/>
        </p:nvGrpSpPr>
        <p:grpSpPr bwMode="auto">
          <a:xfrm>
            <a:off x="3278188" y="2355850"/>
            <a:ext cx="1403350" cy="1135063"/>
            <a:chOff x="755576" y="3501008"/>
            <a:chExt cx="1872208" cy="1512168"/>
          </a:xfrm>
        </p:grpSpPr>
        <p:cxnSp>
          <p:nvCxnSpPr>
            <p:cNvPr id="70675" name="直接连接符 38"/>
            <p:cNvCxnSpPr>
              <a:cxnSpLocks noChangeShapeType="1"/>
            </p:cNvCxnSpPr>
            <p:nvPr/>
          </p:nvCxnSpPr>
          <p:spPr bwMode="auto">
            <a:xfrm flipH="1">
              <a:off x="755576" y="3501008"/>
              <a:ext cx="604867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76" name="直接连接符 39"/>
            <p:cNvCxnSpPr>
              <a:cxnSpLocks noChangeShapeType="1"/>
            </p:cNvCxnSpPr>
            <p:nvPr/>
          </p:nvCxnSpPr>
          <p:spPr bwMode="auto">
            <a:xfrm>
              <a:off x="755576" y="5013176"/>
              <a:ext cx="187220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77" name="直接连接符 40"/>
            <p:cNvCxnSpPr>
              <a:cxnSpLocks noChangeShapeType="1"/>
            </p:cNvCxnSpPr>
            <p:nvPr/>
          </p:nvCxnSpPr>
          <p:spPr bwMode="auto">
            <a:xfrm flipH="1" flipV="1">
              <a:off x="1331640" y="3501008"/>
              <a:ext cx="1296144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1236542" y="3889818"/>
            <a:ext cx="7579653" cy="932563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作</a:t>
            </a:r>
            <a:r>
              <a:rPr lang="zh-CN" altLang="en-US" sz="21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图的结果反映了什么规律？你能用文字语言和符号语言概括吗？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905374" y="1717447"/>
            <a:ext cx="391082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作法：</a:t>
            </a: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）画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B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  <a:sym typeface="Arial" pitchFamily="34" charset="0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C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  <a:sym typeface="Arial" pitchFamily="34" charset="0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=BC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；</a:t>
            </a: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2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）分别以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B'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C'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为圆心，线段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AB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AC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长为半径画圆，两弧相交于点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A'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；</a:t>
            </a: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3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）连接线段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A'B'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,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itchFamily="34" charset="0"/>
              </a:rPr>
              <a:t>A 'C'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itchFamily="34" charset="0"/>
              </a:rPr>
              <a:t>.</a:t>
            </a:r>
          </a:p>
        </p:txBody>
      </p:sp>
      <p:grpSp>
        <p:nvGrpSpPr>
          <p:cNvPr id="31" name="组合 2"/>
          <p:cNvGrpSpPr>
            <a:grpSpLocks/>
          </p:cNvGrpSpPr>
          <p:nvPr/>
        </p:nvGrpSpPr>
        <p:grpSpPr bwMode="auto">
          <a:xfrm>
            <a:off x="7977" y="-16187"/>
            <a:ext cx="2006600" cy="477837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33495" y="650969"/>
            <a:ext cx="1128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  <a:endParaRPr lang="en-US" altLang="zh-CN" sz="2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59125" y="3914039"/>
            <a:ext cx="1755979" cy="455854"/>
            <a:chOff x="1745942" y="3988439"/>
            <a:chExt cx="1755979" cy="455854"/>
          </a:xfrm>
        </p:grpSpPr>
        <p:grpSp>
          <p:nvGrpSpPr>
            <p:cNvPr id="39" name="组合 38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41" name="流程图: 库存数据 40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4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791 0.002348 L -0.201569 -0.00274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4" grpId="0" bldLvl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715993" y="1382713"/>
            <a:ext cx="8074324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itchFamily="2" charset="-122"/>
                <a:cs typeface="+mn-ea"/>
              </a:rPr>
              <a:t>文字语言：</a:t>
            </a:r>
            <a:r>
              <a:rPr lang="zh-CN" altLang="en-US" sz="24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三边对应相等</a:t>
            </a:r>
            <a:r>
              <a:rPr lang="zh-CN" altLang="en-US" sz="2400" b="1" noProof="1">
                <a:latin typeface="宋体" pitchFamily="2" charset="-122"/>
                <a:cs typeface="+mn-ea"/>
              </a:rPr>
              <a:t>的两个三角形全等</a:t>
            </a:r>
            <a:r>
              <a:rPr lang="en-US" altLang="zh-CN" sz="2400" b="1" noProof="1">
                <a:latin typeface="宋体" pitchFamily="2" charset="-122"/>
                <a:cs typeface="+mn-ea"/>
              </a:rPr>
              <a:t>.</a:t>
            </a:r>
            <a:endParaRPr lang="en-US" altLang="zh-CN" sz="2400" b="1" noProof="1">
              <a:latin typeface="宋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    </a:t>
            </a:r>
            <a:r>
              <a:rPr lang="zh-CN" altLang="en-US" sz="2400" b="1" noProof="1">
                <a:latin typeface="宋体" pitchFamily="2" charset="-122"/>
                <a:cs typeface="+mn-ea"/>
              </a:rPr>
              <a:t>（简写为</a:t>
            </a:r>
            <a:r>
              <a:rPr lang="zh-CN" altLang="en-US" sz="24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“边边边”或“</a:t>
            </a:r>
            <a:r>
              <a:rPr lang="en-US" altLang="zh-CN" sz="24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SSS”</a:t>
            </a:r>
            <a:r>
              <a:rPr lang="zh-CN" altLang="en-US" sz="2400" b="1" noProof="1">
                <a:latin typeface="宋体" pitchFamily="2" charset="-122"/>
                <a:cs typeface="+mn-ea"/>
              </a:rPr>
              <a:t>）</a:t>
            </a:r>
            <a:endParaRPr lang="en-US" altLang="zh-CN" sz="2400" b="1" noProof="1">
              <a:latin typeface="宋体" pitchFamily="2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886450" y="1983216"/>
            <a:ext cx="2514600" cy="1509713"/>
            <a:chOff x="0" y="0"/>
            <a:chExt cx="2112" cy="1269"/>
          </a:xfrm>
        </p:grpSpPr>
        <p:sp>
          <p:nvSpPr>
            <p:cNvPr id="72711" name="Line 4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2" name="Line 5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3" name="Line 6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4" name="Text Box 7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</a:rPr>
                <a:t>A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15" name="Text Box 8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</a:rPr>
                <a:t>B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16" name="Text Box 9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</a:rPr>
                <a:t>C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5991225" y="3413554"/>
            <a:ext cx="2514600" cy="1509712"/>
            <a:chOff x="0" y="0"/>
            <a:chExt cx="2112" cy="1269"/>
          </a:xfrm>
        </p:grpSpPr>
        <p:sp>
          <p:nvSpPr>
            <p:cNvPr id="72718" name="Line 11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9" name="Line 12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20" name="Line 13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21" name="Text Box 14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</a:rPr>
                <a:t>D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2" name="Text Box 15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</a:rPr>
                <a:t>E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23" name="Text Box 16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</a:rPr>
                <a:t>F</a:t>
              </a:r>
              <a:endParaRPr lang="en-US" altLang="zh-CN" b="1" i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1655763" y="2799060"/>
            <a:ext cx="3985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</a:rPr>
              <a:t>在</a:t>
            </a:r>
            <a:r>
              <a:rPr lang="zh-CN" altLang="en-US" sz="2400" b="1" i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宋体" pitchFamily="2" charset="-122"/>
              </a:rPr>
              <a:t>和</a:t>
            </a:r>
            <a:r>
              <a:rPr lang="zh-CN" altLang="en-US" sz="2400" b="1" i="1" dirty="0">
                <a:latin typeface="+mn-lt"/>
              </a:rPr>
              <a:t>△ </a:t>
            </a:r>
            <a:r>
              <a:rPr lang="en-US" altLang="zh-CN" sz="2400" b="1" i="1" dirty="0">
                <a:latin typeface="+mn-lt"/>
              </a:rPr>
              <a:t>DEF</a:t>
            </a:r>
            <a:r>
              <a:rPr lang="zh-CN" altLang="en-US" sz="2400" b="1" dirty="0">
                <a:latin typeface="宋体" pitchFamily="2" charset="-122"/>
              </a:rPr>
              <a:t>中，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439863" y="4389438"/>
            <a:ext cx="4570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∴ </a:t>
            </a:r>
            <a:r>
              <a:rPr lang="zh-CN" altLang="en-US" sz="2400" b="1" i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 </a:t>
            </a:r>
            <a:r>
              <a:rPr lang="en-US" altLang="zh-CN" sz="2400" b="1" dirty="0">
                <a:latin typeface="+mn-lt"/>
                <a:ea typeface="黑体" pitchFamily="49" charset="-122"/>
              </a:rPr>
              <a:t>≌</a:t>
            </a:r>
            <a:r>
              <a:rPr lang="en-US" altLang="zh-CN" sz="2400" b="1" i="1" dirty="0">
                <a:latin typeface="+mn-lt"/>
              </a:rPr>
              <a:t>△ DEF</a:t>
            </a:r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SSS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1331913" y="3222844"/>
            <a:ext cx="2763441" cy="1229917"/>
            <a:chOff x="0" y="56"/>
            <a:chExt cx="2321" cy="1033"/>
          </a:xfrm>
        </p:grpSpPr>
        <p:sp>
          <p:nvSpPr>
            <p:cNvPr id="72727" name="Text Box 20"/>
            <p:cNvSpPr txBox="1">
              <a:spLocks noChangeArrowheads="1"/>
            </p:cNvSpPr>
            <p:nvPr/>
          </p:nvSpPr>
          <p:spPr bwMode="auto">
            <a:xfrm>
              <a:off x="0" y="56"/>
              <a:ext cx="220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zh-CN" altLang="en-US" sz="2400" b="1" i="1" dirty="0">
                  <a:solidFill>
                    <a:srgbClr val="FF0000"/>
                  </a:solidFill>
                  <a:latin typeface="+mn-lt"/>
                </a:rPr>
                <a:t>               </a:t>
              </a:r>
              <a:r>
                <a:rPr lang="en-US" altLang="zh-CN" sz="2400" b="1" i="1" dirty="0">
                  <a:latin typeface="+mn-lt"/>
                </a:rPr>
                <a:t>AB=DE</a:t>
              </a:r>
              <a:r>
                <a:rPr lang="zh-CN" altLang="en-US" sz="2400" b="1" dirty="0">
                  <a:latin typeface="+mn-lt"/>
                </a:rPr>
                <a:t>，</a:t>
              </a:r>
            </a:p>
            <a:p>
              <a:pPr>
                <a:spcBef>
                  <a:spcPts val="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               </a:t>
              </a:r>
              <a:r>
                <a:rPr lang="en-US" altLang="zh-CN" sz="2400" b="1" i="1" dirty="0">
                  <a:latin typeface="+mn-lt"/>
                </a:rPr>
                <a:t>BC=EF</a:t>
              </a:r>
              <a:r>
                <a:rPr lang="zh-CN" altLang="en-US" sz="2400" b="1" dirty="0">
                  <a:latin typeface="+mn-lt"/>
                </a:rPr>
                <a:t>，</a:t>
              </a:r>
            </a:p>
            <a:p>
              <a:pPr>
                <a:spcBef>
                  <a:spcPts val="0"/>
                </a:spcBef>
              </a:pPr>
              <a:r>
                <a:rPr lang="en-US" altLang="zh-CN" sz="2400" b="1" i="1" dirty="0">
                  <a:latin typeface="+mn-lt"/>
                </a:rPr>
                <a:t>               CA=FD</a:t>
              </a:r>
              <a:r>
                <a:rPr lang="zh-CN" altLang="en-US" sz="2400" b="1" dirty="0">
                  <a:latin typeface="+mn-lt"/>
                </a:rPr>
                <a:t>，</a:t>
              </a:r>
            </a:p>
          </p:txBody>
        </p:sp>
        <p:sp>
          <p:nvSpPr>
            <p:cNvPr id="72728" name="AutoShape 21"/>
            <p:cNvSpPr>
              <a:spLocks/>
            </p:cNvSpPr>
            <p:nvPr/>
          </p:nvSpPr>
          <p:spPr bwMode="auto">
            <a:xfrm>
              <a:off x="2095" y="91"/>
              <a:ext cx="226" cy="998"/>
            </a:xfrm>
            <a:prstGeom prst="leftBrace">
              <a:avLst>
                <a:gd name="adj1" fmla="val 36350"/>
                <a:gd name="adj2" fmla="val 50000"/>
              </a:avLst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 b="1">
                <a:solidFill>
                  <a:srgbClr val="FF0000"/>
                </a:solidFill>
              </a:endParaRPr>
            </a:p>
          </p:txBody>
        </p:sp>
        <p:sp>
          <p:nvSpPr>
            <p:cNvPr id="29" name="AutoShape 22"/>
            <p:cNvSpPr/>
            <p:nvPr/>
          </p:nvSpPr>
          <p:spPr bwMode="auto">
            <a:xfrm>
              <a:off x="824" y="182"/>
              <a:ext cx="92" cy="727"/>
            </a:xfrm>
            <a:prstGeom prst="leftBrace">
              <a:avLst>
                <a:gd name="adj1" fmla="val 88241"/>
                <a:gd name="adj2" fmla="val 52356"/>
              </a:avLst>
            </a:prstGeom>
            <a:noFill/>
            <a:ln w="25400">
              <a:solidFill>
                <a:schemeClr val="tx2">
                  <a:lumMod val="75000"/>
                  <a:lumOff val="25000"/>
                </a:schemeClr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矩形 29"/>
          <p:cNvSpPr/>
          <p:nvPr/>
        </p:nvSpPr>
        <p:spPr>
          <a:xfrm>
            <a:off x="715993" y="2380376"/>
            <a:ext cx="203453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itchFamily="2" charset="-122"/>
                <a:cs typeface="+mn-ea"/>
              </a:rPr>
              <a:t>几何语言：</a:t>
            </a:r>
          </a:p>
        </p:txBody>
      </p:sp>
      <p:grpSp>
        <p:nvGrpSpPr>
          <p:cNvPr id="32" name="组合 2"/>
          <p:cNvGrpSpPr>
            <a:grpSpLocks/>
          </p:cNvGrpSpPr>
          <p:nvPr/>
        </p:nvGrpSpPr>
        <p:grpSpPr bwMode="auto">
          <a:xfrm>
            <a:off x="7977" y="-32965"/>
            <a:ext cx="2006600" cy="477837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6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4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“边边边”判定方</a:t>
            </a:r>
            <a:r>
              <a:rPr lang="zh-CN" altLang="en-US" sz="2400" b="1" spc="1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</a:t>
            </a:r>
            <a:endParaRPr lang="zh-CN" altLang="en-US" sz="2400" b="1" spc="1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77875" y="1168401"/>
            <a:ext cx="788035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如图，有一个三角形钢架，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 =AC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AD 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是连接点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中点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支架．求证：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Wingdings" pitchFamily="2" charset="2"/>
              </a:rPr>
              <a:t>）</a:t>
            </a:r>
            <a:r>
              <a:rPr lang="zh-CN" altLang="en-US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ABD ≌△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ACD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itchFamily="49" charset="-122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786313" y="2198688"/>
            <a:ext cx="2970212" cy="1757362"/>
            <a:chOff x="0" y="0"/>
            <a:chExt cx="2495" cy="1476"/>
          </a:xfrm>
        </p:grpSpPr>
        <p:sp>
          <p:nvSpPr>
            <p:cNvPr id="73731" name="Text Box 9"/>
            <p:cNvSpPr txBox="1">
              <a:spLocks noChangeArrowheads="1"/>
            </p:cNvSpPr>
            <p:nvPr/>
          </p:nvSpPr>
          <p:spPr bwMode="auto">
            <a:xfrm>
              <a:off x="2320" y="988"/>
              <a:ext cx="17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</a:p>
          </p:txBody>
        </p:sp>
        <p:sp>
          <p:nvSpPr>
            <p:cNvPr id="73732" name="Text Box 10"/>
            <p:cNvSpPr txBox="1">
              <a:spLocks noChangeArrowheads="1"/>
            </p:cNvSpPr>
            <p:nvPr/>
          </p:nvSpPr>
          <p:spPr bwMode="auto">
            <a:xfrm>
              <a:off x="0" y="1002"/>
              <a:ext cx="17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>
          <p:nvSpPr>
            <p:cNvPr id="73733" name="Text Box 11"/>
            <p:cNvSpPr txBox="1">
              <a:spLocks noChangeArrowheads="1"/>
            </p:cNvSpPr>
            <p:nvPr/>
          </p:nvSpPr>
          <p:spPr bwMode="auto">
            <a:xfrm>
              <a:off x="1158" y="1128"/>
              <a:ext cx="17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D</a:t>
              </a:r>
            </a:p>
          </p:txBody>
        </p:sp>
        <p:sp>
          <p:nvSpPr>
            <p:cNvPr id="73734" name="Text Box 12"/>
            <p:cNvSpPr txBox="1">
              <a:spLocks noChangeArrowheads="1"/>
            </p:cNvSpPr>
            <p:nvPr/>
          </p:nvSpPr>
          <p:spPr bwMode="auto">
            <a:xfrm>
              <a:off x="1146" y="0"/>
              <a:ext cx="35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73735" name="AutoShape 10"/>
            <p:cNvSpPr>
              <a:spLocks noChangeArrowheads="1"/>
            </p:cNvSpPr>
            <p:nvPr/>
          </p:nvSpPr>
          <p:spPr bwMode="auto">
            <a:xfrm>
              <a:off x="244" y="281"/>
              <a:ext cx="2066" cy="876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73736" name="Line 11"/>
            <p:cNvSpPr>
              <a:spLocks noChangeShapeType="1"/>
            </p:cNvSpPr>
            <p:nvPr/>
          </p:nvSpPr>
          <p:spPr bwMode="auto">
            <a:xfrm>
              <a:off x="1277" y="293"/>
              <a:ext cx="0" cy="8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3" name="TextBox 18"/>
          <p:cNvSpPr txBox="1">
            <a:spLocks noChangeArrowheads="1"/>
          </p:cNvSpPr>
          <p:nvPr/>
        </p:nvSpPr>
        <p:spPr bwMode="auto">
          <a:xfrm>
            <a:off x="1493838" y="2220913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解题思路：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47813" y="2709863"/>
            <a:ext cx="1800493" cy="415498"/>
          </a:xfrm>
          <a:prstGeom prst="rect">
            <a:avLst/>
          </a:prstGeom>
          <a:noFill/>
          <a:ln w="28575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先找隐含条件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54388" y="2709863"/>
            <a:ext cx="1370888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itchFamily="49" charset="-122"/>
              </a:rPr>
              <a:t>公共边</a:t>
            </a:r>
            <a:r>
              <a:rPr lang="en-US" altLang="zh-CN" sz="2100" b="1" i="1" dirty="0">
                <a:latin typeface="+mn-lt"/>
                <a:ea typeface="仿宋" pitchFamily="49" charset="-122"/>
              </a:rPr>
              <a:t>AD</a:t>
            </a:r>
            <a:endParaRPr lang="zh-CN" altLang="en-US" sz="2100" b="1" i="1" dirty="0">
              <a:latin typeface="+mn-lt"/>
              <a:ea typeface="仿宋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565275" y="3163888"/>
            <a:ext cx="1800493" cy="415498"/>
          </a:xfrm>
          <a:prstGeom prst="rect">
            <a:avLst/>
          </a:prstGeom>
          <a:noFill/>
          <a:ln w="28575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再找现有条件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376613" y="3163888"/>
            <a:ext cx="1056700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itchFamily="18" charset="0"/>
                <a:ea typeface="黑体" pitchFamily="49" charset="-122"/>
              </a:rPr>
              <a:t>AB=AC</a:t>
            </a:r>
            <a:endParaRPr lang="zh-CN" altLang="en-US" sz="2100" b="1" i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47813" y="3649663"/>
            <a:ext cx="2069797" cy="415498"/>
          </a:xfrm>
          <a:prstGeom prst="rect">
            <a:avLst/>
          </a:prstGeom>
          <a:noFill/>
          <a:ln w="28575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最后找准备条件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382963" y="4297363"/>
            <a:ext cx="1099981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99"/>
                </a:solidFill>
                <a:latin typeface="Times New Roman" pitchFamily="18" charset="0"/>
                <a:ea typeface="黑体" pitchFamily="49" charset="-122"/>
              </a:rPr>
              <a:t>BD=CD</a:t>
            </a:r>
            <a:endParaRPr lang="zh-CN" altLang="en-US" sz="2100" b="1" i="1" dirty="0">
              <a:solidFill>
                <a:srgbClr val="000099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4348" name="右箭头 25"/>
          <p:cNvSpPr/>
          <p:nvPr/>
        </p:nvSpPr>
        <p:spPr>
          <a:xfrm rot="10800000">
            <a:off x="4518025" y="4313238"/>
            <a:ext cx="433388" cy="271462"/>
          </a:xfrm>
          <a:prstGeom prst="rightArrow">
            <a:avLst>
              <a:gd name="adj1" fmla="val 50000"/>
              <a:gd name="adj2" fmla="val 49972"/>
            </a:avLst>
          </a:prstGeom>
          <a:solidFill>
            <a:schemeClr val="accent6">
              <a:lumMod val="75000"/>
              <a:alpha val="67000"/>
            </a:schemeClr>
          </a:solidFill>
          <a:ln w="9525">
            <a:noFill/>
            <a:miter/>
          </a:ln>
        </p:spPr>
        <p:txBody>
          <a:bodyPr/>
          <a:lstStyle/>
          <a:p>
            <a:pPr>
              <a:defRPr/>
            </a:pPr>
            <a:endParaRPr lang="zh-CN" altLang="en-US" sz="2100" b="1" noProof="1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284788" y="4275138"/>
            <a:ext cx="1821332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  <a:ea typeface="仿宋" pitchFamily="49" charset="-122"/>
              </a:rPr>
              <a:t>D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是</a:t>
            </a:r>
            <a:r>
              <a:rPr lang="en-US" altLang="zh-CN" sz="2100" b="1" i="1" dirty="0">
                <a:latin typeface="+mn-lt"/>
                <a:ea typeface="仿宋" pitchFamily="49" charset="-122"/>
              </a:rPr>
              <a:t>BC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的中点</a:t>
            </a:r>
          </a:p>
        </p:txBody>
      </p:sp>
      <p:sp>
        <p:nvSpPr>
          <p:cNvPr id="14350" name="左大括号 27"/>
          <p:cNvSpPr>
            <a:spLocks/>
          </p:cNvSpPr>
          <p:nvPr/>
        </p:nvSpPr>
        <p:spPr bwMode="auto">
          <a:xfrm>
            <a:off x="1439863" y="2894013"/>
            <a:ext cx="53975" cy="1027112"/>
          </a:xfrm>
          <a:prstGeom prst="leftBrace">
            <a:avLst>
              <a:gd name="adj1" fmla="val 6343"/>
              <a:gd name="adj2" fmla="val 50000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/>
          </a:p>
        </p:txBody>
      </p:sp>
      <p:sp>
        <p:nvSpPr>
          <p:cNvPr id="73759" name="文本框 10"/>
          <p:cNvSpPr txBox="1">
            <a:spLocks noChangeArrowheads="1"/>
          </p:cNvSpPr>
          <p:nvPr/>
        </p:nvSpPr>
        <p:spPr bwMode="auto">
          <a:xfrm>
            <a:off x="2579688" y="592137"/>
            <a:ext cx="5402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利用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边边边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定理判定三角形全等</a:t>
            </a:r>
          </a:p>
        </p:txBody>
      </p:sp>
      <p:grpSp>
        <p:nvGrpSpPr>
          <p:cNvPr id="33" name="组合 2"/>
          <p:cNvGrpSpPr>
            <a:grpSpLocks/>
          </p:cNvGrpSpPr>
          <p:nvPr/>
        </p:nvGrpSpPr>
        <p:grpSpPr bwMode="auto">
          <a:xfrm>
            <a:off x="16366" y="-49743"/>
            <a:ext cx="2006600" cy="477837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6"/>
          <p:cNvGrpSpPr>
            <a:grpSpLocks/>
          </p:cNvGrpSpPr>
          <p:nvPr/>
        </p:nvGrpSpPr>
        <p:grpSpPr bwMode="auto">
          <a:xfrm>
            <a:off x="636640" y="583345"/>
            <a:ext cx="2274656" cy="492440"/>
            <a:chOff x="402069" y="545931"/>
            <a:chExt cx="2273908" cy="492762"/>
          </a:xfrm>
        </p:grpSpPr>
        <p:grpSp>
          <p:nvGrpSpPr>
            <p:cNvPr id="38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14348" grpId="0" bldLvl="0" animBg="1"/>
      <p:bldP spid="27" grpId="0" bldLvl="0" animBg="1"/>
      <p:bldP spid="1435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1"/>
          <p:cNvSpPr txBox="1">
            <a:spLocks noChangeArrowheads="1"/>
          </p:cNvSpPr>
          <p:nvPr/>
        </p:nvSpPr>
        <p:spPr bwMode="auto">
          <a:xfrm>
            <a:off x="1546225" y="738188"/>
            <a:ext cx="5715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latin typeface="宋体" pitchFamily="2" charset="-122"/>
              </a:rPr>
              <a:t>∵ </a:t>
            </a:r>
            <a:r>
              <a:rPr lang="en-US" altLang="zh-CN" sz="2100" i="1" dirty="0" smtClean="0">
                <a:latin typeface="+mn-lt"/>
              </a:rPr>
              <a:t>D </a:t>
            </a:r>
            <a:r>
              <a:rPr lang="zh-CN" altLang="en-US" sz="2100" b="1" dirty="0">
                <a:latin typeface="宋体" pitchFamily="2" charset="-122"/>
              </a:rPr>
              <a:t>是</a:t>
            </a:r>
            <a:r>
              <a:rPr lang="en-US" altLang="zh-CN" sz="2100" i="1" dirty="0">
                <a:latin typeface="+mn-lt"/>
              </a:rPr>
              <a:t>BC</a:t>
            </a:r>
            <a:r>
              <a:rPr lang="zh-CN" altLang="en-US" sz="2100" b="1" dirty="0">
                <a:latin typeface="宋体" pitchFamily="2" charset="-122"/>
              </a:rPr>
              <a:t>中点，</a:t>
            </a: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宋体" pitchFamily="2" charset="-122"/>
              </a:rPr>
              <a:t>      ∴　</a:t>
            </a:r>
            <a:r>
              <a:rPr lang="en-US" altLang="zh-CN" sz="2100" i="1" dirty="0">
                <a:latin typeface="+mn-lt"/>
              </a:rPr>
              <a:t>BD =DC</a:t>
            </a:r>
            <a:r>
              <a:rPr lang="zh-CN" altLang="en-US" sz="2100" dirty="0">
                <a:latin typeface="+mn-lt"/>
              </a:rPr>
              <a:t>．</a:t>
            </a:r>
            <a:endParaRPr lang="en-US" altLang="zh-CN" sz="2100" dirty="0">
              <a:latin typeface="+mn-lt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         </a:t>
            </a:r>
            <a:r>
              <a:rPr lang="zh-CN" altLang="en-US" sz="2100" b="1" dirty="0">
                <a:latin typeface="宋体" pitchFamily="2" charset="-122"/>
              </a:rPr>
              <a:t>在</a:t>
            </a:r>
            <a:r>
              <a:rPr lang="zh-CN" altLang="en-US" sz="2100" i="1" dirty="0">
                <a:latin typeface="+mn-lt"/>
              </a:rPr>
              <a:t>△</a:t>
            </a:r>
            <a:r>
              <a:rPr lang="en-US" altLang="zh-CN" sz="2100" i="1" dirty="0">
                <a:latin typeface="+mn-lt"/>
              </a:rPr>
              <a:t>ABD </a:t>
            </a:r>
            <a:r>
              <a:rPr lang="zh-CN" altLang="en-US" sz="2100" b="1" dirty="0">
                <a:latin typeface="宋体" pitchFamily="2" charset="-122"/>
              </a:rPr>
              <a:t>与</a:t>
            </a:r>
            <a:r>
              <a:rPr lang="zh-CN" altLang="en-US" sz="2100" i="1" dirty="0">
                <a:latin typeface="+mn-lt"/>
              </a:rPr>
              <a:t>△</a:t>
            </a:r>
            <a:r>
              <a:rPr lang="en-US" altLang="zh-CN" sz="2100" i="1" dirty="0">
                <a:latin typeface="+mn-lt"/>
              </a:rPr>
              <a:t>ACD </a:t>
            </a:r>
            <a:r>
              <a:rPr lang="zh-CN" altLang="en-US" sz="2100" b="1" dirty="0">
                <a:latin typeface="宋体" pitchFamily="2" charset="-122"/>
              </a:rPr>
              <a:t>中，</a:t>
            </a:r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1757363" y="3227388"/>
            <a:ext cx="39862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∴ </a:t>
            </a:r>
            <a:r>
              <a:rPr lang="zh-CN" altLang="en-US" sz="2100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△</a:t>
            </a:r>
            <a:r>
              <a:rPr lang="en-US" altLang="zh-CN" sz="2100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ABD </a:t>
            </a:r>
            <a:r>
              <a:rPr lang="en-US" altLang="zh-CN" sz="2100" i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≌</a:t>
            </a:r>
            <a:r>
              <a:rPr lang="en-US" altLang="zh-CN" sz="2100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△ACD </a:t>
            </a:r>
            <a:r>
              <a:rPr lang="zh-CN" altLang="en-US" sz="21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（ </a:t>
            </a:r>
            <a:r>
              <a:rPr lang="en-US" altLang="zh-CN" sz="21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SSS </a:t>
            </a:r>
            <a:r>
              <a:rPr lang="zh-CN" altLang="en-US" sz="21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）．</a:t>
            </a:r>
          </a:p>
        </p:txBody>
      </p:sp>
      <p:grpSp>
        <p:nvGrpSpPr>
          <p:cNvPr id="75779" name="Group 5"/>
          <p:cNvGrpSpPr>
            <a:grpSpLocks/>
          </p:cNvGrpSpPr>
          <p:nvPr/>
        </p:nvGrpSpPr>
        <p:grpSpPr bwMode="auto">
          <a:xfrm>
            <a:off x="5545138" y="963613"/>
            <a:ext cx="2970212" cy="1711325"/>
            <a:chOff x="0" y="0"/>
            <a:chExt cx="2495" cy="1437"/>
          </a:xfrm>
        </p:grpSpPr>
        <p:sp>
          <p:nvSpPr>
            <p:cNvPr id="75780" name="Text Box 9"/>
            <p:cNvSpPr txBox="1">
              <a:spLocks noChangeArrowheads="1"/>
            </p:cNvSpPr>
            <p:nvPr/>
          </p:nvSpPr>
          <p:spPr bwMode="auto">
            <a:xfrm>
              <a:off x="2320" y="988"/>
              <a:ext cx="17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C</a:t>
              </a:r>
            </a:p>
          </p:txBody>
        </p:sp>
        <p:sp>
          <p:nvSpPr>
            <p:cNvPr id="75781" name="Text Box 10"/>
            <p:cNvSpPr txBox="1">
              <a:spLocks noChangeArrowheads="1"/>
            </p:cNvSpPr>
            <p:nvPr/>
          </p:nvSpPr>
          <p:spPr bwMode="auto">
            <a:xfrm>
              <a:off x="0" y="1002"/>
              <a:ext cx="17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>
          <p:nvSpPr>
            <p:cNvPr id="75782" name="Text Box 11"/>
            <p:cNvSpPr txBox="1">
              <a:spLocks noChangeArrowheads="1"/>
            </p:cNvSpPr>
            <p:nvPr/>
          </p:nvSpPr>
          <p:spPr bwMode="auto">
            <a:xfrm>
              <a:off x="1158" y="1128"/>
              <a:ext cx="17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D</a:t>
              </a:r>
            </a:p>
          </p:txBody>
        </p:sp>
        <p:sp>
          <p:nvSpPr>
            <p:cNvPr id="75783" name="Text Box 12"/>
            <p:cNvSpPr txBox="1">
              <a:spLocks noChangeArrowheads="1"/>
            </p:cNvSpPr>
            <p:nvPr/>
          </p:nvSpPr>
          <p:spPr bwMode="auto">
            <a:xfrm>
              <a:off x="1146" y="0"/>
              <a:ext cx="35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75784" name="AutoShape 10"/>
            <p:cNvSpPr>
              <a:spLocks noChangeArrowheads="1"/>
            </p:cNvSpPr>
            <p:nvPr/>
          </p:nvSpPr>
          <p:spPr bwMode="auto">
            <a:xfrm>
              <a:off x="244" y="281"/>
              <a:ext cx="2066" cy="876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75785" name="Line 11"/>
            <p:cNvSpPr>
              <a:spLocks noChangeShapeType="1"/>
            </p:cNvSpPr>
            <p:nvPr/>
          </p:nvSpPr>
          <p:spPr bwMode="auto">
            <a:xfrm>
              <a:off x="1277" y="293"/>
              <a:ext cx="0" cy="8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2532063" y="1989156"/>
            <a:ext cx="3011398" cy="1191019"/>
            <a:chOff x="554" y="-24"/>
            <a:chExt cx="2530" cy="1001"/>
          </a:xfrm>
        </p:grpSpPr>
        <p:sp>
          <p:nvSpPr>
            <p:cNvPr id="75787" name="Text Box 26" descr="底色1"/>
            <p:cNvSpPr txBox="1">
              <a:spLocks noChangeArrowheads="1"/>
            </p:cNvSpPr>
            <p:nvPr/>
          </p:nvSpPr>
          <p:spPr bwMode="auto">
            <a:xfrm>
              <a:off x="709" y="-24"/>
              <a:ext cx="2375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en-US" altLang="zh-CN" sz="2100" b="1" i="1" dirty="0">
                  <a:latin typeface="Times New Roman" pitchFamily="18" charset="0"/>
                  <a:ea typeface="黑体" pitchFamily="49" charset="-122"/>
                </a:rPr>
                <a:t>AB =AC </a:t>
              </a:r>
              <a:r>
                <a:rPr lang="en-US" altLang="zh-CN" sz="2100" b="1" dirty="0">
                  <a:latin typeface="Times New Roman" pitchFamily="18" charset="0"/>
                  <a:ea typeface="黑体" pitchFamily="49" charset="-122"/>
                </a:rPr>
                <a:t>(</a:t>
              </a:r>
              <a:r>
                <a:rPr lang="zh-CN" altLang="en-US" sz="2100" b="1" dirty="0">
                  <a:latin typeface="Times New Roman" pitchFamily="18" charset="0"/>
                  <a:ea typeface="黑体" pitchFamily="49" charset="-122"/>
                </a:rPr>
                <a:t>已知）</a:t>
              </a:r>
              <a:endParaRPr lang="en-US" altLang="zh-CN" sz="2100" b="1" dirty="0">
                <a:latin typeface="Times New Roman" pitchFamily="18" charset="0"/>
                <a:ea typeface="黑体" pitchFamily="49" charset="-122"/>
              </a:endParaRPr>
            </a:p>
            <a:p>
              <a:pPr eaLnBrk="0" hangingPunct="0">
                <a:spcBef>
                  <a:spcPct val="20000"/>
                </a:spcBef>
              </a:pPr>
              <a:r>
                <a:rPr lang="en-US" altLang="zh-CN" sz="2100" b="1" i="1" dirty="0">
                  <a:latin typeface="Times New Roman" pitchFamily="18" charset="0"/>
                  <a:ea typeface="黑体" pitchFamily="49" charset="-122"/>
                </a:rPr>
                <a:t>BD</a:t>
              </a:r>
              <a:r>
                <a:rPr lang="en-US" altLang="zh-CN" sz="2100" b="1" dirty="0">
                  <a:latin typeface="Times New Roman" pitchFamily="18" charset="0"/>
                  <a:ea typeface="黑体" pitchFamily="49" charset="-122"/>
                </a:rPr>
                <a:t> =</a:t>
              </a:r>
              <a:r>
                <a:rPr lang="en-US" altLang="zh-CN" sz="2100" b="1" i="1" dirty="0">
                  <a:latin typeface="Times New Roman" pitchFamily="18" charset="0"/>
                  <a:ea typeface="黑体" pitchFamily="49" charset="-122"/>
                </a:rPr>
                <a:t>CD</a:t>
              </a:r>
              <a:r>
                <a:rPr lang="en-US" altLang="zh-CN" sz="2100" b="1" dirty="0">
                  <a:latin typeface="Times New Roman" pitchFamily="18" charset="0"/>
                  <a:ea typeface="黑体" pitchFamily="49" charset="-122"/>
                </a:rPr>
                <a:t> </a:t>
              </a:r>
              <a:r>
                <a:rPr lang="zh-CN" altLang="en-US" sz="2100" b="1" dirty="0">
                  <a:latin typeface="Times New Roman" pitchFamily="18" charset="0"/>
                  <a:ea typeface="黑体" pitchFamily="49" charset="-122"/>
                </a:rPr>
                <a:t>（已证）</a:t>
              </a:r>
              <a:endParaRPr lang="en-US" altLang="zh-CN" sz="2100" b="1" dirty="0">
                <a:latin typeface="Times New Roman" pitchFamily="18" charset="0"/>
                <a:ea typeface="黑体" pitchFamily="49" charset="-122"/>
              </a:endParaRPr>
            </a:p>
            <a:p>
              <a:pPr eaLnBrk="0" hangingPunct="0">
                <a:spcBef>
                  <a:spcPct val="20000"/>
                </a:spcBef>
              </a:pPr>
              <a:r>
                <a:rPr lang="en-US" altLang="zh-CN" sz="2100" b="1" i="1" dirty="0">
                  <a:latin typeface="Times New Roman" pitchFamily="18" charset="0"/>
                  <a:ea typeface="黑体" pitchFamily="49" charset="-122"/>
                </a:rPr>
                <a:t>AD </a:t>
              </a:r>
              <a:r>
                <a:rPr lang="en-US" altLang="zh-CN" sz="2100" b="1" dirty="0"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100" b="1" i="1" dirty="0">
                  <a:latin typeface="Times New Roman" pitchFamily="18" charset="0"/>
                  <a:ea typeface="黑体" pitchFamily="49" charset="-122"/>
                </a:rPr>
                <a:t>AD</a:t>
              </a:r>
              <a:r>
                <a:rPr lang="en-US" altLang="zh-CN" sz="2100" b="1" dirty="0">
                  <a:latin typeface="Times New Roman" pitchFamily="18" charset="0"/>
                  <a:ea typeface="黑体" pitchFamily="49" charset="-122"/>
                </a:rPr>
                <a:t> </a:t>
              </a:r>
              <a:r>
                <a:rPr lang="zh-CN" altLang="en-US" sz="2100" b="1" dirty="0">
                  <a:latin typeface="Times New Roman" pitchFamily="18" charset="0"/>
                  <a:ea typeface="黑体" pitchFamily="49" charset="-122"/>
                </a:rPr>
                <a:t>（公共边）</a:t>
              </a:r>
              <a:endParaRPr lang="en-US" altLang="zh-CN" sz="2100" b="1" dirty="0"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75788" name="AutoShape 28"/>
            <p:cNvSpPr>
              <a:spLocks/>
            </p:cNvSpPr>
            <p:nvPr/>
          </p:nvSpPr>
          <p:spPr bwMode="auto">
            <a:xfrm>
              <a:off x="554" y="175"/>
              <a:ext cx="155" cy="676"/>
            </a:xfrm>
            <a:prstGeom prst="leftBrace">
              <a:avLst>
                <a:gd name="adj1" fmla="val 36708"/>
                <a:gd name="adj2" fmla="val 49097"/>
              </a:avLst>
            </a:prstGeom>
            <a:noFill/>
            <a:ln w="41275">
              <a:solidFill>
                <a:srgbClr val="00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Group 76"/>
          <p:cNvGrpSpPr>
            <a:grpSpLocks/>
          </p:cNvGrpSpPr>
          <p:nvPr/>
        </p:nvGrpSpPr>
        <p:grpSpPr bwMode="auto">
          <a:xfrm>
            <a:off x="2357438" y="795338"/>
            <a:ext cx="2376487" cy="703262"/>
            <a:chOff x="1536" y="2880"/>
            <a:chExt cx="1536" cy="912"/>
          </a:xfrm>
        </p:grpSpPr>
        <p:sp>
          <p:nvSpPr>
            <p:cNvPr id="75790" name="Line 77"/>
            <p:cNvSpPr>
              <a:spLocks noChangeShapeType="1"/>
            </p:cNvSpPr>
            <p:nvPr/>
          </p:nvSpPr>
          <p:spPr bwMode="auto">
            <a:xfrm>
              <a:off x="3072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1" name="Line 78"/>
            <p:cNvSpPr>
              <a:spLocks noChangeShapeType="1"/>
            </p:cNvSpPr>
            <p:nvPr/>
          </p:nvSpPr>
          <p:spPr bwMode="auto">
            <a:xfrm>
              <a:off x="1536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2" name="Line 79"/>
            <p:cNvSpPr>
              <a:spLocks noChangeShapeType="1"/>
            </p:cNvSpPr>
            <p:nvPr/>
          </p:nvSpPr>
          <p:spPr bwMode="auto">
            <a:xfrm>
              <a:off x="1536" y="2880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3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AutoShape 81"/>
          <p:cNvSpPr/>
          <p:nvPr/>
        </p:nvSpPr>
        <p:spPr>
          <a:xfrm>
            <a:off x="4849813" y="646113"/>
            <a:ext cx="1662112" cy="628650"/>
          </a:xfrm>
          <a:prstGeom prst="wedgeEllipseCallout">
            <a:avLst>
              <a:gd name="adj1" fmla="val -62174"/>
              <a:gd name="adj2" fmla="val 459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b="1" noProof="1"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准备条件</a:t>
            </a:r>
          </a:p>
        </p:txBody>
      </p:sp>
      <p:grpSp>
        <p:nvGrpSpPr>
          <p:cNvPr id="7" name="Group 76"/>
          <p:cNvGrpSpPr>
            <a:grpSpLocks/>
          </p:cNvGrpSpPr>
          <p:nvPr/>
        </p:nvGrpSpPr>
        <p:grpSpPr bwMode="auto">
          <a:xfrm>
            <a:off x="2620963" y="1547813"/>
            <a:ext cx="3008312" cy="365125"/>
            <a:chOff x="1536" y="2880"/>
            <a:chExt cx="1536" cy="912"/>
          </a:xfrm>
        </p:grpSpPr>
        <p:sp>
          <p:nvSpPr>
            <p:cNvPr id="75796" name="Line 77"/>
            <p:cNvSpPr>
              <a:spLocks noChangeShapeType="1"/>
            </p:cNvSpPr>
            <p:nvPr/>
          </p:nvSpPr>
          <p:spPr bwMode="auto">
            <a:xfrm>
              <a:off x="3072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7" name="Line 78"/>
            <p:cNvSpPr>
              <a:spLocks noChangeShapeType="1"/>
            </p:cNvSpPr>
            <p:nvPr/>
          </p:nvSpPr>
          <p:spPr bwMode="auto">
            <a:xfrm>
              <a:off x="1536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8" name="Line 79"/>
            <p:cNvSpPr>
              <a:spLocks noChangeShapeType="1"/>
            </p:cNvSpPr>
            <p:nvPr/>
          </p:nvSpPr>
          <p:spPr bwMode="auto">
            <a:xfrm>
              <a:off x="1536" y="2880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9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AutoShape 81"/>
          <p:cNvSpPr/>
          <p:nvPr/>
        </p:nvSpPr>
        <p:spPr>
          <a:xfrm>
            <a:off x="181156" y="1191220"/>
            <a:ext cx="1833422" cy="628650"/>
          </a:xfrm>
          <a:prstGeom prst="wedgeEllipseCallout">
            <a:avLst>
              <a:gd name="adj1" fmla="val 92195"/>
              <a:gd name="adj2" fmla="val 339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b="1" noProof="1"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指明范围</a:t>
            </a:r>
          </a:p>
        </p:txBody>
      </p:sp>
      <p:sp>
        <p:nvSpPr>
          <p:cNvPr id="36" name="AutoShape 81"/>
          <p:cNvSpPr/>
          <p:nvPr/>
        </p:nvSpPr>
        <p:spPr>
          <a:xfrm>
            <a:off x="585827" y="1982788"/>
            <a:ext cx="1720811" cy="628650"/>
          </a:xfrm>
          <a:prstGeom prst="wedgeEllipseCallout">
            <a:avLst>
              <a:gd name="adj1" fmla="val 66086"/>
              <a:gd name="adj2" fmla="val 344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noProof="1"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摆齐根据</a:t>
            </a:r>
          </a:p>
        </p:txBody>
      </p:sp>
      <p:grpSp>
        <p:nvGrpSpPr>
          <p:cNvPr id="8" name="Group 76"/>
          <p:cNvGrpSpPr>
            <a:grpSpLocks/>
          </p:cNvGrpSpPr>
          <p:nvPr/>
        </p:nvGrpSpPr>
        <p:grpSpPr bwMode="auto">
          <a:xfrm>
            <a:off x="2471738" y="2019300"/>
            <a:ext cx="2937024" cy="1125538"/>
            <a:chOff x="1536" y="2827"/>
            <a:chExt cx="1536" cy="965"/>
          </a:xfrm>
        </p:grpSpPr>
        <p:sp>
          <p:nvSpPr>
            <p:cNvPr id="75803" name="Line 77"/>
            <p:cNvSpPr>
              <a:spLocks noChangeShapeType="1"/>
            </p:cNvSpPr>
            <p:nvPr/>
          </p:nvSpPr>
          <p:spPr bwMode="auto">
            <a:xfrm>
              <a:off x="3072" y="2834"/>
              <a:ext cx="0" cy="9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4" name="Line 78"/>
            <p:cNvSpPr>
              <a:spLocks noChangeShapeType="1"/>
            </p:cNvSpPr>
            <p:nvPr/>
          </p:nvSpPr>
          <p:spPr bwMode="auto">
            <a:xfrm>
              <a:off x="1536" y="2834"/>
              <a:ext cx="0" cy="9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5" name="Line 79"/>
            <p:cNvSpPr>
              <a:spLocks noChangeShapeType="1"/>
            </p:cNvSpPr>
            <p:nvPr/>
          </p:nvSpPr>
          <p:spPr bwMode="auto">
            <a:xfrm>
              <a:off x="1536" y="2827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6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76"/>
          <p:cNvGrpSpPr>
            <a:grpSpLocks/>
          </p:cNvGrpSpPr>
          <p:nvPr/>
        </p:nvGrpSpPr>
        <p:grpSpPr bwMode="auto">
          <a:xfrm>
            <a:off x="1763713" y="3216275"/>
            <a:ext cx="3779837" cy="374650"/>
            <a:chOff x="1536" y="2880"/>
            <a:chExt cx="1536" cy="912"/>
          </a:xfrm>
        </p:grpSpPr>
        <p:sp>
          <p:nvSpPr>
            <p:cNvPr id="75808" name="Line 77"/>
            <p:cNvSpPr>
              <a:spLocks noChangeShapeType="1"/>
            </p:cNvSpPr>
            <p:nvPr/>
          </p:nvSpPr>
          <p:spPr bwMode="auto">
            <a:xfrm>
              <a:off x="3072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9" name="Line 78"/>
            <p:cNvSpPr>
              <a:spLocks noChangeShapeType="1"/>
            </p:cNvSpPr>
            <p:nvPr/>
          </p:nvSpPr>
          <p:spPr bwMode="auto">
            <a:xfrm>
              <a:off x="1536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10" name="Line 79"/>
            <p:cNvSpPr>
              <a:spLocks noChangeShapeType="1"/>
            </p:cNvSpPr>
            <p:nvPr/>
          </p:nvSpPr>
          <p:spPr bwMode="auto">
            <a:xfrm>
              <a:off x="1536" y="2880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11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AutoShape 81"/>
          <p:cNvSpPr/>
          <p:nvPr/>
        </p:nvSpPr>
        <p:spPr>
          <a:xfrm>
            <a:off x="6102350" y="3192463"/>
            <a:ext cx="1428750" cy="628650"/>
          </a:xfrm>
          <a:prstGeom prst="wedgeEllipseCallout">
            <a:avLst>
              <a:gd name="adj1" fmla="val -100599"/>
              <a:gd name="adj2" fmla="val -113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b="1" noProof="1"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写出结论</a:t>
            </a:r>
          </a:p>
        </p:txBody>
      </p:sp>
      <p:sp>
        <p:nvSpPr>
          <p:cNvPr id="44" name="Text Box 78"/>
          <p:cNvSpPr txBox="1">
            <a:spLocks noChangeArrowheads="1"/>
          </p:cNvSpPr>
          <p:nvPr/>
        </p:nvSpPr>
        <p:spPr bwMode="auto">
          <a:xfrm>
            <a:off x="1203748" y="3676005"/>
            <a:ext cx="28344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latin typeface="Times New Roman" pitchFamily="18" charset="0"/>
              </a:rPr>
              <a:t>(2)</a:t>
            </a:r>
            <a:r>
              <a:rPr lang="en-US" altLang="zh-CN" sz="2400" b="1" i="1" dirty="0">
                <a:latin typeface="Times New Roman" pitchFamily="18" charset="0"/>
              </a:rPr>
              <a:t>∠BAD = ∠CAD</a:t>
            </a:r>
            <a:r>
              <a:rPr lang="en-US" altLang="zh-CN" sz="2400" b="1" dirty="0">
                <a:latin typeface="Times New Roman" pitchFamily="18" charset="0"/>
              </a:rPr>
              <a:t>.</a:t>
            </a:r>
          </a:p>
        </p:txBody>
      </p:sp>
      <p:sp>
        <p:nvSpPr>
          <p:cNvPr id="46" name="矩形 45"/>
          <p:cNvSpPr/>
          <p:nvPr/>
        </p:nvSpPr>
        <p:spPr>
          <a:xfrm>
            <a:off x="1852739" y="4062114"/>
            <a:ext cx="4554537" cy="1157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0030101010101" pitchFamily="2" charset="-122"/>
              </a:rPr>
              <a:t>由（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0030101010101" pitchFamily="2" charset="-122"/>
              </a:rPr>
              <a:t>）得</a:t>
            </a:r>
            <a:r>
              <a:rPr lang="zh-CN" altLang="en-US" sz="2100" i="1" dirty="0">
                <a:latin typeface="+mn-lt"/>
                <a:ea typeface="黑体" panose="02010600030101010101" pitchFamily="2" charset="-122"/>
              </a:rPr>
              <a:t>△</a:t>
            </a:r>
            <a:r>
              <a:rPr lang="en-US" altLang="zh-CN" sz="2100" i="1" dirty="0">
                <a:latin typeface="+mn-lt"/>
                <a:ea typeface="黑体" panose="02010600030101010101" pitchFamily="2" charset="-122"/>
              </a:rPr>
              <a:t>ABD</a:t>
            </a:r>
            <a:r>
              <a:rPr lang="en-US" altLang="zh-CN" sz="2100" i="1" dirty="0">
                <a:latin typeface="+mn-lt"/>
                <a:ea typeface="黑体" panose="02010609060101010101" pitchFamily="49" charset="-122"/>
              </a:rPr>
              <a:t>≌</a:t>
            </a:r>
            <a:r>
              <a:rPr lang="en-US" altLang="zh-CN" sz="2100" i="1" dirty="0">
                <a:latin typeface="+mn-lt"/>
                <a:ea typeface="黑体" panose="02010600030101010101" pitchFamily="2" charset="-122"/>
              </a:rPr>
              <a:t>△ACD </a:t>
            </a:r>
            <a:r>
              <a:rPr lang="zh-CN" altLang="en-US" sz="2100" dirty="0">
                <a:latin typeface="+mn-lt"/>
                <a:ea typeface="黑体" panose="02010600030101010101" pitchFamily="2" charset="-122"/>
              </a:rPr>
              <a:t>，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100" dirty="0">
                <a:latin typeface="+mn-lt"/>
                <a:ea typeface="黑体" panose="02010600030101010101" pitchFamily="2" charset="-122"/>
              </a:rPr>
              <a:t>         ∴ </a:t>
            </a:r>
            <a:r>
              <a:rPr lang="zh-CN" altLang="en-US" sz="2100" i="1" dirty="0">
                <a:latin typeface="+mn-lt"/>
                <a:ea typeface="黑体" panose="02010600030101010101" pitchFamily="2" charset="-122"/>
              </a:rPr>
              <a:t>∠</a:t>
            </a:r>
            <a:r>
              <a:rPr lang="en-US" altLang="zh-CN" sz="2100" i="1" dirty="0">
                <a:latin typeface="+mn-lt"/>
                <a:ea typeface="黑体" panose="02010600030101010101" pitchFamily="2" charset="-122"/>
              </a:rPr>
              <a:t>BAD= ∠CAD</a:t>
            </a:r>
            <a:r>
              <a:rPr lang="en-US" altLang="zh-CN" sz="2100" dirty="0">
                <a:latin typeface="+mn-lt"/>
                <a:ea typeface="黑体" panose="02010600030101010101" pitchFamily="2" charset="-122"/>
              </a:rPr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0030101010101" pitchFamily="2" charset="-122"/>
              </a:rPr>
              <a:t>       </a:t>
            </a:r>
            <a:r>
              <a:rPr lang="zh-CN" altLang="en-US" sz="2100" b="1" dirty="0">
                <a:latin typeface="宋体" pitchFamily="2" charset="-122"/>
              </a:rPr>
              <a:t>（全等三角形对应角相等）</a:t>
            </a:r>
          </a:p>
        </p:txBody>
      </p:sp>
      <p:grpSp>
        <p:nvGrpSpPr>
          <p:cNvPr id="45" name="组合 2"/>
          <p:cNvGrpSpPr>
            <a:grpSpLocks/>
          </p:cNvGrpSpPr>
          <p:nvPr/>
        </p:nvGrpSpPr>
        <p:grpSpPr bwMode="auto">
          <a:xfrm>
            <a:off x="24755" y="-41354"/>
            <a:ext cx="2006600" cy="477837"/>
            <a:chOff x="123" y="40"/>
            <a:chExt cx="3160" cy="752"/>
          </a:xfrm>
        </p:grpSpPr>
        <p:cxnSp>
          <p:nvCxnSpPr>
            <p:cNvPr id="4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5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 bldLvl="0" animBg="1"/>
      <p:bldP spid="35" grpId="0" bldLvl="0" animBg="1"/>
      <p:bldP spid="36" grpId="0" bldLvl="0" animBg="1"/>
      <p:bldP spid="47" grpId="0" bldLvl="0" animBg="1"/>
      <p:bldP spid="44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41945" y="33556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>
                  <a:solidFill>
                    <a:prstClr val="white"/>
                  </a:solidFill>
                </a:rPr>
                <a:t>第一课时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2389639" y="1980338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“边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边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边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定理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3491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5"/>
          <p:cNvSpPr txBox="1">
            <a:spLocks noChangeArrowheads="1"/>
          </p:cNvSpPr>
          <p:nvPr/>
        </p:nvSpPr>
        <p:spPr bwMode="auto">
          <a:xfrm>
            <a:off x="1410974" y="1870994"/>
            <a:ext cx="68982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准备条件：</a:t>
            </a:r>
            <a:r>
              <a:rPr lang="zh-CN" altLang="en-US" sz="2400" b="1" dirty="0">
                <a:latin typeface="宋体" pitchFamily="2" charset="-122"/>
              </a:rPr>
              <a:t>证全等时要用的条件要先证好；</a:t>
            </a:r>
          </a:p>
        </p:txBody>
      </p:sp>
      <p:sp>
        <p:nvSpPr>
          <p:cNvPr id="76803" name="Text Box 17"/>
          <p:cNvSpPr txBox="1">
            <a:spLocks noChangeArrowheads="1"/>
          </p:cNvSpPr>
          <p:nvPr/>
        </p:nvSpPr>
        <p:spPr bwMode="auto">
          <a:xfrm>
            <a:off x="1410974" y="2545616"/>
            <a:ext cx="6327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②指明范围：</a:t>
            </a:r>
            <a:r>
              <a:rPr lang="zh-CN" altLang="en-US" sz="2400" b="1" dirty="0">
                <a:latin typeface="宋体" pitchFamily="2" charset="-122"/>
              </a:rPr>
              <a:t>写出在哪两个三角形中；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76804" name="Text Box 18"/>
          <p:cNvSpPr txBox="1">
            <a:spLocks noChangeArrowheads="1"/>
          </p:cNvSpPr>
          <p:nvPr/>
        </p:nvSpPr>
        <p:spPr bwMode="auto">
          <a:xfrm>
            <a:off x="1410974" y="3135203"/>
            <a:ext cx="66972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③摆齐根据：</a:t>
            </a:r>
            <a:r>
              <a:rPr lang="zh-CN" altLang="en-US" sz="2400" b="1" dirty="0">
                <a:latin typeface="宋体" pitchFamily="2" charset="-122"/>
              </a:rPr>
              <a:t>摆出三个条件用大括号括起来；</a:t>
            </a:r>
          </a:p>
        </p:txBody>
      </p:sp>
      <p:sp>
        <p:nvSpPr>
          <p:cNvPr id="76805" name="Text Box 19"/>
          <p:cNvSpPr txBox="1">
            <a:spLocks noChangeArrowheads="1"/>
          </p:cNvSpPr>
          <p:nvPr/>
        </p:nvSpPr>
        <p:spPr bwMode="auto">
          <a:xfrm>
            <a:off x="1410974" y="3831626"/>
            <a:ext cx="46033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④写出结论：</a:t>
            </a:r>
            <a:r>
              <a:rPr lang="zh-CN" altLang="en-US" sz="2400" b="1" dirty="0">
                <a:latin typeface="宋体" pitchFamily="2" charset="-122"/>
              </a:rPr>
              <a:t>写出全等结论</a:t>
            </a:r>
            <a:r>
              <a:rPr lang="en-US" altLang="zh-CN" sz="2400" b="1" dirty="0">
                <a:latin typeface="宋体" pitchFamily="2" charset="-122"/>
              </a:rPr>
              <a:t>.</a:t>
            </a:r>
          </a:p>
        </p:txBody>
      </p:sp>
      <p:sp>
        <p:nvSpPr>
          <p:cNvPr id="10" name="Text Box 20"/>
          <p:cNvSpPr txBox="1"/>
          <p:nvPr/>
        </p:nvSpPr>
        <p:spPr bwMode="auto">
          <a:xfrm>
            <a:off x="1275300" y="1313582"/>
            <a:ext cx="3030962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证明的书写步骤：</a:t>
            </a:r>
          </a:p>
        </p:txBody>
      </p: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24755" y="-32965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7" name="剪去同侧角的矩形 16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/>
      <p:bldP spid="76804" grpId="0"/>
      <p:bldP spid="7680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/>
          <p:cNvSpPr>
            <a:spLocks noChangeArrowheads="1"/>
          </p:cNvSpPr>
          <p:nvPr/>
        </p:nvSpPr>
        <p:spPr bwMode="auto">
          <a:xfrm>
            <a:off x="1356983" y="560250"/>
            <a:ext cx="72094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 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BF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的中点，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AB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DC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AC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DF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求证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:</a:t>
            </a:r>
            <a:r>
              <a:rPr lang="en-US" altLang="zh-CN" sz="2400" b="1" dirty="0">
                <a:latin typeface="+mn-lt"/>
                <a:ea typeface="楷体" pitchFamily="49" charset="-122"/>
                <a:cs typeface="EU-B1X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ABC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≌ </a:t>
            </a:r>
            <a:r>
              <a:rPr lang="en-US" altLang="zh-CN" sz="2400" b="1" dirty="0">
                <a:latin typeface="+mn-lt"/>
                <a:ea typeface="楷体" pitchFamily="49" charset="-122"/>
                <a:cs typeface="EU-B1X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cs typeface="EU-B1X"/>
              </a:rPr>
              <a:t>DCF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pic>
        <p:nvPicPr>
          <p:cNvPr id="77826" name="Picture 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6588" y="1502477"/>
            <a:ext cx="2664532" cy="2545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1954938" y="2678112"/>
            <a:ext cx="3366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仿宋" pitchFamily="49" charset="-122"/>
                <a:cs typeface="EU-B1X"/>
              </a:rPr>
              <a:t>ABC</a:t>
            </a:r>
            <a:r>
              <a:rPr lang="en-US" altLang="zh-CN" sz="2400" b="1" dirty="0">
                <a:latin typeface="+mn-lt"/>
                <a:ea typeface="仿宋" pitchFamily="49" charset="-122"/>
                <a:cs typeface="EU-B1X"/>
              </a:rPr>
              <a:t> 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和△</a:t>
            </a:r>
            <a:r>
              <a:rPr lang="en-US" altLang="zh-CN" sz="2400" b="1" i="1" dirty="0">
                <a:latin typeface="+mn-lt"/>
                <a:ea typeface="仿宋" pitchFamily="49" charset="-122"/>
                <a:cs typeface="EU-B1X"/>
              </a:rPr>
              <a:t>DCF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中，</a:t>
            </a: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2583588" y="3101975"/>
            <a:ext cx="1661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+mn-lt"/>
                <a:ea typeface="EU-B1X"/>
                <a:cs typeface="EU-B1X"/>
              </a:rPr>
              <a:t>AB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DC</a:t>
            </a:r>
            <a:r>
              <a:rPr lang="zh-CN" altLang="en-US" sz="2400" b="1" dirty="0">
                <a:latin typeface="+mn-lt"/>
                <a:ea typeface="EU-B1X"/>
                <a:cs typeface="EU-B1X"/>
              </a:rPr>
              <a:t>，</a:t>
            </a: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1921600" y="4202113"/>
            <a:ext cx="2978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+mn-lt"/>
                <a:ea typeface="黑体" pitchFamily="49" charset="-122"/>
              </a:rPr>
              <a:t>∴  △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ABC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 ≌ △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DCF</a:t>
            </a:r>
          </a:p>
        </p:txBody>
      </p:sp>
      <p:sp>
        <p:nvSpPr>
          <p:cNvPr id="16394" name="AutoShape 11"/>
          <p:cNvSpPr>
            <a:spLocks/>
          </p:cNvSpPr>
          <p:nvPr/>
        </p:nvSpPr>
        <p:spPr bwMode="auto">
          <a:xfrm>
            <a:off x="2398296" y="3286149"/>
            <a:ext cx="89296" cy="857250"/>
          </a:xfrm>
          <a:prstGeom prst="leftBrace">
            <a:avLst>
              <a:gd name="adj1" fmla="val 125000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+mn-lt"/>
            </a:endParaRPr>
          </a:p>
        </p:txBody>
      </p:sp>
      <p:sp>
        <p:nvSpPr>
          <p:cNvPr id="16395" name="Text Box 12"/>
          <p:cNvSpPr txBox="1">
            <a:spLocks noChangeArrowheads="1"/>
          </p:cNvSpPr>
          <p:nvPr/>
        </p:nvSpPr>
        <p:spPr bwMode="auto">
          <a:xfrm>
            <a:off x="3850983" y="3102065"/>
            <a:ext cx="1008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)</a:t>
            </a:r>
          </a:p>
        </p:txBody>
      </p:sp>
      <p:sp>
        <p:nvSpPr>
          <p:cNvPr id="16396" name="Text Box 13"/>
          <p:cNvSpPr txBox="1">
            <a:spLocks noChangeArrowheads="1"/>
          </p:cNvSpPr>
          <p:nvPr/>
        </p:nvSpPr>
        <p:spPr bwMode="auto">
          <a:xfrm>
            <a:off x="3830435" y="3807004"/>
            <a:ext cx="1008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已证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)</a:t>
            </a:r>
          </a:p>
        </p:txBody>
      </p:sp>
      <p:sp>
        <p:nvSpPr>
          <p:cNvPr id="16397" name="Rectangle 14"/>
          <p:cNvSpPr>
            <a:spLocks noChangeArrowheads="1"/>
          </p:cNvSpPr>
          <p:nvPr/>
        </p:nvSpPr>
        <p:spPr bwMode="auto">
          <a:xfrm>
            <a:off x="2583588" y="3457575"/>
            <a:ext cx="133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  <a:ea typeface="EU-B1X"/>
                <a:cs typeface="EU-B1X"/>
              </a:rPr>
              <a:t>AC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DF</a:t>
            </a:r>
            <a:r>
              <a:rPr lang="zh-CN" altLang="en-US" sz="2400" b="1" dirty="0">
                <a:latin typeface="+mn-lt"/>
                <a:ea typeface="EU-B1X"/>
                <a:cs typeface="EU-B1X"/>
              </a:rPr>
              <a:t>，</a:t>
            </a:r>
          </a:p>
        </p:txBody>
      </p:sp>
      <p:sp>
        <p:nvSpPr>
          <p:cNvPr id="16398" name="Rectangle 15"/>
          <p:cNvSpPr>
            <a:spLocks noChangeArrowheads="1"/>
          </p:cNvSpPr>
          <p:nvPr/>
        </p:nvSpPr>
        <p:spPr bwMode="auto">
          <a:xfrm>
            <a:off x="2589938" y="3824288"/>
            <a:ext cx="1643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  <a:ea typeface="EU-B1X"/>
                <a:cs typeface="EU-B1X"/>
              </a:rPr>
              <a:t>BC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CF</a:t>
            </a:r>
            <a:r>
              <a:rPr lang="zh-CN" altLang="en-US" sz="2400" b="1" dirty="0">
                <a:latin typeface="+mn-lt"/>
                <a:ea typeface="EU-B1X"/>
                <a:cs typeface="EU-B1X"/>
              </a:rPr>
              <a:t>，</a:t>
            </a:r>
          </a:p>
        </p:txBody>
      </p:sp>
      <p:sp>
        <p:nvSpPr>
          <p:cNvPr id="16399" name="Text Box 16"/>
          <p:cNvSpPr txBox="1">
            <a:spLocks noChangeArrowheads="1"/>
          </p:cNvSpPr>
          <p:nvPr/>
        </p:nvSpPr>
        <p:spPr bwMode="auto">
          <a:xfrm>
            <a:off x="1522860" y="1774557"/>
            <a:ext cx="30696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∵</a:t>
            </a:r>
            <a:r>
              <a:rPr lang="en-US" altLang="zh-CN" sz="2400" b="1" i="1" dirty="0">
                <a:latin typeface="+mn-lt"/>
                <a:ea typeface="仿宋" pitchFamily="49" charset="-122"/>
                <a:cs typeface="EU-B1X"/>
              </a:rPr>
              <a:t>C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仿宋" pitchFamily="49" charset="-122"/>
                <a:cs typeface="EU-B1X"/>
              </a:rPr>
              <a:t>BF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中点，</a:t>
            </a:r>
          </a:p>
        </p:txBody>
      </p:sp>
      <p:sp>
        <p:nvSpPr>
          <p:cNvPr id="16400" name="Rectangle 17"/>
          <p:cNvSpPr>
            <a:spLocks noChangeArrowheads="1"/>
          </p:cNvSpPr>
          <p:nvPr/>
        </p:nvSpPr>
        <p:spPr bwMode="auto">
          <a:xfrm>
            <a:off x="2449513" y="2229510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  <a:cs typeface="EU-B1X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  <a:cs typeface="EU-B1X"/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  <a:cs typeface="EU-B1X"/>
              </a:rPr>
              <a:t>.</a:t>
            </a:r>
          </a:p>
        </p:txBody>
      </p:sp>
      <p:sp>
        <p:nvSpPr>
          <p:cNvPr id="16401" name="Text Box 18"/>
          <p:cNvSpPr txBox="1">
            <a:spLocks noChangeArrowheads="1"/>
          </p:cNvSpPr>
          <p:nvPr/>
        </p:nvSpPr>
        <p:spPr bwMode="auto">
          <a:xfrm>
            <a:off x="3850843" y="3443557"/>
            <a:ext cx="1008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)</a:t>
            </a:r>
          </a:p>
        </p:txBody>
      </p:sp>
      <p:sp>
        <p:nvSpPr>
          <p:cNvPr id="16402" name="Text Box 27"/>
          <p:cNvSpPr txBox="1">
            <a:spLocks noChangeArrowheads="1"/>
          </p:cNvSpPr>
          <p:nvPr/>
        </p:nvSpPr>
        <p:spPr bwMode="auto">
          <a:xfrm>
            <a:off x="4721503" y="4188574"/>
            <a:ext cx="981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黑体" pitchFamily="49" charset="-122"/>
              </a:rPr>
              <a:t>(SSS).</a:t>
            </a:r>
          </a:p>
        </p:txBody>
      </p:sp>
      <p:grpSp>
        <p:nvGrpSpPr>
          <p:cNvPr id="20" name="组合 5"/>
          <p:cNvGrpSpPr>
            <a:grpSpLocks/>
          </p:cNvGrpSpPr>
          <p:nvPr/>
        </p:nvGrpSpPr>
        <p:grpSpPr bwMode="auto">
          <a:xfrm>
            <a:off x="25167" y="-30660"/>
            <a:ext cx="2006600" cy="477838"/>
            <a:chOff x="248" y="26"/>
            <a:chExt cx="3160" cy="752"/>
          </a:xfrm>
        </p:grpSpPr>
        <p:sp>
          <p:nvSpPr>
            <p:cNvPr id="21" name="文本框 15"/>
            <p:cNvSpPr txBox="1">
              <a:spLocks noChangeArrowheads="1"/>
            </p:cNvSpPr>
            <p:nvPr/>
          </p:nvSpPr>
          <p:spPr bwMode="auto">
            <a:xfrm>
              <a:off x="1008" y="2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22" name="组合 2"/>
            <p:cNvGrpSpPr>
              <a:grpSpLocks/>
            </p:cNvGrpSpPr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2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60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54" y="64535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2" grpId="0"/>
      <p:bldP spid="16393" grpId="0"/>
      <p:bldP spid="16394" grpId="0" bldLvl="0" animBg="1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  <p:bldP spid="1640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7"/>
          <p:cNvSpPr txBox="1"/>
          <p:nvPr/>
        </p:nvSpPr>
        <p:spPr>
          <a:xfrm>
            <a:off x="1108074" y="1280244"/>
            <a:ext cx="7242175" cy="1963288"/>
          </a:xfrm>
          <a:prstGeom prst="rect">
            <a:avLst/>
          </a:prstGeom>
        </p:spPr>
        <p:txBody>
          <a:bodyPr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400" b="1" dirty="0" smtClean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已</a:t>
            </a:r>
            <a:r>
              <a:rPr lang="zh-CN" altLang="en-US" sz="2400" b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知：如图，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AE</a:t>
            </a:r>
            <a:r>
              <a:rPr lang="zh-CN" altLang="en-US" sz="2400" b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BD</a:t>
            </a:r>
            <a:r>
              <a:rPr lang="zh-CN" altLang="en-US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CE</a:t>
            </a:r>
            <a:r>
              <a:rPr lang="en-US" altLang="zh-CN" sz="2400" b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.</a:t>
            </a:r>
          </a:p>
          <a:p>
            <a:pPr algn="l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求证</a:t>
            </a:r>
            <a:r>
              <a:rPr lang="zh-CN" altLang="en-US" sz="2400" b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DAE</a:t>
            </a:r>
            <a:r>
              <a:rPr lang="en-US" altLang="zh-CN" sz="2400" b="1" dirty="0">
                <a:solidFill>
                  <a:schemeClr val="tx1"/>
                </a:solidFill>
                <a:ea typeface="楷体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0000FF"/>
                </a:solidFill>
                <a:ea typeface="楷体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FF"/>
              </a:solidFill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79884" name="文本框 2"/>
          <p:cNvSpPr txBox="1">
            <a:spLocks noChangeArrowheads="1"/>
          </p:cNvSpPr>
          <p:nvPr/>
        </p:nvSpPr>
        <p:spPr bwMode="auto">
          <a:xfrm>
            <a:off x="2742690" y="778034"/>
            <a:ext cx="4905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itchFamily="49" charset="-122"/>
              </a:rPr>
              <a:t>利用三角形全等证明线段或角相等</a:t>
            </a:r>
          </a:p>
        </p:txBody>
      </p: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24755" y="-24576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82766" y="2676468"/>
            <a:ext cx="73589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析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要证∠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BAC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DAE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，而这两个角所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在</a:t>
            </a:r>
            <a:endParaRPr lang="en-US" altLang="zh-CN" sz="2000" b="1" dirty="0" smtClean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  <a:p>
            <a:pPr lvl="0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三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角形显然不全等，我们可以利用等式的性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质</a:t>
            </a:r>
            <a:endParaRPr lang="en-US" altLang="zh-CN" sz="2000" b="1" dirty="0" smtClean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  <a:p>
            <a:pPr lvl="0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将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它转化为证∠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；由已知的三组相等线段可证明△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ABD</a:t>
            </a:r>
            <a:r>
              <a:rPr lang="en-US" altLang="zh-CN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≌△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ACE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，根据全等三角形的性质可得∠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CAE</a:t>
            </a:r>
            <a:r>
              <a:rPr lang="en-US" altLang="zh-CN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720102" y="734614"/>
            <a:ext cx="2274656" cy="492440"/>
            <a:chOff x="402069" y="545931"/>
            <a:chExt cx="2273908" cy="492762"/>
          </a:xfrm>
        </p:grpSpPr>
        <p:grpSp>
          <p:nvGrpSpPr>
            <p:cNvPr id="23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+mn-lt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+mn-lt"/>
                  <a:ea typeface="宋体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+mn-lt"/>
                <a:ea typeface="宋体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155" y="1897043"/>
            <a:ext cx="1656588" cy="165658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340268" y="516147"/>
            <a:ext cx="6604659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证明：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△ </a:t>
            </a:r>
            <a:r>
              <a:rPr lang="en-US" altLang="zh-CN" sz="2400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4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△ </a:t>
            </a:r>
            <a:r>
              <a:rPr lang="en-US" altLang="zh-CN" sz="2400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AD</a:t>
            </a:r>
            <a:r>
              <a:rPr lang="zh-CN" altLang="en-US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AE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BD</a:t>
            </a:r>
            <a:r>
              <a:rPr lang="zh-CN" altLang="en-US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CE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△ </a:t>
            </a:r>
            <a:r>
              <a:rPr lang="en-US" altLang="zh-CN" sz="2400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△ </a:t>
            </a:r>
            <a:r>
              <a:rPr lang="en-US" altLang="zh-CN" sz="2400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ACE(SSS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BAD</a:t>
            </a: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CAE</a:t>
            </a:r>
            <a:r>
              <a:rPr lang="en-US" altLang="zh-CN" sz="24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∴∠BAD</a:t>
            </a:r>
            <a:r>
              <a:rPr lang="zh-CN" altLang="en-US" sz="24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DAC</a:t>
            </a: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CAE</a:t>
            </a:r>
            <a:r>
              <a:rPr lang="zh-CN" altLang="en-US" sz="24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DAC</a:t>
            </a:r>
            <a:r>
              <a:rPr lang="zh-CN" altLang="en-US" sz="24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DAE</a:t>
            </a:r>
            <a:r>
              <a:rPr lang="en-US" altLang="zh-CN" sz="24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1410"/>
              </p:ext>
            </p:extLst>
          </p:nvPr>
        </p:nvGraphicFramePr>
        <p:xfrm>
          <a:off x="2349213" y="1370076"/>
          <a:ext cx="345997" cy="1191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88" r:id="rId3" imgW="203112" imgH="698197" progId="Equation.DSMT4">
                  <p:embed/>
                </p:oleObj>
              </mc:Choice>
              <mc:Fallback>
                <p:oleObj r:id="rId3" imgW="203112" imgH="698197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213" y="1370076"/>
                        <a:ext cx="345997" cy="1191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16366" y="-24576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339" y="1121716"/>
            <a:ext cx="1656588" cy="165658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1179514" y="572632"/>
            <a:ext cx="64944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2.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已知：如图，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+mn-lt"/>
                <a:ea typeface="楷体" pitchFamily="49" charset="-122"/>
              </a:rPr>
              <a:t>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求证</a:t>
            </a:r>
            <a:r>
              <a:rPr lang="zh-CN" altLang="en-US" sz="2400" b="1" dirty="0">
                <a:latin typeface="+mn-lt"/>
                <a:ea typeface="楷体" pitchFamily="49" charset="-122"/>
                <a:sym typeface="Wingdings" pitchFamily="2" charset="2"/>
              </a:rPr>
              <a:t>：</a:t>
            </a:r>
            <a:r>
              <a:rPr lang="en-US" altLang="zh-CN" sz="2400" b="1" dirty="0">
                <a:latin typeface="+mn-lt"/>
                <a:ea typeface="楷体" pitchFamily="49" charset="-122"/>
                <a:sym typeface="Wingdings" pitchFamily="2" charset="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sym typeface="Wingdings" pitchFamily="2" charset="2"/>
              </a:rPr>
              <a:t>ABC</a:t>
            </a:r>
            <a:r>
              <a:rPr lang="en-US" altLang="zh-CN" sz="2400" b="1" dirty="0">
                <a:latin typeface="+mn-lt"/>
                <a:ea typeface="楷体" pitchFamily="49" charset="-122"/>
                <a:sym typeface="Wingdings" pitchFamily="2" charset="2"/>
              </a:rPr>
              <a:t>≌△</a:t>
            </a:r>
            <a:r>
              <a:rPr lang="en-US" altLang="zh-CN" sz="2400" b="1" i="1" dirty="0">
                <a:latin typeface="+mn-lt"/>
                <a:ea typeface="楷体" pitchFamily="49" charset="-122"/>
                <a:sym typeface="Wingdings" pitchFamily="2" charset="2"/>
              </a:rPr>
              <a:t>ADC</a:t>
            </a:r>
            <a:r>
              <a:rPr lang="zh-CN" altLang="en-US" sz="2400" b="1" dirty="0" smtClean="0">
                <a:latin typeface="+mn-lt"/>
                <a:ea typeface="楷体" pitchFamily="49" charset="-122"/>
                <a:sym typeface="Wingdings" pitchFamily="2" charset="2"/>
              </a:rPr>
              <a:t>，</a:t>
            </a:r>
            <a:endParaRPr lang="en-US" altLang="zh-CN" sz="2400" b="1" dirty="0">
              <a:latin typeface="+mn-lt"/>
              <a:ea typeface="楷体" pitchFamily="49" charset="-122"/>
              <a:sym typeface="Wingdings" pitchFamily="2" charset="2"/>
            </a:endParaRPr>
          </a:p>
        </p:txBody>
      </p:sp>
      <p:sp>
        <p:nvSpPr>
          <p:cNvPr id="81922" name="文本框 22531"/>
          <p:cNvSpPr txBox="1">
            <a:spLocks noChangeArrowheads="1"/>
          </p:cNvSpPr>
          <p:nvPr/>
        </p:nvSpPr>
        <p:spPr bwMode="auto">
          <a:xfrm>
            <a:off x="6715091" y="184437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 i="1" dirty="0">
                <a:latin typeface="+mn-lt"/>
              </a:rPr>
              <a:t>A</a:t>
            </a:r>
          </a:p>
        </p:txBody>
      </p:sp>
      <p:sp>
        <p:nvSpPr>
          <p:cNvPr id="81923" name="文本框 22532"/>
          <p:cNvSpPr txBox="1">
            <a:spLocks noChangeArrowheads="1"/>
          </p:cNvSpPr>
          <p:nvPr/>
        </p:nvSpPr>
        <p:spPr bwMode="auto">
          <a:xfrm>
            <a:off x="5857841" y="2473028"/>
            <a:ext cx="400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>
                <a:schemeClr val="bg1"/>
              </a:buClr>
              <a:defRPr b="1" i="1">
                <a:latin typeface="+mn-lt"/>
              </a:defRPr>
            </a:lvl1pPr>
          </a:lstStyle>
          <a:p>
            <a:r>
              <a:rPr lang="en-US" altLang="zh-CN" dirty="0"/>
              <a:t>B</a:t>
            </a:r>
          </a:p>
        </p:txBody>
      </p:sp>
      <p:sp>
        <p:nvSpPr>
          <p:cNvPr id="81924" name="文本框 22533"/>
          <p:cNvSpPr txBox="1">
            <a:spLocks noChangeArrowheads="1"/>
          </p:cNvSpPr>
          <p:nvPr/>
        </p:nvSpPr>
        <p:spPr bwMode="auto">
          <a:xfrm>
            <a:off x="6543641" y="373032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 i="1" dirty="0">
                <a:latin typeface="+mn-lt"/>
              </a:rPr>
              <a:t>C</a:t>
            </a:r>
          </a:p>
        </p:txBody>
      </p:sp>
      <p:sp>
        <p:nvSpPr>
          <p:cNvPr id="81925" name="任意多边形 22535"/>
          <p:cNvSpPr>
            <a:spLocks noChangeArrowheads="1"/>
          </p:cNvSpPr>
          <p:nvPr/>
        </p:nvSpPr>
        <p:spPr bwMode="auto">
          <a:xfrm>
            <a:off x="6215028" y="2174578"/>
            <a:ext cx="628650" cy="1600200"/>
          </a:xfrm>
          <a:custGeom>
            <a:avLst/>
            <a:gdLst>
              <a:gd name="T0" fmla="*/ 528 w 528"/>
              <a:gd name="T1" fmla="*/ 0 h 1344"/>
              <a:gd name="T2" fmla="*/ 528 w 528"/>
              <a:gd name="T3" fmla="*/ 1344 h 1344"/>
              <a:gd name="T4" fmla="*/ 0 w 528"/>
              <a:gd name="T5" fmla="*/ 324 h 1344"/>
              <a:gd name="T6" fmla="*/ 528 w 528"/>
              <a:gd name="T7" fmla="*/ 0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8" h="1344">
                <a:moveTo>
                  <a:pt x="528" y="0"/>
                </a:moveTo>
                <a:lnTo>
                  <a:pt x="528" y="1344"/>
                </a:lnTo>
                <a:lnTo>
                  <a:pt x="0" y="324"/>
                </a:lnTo>
                <a:lnTo>
                  <a:pt x="528" y="0"/>
                </a:lnTo>
                <a:close/>
              </a:path>
            </a:pathLst>
          </a:custGeom>
          <a:solidFill>
            <a:srgbClr val="993366">
              <a:alpha val="71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81926" name="任意多边形 22536"/>
          <p:cNvSpPr>
            <a:spLocks noChangeArrowheads="1"/>
          </p:cNvSpPr>
          <p:nvPr/>
        </p:nvSpPr>
        <p:spPr bwMode="auto">
          <a:xfrm>
            <a:off x="6864316" y="2174578"/>
            <a:ext cx="685800" cy="1600200"/>
          </a:xfrm>
          <a:custGeom>
            <a:avLst/>
            <a:gdLst>
              <a:gd name="T0" fmla="*/ 0 w 576"/>
              <a:gd name="T1" fmla="*/ 0 h 1296"/>
              <a:gd name="T2" fmla="*/ 0 w 576"/>
              <a:gd name="T3" fmla="*/ 1296 h 1296"/>
              <a:gd name="T4" fmla="*/ 576 w 576"/>
              <a:gd name="T5" fmla="*/ 336 h 1296"/>
              <a:gd name="T6" fmla="*/ 0 w 57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" h="1296">
                <a:moveTo>
                  <a:pt x="0" y="0"/>
                </a:moveTo>
                <a:lnTo>
                  <a:pt x="0" y="1296"/>
                </a:lnTo>
                <a:lnTo>
                  <a:pt x="576" y="33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81927" name="文本框 22537"/>
          <p:cNvSpPr txBox="1">
            <a:spLocks noChangeArrowheads="1"/>
          </p:cNvSpPr>
          <p:nvPr/>
        </p:nvSpPr>
        <p:spPr bwMode="auto">
          <a:xfrm>
            <a:off x="7629491" y="241587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>
                <a:schemeClr val="bg1"/>
              </a:buClr>
              <a:defRPr b="1" i="1">
                <a:latin typeface="+mn-lt"/>
              </a:defRPr>
            </a:lvl1pPr>
          </a:lstStyle>
          <a:p>
            <a:r>
              <a:rPr lang="en-US" altLang="zh-CN" dirty="0"/>
              <a:t>D</a:t>
            </a:r>
          </a:p>
        </p:txBody>
      </p:sp>
      <p:sp>
        <p:nvSpPr>
          <p:cNvPr id="22540" name="文本框 22539"/>
          <p:cNvSpPr txBox="1">
            <a:spLocks noChangeArrowheads="1"/>
          </p:cNvSpPr>
          <p:nvPr/>
        </p:nvSpPr>
        <p:spPr bwMode="auto">
          <a:xfrm>
            <a:off x="1838326" y="2939405"/>
            <a:ext cx="365104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buClr>
                <a:prstClr val="white"/>
              </a:buClr>
            </a:pPr>
            <a:r>
              <a:rPr lang="en-US" altLang="zh-CN" sz="2400" i="1" dirty="0" smtClean="0">
                <a:latin typeface="+mn-lt"/>
              </a:rPr>
              <a:t>    </a:t>
            </a:r>
            <a:r>
              <a:rPr lang="en-US" altLang="zh-CN" sz="2400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(</a:t>
            </a:r>
            <a:r>
              <a:rPr lang="zh-CN" altLang="en-US" sz="2400" b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公共边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en-US" altLang="zh-CN" sz="2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2542" name="文本框 22541"/>
          <p:cNvSpPr txBox="1">
            <a:spLocks noChangeArrowheads="1"/>
          </p:cNvSpPr>
          <p:nvPr/>
        </p:nvSpPr>
        <p:spPr bwMode="auto">
          <a:xfrm>
            <a:off x="2653086" y="3396803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latin typeface="+mn-lt"/>
              </a:rPr>
              <a:t>≌</a:t>
            </a:r>
          </a:p>
        </p:txBody>
      </p:sp>
      <p:sp>
        <p:nvSpPr>
          <p:cNvPr id="22544" name="矩形 22543"/>
          <p:cNvSpPr>
            <a:spLocks noChangeArrowheads="1"/>
          </p:cNvSpPr>
          <p:nvPr/>
        </p:nvSpPr>
        <p:spPr bwMode="auto">
          <a:xfrm>
            <a:off x="2136566" y="2221283"/>
            <a:ext cx="3352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AB=AD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  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(         )</a:t>
            </a:r>
          </a:p>
          <a:p>
            <a:pPr>
              <a:buClr>
                <a:schemeClr val="bg1"/>
              </a:buClr>
            </a:pPr>
            <a:r>
              <a:rPr lang="en-US" altLang="zh-CN" sz="2400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BC=DC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  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(         )</a:t>
            </a:r>
          </a:p>
        </p:txBody>
      </p:sp>
      <p:sp>
        <p:nvSpPr>
          <p:cNvPr id="22545" name="矩形 22544"/>
          <p:cNvSpPr>
            <a:spLocks noChangeArrowheads="1"/>
          </p:cNvSpPr>
          <p:nvPr/>
        </p:nvSpPr>
        <p:spPr bwMode="auto">
          <a:xfrm>
            <a:off x="1283495" y="3387959"/>
            <a:ext cx="4862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dirty="0">
                <a:latin typeface="+mn-lt"/>
              </a:rPr>
              <a:t>∴</a:t>
            </a:r>
            <a:r>
              <a:rPr lang="en-US" altLang="zh-CN" sz="2400" i="1" dirty="0">
                <a:latin typeface="+mn-lt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ABC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</a:rPr>
              <a:t>       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ADC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SSS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  <p:sp>
        <p:nvSpPr>
          <p:cNvPr id="22546" name="矩形 22545"/>
          <p:cNvSpPr>
            <a:spLocks noChangeArrowheads="1"/>
          </p:cNvSpPr>
          <p:nvPr/>
        </p:nvSpPr>
        <p:spPr bwMode="auto">
          <a:xfrm>
            <a:off x="1139826" y="1791345"/>
            <a:ext cx="39789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在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和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ADC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中</a:t>
            </a:r>
          </a:p>
        </p:txBody>
      </p:sp>
      <p:sp>
        <p:nvSpPr>
          <p:cNvPr id="22549" name="文本框 22548"/>
          <p:cNvSpPr txBox="1">
            <a:spLocks noChangeArrowheads="1"/>
          </p:cNvSpPr>
          <p:nvPr/>
        </p:nvSpPr>
        <p:spPr bwMode="auto">
          <a:xfrm>
            <a:off x="3387814" y="2242062"/>
            <a:ext cx="1087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+mn-lt"/>
                <a:ea typeface="仿宋" pitchFamily="49" charset="-122"/>
              </a:rPr>
              <a:t>已 知</a:t>
            </a:r>
          </a:p>
        </p:txBody>
      </p:sp>
      <p:sp>
        <p:nvSpPr>
          <p:cNvPr id="22550" name="文本框 22549"/>
          <p:cNvSpPr txBox="1">
            <a:spLocks noChangeArrowheads="1"/>
          </p:cNvSpPr>
          <p:nvPr/>
        </p:nvSpPr>
        <p:spPr bwMode="auto">
          <a:xfrm>
            <a:off x="3382122" y="2617467"/>
            <a:ext cx="1107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+mn-lt"/>
                <a:ea typeface="仿宋" pitchFamily="49" charset="-122"/>
              </a:rPr>
              <a:t>已 知</a:t>
            </a:r>
          </a:p>
        </p:txBody>
      </p:sp>
      <p:sp>
        <p:nvSpPr>
          <p:cNvPr id="22560" name="文本框 22559"/>
          <p:cNvSpPr txBox="1">
            <a:spLocks noChangeArrowheads="1"/>
          </p:cNvSpPr>
          <p:nvPr/>
        </p:nvSpPr>
        <p:spPr bwMode="auto">
          <a:xfrm>
            <a:off x="1308102" y="3780574"/>
            <a:ext cx="3997325" cy="13849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+mn-lt"/>
                <a:ea typeface="仿宋" pitchFamily="49" charset="-122"/>
              </a:rPr>
              <a:t>∴ 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∠BAC=∠DAC</a:t>
            </a:r>
          </a:p>
          <a:p>
            <a:r>
              <a:rPr lang="en-US" altLang="zh-CN" sz="2400" b="1" dirty="0">
                <a:latin typeface="+mn-lt"/>
                <a:ea typeface="仿宋" pitchFamily="49" charset="-122"/>
              </a:rPr>
              <a:t>∴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AC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∠BAD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的角平分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线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.</a:t>
            </a:r>
            <a:endParaRPr lang="zh-CN" altLang="en-US" sz="2400" b="1" dirty="0">
              <a:latin typeface="+mn-lt"/>
              <a:ea typeface="仿宋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+mn-lt"/>
              <a:ea typeface="仿宋" pitchFamily="49" charset="-122"/>
            </a:endParaRPr>
          </a:p>
        </p:txBody>
      </p:sp>
      <p:sp>
        <p:nvSpPr>
          <p:cNvPr id="22561" name="文本框 22560"/>
          <p:cNvSpPr txBox="1">
            <a:spLocks noChangeArrowheads="1"/>
          </p:cNvSpPr>
          <p:nvPr/>
        </p:nvSpPr>
        <p:spPr bwMode="auto">
          <a:xfrm>
            <a:off x="4902757" y="1090737"/>
            <a:ext cx="3673475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的角平分线</a:t>
            </a:r>
          </a:p>
        </p:txBody>
      </p:sp>
      <p:grpSp>
        <p:nvGrpSpPr>
          <p:cNvPr id="81943" name="组合 2"/>
          <p:cNvGrpSpPr>
            <a:grpSpLocks/>
          </p:cNvGrpSpPr>
          <p:nvPr/>
        </p:nvGrpSpPr>
        <p:grpSpPr bwMode="auto">
          <a:xfrm>
            <a:off x="16778" y="-30123"/>
            <a:ext cx="2006600" cy="477838"/>
            <a:chOff x="153" y="40"/>
            <a:chExt cx="3160" cy="752"/>
          </a:xfrm>
        </p:grpSpPr>
        <p:cxnSp>
          <p:nvCxnSpPr>
            <p:cNvPr id="5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4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" y="57263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左大括号 1"/>
          <p:cNvSpPr/>
          <p:nvPr/>
        </p:nvSpPr>
        <p:spPr>
          <a:xfrm>
            <a:off x="1766201" y="2388768"/>
            <a:ext cx="370365" cy="891041"/>
          </a:xfrm>
          <a:prstGeom prst="leftBrace">
            <a:avLst>
              <a:gd name="adj1" fmla="val 17650"/>
              <a:gd name="adj2" fmla="val 4806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/>
      <p:bldP spid="22542" grpId="0"/>
      <p:bldP spid="22544" grpId="0"/>
      <p:bldP spid="22545" grpId="0"/>
      <p:bldP spid="22546" grpId="0"/>
      <p:bldP spid="22549" grpId="0"/>
      <p:bldP spid="22550" grpId="0"/>
      <p:bldP spid="22560" grpId="0" bldLvl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345713" y="1692158"/>
            <a:ext cx="69161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∠AOB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．求作：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=∠AOB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08088" y="1217613"/>
            <a:ext cx="6184750" cy="461665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用尺规作一个角等于已知角．</a:t>
            </a:r>
          </a:p>
        </p:txBody>
      </p:sp>
      <p:sp>
        <p:nvSpPr>
          <p:cNvPr id="5" name="Arc 6"/>
          <p:cNvSpPr>
            <a:spLocks noChangeArrowheads="1"/>
          </p:cNvSpPr>
          <p:nvPr/>
        </p:nvSpPr>
        <p:spPr bwMode="auto">
          <a:xfrm>
            <a:off x="2146300" y="2687638"/>
            <a:ext cx="1681163" cy="1581150"/>
          </a:xfrm>
          <a:custGeom>
            <a:avLst/>
            <a:gdLst>
              <a:gd name="T0" fmla="*/ 13067 w 21600"/>
              <a:gd name="T1" fmla="*/ -1 h 20320"/>
              <a:gd name="T2" fmla="*/ 21600 w 21600"/>
              <a:gd name="T3" fmla="*/ 17199 h 20320"/>
              <a:gd name="T4" fmla="*/ 21373 w 21600"/>
              <a:gd name="T5" fmla="*/ 20320 h 20320"/>
              <a:gd name="T6" fmla="*/ 13067 w 21600"/>
              <a:gd name="T7" fmla="*/ -1 h 20320"/>
              <a:gd name="T8" fmla="*/ 21600 w 21600"/>
              <a:gd name="T9" fmla="*/ 17199 h 20320"/>
              <a:gd name="T10" fmla="*/ 21373 w 21600"/>
              <a:gd name="T11" fmla="*/ 20320 h 20320"/>
              <a:gd name="T12" fmla="*/ 0 w 21600"/>
              <a:gd name="T13" fmla="*/ 17199 h 20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0320" fill="none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</a:path>
              <a:path w="21600" h="20320" stroke="0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  <a:lnTo>
                  <a:pt x="0" y="1719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146300" y="4027488"/>
            <a:ext cx="2189163" cy="0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>
            <a:off x="2146300" y="2549525"/>
            <a:ext cx="1692275" cy="1477963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830388" y="3894138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itchFamily="49" charset="-122"/>
              </a:rPr>
              <a:t>O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011488" y="2770188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itchFamily="49" charset="-122"/>
              </a:rPr>
              <a:t>D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3863975" y="242728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itchFamily="49" charset="-122"/>
              </a:rPr>
              <a:t>B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503613" y="3998913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itchFamily="49" charset="-122"/>
              </a:rPr>
              <a:t>C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4349750" y="3857625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itchFamily="49" charset="-122"/>
              </a:rPr>
              <a:t>A</a:t>
            </a:r>
          </a:p>
        </p:txBody>
      </p:sp>
      <p:sp>
        <p:nvSpPr>
          <p:cNvPr id="13" name="Arc 3"/>
          <p:cNvSpPr>
            <a:spLocks noChangeArrowheads="1"/>
          </p:cNvSpPr>
          <p:nvPr/>
        </p:nvSpPr>
        <p:spPr bwMode="auto">
          <a:xfrm>
            <a:off x="4962525" y="2659063"/>
            <a:ext cx="1679575" cy="1581150"/>
          </a:xfrm>
          <a:custGeom>
            <a:avLst/>
            <a:gdLst>
              <a:gd name="T0" fmla="*/ 13067 w 21600"/>
              <a:gd name="T1" fmla="*/ -1 h 20320"/>
              <a:gd name="T2" fmla="*/ 21600 w 21600"/>
              <a:gd name="T3" fmla="*/ 17199 h 20320"/>
              <a:gd name="T4" fmla="*/ 21373 w 21600"/>
              <a:gd name="T5" fmla="*/ 20320 h 20320"/>
              <a:gd name="T6" fmla="*/ 13067 w 21600"/>
              <a:gd name="T7" fmla="*/ -1 h 20320"/>
              <a:gd name="T8" fmla="*/ 21600 w 21600"/>
              <a:gd name="T9" fmla="*/ 17199 h 20320"/>
              <a:gd name="T10" fmla="*/ 21373 w 21600"/>
              <a:gd name="T11" fmla="*/ 20320 h 20320"/>
              <a:gd name="T12" fmla="*/ 0 w 21600"/>
              <a:gd name="T13" fmla="*/ 17199 h 20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0320" fill="none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</a:path>
              <a:path w="21600" h="20320" stroke="0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  <a:lnTo>
                  <a:pt x="0" y="1719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4895850" y="3998913"/>
            <a:ext cx="2255838" cy="0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608513" y="3859213"/>
            <a:ext cx="394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</a:rPr>
              <a:t>O</a:t>
            </a:r>
            <a:r>
              <a:rPr lang="en-US" altLang="zh-CN" b="1" i="1" baseline="30000">
                <a:solidFill>
                  <a:srgbClr val="000000"/>
                </a:solidFill>
                <a:latin typeface="+mn-lt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283325" y="3963988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</a:rPr>
              <a:t>C</a:t>
            </a:r>
            <a:r>
              <a:rPr lang="en-US" altLang="zh-CN" b="1" i="1" baseline="30000">
                <a:solidFill>
                  <a:srgbClr val="000000"/>
                </a:solidFill>
                <a:latin typeface="+mn-lt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7127875" y="3821113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b="1" i="1" baseline="30000">
                <a:solidFill>
                  <a:srgbClr val="000000"/>
                </a:solidFill>
                <a:latin typeface="+mn-lt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8" name="Arc 8"/>
          <p:cNvSpPr>
            <a:spLocks noChangeArrowheads="1"/>
          </p:cNvSpPr>
          <p:nvPr/>
        </p:nvSpPr>
        <p:spPr bwMode="auto">
          <a:xfrm>
            <a:off x="5886450" y="2816225"/>
            <a:ext cx="627063" cy="1174750"/>
          </a:xfrm>
          <a:custGeom>
            <a:avLst/>
            <a:gdLst>
              <a:gd name="T0" fmla="*/ 0 w 11471"/>
              <a:gd name="T1" fmla="*/ 3140 h 21443"/>
              <a:gd name="T2" fmla="*/ 8871 w 11471"/>
              <a:gd name="T3" fmla="*/ 0 h 21443"/>
              <a:gd name="T4" fmla="*/ 0 w 11471"/>
              <a:gd name="T5" fmla="*/ 3140 h 21443"/>
              <a:gd name="T6" fmla="*/ 8871 w 11471"/>
              <a:gd name="T7" fmla="*/ 0 h 21443"/>
              <a:gd name="T8" fmla="*/ 11471 w 11471"/>
              <a:gd name="T9" fmla="*/ 21443 h 2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71" h="21443" fill="none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</a:path>
              <a:path w="11471" h="21443" stroke="0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  <a:lnTo>
                  <a:pt x="11471" y="21443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3398838" y="2922588"/>
            <a:ext cx="414337" cy="1108075"/>
          </a:xfrm>
          <a:prstGeom prst="line">
            <a:avLst/>
          </a:prstGeom>
          <a:noFill/>
          <a:ln w="28575">
            <a:solidFill>
              <a:srgbClr val="5BC2F4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>
            <a:off x="6202363" y="2876550"/>
            <a:ext cx="415925" cy="1108075"/>
          </a:xfrm>
          <a:prstGeom prst="line">
            <a:avLst/>
          </a:prstGeom>
          <a:noFill/>
          <a:ln w="28575">
            <a:solidFill>
              <a:srgbClr val="5BC2F4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1" name="Arc 8"/>
          <p:cNvSpPr>
            <a:spLocks noChangeArrowheads="1"/>
          </p:cNvSpPr>
          <p:nvPr/>
        </p:nvSpPr>
        <p:spPr bwMode="auto">
          <a:xfrm>
            <a:off x="3149600" y="2860675"/>
            <a:ext cx="627063" cy="1176338"/>
          </a:xfrm>
          <a:custGeom>
            <a:avLst/>
            <a:gdLst>
              <a:gd name="T0" fmla="*/ 0 w 11471"/>
              <a:gd name="T1" fmla="*/ 3140 h 21443"/>
              <a:gd name="T2" fmla="*/ 8871 w 11471"/>
              <a:gd name="T3" fmla="*/ 0 h 21443"/>
              <a:gd name="T4" fmla="*/ 0 w 11471"/>
              <a:gd name="T5" fmla="*/ 3140 h 21443"/>
              <a:gd name="T6" fmla="*/ 8871 w 11471"/>
              <a:gd name="T7" fmla="*/ 0 h 21443"/>
              <a:gd name="T8" fmla="*/ 11471 w 11471"/>
              <a:gd name="T9" fmla="*/ 21443 h 2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71" h="21443" fill="none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</a:path>
              <a:path w="11471" h="21443" stroke="0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  <a:lnTo>
                  <a:pt x="11471" y="21443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 flipH="1">
            <a:off x="4900613" y="2516188"/>
            <a:ext cx="1692275" cy="1477962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6548438" y="2355850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itchFamily="49" charset="-122"/>
              </a:rPr>
              <a:t>B</a:t>
            </a:r>
            <a:r>
              <a:rPr lang="en-US" altLang="zh-CN" b="1" i="1" baseline="30000">
                <a:latin typeface="+mn-lt"/>
                <a:ea typeface="黑体" pitchFamily="49" charset="-122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6030913" y="2549525"/>
            <a:ext cx="4331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itchFamily="49" charset="-122"/>
              </a:rPr>
              <a:t>D</a:t>
            </a:r>
            <a:r>
              <a:rPr lang="en-US" altLang="zh-CN" b="1" i="1" baseline="30000">
                <a:latin typeface="+mn-lt"/>
                <a:ea typeface="黑体" pitchFamily="49" charset="-122"/>
              </a:rPr>
              <a:t> ′</a:t>
            </a:r>
            <a:endParaRPr lang="zh-CN" altLang="en-US" b="1" i="1">
              <a:solidFill>
                <a:srgbClr val="000000"/>
              </a:solidFill>
              <a:latin typeface="+mn-lt"/>
              <a:ea typeface="黑体" pitchFamily="49" charset="-122"/>
            </a:endParaRPr>
          </a:p>
        </p:txBody>
      </p:sp>
      <p:sp>
        <p:nvSpPr>
          <p:cNvPr id="83993" name="文本框 6151"/>
          <p:cNvSpPr txBox="1">
            <a:spLocks noChangeArrowheads="1"/>
          </p:cNvSpPr>
          <p:nvPr/>
        </p:nvSpPr>
        <p:spPr bwMode="auto">
          <a:xfrm>
            <a:off x="4293380" y="520667"/>
            <a:ext cx="3897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itchFamily="49" charset="-122"/>
                <a:sym typeface="宋体" pitchFamily="2" charset="-122"/>
              </a:rPr>
              <a:t>用尺规作一个角等于已知角</a:t>
            </a:r>
          </a:p>
        </p:txBody>
      </p:sp>
      <p:grpSp>
        <p:nvGrpSpPr>
          <p:cNvPr id="83998" name="组合 4"/>
          <p:cNvGrpSpPr>
            <a:grpSpLocks/>
          </p:cNvGrpSpPr>
          <p:nvPr/>
        </p:nvGrpSpPr>
        <p:grpSpPr bwMode="auto">
          <a:xfrm>
            <a:off x="2342356" y="534462"/>
            <a:ext cx="1685925" cy="410275"/>
            <a:chOff x="3485" y="1168"/>
            <a:chExt cx="2654" cy="647"/>
          </a:xfrm>
        </p:grpSpPr>
        <p:sp>
          <p:nvSpPr>
            <p:cNvPr id="26" name="圆角矩形 2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84000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itchFamily="49" charset="-122"/>
              </a:endParaRPr>
            </a:p>
          </p:txBody>
        </p:sp>
      </p:grpSp>
      <p:grpSp>
        <p:nvGrpSpPr>
          <p:cNvPr id="34" name="组合 2"/>
          <p:cNvGrpSpPr>
            <a:grpSpLocks/>
          </p:cNvGrpSpPr>
          <p:nvPr/>
        </p:nvGrpSpPr>
        <p:grpSpPr bwMode="auto">
          <a:xfrm>
            <a:off x="24755" y="-24576"/>
            <a:ext cx="2006600" cy="477837"/>
            <a:chOff x="123" y="40"/>
            <a:chExt cx="3160" cy="752"/>
          </a:xfrm>
        </p:grpSpPr>
        <p:cxnSp>
          <p:nvCxnSpPr>
            <p:cNvPr id="3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4" grpId="0" animBg="1"/>
      <p:bldP spid="15" grpId="0"/>
      <p:bldP spid="16" grpId="0"/>
      <p:bldP spid="17" grpId="0"/>
      <p:bldP spid="19" grpId="0" animBg="1"/>
      <p:bldP spid="20" grpId="0" animBg="1"/>
      <p:bldP spid="22" grpId="0" animBg="1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1107895" y="1657949"/>
            <a:ext cx="7199342" cy="3453253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 作法：</a:t>
            </a:r>
            <a:r>
              <a:rPr lang="zh-CN" altLang="en-US" sz="21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）以点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 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为圆心，任意长为半径画弧，分别交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，</a:t>
            </a: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     </a:t>
            </a:r>
            <a:r>
              <a:rPr 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      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OB 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于点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、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；</a:t>
            </a: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）画一条射线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A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，以点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为圆心，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OC 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长为</a:t>
            </a:r>
            <a:r>
              <a:rPr lang="zh-CN" alt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半</a:t>
            </a: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     径画弧，交</a:t>
            </a:r>
            <a:r>
              <a:rPr lang="en-US" sz="2100" b="1" i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A</a:t>
            </a:r>
            <a:r>
              <a:rPr lang="en-US" sz="2100" b="1" i="1" baseline="30000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于点</a:t>
            </a:r>
            <a:r>
              <a:rPr lang="en-US" sz="2100" b="1" i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C</a:t>
            </a:r>
            <a:r>
              <a:rPr lang="en-US" sz="2100" b="1" i="1" baseline="30000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；</a:t>
            </a: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）以点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C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为圆心，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长为半径画弧，与</a:t>
            </a:r>
            <a:r>
              <a:rPr lang="zh-CN" alt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第（</a:t>
            </a:r>
            <a:r>
              <a:rPr lang="en-US" altLang="zh-CN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）步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中</a:t>
            </a: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     所画的弧交于点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D</a:t>
            </a:r>
            <a:r>
              <a:rPr lang="en-US" sz="2100" b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；</a:t>
            </a:r>
            <a:endParaRPr lang="en-US" sz="2100" b="1" dirty="0">
              <a:latin typeface="+mn-lt"/>
              <a:ea typeface="仿宋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）过点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D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画射线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B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，则</a:t>
            </a:r>
            <a:r>
              <a:rPr lang="zh-CN" alt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∠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A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B</a:t>
            </a:r>
            <a:r>
              <a:rPr lang="en-US" sz="2100" b="1" i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=∠AOB</a:t>
            </a:r>
            <a:r>
              <a:rPr lang="zh-CN" altLang="en-US" sz="21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．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1289050" y="1142698"/>
            <a:ext cx="5943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已知：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．求作：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O</a:t>
            </a:r>
            <a:r>
              <a:rPr lang="en-US" altLang="zh-CN" sz="24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i="1" baseline="30000" dirty="0">
                <a:latin typeface="+mn-lt"/>
                <a:ea typeface="楷体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=∠AOB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</p:txBody>
      </p:sp>
      <p:sp>
        <p:nvSpPr>
          <p:cNvPr id="8" name="矩形 112"/>
          <p:cNvSpPr>
            <a:spLocks noChangeArrowheads="1"/>
          </p:cNvSpPr>
          <p:nvPr/>
        </p:nvSpPr>
        <p:spPr bwMode="auto">
          <a:xfrm>
            <a:off x="1215746" y="612776"/>
            <a:ext cx="3921333" cy="50003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用尺规作一个角等于已知角</a:t>
            </a:r>
          </a:p>
        </p:txBody>
      </p:sp>
      <p:sp>
        <p:nvSpPr>
          <p:cNvPr id="9" name="云形标注 8"/>
          <p:cNvSpPr/>
          <p:nvPr/>
        </p:nvSpPr>
        <p:spPr bwMode="auto">
          <a:xfrm>
            <a:off x="7012197" y="3984550"/>
            <a:ext cx="1984794" cy="903287"/>
          </a:xfrm>
          <a:prstGeom prst="cloudCallout">
            <a:avLst>
              <a:gd name="adj1" fmla="val -73848"/>
              <a:gd name="adj2" fmla="val 41418"/>
            </a:avLst>
          </a:prstGeom>
          <a:solidFill>
            <a:schemeClr val="accent1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依据是什么？</a:t>
            </a:r>
          </a:p>
        </p:txBody>
      </p:sp>
      <p:grpSp>
        <p:nvGrpSpPr>
          <p:cNvPr id="13" name="组合 2"/>
          <p:cNvGrpSpPr>
            <a:grpSpLocks/>
          </p:cNvGrpSpPr>
          <p:nvPr/>
        </p:nvGrpSpPr>
        <p:grpSpPr bwMode="auto">
          <a:xfrm>
            <a:off x="24755" y="-16187"/>
            <a:ext cx="2006600" cy="477837"/>
            <a:chOff x="123" y="40"/>
            <a:chExt cx="3160" cy="752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412" grpId="0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组合 3"/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86018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60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86024" name="组合 5"/>
          <p:cNvGrpSpPr>
            <a:grpSpLocks/>
          </p:cNvGrpSpPr>
          <p:nvPr/>
        </p:nvGrpSpPr>
        <p:grpSpPr bwMode="auto">
          <a:xfrm>
            <a:off x="-2015" y="-22271"/>
            <a:ext cx="2006600" cy="477838"/>
            <a:chOff x="248" y="26"/>
            <a:chExt cx="3160" cy="752"/>
          </a:xfrm>
        </p:grpSpPr>
        <p:sp>
          <p:nvSpPr>
            <p:cNvPr id="86025" name="文本框 15"/>
            <p:cNvSpPr txBox="1">
              <a:spLocks noChangeArrowheads="1"/>
            </p:cNvSpPr>
            <p:nvPr/>
          </p:nvSpPr>
          <p:spPr bwMode="auto">
            <a:xfrm>
              <a:off x="1008" y="2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86026" name="组合 2"/>
            <p:cNvGrpSpPr>
              <a:grpSpLocks/>
            </p:cNvGrpSpPr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60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6030" name="TextBox 2"/>
          <p:cNvSpPr txBox="1">
            <a:spLocks noChangeArrowheads="1"/>
          </p:cNvSpPr>
          <p:nvPr/>
        </p:nvSpPr>
        <p:spPr bwMode="auto">
          <a:xfrm>
            <a:off x="638505" y="1110933"/>
            <a:ext cx="8022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EF=BC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DF=AC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DA=EB．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求证∠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</a:p>
        </p:txBody>
      </p:sp>
      <p:sp>
        <p:nvSpPr>
          <p:cNvPr id="86033" name="文本框 6"/>
          <p:cNvSpPr txBox="1">
            <a:spLocks noChangeArrowheads="1"/>
          </p:cNvSpPr>
          <p:nvPr/>
        </p:nvSpPr>
        <p:spPr bwMode="auto">
          <a:xfrm>
            <a:off x="859242" y="2129918"/>
            <a:ext cx="745267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∵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DA=BE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，∴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DE=AB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itchFamily="49" charset="-122"/>
              </a:rPr>
              <a:t>在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△ABC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和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△DEF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中，</a:t>
            </a:r>
            <a:endParaRPr lang="en-US" altLang="zh-CN" sz="2400" b="1" i="1" dirty="0" smtClean="0">
              <a:solidFill>
                <a:srgbClr val="FF0000"/>
              </a:solidFill>
              <a:latin typeface="+mn-lt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                           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AC=DF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                          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BC=EF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itchFamily="49" charset="-122"/>
              </a:rPr>
              <a:t>∴</a:t>
            </a:r>
            <a:r>
              <a:rPr lang="zh-CN" altLang="en-US" sz="2400" b="1" i="1" dirty="0" smtClean="0">
                <a:latin typeface="+mn-lt"/>
                <a:ea typeface="仿宋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ABC≌△DEF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（SSS），∴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∠C=∠F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．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3738564" y="3039154"/>
            <a:ext cx="246062" cy="1166896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177" y="1972638"/>
            <a:ext cx="2834731" cy="1739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33322" y="2675376"/>
            <a:ext cx="1197764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AB=DE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3" grpId="0" uiExpand="1" build="p"/>
      <p:bldP spid="8" grpId="0" uiExpand="1" animBg="1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组合 3"/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86018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6023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连接中考</a:t>
              </a:r>
            </a:p>
          </p:txBody>
        </p:sp>
      </p:grpSp>
      <p:grpSp>
        <p:nvGrpSpPr>
          <p:cNvPr id="86024" name="组合 5"/>
          <p:cNvGrpSpPr>
            <a:grpSpLocks/>
          </p:cNvGrpSpPr>
          <p:nvPr/>
        </p:nvGrpSpPr>
        <p:grpSpPr bwMode="auto">
          <a:xfrm>
            <a:off x="-10001" y="-30660"/>
            <a:ext cx="2006600" cy="477838"/>
            <a:chOff x="248" y="26"/>
            <a:chExt cx="3160" cy="752"/>
          </a:xfrm>
        </p:grpSpPr>
        <p:sp>
          <p:nvSpPr>
            <p:cNvPr id="86025" name="文本框 15"/>
            <p:cNvSpPr txBox="1">
              <a:spLocks noChangeArrowheads="1"/>
            </p:cNvSpPr>
            <p:nvPr/>
          </p:nvSpPr>
          <p:spPr bwMode="auto">
            <a:xfrm>
              <a:off x="1008" y="2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86026" name="组合 2"/>
            <p:cNvGrpSpPr>
              <a:grpSpLocks/>
            </p:cNvGrpSpPr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60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6036" name="Rectangle 19"/>
          <p:cNvSpPr>
            <a:spLocks noChangeArrowheads="1"/>
          </p:cNvSpPr>
          <p:nvPr/>
        </p:nvSpPr>
        <p:spPr bwMode="auto">
          <a:xfrm>
            <a:off x="415607" y="891786"/>
            <a:ext cx="821944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已知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：如图，点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A、D、C、B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在同一条直线上，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AD=BC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AE=BF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CE=DF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，求证：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AE∥BF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</a:p>
        </p:txBody>
      </p:sp>
      <p:sp>
        <p:nvSpPr>
          <p:cNvPr id="86039" name="文本框 6"/>
          <p:cNvSpPr txBox="1">
            <a:spLocks noChangeArrowheads="1"/>
          </p:cNvSpPr>
          <p:nvPr/>
        </p:nvSpPr>
        <p:spPr bwMode="auto">
          <a:xfrm>
            <a:off x="475170" y="2176936"/>
            <a:ext cx="7452678" cy="279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∵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AD=BC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，∴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AC=BD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itchFamily="49" charset="-122"/>
            </a:endParaRPr>
          </a:p>
          <a:p>
            <a:pPr>
              <a:lnSpc>
                <a:spcPts val="35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altLang="zh-CN" sz="2400" b="1" i="1" dirty="0">
                <a:latin typeface="+mn-lt"/>
                <a:ea typeface="仿宋" pitchFamily="49" charset="-122"/>
              </a:rPr>
              <a:t> 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           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在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△ACE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和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△BDF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中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，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                 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，</a:t>
            </a:r>
            <a:endParaRPr lang="zh-CN" altLang="en-US" sz="2400" b="1" dirty="0">
              <a:latin typeface="+mn-lt"/>
              <a:ea typeface="仿宋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400" b="1" i="1" dirty="0">
                <a:latin typeface="+mn-lt"/>
                <a:ea typeface="仿宋" pitchFamily="49" charset="-122"/>
              </a:rPr>
              <a:t>            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∴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△ACE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≌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△BDF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（SSS）</a:t>
            </a:r>
          </a:p>
          <a:p>
            <a:pPr>
              <a:lnSpc>
                <a:spcPts val="3500"/>
              </a:lnSpc>
            </a:pPr>
            <a:r>
              <a:rPr lang="zh-CN" altLang="en-US" sz="2400" b="1" i="1" dirty="0">
                <a:latin typeface="+mn-lt"/>
                <a:ea typeface="仿宋" pitchFamily="49" charset="-122"/>
              </a:rPr>
              <a:t>            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∴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∠A=∠B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</a:t>
            </a:r>
          </a:p>
          <a:p>
            <a:pPr>
              <a:lnSpc>
                <a:spcPts val="3500"/>
              </a:lnSpc>
            </a:pPr>
            <a:r>
              <a:rPr lang="zh-CN" altLang="en-US" sz="2400" b="1" dirty="0">
                <a:latin typeface="+mn-lt"/>
                <a:ea typeface="仿宋" pitchFamily="49" charset="-122"/>
              </a:rPr>
              <a:t>            ∴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AE∥</a:t>
            </a:r>
            <a:r>
              <a:rPr lang="zh-CN" altLang="en-US" sz="2400" b="1" i="1" dirty="0" smtClean="0">
                <a:latin typeface="+mn-lt"/>
                <a:ea typeface="仿宋" pitchFamily="49" charset="-122"/>
              </a:rPr>
              <a:t>BF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.</a:t>
            </a:r>
            <a:endParaRPr lang="zh-CN" altLang="en-US" sz="2400" b="1" dirty="0">
              <a:latin typeface="+mn-lt"/>
              <a:ea typeface="仿宋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340713" y="2569989"/>
                <a:ext cx="1396729" cy="10720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AC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BD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AE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BF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CE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DF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400" b="1" i="1" dirty="0">
                  <a:latin typeface="+mn-lt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0713" y="2569989"/>
                <a:ext cx="1396729" cy="10720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386" y="2315875"/>
            <a:ext cx="2231136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258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9" grpId="0" uiExpand="1" build="p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6"/>
          <p:cNvSpPr>
            <a:spLocks noChangeArrowheads="1"/>
          </p:cNvSpPr>
          <p:nvPr/>
        </p:nvSpPr>
        <p:spPr bwMode="auto">
          <a:xfrm>
            <a:off x="642604" y="1404484"/>
            <a:ext cx="8072120" cy="1754326"/>
          </a:xfrm>
          <a:prstGeom prst="rect">
            <a:avLst/>
          </a:prstGeom>
          <a:noFill/>
          <a:ln w="57150">
            <a:noFill/>
            <a:miter lim="800000"/>
          </a:ln>
          <a:effectLst>
            <a:outerShdw dist="35921" dir="2700000" sy="50000" kx="2205167" algn="bl" rotWithShape="0">
              <a:srgbClr val="C0C0C0">
                <a:alpha val="79999"/>
              </a:srgb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图，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F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是线段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上的两点，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AB=CE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AF=DE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要使</a:t>
            </a:r>
            <a:r>
              <a:rPr lang="zh-CN" altLang="en-US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ABF≌△ECD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，还需要条件</a:t>
            </a:r>
            <a:r>
              <a:rPr lang="zh-CN" altLang="en-US" sz="2400" b="1" u="sng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    </a:t>
            </a:r>
            <a:r>
              <a:rPr lang="en-US" altLang="zh-CN" sz="2400" b="1" u="sng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___</a:t>
            </a:r>
            <a:r>
              <a:rPr lang="zh-CN" altLang="en-US" sz="2400" b="1" u="sng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填一个条件即可）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423398" y="2022662"/>
            <a:ext cx="1189037" cy="46166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BF=CD</a:t>
            </a:r>
          </a:p>
        </p:txBody>
      </p:sp>
      <p:grpSp>
        <p:nvGrpSpPr>
          <p:cNvPr id="87043" name="组合 30"/>
          <p:cNvGrpSpPr>
            <a:grpSpLocks/>
          </p:cNvGrpSpPr>
          <p:nvPr/>
        </p:nvGrpSpPr>
        <p:grpSpPr bwMode="auto">
          <a:xfrm>
            <a:off x="4824334" y="2835063"/>
            <a:ext cx="3498450" cy="1598913"/>
            <a:chOff x="5004048" y="2348880"/>
            <a:chExt cx="3120453" cy="1871736"/>
          </a:xfrm>
        </p:grpSpPr>
        <p:grpSp>
          <p:nvGrpSpPr>
            <p:cNvPr id="87044" name="Group 27"/>
            <p:cNvGrpSpPr>
              <a:grpSpLocks/>
            </p:cNvGrpSpPr>
            <p:nvPr/>
          </p:nvGrpSpPr>
          <p:grpSpPr bwMode="auto">
            <a:xfrm>
              <a:off x="5400675" y="2780680"/>
              <a:ext cx="2384425" cy="1008063"/>
              <a:chOff x="7178" y="9396"/>
              <a:chExt cx="2165" cy="627"/>
            </a:xfrm>
          </p:grpSpPr>
          <p:sp>
            <p:nvSpPr>
              <p:cNvPr id="87045" name="Line 28"/>
              <p:cNvSpPr>
                <a:spLocks noChangeShapeType="1"/>
              </p:cNvSpPr>
              <p:nvPr/>
            </p:nvSpPr>
            <p:spPr bwMode="auto">
              <a:xfrm flipH="1">
                <a:off x="7183" y="9399"/>
                <a:ext cx="36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6" name="Line 29"/>
              <p:cNvSpPr>
                <a:spLocks noChangeShapeType="1"/>
              </p:cNvSpPr>
              <p:nvPr/>
            </p:nvSpPr>
            <p:spPr bwMode="auto">
              <a:xfrm>
                <a:off x="7178" y="10020"/>
                <a:ext cx="2160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7" name="Line 30"/>
              <p:cNvSpPr>
                <a:spLocks noChangeShapeType="1"/>
              </p:cNvSpPr>
              <p:nvPr/>
            </p:nvSpPr>
            <p:spPr bwMode="auto">
              <a:xfrm>
                <a:off x="7543" y="9399"/>
                <a:ext cx="108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8" name="Line 31"/>
              <p:cNvSpPr>
                <a:spLocks noChangeShapeType="1"/>
              </p:cNvSpPr>
              <p:nvPr/>
            </p:nvSpPr>
            <p:spPr bwMode="auto">
              <a:xfrm flipV="1">
                <a:off x="7898" y="9396"/>
                <a:ext cx="108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9" name="Line 32"/>
              <p:cNvSpPr>
                <a:spLocks noChangeShapeType="1"/>
              </p:cNvSpPr>
              <p:nvPr/>
            </p:nvSpPr>
            <p:spPr bwMode="auto">
              <a:xfrm flipH="1" flipV="1">
                <a:off x="8983" y="9399"/>
                <a:ext cx="36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7050" name="Text Box 33"/>
            <p:cNvSpPr txBox="1">
              <a:spLocks noChangeArrowheads="1"/>
            </p:cNvSpPr>
            <p:nvPr/>
          </p:nvSpPr>
          <p:spPr bwMode="auto">
            <a:xfrm>
              <a:off x="5329426" y="2348880"/>
              <a:ext cx="719005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87051" name="Text Box 34"/>
            <p:cNvSpPr txBox="1">
              <a:spLocks noChangeArrowheads="1"/>
            </p:cNvSpPr>
            <p:nvPr/>
          </p:nvSpPr>
          <p:spPr bwMode="auto">
            <a:xfrm>
              <a:off x="6913461" y="2348880"/>
              <a:ext cx="790430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  <a:ea typeface="黑体" pitchFamily="49" charset="-122"/>
                </a:rPr>
                <a:t>E</a:t>
              </a:r>
            </a:p>
          </p:txBody>
        </p:sp>
        <p:sp>
          <p:nvSpPr>
            <p:cNvPr id="87054" name="Text Box 45"/>
            <p:cNvSpPr txBox="1">
              <a:spLocks noChangeArrowheads="1"/>
            </p:cNvSpPr>
            <p:nvPr/>
          </p:nvSpPr>
          <p:spPr bwMode="auto">
            <a:xfrm>
              <a:off x="6076789" y="3002771"/>
              <a:ext cx="413098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273693" algn="bl" rotWithShape="0">
                <a:schemeClr val="bg2">
                  <a:alpha val="79999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endParaRPr lang="zh-CN" altLang="zh-CN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  <p:sp>
          <p:nvSpPr>
            <p:cNvPr id="87057" name="Text Box 33"/>
            <p:cNvSpPr txBox="1">
              <a:spLocks noChangeArrowheads="1"/>
            </p:cNvSpPr>
            <p:nvPr/>
          </p:nvSpPr>
          <p:spPr bwMode="auto">
            <a:xfrm>
              <a:off x="5004048" y="3716972"/>
              <a:ext cx="719006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>
          <p:nvSpPr>
            <p:cNvPr id="87058" name="Text Box 33"/>
            <p:cNvSpPr txBox="1">
              <a:spLocks noChangeArrowheads="1"/>
            </p:cNvSpPr>
            <p:nvPr/>
          </p:nvSpPr>
          <p:spPr bwMode="auto">
            <a:xfrm>
              <a:off x="5843682" y="3716972"/>
              <a:ext cx="719005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  <a:ea typeface="黑体" pitchFamily="49" charset="-122"/>
                </a:rPr>
                <a:t>D</a:t>
              </a:r>
            </a:p>
          </p:txBody>
        </p:sp>
        <p:sp>
          <p:nvSpPr>
            <p:cNvPr id="87059" name="Text Box 33"/>
            <p:cNvSpPr txBox="1">
              <a:spLocks noChangeArrowheads="1"/>
            </p:cNvSpPr>
            <p:nvPr/>
          </p:nvSpPr>
          <p:spPr bwMode="auto">
            <a:xfrm>
              <a:off x="6661094" y="3716972"/>
              <a:ext cx="719006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 dirty="0">
                  <a:latin typeface="Times New Roman" pitchFamily="18" charset="0"/>
                  <a:ea typeface="黑体" pitchFamily="49" charset="-122"/>
                </a:rPr>
                <a:t>F</a:t>
              </a:r>
            </a:p>
          </p:txBody>
        </p:sp>
        <p:sp>
          <p:nvSpPr>
            <p:cNvPr id="87060" name="Text Box 33"/>
            <p:cNvSpPr txBox="1">
              <a:spLocks noChangeArrowheads="1"/>
            </p:cNvSpPr>
            <p:nvPr/>
          </p:nvSpPr>
          <p:spPr bwMode="auto">
            <a:xfrm>
              <a:off x="7405496" y="3729669"/>
              <a:ext cx="719005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itchFamily="18" charset="0"/>
                  <a:ea typeface="黑体" pitchFamily="49" charset="-122"/>
                </a:rPr>
                <a:t>C</a:t>
              </a:r>
            </a:p>
          </p:txBody>
        </p:sp>
      </p:grpSp>
      <p:grpSp>
        <p:nvGrpSpPr>
          <p:cNvPr id="87076" name="组合 2"/>
          <p:cNvGrpSpPr>
            <a:grpSpLocks/>
          </p:cNvGrpSpPr>
          <p:nvPr/>
        </p:nvGrpSpPr>
        <p:grpSpPr bwMode="auto">
          <a:xfrm>
            <a:off x="-1612" y="-35137"/>
            <a:ext cx="2006600" cy="492125"/>
            <a:chOff x="263" y="110"/>
            <a:chExt cx="3160" cy="777"/>
          </a:xfrm>
        </p:grpSpPr>
        <p:sp>
          <p:nvSpPr>
            <p:cNvPr id="87077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87078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7081" name="组合 7"/>
          <p:cNvGrpSpPr>
            <a:grpSpLocks/>
          </p:cNvGrpSpPr>
          <p:nvPr/>
        </p:nvGrpSpPr>
        <p:grpSpPr bwMode="auto">
          <a:xfrm>
            <a:off x="3093164" y="603727"/>
            <a:ext cx="2480310" cy="492828"/>
            <a:chOff x="5083" y="1100"/>
            <a:chExt cx="3905" cy="778"/>
          </a:xfrm>
        </p:grpSpPr>
        <p:grpSp>
          <p:nvGrpSpPr>
            <p:cNvPr id="8708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708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864992" y="686679"/>
            <a:ext cx="72697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为了庆祝国庆节，老师要求同学们回家制作三角形彩旗（如图），那么，老师应提供多少个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数据，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能保证同学们制作出来的三角形彩旗全等呢？一定要知道所有的边长和所有的角度吗？</a:t>
            </a:r>
          </a:p>
        </p:txBody>
      </p:sp>
      <p:pic>
        <p:nvPicPr>
          <p:cNvPr id="5123" name="图片 3" descr="7dcc4506a7aa249e08435609388318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85"/>
          <a:stretch>
            <a:fillRect/>
          </a:stretch>
        </p:blipFill>
        <p:spPr bwMode="auto">
          <a:xfrm>
            <a:off x="2713636" y="1780456"/>
            <a:ext cx="4572000" cy="321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82" name="组合 1"/>
          <p:cNvGrpSpPr>
            <a:grpSpLocks/>
          </p:cNvGrpSpPr>
          <p:nvPr/>
        </p:nvGrpSpPr>
        <p:grpSpPr bwMode="auto">
          <a:xfrm>
            <a:off x="8104" y="-25957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18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61" name="Rectangle 5"/>
          <p:cNvSpPr>
            <a:spLocks noChangeArrowheads="1"/>
          </p:cNvSpPr>
          <p:nvPr/>
        </p:nvSpPr>
        <p:spPr bwMode="auto">
          <a:xfrm>
            <a:off x="619125" y="954140"/>
            <a:ext cx="852487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13335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则下列结论： 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①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；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②△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；</a:t>
            </a:r>
            <a:endParaRPr lang="en-US" altLang="zh-CN" sz="2400" b="1" dirty="0">
              <a:latin typeface="+mn-lt"/>
              <a:ea typeface="楷体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③△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ABD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；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④ 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BA∥DC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   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正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确的个数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indent="133350">
              <a:lnSpc>
                <a:spcPct val="150000"/>
              </a:lnSpc>
            </a:pPr>
            <a:r>
              <a:rPr lang="en-US" altLang="zh-CN" b="1" dirty="0">
                <a:latin typeface="+mn-lt"/>
              </a:rPr>
              <a:t>  </a:t>
            </a:r>
            <a:r>
              <a:rPr lang="en-US" altLang="zh-CN" b="1" dirty="0" smtClean="0">
                <a:latin typeface="+mn-lt"/>
              </a:rPr>
              <a:t>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A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 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              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  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  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             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  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</a:t>
            </a:r>
          </a:p>
        </p:txBody>
      </p:sp>
      <p:grpSp>
        <p:nvGrpSpPr>
          <p:cNvPr id="87062" name="Group 6"/>
          <p:cNvGrpSpPr>
            <a:grpSpLocks/>
          </p:cNvGrpSpPr>
          <p:nvPr/>
        </p:nvGrpSpPr>
        <p:grpSpPr bwMode="auto">
          <a:xfrm>
            <a:off x="6285205" y="2328303"/>
            <a:ext cx="2465388" cy="1593572"/>
            <a:chOff x="2487" y="2369"/>
            <a:chExt cx="2318" cy="1217"/>
          </a:xfrm>
        </p:grpSpPr>
        <p:sp>
          <p:nvSpPr>
            <p:cNvPr id="87063" name="Rectangle 7"/>
            <p:cNvSpPr>
              <a:spLocks noChangeArrowheads="1"/>
            </p:cNvSpPr>
            <p:nvPr/>
          </p:nvSpPr>
          <p:spPr bwMode="auto">
            <a:xfrm>
              <a:off x="3425" y="3022"/>
              <a:ext cx="353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itchFamily="49" charset="-122"/>
                </a:rPr>
                <a:t>O</a:t>
              </a:r>
            </a:p>
          </p:txBody>
        </p:sp>
        <p:sp>
          <p:nvSpPr>
            <p:cNvPr id="87064" name="Rectangle 8"/>
            <p:cNvSpPr>
              <a:spLocks noChangeArrowheads="1"/>
            </p:cNvSpPr>
            <p:nvPr/>
          </p:nvSpPr>
          <p:spPr bwMode="auto">
            <a:xfrm>
              <a:off x="3142" y="2369"/>
              <a:ext cx="34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87065" name="Rectangle 9"/>
            <p:cNvSpPr>
              <a:spLocks noChangeArrowheads="1"/>
            </p:cNvSpPr>
            <p:nvPr/>
          </p:nvSpPr>
          <p:spPr bwMode="auto">
            <a:xfrm>
              <a:off x="2487" y="3269"/>
              <a:ext cx="34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87066" name="Rectangle 10"/>
            <p:cNvSpPr>
              <a:spLocks noChangeArrowheads="1"/>
            </p:cNvSpPr>
            <p:nvPr/>
          </p:nvSpPr>
          <p:spPr bwMode="auto">
            <a:xfrm>
              <a:off x="3998" y="3269"/>
              <a:ext cx="34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87067" name="Rectangle 11"/>
            <p:cNvSpPr>
              <a:spLocks noChangeArrowheads="1"/>
            </p:cNvSpPr>
            <p:nvPr/>
          </p:nvSpPr>
          <p:spPr bwMode="auto">
            <a:xfrm>
              <a:off x="4452" y="2410"/>
              <a:ext cx="353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87068" name="AutoShape 12"/>
            <p:cNvSpPr>
              <a:spLocks noChangeArrowheads="1"/>
            </p:cNvSpPr>
            <p:nvPr/>
          </p:nvSpPr>
          <p:spPr bwMode="auto">
            <a:xfrm>
              <a:off x="2789" y="2614"/>
              <a:ext cx="1713" cy="818"/>
            </a:xfrm>
            <a:prstGeom prst="parallelogram">
              <a:avLst>
                <a:gd name="adj" fmla="val 5359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87069" name="Line 13"/>
            <p:cNvSpPr>
              <a:spLocks noChangeShapeType="1"/>
            </p:cNvSpPr>
            <p:nvPr/>
          </p:nvSpPr>
          <p:spPr bwMode="auto">
            <a:xfrm>
              <a:off x="3343" y="2614"/>
              <a:ext cx="655" cy="8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7070" name="Line 14"/>
            <p:cNvSpPr>
              <a:spLocks noChangeShapeType="1"/>
            </p:cNvSpPr>
            <p:nvPr/>
          </p:nvSpPr>
          <p:spPr bwMode="auto">
            <a:xfrm flipV="1">
              <a:off x="2789" y="2614"/>
              <a:ext cx="1713" cy="8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38" name="Text Box 50"/>
          <p:cNvSpPr txBox="1">
            <a:spLocks noChangeArrowheads="1"/>
          </p:cNvSpPr>
          <p:nvPr/>
        </p:nvSpPr>
        <p:spPr bwMode="auto">
          <a:xfrm>
            <a:off x="3091114" y="2745311"/>
            <a:ext cx="407484" cy="46166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C</a:t>
            </a:r>
          </a:p>
        </p:txBody>
      </p:sp>
      <p:grpSp>
        <p:nvGrpSpPr>
          <p:cNvPr id="87076" name="组合 2"/>
          <p:cNvGrpSpPr>
            <a:grpSpLocks/>
          </p:cNvGrpSpPr>
          <p:nvPr/>
        </p:nvGrpSpPr>
        <p:grpSpPr bwMode="auto">
          <a:xfrm>
            <a:off x="-1209" y="-56814"/>
            <a:ext cx="2006600" cy="476924"/>
            <a:chOff x="263" y="142"/>
            <a:chExt cx="3160" cy="753"/>
          </a:xfrm>
        </p:grpSpPr>
        <p:sp>
          <p:nvSpPr>
            <p:cNvPr id="87077" name="文本框 20"/>
            <p:cNvSpPr txBox="1">
              <a:spLocks noChangeArrowheads="1"/>
            </p:cNvSpPr>
            <p:nvPr/>
          </p:nvSpPr>
          <p:spPr bwMode="auto">
            <a:xfrm>
              <a:off x="943" y="14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87078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7081" name="组合 7"/>
          <p:cNvGrpSpPr>
            <a:grpSpLocks/>
          </p:cNvGrpSpPr>
          <p:nvPr/>
        </p:nvGrpSpPr>
        <p:grpSpPr bwMode="auto">
          <a:xfrm>
            <a:off x="3271603" y="489508"/>
            <a:ext cx="2480310" cy="492828"/>
            <a:chOff x="5083" y="1100"/>
            <a:chExt cx="3905" cy="778"/>
          </a:xfrm>
        </p:grpSpPr>
        <p:grpSp>
          <p:nvGrpSpPr>
            <p:cNvPr id="8708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708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243142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5"/>
          <p:cNvSpPr>
            <a:spLocks noChangeArrowheads="1"/>
          </p:cNvSpPr>
          <p:nvPr/>
        </p:nvSpPr>
        <p:spPr bwMode="auto">
          <a:xfrm>
            <a:off x="639526" y="1187958"/>
            <a:ext cx="94468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1.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已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知：如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图，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AB=AE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求证：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≌△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AED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.</a:t>
            </a:r>
          </a:p>
        </p:txBody>
      </p:sp>
      <p:pic>
        <p:nvPicPr>
          <p:cNvPr id="88066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4" r="5356"/>
          <a:stretch>
            <a:fillRect/>
          </a:stretch>
        </p:blipFill>
        <p:spPr bwMode="auto">
          <a:xfrm>
            <a:off x="6261730" y="1739900"/>
            <a:ext cx="2497137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文本框 102"/>
          <p:cNvSpPr txBox="1">
            <a:spLocks noChangeArrowheads="1"/>
          </p:cNvSpPr>
          <p:nvPr/>
        </p:nvSpPr>
        <p:spPr bwMode="auto">
          <a:xfrm>
            <a:off x="1509713" y="1913730"/>
            <a:ext cx="3810000" cy="51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∵</a:t>
            </a:r>
            <a:r>
              <a:rPr lang="en-US" altLang="zh-CN" sz="2100" b="1" i="1" dirty="0">
                <a:latin typeface="+mn-lt"/>
                <a:ea typeface="仿宋" pitchFamily="49" charset="-122"/>
              </a:rPr>
              <a:t>BD=CE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,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39963" y="2222500"/>
            <a:ext cx="292417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100" b="1" dirty="0">
                <a:latin typeface="+mn-lt"/>
                <a:ea typeface="黑体" pitchFamily="49" charset="-122"/>
              </a:rPr>
              <a:t>∴</a:t>
            </a:r>
            <a:r>
              <a:rPr lang="en-US" altLang="zh-CN" sz="2100" b="1" i="1" dirty="0">
                <a:latin typeface="+mn-lt"/>
                <a:ea typeface="黑体" pitchFamily="49" charset="-122"/>
              </a:rPr>
              <a:t>BD</a:t>
            </a:r>
            <a:r>
              <a:rPr lang="en-US" altLang="zh-CN" sz="2100" b="1" i="1" dirty="0">
                <a:latin typeface="+mn-lt"/>
              </a:rPr>
              <a:t>－</a:t>
            </a:r>
            <a:r>
              <a:rPr lang="en-US" altLang="zh-CN" sz="2100" b="1" i="1" dirty="0">
                <a:latin typeface="+mn-lt"/>
                <a:ea typeface="黑体" pitchFamily="49" charset="-122"/>
              </a:rPr>
              <a:t>CD=CE</a:t>
            </a:r>
            <a:r>
              <a:rPr lang="en-US" altLang="zh-CN" sz="2100" b="1" i="1" dirty="0">
                <a:latin typeface="+mn-lt"/>
              </a:rPr>
              <a:t>－C</a:t>
            </a:r>
            <a:r>
              <a:rPr lang="en-US" altLang="zh-CN" sz="2100" b="1" i="1" dirty="0">
                <a:latin typeface="+mn-lt"/>
                <a:ea typeface="黑体" pitchFamily="49" charset="-122"/>
              </a:rPr>
              <a:t>D </a:t>
            </a:r>
            <a:r>
              <a:rPr lang="en-US" altLang="zh-CN" sz="2100" b="1" dirty="0"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64727" y="2526506"/>
            <a:ext cx="2924175" cy="51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∴</a:t>
            </a:r>
            <a:r>
              <a:rPr lang="en-US" altLang="zh-CN" sz="2100" b="1" i="1" dirty="0">
                <a:latin typeface="Times New Roman" pitchFamily="18" charset="0"/>
                <a:ea typeface="黑体" pitchFamily="49" charset="-122"/>
              </a:rPr>
              <a:t>BC=ED </a:t>
            </a:r>
            <a:r>
              <a:rPr lang="en-US" altLang="zh-CN" sz="2100" b="1" dirty="0"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sp>
        <p:nvSpPr>
          <p:cNvPr id="88070" name="Text Box 46"/>
          <p:cNvSpPr txBox="1">
            <a:spLocks noChangeArrowheads="1"/>
          </p:cNvSpPr>
          <p:nvPr/>
        </p:nvSpPr>
        <p:spPr bwMode="auto">
          <a:xfrm>
            <a:off x="7087230" y="2244725"/>
            <a:ext cx="300037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×</a:t>
            </a:r>
          </a:p>
        </p:txBody>
      </p:sp>
      <p:sp>
        <p:nvSpPr>
          <p:cNvPr id="88071" name="Text Box 46"/>
          <p:cNvSpPr txBox="1">
            <a:spLocks noChangeArrowheads="1"/>
          </p:cNvSpPr>
          <p:nvPr/>
        </p:nvSpPr>
        <p:spPr bwMode="auto">
          <a:xfrm>
            <a:off x="7569830" y="2297112"/>
            <a:ext cx="298450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×</a:t>
            </a:r>
          </a:p>
        </p:txBody>
      </p:sp>
      <p:sp>
        <p:nvSpPr>
          <p:cNvPr id="88072" name="Text Box 43"/>
          <p:cNvSpPr txBox="1">
            <a:spLocks noChangeArrowheads="1"/>
          </p:cNvSpPr>
          <p:nvPr/>
        </p:nvSpPr>
        <p:spPr bwMode="auto">
          <a:xfrm>
            <a:off x="6850692" y="2136775"/>
            <a:ext cx="312738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324866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</a:p>
        </p:txBody>
      </p:sp>
      <p:sp>
        <p:nvSpPr>
          <p:cNvPr id="88073" name="Text Box 43"/>
          <p:cNvSpPr txBox="1">
            <a:spLocks noChangeArrowheads="1"/>
          </p:cNvSpPr>
          <p:nvPr/>
        </p:nvSpPr>
        <p:spPr bwMode="auto">
          <a:xfrm>
            <a:off x="7922255" y="2136775"/>
            <a:ext cx="312737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324866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=</a:t>
            </a:r>
          </a:p>
        </p:txBody>
      </p: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rot="5400000" flipH="1" flipV="1">
            <a:off x="6714167" y="2671763"/>
            <a:ext cx="104775" cy="1079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rot="5400000" flipH="1" flipV="1">
            <a:off x="8212768" y="2673349"/>
            <a:ext cx="106362" cy="106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6468105" y="1962150"/>
            <a:ext cx="1023937" cy="760412"/>
          </a:xfrm>
          <a:custGeom>
            <a:avLst/>
            <a:gdLst>
              <a:gd name="T0" fmla="*/ 1365337 w 1365337"/>
              <a:gd name="T1" fmla="*/ 0 h 1014608"/>
              <a:gd name="T2" fmla="*/ 0 w 1365337"/>
              <a:gd name="T3" fmla="*/ 1002082 h 1014608"/>
              <a:gd name="T4" fmla="*/ 826718 w 1365337"/>
              <a:gd name="T5" fmla="*/ 1014608 h 1014608"/>
              <a:gd name="T6" fmla="*/ 1365337 w 1365337"/>
              <a:gd name="T7" fmla="*/ 0 h 1014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5337" h="1014608">
                <a:moveTo>
                  <a:pt x="1365337" y="0"/>
                </a:moveTo>
                <a:lnTo>
                  <a:pt x="0" y="1002082"/>
                </a:lnTo>
                <a:lnTo>
                  <a:pt x="826718" y="1014608"/>
                </a:lnTo>
                <a:lnTo>
                  <a:pt x="1365337" y="0"/>
                </a:lnTo>
                <a:close/>
              </a:path>
            </a:pathLst>
          </a:custGeom>
          <a:solidFill>
            <a:srgbClr val="FFC000">
              <a:alpha val="47057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任意多边形 18"/>
          <p:cNvSpPr>
            <a:spLocks noChangeArrowheads="1"/>
          </p:cNvSpPr>
          <p:nvPr/>
        </p:nvSpPr>
        <p:spPr bwMode="auto">
          <a:xfrm>
            <a:off x="7557130" y="1989137"/>
            <a:ext cx="1052512" cy="742950"/>
          </a:xfrm>
          <a:custGeom>
            <a:avLst/>
            <a:gdLst>
              <a:gd name="T0" fmla="*/ 0 w 1402915"/>
              <a:gd name="T1" fmla="*/ 0 h 989556"/>
              <a:gd name="T2" fmla="*/ 388306 w 1402915"/>
              <a:gd name="T3" fmla="*/ 989556 h 989556"/>
              <a:gd name="T4" fmla="*/ 1402915 w 1402915"/>
              <a:gd name="T5" fmla="*/ 977030 h 989556"/>
              <a:gd name="T6" fmla="*/ 0 w 1402915"/>
              <a:gd name="T7" fmla="*/ 0 h 989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2915" h="989556">
                <a:moveTo>
                  <a:pt x="0" y="0"/>
                </a:moveTo>
                <a:lnTo>
                  <a:pt x="388306" y="989556"/>
                </a:lnTo>
                <a:lnTo>
                  <a:pt x="1402915" y="97703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45096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9"/>
          <p:cNvSpPr txBox="1">
            <a:spLocks noChangeArrowheads="1"/>
          </p:cNvSpPr>
          <p:nvPr/>
        </p:nvSpPr>
        <p:spPr bwMode="auto">
          <a:xfrm>
            <a:off x="1841501" y="2882901"/>
            <a:ext cx="28146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在</a:t>
            </a:r>
            <a:r>
              <a:rPr lang="en-US" altLang="zh-CN" sz="2100" b="1" i="1" dirty="0">
                <a:latin typeface="+mn-lt"/>
                <a:ea typeface="黑体" pitchFamily="49" charset="-122"/>
              </a:rPr>
              <a:t>△ABC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sz="2100" b="1" i="1" dirty="0">
                <a:latin typeface="+mn-lt"/>
                <a:ea typeface="黑体" pitchFamily="49" charset="-122"/>
              </a:rPr>
              <a:t>△ADE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中，</a:t>
            </a:r>
          </a:p>
        </p:txBody>
      </p:sp>
      <p:sp>
        <p:nvSpPr>
          <p:cNvPr id="21" name="AutoShape 2"/>
          <p:cNvSpPr>
            <a:spLocks/>
          </p:cNvSpPr>
          <p:nvPr/>
        </p:nvSpPr>
        <p:spPr bwMode="auto">
          <a:xfrm>
            <a:off x="1944688" y="3497263"/>
            <a:ext cx="50800" cy="647700"/>
          </a:xfrm>
          <a:prstGeom prst="leftBrace">
            <a:avLst>
              <a:gd name="adj1" fmla="val 104951"/>
              <a:gd name="adj2" fmla="val 50000"/>
            </a:avLst>
          </a:prstGeom>
          <a:solidFill>
            <a:schemeClr val="tx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041017" y="3274795"/>
            <a:ext cx="242566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AC=AD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（已知），</a:t>
            </a:r>
          </a:p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AB=AE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（已知），</a:t>
            </a:r>
          </a:p>
          <a:p>
            <a:pPr eaLnBrk="0" hangingPunct="0"/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BC=ED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（已证）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，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731963" y="4294188"/>
            <a:ext cx="34163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100" b="1" dirty="0">
                <a:latin typeface="+mn-lt"/>
                <a:ea typeface="黑体" pitchFamily="49" charset="-122"/>
              </a:rPr>
              <a:t>∴</a:t>
            </a:r>
            <a:r>
              <a:rPr lang="zh-CN" altLang="en-US" sz="2100" b="1" i="1" dirty="0">
                <a:latin typeface="+mn-lt"/>
                <a:ea typeface="黑体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黑体" pitchFamily="49" charset="-122"/>
              </a:rPr>
              <a:t>ABC≌△AED</a:t>
            </a:r>
            <a:r>
              <a:rPr lang="zh-CN" altLang="en-US" sz="2100" b="1" i="1" dirty="0">
                <a:latin typeface="+mn-lt"/>
                <a:ea typeface="黑体" pitchFamily="49" charset="-122"/>
              </a:rPr>
              <a:t>（</a:t>
            </a:r>
            <a:r>
              <a:rPr lang="en-US" altLang="zh-CN" sz="2100" b="1" i="1" dirty="0">
                <a:latin typeface="+mn-lt"/>
                <a:ea typeface="黑体" pitchFamily="49" charset="-122"/>
              </a:rPr>
              <a:t>SSS</a:t>
            </a:r>
            <a:r>
              <a:rPr lang="zh-CN" altLang="en-US" sz="2100" b="1" dirty="0">
                <a:latin typeface="Times New Roman" pitchFamily="18" charset="0"/>
                <a:ea typeface="黑体" pitchFamily="49" charset="-122"/>
              </a:rPr>
              <a:t>）</a:t>
            </a:r>
            <a:r>
              <a:rPr lang="en-US" altLang="zh-CN" sz="2100" b="1" dirty="0">
                <a:latin typeface="Times New Roman" pitchFamily="18" charset="0"/>
                <a:ea typeface="黑体" pitchFamily="49" charset="-122"/>
              </a:rPr>
              <a:t>.</a:t>
            </a:r>
          </a:p>
        </p:txBody>
      </p:sp>
      <p:grpSp>
        <p:nvGrpSpPr>
          <p:cNvPr id="88087" name="组合 6"/>
          <p:cNvGrpSpPr>
            <a:grpSpLocks/>
          </p:cNvGrpSpPr>
          <p:nvPr/>
        </p:nvGrpSpPr>
        <p:grpSpPr bwMode="auto">
          <a:xfrm>
            <a:off x="3457734" y="513113"/>
            <a:ext cx="2480310" cy="500049"/>
            <a:chOff x="5060" y="904"/>
            <a:chExt cx="3905" cy="787"/>
          </a:xfrm>
        </p:grpSpPr>
        <p:grpSp>
          <p:nvGrpSpPr>
            <p:cNvPr id="88088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5" name="缺角矩形 4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8094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2"/>
          <p:cNvGrpSpPr>
            <a:grpSpLocks/>
          </p:cNvGrpSpPr>
          <p:nvPr/>
        </p:nvGrpSpPr>
        <p:grpSpPr bwMode="auto">
          <a:xfrm>
            <a:off x="-1209" y="-49210"/>
            <a:ext cx="2006600" cy="476924"/>
            <a:chOff x="263" y="142"/>
            <a:chExt cx="3160" cy="753"/>
          </a:xfrm>
        </p:grpSpPr>
        <p:sp>
          <p:nvSpPr>
            <p:cNvPr id="38" name="文本框 20"/>
            <p:cNvSpPr txBox="1">
              <a:spLocks noChangeArrowheads="1"/>
            </p:cNvSpPr>
            <p:nvPr/>
          </p:nvSpPr>
          <p:spPr bwMode="auto">
            <a:xfrm>
              <a:off x="943" y="14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39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4" grpId="0"/>
      <p:bldP spid="6" grpId="0"/>
      <p:bldP spid="20" grpId="0"/>
      <p:bldP spid="21" grpId="0" bldLvl="0" animBg="1"/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4"/>
          <a:stretch/>
        </p:blipFill>
        <p:spPr>
          <a:xfrm>
            <a:off x="5969974" y="3748925"/>
            <a:ext cx="3019916" cy="1090205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23838" y="968428"/>
            <a:ext cx="849153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2.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已知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：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∠AOB．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求作：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∠A'O'B'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，使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∠A'O′B'=∠AOB</a:t>
            </a:r>
            <a:endParaRPr lang="en-US" altLang="zh-CN" sz="2400" b="1" i="1" dirty="0">
              <a:latin typeface="+mn-lt"/>
              <a:ea typeface="楷体" pitchFamily="49" charset="-122"/>
            </a:endParaRPr>
          </a:p>
          <a:p>
            <a:r>
              <a:rPr lang="zh-CN" altLang="zh-CN" sz="2400" b="1" dirty="0">
                <a:latin typeface="+mn-lt"/>
                <a:ea typeface="楷体" pitchFamily="49" charset="-122"/>
              </a:rPr>
              <a:t>（1）如图1，以点O为圆心，任意长为半径画弧，分别交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OA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于点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C、D；</a:t>
            </a:r>
          </a:p>
          <a:p>
            <a:r>
              <a:rPr lang="zh-CN" altLang="zh-CN" sz="2400" b="1" dirty="0">
                <a:latin typeface="+mn-lt"/>
                <a:ea typeface="楷体" pitchFamily="49" charset="-122"/>
              </a:rPr>
              <a:t>（2）如图2，画一条射线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O′A′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，以点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为圆心，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长为半径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作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弧，交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O′A′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于点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；</a:t>
            </a:r>
          </a:p>
          <a:p>
            <a:r>
              <a:rPr lang="zh-CN" altLang="zh-CN" sz="2400" b="1" dirty="0">
                <a:latin typeface="+mn-lt"/>
                <a:ea typeface="楷体" pitchFamily="49" charset="-122"/>
              </a:rPr>
              <a:t>（3）以点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为圆心，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长为半径画弧，与第2步中所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画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的弧交于点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D′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；</a:t>
            </a:r>
          </a:p>
          <a:p>
            <a:r>
              <a:rPr lang="zh-CN" altLang="zh-CN" sz="2400" b="1" dirty="0">
                <a:latin typeface="+mn-lt"/>
                <a:ea typeface="楷体" pitchFamily="49" charset="-122"/>
              </a:rPr>
              <a:t>（4）过点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D′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画射线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O′B'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，则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∠A'O'B'=∠AOB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</a:p>
          <a:p>
            <a:r>
              <a:rPr lang="zh-CN" altLang="zh-CN" sz="2400" b="1" dirty="0">
                <a:latin typeface="+mn-lt"/>
                <a:ea typeface="楷体" pitchFamily="49" charset="-122"/>
              </a:rPr>
              <a:t>根据以上作图步骤，</a:t>
            </a:r>
            <a:endParaRPr lang="en-US" altLang="zh-CN" sz="2400" b="1" dirty="0">
              <a:latin typeface="+mn-lt"/>
              <a:ea typeface="楷体" pitchFamily="49" charset="-122"/>
            </a:endParaRPr>
          </a:p>
          <a:p>
            <a:r>
              <a:rPr lang="zh-CN" altLang="zh-CN" sz="2400" b="1" dirty="0">
                <a:latin typeface="+mn-lt"/>
                <a:ea typeface="楷体" pitchFamily="49" charset="-122"/>
              </a:rPr>
              <a:t>请你证明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∠A'O'B′=∠AOB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</a:p>
        </p:txBody>
      </p:sp>
      <p:sp>
        <p:nvSpPr>
          <p:cNvPr id="89090" name="Rectangle 8"/>
          <p:cNvSpPr>
            <a:spLocks noChangeArrowheads="1"/>
          </p:cNvSpPr>
          <p:nvPr/>
        </p:nvSpPr>
        <p:spPr bwMode="auto">
          <a:xfrm>
            <a:off x="2230438" y="345916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9092" name="Text Box 38"/>
          <p:cNvSpPr txBox="1">
            <a:spLocks noChangeArrowheads="1"/>
          </p:cNvSpPr>
          <p:nvPr/>
        </p:nvSpPr>
        <p:spPr bwMode="auto">
          <a:xfrm>
            <a:off x="1936750" y="4764088"/>
            <a:ext cx="460375" cy="21907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algn="ctr"/>
            <a:endParaRPr lang="zh-CN" altLang="zh-CN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5971" y="-35137"/>
            <a:ext cx="2006600" cy="492125"/>
            <a:chOff x="263" y="110"/>
            <a:chExt cx="3160" cy="777"/>
          </a:xfrm>
        </p:grpSpPr>
        <p:sp>
          <p:nvSpPr>
            <p:cNvPr id="13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4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6569919" y="4764088"/>
            <a:ext cx="5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图1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46654" y="4764088"/>
            <a:ext cx="5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图2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组合 6"/>
          <p:cNvGrpSpPr>
            <a:grpSpLocks/>
          </p:cNvGrpSpPr>
          <p:nvPr/>
        </p:nvGrpSpPr>
        <p:grpSpPr bwMode="auto">
          <a:xfrm>
            <a:off x="3457734" y="513113"/>
            <a:ext cx="2480310" cy="500049"/>
            <a:chOff x="5060" y="904"/>
            <a:chExt cx="3905" cy="787"/>
          </a:xfrm>
        </p:grpSpPr>
        <p:grpSp>
          <p:nvGrpSpPr>
            <p:cNvPr id="18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0" name="缺角矩形 19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2" name="文本框 5"/>
          <p:cNvSpPr txBox="1">
            <a:spLocks noChangeArrowheads="1"/>
          </p:cNvSpPr>
          <p:nvPr/>
        </p:nvSpPr>
        <p:spPr bwMode="auto">
          <a:xfrm>
            <a:off x="931652" y="852404"/>
            <a:ext cx="739283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由作法得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OD=OC=O′D′=O′C′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CD=C′D′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△OCD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△O′C′D′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中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                       </a:t>
            </a:r>
            <a:endParaRPr lang="en-US" altLang="zh-CN" sz="2400" b="1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                              ，</a:t>
            </a:r>
            <a:endParaRPr lang="en-US" altLang="zh-CN" sz="24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itchFamily="49" charset="-122"/>
              </a:rPr>
              <a:t>           ∴</a:t>
            </a:r>
            <a:r>
              <a:rPr lang="zh-CN" altLang="en-US" sz="2400" b="1" i="1" dirty="0" smtClean="0">
                <a:latin typeface="+mn-lt"/>
                <a:ea typeface="仿宋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OCD≌△O′C′D</a:t>
            </a:r>
            <a:r>
              <a:rPr lang="zh-CN" altLang="en-US" sz="2400" b="1" i="1" dirty="0" smtClean="0">
                <a:latin typeface="+mn-lt"/>
                <a:ea typeface="仿宋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SSS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），</a:t>
            </a:r>
            <a:endParaRPr lang="zh-CN" altLang="en-US" sz="2400" b="1" dirty="0">
              <a:latin typeface="+mn-lt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itchFamily="49" charset="-122"/>
              </a:rPr>
              <a:t>           ∴</a:t>
            </a:r>
            <a:r>
              <a:rPr lang="zh-CN" altLang="en-US" sz="2400" b="1" i="1" dirty="0" smtClean="0">
                <a:latin typeface="+mn-lt"/>
                <a:ea typeface="仿宋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COD=∠C′O′D′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      即</a:t>
            </a:r>
            <a:r>
              <a:rPr lang="zh-CN" altLang="en-US" sz="2400" b="1" i="1" dirty="0">
                <a:latin typeface="+mn-lt"/>
                <a:ea typeface="仿宋" pitchFamily="49" charset="-122"/>
              </a:rPr>
              <a:t>∠A'O'B′=∠AOB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．</a:t>
            </a: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-2015" y="-26748"/>
            <a:ext cx="2006600" cy="492125"/>
            <a:chOff x="263" y="110"/>
            <a:chExt cx="3160" cy="777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827696" y="1853146"/>
                <a:ext cx="1906099" cy="1459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OC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O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OD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+mn-lt"/>
                                    </a:rPr>
                                    <m:t>O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</a:rPr>
                                    <m:t>′</m:t>
                                  </m:r>
                                </m:e>
                                <m:sup/>
                              </m:sSup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CD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+mn-lt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</a:rPr>
                                    <m:t>′</m:t>
                                  </m:r>
                                </m:e>
                                <m:sup/>
                              </m:sSup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7696" y="1853146"/>
                <a:ext cx="1906099" cy="145988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6"/>
          <p:cNvGrpSpPr>
            <a:grpSpLocks/>
          </p:cNvGrpSpPr>
          <p:nvPr/>
        </p:nvGrpSpPr>
        <p:grpSpPr bwMode="auto">
          <a:xfrm>
            <a:off x="3457734" y="513113"/>
            <a:ext cx="2480310" cy="500049"/>
            <a:chOff x="5060" y="904"/>
            <a:chExt cx="3905" cy="787"/>
          </a:xfrm>
        </p:grpSpPr>
        <p:grpSp>
          <p:nvGrpSpPr>
            <p:cNvPr id="15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7" name="缺角矩形 16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2" grpId="0" uiExpand="1" build="p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5" y="1846688"/>
            <a:ext cx="22701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2" name="图片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75" y="1381125"/>
            <a:ext cx="23813" cy="1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3" name="文本框 100"/>
          <p:cNvSpPr txBox="1">
            <a:spLocks noChangeArrowheads="1"/>
          </p:cNvSpPr>
          <p:nvPr/>
        </p:nvSpPr>
        <p:spPr bwMode="auto">
          <a:xfrm>
            <a:off x="704850" y="951517"/>
            <a:ext cx="78956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求证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: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∠C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∠D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.(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提示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: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连结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0202" y="1597848"/>
            <a:ext cx="2814638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连结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AB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两点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,</a:t>
            </a:r>
            <a:endParaRPr lang="zh-CN" altLang="en-US" sz="2400" b="1" dirty="0">
              <a:latin typeface="+mn-lt"/>
              <a:ea typeface="仿宋" pitchFamily="49" charset="-122"/>
            </a:endParaRPr>
          </a:p>
        </p:txBody>
      </p: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1227827" y="3740156"/>
            <a:ext cx="381000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itchFamily="49" charset="-122"/>
              </a:rPr>
              <a:t>∴△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ABD</a:t>
            </a:r>
            <a:r>
              <a:rPr lang="en-US" altLang="zh-CN" sz="2400" b="1" dirty="0">
                <a:latin typeface="+mn-lt"/>
                <a:ea typeface="黑体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BAC</a:t>
            </a:r>
            <a:r>
              <a:rPr lang="en-US" altLang="zh-CN" sz="2400" b="1" dirty="0">
                <a:latin typeface="+mn-lt"/>
                <a:ea typeface="黑体" pitchFamily="49" charset="-122"/>
              </a:rPr>
              <a:t>(SSS)</a:t>
            </a:r>
          </a:p>
        </p:txBody>
      </p:sp>
      <p:sp>
        <p:nvSpPr>
          <p:cNvPr id="7" name="AutoShape 2"/>
          <p:cNvSpPr>
            <a:spLocks/>
          </p:cNvSpPr>
          <p:nvPr/>
        </p:nvSpPr>
        <p:spPr bwMode="auto">
          <a:xfrm>
            <a:off x="1895474" y="2756035"/>
            <a:ext cx="62707" cy="840886"/>
          </a:xfrm>
          <a:prstGeom prst="leftBrace">
            <a:avLst>
              <a:gd name="adj1" fmla="val 104951"/>
              <a:gd name="adj2" fmla="val 50000"/>
            </a:avLst>
          </a:prstGeom>
          <a:solidFill>
            <a:schemeClr val="tx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>
              <a:latin typeface="+mn-lt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71542" y="2569661"/>
            <a:ext cx="15039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AD=BC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，</a:t>
            </a:r>
          </a:p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BD=AC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，</a:t>
            </a:r>
          </a:p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AB=</a:t>
            </a:r>
            <a:r>
              <a:rPr lang="en-US" altLang="en-US" sz="24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BA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，</a:t>
            </a:r>
          </a:p>
        </p:txBody>
      </p: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5154613" y="3108750"/>
            <a:ext cx="1955800" cy="158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54815" y="2109704"/>
            <a:ext cx="347246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△ABD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△BAC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中，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254815" y="4230649"/>
            <a:ext cx="381000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itchFamily="49" charset="-122"/>
              </a:rPr>
              <a:t>∴∠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D=</a:t>
            </a:r>
            <a:r>
              <a:rPr lang="en-US" altLang="zh-CN" sz="2400" b="1" dirty="0">
                <a:latin typeface="+mn-lt"/>
                <a:ea typeface="黑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黑体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itchFamily="49" charset="-122"/>
              </a:rPr>
              <a:t>.</a:t>
            </a:r>
          </a:p>
        </p:txBody>
      </p:sp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-11210" y="-70708"/>
            <a:ext cx="2006600" cy="492125"/>
            <a:chOff x="263" y="110"/>
            <a:chExt cx="3160" cy="777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2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0" name="组合 6"/>
          <p:cNvGrpSpPr>
            <a:grpSpLocks/>
          </p:cNvGrpSpPr>
          <p:nvPr/>
        </p:nvGrpSpPr>
        <p:grpSpPr bwMode="auto">
          <a:xfrm>
            <a:off x="3457734" y="513113"/>
            <a:ext cx="2480310" cy="500049"/>
            <a:chOff x="5060" y="904"/>
            <a:chExt cx="3905" cy="787"/>
          </a:xfrm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5" name="缺角矩形 24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4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7" grpId="0" bldLvl="0" animBg="1"/>
      <p:bldP spid="8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4"/>
          <p:cNvSpPr>
            <a:spLocks noChangeArrowheads="1"/>
          </p:cNvSpPr>
          <p:nvPr/>
        </p:nvSpPr>
        <p:spPr bwMode="auto">
          <a:xfrm>
            <a:off x="587693" y="1161147"/>
            <a:ext cx="7956231" cy="1257300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708688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BH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CH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，图中有几组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全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等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的三角形？它们全等的条件是什么？</a:t>
            </a:r>
          </a:p>
        </p:txBody>
      </p:sp>
      <p:grpSp>
        <p:nvGrpSpPr>
          <p:cNvPr id="94210" name="Group 3"/>
          <p:cNvGrpSpPr>
            <a:grpSpLocks/>
          </p:cNvGrpSpPr>
          <p:nvPr/>
        </p:nvGrpSpPr>
        <p:grpSpPr bwMode="auto">
          <a:xfrm>
            <a:off x="6515417" y="2198948"/>
            <a:ext cx="1858963" cy="1935163"/>
            <a:chOff x="3969" y="696"/>
            <a:chExt cx="1791" cy="2120"/>
          </a:xfrm>
        </p:grpSpPr>
        <p:sp>
          <p:nvSpPr>
            <p:cNvPr id="94211" name="Line 4"/>
            <p:cNvSpPr>
              <a:spLocks noChangeShapeType="1"/>
            </p:cNvSpPr>
            <p:nvPr/>
          </p:nvSpPr>
          <p:spPr bwMode="auto">
            <a:xfrm flipH="1">
              <a:off x="4199" y="986"/>
              <a:ext cx="555" cy="14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2" name="Line 5"/>
            <p:cNvSpPr>
              <a:spLocks noChangeShapeType="1"/>
            </p:cNvSpPr>
            <p:nvPr/>
          </p:nvSpPr>
          <p:spPr bwMode="auto">
            <a:xfrm>
              <a:off x="4754" y="986"/>
              <a:ext cx="625" cy="14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3" name="Line 6"/>
            <p:cNvSpPr>
              <a:spLocks noChangeShapeType="1"/>
            </p:cNvSpPr>
            <p:nvPr/>
          </p:nvSpPr>
          <p:spPr bwMode="auto">
            <a:xfrm>
              <a:off x="4200" y="2414"/>
              <a:ext cx="11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4" name="Line 7"/>
            <p:cNvSpPr>
              <a:spLocks noChangeShapeType="1"/>
            </p:cNvSpPr>
            <p:nvPr/>
          </p:nvSpPr>
          <p:spPr bwMode="auto">
            <a:xfrm>
              <a:off x="4754" y="986"/>
              <a:ext cx="35" cy="14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5" name="Line 8"/>
            <p:cNvSpPr>
              <a:spLocks noChangeShapeType="1"/>
            </p:cNvSpPr>
            <p:nvPr/>
          </p:nvSpPr>
          <p:spPr bwMode="auto">
            <a:xfrm flipH="1">
              <a:off x="4199" y="1990"/>
              <a:ext cx="590" cy="4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6" name="Line 9"/>
            <p:cNvSpPr>
              <a:spLocks noChangeShapeType="1"/>
            </p:cNvSpPr>
            <p:nvPr/>
          </p:nvSpPr>
          <p:spPr bwMode="auto">
            <a:xfrm>
              <a:off x="4789" y="1990"/>
              <a:ext cx="590" cy="4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7" name="Text Box 10"/>
            <p:cNvSpPr txBox="1">
              <a:spLocks noChangeArrowheads="1"/>
            </p:cNvSpPr>
            <p:nvPr/>
          </p:nvSpPr>
          <p:spPr bwMode="auto">
            <a:xfrm>
              <a:off x="4684" y="2413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H</a:t>
              </a:r>
            </a:p>
          </p:txBody>
        </p:sp>
        <p:sp>
          <p:nvSpPr>
            <p:cNvPr id="94218" name="Text Box 11"/>
            <p:cNvSpPr txBox="1">
              <a:spLocks noChangeArrowheads="1"/>
            </p:cNvSpPr>
            <p:nvPr/>
          </p:nvSpPr>
          <p:spPr bwMode="auto">
            <a:xfrm>
              <a:off x="4788" y="1756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D</a:t>
              </a:r>
            </a:p>
          </p:txBody>
        </p:sp>
        <p:sp>
          <p:nvSpPr>
            <p:cNvPr id="94219" name="Text Box 12"/>
            <p:cNvSpPr txBox="1">
              <a:spLocks noChangeArrowheads="1"/>
            </p:cNvSpPr>
            <p:nvPr/>
          </p:nvSpPr>
          <p:spPr bwMode="auto">
            <a:xfrm>
              <a:off x="5309" y="2341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C</a:t>
              </a:r>
            </a:p>
          </p:txBody>
        </p:sp>
        <p:sp>
          <p:nvSpPr>
            <p:cNvPr id="94220" name="Text Box 13"/>
            <p:cNvSpPr txBox="1">
              <a:spLocks noChangeArrowheads="1"/>
            </p:cNvSpPr>
            <p:nvPr/>
          </p:nvSpPr>
          <p:spPr bwMode="auto">
            <a:xfrm>
              <a:off x="3969" y="2296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B</a:t>
              </a:r>
            </a:p>
          </p:txBody>
        </p:sp>
        <p:sp>
          <p:nvSpPr>
            <p:cNvPr id="94221" name="Text Box 14"/>
            <p:cNvSpPr txBox="1">
              <a:spLocks noChangeArrowheads="1"/>
            </p:cNvSpPr>
            <p:nvPr/>
          </p:nvSpPr>
          <p:spPr bwMode="auto">
            <a:xfrm>
              <a:off x="4795" y="696"/>
              <a:ext cx="450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A</a:t>
              </a:r>
            </a:p>
          </p:txBody>
        </p:sp>
      </p:grp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3340100" y="2160588"/>
            <a:ext cx="280511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△ABD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△ACD(SSS)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230313" y="2015510"/>
            <a:ext cx="1433674" cy="1061879"/>
            <a:chOff x="1843" y="3872"/>
            <a:chExt cx="3010" cy="2229"/>
          </a:xfrm>
        </p:grpSpPr>
        <p:sp>
          <p:nvSpPr>
            <p:cNvPr id="94224" name="AutoShape 2"/>
            <p:cNvSpPr>
              <a:spLocks/>
            </p:cNvSpPr>
            <p:nvPr/>
          </p:nvSpPr>
          <p:spPr bwMode="auto">
            <a:xfrm>
              <a:off x="1843" y="4305"/>
              <a:ext cx="107" cy="1360"/>
            </a:xfrm>
            <a:prstGeom prst="leftBrace">
              <a:avLst>
                <a:gd name="adj1" fmla="val 104624"/>
                <a:gd name="adj2" fmla="val 50000"/>
              </a:avLst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00" b="1">
                <a:latin typeface="+mn-lt"/>
              </a:endParaRPr>
            </a:p>
          </p:txBody>
        </p:sp>
        <p:sp>
          <p:nvSpPr>
            <p:cNvPr id="94225" name="Rectangle 7"/>
            <p:cNvSpPr>
              <a:spLocks noChangeArrowheads="1"/>
            </p:cNvSpPr>
            <p:nvPr/>
          </p:nvSpPr>
          <p:spPr bwMode="auto">
            <a:xfrm>
              <a:off x="1951" y="3872"/>
              <a:ext cx="2902" cy="2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100" b="1" i="1" dirty="0">
                  <a:latin typeface="+mn-lt"/>
                  <a:ea typeface="黑体" pitchFamily="49" charset="-122"/>
                </a:rPr>
                <a:t>AB=AC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  <a:p>
              <a:r>
                <a:rPr lang="en-US" altLang="zh-CN" sz="2100" b="1" i="1" dirty="0">
                  <a:latin typeface="+mn-lt"/>
                  <a:ea typeface="黑体" pitchFamily="49" charset="-122"/>
                  <a:sym typeface="宋体" pitchFamily="2" charset="-122"/>
                </a:rPr>
                <a:t>BD</a:t>
              </a:r>
              <a:r>
                <a:rPr lang="en-US" altLang="zh-CN" sz="2100" b="1" i="1" dirty="0">
                  <a:latin typeface="+mn-lt"/>
                  <a:ea typeface="黑体" pitchFamily="49" charset="-122"/>
                </a:rPr>
                <a:t>=</a:t>
              </a:r>
              <a:r>
                <a:rPr lang="en-US" altLang="zh-CN" sz="2100" b="1" i="1" dirty="0">
                  <a:latin typeface="+mn-lt"/>
                  <a:ea typeface="黑体" pitchFamily="49" charset="-122"/>
                  <a:sym typeface="宋体" pitchFamily="2" charset="-122"/>
                </a:rPr>
                <a:t>CD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  <a:p>
              <a:pPr eaLnBrk="0" hangingPunct="0"/>
              <a:r>
                <a:rPr lang="en-US" altLang="zh-CN" sz="2100" b="1" i="1" dirty="0">
                  <a:latin typeface="+mn-lt"/>
                  <a:ea typeface="黑体" pitchFamily="49" charset="-122"/>
                </a:rPr>
                <a:t>AD=</a:t>
              </a:r>
              <a:r>
                <a:rPr lang="en-US" altLang="en-US" sz="2100" b="1" i="1" dirty="0">
                  <a:latin typeface="+mn-lt"/>
                  <a:ea typeface="黑体" pitchFamily="49" charset="-122"/>
                </a:rPr>
                <a:t>AD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</p:txBody>
        </p:sp>
      </p:grpSp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2692400" y="2366963"/>
            <a:ext cx="584200" cy="298450"/>
          </a:xfrm>
          <a:prstGeom prst="rightArrow">
            <a:avLst>
              <a:gd name="adj1" fmla="val 50000"/>
              <a:gd name="adj2" fmla="val 4968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40100" y="3163888"/>
            <a:ext cx="280511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△ABH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△ACH(SSS)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230313" y="2950689"/>
            <a:ext cx="1433674" cy="1061877"/>
            <a:chOff x="1843" y="3871"/>
            <a:chExt cx="3010" cy="2232"/>
          </a:xfrm>
        </p:grpSpPr>
        <p:sp>
          <p:nvSpPr>
            <p:cNvPr id="94229" name="AutoShape 2"/>
            <p:cNvSpPr>
              <a:spLocks/>
            </p:cNvSpPr>
            <p:nvPr/>
          </p:nvSpPr>
          <p:spPr bwMode="auto">
            <a:xfrm>
              <a:off x="1843" y="4306"/>
              <a:ext cx="108" cy="1360"/>
            </a:xfrm>
            <a:prstGeom prst="leftBrace">
              <a:avLst>
                <a:gd name="adj1" fmla="val 104180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latin typeface="+mn-lt"/>
              </a:endParaRPr>
            </a:p>
          </p:txBody>
        </p:sp>
        <p:sp>
          <p:nvSpPr>
            <p:cNvPr id="94230" name="Rectangle 7"/>
            <p:cNvSpPr>
              <a:spLocks noChangeArrowheads="1"/>
            </p:cNvSpPr>
            <p:nvPr/>
          </p:nvSpPr>
          <p:spPr bwMode="auto">
            <a:xfrm>
              <a:off x="1951" y="3871"/>
              <a:ext cx="2902" cy="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100" b="1" i="1" dirty="0">
                  <a:latin typeface="+mn-lt"/>
                  <a:ea typeface="黑体" pitchFamily="49" charset="-122"/>
                </a:rPr>
                <a:t>AB=AC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  <a:p>
              <a:r>
                <a:rPr lang="en-US" altLang="zh-CN" sz="2100" b="1" i="1" dirty="0">
                  <a:latin typeface="+mn-lt"/>
                  <a:ea typeface="黑体" pitchFamily="49" charset="-122"/>
                  <a:sym typeface="宋体" pitchFamily="2" charset="-122"/>
                </a:rPr>
                <a:t>BH</a:t>
              </a:r>
              <a:r>
                <a:rPr lang="en-US" altLang="zh-CN" sz="2100" b="1" i="1" dirty="0">
                  <a:latin typeface="+mn-lt"/>
                  <a:ea typeface="黑体" pitchFamily="49" charset="-122"/>
                </a:rPr>
                <a:t>=</a:t>
              </a:r>
              <a:r>
                <a:rPr lang="en-US" altLang="zh-CN" sz="2100" b="1" i="1" dirty="0">
                  <a:latin typeface="+mn-lt"/>
                  <a:ea typeface="黑体" pitchFamily="49" charset="-122"/>
                  <a:sym typeface="宋体" pitchFamily="2" charset="-122"/>
                </a:rPr>
                <a:t>CH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  <a:p>
              <a:pPr eaLnBrk="0" hangingPunct="0"/>
              <a:r>
                <a:rPr lang="en-US" altLang="zh-CN" sz="2100" b="1" i="1" dirty="0">
                  <a:latin typeface="+mn-lt"/>
                  <a:ea typeface="黑体" pitchFamily="49" charset="-122"/>
                </a:rPr>
                <a:t>AH=</a:t>
              </a:r>
              <a:r>
                <a:rPr lang="en-US" altLang="en-US" sz="2100" b="1" i="1" dirty="0">
                  <a:latin typeface="+mn-lt"/>
                  <a:ea typeface="黑体" pitchFamily="49" charset="-122"/>
                </a:rPr>
                <a:t>AH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</p:txBody>
        </p:sp>
      </p:grpSp>
      <p:sp>
        <p:nvSpPr>
          <p:cNvPr id="11" name="右箭头 10"/>
          <p:cNvSpPr>
            <a:spLocks noChangeArrowheads="1"/>
          </p:cNvSpPr>
          <p:nvPr/>
        </p:nvSpPr>
        <p:spPr bwMode="auto">
          <a:xfrm>
            <a:off x="2692400" y="3319463"/>
            <a:ext cx="584200" cy="296862"/>
          </a:xfrm>
          <a:prstGeom prst="rightArrow">
            <a:avLst>
              <a:gd name="adj1" fmla="val 50000"/>
              <a:gd name="adj2" fmla="val 4995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340100" y="4054475"/>
            <a:ext cx="280511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△BDH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itchFamily="49" charset="-122"/>
              </a:rPr>
              <a:t>△CDH(SSS)</a:t>
            </a:r>
          </a:p>
        </p:txBody>
      </p:sp>
      <p:grpSp>
        <p:nvGrpSpPr>
          <p:cNvPr id="7" name="组合 12"/>
          <p:cNvGrpSpPr>
            <a:grpSpLocks/>
          </p:cNvGrpSpPr>
          <p:nvPr/>
        </p:nvGrpSpPr>
        <p:grpSpPr bwMode="auto">
          <a:xfrm>
            <a:off x="1214600" y="3917794"/>
            <a:ext cx="1468915" cy="1061714"/>
            <a:chOff x="1843" y="3868"/>
            <a:chExt cx="3084" cy="2234"/>
          </a:xfrm>
        </p:grpSpPr>
        <p:sp>
          <p:nvSpPr>
            <p:cNvPr id="94234" name="AutoShape 2"/>
            <p:cNvSpPr>
              <a:spLocks/>
            </p:cNvSpPr>
            <p:nvPr/>
          </p:nvSpPr>
          <p:spPr bwMode="auto">
            <a:xfrm>
              <a:off x="1843" y="4306"/>
              <a:ext cx="108" cy="1360"/>
            </a:xfrm>
            <a:prstGeom prst="leftBrace">
              <a:avLst>
                <a:gd name="adj1" fmla="val 104180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latin typeface="+mn-lt"/>
              </a:endParaRPr>
            </a:p>
          </p:txBody>
        </p:sp>
        <p:sp>
          <p:nvSpPr>
            <p:cNvPr id="94235" name="Rectangle 7"/>
            <p:cNvSpPr>
              <a:spLocks noChangeArrowheads="1"/>
            </p:cNvSpPr>
            <p:nvPr/>
          </p:nvSpPr>
          <p:spPr bwMode="auto">
            <a:xfrm>
              <a:off x="1951" y="3868"/>
              <a:ext cx="2976" cy="2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100" b="1" i="1" dirty="0">
                  <a:latin typeface="+mn-lt"/>
                  <a:ea typeface="黑体" pitchFamily="49" charset="-122"/>
                </a:rPr>
                <a:t>BH=CH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  <a:p>
              <a:r>
                <a:rPr lang="en-US" altLang="zh-CN" sz="2100" b="1" i="1" dirty="0">
                  <a:latin typeface="+mn-lt"/>
                  <a:ea typeface="黑体" pitchFamily="49" charset="-122"/>
                  <a:sym typeface="宋体" pitchFamily="2" charset="-122"/>
                </a:rPr>
                <a:t>BD</a:t>
              </a:r>
              <a:r>
                <a:rPr lang="en-US" altLang="zh-CN" sz="2100" b="1" i="1" dirty="0">
                  <a:latin typeface="+mn-lt"/>
                  <a:ea typeface="黑体" pitchFamily="49" charset="-122"/>
                </a:rPr>
                <a:t>=</a:t>
              </a:r>
              <a:r>
                <a:rPr lang="en-US" altLang="zh-CN" sz="2100" b="1" i="1" dirty="0">
                  <a:latin typeface="+mn-lt"/>
                  <a:ea typeface="黑体" pitchFamily="49" charset="-122"/>
                  <a:sym typeface="宋体" pitchFamily="2" charset="-122"/>
                </a:rPr>
                <a:t>CD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  <a:p>
              <a:pPr eaLnBrk="0" hangingPunct="0"/>
              <a:r>
                <a:rPr lang="en-US" altLang="zh-CN" sz="2100" b="1" i="1" dirty="0">
                  <a:latin typeface="+mn-lt"/>
                  <a:ea typeface="黑体" pitchFamily="49" charset="-122"/>
                </a:rPr>
                <a:t>DH=</a:t>
              </a:r>
              <a:r>
                <a:rPr lang="en-US" altLang="en-US" sz="2100" b="1" i="1" dirty="0">
                  <a:latin typeface="+mn-lt"/>
                  <a:ea typeface="黑体" pitchFamily="49" charset="-122"/>
                </a:rPr>
                <a:t>DH</a:t>
              </a:r>
              <a:r>
                <a:rPr lang="zh-CN" altLang="en-US" sz="2100" b="1" dirty="0">
                  <a:latin typeface="+mn-lt"/>
                  <a:ea typeface="黑体" pitchFamily="49" charset="-122"/>
                </a:rPr>
                <a:t>，</a:t>
              </a:r>
            </a:p>
          </p:txBody>
        </p:sp>
      </p:grpSp>
      <p:sp>
        <p:nvSpPr>
          <p:cNvPr id="16" name="右箭头 15"/>
          <p:cNvSpPr>
            <a:spLocks noChangeArrowheads="1"/>
          </p:cNvSpPr>
          <p:nvPr/>
        </p:nvSpPr>
        <p:spPr bwMode="auto">
          <a:xfrm>
            <a:off x="2692400" y="4198938"/>
            <a:ext cx="584200" cy="296862"/>
          </a:xfrm>
          <a:prstGeom prst="rightArrow">
            <a:avLst>
              <a:gd name="adj1" fmla="val 50000"/>
              <a:gd name="adj2" fmla="val 4995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grpSp>
        <p:nvGrpSpPr>
          <p:cNvPr id="94237" name="组合 2"/>
          <p:cNvGrpSpPr>
            <a:grpSpLocks/>
          </p:cNvGrpSpPr>
          <p:nvPr/>
        </p:nvGrpSpPr>
        <p:grpSpPr bwMode="auto">
          <a:xfrm>
            <a:off x="3323965" y="519525"/>
            <a:ext cx="2478723" cy="500684"/>
            <a:chOff x="5060" y="905"/>
            <a:chExt cx="3905" cy="788"/>
          </a:xfrm>
        </p:grpSpPr>
        <p:grpSp>
          <p:nvGrpSpPr>
            <p:cNvPr id="94238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8" name="缺角矩形 7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4244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43" name="组合 2"/>
          <p:cNvGrpSpPr>
            <a:grpSpLocks/>
          </p:cNvGrpSpPr>
          <p:nvPr/>
        </p:nvGrpSpPr>
        <p:grpSpPr bwMode="auto">
          <a:xfrm>
            <a:off x="-2505" y="-21513"/>
            <a:ext cx="2006600" cy="476924"/>
            <a:chOff x="193" y="158"/>
            <a:chExt cx="3160" cy="753"/>
          </a:xfrm>
        </p:grpSpPr>
        <p:sp>
          <p:nvSpPr>
            <p:cNvPr id="44" name="文本框 20"/>
            <p:cNvSpPr txBox="1">
              <a:spLocks noChangeArrowheads="1"/>
            </p:cNvSpPr>
            <p:nvPr/>
          </p:nvSpPr>
          <p:spPr bwMode="auto">
            <a:xfrm>
              <a:off x="831" y="15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45" name="组合 1"/>
            <p:cNvGrpSpPr>
              <a:grpSpLocks/>
            </p:cNvGrpSpPr>
            <p:nvPr/>
          </p:nvGrpSpPr>
          <p:grpSpPr bwMode="auto">
            <a:xfrm>
              <a:off x="193" y="268"/>
              <a:ext cx="3160" cy="619"/>
              <a:chOff x="178" y="159"/>
              <a:chExt cx="3160" cy="619"/>
            </a:xfrm>
          </p:grpSpPr>
          <p:cxnSp>
            <p:nvCxnSpPr>
              <p:cNvPr id="46" name="直线连接符 19"/>
              <p:cNvCxnSpPr/>
              <p:nvPr/>
            </p:nvCxnSpPr>
            <p:spPr>
              <a:xfrm>
                <a:off x="17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4" grpId="0" bldLvl="0" animBg="1"/>
      <p:bldP spid="5" grpId="0"/>
      <p:bldP spid="11" grpId="0" bldLvl="0" animBg="1"/>
      <p:bldP spid="12" grpId="0"/>
      <p:bldP spid="1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7205" y="2327498"/>
            <a:ext cx="1611133" cy="4154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en-US" altLang="zh-CN" sz="2100" dirty="0">
                <a:ea typeface="黑体" pitchFamily="49" charset="-122"/>
              </a:rPr>
              <a:t> </a:t>
            </a:r>
            <a:r>
              <a:rPr lang="zh-CN" altLang="en-US" sz="2100" b="1" dirty="0">
                <a:ea typeface="黑体" panose="02010609060101010101" pitchFamily="49" charset="-122"/>
              </a:rPr>
              <a:t>边边边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65388" y="800894"/>
            <a:ext cx="820737" cy="41433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ea typeface="黑体" panose="02010609060101010101" pitchFamily="49" charset="-122"/>
              </a:rPr>
              <a:t>内容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08413" y="647777"/>
            <a:ext cx="3683000" cy="932563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</a:rPr>
              <a:t>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三边对应相等</a:t>
            </a:r>
            <a:r>
              <a:rPr lang="zh-CN" altLang="en-US" sz="2100" b="1" dirty="0">
                <a:latin typeface="+mn-lt"/>
              </a:rPr>
              <a:t>的两个三角形全等（简写成 </a:t>
            </a:r>
            <a:r>
              <a:rPr lang="en-US" altLang="zh-CN" sz="2100" b="1" dirty="0">
                <a:latin typeface="+mn-lt"/>
              </a:rPr>
              <a:t>“SSS”)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06650" y="2338711"/>
            <a:ext cx="933449" cy="4154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100" b="1" dirty="0">
                <a:ea typeface="黑体" panose="02010609060101010101" pitchFamily="49" charset="-122"/>
              </a:rPr>
              <a:t>应 用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00438" y="1909976"/>
            <a:ext cx="1261884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思路分析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00438" y="2875756"/>
            <a:ext cx="1261884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书写步骤</a:t>
            </a:r>
          </a:p>
        </p:txBody>
      </p:sp>
      <p:sp>
        <p:nvSpPr>
          <p:cNvPr id="21" name="左大括号 20"/>
          <p:cNvSpPr>
            <a:spLocks/>
          </p:cNvSpPr>
          <p:nvPr/>
        </p:nvSpPr>
        <p:spPr bwMode="auto">
          <a:xfrm>
            <a:off x="2259013" y="969962"/>
            <a:ext cx="206375" cy="3240088"/>
          </a:xfrm>
          <a:prstGeom prst="leftBrace">
            <a:avLst>
              <a:gd name="adj1" fmla="val 6760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100">
              <a:latin typeface="+mn-lt"/>
            </a:endParaRPr>
          </a:p>
        </p:txBody>
      </p:sp>
      <p:sp>
        <p:nvSpPr>
          <p:cNvPr id="24" name="左大括号 23"/>
          <p:cNvSpPr>
            <a:spLocks/>
          </p:cNvSpPr>
          <p:nvPr/>
        </p:nvSpPr>
        <p:spPr bwMode="auto">
          <a:xfrm>
            <a:off x="3350370" y="2058194"/>
            <a:ext cx="117475" cy="1027113"/>
          </a:xfrm>
          <a:prstGeom prst="leftBrace">
            <a:avLst>
              <a:gd name="adj1" fmla="val 7367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>
              <a:latin typeface="+mn-lt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3340100" y="898525"/>
            <a:ext cx="277813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+mn-lt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986337" y="1724767"/>
            <a:ext cx="3596945" cy="738664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+mn-lt"/>
              </a:rPr>
              <a:t>结合图形找隐含条件和现有条件，找准备条件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80469" y="3913981"/>
            <a:ext cx="820737" cy="41433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86338" y="2865438"/>
            <a:ext cx="1049337" cy="41433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四步骤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660775" y="3436938"/>
            <a:ext cx="4922508" cy="1639887"/>
          </a:xfrm>
          <a:prstGeom prst="rect">
            <a:avLst/>
          </a:prstGeom>
          <a:noFill/>
          <a:ln w="25400">
            <a:solidFill>
              <a:schemeClr val="tx1">
                <a:alpha val="45882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1. </a:t>
            </a:r>
            <a:r>
              <a:rPr lang="zh-CN" altLang="en-US" sz="2100" b="1" dirty="0">
                <a:latin typeface="+mn-lt"/>
              </a:rPr>
              <a:t>说明两三角形全等所需的条件应按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对应边的顺序</a:t>
            </a:r>
            <a:r>
              <a:rPr lang="zh-CN" altLang="en-US" sz="2100" b="1" dirty="0">
                <a:latin typeface="+mn-lt"/>
              </a:rPr>
              <a:t>书写</a:t>
            </a:r>
            <a:r>
              <a:rPr lang="en-US" altLang="zh-CN" sz="21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2. </a:t>
            </a:r>
            <a:r>
              <a:rPr lang="zh-CN" altLang="en-US" sz="2100" b="1" dirty="0">
                <a:latin typeface="+mn-lt"/>
              </a:rPr>
              <a:t>结论中所出现的边必须在所证明的两个三角形中</a:t>
            </a:r>
            <a:r>
              <a:rPr lang="en-US" altLang="zh-CN" sz="2100" b="1" dirty="0">
                <a:latin typeface="+mn-lt"/>
              </a:rPr>
              <a:t>.       </a:t>
            </a:r>
          </a:p>
        </p:txBody>
      </p:sp>
      <p:sp>
        <p:nvSpPr>
          <p:cNvPr id="16" name="右箭头 15"/>
          <p:cNvSpPr/>
          <p:nvPr/>
        </p:nvSpPr>
        <p:spPr bwMode="auto">
          <a:xfrm>
            <a:off x="4810126" y="2059781"/>
            <a:ext cx="161925" cy="161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+mn-lt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4797426" y="2991644"/>
            <a:ext cx="161925" cy="161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+mn-lt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340100" y="4073526"/>
            <a:ext cx="277813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+mn-lt"/>
            </a:endParaRPr>
          </a:p>
        </p:txBody>
      </p:sp>
      <p:grpSp>
        <p:nvGrpSpPr>
          <p:cNvPr id="95249" name="组合 1"/>
          <p:cNvGrpSpPr>
            <a:grpSpLocks/>
          </p:cNvGrpSpPr>
          <p:nvPr/>
        </p:nvGrpSpPr>
        <p:grpSpPr bwMode="auto">
          <a:xfrm>
            <a:off x="0" y="-6796"/>
            <a:ext cx="2006600" cy="477838"/>
            <a:chOff x="227" y="33"/>
            <a:chExt cx="3160" cy="752"/>
          </a:xfrm>
        </p:grpSpPr>
        <p:cxnSp>
          <p:nvCxnSpPr>
            <p:cNvPr id="2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251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课堂小结</a:t>
              </a:r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1" grpId="0" bldLvl="0" animBg="1"/>
      <p:bldP spid="24" grpId="0" bldLvl="0" animBg="1"/>
      <p:bldP spid="27" grpId="0" bldLvl="0" animBg="1"/>
      <p:bldP spid="26" grpId="0" bldLvl="0" animBg="1"/>
      <p:bldP spid="28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85581" y="58723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715943" y="1863864"/>
            <a:ext cx="57796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边角边</a:t>
            </a:r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定理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50034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66561" descr="13857486714080120707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08150"/>
            <a:ext cx="6858000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文本框 66562"/>
          <p:cNvSpPr txBox="1">
            <a:spLocks noChangeArrowheads="1"/>
          </p:cNvSpPr>
          <p:nvPr/>
        </p:nvSpPr>
        <p:spPr bwMode="auto">
          <a:xfrm>
            <a:off x="429577" y="509569"/>
            <a:ext cx="8345307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问题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如图有一池塘。要测池塘两端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的距离，可无法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直接到达，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因此这两点的距离无法直接量出。你能想出办法来吗？</a:t>
            </a:r>
          </a:p>
        </p:txBody>
      </p:sp>
      <p:sp>
        <p:nvSpPr>
          <p:cNvPr id="66564" name="矩形 66563"/>
          <p:cNvSpPr/>
          <p:nvPr/>
        </p:nvSpPr>
        <p:spPr>
          <a:xfrm>
            <a:off x="1731963" y="4256088"/>
            <a:ext cx="434734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/>
                <a:ea typeface="华文行楷" panose="02010800040101010101" pitchFamily="2" charset="-122"/>
              </a:rPr>
              <a:t>A</a:t>
            </a:r>
          </a:p>
        </p:txBody>
      </p:sp>
      <p:sp>
        <p:nvSpPr>
          <p:cNvPr id="66565" name="文本框 66564"/>
          <p:cNvSpPr txBox="1"/>
          <p:nvPr/>
        </p:nvSpPr>
        <p:spPr>
          <a:xfrm>
            <a:off x="7600950" y="4171950"/>
            <a:ext cx="4000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/>
                <a:ea typeface="华文行楷" panose="02010800040101010101" pitchFamily="2" charset="-122"/>
              </a:rPr>
              <a:t>B</a:t>
            </a:r>
          </a:p>
        </p:txBody>
      </p:sp>
      <p:grpSp>
        <p:nvGrpSpPr>
          <p:cNvPr id="58373" name="组合 1"/>
          <p:cNvGrpSpPr>
            <a:grpSpLocks/>
          </p:cNvGrpSpPr>
          <p:nvPr/>
        </p:nvGrpSpPr>
        <p:grpSpPr bwMode="auto">
          <a:xfrm>
            <a:off x="-3816" y="-34677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导入新知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1036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67585"/>
          <p:cNvSpPr>
            <a:spLocks noChangeArrowheads="1"/>
          </p:cNvSpPr>
          <p:nvPr/>
        </p:nvSpPr>
        <p:spPr bwMode="auto">
          <a:xfrm>
            <a:off x="4043363" y="231140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pic>
        <p:nvPicPr>
          <p:cNvPr id="59394" name="图片 67586" descr="1107027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1251532"/>
            <a:ext cx="1828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直接连接符 67587"/>
          <p:cNvSpPr>
            <a:spLocks noChangeShapeType="1"/>
          </p:cNvSpPr>
          <p:nvPr/>
        </p:nvSpPr>
        <p:spPr bwMode="auto">
          <a:xfrm>
            <a:off x="6686550" y="3137482"/>
            <a:ext cx="914400" cy="1371600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89" name="直接连接符 67588"/>
          <p:cNvSpPr>
            <a:spLocks noChangeShapeType="1"/>
          </p:cNvSpPr>
          <p:nvPr/>
        </p:nvSpPr>
        <p:spPr bwMode="auto">
          <a:xfrm flipH="1">
            <a:off x="5772150" y="3113670"/>
            <a:ext cx="914400" cy="1371600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90" name="直接连接符 67589"/>
          <p:cNvSpPr>
            <a:spLocks noChangeShapeType="1"/>
          </p:cNvSpPr>
          <p:nvPr/>
        </p:nvSpPr>
        <p:spPr bwMode="auto">
          <a:xfrm>
            <a:off x="5772150" y="4509082"/>
            <a:ext cx="1828800" cy="0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59398" name="直接连接符 67590"/>
          <p:cNvSpPr>
            <a:spLocks noChangeShapeType="1"/>
          </p:cNvSpPr>
          <p:nvPr/>
        </p:nvSpPr>
        <p:spPr bwMode="auto">
          <a:xfrm flipV="1">
            <a:off x="5813425" y="1781757"/>
            <a:ext cx="1782763" cy="5715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59399" name="文本框 67591"/>
          <p:cNvSpPr txBox="1">
            <a:spLocks noChangeArrowheads="1"/>
          </p:cNvSpPr>
          <p:nvPr/>
        </p:nvSpPr>
        <p:spPr bwMode="auto">
          <a:xfrm>
            <a:off x="5543550" y="1781757"/>
            <a:ext cx="5143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59400" name="文本框 67592"/>
          <p:cNvSpPr txBox="1">
            <a:spLocks noChangeArrowheads="1"/>
          </p:cNvSpPr>
          <p:nvPr/>
        </p:nvSpPr>
        <p:spPr bwMode="auto">
          <a:xfrm>
            <a:off x="7600950" y="1422982"/>
            <a:ext cx="4000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67594" name="文本框 67593"/>
          <p:cNvSpPr txBox="1">
            <a:spLocks noChangeArrowheads="1"/>
          </p:cNvSpPr>
          <p:nvPr/>
        </p:nvSpPr>
        <p:spPr bwMode="auto">
          <a:xfrm>
            <a:off x="6858000" y="2885070"/>
            <a:ext cx="8572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67595" name="文本框 67594"/>
          <p:cNvSpPr txBox="1">
            <a:spLocks noChangeArrowheads="1"/>
          </p:cNvSpPr>
          <p:nvPr/>
        </p:nvSpPr>
        <p:spPr bwMode="auto">
          <a:xfrm>
            <a:off x="5314950" y="4142370"/>
            <a:ext cx="5143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i="1">
                <a:solidFill>
                  <a:prstClr val="black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67596" name="文本框 67595"/>
          <p:cNvSpPr txBox="1">
            <a:spLocks noChangeArrowheads="1"/>
          </p:cNvSpPr>
          <p:nvPr/>
        </p:nvSpPr>
        <p:spPr bwMode="auto">
          <a:xfrm>
            <a:off x="7543800" y="4142370"/>
            <a:ext cx="5143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i="1" dirty="0">
                <a:solidFill>
                  <a:prstClr val="black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67597" name="直接连接符 67596"/>
          <p:cNvSpPr>
            <a:spLocks noChangeShapeType="1"/>
          </p:cNvSpPr>
          <p:nvPr/>
        </p:nvSpPr>
        <p:spPr bwMode="auto">
          <a:xfrm flipH="1">
            <a:off x="6686550" y="1823032"/>
            <a:ext cx="857250" cy="13144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98" name="直接连接符 67597"/>
          <p:cNvSpPr>
            <a:spLocks noChangeShapeType="1"/>
          </p:cNvSpPr>
          <p:nvPr/>
        </p:nvSpPr>
        <p:spPr bwMode="auto">
          <a:xfrm>
            <a:off x="5772150" y="1823032"/>
            <a:ext cx="914400" cy="13144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99" name="文本框 67598"/>
          <p:cNvSpPr txBox="1">
            <a:spLocks noChangeArrowheads="1"/>
          </p:cNvSpPr>
          <p:nvPr/>
        </p:nvSpPr>
        <p:spPr bwMode="auto">
          <a:xfrm>
            <a:off x="609600" y="742950"/>
            <a:ext cx="617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在平地上取一个可直接到达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</p:txBody>
      </p:sp>
      <p:sp>
        <p:nvSpPr>
          <p:cNvPr id="67600" name="文本框 67599"/>
          <p:cNvSpPr txBox="1">
            <a:spLocks noChangeArrowheads="1"/>
          </p:cNvSpPr>
          <p:nvPr/>
        </p:nvSpPr>
        <p:spPr bwMode="auto">
          <a:xfrm>
            <a:off x="628650" y="1381124"/>
            <a:ext cx="5200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连接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并延长至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400" b="1" i="1" dirty="0">
                <a:solidFill>
                  <a:srgbClr val="FF5050"/>
                </a:solidFill>
                <a:latin typeface="Times New Roman"/>
                <a:ea typeface="楷体" pitchFamily="49" charset="-122"/>
              </a:rPr>
              <a:t>CD=CA</a:t>
            </a:r>
            <a:endParaRPr lang="en-US" altLang="zh-CN" sz="2400" b="1" i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</p:txBody>
      </p:sp>
      <p:sp>
        <p:nvSpPr>
          <p:cNvPr id="67601" name="文本框 67600"/>
          <p:cNvSpPr txBox="1">
            <a:spLocks noChangeArrowheads="1"/>
          </p:cNvSpPr>
          <p:nvPr/>
        </p:nvSpPr>
        <p:spPr bwMode="auto">
          <a:xfrm>
            <a:off x="647700" y="1989137"/>
            <a:ext cx="489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连接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并延长至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400" b="1" i="1" dirty="0">
                <a:solidFill>
                  <a:srgbClr val="FF5050"/>
                </a:solidFill>
                <a:latin typeface="Times New Roman"/>
                <a:ea typeface="楷体" pitchFamily="49" charset="-122"/>
              </a:rPr>
              <a:t>CE=CB</a:t>
            </a:r>
          </a:p>
        </p:txBody>
      </p:sp>
      <p:sp>
        <p:nvSpPr>
          <p:cNvPr id="67602" name="文本框 67601"/>
          <p:cNvSpPr txBox="1">
            <a:spLocks noChangeArrowheads="1"/>
          </p:cNvSpPr>
          <p:nvPr/>
        </p:nvSpPr>
        <p:spPr bwMode="auto">
          <a:xfrm>
            <a:off x="657225" y="2527300"/>
            <a:ext cx="1314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连结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ED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</a:p>
        </p:txBody>
      </p:sp>
      <p:sp>
        <p:nvSpPr>
          <p:cNvPr id="67603" name="矩形 67602"/>
          <p:cNvSpPr>
            <a:spLocks noChangeArrowheads="1"/>
          </p:cNvSpPr>
          <p:nvPr/>
        </p:nvSpPr>
        <p:spPr bwMode="auto">
          <a:xfrm>
            <a:off x="608288" y="3000375"/>
            <a:ext cx="52210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那么量出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的长，就是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的距离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为什么？</a:t>
            </a:r>
          </a:p>
        </p:txBody>
      </p:sp>
      <p:sp>
        <p:nvSpPr>
          <p:cNvPr id="67604" name="椭圆 67603"/>
          <p:cNvSpPr>
            <a:spLocks noChangeArrowheads="1"/>
          </p:cNvSpPr>
          <p:nvPr/>
        </p:nvSpPr>
        <p:spPr bwMode="auto">
          <a:xfrm>
            <a:off x="6629400" y="3080332"/>
            <a:ext cx="57150" cy="571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59412" name="组合 1"/>
          <p:cNvGrpSpPr>
            <a:grpSpLocks/>
          </p:cNvGrpSpPr>
          <p:nvPr/>
        </p:nvGrpSpPr>
        <p:grpSpPr bwMode="auto">
          <a:xfrm>
            <a:off x="5447" y="-30366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4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3426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9" grpId="0" animBg="1"/>
      <p:bldP spid="67590" grpId="0" animBg="1"/>
      <p:bldP spid="67594" grpId="0" animBg="1"/>
      <p:bldP spid="67595" grpId="0" animBg="1"/>
      <p:bldP spid="67596" grpId="0" animBg="1"/>
      <p:bldP spid="67597" grpId="0" animBg="1"/>
      <p:bldP spid="67598" grpId="0" animBg="1"/>
      <p:bldP spid="67599" grpId="0" animBg="1"/>
      <p:bldP spid="67600" grpId="0" animBg="1"/>
      <p:bldP spid="67601" grpId="0" animBg="1"/>
      <p:bldP spid="67602" grpId="0" animBg="1"/>
      <p:bldP spid="676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777882" y="735264"/>
            <a:ext cx="6583454" cy="13676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zh-CN" noProof="1" smtClean="0">
                <a:sym typeface="+mn-ea"/>
              </a:rPr>
              <a:t>掌</a:t>
            </a:r>
            <a:r>
              <a:rPr lang="zh-CN" altLang="zh-CN" noProof="1">
                <a:sym typeface="+mn-ea"/>
              </a:rPr>
              <a:t>握</a:t>
            </a:r>
            <a:r>
              <a:rPr lang="zh-CN" altLang="en-US" noProof="1">
                <a:sym typeface="+mn-ea"/>
              </a:rPr>
              <a:t>用尺规作一个角等于已知角的作图法．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85826" y="3073296"/>
            <a:ext cx="6783058" cy="1308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itchFamily="34" charset="0"/>
              </a:rPr>
              <a:t>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itchFamily="34" charset="0"/>
              </a:rPr>
              <a:t>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三角形全等条件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，明确探索方向和过程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487700" y="2218147"/>
            <a:ext cx="6602413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边边边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判定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方法和应用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17730"/>
            <a:ext cx="2017712" cy="477838"/>
            <a:chOff x="1588" y="-17730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2042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206" name="文本框 18"/>
            <p:cNvSpPr txBox="1">
              <a:spLocks noChangeArrowheads="1"/>
            </p:cNvSpPr>
            <p:nvPr/>
          </p:nvSpPr>
          <p:spPr bwMode="auto">
            <a:xfrm>
              <a:off x="552450" y="-1773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5688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9376" y="485287"/>
            <a:ext cx="8102385" cy="3942251"/>
            <a:chOff x="-38068" y="275737"/>
            <a:chExt cx="8102385" cy="3942251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6630"/>
              <a:ext cx="8102385" cy="3791358"/>
              <a:chOff x="224" y="-314"/>
              <a:chExt cx="14396" cy="7856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846" y="1962"/>
                <a:ext cx="5049" cy="498"/>
              </a:xfrm>
              <a:prstGeom prst="bentConnector3">
                <a:avLst>
                  <a:gd name="adj1" fmla="val 36968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H="1" flipV="1">
              <a:off x="7301693" y="2826093"/>
              <a:ext cx="35" cy="1356681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301693" y="2826093"/>
              <a:ext cx="482057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716256" y="786920"/>
            <a:ext cx="6697742" cy="110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olidFill>
                  <a:prstClr val="black"/>
                </a:solidFill>
                <a:sym typeface="+mn-ea"/>
              </a:rPr>
              <a:t>了</a:t>
            </a:r>
            <a:r>
              <a:rPr lang="zh-CN" altLang="en-US" noProof="1">
                <a:solidFill>
                  <a:prstClr val="black"/>
                </a:solidFill>
                <a:sym typeface="+mn-ea"/>
              </a:rPr>
              <a:t>解“</a:t>
            </a:r>
            <a:r>
              <a:rPr lang="en-US" altLang="zh-CN" noProof="1">
                <a:solidFill>
                  <a:prstClr val="black"/>
                </a:solidFill>
                <a:sym typeface="+mn-ea"/>
              </a:rPr>
              <a:t>SSA”</a:t>
            </a:r>
            <a:r>
              <a:rPr lang="zh-CN" altLang="en-US" noProof="1">
                <a:solidFill>
                  <a:prstClr val="black"/>
                </a:solidFill>
                <a:sym typeface="+mn-ea"/>
              </a:rPr>
              <a:t>不能作为两个三角形全等的条件．</a:t>
            </a:r>
            <a:endParaRPr lang="zh-CN" altLang="zh-CN" noProof="1">
              <a:solidFill>
                <a:prstClr val="black"/>
              </a:solidFill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32840" y="3476335"/>
            <a:ext cx="6655877" cy="11693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1. 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索并正确理解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三角形全等的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Arial" pitchFamily="34" charset="0"/>
              </a:rPr>
              <a:t>判定定理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SAS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468278" y="2140228"/>
            <a:ext cx="6602413" cy="11693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会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SAS”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判定定理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微软雅黑" pitchFamily="34" charset="-122"/>
              </a:rPr>
              <a:t>证明两个三角形全等并能应用其解决实际问题．</a:t>
            </a:r>
            <a:endParaRPr lang="zh-CN" altLang="zh-CN" sz="28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16545"/>
            <a:ext cx="2017712" cy="477838"/>
            <a:chOff x="1588" y="-33323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04827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22" name="文本框 18"/>
            <p:cNvSpPr txBox="1">
              <a:spLocks noChangeArrowheads="1"/>
            </p:cNvSpPr>
            <p:nvPr/>
          </p:nvSpPr>
          <p:spPr bwMode="auto">
            <a:xfrm>
              <a:off x="552450" y="-3332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41290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0899" y="762124"/>
            <a:ext cx="8085501" cy="3992585"/>
            <a:chOff x="-38068" y="225403"/>
            <a:chExt cx="8085501" cy="3992585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6630"/>
              <a:ext cx="8085501" cy="3791358"/>
              <a:chOff x="224" y="-314"/>
              <a:chExt cx="14366" cy="7856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737" y="1919"/>
                <a:ext cx="5085" cy="620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2880739"/>
              <a:ext cx="0" cy="130203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2880739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47258" y="22540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014478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984044" y="1116213"/>
            <a:ext cx="7439018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黑体" pitchFamily="49" charset="-122"/>
              </a:rPr>
              <a:t> </a:t>
            </a:r>
            <a:r>
              <a:rPr lang="en-US" altLang="zh-CN" sz="2100" b="1" dirty="0">
                <a:solidFill>
                  <a:srgbClr val="000000"/>
                </a:solidFill>
                <a:latin typeface="Times New Roman"/>
              </a:rPr>
              <a:t>1.</a:t>
            </a:r>
            <a:r>
              <a:rPr lang="zh-CN" altLang="en-US" sz="2100" b="1" dirty="0">
                <a:solidFill>
                  <a:srgbClr val="000000"/>
                </a:solidFill>
                <a:latin typeface="Times New Roman"/>
              </a:rPr>
              <a:t>回顾三角形全等的判定方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/>
              </a:rPr>
              <a:t>法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/>
              </a:rPr>
              <a:t>1 </a:t>
            </a:r>
            <a:endParaRPr lang="en-US" altLang="zh-CN" sz="2100" b="1" dirty="0">
              <a:solidFill>
                <a:srgbClr val="000000"/>
              </a:solidFill>
              <a:latin typeface="Times New Roman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   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</a:rPr>
              <a:t>三边对应相等的两个三角形全等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（可以简写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</a:rPr>
              <a:t>为“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边边边”或“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SSS”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）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.</a:t>
            </a: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>
            <a:off x="1009213" y="2587825"/>
            <a:ext cx="4625424" cy="2509441"/>
            <a:chOff x="270" y="1890"/>
            <a:chExt cx="3336" cy="2107"/>
          </a:xfrm>
        </p:grpSpPr>
        <p:sp>
          <p:nvSpPr>
            <p:cNvPr id="61443" name="Text Box 16"/>
            <p:cNvSpPr txBox="1">
              <a:spLocks noChangeArrowheads="1"/>
            </p:cNvSpPr>
            <p:nvPr/>
          </p:nvSpPr>
          <p:spPr bwMode="auto">
            <a:xfrm>
              <a:off x="665" y="2287"/>
              <a:ext cx="225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</a:rPr>
                <a:t>在</a:t>
              </a:r>
              <a:r>
                <a:rPr lang="zh-CN" altLang="en-US" sz="2100" b="1" i="1" dirty="0">
                  <a:solidFill>
                    <a:prstClr val="black"/>
                  </a:solidFill>
                  <a:latin typeface="Times New Roman"/>
                </a:rPr>
                <a:t>△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</a:rPr>
                <a:t>ABC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</a:rPr>
                <a:t>和</a:t>
              </a:r>
              <a:r>
                <a:rPr lang="zh-CN" altLang="en-US" sz="2100" b="1" i="1" dirty="0">
                  <a:solidFill>
                    <a:prstClr val="black"/>
                  </a:solidFill>
                  <a:latin typeface="Times New Roman"/>
                </a:rPr>
                <a:t>△ 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</a:rPr>
                <a:t>DEF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</a:rPr>
                <a:t>中</a:t>
              </a:r>
            </a:p>
          </p:txBody>
        </p:sp>
        <p:sp>
          <p:nvSpPr>
            <p:cNvPr id="61444" name="Text Box 17"/>
            <p:cNvSpPr txBox="1">
              <a:spLocks noChangeArrowheads="1"/>
            </p:cNvSpPr>
            <p:nvPr/>
          </p:nvSpPr>
          <p:spPr bwMode="auto">
            <a:xfrm>
              <a:off x="665" y="3648"/>
              <a:ext cx="294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∴ </a:t>
              </a:r>
              <a:r>
                <a:rPr lang="zh-CN" altLang="en-US" sz="2100" b="1" i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△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ABC 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/>
                </a:rPr>
                <a:t>≌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△ DEF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（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SSS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）</a:t>
              </a:r>
            </a:p>
          </p:txBody>
        </p:sp>
        <p:grpSp>
          <p:nvGrpSpPr>
            <p:cNvPr id="61445" name="Group 18"/>
            <p:cNvGrpSpPr>
              <a:grpSpLocks/>
            </p:cNvGrpSpPr>
            <p:nvPr/>
          </p:nvGrpSpPr>
          <p:grpSpPr bwMode="auto">
            <a:xfrm>
              <a:off x="665" y="2666"/>
              <a:ext cx="1376" cy="972"/>
              <a:chOff x="665" y="2666"/>
              <a:chExt cx="1376" cy="972"/>
            </a:xfrm>
          </p:grpSpPr>
          <p:sp>
            <p:nvSpPr>
              <p:cNvPr id="61446" name="Text Box 19"/>
              <p:cNvSpPr txBox="1">
                <a:spLocks noChangeArrowheads="1"/>
              </p:cNvSpPr>
              <p:nvPr/>
            </p:nvSpPr>
            <p:spPr bwMode="auto">
              <a:xfrm>
                <a:off x="907" y="2666"/>
                <a:ext cx="1134" cy="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10000"/>
                  </a:lnSpc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  <a:ea typeface="黑体" pitchFamily="49" charset="-122"/>
                  </a:rPr>
                  <a:t>AB=DE</a:t>
                </a:r>
              </a:p>
              <a:p>
                <a:pPr eaLnBrk="0" hangingPunct="0">
                  <a:lnSpc>
                    <a:spcPct val="110000"/>
                  </a:lnSpc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  <a:ea typeface="黑体" pitchFamily="49" charset="-122"/>
                  </a:rPr>
                  <a:t>BC=EF</a:t>
                </a:r>
              </a:p>
              <a:p>
                <a:pPr eaLnBrk="0" hangingPunct="0">
                  <a:lnSpc>
                    <a:spcPct val="110000"/>
                  </a:lnSpc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  <a:ea typeface="黑体" pitchFamily="49" charset="-122"/>
                  </a:rPr>
                  <a:t>CA=FD</a:t>
                </a:r>
              </a:p>
            </p:txBody>
          </p:sp>
          <p:sp>
            <p:nvSpPr>
              <p:cNvPr id="61447" name="AutoShape 20"/>
              <p:cNvSpPr>
                <a:spLocks/>
              </p:cNvSpPr>
              <p:nvPr/>
            </p:nvSpPr>
            <p:spPr bwMode="auto">
              <a:xfrm>
                <a:off x="665" y="2757"/>
                <a:ext cx="240" cy="771"/>
              </a:xfrm>
              <a:prstGeom prst="leftBrace">
                <a:avLst>
                  <a:gd name="adj1" fmla="val 38847"/>
                  <a:gd name="adj2" fmla="val 50065"/>
                </a:avLst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00" b="1">
                  <a:solidFill>
                    <a:srgbClr val="000000"/>
                  </a:solidFill>
                  <a:latin typeface="Times New Roman"/>
                  <a:ea typeface="黑体" pitchFamily="49" charset="-122"/>
                </a:endParaRPr>
              </a:p>
            </p:txBody>
          </p:sp>
        </p:grpSp>
        <p:sp>
          <p:nvSpPr>
            <p:cNvPr id="61448" name="Text Box 21" descr="底色1"/>
            <p:cNvSpPr txBox="1">
              <a:spLocks noChangeArrowheads="1"/>
            </p:cNvSpPr>
            <p:nvPr/>
          </p:nvSpPr>
          <p:spPr bwMode="auto">
            <a:xfrm>
              <a:off x="270" y="1890"/>
              <a:ext cx="27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000000"/>
                  </a:solidFill>
                  <a:latin typeface="Times New Roman"/>
                </a:rPr>
                <a:t>2.</a:t>
              </a:r>
              <a:r>
                <a:rPr lang="zh-CN" altLang="en-US" sz="2100" b="1" dirty="0">
                  <a:solidFill>
                    <a:srgbClr val="000000"/>
                  </a:solidFill>
                  <a:latin typeface="Times New Roman"/>
                </a:rPr>
                <a:t>符号语言表达：</a:t>
              </a:r>
            </a:p>
          </p:txBody>
        </p:sp>
      </p:grp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5634637" y="2288789"/>
            <a:ext cx="2873375" cy="2741613"/>
            <a:chOff x="3104" y="1074"/>
            <a:chExt cx="2414" cy="2303"/>
          </a:xfrm>
        </p:grpSpPr>
        <p:grpSp>
          <p:nvGrpSpPr>
            <p:cNvPr id="61450" name="Group 32"/>
            <p:cNvGrpSpPr>
              <a:grpSpLocks/>
            </p:cNvGrpSpPr>
            <p:nvPr/>
          </p:nvGrpSpPr>
          <p:grpSpPr bwMode="auto">
            <a:xfrm>
              <a:off x="3104" y="1074"/>
              <a:ext cx="2112" cy="1275"/>
              <a:chOff x="528" y="1344"/>
              <a:chExt cx="2112" cy="1275"/>
            </a:xfrm>
          </p:grpSpPr>
          <p:sp>
            <p:nvSpPr>
              <p:cNvPr id="61451" name="Line 33"/>
              <p:cNvSpPr>
                <a:spLocks noChangeShapeType="1"/>
              </p:cNvSpPr>
              <p:nvPr/>
            </p:nvSpPr>
            <p:spPr bwMode="auto">
              <a:xfrm flipH="1">
                <a:off x="864" y="1584"/>
                <a:ext cx="432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2" name="Line 34"/>
              <p:cNvSpPr>
                <a:spLocks noChangeShapeType="1"/>
              </p:cNvSpPr>
              <p:nvPr/>
            </p:nvSpPr>
            <p:spPr bwMode="auto">
              <a:xfrm>
                <a:off x="864" y="2352"/>
                <a:ext cx="14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3" name="Line 35"/>
              <p:cNvSpPr>
                <a:spLocks noChangeShapeType="1"/>
              </p:cNvSpPr>
              <p:nvPr/>
            </p:nvSpPr>
            <p:spPr bwMode="auto">
              <a:xfrm>
                <a:off x="1296" y="1584"/>
                <a:ext cx="1056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4" name="Text Box 36"/>
              <p:cNvSpPr txBox="1">
                <a:spLocks noChangeArrowheads="1"/>
              </p:cNvSpPr>
              <p:nvPr/>
            </p:nvSpPr>
            <p:spPr bwMode="auto">
              <a:xfrm>
                <a:off x="1056" y="1344"/>
                <a:ext cx="38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/>
                  </a:rPr>
                  <a:t>A</a:t>
                </a:r>
              </a:p>
            </p:txBody>
          </p:sp>
          <p:sp>
            <p:nvSpPr>
              <p:cNvPr id="61455" name="Text Box 37"/>
              <p:cNvSpPr txBox="1">
                <a:spLocks noChangeArrowheads="1"/>
              </p:cNvSpPr>
              <p:nvPr/>
            </p:nvSpPr>
            <p:spPr bwMode="auto">
              <a:xfrm>
                <a:off x="528" y="2304"/>
                <a:ext cx="5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B</a:t>
                </a:r>
              </a:p>
            </p:txBody>
          </p:sp>
          <p:sp>
            <p:nvSpPr>
              <p:cNvPr id="61456" name="Text Box 38"/>
              <p:cNvSpPr txBox="1">
                <a:spLocks noChangeArrowheads="1"/>
              </p:cNvSpPr>
              <p:nvPr/>
            </p:nvSpPr>
            <p:spPr bwMode="auto">
              <a:xfrm>
                <a:off x="2160" y="2304"/>
                <a:ext cx="480" cy="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C</a:t>
                </a:r>
              </a:p>
            </p:txBody>
          </p:sp>
        </p:grpSp>
        <p:grpSp>
          <p:nvGrpSpPr>
            <p:cNvPr id="61457" name="Group 39"/>
            <p:cNvGrpSpPr>
              <a:grpSpLocks/>
            </p:cNvGrpSpPr>
            <p:nvPr/>
          </p:nvGrpSpPr>
          <p:grpSpPr bwMode="auto">
            <a:xfrm>
              <a:off x="3406" y="2108"/>
              <a:ext cx="2112" cy="1269"/>
              <a:chOff x="2976" y="1344"/>
              <a:chExt cx="2112" cy="1269"/>
            </a:xfrm>
          </p:grpSpPr>
          <p:sp>
            <p:nvSpPr>
              <p:cNvPr id="61458" name="Line 40"/>
              <p:cNvSpPr>
                <a:spLocks noChangeShapeType="1"/>
              </p:cNvSpPr>
              <p:nvPr/>
            </p:nvSpPr>
            <p:spPr bwMode="auto">
              <a:xfrm flipH="1">
                <a:off x="3312" y="1584"/>
                <a:ext cx="432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9" name="Line 41"/>
              <p:cNvSpPr>
                <a:spLocks noChangeShapeType="1"/>
              </p:cNvSpPr>
              <p:nvPr/>
            </p:nvSpPr>
            <p:spPr bwMode="auto">
              <a:xfrm>
                <a:off x="3312" y="2352"/>
                <a:ext cx="14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60" name="Line 42"/>
              <p:cNvSpPr>
                <a:spLocks noChangeShapeType="1"/>
              </p:cNvSpPr>
              <p:nvPr/>
            </p:nvSpPr>
            <p:spPr bwMode="auto">
              <a:xfrm>
                <a:off x="3744" y="1584"/>
                <a:ext cx="1056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61" name="Text Box 43"/>
              <p:cNvSpPr txBox="1">
                <a:spLocks noChangeArrowheads="1"/>
              </p:cNvSpPr>
              <p:nvPr/>
            </p:nvSpPr>
            <p:spPr bwMode="auto">
              <a:xfrm>
                <a:off x="3504" y="1344"/>
                <a:ext cx="38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/>
                  </a:rPr>
                  <a:t>D</a:t>
                </a:r>
              </a:p>
            </p:txBody>
          </p:sp>
          <p:sp>
            <p:nvSpPr>
              <p:cNvPr id="61462" name="Text Box 44"/>
              <p:cNvSpPr txBox="1">
                <a:spLocks noChangeArrowheads="1"/>
              </p:cNvSpPr>
              <p:nvPr/>
            </p:nvSpPr>
            <p:spPr bwMode="auto">
              <a:xfrm>
                <a:off x="2976" y="2304"/>
                <a:ext cx="5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E</a:t>
                </a:r>
              </a:p>
            </p:txBody>
          </p:sp>
          <p:sp>
            <p:nvSpPr>
              <p:cNvPr id="61463" name="Text Box 45"/>
              <p:cNvSpPr txBox="1">
                <a:spLocks noChangeArrowheads="1"/>
              </p:cNvSpPr>
              <p:nvPr/>
            </p:nvSpPr>
            <p:spPr bwMode="auto">
              <a:xfrm>
                <a:off x="4608" y="2304"/>
                <a:ext cx="480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F</a:t>
                </a:r>
              </a:p>
            </p:txBody>
          </p:sp>
        </p:grpSp>
      </p:grpSp>
      <p:grpSp>
        <p:nvGrpSpPr>
          <p:cNvPr id="61465" name="组合 2"/>
          <p:cNvGrpSpPr>
            <a:grpSpLocks/>
          </p:cNvGrpSpPr>
          <p:nvPr/>
        </p:nvGrpSpPr>
        <p:grpSpPr bwMode="auto">
          <a:xfrm>
            <a:off x="5913" y="-9977"/>
            <a:ext cx="2006600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46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61469" name="组合 4"/>
          <p:cNvGrpSpPr>
            <a:grpSpLocks/>
          </p:cNvGrpSpPr>
          <p:nvPr/>
        </p:nvGrpSpPr>
        <p:grpSpPr bwMode="auto">
          <a:xfrm>
            <a:off x="1009213" y="685364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471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  <p:sp>
        <p:nvSpPr>
          <p:cNvPr id="61472" name="文本框 4"/>
          <p:cNvSpPr txBox="1">
            <a:spLocks noChangeArrowheads="1"/>
          </p:cNvSpPr>
          <p:nvPr/>
        </p:nvSpPr>
        <p:spPr bwMode="auto">
          <a:xfrm>
            <a:off x="2676882" y="655838"/>
            <a:ext cx="5589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三角形全等的判定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——“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边角边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定理</a:t>
            </a:r>
          </a:p>
        </p:txBody>
      </p:sp>
    </p:spTree>
    <p:extLst>
      <p:ext uri="{BB962C8B-B14F-4D97-AF65-F5344CB8AC3E}">
        <p14:creationId xmlns:p14="http://schemas.microsoft.com/office/powerpoint/2010/main" val="32148687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8"/>
          <p:cNvSpPr>
            <a:spLocks noChangeArrowheads="1"/>
          </p:cNvSpPr>
          <p:nvPr/>
        </p:nvSpPr>
        <p:spPr bwMode="auto">
          <a:xfrm>
            <a:off x="1579563" y="1231900"/>
            <a:ext cx="717015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</a:rPr>
              <a:t>当两个三角形满足六个条件中的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zh-CN" altLang="en-US" sz="2400" b="1" dirty="0">
                <a:latin typeface="+mn-lt"/>
              </a:rPr>
              <a:t>个时，有四种情况</a:t>
            </a:r>
            <a:r>
              <a:rPr lang="en-US" altLang="zh-CN" sz="2400" b="1" dirty="0">
                <a:latin typeface="+mn-lt"/>
              </a:rPr>
              <a:t>:</a:t>
            </a:r>
          </a:p>
        </p:txBody>
      </p:sp>
      <p:graphicFrame>
        <p:nvGraphicFramePr>
          <p:cNvPr id="41080" name="Group 1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35059"/>
              </p:ext>
            </p:extLst>
          </p:nvPr>
        </p:nvGraphicFramePr>
        <p:xfrm>
          <a:off x="2637703" y="1950339"/>
          <a:ext cx="4572000" cy="2816287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3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三角</a:t>
                      </a: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×</a:t>
                      </a:r>
                      <a:endParaRPr kumimoji="0" lang="zh-CN" alt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8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三边</a:t>
                      </a: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√</a:t>
                      </a: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两边一角</a:t>
                      </a: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？</a:t>
                      </a: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8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两角一边</a:t>
                      </a: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3507" name="矩形 134145"/>
          <p:cNvSpPr>
            <a:spLocks noChangeArrowheads="1"/>
          </p:cNvSpPr>
          <p:nvPr/>
        </p:nvSpPr>
        <p:spPr bwMode="auto">
          <a:xfrm>
            <a:off x="1492103" y="645838"/>
            <a:ext cx="56484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除了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SSS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外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还有其他情况吗？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</p:txBody>
      </p:sp>
      <p:grpSp>
        <p:nvGrpSpPr>
          <p:cNvPr id="63509" name="组合 2"/>
          <p:cNvGrpSpPr>
            <a:grpSpLocks/>
          </p:cNvGrpSpPr>
          <p:nvPr/>
        </p:nvGrpSpPr>
        <p:grpSpPr bwMode="auto">
          <a:xfrm>
            <a:off x="20637" y="-28357"/>
            <a:ext cx="2006601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5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标注 1"/>
          <p:cNvSpPr/>
          <p:nvPr/>
        </p:nvSpPr>
        <p:spPr>
          <a:xfrm>
            <a:off x="682308" y="2406432"/>
            <a:ext cx="1279525" cy="714375"/>
          </a:xfrm>
          <a:prstGeom prst="wedgeRectCallout">
            <a:avLst>
              <a:gd name="adj1" fmla="val 99805"/>
              <a:gd name="adj2" fmla="val 14168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能判定全等吗？</a:t>
            </a:r>
          </a:p>
        </p:txBody>
      </p:sp>
    </p:spTree>
    <p:extLst>
      <p:ext uri="{BB962C8B-B14F-4D97-AF65-F5344CB8AC3E}">
        <p14:creationId xmlns:p14="http://schemas.microsoft.com/office/powerpoint/2010/main" val="26264529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1"/>
          <p:cNvSpPr>
            <a:spLocks noChangeArrowheads="1"/>
          </p:cNvSpPr>
          <p:nvPr/>
        </p:nvSpPr>
        <p:spPr bwMode="auto">
          <a:xfrm>
            <a:off x="989973" y="518616"/>
            <a:ext cx="75196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已知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一个三角形的两条边和一个角，那么这两条边与这一个角的位置上有几种可能性呢？</a:t>
            </a:r>
          </a:p>
        </p:txBody>
      </p:sp>
      <p:grpSp>
        <p:nvGrpSpPr>
          <p:cNvPr id="3" name="组合 153604"/>
          <p:cNvGrpSpPr>
            <a:grpSpLocks/>
          </p:cNvGrpSpPr>
          <p:nvPr/>
        </p:nvGrpSpPr>
        <p:grpSpPr bwMode="auto">
          <a:xfrm>
            <a:off x="2195512" y="1602581"/>
            <a:ext cx="2438400" cy="1854200"/>
            <a:chOff x="3600" y="1632"/>
            <a:chExt cx="2048" cy="1557"/>
          </a:xfrm>
        </p:grpSpPr>
        <p:sp>
          <p:nvSpPr>
            <p:cNvPr id="65539" name="等腰三角形 153605"/>
            <p:cNvSpPr>
              <a:spLocks noChangeArrowheads="1"/>
            </p:cNvSpPr>
            <p:nvPr/>
          </p:nvSpPr>
          <p:spPr bwMode="auto">
            <a:xfrm>
              <a:off x="3888" y="1968"/>
              <a:ext cx="1440" cy="960"/>
            </a:xfrm>
            <a:prstGeom prst="triangle">
              <a:avLst>
                <a:gd name="adj" fmla="val 74264"/>
              </a:avLst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Verdana" pitchFamily="34" charset="0"/>
              </a:endParaRPr>
            </a:p>
          </p:txBody>
        </p:sp>
        <p:sp>
          <p:nvSpPr>
            <p:cNvPr id="65540" name="文本框 153606"/>
            <p:cNvSpPr txBox="1">
              <a:spLocks noChangeArrowheads="1"/>
            </p:cNvSpPr>
            <p:nvPr/>
          </p:nvSpPr>
          <p:spPr bwMode="auto">
            <a:xfrm>
              <a:off x="4848" y="1632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65541" name="文本框 153607"/>
            <p:cNvSpPr txBox="1">
              <a:spLocks noChangeArrowheads="1"/>
            </p:cNvSpPr>
            <p:nvPr/>
          </p:nvSpPr>
          <p:spPr bwMode="auto">
            <a:xfrm>
              <a:off x="3600" y="2880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65542" name="文本框 153608"/>
            <p:cNvSpPr txBox="1">
              <a:spLocks noChangeArrowheads="1"/>
            </p:cNvSpPr>
            <p:nvPr/>
          </p:nvSpPr>
          <p:spPr bwMode="auto">
            <a:xfrm>
              <a:off x="5366" y="2858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153610" name="等腰三角形 153609"/>
          <p:cNvSpPr>
            <a:spLocks noChangeArrowheads="1"/>
          </p:cNvSpPr>
          <p:nvPr/>
        </p:nvSpPr>
        <p:spPr bwMode="auto">
          <a:xfrm>
            <a:off x="3367087" y="1998344"/>
            <a:ext cx="628650" cy="400050"/>
          </a:xfrm>
          <a:prstGeom prst="triangle">
            <a:avLst>
              <a:gd name="adj" fmla="val 73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153611" name="直接连接符 153610"/>
          <p:cNvSpPr>
            <a:spLocks noChangeShapeType="1"/>
          </p:cNvSpPr>
          <p:nvPr/>
        </p:nvSpPr>
        <p:spPr bwMode="auto">
          <a:xfrm>
            <a:off x="3806824" y="1955006"/>
            <a:ext cx="4572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153612" name="直接连接符 153611"/>
          <p:cNvSpPr>
            <a:spLocks noChangeShapeType="1"/>
          </p:cNvSpPr>
          <p:nvPr/>
        </p:nvSpPr>
        <p:spPr bwMode="auto">
          <a:xfrm flipV="1">
            <a:off x="2538412" y="1998662"/>
            <a:ext cx="12573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153613" name="直角三角形 153612"/>
          <p:cNvSpPr>
            <a:spLocks noChangeArrowheads="1"/>
          </p:cNvSpPr>
          <p:nvPr/>
        </p:nvSpPr>
        <p:spPr bwMode="auto">
          <a:xfrm>
            <a:off x="4036218" y="2606671"/>
            <a:ext cx="2286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153614" name="直角三角形 153613"/>
          <p:cNvSpPr>
            <a:spLocks noChangeArrowheads="1"/>
          </p:cNvSpPr>
          <p:nvPr/>
        </p:nvSpPr>
        <p:spPr bwMode="auto">
          <a:xfrm rot="16176593">
            <a:off x="2593938" y="2663821"/>
            <a:ext cx="4572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Verdana" pitchFamily="34" charset="0"/>
            </a:endParaRPr>
          </a:p>
        </p:txBody>
      </p:sp>
      <p:grpSp>
        <p:nvGrpSpPr>
          <p:cNvPr id="4" name="组合 153614"/>
          <p:cNvGrpSpPr>
            <a:grpSpLocks/>
          </p:cNvGrpSpPr>
          <p:nvPr/>
        </p:nvGrpSpPr>
        <p:grpSpPr bwMode="auto">
          <a:xfrm>
            <a:off x="4643437" y="1600041"/>
            <a:ext cx="2438400" cy="1854200"/>
            <a:chOff x="2976" y="1296"/>
            <a:chExt cx="2048" cy="1557"/>
          </a:xfrm>
        </p:grpSpPr>
        <p:grpSp>
          <p:nvGrpSpPr>
            <p:cNvPr id="65549" name="组合 153615"/>
            <p:cNvGrpSpPr>
              <a:grpSpLocks/>
            </p:cNvGrpSpPr>
            <p:nvPr/>
          </p:nvGrpSpPr>
          <p:grpSpPr bwMode="auto">
            <a:xfrm>
              <a:off x="2976" y="1296"/>
              <a:ext cx="2048" cy="1557"/>
              <a:chOff x="3600" y="1632"/>
              <a:chExt cx="2048" cy="1557"/>
            </a:xfrm>
          </p:grpSpPr>
          <p:sp>
            <p:nvSpPr>
              <p:cNvPr id="65550" name="等腰三角形 153616"/>
              <p:cNvSpPr>
                <a:spLocks noChangeArrowheads="1"/>
              </p:cNvSpPr>
              <p:nvPr/>
            </p:nvSpPr>
            <p:spPr bwMode="auto">
              <a:xfrm>
                <a:off x="3888" y="1968"/>
                <a:ext cx="1440" cy="960"/>
              </a:xfrm>
              <a:prstGeom prst="triangle">
                <a:avLst>
                  <a:gd name="adj" fmla="val 74264"/>
                </a:avLst>
              </a:prstGeom>
              <a:solidFill>
                <a:schemeClr val="accent1"/>
              </a:solidFill>
              <a:ln w="444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00">
                  <a:solidFill>
                    <a:prstClr val="black"/>
                  </a:solidFill>
                  <a:latin typeface="Verdana" pitchFamily="34" charset="0"/>
                </a:endParaRPr>
              </a:p>
            </p:txBody>
          </p:sp>
          <p:sp>
            <p:nvSpPr>
              <p:cNvPr id="65551" name="文本框 153617"/>
              <p:cNvSpPr txBox="1">
                <a:spLocks noChangeArrowheads="1"/>
              </p:cNvSpPr>
              <p:nvPr/>
            </p:nvSpPr>
            <p:spPr bwMode="auto">
              <a:xfrm>
                <a:off x="4848" y="1632"/>
                <a:ext cx="28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65552" name="文本框 153618"/>
              <p:cNvSpPr txBox="1">
                <a:spLocks noChangeArrowheads="1"/>
              </p:cNvSpPr>
              <p:nvPr/>
            </p:nvSpPr>
            <p:spPr bwMode="auto">
              <a:xfrm>
                <a:off x="3600" y="2880"/>
                <a:ext cx="28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65553" name="文本框 153619"/>
              <p:cNvSpPr txBox="1">
                <a:spLocks noChangeArrowheads="1"/>
              </p:cNvSpPr>
              <p:nvPr/>
            </p:nvSpPr>
            <p:spPr bwMode="auto">
              <a:xfrm>
                <a:off x="5366" y="2858"/>
                <a:ext cx="28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itchFamily="18" charset="0"/>
                  </a:rPr>
                  <a:t>C</a:t>
                </a:r>
              </a:p>
            </p:txBody>
          </p:sp>
        </p:grpSp>
        <p:sp>
          <p:nvSpPr>
            <p:cNvPr id="65554" name="直接连接符 153620"/>
            <p:cNvSpPr>
              <a:spLocks noChangeShapeType="1"/>
            </p:cNvSpPr>
            <p:nvPr/>
          </p:nvSpPr>
          <p:spPr bwMode="auto">
            <a:xfrm flipV="1">
              <a:off x="3264" y="1632"/>
              <a:ext cx="1056" cy="96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5555" name="直接连接符 153621"/>
            <p:cNvSpPr>
              <a:spLocks noChangeShapeType="1"/>
            </p:cNvSpPr>
            <p:nvPr/>
          </p:nvSpPr>
          <p:spPr bwMode="auto">
            <a:xfrm>
              <a:off x="4320" y="1632"/>
              <a:ext cx="384" cy="96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5556" name="直角三角形 153622"/>
            <p:cNvSpPr>
              <a:spLocks noChangeArrowheads="1"/>
            </p:cNvSpPr>
            <p:nvPr/>
          </p:nvSpPr>
          <p:spPr bwMode="auto">
            <a:xfrm rot="-5423407">
              <a:off x="3288" y="2184"/>
              <a:ext cx="384" cy="432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Verdana" pitchFamily="34" charset="0"/>
              </a:endParaRPr>
            </a:p>
          </p:txBody>
        </p:sp>
      </p:grpSp>
      <p:sp>
        <p:nvSpPr>
          <p:cNvPr id="153628" name="文本框 153627"/>
          <p:cNvSpPr txBox="1">
            <a:spLocks noChangeArrowheads="1"/>
          </p:cNvSpPr>
          <p:nvPr/>
        </p:nvSpPr>
        <p:spPr bwMode="auto">
          <a:xfrm>
            <a:off x="2192337" y="3361531"/>
            <a:ext cx="22336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“两边及夹角”</a:t>
            </a:r>
          </a:p>
        </p:txBody>
      </p:sp>
      <p:sp>
        <p:nvSpPr>
          <p:cNvPr id="153630" name="文本框 153629"/>
          <p:cNvSpPr txBox="1">
            <a:spLocks noChangeArrowheads="1"/>
          </p:cNvSpPr>
          <p:nvPr/>
        </p:nvSpPr>
        <p:spPr bwMode="auto">
          <a:xfrm>
            <a:off x="4911724" y="3391694"/>
            <a:ext cx="33353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3300"/>
                </a:solidFill>
                <a:latin typeface="宋体" pitchFamily="2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两边和其中一边的对角”</a:t>
            </a: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auto">
          <a:xfrm>
            <a:off x="971549" y="3903662"/>
            <a:ext cx="3940175" cy="1154113"/>
          </a:xfrm>
          <a:prstGeom prst="cloudCallout">
            <a:avLst>
              <a:gd name="adj1" fmla="val 41738"/>
              <a:gd name="adj2" fmla="val -95878"/>
            </a:avLst>
          </a:prstGeom>
          <a:noFill/>
          <a:ln w="25400">
            <a:solidFill>
              <a:srgbClr val="00B050"/>
            </a:solidFill>
            <a:round/>
          </a:ln>
        </p:spPr>
        <p:txBody>
          <a:bodyPr/>
          <a:lstStyle/>
          <a:p>
            <a:pPr algn="ctr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它们能判定两个三角形全等吗？</a:t>
            </a:r>
          </a:p>
        </p:txBody>
      </p:sp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5913" y="-9977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496144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5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1" grpId="0" animBg="1"/>
      <p:bldP spid="153612" grpId="0" animBg="1"/>
      <p:bldP spid="153628" grpId="0"/>
      <p:bldP spid="153630" grpId="0"/>
      <p:bldP spid="2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1"/>
          <p:cNvSpPr>
            <a:spLocks noChangeArrowheads="1"/>
          </p:cNvSpPr>
          <p:nvPr/>
        </p:nvSpPr>
        <p:spPr bwMode="auto">
          <a:xfrm>
            <a:off x="768977" y="1261082"/>
            <a:ext cx="758645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尺规作图画出一个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A′B′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A′C′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 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（即使两边和它们的夹角对应相等）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把画好的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剪下，放到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上，它们全等吗？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6562" name="Group 31"/>
          <p:cNvGrpSpPr>
            <a:grpSpLocks/>
          </p:cNvGrpSpPr>
          <p:nvPr/>
        </p:nvGrpSpPr>
        <p:grpSpPr bwMode="auto">
          <a:xfrm>
            <a:off x="5124086" y="3085842"/>
            <a:ext cx="2533650" cy="1555750"/>
            <a:chOff x="3581" y="2538"/>
            <a:chExt cx="2127" cy="1307"/>
          </a:xfrm>
        </p:grpSpPr>
        <p:sp>
          <p:nvSpPr>
            <p:cNvPr id="66563" name="Text Box 58"/>
            <p:cNvSpPr txBox="1">
              <a:spLocks noChangeArrowheads="1"/>
            </p:cNvSpPr>
            <p:nvPr/>
          </p:nvSpPr>
          <p:spPr bwMode="auto">
            <a:xfrm>
              <a:off x="3581" y="3491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A </a:t>
              </a:r>
            </a:p>
          </p:txBody>
        </p:sp>
        <p:sp>
          <p:nvSpPr>
            <p:cNvPr id="66564" name="Text Box 58"/>
            <p:cNvSpPr txBox="1">
              <a:spLocks noChangeArrowheads="1"/>
            </p:cNvSpPr>
            <p:nvPr/>
          </p:nvSpPr>
          <p:spPr bwMode="auto">
            <a:xfrm>
              <a:off x="5396" y="3536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B </a:t>
              </a:r>
            </a:p>
          </p:txBody>
        </p:sp>
        <p:sp>
          <p:nvSpPr>
            <p:cNvPr id="66565" name="Text Box 58"/>
            <p:cNvSpPr txBox="1">
              <a:spLocks noChangeArrowheads="1"/>
            </p:cNvSpPr>
            <p:nvPr/>
          </p:nvSpPr>
          <p:spPr bwMode="auto">
            <a:xfrm>
              <a:off x="4392" y="2538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C </a:t>
              </a:r>
            </a:p>
          </p:txBody>
        </p:sp>
        <p:pic>
          <p:nvPicPr>
            <p:cNvPr id="66566" name="Picture 3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4" y="2664"/>
              <a:ext cx="1862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6567" name="Rectangle 3"/>
          <p:cNvSpPr>
            <a:spLocks noChangeArrowheads="1"/>
          </p:cNvSpPr>
          <p:nvPr/>
        </p:nvSpPr>
        <p:spPr bwMode="auto">
          <a:xfrm>
            <a:off x="1824463" y="606930"/>
            <a:ext cx="6429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两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边及其夹角能否判定两个三角形全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等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6569" name="组合 2"/>
          <p:cNvGrpSpPr>
            <a:grpSpLocks/>
          </p:cNvGrpSpPr>
          <p:nvPr/>
        </p:nvGrpSpPr>
        <p:grpSpPr bwMode="auto">
          <a:xfrm>
            <a:off x="22662" y="1121"/>
            <a:ext cx="2006600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57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127692" y="1349886"/>
            <a:ext cx="112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做一做</a:t>
            </a:r>
            <a:endParaRPr lang="en-US" altLang="zh-CN" sz="2400" b="1" kern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8864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Group 31"/>
          <p:cNvGrpSpPr>
            <a:grpSpLocks/>
          </p:cNvGrpSpPr>
          <p:nvPr/>
        </p:nvGrpSpPr>
        <p:grpSpPr bwMode="auto">
          <a:xfrm>
            <a:off x="1703388" y="747705"/>
            <a:ext cx="2533650" cy="1555750"/>
            <a:chOff x="3581" y="2538"/>
            <a:chExt cx="2127" cy="1307"/>
          </a:xfrm>
        </p:grpSpPr>
        <p:sp>
          <p:nvSpPr>
            <p:cNvPr id="67586" name="Text Box 58"/>
            <p:cNvSpPr txBox="1">
              <a:spLocks noChangeArrowheads="1"/>
            </p:cNvSpPr>
            <p:nvPr/>
          </p:nvSpPr>
          <p:spPr bwMode="auto">
            <a:xfrm>
              <a:off x="3581" y="3491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A </a:t>
              </a:r>
            </a:p>
          </p:txBody>
        </p:sp>
        <p:sp>
          <p:nvSpPr>
            <p:cNvPr id="67587" name="Text Box 58"/>
            <p:cNvSpPr txBox="1">
              <a:spLocks noChangeArrowheads="1"/>
            </p:cNvSpPr>
            <p:nvPr/>
          </p:nvSpPr>
          <p:spPr bwMode="auto">
            <a:xfrm>
              <a:off x="5396" y="3536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B </a:t>
              </a:r>
            </a:p>
          </p:txBody>
        </p:sp>
        <p:sp>
          <p:nvSpPr>
            <p:cNvPr id="67588" name="Text Box 58"/>
            <p:cNvSpPr txBox="1">
              <a:spLocks noChangeArrowheads="1"/>
            </p:cNvSpPr>
            <p:nvPr/>
          </p:nvSpPr>
          <p:spPr bwMode="auto">
            <a:xfrm>
              <a:off x="4392" y="2538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C </a:t>
              </a:r>
            </a:p>
          </p:txBody>
        </p:sp>
        <p:pic>
          <p:nvPicPr>
            <p:cNvPr id="67589" name="Picture 3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6" y="2678"/>
              <a:ext cx="1862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4753026" y="509066"/>
            <a:ext cx="3019425" cy="1663700"/>
            <a:chOff x="3088" y="2288"/>
            <a:chExt cx="2536" cy="1398"/>
          </a:xfrm>
        </p:grpSpPr>
        <p:sp>
          <p:nvSpPr>
            <p:cNvPr id="67591" name="Line 57"/>
            <p:cNvSpPr>
              <a:spLocks noChangeShapeType="1"/>
            </p:cNvSpPr>
            <p:nvPr/>
          </p:nvSpPr>
          <p:spPr bwMode="auto">
            <a:xfrm flipV="1">
              <a:off x="3442" y="2365"/>
              <a:ext cx="1049" cy="1183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2" name="Line 70"/>
            <p:cNvSpPr>
              <a:spLocks noChangeShapeType="1"/>
            </p:cNvSpPr>
            <p:nvPr/>
          </p:nvSpPr>
          <p:spPr bwMode="auto">
            <a:xfrm flipV="1">
              <a:off x="3450" y="3545"/>
              <a:ext cx="1866" cy="3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3" name="Text Box 58"/>
            <p:cNvSpPr txBox="1">
              <a:spLocks noChangeArrowheads="1"/>
            </p:cNvSpPr>
            <p:nvPr/>
          </p:nvSpPr>
          <p:spPr bwMode="auto">
            <a:xfrm>
              <a:off x="3088" y="3377"/>
              <a:ext cx="4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A</a:t>
              </a: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′</a:t>
              </a: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  </a:t>
              </a:r>
              <a:endParaRPr lang="zh-CN" altLang="en-US" b="1" i="1">
                <a:solidFill>
                  <a:srgbClr val="0D0C0B"/>
                </a:solidFill>
                <a:latin typeface="Times New Roman" pitchFamily="18" charset="0"/>
              </a:endParaRPr>
            </a:p>
          </p:txBody>
        </p:sp>
        <p:sp>
          <p:nvSpPr>
            <p:cNvPr id="67594" name="Text Box 58"/>
            <p:cNvSpPr txBox="1">
              <a:spLocks noChangeArrowheads="1"/>
            </p:cNvSpPr>
            <p:nvPr/>
          </p:nvSpPr>
          <p:spPr bwMode="auto">
            <a:xfrm>
              <a:off x="5312" y="3361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D </a:t>
              </a:r>
            </a:p>
          </p:txBody>
        </p:sp>
        <p:sp>
          <p:nvSpPr>
            <p:cNvPr id="67595" name="Text Box 58"/>
            <p:cNvSpPr txBox="1">
              <a:spLocks noChangeArrowheads="1"/>
            </p:cNvSpPr>
            <p:nvPr/>
          </p:nvSpPr>
          <p:spPr bwMode="auto">
            <a:xfrm>
              <a:off x="4526" y="2288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E </a:t>
              </a:r>
            </a:p>
          </p:txBody>
        </p:sp>
      </p:grpSp>
      <p:grpSp>
        <p:nvGrpSpPr>
          <p:cNvPr id="5" name="Group 62"/>
          <p:cNvGrpSpPr>
            <a:grpSpLocks/>
          </p:cNvGrpSpPr>
          <p:nvPr/>
        </p:nvGrpSpPr>
        <p:grpSpPr bwMode="auto">
          <a:xfrm>
            <a:off x="5168951" y="1031353"/>
            <a:ext cx="1944687" cy="973138"/>
            <a:chOff x="703" y="1706"/>
            <a:chExt cx="1633" cy="817"/>
          </a:xfrm>
        </p:grpSpPr>
        <p:sp>
          <p:nvSpPr>
            <p:cNvPr id="67597" name="Line 56"/>
            <p:cNvSpPr>
              <a:spLocks noChangeShapeType="1"/>
            </p:cNvSpPr>
            <p:nvPr/>
          </p:nvSpPr>
          <p:spPr bwMode="auto">
            <a:xfrm flipV="1">
              <a:off x="703" y="1706"/>
              <a:ext cx="726" cy="817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8" name="Line 58"/>
            <p:cNvSpPr>
              <a:spLocks noChangeShapeType="1"/>
            </p:cNvSpPr>
            <p:nvPr/>
          </p:nvSpPr>
          <p:spPr bwMode="auto">
            <a:xfrm>
              <a:off x="703" y="2523"/>
              <a:ext cx="1633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9" name="Line 60"/>
            <p:cNvSpPr>
              <a:spLocks noChangeShapeType="1"/>
            </p:cNvSpPr>
            <p:nvPr/>
          </p:nvSpPr>
          <p:spPr bwMode="auto">
            <a:xfrm flipH="1" flipV="1">
              <a:off x="1429" y="1706"/>
              <a:ext cx="907" cy="817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6" name="Group 77"/>
          <p:cNvGrpSpPr>
            <a:grpSpLocks/>
          </p:cNvGrpSpPr>
          <p:nvPr/>
        </p:nvGrpSpPr>
        <p:grpSpPr bwMode="auto">
          <a:xfrm>
            <a:off x="6712001" y="1766366"/>
            <a:ext cx="581025" cy="596900"/>
            <a:chOff x="4752" y="3392"/>
            <a:chExt cx="488" cy="502"/>
          </a:xfrm>
        </p:grpSpPr>
        <p:sp>
          <p:nvSpPr>
            <p:cNvPr id="67601" name="Freeform 72"/>
            <p:cNvSpPr>
              <a:spLocks noChangeArrowheads="1"/>
            </p:cNvSpPr>
            <p:nvPr/>
          </p:nvSpPr>
          <p:spPr bwMode="auto">
            <a:xfrm>
              <a:off x="5054" y="3392"/>
              <a:ext cx="45" cy="408"/>
            </a:xfrm>
            <a:custGeom>
              <a:avLst/>
              <a:gdLst>
                <a:gd name="T0" fmla="*/ 0 w 91"/>
                <a:gd name="T1" fmla="*/ 0 h 227"/>
                <a:gd name="T2" fmla="*/ 91 w 91"/>
                <a:gd name="T3" fmla="*/ 91 h 227"/>
                <a:gd name="T4" fmla="*/ 0 w 91"/>
                <a:gd name="T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27">
                  <a:moveTo>
                    <a:pt x="0" y="0"/>
                  </a:moveTo>
                  <a:cubicBezTo>
                    <a:pt x="45" y="26"/>
                    <a:pt x="91" y="53"/>
                    <a:pt x="91" y="91"/>
                  </a:cubicBezTo>
                  <a:cubicBezTo>
                    <a:pt x="91" y="129"/>
                    <a:pt x="45" y="178"/>
                    <a:pt x="0" y="22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602" name="Text Box 58"/>
            <p:cNvSpPr txBox="1">
              <a:spLocks noChangeArrowheads="1"/>
            </p:cNvSpPr>
            <p:nvPr/>
          </p:nvSpPr>
          <p:spPr bwMode="auto">
            <a:xfrm>
              <a:off x="4752" y="3585"/>
              <a:ext cx="4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B</a:t>
              </a: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′</a:t>
              </a: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  </a:t>
              </a:r>
              <a:endParaRPr lang="zh-CN" altLang="en-US" b="1" i="1">
                <a:solidFill>
                  <a:srgbClr val="0D0C0B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" name="Group 94"/>
          <p:cNvGrpSpPr>
            <a:grpSpLocks/>
          </p:cNvGrpSpPr>
          <p:nvPr/>
        </p:nvGrpSpPr>
        <p:grpSpPr bwMode="auto">
          <a:xfrm>
            <a:off x="5549951" y="858316"/>
            <a:ext cx="866775" cy="433387"/>
            <a:chOff x="3776" y="2630"/>
            <a:chExt cx="728" cy="363"/>
          </a:xfrm>
        </p:grpSpPr>
        <p:sp>
          <p:nvSpPr>
            <p:cNvPr id="67604" name="Freeform 74"/>
            <p:cNvSpPr>
              <a:spLocks noChangeArrowheads="1"/>
            </p:cNvSpPr>
            <p:nvPr/>
          </p:nvSpPr>
          <p:spPr bwMode="auto">
            <a:xfrm rot="-1803044">
              <a:off x="4144" y="2630"/>
              <a:ext cx="56" cy="363"/>
            </a:xfrm>
            <a:custGeom>
              <a:avLst/>
              <a:gdLst>
                <a:gd name="T0" fmla="*/ 0 w 91"/>
                <a:gd name="T1" fmla="*/ 0 h 227"/>
                <a:gd name="T2" fmla="*/ 91 w 91"/>
                <a:gd name="T3" fmla="*/ 91 h 227"/>
                <a:gd name="T4" fmla="*/ 0 w 91"/>
                <a:gd name="T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27">
                  <a:moveTo>
                    <a:pt x="0" y="0"/>
                  </a:moveTo>
                  <a:cubicBezTo>
                    <a:pt x="45" y="26"/>
                    <a:pt x="91" y="53"/>
                    <a:pt x="91" y="91"/>
                  </a:cubicBezTo>
                  <a:cubicBezTo>
                    <a:pt x="91" y="129"/>
                    <a:pt x="45" y="178"/>
                    <a:pt x="0" y="22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605" name="Text Box 58"/>
            <p:cNvSpPr txBox="1">
              <a:spLocks noChangeArrowheads="1"/>
            </p:cNvSpPr>
            <p:nvPr/>
          </p:nvSpPr>
          <p:spPr bwMode="auto">
            <a:xfrm>
              <a:off x="3776" y="2649"/>
              <a:ext cx="72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C</a:t>
              </a: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′</a:t>
              </a:r>
              <a:r>
                <a:rPr lang="en-US" altLang="zh-CN" b="1" i="1">
                  <a:solidFill>
                    <a:srgbClr val="0D0C0B"/>
                  </a:solidFill>
                  <a:latin typeface="Times New Roman" pitchFamily="18" charset="0"/>
                </a:rPr>
                <a:t>  </a:t>
              </a:r>
              <a:endParaRPr lang="zh-CN" altLang="en-US" b="1" i="1">
                <a:solidFill>
                  <a:srgbClr val="0D0C0B"/>
                </a:solidFill>
                <a:latin typeface="Times New Roman" pitchFamily="18" charset="0"/>
              </a:endParaRPr>
            </a:p>
          </p:txBody>
        </p:sp>
      </p:grpSp>
      <p:sp>
        <p:nvSpPr>
          <p:cNvPr id="40" name="Line 79"/>
          <p:cNvSpPr>
            <a:spLocks noChangeShapeType="1"/>
          </p:cNvSpPr>
          <p:nvPr/>
        </p:nvSpPr>
        <p:spPr bwMode="auto">
          <a:xfrm>
            <a:off x="6035726" y="1032941"/>
            <a:ext cx="1076325" cy="97155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09213" y="2036763"/>
            <a:ext cx="3556437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作法：</a:t>
            </a: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</a:rPr>
              <a:t>）画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∠DA'E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=∠A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；</a:t>
            </a: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）在射线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A'D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上截取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A'B'=AB,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在射线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A'E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上截取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A'C'=AC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；</a:t>
            </a: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3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）连接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B'C '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sym typeface="宋体" pitchFamily="2" charset="-122"/>
              </a:rPr>
              <a:t>.</a:t>
            </a:r>
          </a:p>
        </p:txBody>
      </p:sp>
      <p:sp>
        <p:nvSpPr>
          <p:cNvPr id="23561" name="WordArt 14" descr="栎木"/>
          <p:cNvSpPr>
            <a:spLocks noChangeArrowheads="1" noChangeShapeType="1" noTextEdit="1"/>
          </p:cNvSpPr>
          <p:nvPr/>
        </p:nvSpPr>
        <p:spPr bwMode="auto">
          <a:xfrm rot="5400000">
            <a:off x="4512469" y="2404269"/>
            <a:ext cx="377825" cy="271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fontAlgn="auto"/>
            <a:endParaRPr lang="zh-CN" altLang="en-US" sz="3600" b="1" dirty="0">
              <a:blipFill dpi="0" rotWithShape="1">
                <a:blip r:embed="rId3">
                  <a:alphaModFix amt="85000"/>
                </a:blip>
                <a:srcRect/>
                <a:tile tx="0" ty="0" sx="100000" sy="100000" flip="none" algn="tl"/>
              </a:blipFill>
              <a:latin typeface="宋体"/>
              <a:ea typeface="宋体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4829175" y="2341986"/>
            <a:ext cx="3052763" cy="123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</a:t>
            </a:r>
            <a:r>
              <a:rPr kumimoji="1" lang="zh-CN" altLang="en-US" sz="2100" b="1" dirty="0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</a:t>
            </a:r>
            <a:endParaRPr kumimoji="1" lang="en-US" altLang="zh-CN" sz="2100" b="1" dirty="0" smtClean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kumimoji="1" lang="zh-CN" altLang="en-US" sz="2100" b="1" dirty="0" smtClean="0">
                <a:solidFill>
                  <a:srgbClr val="00206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①</a:t>
            </a:r>
            <a:r>
              <a:rPr kumimoji="1"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kumimoji="1" lang="en-US" altLang="en-US" sz="20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kumimoji="1" lang="en-US" altLang="zh-CN" sz="20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 B′ C′ </a:t>
            </a:r>
            <a:r>
              <a:rPr kumimoji="1"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与 </a:t>
            </a:r>
            <a:r>
              <a:rPr kumimoji="1" lang="en-US" altLang="en-US" sz="20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kumimoji="1" lang="en-US" altLang="zh-CN" sz="20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 </a:t>
            </a:r>
            <a:r>
              <a:rPr kumimoji="1"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全等吗？如何验证？</a:t>
            </a: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4884162" y="3727698"/>
            <a:ext cx="32874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②这两个三角形全等是满足哪三个条件？</a:t>
            </a:r>
          </a:p>
        </p:txBody>
      </p:sp>
      <p:cxnSp>
        <p:nvCxnSpPr>
          <p:cNvPr id="28" name="直接连接符 24"/>
          <p:cNvCxnSpPr>
            <a:cxnSpLocks noChangeShapeType="1"/>
          </p:cNvCxnSpPr>
          <p:nvPr/>
        </p:nvCxnSpPr>
        <p:spPr bwMode="auto">
          <a:xfrm>
            <a:off x="5929363" y="1955278"/>
            <a:ext cx="161925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4"/>
          <p:cNvCxnSpPr>
            <a:cxnSpLocks noChangeShapeType="1"/>
          </p:cNvCxnSpPr>
          <p:nvPr/>
        </p:nvCxnSpPr>
        <p:spPr bwMode="auto">
          <a:xfrm>
            <a:off x="2787161" y="1924005"/>
            <a:ext cx="161925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组合 31"/>
          <p:cNvGrpSpPr>
            <a:grpSpLocks/>
          </p:cNvGrpSpPr>
          <p:nvPr/>
        </p:nvGrpSpPr>
        <p:grpSpPr bwMode="auto">
          <a:xfrm>
            <a:off x="5607101" y="1366316"/>
            <a:ext cx="73025" cy="276225"/>
            <a:chOff x="7020791" y="4005532"/>
            <a:chExt cx="97060" cy="369411"/>
          </a:xfrm>
        </p:grpSpPr>
        <p:cxnSp>
          <p:nvCxnSpPr>
            <p:cNvPr id="67614" name="直接连接符 26"/>
            <p:cNvCxnSpPr>
              <a:cxnSpLocks noChangeShapeType="1"/>
            </p:cNvCxnSpPr>
            <p:nvPr/>
          </p:nvCxnSpPr>
          <p:spPr bwMode="auto">
            <a:xfrm>
              <a:off x="7020791" y="4005532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615" name="直接连接符 28"/>
            <p:cNvCxnSpPr>
              <a:cxnSpLocks noChangeShapeType="1"/>
            </p:cNvCxnSpPr>
            <p:nvPr/>
          </p:nvCxnSpPr>
          <p:spPr bwMode="auto">
            <a:xfrm>
              <a:off x="7117851" y="4014910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" name="组合 32"/>
          <p:cNvGrpSpPr>
            <a:grpSpLocks/>
          </p:cNvGrpSpPr>
          <p:nvPr/>
        </p:nvGrpSpPr>
        <p:grpSpPr bwMode="auto">
          <a:xfrm>
            <a:off x="2428875" y="1249916"/>
            <a:ext cx="73025" cy="277812"/>
            <a:chOff x="7020791" y="4005532"/>
            <a:chExt cx="97060" cy="369411"/>
          </a:xfrm>
        </p:grpSpPr>
        <p:cxnSp>
          <p:nvCxnSpPr>
            <p:cNvPr id="67617" name="直接连接符 26"/>
            <p:cNvCxnSpPr>
              <a:cxnSpLocks noChangeShapeType="1"/>
            </p:cNvCxnSpPr>
            <p:nvPr/>
          </p:nvCxnSpPr>
          <p:spPr bwMode="auto">
            <a:xfrm>
              <a:off x="7020791" y="4005532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618" name="直接连接符 28"/>
            <p:cNvCxnSpPr>
              <a:cxnSpLocks noChangeShapeType="1"/>
            </p:cNvCxnSpPr>
            <p:nvPr/>
          </p:nvCxnSpPr>
          <p:spPr bwMode="auto">
            <a:xfrm>
              <a:off x="7117851" y="4014910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7" name="弧形 36"/>
          <p:cNvSpPr/>
          <p:nvPr/>
        </p:nvSpPr>
        <p:spPr bwMode="auto">
          <a:xfrm rot="820111">
            <a:off x="1912318" y="1761602"/>
            <a:ext cx="325437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38" name="弧形 37"/>
          <p:cNvSpPr/>
          <p:nvPr/>
        </p:nvSpPr>
        <p:spPr bwMode="auto">
          <a:xfrm rot="820111">
            <a:off x="5178476" y="1718741"/>
            <a:ext cx="323850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42" name="组合 2"/>
          <p:cNvGrpSpPr>
            <a:grpSpLocks/>
          </p:cNvGrpSpPr>
          <p:nvPr/>
        </p:nvGrpSpPr>
        <p:grpSpPr bwMode="auto">
          <a:xfrm>
            <a:off x="5913" y="-18366"/>
            <a:ext cx="2006600" cy="477838"/>
            <a:chOff x="123" y="40"/>
            <a:chExt cx="3160" cy="752"/>
          </a:xfrm>
        </p:grpSpPr>
        <p:cxnSp>
          <p:nvCxnSpPr>
            <p:cNvPr id="4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65882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7284E-6 L -0.35643 -1.7284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8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" grpId="0"/>
      <p:bldP spid="23561" grpId="0" animBg="1"/>
      <p:bldP spid="26" grpId="0"/>
      <p:bldP spid="2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ChangeArrowheads="1"/>
          </p:cNvSpPr>
          <p:nvPr/>
        </p:nvSpPr>
        <p:spPr bwMode="auto">
          <a:xfrm>
            <a:off x="1785938" y="3162300"/>
            <a:ext cx="28178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在</a:t>
            </a:r>
            <a:r>
              <a:rPr lang="el-GR" altLang="en-US" sz="2100" b="1" i="1" dirty="0">
                <a:solidFill>
                  <a:prstClr val="black"/>
                </a:solidFill>
                <a:latin typeface="Times New Roman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ABC 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△ </a:t>
            </a:r>
            <a:r>
              <a:rPr lang="en-US" altLang="zh-CN" sz="2100" b="1" i="1" dirty="0">
                <a:solidFill>
                  <a:srgbClr val="0D0C0B"/>
                </a:solidFill>
                <a:latin typeface="Times New Roman"/>
              </a:rPr>
              <a:t>DEF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中，</a:t>
            </a: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1204545" y="4534329"/>
            <a:ext cx="5203825" cy="414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</a:rPr>
              <a:t>　</a:t>
            </a:r>
            <a:r>
              <a:rPr lang="en-US" altLang="el-GR" sz="2100" b="1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ABC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anose="02010600030101010101" pitchFamily="2" charset="-122"/>
                <a:cs typeface="Times New Roman" panose="02020603050405020304" pitchFamily="18" charset="0"/>
              </a:rPr>
              <a:t>≌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 </a:t>
            </a:r>
            <a:r>
              <a:rPr lang="en-US" altLang="zh-CN" sz="2100" b="1" i="1" noProof="1">
                <a:solidFill>
                  <a:srgbClr val="0D0C0B"/>
                </a:solidFill>
                <a:latin typeface="Times New Roman"/>
                <a:ea typeface="黑体" panose="02010600030101010101" pitchFamily="2" charset="-122"/>
                <a:cs typeface="+mn-ea"/>
                <a:sym typeface="+mn-ea"/>
              </a:rPr>
              <a:t>DEF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SAS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cs typeface="Times New Roman" panose="02020603050405020304" pitchFamily="18" charset="0"/>
              </a:rPr>
              <a:t>）．</a:t>
            </a:r>
            <a:r>
              <a:rPr lang="zh-CN" altLang="en-US" sz="21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cs typeface="Times New Roman" panose="02020603050405020304" pitchFamily="18" charset="0"/>
              </a:rPr>
              <a:t> </a:t>
            </a:r>
            <a:endParaRPr lang="zh-CN" altLang="el-GR" sz="2100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/>
              <a:cs typeface="Times New Roman" panose="02020603050405020304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96952" y="1118811"/>
            <a:ext cx="782692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u"/>
            </a:pPr>
            <a:r>
              <a:rPr lang="en-US" altLang="en-US" sz="2400" b="1" dirty="0">
                <a:solidFill>
                  <a:srgbClr val="0000FF"/>
                </a:solidFill>
                <a:latin typeface="宋体" pitchFamily="2" charset="-122"/>
              </a:rPr>
              <a:t> 文字语言</a:t>
            </a:r>
            <a:r>
              <a:rPr lang="en-US" altLang="en-US" sz="2400" b="1" dirty="0" smtClean="0">
                <a:solidFill>
                  <a:srgbClr val="0000FF"/>
                </a:solidFill>
                <a:latin typeface="宋体" pitchFamily="2" charset="-122"/>
              </a:rPr>
              <a:t>：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en-US" sz="2400" b="1" dirty="0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en-US" altLang="en-US" sz="2400" b="1" dirty="0" smtClean="0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en-US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两边和它们的夹角分别相等</a:t>
            </a:r>
            <a:r>
              <a:rPr lang="en-US" altLang="en-US" sz="2400" b="1" dirty="0" smtClean="0">
                <a:solidFill>
                  <a:srgbClr val="0D0D0D"/>
                </a:solidFill>
                <a:latin typeface="宋体" pitchFamily="2" charset="-122"/>
              </a:rPr>
              <a:t>的两个三角形全等.</a:t>
            </a:r>
            <a:endParaRPr lang="en-US" altLang="zh-CN" sz="2400" b="1" dirty="0">
              <a:solidFill>
                <a:srgbClr val="0D0D0D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en-US" sz="2400" b="1" dirty="0">
                <a:solidFill>
                  <a:srgbClr val="0D0D0D"/>
                </a:solidFill>
                <a:latin typeface="宋体" pitchFamily="2" charset="-122"/>
              </a:rPr>
              <a:t>（</a:t>
            </a:r>
            <a:r>
              <a:rPr lang="en-US" altLang="en-US" sz="2400" b="1" dirty="0" err="1">
                <a:solidFill>
                  <a:srgbClr val="0D0D0D"/>
                </a:solidFill>
                <a:latin typeface="宋体" pitchFamily="2" charset="-122"/>
              </a:rPr>
              <a:t>简写成</a:t>
            </a:r>
            <a:r>
              <a:rPr lang="en-US" altLang="en-US" sz="2400" b="1" dirty="0" err="1">
                <a:solidFill>
                  <a:srgbClr val="FF0000"/>
                </a:solidFill>
                <a:latin typeface="宋体" pitchFamily="2" charset="-122"/>
              </a:rPr>
              <a:t>“边角边</a:t>
            </a:r>
            <a:r>
              <a:rPr lang="en-US" altLang="zh-CN" sz="2400" b="1" dirty="0" err="1">
                <a:solidFill>
                  <a:srgbClr val="FF0000"/>
                </a:solidFill>
                <a:latin typeface="宋体" pitchFamily="2" charset="-122"/>
              </a:rPr>
              <a:t>”</a:t>
            </a:r>
            <a:r>
              <a:rPr lang="en-US" altLang="en-US" sz="2400" b="1" dirty="0" err="1">
                <a:solidFill>
                  <a:srgbClr val="FF0000"/>
                </a:solidFill>
                <a:latin typeface="宋体" pitchFamily="2" charset="-122"/>
              </a:rPr>
              <a:t>或“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/>
              </a:rPr>
              <a:t>SAS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 ”</a:t>
            </a:r>
            <a:r>
              <a:rPr lang="en-US" altLang="en-US" sz="2400" b="1" dirty="0">
                <a:solidFill>
                  <a:srgbClr val="0D0D0D"/>
                </a:solidFill>
                <a:latin typeface="宋体" pitchFamily="2" charset="-122"/>
              </a:rPr>
              <a:t>）．</a:t>
            </a:r>
          </a:p>
        </p:txBody>
      </p:sp>
      <p:sp>
        <p:nvSpPr>
          <p:cNvPr id="11" name="矩形 112"/>
          <p:cNvSpPr>
            <a:spLocks noChangeArrowheads="1"/>
          </p:cNvSpPr>
          <p:nvPr/>
        </p:nvSpPr>
        <p:spPr bwMode="auto">
          <a:xfrm>
            <a:off x="3396995" y="585456"/>
            <a:ext cx="3103773" cy="3778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“边角边”判定方法</a:t>
            </a:r>
          </a:p>
        </p:txBody>
      </p:sp>
      <p:sp>
        <p:nvSpPr>
          <p:cNvPr id="12" name="Rectangle 21"/>
          <p:cNvSpPr/>
          <p:nvPr/>
        </p:nvSpPr>
        <p:spPr>
          <a:xfrm>
            <a:off x="921544" y="2725159"/>
            <a:ext cx="1728787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itchFamily="2" charset="-122"/>
                <a:cs typeface="+mn-ea"/>
              </a:rPr>
              <a:t>几何语言</a:t>
            </a:r>
            <a:r>
              <a:rPr lang="zh-CN" altLang="en-US" sz="24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：</a:t>
            </a:r>
          </a:p>
        </p:txBody>
      </p:sp>
      <p:grpSp>
        <p:nvGrpSpPr>
          <p:cNvPr id="6" name="组合 35"/>
          <p:cNvGrpSpPr>
            <a:grpSpLocks/>
          </p:cNvGrpSpPr>
          <p:nvPr/>
        </p:nvGrpSpPr>
        <p:grpSpPr bwMode="auto">
          <a:xfrm>
            <a:off x="1925638" y="3551238"/>
            <a:ext cx="2303462" cy="993775"/>
            <a:chOff x="1042988" y="4375451"/>
            <a:chExt cx="3071812" cy="1325879"/>
          </a:xfrm>
          <a:noFill/>
        </p:grpSpPr>
        <p:sp>
          <p:nvSpPr>
            <p:cNvPr id="69642" name="Text Box 58"/>
            <p:cNvSpPr txBox="1">
              <a:spLocks noChangeArrowheads="1"/>
            </p:cNvSpPr>
            <p:nvPr/>
          </p:nvSpPr>
          <p:spPr bwMode="auto">
            <a:xfrm>
              <a:off x="1168400" y="4375451"/>
              <a:ext cx="2946400" cy="1325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</a:rPr>
                <a:t>AB = DE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</a:rPr>
                <a:t>，</a:t>
              </a:r>
            </a:p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itchFamily="2" charset="2"/>
                <a:buNone/>
              </a:pPr>
              <a:r>
                <a:rPr lang="zh-CN" altLang="en-US" sz="2100" b="1" i="1" dirty="0">
                  <a:solidFill>
                    <a:srgbClr val="FF0000"/>
                  </a:solidFill>
                  <a:latin typeface="Times New Roman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</a:rPr>
                <a:t>A =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Times New Roman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</a:rPr>
                <a:t>D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</a:rPr>
                <a:t>，</a:t>
              </a:r>
            </a:p>
            <a:p>
              <a:pPr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</a:rPr>
                <a:t>AC =AF 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69643" name="左大括号 12"/>
            <p:cNvSpPr>
              <a:spLocks/>
            </p:cNvSpPr>
            <p:nvPr/>
          </p:nvSpPr>
          <p:spPr bwMode="auto">
            <a:xfrm>
              <a:off x="1042988" y="4508500"/>
              <a:ext cx="144462" cy="1008063"/>
            </a:xfrm>
            <a:prstGeom prst="leftBrace">
              <a:avLst>
                <a:gd name="adj1" fmla="val 7656"/>
                <a:gd name="adj2" fmla="val 50000"/>
              </a:avLst>
            </a:prstGeom>
            <a:grp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69644" name="组合 35"/>
          <p:cNvGrpSpPr>
            <a:grpSpLocks/>
          </p:cNvGrpSpPr>
          <p:nvPr/>
        </p:nvGrpSpPr>
        <p:grpSpPr bwMode="auto">
          <a:xfrm>
            <a:off x="5645613" y="2134394"/>
            <a:ext cx="2835275" cy="2884488"/>
            <a:chOff x="5363643" y="2564904"/>
            <a:chExt cx="3779839" cy="3844998"/>
          </a:xfrm>
        </p:grpSpPr>
        <p:grpSp>
          <p:nvGrpSpPr>
            <p:cNvPr id="69645" name="Group 31"/>
            <p:cNvGrpSpPr>
              <a:grpSpLocks/>
            </p:cNvGrpSpPr>
            <p:nvPr/>
          </p:nvGrpSpPr>
          <p:grpSpPr bwMode="auto">
            <a:xfrm>
              <a:off x="5508104" y="2564904"/>
              <a:ext cx="3376613" cy="2074863"/>
              <a:chOff x="3581" y="2538"/>
              <a:chExt cx="2127" cy="1307"/>
            </a:xfrm>
          </p:grpSpPr>
          <p:sp>
            <p:nvSpPr>
              <p:cNvPr id="69646" name="Text Box 58"/>
              <p:cNvSpPr txBox="1">
                <a:spLocks noChangeArrowheads="1"/>
              </p:cNvSpPr>
              <p:nvPr/>
            </p:nvSpPr>
            <p:spPr bwMode="auto">
              <a:xfrm>
                <a:off x="3581" y="3491"/>
                <a:ext cx="31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itchFamily="18" charset="0"/>
                  </a:rPr>
                  <a:t>A </a:t>
                </a:r>
              </a:p>
            </p:txBody>
          </p:sp>
          <p:sp>
            <p:nvSpPr>
              <p:cNvPr id="69647" name="Text Box 58"/>
              <p:cNvSpPr txBox="1">
                <a:spLocks noChangeArrowheads="1"/>
              </p:cNvSpPr>
              <p:nvPr/>
            </p:nvSpPr>
            <p:spPr bwMode="auto">
              <a:xfrm>
                <a:off x="5396" y="3536"/>
                <a:ext cx="31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itchFamily="18" charset="0"/>
                  </a:rPr>
                  <a:t>B </a:t>
                </a:r>
              </a:p>
            </p:txBody>
          </p:sp>
          <p:sp>
            <p:nvSpPr>
              <p:cNvPr id="69648" name="Text Box 58"/>
              <p:cNvSpPr txBox="1">
                <a:spLocks noChangeArrowheads="1"/>
              </p:cNvSpPr>
              <p:nvPr/>
            </p:nvSpPr>
            <p:spPr bwMode="auto">
              <a:xfrm>
                <a:off x="4392" y="2538"/>
                <a:ext cx="312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itchFamily="18" charset="0"/>
                  </a:rPr>
                  <a:t>C </a:t>
                </a:r>
              </a:p>
            </p:txBody>
          </p:sp>
          <p:pic>
            <p:nvPicPr>
              <p:cNvPr id="69649" name="Picture 30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4" y="2664"/>
                <a:ext cx="1862" cy="1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9650" name="Group 31"/>
            <p:cNvGrpSpPr>
              <a:grpSpLocks/>
            </p:cNvGrpSpPr>
            <p:nvPr/>
          </p:nvGrpSpPr>
          <p:grpSpPr bwMode="auto">
            <a:xfrm>
              <a:off x="5363643" y="4335040"/>
              <a:ext cx="3779839" cy="2074862"/>
              <a:chOff x="3490" y="2538"/>
              <a:chExt cx="2381" cy="1307"/>
            </a:xfrm>
          </p:grpSpPr>
          <p:sp>
            <p:nvSpPr>
              <p:cNvPr id="69651" name="Text Box 58"/>
              <p:cNvSpPr txBox="1">
                <a:spLocks noChangeArrowheads="1"/>
              </p:cNvSpPr>
              <p:nvPr/>
            </p:nvSpPr>
            <p:spPr bwMode="auto">
              <a:xfrm>
                <a:off x="3490" y="3480"/>
                <a:ext cx="45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itchFamily="18" charset="0"/>
                  </a:rPr>
                  <a:t>D  </a:t>
                </a:r>
              </a:p>
            </p:txBody>
          </p:sp>
          <p:sp>
            <p:nvSpPr>
              <p:cNvPr id="69652" name="Text Box 58"/>
              <p:cNvSpPr txBox="1">
                <a:spLocks noChangeArrowheads="1"/>
              </p:cNvSpPr>
              <p:nvPr/>
            </p:nvSpPr>
            <p:spPr bwMode="auto">
              <a:xfrm>
                <a:off x="5396" y="3536"/>
                <a:ext cx="475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itchFamily="18" charset="0"/>
                  </a:rPr>
                  <a:t>E </a:t>
                </a:r>
              </a:p>
            </p:txBody>
          </p:sp>
          <p:sp>
            <p:nvSpPr>
              <p:cNvPr id="69653" name="Text Box 58"/>
              <p:cNvSpPr txBox="1">
                <a:spLocks noChangeArrowheads="1"/>
              </p:cNvSpPr>
              <p:nvPr/>
            </p:nvSpPr>
            <p:spPr bwMode="auto">
              <a:xfrm>
                <a:off x="4392" y="2538"/>
                <a:ext cx="459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itchFamily="18" charset="0"/>
                  </a:rPr>
                  <a:t>F </a:t>
                </a:r>
              </a:p>
            </p:txBody>
          </p:sp>
          <p:pic>
            <p:nvPicPr>
              <p:cNvPr id="69654" name="Picture 30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4" y="2664"/>
                <a:ext cx="1862" cy="1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69655" name="直接连接符 24"/>
            <p:cNvCxnSpPr>
              <a:cxnSpLocks noChangeShapeType="1"/>
            </p:cNvCxnSpPr>
            <p:nvPr/>
          </p:nvCxnSpPr>
          <p:spPr bwMode="auto">
            <a:xfrm>
              <a:off x="6444208" y="3356992"/>
              <a:ext cx="216024" cy="21602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56" name="直接连接符 25"/>
            <p:cNvCxnSpPr>
              <a:cxnSpLocks noChangeShapeType="1"/>
            </p:cNvCxnSpPr>
            <p:nvPr/>
          </p:nvCxnSpPr>
          <p:spPr bwMode="auto">
            <a:xfrm>
              <a:off x="6287666" y="5301208"/>
              <a:ext cx="216024" cy="21602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9657" name="组合 29"/>
            <p:cNvGrpSpPr>
              <a:grpSpLocks/>
            </p:cNvGrpSpPr>
            <p:nvPr/>
          </p:nvGrpSpPr>
          <p:grpSpPr bwMode="auto">
            <a:xfrm>
              <a:off x="7020272" y="4005064"/>
              <a:ext cx="97060" cy="369418"/>
              <a:chOff x="7020272" y="4005064"/>
              <a:chExt cx="97060" cy="369418"/>
            </a:xfrm>
          </p:grpSpPr>
          <p:cxnSp>
            <p:nvCxnSpPr>
              <p:cNvPr id="69658" name="直接连接符 26"/>
              <p:cNvCxnSpPr>
                <a:cxnSpLocks noChangeShapeType="1"/>
              </p:cNvCxnSpPr>
              <p:nvPr/>
            </p:nvCxnSpPr>
            <p:spPr bwMode="auto">
              <a:xfrm>
                <a:off x="7020272" y="4005064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659" name="直接连接符 28"/>
              <p:cNvCxnSpPr>
                <a:cxnSpLocks noChangeShapeType="1"/>
              </p:cNvCxnSpPr>
              <p:nvPr/>
            </p:nvCxnSpPr>
            <p:spPr bwMode="auto">
              <a:xfrm>
                <a:off x="7117332" y="4014442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69660" name="组合 30"/>
            <p:cNvGrpSpPr>
              <a:grpSpLocks/>
            </p:cNvGrpSpPr>
            <p:nvPr/>
          </p:nvGrpSpPr>
          <p:grpSpPr bwMode="auto">
            <a:xfrm>
              <a:off x="7079754" y="5783360"/>
              <a:ext cx="97060" cy="369418"/>
              <a:chOff x="7020272" y="4005064"/>
              <a:chExt cx="97060" cy="369418"/>
            </a:xfrm>
          </p:grpSpPr>
          <p:cxnSp>
            <p:nvCxnSpPr>
              <p:cNvPr id="69661" name="直接连接符 31"/>
              <p:cNvCxnSpPr>
                <a:cxnSpLocks noChangeShapeType="1"/>
              </p:cNvCxnSpPr>
              <p:nvPr/>
            </p:nvCxnSpPr>
            <p:spPr bwMode="auto">
              <a:xfrm>
                <a:off x="7020272" y="4005064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662" name="直接连接符 32"/>
              <p:cNvCxnSpPr>
                <a:cxnSpLocks noChangeShapeType="1"/>
              </p:cNvCxnSpPr>
              <p:nvPr/>
            </p:nvCxnSpPr>
            <p:spPr bwMode="auto">
              <a:xfrm>
                <a:off x="7117332" y="4014442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4" name="弧形 33"/>
            <p:cNvSpPr/>
            <p:nvPr/>
          </p:nvSpPr>
          <p:spPr bwMode="auto">
            <a:xfrm rot="820111">
              <a:off x="5795383" y="3921340"/>
              <a:ext cx="433857" cy="647534"/>
            </a:xfrm>
            <a:prstGeom prst="arc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35" name="弧形 34"/>
            <p:cNvSpPr/>
            <p:nvPr/>
          </p:nvSpPr>
          <p:spPr bwMode="auto">
            <a:xfrm rot="820111">
              <a:off x="5880038" y="5631168"/>
              <a:ext cx="431740" cy="647534"/>
            </a:xfrm>
            <a:prstGeom prst="arc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sp>
        <p:nvSpPr>
          <p:cNvPr id="4" name="矩形标注 36"/>
          <p:cNvSpPr>
            <a:spLocks noChangeArrowheads="1"/>
          </p:cNvSpPr>
          <p:nvPr/>
        </p:nvSpPr>
        <p:spPr bwMode="auto">
          <a:xfrm>
            <a:off x="3816349" y="3534044"/>
            <a:ext cx="1592296" cy="673100"/>
          </a:xfrm>
          <a:prstGeom prst="wedgeRectCallout">
            <a:avLst>
              <a:gd name="adj1" fmla="val -86935"/>
              <a:gd name="adj2" fmla="val 40361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dist"/>
            <a:r>
              <a:rPr lang="zh-CN" altLang="en-US" sz="2000" b="1" dirty="0">
                <a:solidFill>
                  <a:prstClr val="black"/>
                </a:solidFill>
                <a:latin typeface="宋体" pitchFamily="2" charset="-122"/>
              </a:rPr>
              <a:t>必须是两边“夹角”</a:t>
            </a:r>
          </a:p>
        </p:txBody>
      </p:sp>
      <p:grpSp>
        <p:nvGrpSpPr>
          <p:cNvPr id="39" name="组合 2"/>
          <p:cNvGrpSpPr>
            <a:grpSpLocks/>
          </p:cNvGrpSpPr>
          <p:nvPr/>
        </p:nvGrpSpPr>
        <p:grpSpPr bwMode="auto">
          <a:xfrm>
            <a:off x="5913" y="-26755"/>
            <a:ext cx="2006600" cy="477838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15886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172" grpId="0"/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10446" y="987677"/>
            <a:ext cx="761846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如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果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AB=CB 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kumimoji="1" lang="zh-CN" altLang="en-US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∠ 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ABD= ∠ CBD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，那么</a:t>
            </a: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kumimoji="1"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ABD 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和△</a:t>
            </a:r>
            <a:r>
              <a:rPr kumimoji="1" lang="zh-CN" altLang="en-US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CBD 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全等吗？</a:t>
            </a:r>
            <a:endParaRPr kumimoji="1" lang="en-US" altLang="zh-CN" sz="2400" b="1" dirty="0">
              <a:solidFill>
                <a:srgbClr val="0000FF"/>
              </a:solidFill>
              <a:latin typeface="+mn-lt"/>
              <a:ea typeface="楷体" pitchFamily="49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511383" y="1803361"/>
            <a:ext cx="914400" cy="414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分析</a:t>
            </a:r>
            <a:r>
              <a:rPr kumimoji="1"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160588" y="1827014"/>
            <a:ext cx="28289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ABD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itchFamily="49" charset="-122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 CBD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445711" y="2628756"/>
            <a:ext cx="649288" cy="1060450"/>
            <a:chOff x="932" y="2112"/>
            <a:chExt cx="700" cy="927"/>
          </a:xfrm>
        </p:grpSpPr>
        <p:sp>
          <p:nvSpPr>
            <p:cNvPr id="70661" name="AutoShape 15"/>
            <p:cNvSpPr>
              <a:spLocks/>
            </p:cNvSpPr>
            <p:nvPr/>
          </p:nvSpPr>
          <p:spPr bwMode="auto">
            <a:xfrm>
              <a:off x="932" y="2254"/>
              <a:ext cx="194" cy="580"/>
            </a:xfrm>
            <a:prstGeom prst="leftBrace">
              <a:avLst>
                <a:gd name="adj1" fmla="val 3983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2" name="Text Box 16"/>
            <p:cNvSpPr txBox="1">
              <a:spLocks noChangeArrowheads="1"/>
            </p:cNvSpPr>
            <p:nvPr/>
          </p:nvSpPr>
          <p:spPr bwMode="auto">
            <a:xfrm>
              <a:off x="1104" y="2112"/>
              <a:ext cx="528" cy="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边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:</a:t>
              </a: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角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:</a:t>
              </a: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边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:</a:t>
              </a:r>
            </a:p>
          </p:txBody>
        </p:sp>
      </p:grp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05231" y="2628756"/>
            <a:ext cx="21891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AB=CB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，</a:t>
            </a: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2956018" y="2939328"/>
            <a:ext cx="3200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∠ABD= ∠CBD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，</a:t>
            </a:r>
          </a:p>
        </p:txBody>
      </p:sp>
      <p:grpSp>
        <p:nvGrpSpPr>
          <p:cNvPr id="70666" name="组合 30"/>
          <p:cNvGrpSpPr>
            <a:grpSpLocks/>
          </p:cNvGrpSpPr>
          <p:nvPr/>
        </p:nvGrpSpPr>
        <p:grpSpPr bwMode="auto">
          <a:xfrm>
            <a:off x="5513388" y="1382713"/>
            <a:ext cx="2786062" cy="2111375"/>
            <a:chOff x="5826224" y="1844824"/>
            <a:chExt cx="3714328" cy="2812591"/>
          </a:xfrm>
        </p:grpSpPr>
        <p:sp>
          <p:nvSpPr>
            <p:cNvPr id="70667" name="Line 7"/>
            <p:cNvSpPr>
              <a:spLocks noChangeShapeType="1"/>
            </p:cNvSpPr>
            <p:nvPr/>
          </p:nvSpPr>
          <p:spPr bwMode="auto">
            <a:xfrm>
              <a:off x="6199312" y="3328317"/>
              <a:ext cx="25908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8" name="Line 8"/>
            <p:cNvSpPr>
              <a:spLocks noChangeShapeType="1"/>
            </p:cNvSpPr>
            <p:nvPr/>
          </p:nvSpPr>
          <p:spPr bwMode="auto">
            <a:xfrm flipH="1" flipV="1">
              <a:off x="8129712" y="2185317"/>
              <a:ext cx="660400" cy="1143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9" name="Line 9"/>
            <p:cNvSpPr>
              <a:spLocks noChangeShapeType="1"/>
            </p:cNvSpPr>
            <p:nvPr/>
          </p:nvSpPr>
          <p:spPr bwMode="auto">
            <a:xfrm flipH="1">
              <a:off x="8209978" y="3344465"/>
              <a:ext cx="566755" cy="101562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0" name="Line 10"/>
            <p:cNvSpPr>
              <a:spLocks noChangeShapeType="1"/>
            </p:cNvSpPr>
            <p:nvPr/>
          </p:nvSpPr>
          <p:spPr bwMode="auto">
            <a:xfrm flipH="1">
              <a:off x="6199312" y="2185317"/>
              <a:ext cx="1905000" cy="1143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1" name="Line 11"/>
            <p:cNvSpPr>
              <a:spLocks noChangeShapeType="1"/>
            </p:cNvSpPr>
            <p:nvPr/>
          </p:nvSpPr>
          <p:spPr bwMode="auto">
            <a:xfrm flipH="1" flipV="1">
              <a:off x="6199312" y="3328316"/>
              <a:ext cx="2045096" cy="102010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2" name="Text Box 20"/>
            <p:cNvSpPr txBox="1">
              <a:spLocks noChangeArrowheads="1"/>
            </p:cNvSpPr>
            <p:nvPr/>
          </p:nvSpPr>
          <p:spPr bwMode="auto">
            <a:xfrm>
              <a:off x="8100392" y="1844824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A</a:t>
              </a:r>
            </a:p>
          </p:txBody>
        </p:sp>
        <p:sp>
          <p:nvSpPr>
            <p:cNvPr id="70673" name="Text Box 21"/>
            <p:cNvSpPr txBox="1">
              <a:spLocks noChangeArrowheads="1"/>
            </p:cNvSpPr>
            <p:nvPr/>
          </p:nvSpPr>
          <p:spPr bwMode="auto">
            <a:xfrm>
              <a:off x="5826224" y="3111351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B</a:t>
              </a:r>
            </a:p>
          </p:txBody>
        </p:sp>
        <p:sp>
          <p:nvSpPr>
            <p:cNvPr id="70674" name="Text Box 22"/>
            <p:cNvSpPr txBox="1">
              <a:spLocks noChangeArrowheads="1"/>
            </p:cNvSpPr>
            <p:nvPr/>
          </p:nvSpPr>
          <p:spPr bwMode="auto">
            <a:xfrm>
              <a:off x="8180512" y="4166517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C</a:t>
              </a:r>
            </a:p>
          </p:txBody>
        </p:sp>
        <p:sp>
          <p:nvSpPr>
            <p:cNvPr id="70675" name="Text Box 23"/>
            <p:cNvSpPr txBox="1">
              <a:spLocks noChangeArrowheads="1"/>
            </p:cNvSpPr>
            <p:nvPr/>
          </p:nvSpPr>
          <p:spPr bwMode="auto">
            <a:xfrm>
              <a:off x="8778552" y="3140968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D</a:t>
              </a:r>
            </a:p>
          </p:txBody>
        </p:sp>
        <p:sp>
          <p:nvSpPr>
            <p:cNvPr id="70676" name="Arc 24"/>
            <p:cNvSpPr>
              <a:spLocks noChangeArrowheads="1"/>
            </p:cNvSpPr>
            <p:nvPr/>
          </p:nvSpPr>
          <p:spPr bwMode="auto">
            <a:xfrm>
              <a:off x="6683500" y="3026692"/>
              <a:ext cx="152400" cy="288925"/>
            </a:xfrm>
            <a:custGeom>
              <a:avLst/>
              <a:gdLst>
                <a:gd name="T0" fmla="*/ -1 w 21600"/>
                <a:gd name="T1" fmla="*/ 0 h 27258"/>
                <a:gd name="T2" fmla="*/ 21600 w 21600"/>
                <a:gd name="T3" fmla="*/ 21600 h 27258"/>
                <a:gd name="T4" fmla="*/ 20845 w 21600"/>
                <a:gd name="T5" fmla="*/ 27257 h 27258"/>
                <a:gd name="T6" fmla="*/ -1 w 21600"/>
                <a:gd name="T7" fmla="*/ 0 h 27258"/>
                <a:gd name="T8" fmla="*/ 21600 w 21600"/>
                <a:gd name="T9" fmla="*/ 21600 h 27258"/>
                <a:gd name="T10" fmla="*/ 20845 w 21600"/>
                <a:gd name="T11" fmla="*/ 27257 h 27258"/>
                <a:gd name="T12" fmla="*/ 0 w 21600"/>
                <a:gd name="T13" fmla="*/ 21600 h 27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7258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511"/>
                    <a:pt x="21346" y="25413"/>
                    <a:pt x="20845" y="27257"/>
                  </a:cubicBezTo>
                </a:path>
                <a:path w="21600" h="27258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511"/>
                    <a:pt x="21346" y="25413"/>
                    <a:pt x="20845" y="2725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7" name="Arc 25"/>
            <p:cNvSpPr>
              <a:spLocks noChangeArrowheads="1"/>
            </p:cNvSpPr>
            <p:nvPr/>
          </p:nvSpPr>
          <p:spPr bwMode="auto">
            <a:xfrm>
              <a:off x="6899400" y="3387055"/>
              <a:ext cx="100012" cy="287337"/>
            </a:xfrm>
            <a:custGeom>
              <a:avLst/>
              <a:gdLst>
                <a:gd name="T0" fmla="*/ 12846 w 34447"/>
                <a:gd name="T1" fmla="*/ 0 h 43200"/>
                <a:gd name="T2" fmla="*/ 34447 w 34447"/>
                <a:gd name="T3" fmla="*/ 21600 h 43200"/>
                <a:gd name="T4" fmla="*/ 12847 w 34447"/>
                <a:gd name="T5" fmla="*/ 43200 h 43200"/>
                <a:gd name="T6" fmla="*/ 0 w 34447"/>
                <a:gd name="T7" fmla="*/ 38964 h 43200"/>
                <a:gd name="T8" fmla="*/ 12846 w 34447"/>
                <a:gd name="T9" fmla="*/ 0 h 43200"/>
                <a:gd name="T10" fmla="*/ 34447 w 34447"/>
                <a:gd name="T11" fmla="*/ 21600 h 43200"/>
                <a:gd name="T12" fmla="*/ 12847 w 34447"/>
                <a:gd name="T13" fmla="*/ 43200 h 43200"/>
                <a:gd name="T14" fmla="*/ 0 w 34447"/>
                <a:gd name="T15" fmla="*/ 38964 h 43200"/>
                <a:gd name="T16" fmla="*/ 12847 w 34447"/>
                <a:gd name="T17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447" h="43200" fill="none">
                  <a:moveTo>
                    <a:pt x="12846" y="0"/>
                  </a:moveTo>
                  <a:cubicBezTo>
                    <a:pt x="24776" y="0"/>
                    <a:pt x="34447" y="9670"/>
                    <a:pt x="34447" y="21600"/>
                  </a:cubicBezTo>
                  <a:cubicBezTo>
                    <a:pt x="34447" y="33529"/>
                    <a:pt x="24776" y="43200"/>
                    <a:pt x="12847" y="43200"/>
                  </a:cubicBezTo>
                  <a:cubicBezTo>
                    <a:pt x="8221" y="43200"/>
                    <a:pt x="3718" y="41715"/>
                    <a:pt x="0" y="38964"/>
                  </a:cubicBezTo>
                </a:path>
                <a:path w="34447" h="43200" stroke="0">
                  <a:moveTo>
                    <a:pt x="12846" y="0"/>
                  </a:moveTo>
                  <a:cubicBezTo>
                    <a:pt x="24776" y="0"/>
                    <a:pt x="34447" y="9670"/>
                    <a:pt x="34447" y="21600"/>
                  </a:cubicBezTo>
                  <a:cubicBezTo>
                    <a:pt x="34447" y="33529"/>
                    <a:pt x="24776" y="43200"/>
                    <a:pt x="12847" y="43200"/>
                  </a:cubicBezTo>
                  <a:cubicBezTo>
                    <a:pt x="8221" y="43200"/>
                    <a:pt x="3718" y="41715"/>
                    <a:pt x="0" y="38964"/>
                  </a:cubicBezTo>
                  <a:lnTo>
                    <a:pt x="12847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3286125" y="2140768"/>
            <a:ext cx="1371600" cy="571500"/>
            <a:chOff x="1872" y="1680"/>
            <a:chExt cx="1152" cy="480"/>
          </a:xfrm>
        </p:grpSpPr>
        <p:sp>
          <p:nvSpPr>
            <p:cNvPr id="70679" name="Line 27"/>
            <p:cNvSpPr>
              <a:spLocks noChangeShapeType="1"/>
            </p:cNvSpPr>
            <p:nvPr/>
          </p:nvSpPr>
          <p:spPr bwMode="auto">
            <a:xfrm flipV="1">
              <a:off x="1872" y="1680"/>
              <a:ext cx="0" cy="4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80" name="Text Box 28"/>
            <p:cNvSpPr txBox="1">
              <a:spLocks noChangeArrowheads="1"/>
            </p:cNvSpPr>
            <p:nvPr/>
          </p:nvSpPr>
          <p:spPr bwMode="auto">
            <a:xfrm>
              <a:off x="2016" y="1798"/>
              <a:ext cx="100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(SAS)</a:t>
              </a:r>
            </a:p>
          </p:txBody>
        </p:sp>
      </p:grp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2992239" y="3285718"/>
            <a:ext cx="26384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BD=BD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，</a:t>
            </a: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1465263" y="3569389"/>
            <a:ext cx="7556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</a:p>
        </p:txBody>
      </p:sp>
      <p:sp>
        <p:nvSpPr>
          <p:cNvPr id="30" name="矩形 14"/>
          <p:cNvSpPr>
            <a:spLocks noChangeArrowheads="1"/>
          </p:cNvSpPr>
          <p:nvPr/>
        </p:nvSpPr>
        <p:spPr bwMode="auto">
          <a:xfrm>
            <a:off x="2087302" y="3594713"/>
            <a:ext cx="305083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在</a:t>
            </a:r>
            <a:r>
              <a:rPr lang="el-GR" altLang="en-US" sz="2100" b="1" dirty="0">
                <a:solidFill>
                  <a:prstClr val="black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ABD 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和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 CBD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中，</a:t>
            </a:r>
          </a:p>
        </p:txBody>
      </p:sp>
      <p:sp>
        <p:nvSpPr>
          <p:cNvPr id="31" name="左大括号 15"/>
          <p:cNvSpPr>
            <a:spLocks/>
          </p:cNvSpPr>
          <p:nvPr/>
        </p:nvSpPr>
        <p:spPr bwMode="auto">
          <a:xfrm>
            <a:off x="2040903" y="4073525"/>
            <a:ext cx="119686" cy="701675"/>
          </a:xfrm>
          <a:prstGeom prst="leftBrace">
            <a:avLst>
              <a:gd name="adj1" fmla="val 728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2214563" y="3917157"/>
            <a:ext cx="21891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AB=CB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2160588" y="4179888"/>
            <a:ext cx="3200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∠ABD= ∠CBD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，</a:t>
            </a: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4887913" y="4192588"/>
            <a:ext cx="40370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ABD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CBD 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( SAS).</a:t>
            </a:r>
            <a:endParaRPr lang="en-US" altLang="zh-CN" sz="2100" b="1" dirty="0">
              <a:solidFill>
                <a:prstClr val="black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2160588" y="4502150"/>
            <a:ext cx="34036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BD=BD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，</a:t>
            </a:r>
          </a:p>
        </p:txBody>
      </p:sp>
      <p:sp>
        <p:nvSpPr>
          <p:cNvPr id="70701" name="文本框 4"/>
          <p:cNvSpPr txBox="1">
            <a:spLocks noChangeArrowheads="1"/>
          </p:cNvSpPr>
          <p:nvPr/>
        </p:nvSpPr>
        <p:spPr bwMode="auto">
          <a:xfrm>
            <a:off x="2436019" y="498468"/>
            <a:ext cx="5707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itchFamily="49" charset="-122"/>
              </a:rPr>
              <a:t>利用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itchFamily="49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itchFamily="49" charset="-122"/>
              </a:rPr>
              <a:t>边角边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itchFamily="49" charset="-122"/>
              </a:rPr>
              <a:t>定理证明三角形全等</a:t>
            </a:r>
          </a:p>
        </p:txBody>
      </p:sp>
      <p:grpSp>
        <p:nvGrpSpPr>
          <p:cNvPr id="46" name="组合 2"/>
          <p:cNvGrpSpPr>
            <a:grpSpLocks/>
          </p:cNvGrpSpPr>
          <p:nvPr/>
        </p:nvGrpSpPr>
        <p:grpSpPr bwMode="auto">
          <a:xfrm>
            <a:off x="5913" y="-26755"/>
            <a:ext cx="2006600" cy="477838"/>
            <a:chOff x="123" y="40"/>
            <a:chExt cx="3160" cy="752"/>
          </a:xfrm>
        </p:grpSpPr>
        <p:cxnSp>
          <p:nvCxnSpPr>
            <p:cNvPr id="4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6"/>
          <p:cNvGrpSpPr>
            <a:grpSpLocks/>
          </p:cNvGrpSpPr>
          <p:nvPr/>
        </p:nvGrpSpPr>
        <p:grpSpPr bwMode="auto">
          <a:xfrm>
            <a:off x="556588" y="483938"/>
            <a:ext cx="2274656" cy="492440"/>
            <a:chOff x="402069" y="545931"/>
            <a:chExt cx="2273908" cy="492762"/>
          </a:xfrm>
        </p:grpSpPr>
        <p:grpSp>
          <p:nvGrpSpPr>
            <p:cNvPr id="51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2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64129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9" grpId="0"/>
      <p:bldP spid="13" grpId="0"/>
      <p:bldP spid="14" grpId="0"/>
      <p:bldP spid="28" grpId="0"/>
      <p:bldP spid="30" grpId="0"/>
      <p:bldP spid="31" grpId="0" bldLvl="0" animBg="1"/>
      <p:bldP spid="32" grpId="0"/>
      <p:bldP spid="33" grpId="0"/>
      <p:bldP spid="34" grpId="0"/>
      <p:bldP spid="3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3"/>
          <p:cNvSpPr txBox="1">
            <a:spLocks noChangeArrowheads="1"/>
          </p:cNvSpPr>
          <p:nvPr/>
        </p:nvSpPr>
        <p:spPr bwMode="auto">
          <a:xfrm>
            <a:off x="674762" y="592138"/>
            <a:ext cx="7836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已知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如图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,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AB=DB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,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CB=EB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,∠1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＝∠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求证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A=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7057" y="1304192"/>
            <a:ext cx="5950193" cy="358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 ∠1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2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已知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∴∠1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+∠DBC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 ∠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2+ 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DBC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等式的性质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，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 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即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DBE.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 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DBE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中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    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DB</a:t>
            </a: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     </a:t>
            </a: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DBE</a:t>
            </a: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已证</a:t>
            </a: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     </a:t>
            </a:r>
            <a:r>
              <a:rPr lang="en-US" altLang="zh-CN" sz="2100" b="1" i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CB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EB</a:t>
            </a: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，</a:t>
            </a:r>
          </a:p>
          <a:p>
            <a:pPr marL="360000"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DBE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（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SAS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）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   </a:t>
            </a:r>
          </a:p>
          <a:p>
            <a:pPr marL="360000">
              <a:lnSpc>
                <a:spcPct val="120000"/>
              </a:lnSpc>
            </a:pPr>
            <a:r>
              <a:rPr lang="en-US" altLang="zh-CN" sz="21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A=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全等三角形的对应角相等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).</a:t>
            </a:r>
          </a:p>
        </p:txBody>
      </p:sp>
      <p:sp>
        <p:nvSpPr>
          <p:cNvPr id="4" name="AutoShape 15"/>
          <p:cNvSpPr>
            <a:spLocks/>
          </p:cNvSpPr>
          <p:nvPr/>
        </p:nvSpPr>
        <p:spPr bwMode="auto">
          <a:xfrm>
            <a:off x="2008565" y="2961245"/>
            <a:ext cx="161925" cy="949325"/>
          </a:xfrm>
          <a:prstGeom prst="leftBrace">
            <a:avLst>
              <a:gd name="adj1" fmla="val 35638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73732" name="Group 47"/>
          <p:cNvGrpSpPr>
            <a:grpSpLocks/>
          </p:cNvGrpSpPr>
          <p:nvPr/>
        </p:nvGrpSpPr>
        <p:grpSpPr bwMode="auto">
          <a:xfrm>
            <a:off x="6476336" y="1591432"/>
            <a:ext cx="1944687" cy="2209800"/>
            <a:chOff x="3606" y="708"/>
            <a:chExt cx="1633" cy="1856"/>
          </a:xfrm>
        </p:grpSpPr>
        <p:sp>
          <p:nvSpPr>
            <p:cNvPr id="73733" name="Text Box 19"/>
            <p:cNvSpPr txBox="1">
              <a:spLocks noChangeArrowheads="1"/>
            </p:cNvSpPr>
            <p:nvPr/>
          </p:nvSpPr>
          <p:spPr bwMode="auto">
            <a:xfrm>
              <a:off x="4014" y="1480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prstClr val="black"/>
                  </a:solidFill>
                  <a:latin typeface="Times New Roman" pitchFamily="18" charset="0"/>
                </a:rPr>
                <a:t>1</a:t>
              </a:r>
              <a:endParaRPr lang="en-US" altLang="zh-CN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34" name="Text Box 20"/>
            <p:cNvSpPr txBox="1">
              <a:spLocks noChangeArrowheads="1"/>
            </p:cNvSpPr>
            <p:nvPr/>
          </p:nvSpPr>
          <p:spPr bwMode="auto">
            <a:xfrm>
              <a:off x="4422" y="708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3735" name="Group 37"/>
            <p:cNvGrpSpPr>
              <a:grpSpLocks/>
            </p:cNvGrpSpPr>
            <p:nvPr/>
          </p:nvGrpSpPr>
          <p:grpSpPr bwMode="auto">
            <a:xfrm>
              <a:off x="3833" y="935"/>
              <a:ext cx="1224" cy="1179"/>
              <a:chOff x="3833" y="935"/>
              <a:chExt cx="1224" cy="1179"/>
            </a:xfrm>
          </p:grpSpPr>
          <p:grpSp>
            <p:nvGrpSpPr>
              <p:cNvPr id="73736" name="Group 32"/>
              <p:cNvGrpSpPr>
                <a:grpSpLocks/>
              </p:cNvGrpSpPr>
              <p:nvPr/>
            </p:nvGrpSpPr>
            <p:grpSpPr bwMode="auto">
              <a:xfrm>
                <a:off x="3833" y="935"/>
                <a:ext cx="1088" cy="907"/>
                <a:chOff x="3833" y="935"/>
                <a:chExt cx="1088" cy="907"/>
              </a:xfrm>
            </p:grpSpPr>
            <p:sp>
              <p:nvSpPr>
                <p:cNvPr id="73737" name="Line 24"/>
                <p:cNvSpPr>
                  <a:spLocks noChangeShapeType="1"/>
                </p:cNvSpPr>
                <p:nvPr/>
              </p:nvSpPr>
              <p:spPr bwMode="auto">
                <a:xfrm>
                  <a:off x="3833" y="1842"/>
                  <a:ext cx="108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3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3833" y="935"/>
                  <a:ext cx="725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39" name="Line 26"/>
                <p:cNvSpPr>
                  <a:spLocks noChangeShapeType="1"/>
                </p:cNvSpPr>
                <p:nvPr/>
              </p:nvSpPr>
              <p:spPr bwMode="auto">
                <a:xfrm>
                  <a:off x="4558" y="935"/>
                  <a:ext cx="363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73740" name="Group 33"/>
              <p:cNvGrpSpPr>
                <a:grpSpLocks/>
              </p:cNvGrpSpPr>
              <p:nvPr/>
            </p:nvGrpSpPr>
            <p:grpSpPr bwMode="auto">
              <a:xfrm rot="1498682">
                <a:off x="3969" y="1207"/>
                <a:ext cx="1088" cy="907"/>
                <a:chOff x="3833" y="935"/>
                <a:chExt cx="1088" cy="907"/>
              </a:xfrm>
            </p:grpSpPr>
            <p:sp>
              <p:nvSpPr>
                <p:cNvPr id="73741" name="Line 34"/>
                <p:cNvSpPr>
                  <a:spLocks noChangeShapeType="1"/>
                </p:cNvSpPr>
                <p:nvPr/>
              </p:nvSpPr>
              <p:spPr bwMode="auto">
                <a:xfrm>
                  <a:off x="3833" y="1842"/>
                  <a:ext cx="108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42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833" y="935"/>
                  <a:ext cx="725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43" name="Line 36"/>
                <p:cNvSpPr>
                  <a:spLocks noChangeShapeType="1"/>
                </p:cNvSpPr>
                <p:nvPr/>
              </p:nvSpPr>
              <p:spPr bwMode="auto">
                <a:xfrm>
                  <a:off x="4558" y="935"/>
                  <a:ext cx="363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73744" name="Arc 38"/>
            <p:cNvSpPr>
              <a:spLocks noChangeArrowheads="1"/>
            </p:cNvSpPr>
            <p:nvPr/>
          </p:nvSpPr>
          <p:spPr bwMode="auto">
            <a:xfrm rot="-129824">
              <a:off x="3979" y="1644"/>
              <a:ext cx="90" cy="91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3745" name="Arc 40"/>
            <p:cNvSpPr>
              <a:spLocks noChangeArrowheads="1"/>
            </p:cNvSpPr>
            <p:nvPr/>
          </p:nvSpPr>
          <p:spPr bwMode="auto">
            <a:xfrm rot="2829771">
              <a:off x="3993" y="1839"/>
              <a:ext cx="59" cy="59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3746" name="Text Box 41"/>
            <p:cNvSpPr txBox="1">
              <a:spLocks noChangeArrowheads="1"/>
            </p:cNvSpPr>
            <p:nvPr/>
          </p:nvSpPr>
          <p:spPr bwMode="auto">
            <a:xfrm>
              <a:off x="4105" y="1797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prstClr val="black"/>
                  </a:solidFill>
                  <a:latin typeface="Times New Roman" pitchFamily="18" charset="0"/>
                </a:rPr>
                <a:t>2</a:t>
              </a:r>
              <a:endParaRPr lang="en-US" altLang="zh-CN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47" name="Text Box 42"/>
            <p:cNvSpPr txBox="1">
              <a:spLocks noChangeArrowheads="1"/>
            </p:cNvSpPr>
            <p:nvPr/>
          </p:nvSpPr>
          <p:spPr bwMode="auto">
            <a:xfrm>
              <a:off x="4876" y="1707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48" name="Text Box 43"/>
            <p:cNvSpPr txBox="1">
              <a:spLocks noChangeArrowheads="1"/>
            </p:cNvSpPr>
            <p:nvPr/>
          </p:nvSpPr>
          <p:spPr bwMode="auto">
            <a:xfrm>
              <a:off x="3606" y="1752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49" name="Text Box 44"/>
            <p:cNvSpPr txBox="1">
              <a:spLocks noChangeArrowheads="1"/>
            </p:cNvSpPr>
            <p:nvPr/>
          </p:nvSpPr>
          <p:spPr bwMode="auto">
            <a:xfrm>
              <a:off x="4830" y="1162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D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750" name="Text Box 45"/>
            <p:cNvSpPr txBox="1">
              <a:spLocks noChangeArrowheads="1"/>
            </p:cNvSpPr>
            <p:nvPr/>
          </p:nvSpPr>
          <p:spPr bwMode="auto">
            <a:xfrm>
              <a:off x="4649" y="2255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E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30" name="组合 2"/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3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287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4" y="56131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7613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56588" y="822325"/>
            <a:ext cx="8371655" cy="18876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图，有一池塘，要测池塘两端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的距离，可先在平地上取一个可以直接到达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的点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，连接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并延长到点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，连接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并延长到点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．连接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那么量出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的长就是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的距离，为什么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sym typeface="宋体" panose="02010600030101010101" pitchFamily="2" charset="-122"/>
              </a:rPr>
              <a:t>?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</p:txBody>
      </p:sp>
      <p:sp>
        <p:nvSpPr>
          <p:cNvPr id="74754" name="Freeform 3"/>
          <p:cNvSpPr>
            <a:spLocks noChangeArrowheads="1"/>
          </p:cNvSpPr>
          <p:nvPr/>
        </p:nvSpPr>
        <p:spPr bwMode="auto">
          <a:xfrm>
            <a:off x="6903244" y="2806628"/>
            <a:ext cx="1700212" cy="798513"/>
          </a:xfrm>
          <a:custGeom>
            <a:avLst/>
            <a:gdLst>
              <a:gd name="T0" fmla="*/ 13 w 1168"/>
              <a:gd name="T1" fmla="*/ 201 h 839"/>
              <a:gd name="T2" fmla="*/ 213 w 1168"/>
              <a:gd name="T3" fmla="*/ 25 h 839"/>
              <a:gd name="T4" fmla="*/ 351 w 1168"/>
              <a:gd name="T5" fmla="*/ 0 h 839"/>
              <a:gd name="T6" fmla="*/ 990 w 1168"/>
              <a:gd name="T7" fmla="*/ 13 h 839"/>
              <a:gd name="T8" fmla="*/ 1040 w 1168"/>
              <a:gd name="T9" fmla="*/ 25 h 839"/>
              <a:gd name="T10" fmla="*/ 1115 w 1168"/>
              <a:gd name="T11" fmla="*/ 163 h 839"/>
              <a:gd name="T12" fmla="*/ 1127 w 1168"/>
              <a:gd name="T13" fmla="*/ 439 h 839"/>
              <a:gd name="T14" fmla="*/ 1052 w 1168"/>
              <a:gd name="T15" fmla="*/ 539 h 839"/>
              <a:gd name="T16" fmla="*/ 0 w 1168"/>
              <a:gd name="T17" fmla="*/ 401 h 839"/>
              <a:gd name="T18" fmla="*/ 13 w 1168"/>
              <a:gd name="T19" fmla="*/ 201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8" h="839">
                <a:moveTo>
                  <a:pt x="13" y="201"/>
                </a:moveTo>
                <a:cubicBezTo>
                  <a:pt x="78" y="134"/>
                  <a:pt x="123" y="63"/>
                  <a:pt x="213" y="25"/>
                </a:cubicBezTo>
                <a:cubicBezTo>
                  <a:pt x="258" y="6"/>
                  <a:pt x="302" y="6"/>
                  <a:pt x="351" y="0"/>
                </a:cubicBezTo>
                <a:cubicBezTo>
                  <a:pt x="564" y="4"/>
                  <a:pt x="777" y="5"/>
                  <a:pt x="990" y="13"/>
                </a:cubicBezTo>
                <a:cubicBezTo>
                  <a:pt x="1007" y="14"/>
                  <a:pt x="1027" y="14"/>
                  <a:pt x="1040" y="25"/>
                </a:cubicBezTo>
                <a:cubicBezTo>
                  <a:pt x="1043" y="27"/>
                  <a:pt x="1104" y="148"/>
                  <a:pt x="1115" y="163"/>
                </a:cubicBezTo>
                <a:cubicBezTo>
                  <a:pt x="1147" y="265"/>
                  <a:pt x="1168" y="300"/>
                  <a:pt x="1127" y="439"/>
                </a:cubicBezTo>
                <a:cubicBezTo>
                  <a:pt x="1115" y="479"/>
                  <a:pt x="1077" y="506"/>
                  <a:pt x="1052" y="539"/>
                </a:cubicBezTo>
                <a:cubicBezTo>
                  <a:pt x="151" y="517"/>
                  <a:pt x="76" y="839"/>
                  <a:pt x="0" y="401"/>
                </a:cubicBezTo>
                <a:cubicBezTo>
                  <a:pt x="11" y="320"/>
                  <a:pt x="28" y="278"/>
                  <a:pt x="13" y="201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74755" name="Freeform 4"/>
          <p:cNvSpPr>
            <a:spLocks noChangeArrowheads="1"/>
          </p:cNvSpPr>
          <p:nvPr/>
        </p:nvSpPr>
        <p:spPr bwMode="auto">
          <a:xfrm>
            <a:off x="6974681" y="2797103"/>
            <a:ext cx="1028700" cy="457200"/>
          </a:xfrm>
          <a:custGeom>
            <a:avLst/>
            <a:gdLst>
              <a:gd name="T0" fmla="*/ 125 w 957"/>
              <a:gd name="T1" fmla="*/ 27 h 397"/>
              <a:gd name="T2" fmla="*/ 914 w 957"/>
              <a:gd name="T3" fmla="*/ 14 h 397"/>
              <a:gd name="T4" fmla="*/ 926 w 957"/>
              <a:gd name="T5" fmla="*/ 89 h 397"/>
              <a:gd name="T6" fmla="*/ 951 w 957"/>
              <a:gd name="T7" fmla="*/ 164 h 397"/>
              <a:gd name="T8" fmla="*/ 763 w 957"/>
              <a:gd name="T9" fmla="*/ 327 h 397"/>
              <a:gd name="T10" fmla="*/ 601 w 957"/>
              <a:gd name="T11" fmla="*/ 390 h 397"/>
              <a:gd name="T12" fmla="*/ 25 w 957"/>
              <a:gd name="T13" fmla="*/ 365 h 397"/>
              <a:gd name="T14" fmla="*/ 12 w 957"/>
              <a:gd name="T15" fmla="*/ 290 h 397"/>
              <a:gd name="T16" fmla="*/ 75 w 957"/>
              <a:gd name="T17" fmla="*/ 152 h 397"/>
              <a:gd name="T18" fmla="*/ 87 w 957"/>
              <a:gd name="T19" fmla="*/ 102 h 397"/>
              <a:gd name="T20" fmla="*/ 125 w 957"/>
              <a:gd name="T21" fmla="*/ 2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7" h="397">
                <a:moveTo>
                  <a:pt x="125" y="27"/>
                </a:moveTo>
                <a:cubicBezTo>
                  <a:pt x="394" y="14"/>
                  <a:pt x="644" y="4"/>
                  <a:pt x="914" y="14"/>
                </a:cubicBezTo>
                <a:cubicBezTo>
                  <a:pt x="918" y="39"/>
                  <a:pt x="920" y="64"/>
                  <a:pt x="926" y="89"/>
                </a:cubicBezTo>
                <a:cubicBezTo>
                  <a:pt x="932" y="115"/>
                  <a:pt x="951" y="164"/>
                  <a:pt x="951" y="164"/>
                </a:cubicBezTo>
                <a:cubicBezTo>
                  <a:pt x="932" y="345"/>
                  <a:pt x="957" y="312"/>
                  <a:pt x="763" y="327"/>
                </a:cubicBezTo>
                <a:cubicBezTo>
                  <a:pt x="707" y="346"/>
                  <a:pt x="656" y="371"/>
                  <a:pt x="601" y="390"/>
                </a:cubicBezTo>
                <a:cubicBezTo>
                  <a:pt x="409" y="382"/>
                  <a:pt x="214" y="397"/>
                  <a:pt x="25" y="365"/>
                </a:cubicBezTo>
                <a:cubicBezTo>
                  <a:pt x="0" y="361"/>
                  <a:pt x="12" y="315"/>
                  <a:pt x="12" y="290"/>
                </a:cubicBezTo>
                <a:cubicBezTo>
                  <a:pt x="12" y="242"/>
                  <a:pt x="54" y="193"/>
                  <a:pt x="75" y="152"/>
                </a:cubicBezTo>
                <a:cubicBezTo>
                  <a:pt x="79" y="135"/>
                  <a:pt x="77" y="116"/>
                  <a:pt x="87" y="102"/>
                </a:cubicBezTo>
                <a:cubicBezTo>
                  <a:pt x="153" y="11"/>
                  <a:pt x="229" y="0"/>
                  <a:pt x="125" y="27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74756" name="Freeform 7"/>
          <p:cNvSpPr>
            <a:spLocks noChangeArrowheads="1"/>
          </p:cNvSpPr>
          <p:nvPr/>
        </p:nvSpPr>
        <p:spPr bwMode="auto">
          <a:xfrm>
            <a:off x="7093744" y="2806628"/>
            <a:ext cx="1022350" cy="385763"/>
          </a:xfrm>
          <a:custGeom>
            <a:avLst/>
            <a:gdLst>
              <a:gd name="T0" fmla="*/ 41 w 859"/>
              <a:gd name="T1" fmla="*/ 148 h 324"/>
              <a:gd name="T2" fmla="*/ 292 w 859"/>
              <a:gd name="T3" fmla="*/ 61 h 324"/>
              <a:gd name="T4" fmla="*/ 367 w 859"/>
              <a:gd name="T5" fmla="*/ 48 h 324"/>
              <a:gd name="T6" fmla="*/ 805 w 859"/>
              <a:gd name="T7" fmla="*/ 61 h 324"/>
              <a:gd name="T8" fmla="*/ 780 w 859"/>
              <a:gd name="T9" fmla="*/ 236 h 324"/>
              <a:gd name="T10" fmla="*/ 655 w 859"/>
              <a:gd name="T11" fmla="*/ 261 h 324"/>
              <a:gd name="T12" fmla="*/ 530 w 859"/>
              <a:gd name="T13" fmla="*/ 324 h 324"/>
              <a:gd name="T14" fmla="*/ 66 w 859"/>
              <a:gd name="T15" fmla="*/ 311 h 324"/>
              <a:gd name="T16" fmla="*/ 16 w 859"/>
              <a:gd name="T17" fmla="*/ 286 h 324"/>
              <a:gd name="T18" fmla="*/ 66 w 859"/>
              <a:gd name="T19" fmla="*/ 198 h 324"/>
              <a:gd name="T20" fmla="*/ 41 w 859"/>
              <a:gd name="T21" fmla="*/ 14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9" h="324">
                <a:moveTo>
                  <a:pt x="41" y="148"/>
                </a:moveTo>
                <a:cubicBezTo>
                  <a:pt x="94" y="69"/>
                  <a:pt x="205" y="76"/>
                  <a:pt x="292" y="61"/>
                </a:cubicBezTo>
                <a:cubicBezTo>
                  <a:pt x="317" y="57"/>
                  <a:pt x="367" y="48"/>
                  <a:pt x="367" y="48"/>
                </a:cubicBezTo>
                <a:cubicBezTo>
                  <a:pt x="513" y="52"/>
                  <a:pt x="672" y="0"/>
                  <a:pt x="805" y="61"/>
                </a:cubicBezTo>
                <a:cubicBezTo>
                  <a:pt x="859" y="85"/>
                  <a:pt x="799" y="180"/>
                  <a:pt x="780" y="236"/>
                </a:cubicBezTo>
                <a:cubicBezTo>
                  <a:pt x="776" y="248"/>
                  <a:pt x="685" y="257"/>
                  <a:pt x="655" y="261"/>
                </a:cubicBezTo>
                <a:cubicBezTo>
                  <a:pt x="609" y="296"/>
                  <a:pt x="582" y="306"/>
                  <a:pt x="530" y="324"/>
                </a:cubicBezTo>
                <a:cubicBezTo>
                  <a:pt x="375" y="320"/>
                  <a:pt x="220" y="322"/>
                  <a:pt x="66" y="311"/>
                </a:cubicBezTo>
                <a:cubicBezTo>
                  <a:pt x="47" y="310"/>
                  <a:pt x="24" y="303"/>
                  <a:pt x="16" y="286"/>
                </a:cubicBezTo>
                <a:cubicBezTo>
                  <a:pt x="0" y="253"/>
                  <a:pt x="51" y="213"/>
                  <a:pt x="66" y="198"/>
                </a:cubicBezTo>
                <a:cubicBezTo>
                  <a:pt x="83" y="148"/>
                  <a:pt x="91" y="165"/>
                  <a:pt x="41" y="148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6350794" y="295902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/>
              </a:rPr>
              <a:t>A</a:t>
            </a:r>
          </a:p>
        </p:txBody>
      </p:sp>
      <p:grpSp>
        <p:nvGrpSpPr>
          <p:cNvPr id="74758" name="组合 18"/>
          <p:cNvGrpSpPr>
            <a:grpSpLocks/>
          </p:cNvGrpSpPr>
          <p:nvPr/>
        </p:nvGrpSpPr>
        <p:grpSpPr bwMode="auto">
          <a:xfrm>
            <a:off x="6172994" y="2974903"/>
            <a:ext cx="2865437" cy="1766888"/>
            <a:chOff x="8003" y="2796"/>
            <a:chExt cx="4513" cy="2781"/>
          </a:xfrm>
        </p:grpSpPr>
        <p:sp>
          <p:nvSpPr>
            <p:cNvPr id="74759" name="Freeform 8"/>
            <p:cNvSpPr>
              <a:spLocks noChangeArrowheads="1"/>
            </p:cNvSpPr>
            <p:nvPr/>
          </p:nvSpPr>
          <p:spPr bwMode="auto">
            <a:xfrm>
              <a:off x="10321" y="2885"/>
              <a:ext cx="564" cy="348"/>
            </a:xfrm>
            <a:custGeom>
              <a:avLst/>
              <a:gdLst>
                <a:gd name="T0" fmla="*/ 0 w 301"/>
                <a:gd name="T1" fmla="*/ 92 h 186"/>
                <a:gd name="T2" fmla="*/ 301 w 301"/>
                <a:gd name="T3" fmla="*/ 54 h 186"/>
                <a:gd name="T4" fmla="*/ 0 w 301"/>
                <a:gd name="T5" fmla="*/ 9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1" h="186">
                  <a:moveTo>
                    <a:pt x="0" y="92"/>
                  </a:moveTo>
                  <a:cubicBezTo>
                    <a:pt x="92" y="0"/>
                    <a:pt x="139" y="45"/>
                    <a:pt x="301" y="54"/>
                  </a:cubicBezTo>
                  <a:cubicBezTo>
                    <a:pt x="235" y="186"/>
                    <a:pt x="295" y="105"/>
                    <a:pt x="0" y="92"/>
                  </a:cubicBezTo>
                  <a:close/>
                </a:path>
              </a:pathLst>
            </a:cu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4760" name="Line 9"/>
            <p:cNvSpPr>
              <a:spLocks noChangeShapeType="1"/>
            </p:cNvSpPr>
            <p:nvPr/>
          </p:nvSpPr>
          <p:spPr bwMode="auto">
            <a:xfrm flipV="1">
              <a:off x="9151" y="3065"/>
              <a:ext cx="2700" cy="0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4761" name="Text Box 10"/>
            <p:cNvSpPr txBox="1">
              <a:spLocks noChangeArrowheads="1"/>
            </p:cNvSpPr>
            <p:nvPr/>
          </p:nvSpPr>
          <p:spPr bwMode="auto">
            <a:xfrm>
              <a:off x="10299" y="3871"/>
              <a:ext cx="765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C</a:t>
              </a:r>
            </a:p>
          </p:txBody>
        </p:sp>
        <p:sp>
          <p:nvSpPr>
            <p:cNvPr id="74762" name="Line 11"/>
            <p:cNvSpPr>
              <a:spLocks noChangeShapeType="1"/>
            </p:cNvSpPr>
            <p:nvPr/>
          </p:nvSpPr>
          <p:spPr bwMode="auto">
            <a:xfrm>
              <a:off x="9151" y="3065"/>
              <a:ext cx="108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4763" name="Line 12"/>
            <p:cNvSpPr>
              <a:spLocks noChangeShapeType="1"/>
            </p:cNvSpPr>
            <p:nvPr/>
          </p:nvSpPr>
          <p:spPr bwMode="auto">
            <a:xfrm flipH="1">
              <a:off x="10231" y="3065"/>
              <a:ext cx="162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4764" name="Line 13"/>
            <p:cNvSpPr>
              <a:spLocks noChangeShapeType="1"/>
            </p:cNvSpPr>
            <p:nvPr/>
          </p:nvSpPr>
          <p:spPr bwMode="auto">
            <a:xfrm>
              <a:off x="10231" y="4145"/>
              <a:ext cx="108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4765" name="Line 14"/>
            <p:cNvSpPr>
              <a:spLocks noChangeShapeType="1"/>
            </p:cNvSpPr>
            <p:nvPr/>
          </p:nvSpPr>
          <p:spPr bwMode="auto">
            <a:xfrm flipH="1">
              <a:off x="8611" y="4145"/>
              <a:ext cx="162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4766" name="Line 15"/>
            <p:cNvSpPr>
              <a:spLocks noChangeShapeType="1"/>
            </p:cNvSpPr>
            <p:nvPr/>
          </p:nvSpPr>
          <p:spPr bwMode="auto">
            <a:xfrm flipV="1">
              <a:off x="8611" y="5225"/>
              <a:ext cx="27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4767" name="Text Box 16"/>
            <p:cNvSpPr txBox="1">
              <a:spLocks noChangeArrowheads="1"/>
            </p:cNvSpPr>
            <p:nvPr/>
          </p:nvSpPr>
          <p:spPr bwMode="auto">
            <a:xfrm>
              <a:off x="9975" y="3551"/>
              <a:ext cx="547" cy="1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 i="1">
                  <a:solidFill>
                    <a:srgbClr val="FF0000"/>
                  </a:solidFill>
                  <a:latin typeface="Times New Roman"/>
                </a:rPr>
                <a:t>·</a:t>
              </a:r>
            </a:p>
          </p:txBody>
        </p:sp>
        <p:sp>
          <p:nvSpPr>
            <p:cNvPr id="74768" name="Text Box 18"/>
            <p:cNvSpPr txBox="1">
              <a:spLocks noChangeArrowheads="1"/>
            </p:cNvSpPr>
            <p:nvPr/>
          </p:nvSpPr>
          <p:spPr bwMode="auto">
            <a:xfrm>
              <a:off x="8002" y="4996"/>
              <a:ext cx="1170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E</a:t>
              </a:r>
            </a:p>
          </p:txBody>
        </p:sp>
        <p:sp>
          <p:nvSpPr>
            <p:cNvPr id="74769" name="Text Box 19"/>
            <p:cNvSpPr txBox="1">
              <a:spLocks noChangeArrowheads="1"/>
            </p:cNvSpPr>
            <p:nvPr/>
          </p:nvSpPr>
          <p:spPr bwMode="auto">
            <a:xfrm>
              <a:off x="11319" y="4912"/>
              <a:ext cx="605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prstClr val="black"/>
                  </a:solidFill>
                  <a:latin typeface="Times New Roman"/>
                </a:rPr>
                <a:t>D</a:t>
              </a:r>
            </a:p>
          </p:txBody>
        </p:sp>
        <p:sp>
          <p:nvSpPr>
            <p:cNvPr id="74770" name="Text Box 20"/>
            <p:cNvSpPr txBox="1">
              <a:spLocks noChangeArrowheads="1"/>
            </p:cNvSpPr>
            <p:nvPr/>
          </p:nvSpPr>
          <p:spPr bwMode="auto">
            <a:xfrm>
              <a:off x="11851" y="2795"/>
              <a:ext cx="663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B</a:t>
              </a:r>
            </a:p>
          </p:txBody>
        </p:sp>
      </p:grp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782390" y="2627816"/>
            <a:ext cx="3699627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100" b="1" kern="0" dirty="0">
                <a:solidFill>
                  <a:srgbClr val="0000FF"/>
                </a:solidFill>
                <a:latin typeface="Times New Roman"/>
                <a:ea typeface="黑体" panose="02010600030101010101" pitchFamily="2" charset="-122"/>
              </a:rPr>
              <a:t>证明：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l-GR" altLang="en-US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ABC 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en-US" altLang="zh-CN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noProof="1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+mn-ea"/>
              </a:rPr>
              <a:t>DEC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963048" y="4238092"/>
            <a:ext cx="5753109" cy="8032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∴</a:t>
            </a:r>
            <a:r>
              <a:rPr lang="en-US" altLang="el-GR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ABC </a:t>
            </a:r>
            <a:r>
              <a:rPr lang="en-US" altLang="zh-CN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DEC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SAS</a:t>
            </a:r>
            <a:r>
              <a:rPr lang="zh-CN" altLang="en-US" sz="2100" b="1" kern="0" dirty="0" smtClean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），</a:t>
            </a:r>
            <a:endParaRPr lang="en-US" altLang="zh-CN" sz="2100" b="1" kern="0" dirty="0" smtClean="0">
              <a:solidFill>
                <a:prstClr val="black"/>
              </a:solidFill>
              <a:latin typeface="Times New Roman"/>
              <a:ea typeface="仿宋" pitchFamily="49" charset="-122"/>
              <a:cs typeface="Times New Roman" panose="02020603050405020304" pitchFamily="18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kern="0" dirty="0" smtClean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AB =DE 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，（全等三角形的对应边相等）</a:t>
            </a:r>
            <a:r>
              <a:rPr lang="en-US" altLang="zh-CN" sz="2100" b="1" kern="0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1480386" y="3006012"/>
            <a:ext cx="4368259" cy="1191095"/>
            <a:chOff x="395536" y="2040034"/>
            <a:chExt cx="4851490" cy="1587969"/>
          </a:xfrm>
        </p:grpSpPr>
        <p:sp>
          <p:nvSpPr>
            <p:cNvPr id="74774" name="Text Box 58"/>
            <p:cNvSpPr txBox="1">
              <a:spLocks noChangeArrowheads="1"/>
            </p:cNvSpPr>
            <p:nvPr/>
          </p:nvSpPr>
          <p:spPr bwMode="auto">
            <a:xfrm>
              <a:off x="484526" y="2040034"/>
              <a:ext cx="4762500" cy="1587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F2DFFD"/>
                </a:buClr>
                <a:buSzPct val="60000"/>
                <a:buFont typeface="Wingdings" pitchFamily="2" charset="2"/>
                <a:buNone/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AC = DC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（已知），</a:t>
              </a:r>
            </a:p>
            <a:p>
              <a:pPr>
                <a:spcBef>
                  <a:spcPct val="20000"/>
                </a:spcBef>
                <a:buClr>
                  <a:srgbClr val="F2DFFD"/>
                </a:buClr>
                <a:buSzPct val="60000"/>
                <a:buFont typeface="Wingdings" pitchFamily="2" charset="2"/>
                <a:buNone/>
              </a:pP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  <a:sym typeface="宋体" pitchFamily="2" charset="-122"/>
                </a:rPr>
                <a:t>ACB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 =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  <a:sym typeface="宋体" pitchFamily="2" charset="-122"/>
                </a:rPr>
                <a:t>DCE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 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（对顶角相等），</a:t>
              </a:r>
            </a:p>
            <a:p>
              <a:pPr>
                <a:spcBef>
                  <a:spcPct val="2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CB=EC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（已知），</a:t>
              </a:r>
            </a:p>
          </p:txBody>
        </p:sp>
        <p:sp>
          <p:nvSpPr>
            <p:cNvPr id="74775" name="左大括号 28"/>
            <p:cNvSpPr>
              <a:spLocks/>
            </p:cNvSpPr>
            <p:nvPr/>
          </p:nvSpPr>
          <p:spPr bwMode="auto">
            <a:xfrm>
              <a:off x="395536" y="2245319"/>
              <a:ext cx="117727" cy="1230508"/>
            </a:xfrm>
            <a:prstGeom prst="leftBrace">
              <a:avLst>
                <a:gd name="adj1" fmla="val 753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100" b="1">
                <a:solidFill>
                  <a:prstClr val="black"/>
                </a:solidFill>
                <a:latin typeface="Times New Roman"/>
              </a:endParaRPr>
            </a:p>
          </p:txBody>
        </p:sp>
      </p:grpSp>
      <p:sp>
        <p:nvSpPr>
          <p:cNvPr id="74795" name="文本框 27"/>
          <p:cNvSpPr txBox="1">
            <a:spLocks noChangeArrowheads="1"/>
          </p:cNvSpPr>
          <p:nvPr/>
        </p:nvSpPr>
        <p:spPr bwMode="auto">
          <a:xfrm>
            <a:off x="2505717" y="413602"/>
            <a:ext cx="34750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利用全等三角形测距离</a:t>
            </a:r>
          </a:p>
        </p:txBody>
      </p:sp>
      <p:grpSp>
        <p:nvGrpSpPr>
          <p:cNvPr id="45" name="组合 2"/>
          <p:cNvGrpSpPr>
            <a:grpSpLocks/>
          </p:cNvGrpSpPr>
          <p:nvPr/>
        </p:nvGrpSpPr>
        <p:grpSpPr bwMode="auto">
          <a:xfrm>
            <a:off x="5913" y="-51922"/>
            <a:ext cx="2006600" cy="477838"/>
            <a:chOff x="123" y="40"/>
            <a:chExt cx="3160" cy="752"/>
          </a:xfrm>
        </p:grpSpPr>
        <p:cxnSp>
          <p:nvCxnSpPr>
            <p:cNvPr id="4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4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6"/>
          <p:cNvGrpSpPr>
            <a:grpSpLocks/>
          </p:cNvGrpSpPr>
          <p:nvPr/>
        </p:nvGrpSpPr>
        <p:grpSpPr bwMode="auto">
          <a:xfrm>
            <a:off x="556588" y="413602"/>
            <a:ext cx="2274656" cy="492440"/>
            <a:chOff x="402069" y="545931"/>
            <a:chExt cx="2273908" cy="492762"/>
          </a:xfrm>
        </p:grpSpPr>
        <p:grpSp>
          <p:nvGrpSpPr>
            <p:cNvPr id="40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508659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1411287" y="1997734"/>
            <a:ext cx="462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 什么叫全等三角形？</a:t>
            </a: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1784546" y="2581436"/>
            <a:ext cx="6425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能够完全重合的两个三角形叫全等三角形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1366465" y="3188277"/>
            <a:ext cx="462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 全等三角形有什么性质？</a:t>
            </a: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1728370" y="3754295"/>
            <a:ext cx="5839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全等三角形的对应边相等，对应角相等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grpSp>
        <p:nvGrpSpPr>
          <p:cNvPr id="52253" name="组合 2"/>
          <p:cNvGrpSpPr>
            <a:grpSpLocks/>
          </p:cNvGrpSpPr>
          <p:nvPr/>
        </p:nvGrpSpPr>
        <p:grpSpPr bwMode="auto">
          <a:xfrm>
            <a:off x="7977" y="-7798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25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2257" name="组合 4"/>
          <p:cNvGrpSpPr>
            <a:grpSpLocks/>
          </p:cNvGrpSpPr>
          <p:nvPr/>
        </p:nvGrpSpPr>
        <p:grpSpPr bwMode="auto">
          <a:xfrm>
            <a:off x="1091406" y="569698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2259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52260" name="文本框 4"/>
          <p:cNvSpPr txBox="1">
            <a:spLocks noChangeArrowheads="1"/>
          </p:cNvSpPr>
          <p:nvPr/>
        </p:nvSpPr>
        <p:spPr bwMode="auto">
          <a:xfrm>
            <a:off x="2806385" y="561375"/>
            <a:ext cx="5451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itchFamily="49" charset="-122"/>
              </a:rPr>
              <a:t>三角形全等的判定</a:t>
            </a:r>
            <a:r>
              <a:rPr lang="en-US" altLang="zh-CN" sz="2400" b="1" dirty="0">
                <a:latin typeface="+mn-lt"/>
                <a:ea typeface="黑体" pitchFamily="49" charset="-122"/>
              </a:rPr>
              <a:t>——“</a:t>
            </a:r>
            <a:r>
              <a:rPr lang="zh-CN" altLang="en-US" sz="2400" b="1" dirty="0">
                <a:latin typeface="+mn-lt"/>
                <a:ea typeface="黑体" pitchFamily="49" charset="-122"/>
              </a:rPr>
              <a:t>边边边</a:t>
            </a:r>
            <a:r>
              <a:rPr lang="en-US" altLang="zh-CN" sz="2400" b="1" dirty="0">
                <a:latin typeface="+mn-lt"/>
                <a:ea typeface="黑体" pitchFamily="49" charset="-122"/>
              </a:rPr>
              <a:t>”</a:t>
            </a:r>
            <a:r>
              <a:rPr lang="zh-CN" altLang="en-US" sz="2400" b="1" dirty="0">
                <a:latin typeface="+mn-lt"/>
                <a:ea typeface="黑体" pitchFamily="49" charset="-122"/>
              </a:rPr>
              <a:t>定理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57239" y="1208939"/>
            <a:ext cx="8096250" cy="3397567"/>
            <a:chOff x="628650" y="457199"/>
            <a:chExt cx="8096250" cy="4229101"/>
          </a:xfrm>
        </p:grpSpPr>
        <p:sp>
          <p:nvSpPr>
            <p:cNvPr id="39" name="折角形 38"/>
            <p:cNvSpPr/>
            <p:nvPr/>
          </p:nvSpPr>
          <p:spPr>
            <a:xfrm>
              <a:off x="628650" y="804861"/>
              <a:ext cx="8096250" cy="3881439"/>
            </a:xfrm>
            <a:prstGeom prst="foldedCorner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9" name="圆角矩形 31"/>
            <p:cNvSpPr>
              <a:spLocks noChangeArrowheads="1"/>
            </p:cNvSpPr>
            <p:nvPr/>
          </p:nvSpPr>
          <p:spPr bwMode="auto">
            <a:xfrm>
              <a:off x="3708476" y="561180"/>
              <a:ext cx="1622426" cy="487363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54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sym typeface="微软雅黑" pitchFamily="34" charset="-122"/>
                </a:rPr>
                <a:t>温故知新</a:t>
              </a: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3151" y="457199"/>
              <a:ext cx="695325" cy="6953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27" grpId="0"/>
      <p:bldP spid="2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6557" y="614363"/>
            <a:ext cx="78644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indent="72009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Times New Roman"/>
                <a:cs typeface="宋体" panose="02010600030101010101" pitchFamily="2" charset="-122"/>
              </a:rPr>
              <a:t>2.  </a:t>
            </a:r>
            <a:r>
              <a:rPr lang="zh-CN" altLang="en-US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如图，两车从南北方向的路段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的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端出发，分别向东、向西行进相同的距离，到达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两地</a:t>
            </a:r>
            <a:r>
              <a:rPr lang="en-US" altLang="zh-CN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此时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到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的距离相等吗？为什么？</a:t>
            </a:r>
            <a:endParaRPr lang="en-US" altLang="zh-CN" sz="2800" b="1" dirty="0">
              <a:solidFill>
                <a:srgbClr val="000000"/>
              </a:solidFill>
              <a:latin typeface="Times New Roman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99262" y="2150773"/>
            <a:ext cx="547370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r>
              <a:rPr kumimoji="1" lang="zh-CN" altLang="en-US" sz="2600" b="1" dirty="0" smtClean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相等</a:t>
            </a:r>
            <a:r>
              <a:rPr kumimoji="1" lang="en-US" altLang="zh-CN" sz="2600" b="1" dirty="0" smtClean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.</a:t>
            </a:r>
          </a:p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6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根</a:t>
            </a:r>
            <a:r>
              <a:rPr kumimoji="1" lang="zh-CN" altLang="en-US" sz="26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据边角边定理，   </a:t>
            </a:r>
            <a:r>
              <a:rPr kumimoji="1" lang="zh-CN" altLang="en-US" sz="26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    </a:t>
            </a:r>
            <a:endParaRPr kumimoji="1" lang="en-US" altLang="zh-CN" sz="26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en-US" altLang="zh-CN" sz="26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kumimoji="1" lang="zh-CN" altLang="en-US" sz="26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kumimoji="1" lang="en-US" altLang="zh-CN" sz="26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BAD</a:t>
            </a:r>
            <a:r>
              <a:rPr kumimoji="1" lang="en-US" altLang="zh-CN" sz="26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≌△</a:t>
            </a:r>
            <a:r>
              <a:rPr kumimoji="1" lang="en-US" altLang="zh-CN" sz="26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BAC</a:t>
            </a:r>
            <a:r>
              <a:rPr kumimoji="1" lang="zh-CN" altLang="en-US" sz="26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kumimoji="1" lang="en-US" altLang="zh-CN" sz="26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6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kumimoji="1" lang="en-US" altLang="zh-CN" sz="26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 </a:t>
            </a:r>
            <a:r>
              <a:rPr kumimoji="1" lang="en-US" altLang="zh-CN" sz="26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= </a:t>
            </a:r>
            <a:r>
              <a:rPr kumimoji="1" lang="en-US" altLang="zh-CN" sz="26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kumimoji="1" lang="en-US" altLang="zh-CN" sz="26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</p:txBody>
      </p:sp>
      <p:pic>
        <p:nvPicPr>
          <p:cNvPr id="757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090" y="2122414"/>
            <a:ext cx="1742528" cy="254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18409" y="-18272"/>
            <a:ext cx="2006600" cy="477838"/>
            <a:chOff x="248" y="58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39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70350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"/>
          <p:cNvGrpSpPr>
            <a:grpSpLocks/>
          </p:cNvGrpSpPr>
          <p:nvPr/>
        </p:nvGrpSpPr>
        <p:grpSpPr bwMode="auto">
          <a:xfrm>
            <a:off x="6914841" y="1380767"/>
            <a:ext cx="1738312" cy="2916238"/>
            <a:chOff x="5408774" y="1052736"/>
            <a:chExt cx="2316017" cy="3887344"/>
          </a:xfrm>
        </p:grpSpPr>
        <p:grpSp>
          <p:nvGrpSpPr>
            <p:cNvPr id="76802" name="组合 37"/>
            <p:cNvGrpSpPr>
              <a:grpSpLocks/>
            </p:cNvGrpSpPr>
            <p:nvPr/>
          </p:nvGrpSpPr>
          <p:grpSpPr bwMode="auto">
            <a:xfrm rot="-2569863">
              <a:off x="6084168" y="1052736"/>
              <a:ext cx="863386" cy="3692614"/>
              <a:chOff x="6118143" y="1011825"/>
              <a:chExt cx="863386" cy="3692614"/>
            </a:xfrm>
          </p:grpSpPr>
          <p:sp>
            <p:nvSpPr>
              <p:cNvPr id="76803" name="矩形 38"/>
              <p:cNvSpPr>
                <a:spLocks noChangeArrowheads="1"/>
              </p:cNvSpPr>
              <p:nvPr/>
            </p:nvSpPr>
            <p:spPr bwMode="auto">
              <a:xfrm rot="-4183754">
                <a:off x="5925352" y="1868362"/>
                <a:ext cx="1912714" cy="199640"/>
              </a:xfrm>
              <a:prstGeom prst="rect">
                <a:avLst/>
              </a:prstGeom>
              <a:blipFill dpi="0" rotWithShape="1">
                <a:blip r:embed="rId2">
                  <a:lum bright="100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76804" name="矩形 39"/>
              <p:cNvSpPr>
                <a:spLocks noChangeArrowheads="1"/>
              </p:cNvSpPr>
              <p:nvPr/>
            </p:nvSpPr>
            <p:spPr bwMode="auto">
              <a:xfrm rot="-4183754">
                <a:off x="5261606" y="3648262"/>
                <a:ext cx="1912714" cy="199640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25400">
                <a:solidFill>
                  <a:schemeClr val="tx1"/>
                </a:solidFill>
                <a:prstDash val="sys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</p:grpSp>
        <p:sp>
          <p:nvSpPr>
            <p:cNvPr id="41" name="弧形 40"/>
            <p:cNvSpPr/>
            <p:nvPr/>
          </p:nvSpPr>
          <p:spPr bwMode="auto">
            <a:xfrm rot="8039872">
              <a:off x="5409255" y="2624545"/>
              <a:ext cx="2315054" cy="2316017"/>
            </a:xfrm>
            <a:prstGeom prst="arc">
              <a:avLst/>
            </a:prstGeom>
            <a:noFill/>
            <a:ln w="25400" cap="flat" cmpd="sng" algn="ctr">
              <a:solidFill>
                <a:srgbClr val="002060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5" name="组合 36"/>
          <p:cNvGrpSpPr>
            <a:grpSpLocks/>
          </p:cNvGrpSpPr>
          <p:nvPr/>
        </p:nvGrpSpPr>
        <p:grpSpPr bwMode="auto">
          <a:xfrm>
            <a:off x="7437967" y="1350605"/>
            <a:ext cx="647700" cy="2768600"/>
            <a:chOff x="6118143" y="1011825"/>
            <a:chExt cx="863386" cy="3692614"/>
          </a:xfrm>
        </p:grpSpPr>
        <p:sp>
          <p:nvSpPr>
            <p:cNvPr id="76807" name="矩形 35"/>
            <p:cNvSpPr>
              <a:spLocks noChangeArrowheads="1"/>
            </p:cNvSpPr>
            <p:nvPr/>
          </p:nvSpPr>
          <p:spPr bwMode="auto">
            <a:xfrm rot="-4183754">
              <a:off x="5925352" y="1868362"/>
              <a:ext cx="1912714" cy="199640"/>
            </a:xfrm>
            <a:prstGeom prst="rect">
              <a:avLst/>
            </a:prstGeom>
            <a:blipFill dpi="0" rotWithShape="1">
              <a:blip r:embed="rId2">
                <a:lum bright="100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6808" name="矩形 25"/>
            <p:cNvSpPr>
              <a:spLocks noChangeArrowheads="1"/>
            </p:cNvSpPr>
            <p:nvPr/>
          </p:nvSpPr>
          <p:spPr bwMode="auto">
            <a:xfrm rot="-4183754">
              <a:off x="5261606" y="3648262"/>
              <a:ext cx="1912714" cy="19964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sp>
        <p:nvSpPr>
          <p:cNvPr id="76809" name="Rectangle 3"/>
          <p:cNvSpPr>
            <a:spLocks noChangeArrowheads="1"/>
          </p:cNvSpPr>
          <p:nvPr/>
        </p:nvSpPr>
        <p:spPr bwMode="auto">
          <a:xfrm>
            <a:off x="85288" y="1324573"/>
            <a:ext cx="887555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40000"/>
              </a:lnSpc>
            </a:pPr>
            <a:r>
              <a:rPr lang="en-US" altLang="en-US" sz="24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en-US" sz="2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       </a:t>
            </a:r>
            <a:r>
              <a:rPr lang="en-US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如图</a:t>
            </a:r>
            <a:r>
              <a:rPr lang="en-US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，把一长一短的两根木棍的一端固定在一起，摆出</a:t>
            </a:r>
            <a:r>
              <a:rPr lang="en-US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en-US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固定住长木棍，转动短木棍，得到</a:t>
            </a:r>
            <a:r>
              <a:rPr lang="en-US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ABD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这个实验说明了什么？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6810" name="组合 20"/>
          <p:cNvGrpSpPr>
            <a:grpSpLocks/>
          </p:cNvGrpSpPr>
          <p:nvPr/>
        </p:nvGrpSpPr>
        <p:grpSpPr bwMode="auto">
          <a:xfrm rot="21129522">
            <a:off x="5126570" y="2819966"/>
            <a:ext cx="2808288" cy="614362"/>
            <a:chOff x="1098114" y="2780928"/>
            <a:chExt cx="3744416" cy="819230"/>
          </a:xfrm>
        </p:grpSpPr>
        <p:sp>
          <p:nvSpPr>
            <p:cNvPr id="76811" name="矩形 17"/>
            <p:cNvSpPr>
              <a:spLocks noChangeArrowheads="1"/>
            </p:cNvSpPr>
            <p:nvPr/>
          </p:nvSpPr>
          <p:spPr bwMode="auto">
            <a:xfrm rot="-1283063">
              <a:off x="1098114" y="3384134"/>
              <a:ext cx="3744416" cy="216024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6812" name="椭圆 18"/>
            <p:cNvSpPr>
              <a:spLocks noChangeArrowheads="1"/>
            </p:cNvSpPr>
            <p:nvPr/>
          </p:nvSpPr>
          <p:spPr bwMode="auto">
            <a:xfrm>
              <a:off x="4499992" y="2780928"/>
              <a:ext cx="144016" cy="144016"/>
            </a:xfrm>
            <a:prstGeom prst="ellipse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cxnSp>
        <p:nvCxnSpPr>
          <p:cNvPr id="76813" name="直接连接符 28"/>
          <p:cNvCxnSpPr>
            <a:cxnSpLocks noChangeShapeType="1"/>
          </p:cNvCxnSpPr>
          <p:nvPr/>
        </p:nvCxnSpPr>
        <p:spPr bwMode="auto">
          <a:xfrm>
            <a:off x="5328183" y="4096316"/>
            <a:ext cx="3676650" cy="142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814" name="Rectangle 18"/>
          <p:cNvSpPr>
            <a:spLocks noChangeArrowheads="1"/>
          </p:cNvSpPr>
          <p:nvPr/>
        </p:nvSpPr>
        <p:spPr bwMode="auto">
          <a:xfrm rot="16200000">
            <a:off x="5089264" y="4076472"/>
            <a:ext cx="4587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>
                <a:solidFill>
                  <a:prstClr val="black"/>
                </a:solidFill>
                <a:latin typeface="Times New Roman" pitchFamily="18" charset="0"/>
              </a:rPr>
              <a:t>B</a:t>
            </a:r>
            <a:r>
              <a:rPr lang="en-US" altLang="zh-CN" b="1">
                <a:solidFill>
                  <a:prstClr val="black"/>
                </a:solidFill>
                <a:latin typeface="Times New Roman" pitchFamily="18" charset="0"/>
              </a:rPr>
              <a:t> </a:t>
            </a:r>
            <a:endParaRPr lang="zh-CN" altLang="en-US" b="1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6815" name="Rectangle 18"/>
          <p:cNvSpPr>
            <a:spLocks noChangeArrowheads="1"/>
          </p:cNvSpPr>
          <p:nvPr/>
        </p:nvSpPr>
        <p:spPr bwMode="auto">
          <a:xfrm rot="16200000">
            <a:off x="7521314" y="2349272"/>
            <a:ext cx="4587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lang="en-US" altLang="zh-CN" b="1">
                <a:solidFill>
                  <a:prstClr val="black"/>
                </a:solidFill>
                <a:latin typeface="Times New Roman" pitchFamily="18" charset="0"/>
              </a:rPr>
              <a:t> </a:t>
            </a:r>
            <a:endParaRPr lang="zh-CN" altLang="en-US" b="1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6816" name="Rectangle 18"/>
          <p:cNvSpPr>
            <a:spLocks noChangeArrowheads="1"/>
          </p:cNvSpPr>
          <p:nvPr/>
        </p:nvSpPr>
        <p:spPr bwMode="auto">
          <a:xfrm rot="16200000">
            <a:off x="6979976" y="4125685"/>
            <a:ext cx="460375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 dirty="0">
                <a:solidFill>
                  <a:prstClr val="black"/>
                </a:solidFill>
                <a:latin typeface="Times New Roman" pitchFamily="18" charset="0"/>
              </a:rPr>
              <a:t>C</a:t>
            </a:r>
            <a:endParaRPr lang="zh-CN" altLang="en-US" b="1" i="1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 rot="16200000">
            <a:off x="8030108" y="4112191"/>
            <a:ext cx="4603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>
                <a:solidFill>
                  <a:prstClr val="black"/>
                </a:solidFill>
                <a:latin typeface="Times New Roman" pitchFamily="18" charset="0"/>
              </a:rPr>
              <a:t>D</a:t>
            </a:r>
            <a:endParaRPr lang="zh-CN" altLang="en-US" b="1" i="1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645074" y="2925126"/>
            <a:ext cx="465154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ABD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满足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,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B=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B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Arial" pitchFamily="34" charset="0"/>
              </a:rPr>
              <a:t>但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Arial" pitchFamily="34" charset="0"/>
              </a:rPr>
              <a:t>与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Arial" pitchFamily="34" charset="0"/>
              </a:rPr>
              <a:t>ABD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Arial" pitchFamily="34" charset="0"/>
              </a:rPr>
              <a:t>不全等</a:t>
            </a:r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Arial" pitchFamily="34" charset="0"/>
              </a:rPr>
              <a:t>.</a:t>
            </a:r>
          </a:p>
        </p:txBody>
      </p:sp>
      <p:sp>
        <p:nvSpPr>
          <p:cNvPr id="76819" name="Rectangle 3"/>
          <p:cNvSpPr>
            <a:spLocks noChangeArrowheads="1"/>
          </p:cNvSpPr>
          <p:nvPr/>
        </p:nvSpPr>
        <p:spPr bwMode="auto">
          <a:xfrm>
            <a:off x="1674688" y="634320"/>
            <a:ext cx="6773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EU-B1X"/>
              </a:rPr>
              <a:t>SSA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能否判定两个三角形全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等？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</p:txBody>
      </p:sp>
      <p:grpSp>
        <p:nvGrpSpPr>
          <p:cNvPr id="26" name="组合 2"/>
          <p:cNvGrpSpPr>
            <a:grpSpLocks/>
          </p:cNvGrpSpPr>
          <p:nvPr/>
        </p:nvGrpSpPr>
        <p:grpSpPr bwMode="auto">
          <a:xfrm>
            <a:off x="5913" y="-35144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4157" y="1452745"/>
            <a:ext cx="1755979" cy="455854"/>
            <a:chOff x="1745942" y="3988439"/>
            <a:chExt cx="1755979" cy="455854"/>
          </a:xfrm>
        </p:grpSpPr>
        <p:grpSp>
          <p:nvGrpSpPr>
            <p:cNvPr id="34" name="组合 33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6" name="流程图: 库存数据 35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731435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46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3"/>
          <p:cNvSpPr>
            <a:spLocks noChangeArrowheads="1"/>
          </p:cNvSpPr>
          <p:nvPr/>
        </p:nvSpPr>
        <p:spPr bwMode="auto">
          <a:xfrm>
            <a:off x="584384" y="696150"/>
            <a:ext cx="7778780" cy="171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50000"/>
              </a:lnSpc>
            </a:pPr>
            <a:r>
              <a:rPr lang="en-US" altLang="en-US" sz="2400" b="1" dirty="0">
                <a:solidFill>
                  <a:srgbClr val="0070C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  </a:t>
            </a:r>
            <a:endParaRPr lang="en-US" altLang="en-US" sz="2400" b="1" dirty="0">
              <a:solidFill>
                <a:srgbClr val="2E75B6"/>
              </a:solidFill>
              <a:latin typeface="Times New Roman"/>
              <a:ea typeface="黑体" pitchFamily="49" charset="-122"/>
              <a:sym typeface="微软雅黑" pitchFamily="34" charset="-122"/>
            </a:endParaRPr>
          </a:p>
          <a:p>
            <a:pPr marL="342900"/>
            <a:r>
              <a:rPr lang="en-US" altLang="en-US" sz="2400" b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      </a:t>
            </a:r>
            <a:r>
              <a:rPr lang="en-US" altLang="en-US" sz="2400" b="1" dirty="0" err="1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画</a:t>
            </a:r>
            <a:r>
              <a:rPr lang="en-US" altLang="zh-CN" sz="2400" b="1" i="1" dirty="0" err="1">
                <a:solidFill>
                  <a:srgbClr val="000000"/>
                </a:solidFill>
                <a:latin typeface="Times New Roman"/>
                <a:ea typeface="楷体" pitchFamily="49" charset="-122"/>
              </a:rPr>
              <a:t>△ABC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△ABD</a:t>
            </a:r>
            <a:r>
              <a:rPr lang="en-US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，使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=∠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=30°</a:t>
            </a:r>
            <a:r>
              <a:rPr lang="en-US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，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AB =AB=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5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cm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BC =BD =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3 cm </a:t>
            </a:r>
            <a:r>
              <a:rPr lang="en-US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．观察所得的两个三角形是否全等？</a:t>
            </a:r>
          </a:p>
        </p:txBody>
      </p:sp>
      <p:sp>
        <p:nvSpPr>
          <p:cNvPr id="25604" name="直接连接符 25603"/>
          <p:cNvSpPr>
            <a:spLocks noChangeShapeType="1"/>
          </p:cNvSpPr>
          <p:nvPr/>
        </p:nvSpPr>
        <p:spPr bwMode="auto">
          <a:xfrm>
            <a:off x="3357563" y="3438525"/>
            <a:ext cx="10795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25605" name="直接连接符 25604"/>
          <p:cNvSpPr>
            <a:spLocks noChangeShapeType="1"/>
          </p:cNvSpPr>
          <p:nvPr/>
        </p:nvSpPr>
        <p:spPr bwMode="auto">
          <a:xfrm flipV="1">
            <a:off x="3357563" y="2087563"/>
            <a:ext cx="1727200" cy="13509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25606" name="文本框 25605"/>
          <p:cNvSpPr txBox="1">
            <a:spLocks noChangeArrowheads="1"/>
          </p:cNvSpPr>
          <p:nvPr/>
        </p:nvSpPr>
        <p:spPr bwMode="auto">
          <a:xfrm>
            <a:off x="3195638" y="338455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/>
              </a:rPr>
              <a:t>A</a:t>
            </a:r>
          </a:p>
        </p:txBody>
      </p:sp>
      <p:sp>
        <p:nvSpPr>
          <p:cNvPr id="25607" name="文本框 25606"/>
          <p:cNvSpPr txBox="1">
            <a:spLocks noChangeArrowheads="1"/>
          </p:cNvSpPr>
          <p:nvPr/>
        </p:nvSpPr>
        <p:spPr bwMode="auto">
          <a:xfrm>
            <a:off x="4383088" y="336550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/>
              </a:rPr>
              <a:t>B</a:t>
            </a:r>
          </a:p>
        </p:txBody>
      </p:sp>
      <p:sp>
        <p:nvSpPr>
          <p:cNvPr id="25608" name="文本框 25607"/>
          <p:cNvSpPr txBox="1">
            <a:spLocks noChangeArrowheads="1"/>
          </p:cNvSpPr>
          <p:nvPr/>
        </p:nvSpPr>
        <p:spPr bwMode="auto">
          <a:xfrm>
            <a:off x="4760913" y="187325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Times New Roman"/>
              </a:rPr>
              <a:t>M</a:t>
            </a:r>
          </a:p>
        </p:txBody>
      </p:sp>
      <p:sp>
        <p:nvSpPr>
          <p:cNvPr id="25609" name="任意多边形 25608"/>
          <p:cNvSpPr>
            <a:spLocks noChangeArrowheads="1"/>
          </p:cNvSpPr>
          <p:nvPr/>
        </p:nvSpPr>
        <p:spPr bwMode="auto">
          <a:xfrm rot="5400000" flipH="1" flipV="1">
            <a:off x="3878263" y="2535238"/>
            <a:ext cx="625475" cy="809625"/>
          </a:xfrm>
          <a:custGeom>
            <a:avLst/>
            <a:gdLst>
              <a:gd name="T0" fmla="*/ 0 w 22761"/>
              <a:gd name="T1" fmla="*/ 32 h 21600"/>
              <a:gd name="T2" fmla="*/ 1190 w 22761"/>
              <a:gd name="T3" fmla="*/ -1 h 21600"/>
              <a:gd name="T4" fmla="*/ 22761 w 22761"/>
              <a:gd name="T5" fmla="*/ 20474 h 21600"/>
              <a:gd name="T6" fmla="*/ 0 w 22761"/>
              <a:gd name="T7" fmla="*/ 32 h 21600"/>
              <a:gd name="T8" fmla="*/ 1190 w 22761"/>
              <a:gd name="T9" fmla="*/ -1 h 21600"/>
              <a:gd name="T10" fmla="*/ 22761 w 22761"/>
              <a:gd name="T11" fmla="*/ 20474 h 21600"/>
              <a:gd name="T12" fmla="*/ 1190 w 22761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761" h="21600" fill="none">
                <a:moveTo>
                  <a:pt x="0" y="32"/>
                </a:moveTo>
                <a:cubicBezTo>
                  <a:pt x="394" y="10"/>
                  <a:pt x="790" y="-1"/>
                  <a:pt x="1190" y="-1"/>
                </a:cubicBezTo>
                <a:cubicBezTo>
                  <a:pt x="12743" y="-1"/>
                  <a:pt x="22178" y="9070"/>
                  <a:pt x="22761" y="20474"/>
                </a:cubicBezTo>
              </a:path>
              <a:path w="22761" h="21600" stroke="0">
                <a:moveTo>
                  <a:pt x="0" y="32"/>
                </a:moveTo>
                <a:cubicBezTo>
                  <a:pt x="394" y="10"/>
                  <a:pt x="790" y="-1"/>
                  <a:pt x="1190" y="-1"/>
                </a:cubicBezTo>
                <a:cubicBezTo>
                  <a:pt x="12743" y="-1"/>
                  <a:pt x="22178" y="9070"/>
                  <a:pt x="22761" y="20474"/>
                </a:cubicBezTo>
                <a:lnTo>
                  <a:pt x="119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25610" name="直接连接符 25609"/>
          <p:cNvSpPr>
            <a:spLocks noChangeShapeType="1"/>
          </p:cNvSpPr>
          <p:nvPr/>
        </p:nvSpPr>
        <p:spPr bwMode="auto">
          <a:xfrm>
            <a:off x="3789363" y="3060700"/>
            <a:ext cx="64770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25611" name="直接连接符 25610"/>
          <p:cNvSpPr>
            <a:spLocks noChangeShapeType="1"/>
          </p:cNvSpPr>
          <p:nvPr/>
        </p:nvSpPr>
        <p:spPr bwMode="auto">
          <a:xfrm>
            <a:off x="4329113" y="2682875"/>
            <a:ext cx="107950" cy="755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25612" name="文本框 25611"/>
          <p:cNvSpPr txBox="1">
            <a:spLocks noChangeArrowheads="1"/>
          </p:cNvSpPr>
          <p:nvPr/>
        </p:nvSpPr>
        <p:spPr bwMode="auto">
          <a:xfrm>
            <a:off x="3519488" y="284480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/>
              </a:rPr>
              <a:t>C</a:t>
            </a:r>
          </a:p>
        </p:txBody>
      </p:sp>
      <p:sp>
        <p:nvSpPr>
          <p:cNvPr id="25613" name="文本框 25612"/>
          <p:cNvSpPr txBox="1">
            <a:spLocks noChangeArrowheads="1"/>
          </p:cNvSpPr>
          <p:nvPr/>
        </p:nvSpPr>
        <p:spPr bwMode="auto">
          <a:xfrm>
            <a:off x="4113213" y="2339975"/>
            <a:ext cx="541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/>
              </a:rPr>
              <a:t>D</a:t>
            </a:r>
          </a:p>
        </p:txBody>
      </p:sp>
      <p:grpSp>
        <p:nvGrpSpPr>
          <p:cNvPr id="2" name="组合 25614"/>
          <p:cNvGrpSpPr>
            <a:grpSpLocks/>
          </p:cNvGrpSpPr>
          <p:nvPr/>
        </p:nvGrpSpPr>
        <p:grpSpPr bwMode="auto">
          <a:xfrm>
            <a:off x="3197225" y="2844800"/>
            <a:ext cx="1577975" cy="908050"/>
            <a:chOff x="1" y="0"/>
            <a:chExt cx="1326" cy="764"/>
          </a:xfrm>
        </p:grpSpPr>
        <p:grpSp>
          <p:nvGrpSpPr>
            <p:cNvPr id="77838" name="组合 25615"/>
            <p:cNvGrpSpPr>
              <a:grpSpLocks/>
            </p:cNvGrpSpPr>
            <p:nvPr/>
          </p:nvGrpSpPr>
          <p:grpSpPr bwMode="auto">
            <a:xfrm>
              <a:off x="498" y="454"/>
              <a:ext cx="46" cy="136"/>
              <a:chOff x="0" y="0"/>
              <a:chExt cx="46" cy="136"/>
            </a:xfrm>
          </p:grpSpPr>
          <p:sp>
            <p:nvSpPr>
              <p:cNvPr id="77839" name="直接连接符 25616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77840" name="直接连接符 25617"/>
              <p:cNvSpPr>
                <a:spLocks noChangeShapeType="1"/>
              </p:cNvSpPr>
              <p:nvPr/>
            </p:nvSpPr>
            <p:spPr bwMode="auto">
              <a:xfrm>
                <a:off x="46" y="0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</p:grpSp>
        <p:grpSp>
          <p:nvGrpSpPr>
            <p:cNvPr id="77841" name="组合 25618"/>
            <p:cNvGrpSpPr>
              <a:grpSpLocks/>
            </p:cNvGrpSpPr>
            <p:nvPr/>
          </p:nvGrpSpPr>
          <p:grpSpPr bwMode="auto">
            <a:xfrm>
              <a:off x="1" y="0"/>
              <a:ext cx="1326" cy="764"/>
              <a:chOff x="1" y="0"/>
              <a:chExt cx="1326" cy="764"/>
            </a:xfrm>
          </p:grpSpPr>
          <p:sp>
            <p:nvSpPr>
              <p:cNvPr id="77842" name="任意多边形 25619"/>
              <p:cNvSpPr>
                <a:spLocks noChangeArrowheads="1"/>
              </p:cNvSpPr>
              <p:nvPr/>
            </p:nvSpPr>
            <p:spPr bwMode="auto">
              <a:xfrm>
                <a:off x="136" y="182"/>
                <a:ext cx="907" cy="317"/>
              </a:xfrm>
              <a:custGeom>
                <a:avLst/>
                <a:gdLst>
                  <a:gd name="T0" fmla="*/ 408 w 907"/>
                  <a:gd name="T1" fmla="*/ 0 h 317"/>
                  <a:gd name="T2" fmla="*/ 907 w 907"/>
                  <a:gd name="T3" fmla="*/ 317 h 317"/>
                  <a:gd name="T4" fmla="*/ 0 w 907"/>
                  <a:gd name="T5" fmla="*/ 317 h 317"/>
                  <a:gd name="T6" fmla="*/ 408 w 907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7" h="317">
                    <a:moveTo>
                      <a:pt x="408" y="0"/>
                    </a:moveTo>
                    <a:lnTo>
                      <a:pt x="907" y="317"/>
                    </a:lnTo>
                    <a:lnTo>
                      <a:pt x="0" y="317"/>
                    </a:lnTo>
                    <a:lnTo>
                      <a:pt x="408" y="0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77843" name="文本框 25620"/>
              <p:cNvSpPr txBox="1">
                <a:spLocks noChangeArrowheads="1"/>
              </p:cNvSpPr>
              <p:nvPr/>
            </p:nvSpPr>
            <p:spPr bwMode="auto">
              <a:xfrm>
                <a:off x="1" y="454"/>
                <a:ext cx="31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prstClr val="black"/>
                    </a:solidFill>
                    <a:latin typeface="Times New Roman"/>
                  </a:rPr>
                  <a:t>A</a:t>
                </a:r>
              </a:p>
            </p:txBody>
          </p:sp>
          <p:sp>
            <p:nvSpPr>
              <p:cNvPr id="77844" name="文本框 25621"/>
              <p:cNvSpPr txBox="1">
                <a:spLocks noChangeArrowheads="1"/>
              </p:cNvSpPr>
              <p:nvPr/>
            </p:nvSpPr>
            <p:spPr bwMode="auto">
              <a:xfrm>
                <a:off x="1010" y="438"/>
                <a:ext cx="31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prstClr val="black"/>
                    </a:solidFill>
                    <a:latin typeface="Times New Roman"/>
                  </a:rPr>
                  <a:t>B</a:t>
                </a:r>
              </a:p>
            </p:txBody>
          </p:sp>
          <p:sp>
            <p:nvSpPr>
              <p:cNvPr id="77845" name="文本框 25622"/>
              <p:cNvSpPr txBox="1">
                <a:spLocks noChangeArrowheads="1"/>
              </p:cNvSpPr>
              <p:nvPr/>
            </p:nvSpPr>
            <p:spPr bwMode="auto">
              <a:xfrm>
                <a:off x="273" y="0"/>
                <a:ext cx="31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prstClr val="black"/>
                    </a:solidFill>
                    <a:latin typeface="Times New Roman"/>
                  </a:rPr>
                  <a:t>C</a:t>
                </a:r>
              </a:p>
            </p:txBody>
          </p:sp>
        </p:grpSp>
        <p:sp>
          <p:nvSpPr>
            <p:cNvPr id="77846" name="直接连接符 25623"/>
            <p:cNvSpPr>
              <a:spLocks noChangeShapeType="1"/>
            </p:cNvSpPr>
            <p:nvPr/>
          </p:nvSpPr>
          <p:spPr bwMode="auto">
            <a:xfrm rot="5400000">
              <a:off x="665" y="256"/>
              <a:ext cx="90" cy="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7847" name="任意多边形 25624"/>
            <p:cNvSpPr>
              <a:spLocks noChangeArrowheads="1"/>
            </p:cNvSpPr>
            <p:nvPr/>
          </p:nvSpPr>
          <p:spPr bwMode="auto">
            <a:xfrm>
              <a:off x="272" y="409"/>
              <a:ext cx="45" cy="90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</p:grpSp>
      <p:grpSp>
        <p:nvGrpSpPr>
          <p:cNvPr id="5" name="组合 25625"/>
          <p:cNvGrpSpPr>
            <a:grpSpLocks/>
          </p:cNvGrpSpPr>
          <p:nvPr/>
        </p:nvGrpSpPr>
        <p:grpSpPr bwMode="auto">
          <a:xfrm>
            <a:off x="3211513" y="2314575"/>
            <a:ext cx="1533525" cy="1439464"/>
            <a:chOff x="14" y="-22"/>
            <a:chExt cx="1288" cy="1211"/>
          </a:xfrm>
        </p:grpSpPr>
        <p:sp>
          <p:nvSpPr>
            <p:cNvPr id="77849" name="直接连接符 25626"/>
            <p:cNvSpPr>
              <a:spLocks noChangeShapeType="1"/>
            </p:cNvSpPr>
            <p:nvPr/>
          </p:nvSpPr>
          <p:spPr bwMode="auto">
            <a:xfrm rot="5400000">
              <a:off x="975" y="492"/>
              <a:ext cx="0" cy="13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b="1" i="1">
                <a:solidFill>
                  <a:prstClr val="black"/>
                </a:solidFill>
                <a:latin typeface="Times New Roman"/>
              </a:endParaRPr>
            </a:p>
          </p:txBody>
        </p:sp>
        <p:grpSp>
          <p:nvGrpSpPr>
            <p:cNvPr id="77850" name="组合 25627"/>
            <p:cNvGrpSpPr>
              <a:grpSpLocks/>
            </p:cNvGrpSpPr>
            <p:nvPr/>
          </p:nvGrpSpPr>
          <p:grpSpPr bwMode="auto">
            <a:xfrm>
              <a:off x="14" y="-22"/>
              <a:ext cx="1288" cy="1211"/>
              <a:chOff x="14" y="-22"/>
              <a:chExt cx="1288" cy="1211"/>
            </a:xfrm>
          </p:grpSpPr>
          <p:sp>
            <p:nvSpPr>
              <p:cNvPr id="77851" name="任意多边形 25628"/>
              <p:cNvSpPr>
                <a:spLocks noChangeArrowheads="1"/>
              </p:cNvSpPr>
              <p:nvPr/>
            </p:nvSpPr>
            <p:spPr bwMode="auto">
              <a:xfrm>
                <a:off x="136" y="288"/>
                <a:ext cx="907" cy="311"/>
              </a:xfrm>
              <a:custGeom>
                <a:avLst/>
                <a:gdLst>
                  <a:gd name="T0" fmla="*/ 816 w 907"/>
                  <a:gd name="T1" fmla="*/ 0 h 635"/>
                  <a:gd name="T2" fmla="*/ 0 w 907"/>
                  <a:gd name="T3" fmla="*/ 635 h 635"/>
                  <a:gd name="T4" fmla="*/ 907 w 907"/>
                  <a:gd name="T5" fmla="*/ 635 h 635"/>
                  <a:gd name="T6" fmla="*/ 816 w 907"/>
                  <a:gd name="T7" fmla="*/ 0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7" h="635">
                    <a:moveTo>
                      <a:pt x="816" y="0"/>
                    </a:moveTo>
                    <a:lnTo>
                      <a:pt x="0" y="635"/>
                    </a:lnTo>
                    <a:lnTo>
                      <a:pt x="907" y="635"/>
                    </a:lnTo>
                    <a:lnTo>
                      <a:pt x="816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77852" name="矩形 25629"/>
              <p:cNvSpPr>
                <a:spLocks noChangeArrowheads="1"/>
              </p:cNvSpPr>
              <p:nvPr/>
            </p:nvSpPr>
            <p:spPr bwMode="auto">
              <a:xfrm>
                <a:off x="14" y="878"/>
                <a:ext cx="295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/>
                  </a:rPr>
                  <a:t>A</a:t>
                </a:r>
              </a:p>
            </p:txBody>
          </p:sp>
          <p:sp>
            <p:nvSpPr>
              <p:cNvPr id="77853" name="矩形 25630"/>
              <p:cNvSpPr>
                <a:spLocks noChangeArrowheads="1"/>
              </p:cNvSpPr>
              <p:nvPr/>
            </p:nvSpPr>
            <p:spPr bwMode="auto">
              <a:xfrm>
                <a:off x="1010" y="878"/>
                <a:ext cx="29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/>
                  </a:rPr>
                  <a:t>B</a:t>
                </a:r>
              </a:p>
            </p:txBody>
          </p:sp>
          <p:sp>
            <p:nvSpPr>
              <p:cNvPr id="77854" name="矩形 25631"/>
              <p:cNvSpPr>
                <a:spLocks noChangeArrowheads="1"/>
              </p:cNvSpPr>
              <p:nvPr/>
            </p:nvSpPr>
            <p:spPr bwMode="auto">
              <a:xfrm>
                <a:off x="771" y="-22"/>
                <a:ext cx="295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/>
                  </a:rPr>
                  <a:t>D</a:t>
                </a:r>
              </a:p>
            </p:txBody>
          </p:sp>
        </p:grpSp>
        <p:grpSp>
          <p:nvGrpSpPr>
            <p:cNvPr id="77855" name="组合 25632"/>
            <p:cNvGrpSpPr>
              <a:grpSpLocks/>
            </p:cNvGrpSpPr>
            <p:nvPr/>
          </p:nvGrpSpPr>
          <p:grpSpPr bwMode="auto">
            <a:xfrm>
              <a:off x="499" y="878"/>
              <a:ext cx="45" cy="136"/>
              <a:chOff x="0" y="0"/>
              <a:chExt cx="45" cy="136"/>
            </a:xfrm>
          </p:grpSpPr>
          <p:sp>
            <p:nvSpPr>
              <p:cNvPr id="77856" name="直接连接符 2563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3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77857" name="直接连接符 25634"/>
              <p:cNvSpPr>
                <a:spLocks noChangeShapeType="1"/>
              </p:cNvSpPr>
              <p:nvPr/>
            </p:nvSpPr>
            <p:spPr bwMode="auto">
              <a:xfrm>
                <a:off x="45" y="0"/>
                <a:ext cx="0" cy="13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prstClr val="black"/>
                  </a:solidFill>
                  <a:latin typeface="Times New Roman"/>
                </a:endParaRPr>
              </a:p>
            </p:txBody>
          </p:sp>
        </p:grpSp>
        <p:sp>
          <p:nvSpPr>
            <p:cNvPr id="77858" name="任意多边形 25635"/>
            <p:cNvSpPr>
              <a:spLocks noChangeArrowheads="1"/>
            </p:cNvSpPr>
            <p:nvPr/>
          </p:nvSpPr>
          <p:spPr bwMode="auto">
            <a:xfrm>
              <a:off x="227" y="833"/>
              <a:ext cx="90" cy="311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b="1" i="1">
                <a:solidFill>
                  <a:prstClr val="black"/>
                </a:solidFill>
                <a:latin typeface="Times New Roman"/>
              </a:endParaRPr>
            </a:p>
          </p:txBody>
        </p:sp>
      </p:grpSp>
      <p:grpSp>
        <p:nvGrpSpPr>
          <p:cNvPr id="8" name="组合 52"/>
          <p:cNvGrpSpPr>
            <a:grpSpLocks/>
          </p:cNvGrpSpPr>
          <p:nvPr/>
        </p:nvGrpSpPr>
        <p:grpSpPr bwMode="auto">
          <a:xfrm>
            <a:off x="847268" y="4143477"/>
            <a:ext cx="8046849" cy="579689"/>
            <a:chOff x="491936" y="5300662"/>
            <a:chExt cx="10254223" cy="772960"/>
          </a:xfrm>
        </p:grpSpPr>
        <p:sp>
          <p:nvSpPr>
            <p:cNvPr id="77860" name="Text Box 71"/>
            <p:cNvSpPr txBox="1">
              <a:spLocks noChangeArrowheads="1"/>
            </p:cNvSpPr>
            <p:nvPr/>
          </p:nvSpPr>
          <p:spPr bwMode="auto">
            <a:xfrm>
              <a:off x="491936" y="5304139"/>
              <a:ext cx="10254223" cy="769483"/>
            </a:xfrm>
            <a:prstGeom prst="rect">
              <a:avLst/>
            </a:prstGeom>
            <a:noFill/>
            <a:ln w="25400">
              <a:solidFill>
                <a:srgbClr val="FF9933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FF0000"/>
                  </a:solidFill>
                  <a:latin typeface="Times New Roman"/>
                  <a:ea typeface="黑体" pitchFamily="49" charset="-122"/>
                </a:rPr>
                <a:t>     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Times New Roman"/>
                </a:rPr>
                <a:t>有   两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</a:rPr>
                <a:t>边和其中一边的对角分别相等的两个三角形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/>
                </a:rPr>
                <a:t>不一定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/>
                </a:rPr>
                <a:t>全等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/>
                </a:rPr>
                <a:t>.</a:t>
              </a:r>
            </a:p>
          </p:txBody>
        </p:sp>
        <p:grpSp>
          <p:nvGrpSpPr>
            <p:cNvPr id="77861" name="组合 38"/>
            <p:cNvGrpSpPr>
              <a:grpSpLocks/>
            </p:cNvGrpSpPr>
            <p:nvPr/>
          </p:nvGrpSpPr>
          <p:grpSpPr bwMode="auto">
            <a:xfrm>
              <a:off x="560662" y="5300662"/>
              <a:ext cx="1606785" cy="765854"/>
              <a:chOff x="578272" y="5301208"/>
              <a:chExt cx="1608433" cy="764421"/>
            </a:xfrm>
          </p:grpSpPr>
          <p:grpSp>
            <p:nvGrpSpPr>
              <p:cNvPr id="77862" name="组合 35"/>
              <p:cNvGrpSpPr>
                <a:grpSpLocks/>
              </p:cNvGrpSpPr>
              <p:nvPr/>
            </p:nvGrpSpPr>
            <p:grpSpPr bwMode="auto">
              <a:xfrm>
                <a:off x="611560" y="5301208"/>
                <a:ext cx="866782" cy="764421"/>
                <a:chOff x="467544" y="5318792"/>
                <a:chExt cx="866782" cy="764421"/>
              </a:xfrm>
            </p:grpSpPr>
            <p:sp>
              <p:nvSpPr>
                <p:cNvPr id="77863" name="椭圆 56"/>
                <p:cNvSpPr>
                  <a:spLocks noChangeArrowheads="1"/>
                </p:cNvSpPr>
                <p:nvPr/>
              </p:nvSpPr>
              <p:spPr bwMode="auto">
                <a:xfrm>
                  <a:off x="467544" y="5318792"/>
                  <a:ext cx="866782" cy="764421"/>
                </a:xfrm>
                <a:prstGeom prst="ellipse">
                  <a:avLst/>
                </a:prstGeom>
                <a:solidFill>
                  <a:srgbClr val="0000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  <p:sp>
              <p:nvSpPr>
                <p:cNvPr id="77864" name="椭圆 57"/>
                <p:cNvSpPr>
                  <a:spLocks noChangeArrowheads="1"/>
                </p:cNvSpPr>
                <p:nvPr/>
              </p:nvSpPr>
              <p:spPr bwMode="auto">
                <a:xfrm>
                  <a:off x="539552" y="5318792"/>
                  <a:ext cx="661121" cy="673572"/>
                </a:xfrm>
                <a:prstGeom prst="ellipse">
                  <a:avLst/>
                </a:prstGeom>
                <a:solidFill>
                  <a:srgbClr val="0070C0">
                    <a:alpha val="6313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</p:grpSp>
          <p:sp>
            <p:nvSpPr>
              <p:cNvPr id="77865" name="TextBox 48"/>
              <p:cNvSpPr txBox="1">
                <a:spLocks noChangeArrowheads="1"/>
              </p:cNvSpPr>
              <p:nvPr/>
            </p:nvSpPr>
            <p:spPr bwMode="auto">
              <a:xfrm>
                <a:off x="578272" y="5413190"/>
                <a:ext cx="1608433" cy="5510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100" b="1" dirty="0">
                    <a:solidFill>
                      <a:srgbClr val="FFFFE9"/>
                    </a:solidFill>
                    <a:latin typeface="Times New Roman"/>
                    <a:ea typeface="黑体" panose="02010609060101010101" pitchFamily="49" charset="-122"/>
                  </a:rPr>
                  <a:t>结论</a:t>
                </a:r>
              </a:p>
            </p:txBody>
          </p:sp>
        </p:grpSp>
      </p:grpSp>
      <p:grpSp>
        <p:nvGrpSpPr>
          <p:cNvPr id="47" name="组合 2"/>
          <p:cNvGrpSpPr>
            <a:grpSpLocks/>
          </p:cNvGrpSpPr>
          <p:nvPr/>
        </p:nvGrpSpPr>
        <p:grpSpPr bwMode="auto">
          <a:xfrm>
            <a:off x="5913" y="-35144"/>
            <a:ext cx="2006600" cy="477838"/>
            <a:chOff x="123" y="40"/>
            <a:chExt cx="3160" cy="752"/>
          </a:xfrm>
        </p:grpSpPr>
        <p:cxnSp>
          <p:nvCxnSpPr>
            <p:cNvPr id="4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5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385844" y="358987"/>
            <a:ext cx="1715697" cy="944308"/>
            <a:chOff x="207499" y="451929"/>
            <a:chExt cx="1715697" cy="944308"/>
          </a:xfrm>
        </p:grpSpPr>
        <p:grpSp>
          <p:nvGrpSpPr>
            <p:cNvPr id="52" name="组合 51"/>
            <p:cNvGrpSpPr/>
            <p:nvPr/>
          </p:nvGrpSpPr>
          <p:grpSpPr>
            <a:xfrm>
              <a:off x="207499" y="451929"/>
              <a:ext cx="1715280" cy="944308"/>
              <a:chOff x="207499" y="451929"/>
              <a:chExt cx="1715280" cy="944308"/>
            </a:xfrm>
          </p:grpSpPr>
          <p:pic>
            <p:nvPicPr>
              <p:cNvPr id="5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99" y="451929"/>
                <a:ext cx="807231" cy="94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流程图: 库存数据 54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919896" y="771683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rPr>
                <a:t>画一画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50911" y="2683059"/>
            <a:ext cx="1116000" cy="754826"/>
            <a:chOff x="3350911" y="2683059"/>
            <a:chExt cx="1116000" cy="754826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3387130" y="2727019"/>
              <a:ext cx="941189" cy="70130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350911" y="3425043"/>
              <a:ext cx="111600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endCxn id="77851" idx="0"/>
            </p:cNvCxnSpPr>
            <p:nvPr/>
          </p:nvCxnSpPr>
          <p:spPr>
            <a:xfrm flipH="1" flipV="1">
              <a:off x="4328319" y="2683059"/>
              <a:ext cx="114475" cy="754826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964272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4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97531E-6 L 0.30225 0.0722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104" y="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7284E-6 L 0.27014 -0.0753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7" y="-376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26354 -0.0691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177" y="-3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 animBg="1"/>
      <p:bldP spid="25606" grpId="0"/>
      <p:bldP spid="25607" grpId="0"/>
      <p:bldP spid="25608" grpId="0"/>
      <p:bldP spid="25610" grpId="0" animBg="1"/>
      <p:bldP spid="25611" grpId="0" animBg="1"/>
      <p:bldP spid="25612" grpId="0"/>
      <p:bldP spid="2561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"/>
          <p:cNvSpPr txBox="1">
            <a:spLocks noChangeArrowheads="1"/>
          </p:cNvSpPr>
          <p:nvPr/>
        </p:nvSpPr>
        <p:spPr bwMode="auto">
          <a:xfrm>
            <a:off x="672466" y="1063625"/>
            <a:ext cx="77095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3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下列条件中，不能证明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△ABC≌△DEF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874" name="文本框 2"/>
          <p:cNvSpPr txBox="1">
            <a:spLocks noChangeArrowheads="1"/>
          </p:cNvSpPr>
          <p:nvPr/>
        </p:nvSpPr>
        <p:spPr bwMode="auto">
          <a:xfrm>
            <a:off x="1332867" y="1512473"/>
            <a:ext cx="5581271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AB＝DE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B＝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BC＝EF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AB＝DE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A＝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AC＝DF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C．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EF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DF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EF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DF</a:t>
            </a: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789913" y="3134108"/>
            <a:ext cx="719518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解析：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要判断能不能使</a:t>
            </a:r>
            <a:r>
              <a:rPr lang="en-US" altLang="zh-CN" sz="2000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△ABC≌△DEF</a:t>
            </a:r>
            <a:r>
              <a:rPr lang="zh-CN" altLang="en-US" sz="2000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应看所给出的条件是不是两边和这两边的夹角，只有选项</a:t>
            </a:r>
            <a:r>
              <a:rPr lang="en-US" altLang="zh-CN" sz="2000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的条件不符合，故选</a:t>
            </a:r>
            <a:r>
              <a:rPr lang="en-US" altLang="zh-CN" sz="2000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C.</a:t>
            </a:r>
          </a:p>
        </p:txBody>
      </p:sp>
      <p:sp>
        <p:nvSpPr>
          <p:cNvPr id="17415" name="文本框 9"/>
          <p:cNvSpPr txBox="1">
            <a:spLocks noChangeArrowheads="1"/>
          </p:cNvSpPr>
          <p:nvPr/>
        </p:nvSpPr>
        <p:spPr bwMode="auto">
          <a:xfrm>
            <a:off x="7498557" y="1109791"/>
            <a:ext cx="397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C</a:t>
            </a:r>
          </a:p>
        </p:txBody>
      </p:sp>
      <p:sp>
        <p:nvSpPr>
          <p:cNvPr id="16393" name="文本框 99"/>
          <p:cNvSpPr txBox="1">
            <a:spLocks noChangeArrowheads="1"/>
          </p:cNvSpPr>
          <p:nvPr/>
        </p:nvSpPr>
        <p:spPr bwMode="auto">
          <a:xfrm>
            <a:off x="330002" y="4072319"/>
            <a:ext cx="8646944" cy="808876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25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易</a:t>
            </a:r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错点拨：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判断三角形全等时，注意两边与其中一边的对角相等的两个三角形不一定全等．只有两边及夹角对应相等时，才能判定三角形全等．</a:t>
            </a:r>
          </a:p>
        </p:txBody>
      </p:sp>
      <p:grpSp>
        <p:nvGrpSpPr>
          <p:cNvPr id="79884" name="组合 6"/>
          <p:cNvGrpSpPr>
            <a:grpSpLocks/>
          </p:cNvGrpSpPr>
          <p:nvPr/>
        </p:nvGrpSpPr>
        <p:grpSpPr bwMode="auto">
          <a:xfrm>
            <a:off x="615316" y="569913"/>
            <a:ext cx="1874838" cy="492125"/>
            <a:chOff x="411591" y="558483"/>
            <a:chExt cx="1874222" cy="492443"/>
          </a:xfrm>
        </p:grpSpPr>
        <p:grpSp>
          <p:nvGrpSpPr>
            <p:cNvPr id="79885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9891" name="文本框 11"/>
            <p:cNvSpPr txBox="1">
              <a:spLocks noChangeArrowheads="1"/>
            </p:cNvSpPr>
            <p:nvPr/>
          </p:nvSpPr>
          <p:spPr bwMode="auto">
            <a:xfrm>
              <a:off x="411591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  <a:latin typeface="Times New Roman"/>
                </a:rPr>
                <a:t>素养考点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Times New Roman"/>
                </a:rPr>
                <a:t>3</a:t>
              </a:r>
              <a:endParaRPr lang="zh-CN" altLang="en-US" sz="26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  <p:sp>
        <p:nvSpPr>
          <p:cNvPr id="79892" name="文本框 1"/>
          <p:cNvSpPr txBox="1">
            <a:spLocks noChangeArrowheads="1"/>
          </p:cNvSpPr>
          <p:nvPr/>
        </p:nvSpPr>
        <p:spPr bwMode="auto">
          <a:xfrm>
            <a:off x="2444750" y="593725"/>
            <a:ext cx="3298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三角形全等条件的识别</a:t>
            </a:r>
          </a:p>
        </p:txBody>
      </p: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5913" y="-43533"/>
            <a:ext cx="2006600" cy="478473"/>
            <a:chOff x="123" y="40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144" y="1798362"/>
            <a:ext cx="3264408" cy="101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135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639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4"/>
          <p:cNvSpPr>
            <a:spLocks noChangeArrowheads="1"/>
          </p:cNvSpPr>
          <p:nvPr/>
        </p:nvSpPr>
        <p:spPr bwMode="auto">
          <a:xfrm>
            <a:off x="7938" y="2029733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68636" name="Rectangle 28"/>
          <p:cNvSpPr>
            <a:spLocks noChangeArrowheads="1"/>
          </p:cNvSpPr>
          <p:nvPr/>
        </p:nvSpPr>
        <p:spPr bwMode="auto">
          <a:xfrm>
            <a:off x="1054754" y="863591"/>
            <a:ext cx="746620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如图，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上两点且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BE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DF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，则图中全等的三角形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对 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对  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对 </a:t>
            </a: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对</a:t>
            </a:r>
          </a:p>
        </p:txBody>
      </p:sp>
      <p:pic>
        <p:nvPicPr>
          <p:cNvPr id="68635" name="Picture 27" descr="D:\网络技术部\课件\2014年秋课件\四清八数人教课件\Q120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987" y="2462012"/>
            <a:ext cx="2700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37" name="Rectangle 29"/>
          <p:cNvSpPr>
            <a:spLocks noChangeArrowheads="1"/>
          </p:cNvSpPr>
          <p:nvPr/>
        </p:nvSpPr>
        <p:spPr bwMode="auto">
          <a:xfrm>
            <a:off x="6300788" y="2247900"/>
            <a:ext cx="1910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 dirty="0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93089" y="1489711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1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5" name="组合 2"/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74" y="89132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10384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444" y="694604"/>
            <a:ext cx="2159508" cy="2240280"/>
          </a:xfrm>
          <a:prstGeom prst="rect">
            <a:avLst/>
          </a:prstGeom>
        </p:spPr>
      </p:pic>
      <p:grpSp>
        <p:nvGrpSpPr>
          <p:cNvPr id="81921" name="组合 3"/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81922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19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黑体" panose="02010609060101010101" pitchFamily="49" charset="-122"/>
                </a:rPr>
                <a:t>连接中考</a:t>
              </a:r>
            </a:p>
          </p:txBody>
        </p:sp>
      </p:grpSp>
      <p:sp>
        <p:nvSpPr>
          <p:cNvPr id="81934" name="TextBox 2"/>
          <p:cNvSpPr txBox="1">
            <a:spLocks noChangeArrowheads="1"/>
          </p:cNvSpPr>
          <p:nvPr/>
        </p:nvSpPr>
        <p:spPr bwMode="auto">
          <a:xfrm>
            <a:off x="793698" y="1214534"/>
            <a:ext cx="7825394" cy="120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图，已知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AB=AD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AC=AE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∠BAE=∠DAC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  <a:endParaRPr lang="en-US" altLang="zh-CN" sz="2400" b="1" dirty="0" smtClean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求证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：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∠C=∠E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81937" name="文本框 6"/>
          <p:cNvSpPr txBox="1">
            <a:spLocks noChangeArrowheads="1"/>
          </p:cNvSpPr>
          <p:nvPr/>
        </p:nvSpPr>
        <p:spPr bwMode="auto">
          <a:xfrm>
            <a:off x="852033" y="2570818"/>
            <a:ext cx="73188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解：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BAE=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DAC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，∴∠</a:t>
            </a:r>
            <a:r>
              <a:rPr lang="zh-CN" altLang="en-US" sz="20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BAE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–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CAE=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en-US" sz="20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DAC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–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即   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BAC=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DAE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ADE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中，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∵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</a:t>
            </a:r>
            <a:endParaRPr lang="en-US" altLang="zh-CN" sz="2000" b="1" dirty="0" smtClean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000" b="1" dirty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          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，</a:t>
            </a:r>
            <a:endParaRPr lang="zh-CN" altLang="en-US" sz="2000" b="1" dirty="0">
              <a:solidFill>
                <a:prstClr val="black"/>
              </a:solidFill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（SAS），∴∠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C=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．</a:t>
            </a:r>
          </a:p>
        </p:txBody>
      </p:sp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18409" y="-35050"/>
            <a:ext cx="2006600" cy="477838"/>
            <a:chOff x="248" y="58"/>
            <a:chExt cx="3160" cy="752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/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568742" y="3456264"/>
                <a:ext cx="2214324" cy="107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AB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AD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/>
                                </a:rPr>
                                <m:t>∠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/>
                                </a:rPr>
                                <m:t>BAC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/>
                                </a:rPr>
                                <m:t>=∠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/>
                                </a:rPr>
                                <m:t>DAE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AC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AE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黑体" panose="02010609060101010101" pitchFamily="49" charset="-122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8742" y="3456264"/>
                <a:ext cx="2214324" cy="107491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37872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7" grpId="0" build="p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-13842" y="-26661"/>
            <a:ext cx="2006600" cy="477838"/>
            <a:chOff x="184" y="58"/>
            <a:chExt cx="3160" cy="752"/>
          </a:xfrm>
        </p:grpSpPr>
        <p:sp>
          <p:nvSpPr>
            <p:cNvPr id="4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5" name="组合 2"/>
            <p:cNvGrpSpPr>
              <a:grpSpLocks/>
            </p:cNvGrpSpPr>
            <p:nvPr/>
          </p:nvGrpSpPr>
          <p:grpSpPr bwMode="auto">
            <a:xfrm>
              <a:off x="184" y="196"/>
              <a:ext cx="3160" cy="581"/>
              <a:chOff x="184" y="196"/>
              <a:chExt cx="3160" cy="581"/>
            </a:xfrm>
          </p:grpSpPr>
          <p:cxnSp>
            <p:nvCxnSpPr>
              <p:cNvPr id="6" name="直线连接符 14"/>
              <p:cNvCxnSpPr/>
              <p:nvPr/>
            </p:nvCxnSpPr>
            <p:spPr>
              <a:xfrm>
                <a:off x="184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" name="组合 3"/>
          <p:cNvGrpSpPr>
            <a:grpSpLocks/>
          </p:cNvGrpSpPr>
          <p:nvPr/>
        </p:nvGrpSpPr>
        <p:grpSpPr bwMode="auto">
          <a:xfrm>
            <a:off x="3473450" y="576263"/>
            <a:ext cx="1879600" cy="476250"/>
            <a:chOff x="497257" y="753279"/>
            <a:chExt cx="1881032" cy="477054"/>
          </a:xfrm>
        </p:grpSpPr>
        <p:grpSp>
          <p:nvGrpSpPr>
            <p:cNvPr id="9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1" name="缺角矩形 10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连接中考</a:t>
              </a:r>
            </a:p>
          </p:txBody>
        </p:sp>
      </p:grp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69595" y="1186888"/>
            <a:ext cx="816038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图，已知线段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相交于点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AE=DE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BE=CE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（1）求证：△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≌△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DCE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；</a:t>
            </a: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（2）当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=5时，求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的长．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6"/>
              <p:cNvSpPr txBox="1">
                <a:spLocks noChangeArrowheads="1"/>
              </p:cNvSpPr>
              <p:nvPr/>
            </p:nvSpPr>
            <p:spPr bwMode="auto">
              <a:xfrm>
                <a:off x="858714" y="2820510"/>
                <a:ext cx="7452678" cy="2306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（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1）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在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△AEB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和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△DEC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中， </a:t>
                </a:r>
                <a:endParaRPr lang="en-US" altLang="zh-CN" sz="2000" b="1" dirty="0" smtClean="0">
                  <a:solidFill>
                    <a:prstClr val="black"/>
                  </a:solidFill>
                  <a:latin typeface="Times New Roman"/>
                  <a:ea typeface="仿宋" pitchFamily="49" charset="-122"/>
                </a:endParaRPr>
              </a:p>
              <a:p>
                <a:r>
                  <a:rPr lang="en-US" altLang="zh-CN" sz="20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仿宋" pitchFamily="49" charset="-122"/>
                  </a:rPr>
                  <a:t>     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i="1" smtClean="0">
                            <a:solidFill>
                              <a:srgbClr val="FF0000"/>
                            </a:solidFill>
                            <a:latin typeface="Cambria Math"/>
                            <a:ea typeface="仿宋" pitchFamily="49" charset="-122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仿宋" pitchFamily="49" charset="-122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itchFamily="49" charset="-122"/>
                              </a:rPr>
                              <m:t>AE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itchFamily="49" charset="-122"/>
                              </a:rPr>
                              <m:t>DE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AEB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=∠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DEC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itchFamily="49" charset="-122"/>
                              </a:rPr>
                              <m:t>BE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itchFamily="49" charset="-122"/>
                              </a:rPr>
                              <m:t>EC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endParaRPr>
              </a:p>
              <a:p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          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∴△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AEB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≌△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DEC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（SAS）．</a:t>
                </a: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（2）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∵△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AEB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≌△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DEC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AB=CD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，</a:t>
                </a:r>
                <a:endParaRPr lang="en-US" altLang="zh-CN" sz="2000" b="1" dirty="0" smtClean="0">
                  <a:solidFill>
                    <a:prstClr val="black"/>
                  </a:solidFill>
                  <a:latin typeface="Times New Roman"/>
                  <a:ea typeface="仿宋" pitchFamily="49" charset="-122"/>
                </a:endParaRPr>
              </a:p>
              <a:p>
                <a:r>
                  <a:rPr lang="en-US" altLang="zh-CN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 </a:t>
                </a:r>
                <a:r>
                  <a:rPr lang="en-US" altLang="zh-CN" sz="2000" b="1" i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                  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AB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=5，∴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CD=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  <a:ea typeface="仿宋" pitchFamily="49" charset="-122"/>
                  </a:rPr>
                  <a:t>5．</a:t>
                </a:r>
              </a:p>
            </p:txBody>
          </p:sp>
        </mc:Choice>
        <mc:Fallback xmlns="">
          <p:sp>
            <p:nvSpPr>
              <p:cNvPr id="19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8714" y="2820510"/>
                <a:ext cx="7452678" cy="2306016"/>
              </a:xfrm>
              <a:prstGeom prst="rect">
                <a:avLst/>
              </a:prstGeom>
              <a:blipFill rotWithShape="1">
                <a:blip r:embed="rId2"/>
                <a:stretch>
                  <a:fillRect l="-900" t="-185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56" y="1772086"/>
            <a:ext cx="2078736" cy="215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013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文本框 82946"/>
          <p:cNvSpPr txBox="1">
            <a:spLocks noChangeArrowheads="1"/>
          </p:cNvSpPr>
          <p:nvPr/>
        </p:nvSpPr>
        <p:spPr bwMode="auto">
          <a:xfrm>
            <a:off x="307975" y="873125"/>
            <a:ext cx="5521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在下列图中找出全等三角形进行连线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</p:txBody>
      </p:sp>
      <p:grpSp>
        <p:nvGrpSpPr>
          <p:cNvPr id="2" name="组合 82947"/>
          <p:cNvGrpSpPr>
            <a:grpSpLocks/>
          </p:cNvGrpSpPr>
          <p:nvPr/>
        </p:nvGrpSpPr>
        <p:grpSpPr bwMode="auto">
          <a:xfrm>
            <a:off x="1797050" y="1479550"/>
            <a:ext cx="1344613" cy="1458913"/>
            <a:chOff x="9" y="-10"/>
            <a:chExt cx="1129" cy="1225"/>
          </a:xfrm>
        </p:grpSpPr>
        <p:sp>
          <p:nvSpPr>
            <p:cNvPr id="82948" name="直角三角形 82948"/>
            <p:cNvSpPr>
              <a:spLocks noChangeArrowheads="1"/>
            </p:cNvSpPr>
            <p:nvPr/>
          </p:nvSpPr>
          <p:spPr bwMode="auto">
            <a:xfrm rot="1592318" flipV="1">
              <a:off x="174" y="159"/>
              <a:ext cx="720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82949" name="组合 82949"/>
            <p:cNvGrpSpPr>
              <a:grpSpLocks/>
            </p:cNvGrpSpPr>
            <p:nvPr/>
          </p:nvGrpSpPr>
          <p:grpSpPr bwMode="auto">
            <a:xfrm>
              <a:off x="9" y="-10"/>
              <a:ext cx="1129" cy="989"/>
              <a:chOff x="9" y="-10"/>
              <a:chExt cx="1129" cy="989"/>
            </a:xfrm>
          </p:grpSpPr>
          <p:sp>
            <p:nvSpPr>
              <p:cNvPr id="82950" name="矩形 82950"/>
              <p:cNvSpPr>
                <a:spLocks noChangeArrowheads="1"/>
              </p:cNvSpPr>
              <p:nvPr/>
            </p:nvSpPr>
            <p:spPr bwMode="auto">
              <a:xfrm>
                <a:off x="336" y="372"/>
                <a:ext cx="314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500">
                    <a:solidFill>
                      <a:prstClr val="black"/>
                    </a:solidFill>
                    <a:latin typeface="Times New Roman" pitchFamily="18" charset="0"/>
                    <a:ea typeface="华文楷体" pitchFamily="2" charset="-122"/>
                  </a:rPr>
                  <a:t>Ⅰ</a:t>
                </a:r>
              </a:p>
            </p:txBody>
          </p:sp>
          <p:sp>
            <p:nvSpPr>
              <p:cNvPr id="82951" name="矩形 82951"/>
              <p:cNvSpPr>
                <a:spLocks noChangeArrowheads="1"/>
              </p:cNvSpPr>
              <p:nvPr/>
            </p:nvSpPr>
            <p:spPr bwMode="auto">
              <a:xfrm rot="-5292429">
                <a:off x="28" y="728"/>
                <a:ext cx="23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ar-SA" altLang="en-US" sz="150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ر</a:t>
                </a:r>
                <a:endParaRPr lang="zh-CN" altLang="en-US" sz="150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2952" name="矩形 82952"/>
              <p:cNvSpPr>
                <a:spLocks noChangeArrowheads="1"/>
              </p:cNvSpPr>
              <p:nvPr/>
            </p:nvSpPr>
            <p:spPr bwMode="auto">
              <a:xfrm rot="-3391912">
                <a:off x="87" y="596"/>
                <a:ext cx="32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30</a:t>
                </a:r>
                <a:r>
                  <a:rPr lang="en-US" altLang="zh-CN" sz="1200" b="1">
                    <a:solidFill>
                      <a:srgbClr val="000099"/>
                    </a:solidFill>
                    <a:latin typeface="Times New Roman" pitchFamily="18" charset="0"/>
                  </a:rPr>
                  <a:t>º</a:t>
                </a:r>
                <a:endParaRPr lang="en-US" altLang="zh-CN" sz="1200" b="1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2953" name="矩形 82953"/>
              <p:cNvSpPr>
                <a:spLocks noChangeArrowheads="1"/>
              </p:cNvSpPr>
              <p:nvPr/>
            </p:nvSpPr>
            <p:spPr bwMode="auto">
              <a:xfrm rot="-3875929">
                <a:off x="-90" y="143"/>
                <a:ext cx="6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8  cm</a:t>
                </a:r>
              </a:p>
            </p:txBody>
          </p:sp>
          <p:sp>
            <p:nvSpPr>
              <p:cNvPr id="82954" name="矩形 82954"/>
              <p:cNvSpPr>
                <a:spLocks noChangeArrowheads="1"/>
              </p:cNvSpPr>
              <p:nvPr/>
            </p:nvSpPr>
            <p:spPr bwMode="auto">
              <a:xfrm rot="-2210607">
                <a:off x="487" y="511"/>
                <a:ext cx="6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9  cm</a:t>
                </a:r>
              </a:p>
            </p:txBody>
          </p:sp>
        </p:grpSp>
      </p:grpSp>
      <p:grpSp>
        <p:nvGrpSpPr>
          <p:cNvPr id="4" name="组合 82955"/>
          <p:cNvGrpSpPr>
            <a:grpSpLocks/>
          </p:cNvGrpSpPr>
          <p:nvPr/>
        </p:nvGrpSpPr>
        <p:grpSpPr bwMode="auto">
          <a:xfrm>
            <a:off x="2989263" y="3802063"/>
            <a:ext cx="1092200" cy="1385887"/>
            <a:chOff x="3" y="0"/>
            <a:chExt cx="917" cy="1164"/>
          </a:xfrm>
        </p:grpSpPr>
        <p:sp>
          <p:nvSpPr>
            <p:cNvPr id="82956" name="等腰三角形 82956"/>
            <p:cNvSpPr>
              <a:spLocks noChangeArrowheads="1"/>
            </p:cNvSpPr>
            <p:nvPr/>
          </p:nvSpPr>
          <p:spPr bwMode="auto">
            <a:xfrm rot="2302676" flipV="1">
              <a:off x="17" y="0"/>
              <a:ext cx="712" cy="116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82957" name="矩形 82957"/>
            <p:cNvSpPr>
              <a:spLocks noChangeArrowheads="1"/>
            </p:cNvSpPr>
            <p:nvPr/>
          </p:nvSpPr>
          <p:spPr bwMode="auto">
            <a:xfrm>
              <a:off x="317" y="387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black"/>
                  </a:solidFill>
                  <a:latin typeface="Times New Roman" pitchFamily="18" charset="0"/>
                  <a:ea typeface="华文楷体" pitchFamily="2" charset="-122"/>
                </a:rPr>
                <a:t>Ⅵ</a:t>
              </a:r>
            </a:p>
          </p:txBody>
        </p:sp>
        <p:sp>
          <p:nvSpPr>
            <p:cNvPr id="82958" name="矩形 82958"/>
            <p:cNvSpPr>
              <a:spLocks noChangeArrowheads="1"/>
            </p:cNvSpPr>
            <p:nvPr/>
          </p:nvSpPr>
          <p:spPr bwMode="auto">
            <a:xfrm rot="-5604672">
              <a:off x="96" y="752"/>
              <a:ext cx="116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ar-SA" altLang="en-US" sz="150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ر</a:t>
              </a:r>
              <a:endParaRPr lang="zh-CN" altLang="en-US" sz="15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59" name="矩形 82959"/>
            <p:cNvSpPr>
              <a:spLocks noChangeArrowheads="1"/>
            </p:cNvSpPr>
            <p:nvPr/>
          </p:nvSpPr>
          <p:spPr bwMode="auto">
            <a:xfrm>
              <a:off x="125" y="643"/>
              <a:ext cx="3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 b="1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30</a:t>
              </a:r>
              <a:r>
                <a:rPr lang="en-US" altLang="zh-CN" sz="1200" b="1">
                  <a:solidFill>
                    <a:srgbClr val="000099"/>
                  </a:solidFill>
                  <a:latin typeface="Times New Roman" pitchFamily="18" charset="0"/>
                </a:rPr>
                <a:t>º</a:t>
              </a:r>
              <a:endParaRPr lang="en-US" altLang="zh-CN" sz="12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60" name="矩形 82960"/>
            <p:cNvSpPr>
              <a:spLocks noChangeArrowheads="1"/>
            </p:cNvSpPr>
            <p:nvPr/>
          </p:nvSpPr>
          <p:spPr bwMode="auto">
            <a:xfrm rot="-2170063">
              <a:off x="269" y="579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8  cm</a:t>
              </a:r>
            </a:p>
          </p:txBody>
        </p:sp>
        <p:sp>
          <p:nvSpPr>
            <p:cNvPr id="82961" name="矩形 82961"/>
            <p:cNvSpPr>
              <a:spLocks noChangeArrowheads="1"/>
            </p:cNvSpPr>
            <p:nvPr/>
          </p:nvSpPr>
          <p:spPr bwMode="auto">
            <a:xfrm rot="-3665065">
              <a:off x="-150" y="245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8  cm</a:t>
              </a:r>
            </a:p>
          </p:txBody>
        </p:sp>
      </p:grpSp>
      <p:grpSp>
        <p:nvGrpSpPr>
          <p:cNvPr id="5" name="组合 82962"/>
          <p:cNvGrpSpPr>
            <a:grpSpLocks/>
          </p:cNvGrpSpPr>
          <p:nvPr/>
        </p:nvGrpSpPr>
        <p:grpSpPr bwMode="auto">
          <a:xfrm>
            <a:off x="6586538" y="1120775"/>
            <a:ext cx="1143000" cy="1568450"/>
            <a:chOff x="0" y="0"/>
            <a:chExt cx="960" cy="1317"/>
          </a:xfrm>
        </p:grpSpPr>
        <p:sp>
          <p:nvSpPr>
            <p:cNvPr id="82963" name="矩形 82963"/>
            <p:cNvSpPr>
              <a:spLocks noChangeArrowheads="1"/>
            </p:cNvSpPr>
            <p:nvPr/>
          </p:nvSpPr>
          <p:spPr bwMode="auto">
            <a:xfrm>
              <a:off x="240" y="672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white"/>
                  </a:solidFill>
                  <a:latin typeface="Times New Roman" pitchFamily="18" charset="0"/>
                  <a:ea typeface="华文楷体" pitchFamily="2" charset="-122"/>
                </a:rPr>
                <a:t>Ⅳ</a:t>
              </a:r>
            </a:p>
          </p:txBody>
        </p:sp>
        <p:grpSp>
          <p:nvGrpSpPr>
            <p:cNvPr id="82964" name="组合 82964"/>
            <p:cNvGrpSpPr>
              <a:grpSpLocks/>
            </p:cNvGrpSpPr>
            <p:nvPr/>
          </p:nvGrpSpPr>
          <p:grpSpPr bwMode="auto">
            <a:xfrm>
              <a:off x="0" y="0"/>
              <a:ext cx="672" cy="1056"/>
              <a:chOff x="0" y="0"/>
              <a:chExt cx="576" cy="864"/>
            </a:xfrm>
          </p:grpSpPr>
          <p:sp>
            <p:nvSpPr>
              <p:cNvPr id="82965" name="直角三角形 8296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576" cy="864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82966" name="矩形 82966"/>
              <p:cNvSpPr>
                <a:spLocks noChangeArrowheads="1"/>
              </p:cNvSpPr>
              <p:nvPr/>
            </p:nvSpPr>
            <p:spPr bwMode="auto">
              <a:xfrm>
                <a:off x="528" y="816"/>
                <a:ext cx="4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</p:grpSp>
        <p:sp>
          <p:nvSpPr>
            <p:cNvPr id="82967" name="文本框 82967"/>
            <p:cNvSpPr txBox="1">
              <a:spLocks noChangeArrowheads="1"/>
            </p:cNvSpPr>
            <p:nvPr/>
          </p:nvSpPr>
          <p:spPr bwMode="auto">
            <a:xfrm>
              <a:off x="278" y="691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 dirty="0">
                  <a:solidFill>
                    <a:prstClr val="black"/>
                  </a:solidFill>
                  <a:latin typeface="Times New Roman" pitchFamily="18" charset="0"/>
                  <a:ea typeface="华文楷体" pitchFamily="2" charset="-122"/>
                </a:rPr>
                <a:t>Ⅳ</a:t>
              </a:r>
              <a:endParaRPr lang="en-US" altLang="zh-CN" sz="1500" dirty="0">
                <a:solidFill>
                  <a:prstClr val="black"/>
                </a:solidFill>
                <a:latin typeface="Times New Roman" pitchFamily="18" charset="0"/>
                <a:ea typeface="华文行楷" pitchFamily="2" charset="-122"/>
              </a:endParaRPr>
            </a:p>
          </p:txBody>
        </p:sp>
        <p:sp>
          <p:nvSpPr>
            <p:cNvPr id="82968" name="矩形 82968"/>
            <p:cNvSpPr>
              <a:spLocks noChangeArrowheads="1"/>
            </p:cNvSpPr>
            <p:nvPr/>
          </p:nvSpPr>
          <p:spPr bwMode="auto">
            <a:xfrm rot="-5331958">
              <a:off x="457" y="421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8  cm</a:t>
              </a:r>
            </a:p>
          </p:txBody>
        </p:sp>
        <p:sp>
          <p:nvSpPr>
            <p:cNvPr id="82969" name="文本框 82969"/>
            <p:cNvSpPr txBox="1">
              <a:spLocks noChangeArrowheads="1"/>
            </p:cNvSpPr>
            <p:nvPr/>
          </p:nvSpPr>
          <p:spPr bwMode="auto">
            <a:xfrm>
              <a:off x="96" y="969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5  cm</a:t>
              </a:r>
            </a:p>
          </p:txBody>
        </p:sp>
      </p:grpSp>
      <p:grpSp>
        <p:nvGrpSpPr>
          <p:cNvPr id="7" name="组合 82970"/>
          <p:cNvGrpSpPr>
            <a:grpSpLocks/>
          </p:cNvGrpSpPr>
          <p:nvPr/>
        </p:nvGrpSpPr>
        <p:grpSpPr bwMode="auto">
          <a:xfrm>
            <a:off x="3629025" y="1219200"/>
            <a:ext cx="1041400" cy="1828800"/>
            <a:chOff x="2" y="0"/>
            <a:chExt cx="875" cy="1536"/>
          </a:xfrm>
        </p:grpSpPr>
        <p:sp>
          <p:nvSpPr>
            <p:cNvPr id="82971" name="等腰三角形 82971"/>
            <p:cNvSpPr>
              <a:spLocks noChangeArrowheads="1"/>
            </p:cNvSpPr>
            <p:nvPr/>
          </p:nvSpPr>
          <p:spPr bwMode="auto">
            <a:xfrm rot="7693994">
              <a:off x="-158" y="504"/>
              <a:ext cx="1536" cy="528"/>
            </a:xfrm>
            <a:prstGeom prst="triangle">
              <a:avLst>
                <a:gd name="adj" fmla="val 42259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82972" name="组合 82972"/>
            <p:cNvGrpSpPr>
              <a:grpSpLocks/>
            </p:cNvGrpSpPr>
            <p:nvPr/>
          </p:nvGrpSpPr>
          <p:grpSpPr bwMode="auto">
            <a:xfrm>
              <a:off x="2" y="75"/>
              <a:ext cx="875" cy="1142"/>
              <a:chOff x="2" y="-3"/>
              <a:chExt cx="875" cy="1159"/>
            </a:xfrm>
          </p:grpSpPr>
          <p:sp>
            <p:nvSpPr>
              <p:cNvPr id="82973" name="矩形 82973"/>
              <p:cNvSpPr>
                <a:spLocks noChangeArrowheads="1"/>
              </p:cNvSpPr>
              <p:nvPr/>
            </p:nvSpPr>
            <p:spPr bwMode="auto">
              <a:xfrm>
                <a:off x="336" y="585"/>
                <a:ext cx="314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500">
                    <a:solidFill>
                      <a:prstClr val="black"/>
                    </a:solidFill>
                    <a:latin typeface="Times New Roman" pitchFamily="18" charset="0"/>
                    <a:ea typeface="华文楷体" pitchFamily="2" charset="-122"/>
                  </a:rPr>
                  <a:t>Ⅱ</a:t>
                </a:r>
              </a:p>
            </p:txBody>
          </p:sp>
          <p:sp>
            <p:nvSpPr>
              <p:cNvPr id="82974" name="文本框 82974"/>
              <p:cNvSpPr txBox="1">
                <a:spLocks noChangeArrowheads="1"/>
              </p:cNvSpPr>
              <p:nvPr/>
            </p:nvSpPr>
            <p:spPr bwMode="auto">
              <a:xfrm rot="-3240443">
                <a:off x="98" y="799"/>
                <a:ext cx="28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900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30</a:t>
                </a:r>
                <a:r>
                  <a:rPr lang="en-US" altLang="zh-CN" sz="900">
                    <a:solidFill>
                      <a:srgbClr val="000099"/>
                    </a:solidFill>
                    <a:latin typeface="Times New Roman" pitchFamily="18" charset="0"/>
                  </a:rPr>
                  <a:t>º</a:t>
                </a:r>
                <a:endParaRPr lang="en-US" altLang="zh-CN" sz="9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endParaRPr>
              </a:p>
            </p:txBody>
          </p:sp>
          <p:sp>
            <p:nvSpPr>
              <p:cNvPr id="82975" name="文本框 82975"/>
              <p:cNvSpPr txBox="1">
                <a:spLocks noChangeArrowheads="1"/>
              </p:cNvSpPr>
              <p:nvPr/>
            </p:nvSpPr>
            <p:spPr bwMode="auto">
              <a:xfrm rot="-4393619">
                <a:off x="16" y="826"/>
                <a:ext cx="235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ar-SA" altLang="en-US" sz="150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ر</a:t>
                </a:r>
                <a:endParaRPr lang="zh-CN" altLang="en-US" sz="15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endParaRPr>
              </a:p>
            </p:txBody>
          </p:sp>
          <p:sp>
            <p:nvSpPr>
              <p:cNvPr id="82976" name="矩形 82976"/>
              <p:cNvSpPr>
                <a:spLocks noChangeArrowheads="1"/>
              </p:cNvSpPr>
              <p:nvPr/>
            </p:nvSpPr>
            <p:spPr bwMode="auto">
              <a:xfrm rot="-3206737">
                <a:off x="79" y="155"/>
                <a:ext cx="66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8  cm</a:t>
                </a:r>
              </a:p>
            </p:txBody>
          </p:sp>
          <p:sp>
            <p:nvSpPr>
              <p:cNvPr id="82977" name="矩形 82977"/>
              <p:cNvSpPr>
                <a:spLocks noChangeArrowheads="1"/>
              </p:cNvSpPr>
              <p:nvPr/>
            </p:nvSpPr>
            <p:spPr bwMode="auto">
              <a:xfrm rot="-1023673">
                <a:off x="226" y="802"/>
                <a:ext cx="651" cy="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5  cm</a:t>
                </a:r>
              </a:p>
            </p:txBody>
          </p:sp>
        </p:grpSp>
      </p:grpSp>
      <p:grpSp>
        <p:nvGrpSpPr>
          <p:cNvPr id="9" name="组合 82978"/>
          <p:cNvGrpSpPr>
            <a:grpSpLocks/>
          </p:cNvGrpSpPr>
          <p:nvPr/>
        </p:nvGrpSpPr>
        <p:grpSpPr bwMode="auto">
          <a:xfrm>
            <a:off x="1608138" y="3644900"/>
            <a:ext cx="828675" cy="1657350"/>
            <a:chOff x="0" y="0"/>
            <a:chExt cx="696" cy="1392"/>
          </a:xfrm>
        </p:grpSpPr>
        <p:sp>
          <p:nvSpPr>
            <p:cNvPr id="82979" name="等腰三角形 82979"/>
            <p:cNvSpPr>
              <a:spLocks noChangeArrowheads="1"/>
            </p:cNvSpPr>
            <p:nvPr/>
          </p:nvSpPr>
          <p:spPr bwMode="auto">
            <a:xfrm rot="14426818" flipH="1">
              <a:off x="-456" y="456"/>
              <a:ext cx="1392" cy="48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82980" name="矩形 82980"/>
            <p:cNvSpPr>
              <a:spLocks noChangeArrowheads="1"/>
            </p:cNvSpPr>
            <p:nvPr/>
          </p:nvSpPr>
          <p:spPr bwMode="auto">
            <a:xfrm>
              <a:off x="192" y="672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black"/>
                  </a:solidFill>
                  <a:latin typeface="Times New Roman" pitchFamily="18" charset="0"/>
                  <a:ea typeface="华文楷体" pitchFamily="2" charset="-122"/>
                </a:rPr>
                <a:t>Ⅴ</a:t>
              </a:r>
            </a:p>
          </p:txBody>
        </p:sp>
        <p:sp>
          <p:nvSpPr>
            <p:cNvPr id="82981" name="矩形 82981"/>
            <p:cNvSpPr>
              <a:spLocks noChangeArrowheads="1"/>
            </p:cNvSpPr>
            <p:nvPr/>
          </p:nvSpPr>
          <p:spPr bwMode="auto">
            <a:xfrm>
              <a:off x="48" y="240"/>
              <a:ext cx="3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200" b="1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30</a:t>
              </a:r>
              <a:r>
                <a:rPr lang="en-US" altLang="zh-CN" sz="900" b="1">
                  <a:solidFill>
                    <a:srgbClr val="000099"/>
                  </a:solidFill>
                  <a:latin typeface="Times New Roman" pitchFamily="18" charset="0"/>
                </a:rPr>
                <a:t>º</a:t>
              </a:r>
              <a:endParaRPr lang="en-US" altLang="zh-CN" sz="9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82" name="矩形 82982"/>
            <p:cNvSpPr>
              <a:spLocks noChangeArrowheads="1"/>
            </p:cNvSpPr>
            <p:nvPr/>
          </p:nvSpPr>
          <p:spPr bwMode="auto">
            <a:xfrm rot="-7089085">
              <a:off x="249" y="307"/>
              <a:ext cx="5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8  cm</a:t>
              </a:r>
            </a:p>
          </p:txBody>
        </p:sp>
      </p:grpSp>
      <p:grpSp>
        <p:nvGrpSpPr>
          <p:cNvPr id="10" name="组合 82983"/>
          <p:cNvGrpSpPr>
            <a:grpSpLocks/>
          </p:cNvGrpSpPr>
          <p:nvPr/>
        </p:nvGrpSpPr>
        <p:grpSpPr bwMode="auto">
          <a:xfrm>
            <a:off x="1331913" y="3508375"/>
            <a:ext cx="639762" cy="776288"/>
            <a:chOff x="3" y="-10"/>
            <a:chExt cx="537" cy="651"/>
          </a:xfrm>
        </p:grpSpPr>
        <p:sp>
          <p:nvSpPr>
            <p:cNvPr id="82984" name="矩形 82984"/>
            <p:cNvSpPr>
              <a:spLocks noChangeArrowheads="1"/>
            </p:cNvSpPr>
            <p:nvPr/>
          </p:nvSpPr>
          <p:spPr bwMode="auto">
            <a:xfrm rot="3213251">
              <a:off x="289" y="84"/>
              <a:ext cx="232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ar-SA" altLang="en-US" sz="150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ر</a:t>
              </a:r>
              <a:endParaRPr lang="zh-CN" altLang="en-US" sz="15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985" name="矩形 82985"/>
            <p:cNvSpPr>
              <a:spLocks noChangeArrowheads="1"/>
            </p:cNvSpPr>
            <p:nvPr/>
          </p:nvSpPr>
          <p:spPr bwMode="auto">
            <a:xfrm rot="-5283362">
              <a:off x="-150" y="143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5  cm</a:t>
              </a:r>
            </a:p>
          </p:txBody>
        </p:sp>
      </p:grpSp>
      <p:grpSp>
        <p:nvGrpSpPr>
          <p:cNvPr id="11" name="组合 82986"/>
          <p:cNvGrpSpPr>
            <a:grpSpLocks/>
          </p:cNvGrpSpPr>
          <p:nvPr/>
        </p:nvGrpSpPr>
        <p:grpSpPr bwMode="auto">
          <a:xfrm>
            <a:off x="6129338" y="3732213"/>
            <a:ext cx="1381125" cy="1352550"/>
            <a:chOff x="0" y="0"/>
            <a:chExt cx="1160" cy="1136"/>
          </a:xfrm>
        </p:grpSpPr>
        <p:grpSp>
          <p:nvGrpSpPr>
            <p:cNvPr id="82987" name="组合 82987"/>
            <p:cNvGrpSpPr>
              <a:grpSpLocks/>
            </p:cNvGrpSpPr>
            <p:nvPr/>
          </p:nvGrpSpPr>
          <p:grpSpPr bwMode="auto">
            <a:xfrm rot="-3328261">
              <a:off x="144" y="28"/>
              <a:ext cx="720" cy="1008"/>
              <a:chOff x="0" y="0"/>
              <a:chExt cx="576" cy="864"/>
            </a:xfrm>
          </p:grpSpPr>
          <p:sp>
            <p:nvSpPr>
              <p:cNvPr id="82988" name="直角三角形 82988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576" cy="864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82989" name="矩形 82989"/>
              <p:cNvSpPr>
                <a:spLocks noChangeArrowheads="1"/>
              </p:cNvSpPr>
              <p:nvPr/>
            </p:nvSpPr>
            <p:spPr bwMode="auto">
              <a:xfrm>
                <a:off x="528" y="816"/>
                <a:ext cx="4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</p:grpSp>
        <p:sp>
          <p:nvSpPr>
            <p:cNvPr id="82990" name="矩形 82990"/>
            <p:cNvSpPr>
              <a:spLocks noChangeArrowheads="1"/>
            </p:cNvSpPr>
            <p:nvPr/>
          </p:nvSpPr>
          <p:spPr bwMode="auto">
            <a:xfrm>
              <a:off x="488" y="309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black"/>
                  </a:solidFill>
                  <a:latin typeface="Times New Roman" pitchFamily="18" charset="0"/>
                  <a:ea typeface="华文楷体" pitchFamily="2" charset="-122"/>
                </a:rPr>
                <a:t>Ⅷ</a:t>
              </a:r>
            </a:p>
          </p:txBody>
        </p:sp>
        <p:sp>
          <p:nvSpPr>
            <p:cNvPr id="82991" name="矩形 82991"/>
            <p:cNvSpPr>
              <a:spLocks noChangeArrowheads="1"/>
            </p:cNvSpPr>
            <p:nvPr/>
          </p:nvSpPr>
          <p:spPr bwMode="auto">
            <a:xfrm rot="1974199">
              <a:off x="486" y="0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8  cm</a:t>
              </a:r>
            </a:p>
          </p:txBody>
        </p:sp>
        <p:sp>
          <p:nvSpPr>
            <p:cNvPr id="82992" name="矩形 82992"/>
            <p:cNvSpPr>
              <a:spLocks noChangeArrowheads="1"/>
            </p:cNvSpPr>
            <p:nvPr/>
          </p:nvSpPr>
          <p:spPr bwMode="auto">
            <a:xfrm rot="-3314509">
              <a:off x="657" y="634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5  cm</a:t>
              </a:r>
            </a:p>
          </p:txBody>
        </p:sp>
      </p:grpSp>
      <p:sp>
        <p:nvSpPr>
          <p:cNvPr id="82994" name="直接连接符 82993"/>
          <p:cNvSpPr>
            <a:spLocks noChangeShapeType="1"/>
          </p:cNvSpPr>
          <p:nvPr/>
        </p:nvSpPr>
        <p:spPr bwMode="auto">
          <a:xfrm>
            <a:off x="2643188" y="2806700"/>
            <a:ext cx="2743200" cy="10858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82995" name="直接连接符 82994"/>
          <p:cNvSpPr>
            <a:spLocks noChangeShapeType="1"/>
          </p:cNvSpPr>
          <p:nvPr/>
        </p:nvSpPr>
        <p:spPr bwMode="auto">
          <a:xfrm flipH="1">
            <a:off x="2022475" y="2270125"/>
            <a:ext cx="1771650" cy="17145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82996" name="直接连接符 82995"/>
          <p:cNvSpPr>
            <a:spLocks noChangeShapeType="1"/>
          </p:cNvSpPr>
          <p:nvPr/>
        </p:nvSpPr>
        <p:spPr bwMode="auto">
          <a:xfrm flipH="1">
            <a:off x="3786188" y="2292350"/>
            <a:ext cx="1714500" cy="15430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82997" name="直接连接符 82996"/>
          <p:cNvSpPr>
            <a:spLocks noChangeShapeType="1"/>
          </p:cNvSpPr>
          <p:nvPr/>
        </p:nvSpPr>
        <p:spPr bwMode="auto">
          <a:xfrm flipH="1">
            <a:off x="6757988" y="2425700"/>
            <a:ext cx="171450" cy="1371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13" name="组合 82997"/>
          <p:cNvGrpSpPr>
            <a:grpSpLocks/>
          </p:cNvGrpSpPr>
          <p:nvPr/>
        </p:nvGrpSpPr>
        <p:grpSpPr bwMode="auto">
          <a:xfrm>
            <a:off x="4919663" y="3662363"/>
            <a:ext cx="1427162" cy="1165225"/>
            <a:chOff x="-8" y="-9"/>
            <a:chExt cx="1198" cy="979"/>
          </a:xfrm>
        </p:grpSpPr>
        <p:sp>
          <p:nvSpPr>
            <p:cNvPr id="82998" name="直角三角形 82998"/>
            <p:cNvSpPr>
              <a:spLocks noChangeArrowheads="1"/>
            </p:cNvSpPr>
            <p:nvPr/>
          </p:nvSpPr>
          <p:spPr bwMode="auto">
            <a:xfrm rot="2714388">
              <a:off x="263" y="-81"/>
              <a:ext cx="651" cy="1198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82999" name="组合 82999"/>
            <p:cNvGrpSpPr>
              <a:grpSpLocks/>
            </p:cNvGrpSpPr>
            <p:nvPr/>
          </p:nvGrpSpPr>
          <p:grpSpPr bwMode="auto">
            <a:xfrm>
              <a:off x="51" y="-9"/>
              <a:ext cx="764" cy="979"/>
              <a:chOff x="3" y="-9"/>
              <a:chExt cx="764" cy="979"/>
            </a:xfrm>
          </p:grpSpPr>
          <p:sp>
            <p:nvSpPr>
              <p:cNvPr id="83000" name="矩形 83000"/>
              <p:cNvSpPr>
                <a:spLocks noChangeArrowheads="1"/>
              </p:cNvSpPr>
              <p:nvPr/>
            </p:nvSpPr>
            <p:spPr bwMode="auto">
              <a:xfrm rot="4878997">
                <a:off x="508" y="-28"/>
                <a:ext cx="23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ar-SA" altLang="en-US" sz="150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ر</a:t>
                </a:r>
                <a:endParaRPr lang="zh-CN" altLang="en-US" sz="150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3001" name="矩形 83001"/>
              <p:cNvSpPr>
                <a:spLocks noChangeArrowheads="1"/>
              </p:cNvSpPr>
              <p:nvPr/>
            </p:nvSpPr>
            <p:spPr bwMode="auto">
              <a:xfrm rot="-3840568">
                <a:off x="372" y="82"/>
                <a:ext cx="32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30</a:t>
                </a:r>
                <a:r>
                  <a:rPr lang="en-US" altLang="zh-CN" sz="1200" b="1">
                    <a:solidFill>
                      <a:srgbClr val="000099"/>
                    </a:solidFill>
                    <a:latin typeface="Times New Roman" pitchFamily="18" charset="0"/>
                  </a:rPr>
                  <a:t>º</a:t>
                </a:r>
                <a:endParaRPr lang="en-US" altLang="zh-CN" sz="1200" b="1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3002" name="矩形 83002"/>
              <p:cNvSpPr>
                <a:spLocks noChangeArrowheads="1"/>
              </p:cNvSpPr>
              <p:nvPr/>
            </p:nvSpPr>
            <p:spPr bwMode="auto">
              <a:xfrm rot="-2914852">
                <a:off x="-150" y="181"/>
                <a:ext cx="6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8  cm</a:t>
                </a:r>
              </a:p>
            </p:txBody>
          </p:sp>
          <p:sp>
            <p:nvSpPr>
              <p:cNvPr id="83003" name="矩形 83003"/>
              <p:cNvSpPr>
                <a:spLocks noChangeArrowheads="1"/>
              </p:cNvSpPr>
              <p:nvPr/>
            </p:nvSpPr>
            <p:spPr bwMode="auto">
              <a:xfrm rot="-3843940">
                <a:off x="265" y="468"/>
                <a:ext cx="651" cy="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itchFamily="18" charset="0"/>
                    <a:ea typeface="华文行楷" pitchFamily="2" charset="-122"/>
                  </a:rPr>
                  <a:t>9  cm</a:t>
                </a:r>
              </a:p>
            </p:txBody>
          </p:sp>
          <p:sp>
            <p:nvSpPr>
              <p:cNvPr id="83004" name="矩形 83004"/>
              <p:cNvSpPr>
                <a:spLocks noChangeArrowheads="1"/>
              </p:cNvSpPr>
              <p:nvPr/>
            </p:nvSpPr>
            <p:spPr bwMode="auto">
              <a:xfrm>
                <a:off x="144" y="528"/>
                <a:ext cx="314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500">
                    <a:solidFill>
                      <a:prstClr val="black"/>
                    </a:solidFill>
                    <a:latin typeface="Times New Roman" pitchFamily="18" charset="0"/>
                    <a:ea typeface="华文楷体" pitchFamily="2" charset="-122"/>
                  </a:rPr>
                  <a:t>Ⅶ</a:t>
                </a:r>
              </a:p>
            </p:txBody>
          </p:sp>
        </p:grpSp>
      </p:grpSp>
      <p:grpSp>
        <p:nvGrpSpPr>
          <p:cNvPr id="15" name="组合 83005"/>
          <p:cNvGrpSpPr>
            <a:grpSpLocks/>
          </p:cNvGrpSpPr>
          <p:nvPr/>
        </p:nvGrpSpPr>
        <p:grpSpPr bwMode="auto">
          <a:xfrm>
            <a:off x="4989513" y="1196975"/>
            <a:ext cx="1268412" cy="1371600"/>
            <a:chOff x="3" y="0"/>
            <a:chExt cx="1065" cy="1152"/>
          </a:xfrm>
        </p:grpSpPr>
        <p:sp>
          <p:nvSpPr>
            <p:cNvPr id="83006" name="矩形 83006"/>
            <p:cNvSpPr>
              <a:spLocks noChangeArrowheads="1"/>
            </p:cNvSpPr>
            <p:nvPr/>
          </p:nvSpPr>
          <p:spPr bwMode="auto">
            <a:xfrm>
              <a:off x="576" y="720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white"/>
                  </a:solidFill>
                  <a:latin typeface="Times New Roman" pitchFamily="18" charset="0"/>
                  <a:ea typeface="华文楷体" pitchFamily="2" charset="-122"/>
                </a:rPr>
                <a:t>Ⅲ</a:t>
              </a:r>
            </a:p>
          </p:txBody>
        </p:sp>
        <p:sp>
          <p:nvSpPr>
            <p:cNvPr id="83007" name="等腰三角形 83007"/>
            <p:cNvSpPr>
              <a:spLocks noChangeArrowheads="1"/>
            </p:cNvSpPr>
            <p:nvPr/>
          </p:nvSpPr>
          <p:spPr bwMode="auto">
            <a:xfrm rot="9341250" flipV="1">
              <a:off x="240" y="0"/>
              <a:ext cx="726" cy="115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83008" name="矩形 83008"/>
            <p:cNvSpPr>
              <a:spLocks noChangeArrowheads="1"/>
            </p:cNvSpPr>
            <p:nvPr/>
          </p:nvSpPr>
          <p:spPr bwMode="auto">
            <a:xfrm rot="2399172">
              <a:off x="348" y="15"/>
              <a:ext cx="232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ar-SA" altLang="en-US" sz="150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ر</a:t>
              </a:r>
              <a:endParaRPr lang="zh-CN" altLang="en-US" sz="15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009" name="矩形 83009"/>
            <p:cNvSpPr>
              <a:spLocks noChangeArrowheads="1"/>
            </p:cNvSpPr>
            <p:nvPr/>
          </p:nvSpPr>
          <p:spPr bwMode="auto">
            <a:xfrm>
              <a:off x="348" y="223"/>
              <a:ext cx="3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 b="1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30</a:t>
              </a:r>
              <a:r>
                <a:rPr lang="en-US" altLang="zh-CN" sz="1200" b="1">
                  <a:solidFill>
                    <a:srgbClr val="000099"/>
                  </a:solidFill>
                  <a:latin typeface="Times New Roman" pitchFamily="18" charset="0"/>
                </a:rPr>
                <a:t>º</a:t>
              </a:r>
              <a:endParaRPr lang="en-US" altLang="zh-CN" sz="1200" b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010" name="矩形 83010"/>
            <p:cNvSpPr>
              <a:spLocks noChangeArrowheads="1"/>
            </p:cNvSpPr>
            <p:nvPr/>
          </p:nvSpPr>
          <p:spPr bwMode="auto">
            <a:xfrm rot="-7740131">
              <a:off x="565" y="244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8  cm</a:t>
              </a:r>
            </a:p>
          </p:txBody>
        </p:sp>
        <p:sp>
          <p:nvSpPr>
            <p:cNvPr id="83011" name="矩形 83011"/>
            <p:cNvSpPr>
              <a:spLocks noChangeArrowheads="1"/>
            </p:cNvSpPr>
            <p:nvPr/>
          </p:nvSpPr>
          <p:spPr bwMode="auto">
            <a:xfrm rot="-6051086">
              <a:off x="-150" y="458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itchFamily="18" charset="0"/>
                  <a:ea typeface="华文行楷" pitchFamily="2" charset="-122"/>
                </a:rPr>
                <a:t>8  cm</a:t>
              </a:r>
            </a:p>
          </p:txBody>
        </p:sp>
        <p:sp>
          <p:nvSpPr>
            <p:cNvPr id="83012" name="文本框 83012"/>
            <p:cNvSpPr txBox="1">
              <a:spLocks noChangeArrowheads="1"/>
            </p:cNvSpPr>
            <p:nvPr/>
          </p:nvSpPr>
          <p:spPr bwMode="auto">
            <a:xfrm>
              <a:off x="528" y="672"/>
              <a:ext cx="38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dirty="0">
                  <a:solidFill>
                    <a:prstClr val="black"/>
                  </a:solidFill>
                  <a:latin typeface="Times New Roman" pitchFamily="18" charset="0"/>
                  <a:ea typeface="华文行楷" pitchFamily="2" charset="-122"/>
                </a:rPr>
                <a:t>Ⅲ</a:t>
              </a:r>
            </a:p>
          </p:txBody>
        </p:sp>
      </p:grpSp>
      <p:grpSp>
        <p:nvGrpSpPr>
          <p:cNvPr id="83013" name="组合 2"/>
          <p:cNvGrpSpPr>
            <a:grpSpLocks/>
          </p:cNvGrpSpPr>
          <p:nvPr/>
        </p:nvGrpSpPr>
        <p:grpSpPr bwMode="auto">
          <a:xfrm>
            <a:off x="6146" y="-9654"/>
            <a:ext cx="2006600" cy="476924"/>
            <a:chOff x="263" y="186"/>
            <a:chExt cx="3160" cy="753"/>
          </a:xfrm>
        </p:grpSpPr>
        <p:sp>
          <p:nvSpPr>
            <p:cNvPr id="83014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83015" name="组合 1"/>
            <p:cNvGrpSpPr>
              <a:grpSpLocks/>
            </p:cNvGrpSpPr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3018" name="组合 7"/>
          <p:cNvGrpSpPr>
            <a:grpSpLocks/>
          </p:cNvGrpSpPr>
          <p:nvPr/>
        </p:nvGrpSpPr>
        <p:grpSpPr bwMode="auto">
          <a:xfrm>
            <a:off x="3332163" y="387350"/>
            <a:ext cx="2480310" cy="492828"/>
            <a:chOff x="5083" y="1100"/>
            <a:chExt cx="3905" cy="778"/>
          </a:xfrm>
        </p:grpSpPr>
        <p:grpSp>
          <p:nvGrpSpPr>
            <p:cNvPr id="8301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3025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黑体" panose="02010609060101010101" pitchFamily="49" charset="-122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686000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8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8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8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8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94" grpId="0" animBg="1"/>
      <p:bldP spid="82995" grpId="0" animBg="1"/>
      <p:bldP spid="82996" grpId="0" animBg="1"/>
      <p:bldP spid="8299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688731" y="1206205"/>
            <a:ext cx="7772400" cy="323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ea typeface="楷体" pitchFamily="49" charset="-122"/>
              </a:rPr>
              <a:t>2.</a:t>
            </a:r>
            <a:r>
              <a:rPr lang="zh-CN" altLang="en-US" b="1" dirty="0">
                <a:ea typeface="楷体" pitchFamily="49" charset="-122"/>
              </a:rPr>
              <a:t>如图，</a:t>
            </a:r>
            <a:r>
              <a:rPr lang="en-US" altLang="zh-CN" b="1" i="1" dirty="0">
                <a:ea typeface="楷体" pitchFamily="49" charset="-122"/>
                <a:cs typeface="EU-B1X"/>
              </a:rPr>
              <a:t>AB</a:t>
            </a:r>
            <a:r>
              <a:rPr lang="en-US" altLang="zh-CN" b="1" i="1" dirty="0">
                <a:ea typeface="楷体" pitchFamily="49" charset="-122"/>
              </a:rPr>
              <a:t>=</a:t>
            </a:r>
            <a:r>
              <a:rPr lang="en-US" altLang="zh-CN" b="1" i="1" dirty="0">
                <a:ea typeface="楷体" pitchFamily="49" charset="-122"/>
                <a:cs typeface="EU-B1X"/>
              </a:rPr>
              <a:t>DB</a:t>
            </a:r>
            <a:r>
              <a:rPr lang="zh-CN" altLang="en-US" b="1" dirty="0">
                <a:ea typeface="楷体" pitchFamily="49" charset="-122"/>
              </a:rPr>
              <a:t>，</a:t>
            </a:r>
            <a:r>
              <a:rPr lang="en-US" altLang="zh-CN" b="1" i="1" dirty="0">
                <a:ea typeface="楷体" pitchFamily="49" charset="-122"/>
                <a:cs typeface="EU-B1X"/>
              </a:rPr>
              <a:t>BC</a:t>
            </a:r>
            <a:r>
              <a:rPr lang="en-US" altLang="zh-CN" b="1" i="1" dirty="0">
                <a:ea typeface="楷体" pitchFamily="49" charset="-122"/>
              </a:rPr>
              <a:t>=</a:t>
            </a:r>
            <a:r>
              <a:rPr lang="en-US" altLang="zh-CN" b="1" i="1" dirty="0">
                <a:ea typeface="楷体" pitchFamily="49" charset="-122"/>
                <a:cs typeface="EU-B1X"/>
              </a:rPr>
              <a:t>BE</a:t>
            </a:r>
            <a:r>
              <a:rPr lang="zh-CN" altLang="en-US" b="1" dirty="0">
                <a:ea typeface="楷体" pitchFamily="49" charset="-122"/>
              </a:rPr>
              <a:t>，欲证</a:t>
            </a:r>
            <a:r>
              <a:rPr lang="en-US" altLang="zh-CN" b="1" dirty="0">
                <a:ea typeface="楷体" pitchFamily="49" charset="-122"/>
              </a:rPr>
              <a:t>△</a:t>
            </a:r>
            <a:r>
              <a:rPr lang="en-US" altLang="zh-CN" b="1" i="1" dirty="0">
                <a:ea typeface="楷体" pitchFamily="49" charset="-122"/>
                <a:cs typeface="EU-B1X"/>
              </a:rPr>
              <a:t>ABE</a:t>
            </a:r>
            <a:r>
              <a:rPr lang="zh-CN" altLang="zh-CN" b="1" dirty="0">
                <a:ea typeface="楷体" pitchFamily="49" charset="-122"/>
              </a:rPr>
              <a:t>≌△</a:t>
            </a:r>
            <a:r>
              <a:rPr lang="en-US" altLang="zh-CN" b="1" i="1" dirty="0">
                <a:ea typeface="楷体" pitchFamily="49" charset="-122"/>
                <a:cs typeface="EU-B1X"/>
              </a:rPr>
              <a:t>DBC</a:t>
            </a:r>
            <a:r>
              <a:rPr lang="zh-CN" altLang="en-US" b="1" dirty="0">
                <a:ea typeface="楷体" pitchFamily="49" charset="-122"/>
              </a:rPr>
              <a:t>，则需要增加的条件</a:t>
            </a:r>
            <a:r>
              <a:rPr lang="zh-CN" altLang="en-US" b="1" dirty="0" smtClean="0">
                <a:ea typeface="楷体" pitchFamily="49" charset="-122"/>
              </a:rPr>
              <a:t>是</a:t>
            </a:r>
            <a:r>
              <a:rPr lang="en-US" altLang="zh-CN" b="1" dirty="0" smtClean="0"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A.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A</a:t>
            </a:r>
            <a:r>
              <a:rPr lang="zh-CN" altLang="en-US" b="1" dirty="0">
                <a:ea typeface="黑体" panose="02010609060101010101" pitchFamily="49" charset="-122"/>
              </a:rPr>
              <a:t>＝</a:t>
            </a:r>
            <a:r>
              <a:rPr lang="en-US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D</a:t>
            </a:r>
            <a:r>
              <a:rPr lang="en-US" altLang="zh-CN" b="1" i="1" dirty="0">
                <a:ea typeface="黑体" panose="02010609060101010101" pitchFamily="49" charset="-122"/>
              </a:rPr>
              <a:t>          </a:t>
            </a:r>
            <a:r>
              <a:rPr lang="en-US" altLang="zh-CN" b="1" i="1" dirty="0" smtClean="0">
                <a:ea typeface="黑体" panose="02010609060101010101" pitchFamily="49" charset="-122"/>
              </a:rPr>
              <a:t>      </a:t>
            </a:r>
            <a:r>
              <a:rPr lang="en-US" altLang="zh-CN" b="1" dirty="0" smtClean="0">
                <a:ea typeface="黑体" panose="02010609060101010101" pitchFamily="49" charset="-122"/>
              </a:rPr>
              <a:t>B</a:t>
            </a:r>
            <a:r>
              <a:rPr lang="en-US" altLang="zh-CN" b="1" dirty="0">
                <a:ea typeface="黑体" panose="02010609060101010101" pitchFamily="49" charset="-122"/>
              </a:rPr>
              <a:t>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E</a:t>
            </a:r>
            <a:r>
              <a:rPr lang="zh-CN" altLang="en-US" b="1" dirty="0">
                <a:ea typeface="黑体" panose="02010609060101010101" pitchFamily="49" charset="-122"/>
              </a:rPr>
              <a:t>＝</a:t>
            </a:r>
            <a:r>
              <a:rPr lang="en-US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C</a:t>
            </a:r>
            <a:endParaRPr lang="zh-CN" altLang="zh-CN" b="1" i="1" dirty="0">
              <a:ea typeface="EU-B1X"/>
              <a:cs typeface="EU-B1X"/>
            </a:endParaRPr>
          </a:p>
          <a:p>
            <a:pPr algn="just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C</a:t>
            </a:r>
            <a:r>
              <a:rPr lang="en-US" altLang="zh-CN" b="1" i="1" dirty="0">
                <a:ea typeface="黑体" panose="02010609060101010101" pitchFamily="49" charset="-122"/>
              </a:rPr>
              <a:t>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A</a:t>
            </a:r>
            <a:r>
              <a:rPr lang="en-US" altLang="zh-CN" b="1" dirty="0">
                <a:ea typeface="黑体" panose="02010609060101010101" pitchFamily="49" charset="-122"/>
              </a:rPr>
              <a:t>=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C</a:t>
            </a:r>
            <a:r>
              <a:rPr lang="en-US" altLang="zh-CN" b="1" i="1" dirty="0">
                <a:ea typeface="黑体" panose="02010609060101010101" pitchFamily="49" charset="-122"/>
              </a:rPr>
              <a:t>          </a:t>
            </a:r>
            <a:r>
              <a:rPr lang="en-US" altLang="zh-CN" b="1" i="1" dirty="0" smtClean="0">
                <a:ea typeface="黑体" panose="02010609060101010101" pitchFamily="49" charset="-122"/>
              </a:rPr>
              <a:t>        </a:t>
            </a:r>
            <a:r>
              <a:rPr lang="en-US" altLang="zh-CN" b="1" dirty="0">
                <a:ea typeface="黑体" panose="02010609060101010101" pitchFamily="49" charset="-122"/>
              </a:rPr>
              <a:t>D.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ABD</a:t>
            </a:r>
            <a:r>
              <a:rPr lang="zh-CN" altLang="en-US" b="1" dirty="0">
                <a:ea typeface="黑体" panose="02010609060101010101" pitchFamily="49" charset="-122"/>
              </a:rPr>
              <a:t>＝</a:t>
            </a:r>
            <a:r>
              <a:rPr lang="en-US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EBC</a:t>
            </a:r>
            <a:r>
              <a:rPr lang="zh-CN" altLang="zh-CN" b="1" i="1" dirty="0">
                <a:ea typeface="黑体" panose="02010609060101010101" pitchFamily="49" charset="-122"/>
              </a:rPr>
              <a:t> </a:t>
            </a:r>
            <a:r>
              <a:rPr lang="en-US" altLang="zh-CN" b="1" i="1" dirty="0">
                <a:ea typeface="黑体" panose="02010609060101010101" pitchFamily="49" charset="-122"/>
              </a:rPr>
              <a:t> </a:t>
            </a:r>
            <a:endParaRPr lang="zh-CN" altLang="en-US" b="1" i="1" dirty="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endParaRPr lang="zh-CN" altLang="zh-CN" b="1" dirty="0"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3325747" y="1883020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D</a:t>
            </a: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3256662" y="622242"/>
            <a:ext cx="2480310" cy="492828"/>
            <a:chOff x="5083" y="1100"/>
            <a:chExt cx="3905" cy="778"/>
          </a:xfrm>
        </p:grpSpPr>
        <p:grpSp>
          <p:nvGrpSpPr>
            <p:cNvPr id="1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3" name="缺角矩形 12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缺角矩形 15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缺角矩形 16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2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黑体" panose="02010609060101010101" pitchFamily="49" charset="-122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6146" y="-9654"/>
            <a:ext cx="2006600" cy="476924"/>
            <a:chOff x="263" y="186"/>
            <a:chExt cx="3160" cy="753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/>
            <p:cNvGrpSpPr>
              <a:grpSpLocks/>
            </p:cNvGrpSpPr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134" y="2113852"/>
            <a:ext cx="2619318" cy="160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0657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3" name="Rectangle 6"/>
          <p:cNvSpPr>
            <a:spLocks noChangeArrowheads="1"/>
          </p:cNvSpPr>
          <p:nvPr/>
        </p:nvSpPr>
        <p:spPr bwMode="auto">
          <a:xfrm>
            <a:off x="1342373" y="2126003"/>
            <a:ext cx="4286639" cy="274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∵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</a:t>
            </a:r>
            <a:r>
              <a:rPr lang="zh-CN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平分</a:t>
            </a: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BAD</a:t>
            </a: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BAC</a:t>
            </a: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=∠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DAC</a:t>
            </a: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ADC</a:t>
            </a:r>
            <a:r>
              <a:rPr lang="zh-CN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中，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                                      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n-US" altLang="zh-CN" sz="21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ABC</a:t>
            </a:r>
            <a:r>
              <a:rPr lang="zh-CN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△</a:t>
            </a:r>
            <a:r>
              <a:rPr lang="zh-CN" altLang="zh-CN" sz="2100" b="1" i="1" dirty="0" smtClean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ADC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SAS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）</a:t>
            </a:r>
            <a:r>
              <a:rPr lang="zh-CN" altLang="zh-CN" sz="2100" b="1" dirty="0" smtClean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．</a:t>
            </a:r>
            <a:endParaRPr lang="zh-CN" altLang="zh-CN" sz="2100" b="1" dirty="0">
              <a:solidFill>
                <a:prstClr val="black"/>
              </a:solidFill>
              <a:latin typeface="Times New Roman"/>
              <a:ea typeface="楷体_GB2312" pitchFamily="49" charset="-122"/>
            </a:endParaRPr>
          </a:p>
        </p:txBody>
      </p:sp>
      <p:sp>
        <p:nvSpPr>
          <p:cNvPr id="23575" name="Rectangle 9"/>
          <p:cNvSpPr>
            <a:spLocks noChangeArrowheads="1"/>
          </p:cNvSpPr>
          <p:nvPr/>
        </p:nvSpPr>
        <p:spPr bwMode="auto">
          <a:xfrm>
            <a:off x="1622425" y="3335101"/>
            <a:ext cx="12001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AD=AB</a:t>
            </a:r>
          </a:p>
        </p:txBody>
      </p:sp>
      <p:sp>
        <p:nvSpPr>
          <p:cNvPr id="23576" name="Rectangle 10"/>
          <p:cNvSpPr>
            <a:spLocks noChangeArrowheads="1"/>
          </p:cNvSpPr>
          <p:nvPr/>
        </p:nvSpPr>
        <p:spPr bwMode="auto">
          <a:xfrm>
            <a:off x="1622425" y="3638313"/>
            <a:ext cx="20669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BAC=</a:t>
            </a: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DAC</a:t>
            </a:r>
          </a:p>
        </p:txBody>
      </p:sp>
      <p:sp>
        <p:nvSpPr>
          <p:cNvPr id="23577" name="Rectangle 11"/>
          <p:cNvSpPr>
            <a:spLocks noChangeArrowheads="1"/>
          </p:cNvSpPr>
          <p:nvPr/>
        </p:nvSpPr>
        <p:spPr bwMode="auto">
          <a:xfrm>
            <a:off x="1681163" y="4008201"/>
            <a:ext cx="12573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AC=AC </a:t>
            </a:r>
          </a:p>
        </p:txBody>
      </p:sp>
      <p:sp>
        <p:nvSpPr>
          <p:cNvPr id="23578" name="AutoShape 13"/>
          <p:cNvSpPr>
            <a:spLocks/>
          </p:cNvSpPr>
          <p:nvPr/>
        </p:nvSpPr>
        <p:spPr bwMode="auto">
          <a:xfrm>
            <a:off x="1400175" y="3581823"/>
            <a:ext cx="107950" cy="703262"/>
          </a:xfrm>
          <a:prstGeom prst="leftBrace">
            <a:avLst>
              <a:gd name="adj1" fmla="val 46839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81" name="Text Box 85"/>
          <p:cNvSpPr txBox="1">
            <a:spLocks noChangeArrowheads="1"/>
          </p:cNvSpPr>
          <p:nvPr/>
        </p:nvSpPr>
        <p:spPr bwMode="auto">
          <a:xfrm>
            <a:off x="2711356" y="3302754"/>
            <a:ext cx="12954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已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知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），</a:t>
            </a:r>
          </a:p>
        </p:txBody>
      </p:sp>
      <p:sp>
        <p:nvSpPr>
          <p:cNvPr id="23582" name="Text Box 86"/>
          <p:cNvSpPr txBox="1">
            <a:spLocks noChangeArrowheads="1"/>
          </p:cNvSpPr>
          <p:nvPr/>
        </p:nvSpPr>
        <p:spPr bwMode="auto">
          <a:xfrm>
            <a:off x="2640013" y="4005026"/>
            <a:ext cx="1781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公共边），</a:t>
            </a:r>
            <a:endParaRPr lang="zh-CN" altLang="en-US" sz="2100" b="1" dirty="0">
              <a:solidFill>
                <a:prstClr val="black"/>
              </a:solidFill>
              <a:latin typeface="仿宋" pitchFamily="49" charset="-122"/>
              <a:ea typeface="仿宋" pitchFamily="49" charset="-122"/>
              <a:cs typeface="Times New Roman" pitchFamily="18" charset="0"/>
            </a:endParaRPr>
          </a:p>
        </p:txBody>
      </p:sp>
      <p:sp>
        <p:nvSpPr>
          <p:cNvPr id="23583" name="Text Box 87"/>
          <p:cNvSpPr txBox="1">
            <a:spLocks noChangeArrowheads="1"/>
          </p:cNvSpPr>
          <p:nvPr/>
        </p:nvSpPr>
        <p:spPr bwMode="auto">
          <a:xfrm>
            <a:off x="3481597" y="3654982"/>
            <a:ext cx="140134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已证），</a:t>
            </a:r>
            <a:endParaRPr lang="zh-CN" altLang="en-US" sz="2100" b="1" dirty="0">
              <a:solidFill>
                <a:prstClr val="black"/>
              </a:solidFill>
              <a:latin typeface="仿宋" pitchFamily="49" charset="-122"/>
              <a:ea typeface="仿宋" pitchFamily="49" charset="-122"/>
              <a:cs typeface="Times New Roman" pitchFamily="18" charset="0"/>
            </a:endParaRPr>
          </a:p>
        </p:txBody>
      </p:sp>
      <p:sp>
        <p:nvSpPr>
          <p:cNvPr id="85007" name="Text Box 2"/>
          <p:cNvSpPr txBox="1">
            <a:spLocks noChangeArrowheads="1"/>
          </p:cNvSpPr>
          <p:nvPr/>
        </p:nvSpPr>
        <p:spPr bwMode="auto">
          <a:xfrm>
            <a:off x="675286" y="1066785"/>
            <a:ext cx="7991863" cy="105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图，已知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平分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∠</a:t>
            </a:r>
            <a:r>
              <a:rPr lang="zh-CN" altLang="zh-CN" sz="2400" b="1" i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BAD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, </a:t>
            </a:r>
            <a:r>
              <a:rPr lang="zh-CN" altLang="zh-CN" sz="2400" b="1" i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AB=AD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．</a:t>
            </a:r>
            <a:endParaRPr lang="en-US" altLang="zh-CN" sz="2400" b="1" dirty="0" smtClean="0">
              <a:solidFill>
                <a:srgbClr val="000000"/>
              </a:solidFill>
              <a:latin typeface="Times New Roman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 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证：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△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≌△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ADC</a:t>
            </a:r>
            <a:r>
              <a:rPr lang="zh-CN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．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 </a:t>
            </a:r>
          </a:p>
        </p:txBody>
      </p: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-2243" y="-18043"/>
            <a:ext cx="2006600" cy="476924"/>
            <a:chOff x="263" y="186"/>
            <a:chExt cx="3160" cy="753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/>
            <p:cNvGrpSpPr>
              <a:grpSpLocks/>
            </p:cNvGrpSpPr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3256662" y="509228"/>
            <a:ext cx="2480310" cy="492828"/>
            <a:chOff x="5083" y="1100"/>
            <a:chExt cx="3905" cy="778"/>
          </a:xfrm>
        </p:grpSpPr>
        <p:grpSp>
          <p:nvGrpSpPr>
            <p:cNvPr id="26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缺角矩形 31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7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黑体" panose="02010609060101010101" pitchFamily="49" charset="-122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181" y="1908879"/>
            <a:ext cx="2407920" cy="230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2732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3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1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1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1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1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5" grpId="0"/>
      <p:bldP spid="23576" grpId="0"/>
      <p:bldP spid="23577" grpId="0"/>
      <p:bldP spid="23578" grpId="0" bldLvl="0" animBg="1"/>
      <p:bldP spid="23581" grpId="0"/>
      <p:bldP spid="23582" grpId="0"/>
      <p:bldP spid="235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85938" y="1591237"/>
            <a:ext cx="2514600" cy="1511300"/>
            <a:chOff x="528" y="1344"/>
            <a:chExt cx="2112" cy="1269"/>
          </a:xfrm>
        </p:grpSpPr>
        <p:sp>
          <p:nvSpPr>
            <p:cNvPr id="52226" name="Line 5"/>
            <p:cNvSpPr>
              <a:spLocks noChangeShapeType="1"/>
            </p:cNvSpPr>
            <p:nvPr/>
          </p:nvSpPr>
          <p:spPr bwMode="auto">
            <a:xfrm flipH="1">
              <a:off x="864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27" name="Line 6"/>
            <p:cNvSpPr>
              <a:spLocks noChangeShapeType="1"/>
            </p:cNvSpPr>
            <p:nvPr/>
          </p:nvSpPr>
          <p:spPr bwMode="auto">
            <a:xfrm>
              <a:off x="864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28" name="Line 7"/>
            <p:cNvSpPr>
              <a:spLocks noChangeShapeType="1"/>
            </p:cNvSpPr>
            <p:nvPr/>
          </p:nvSpPr>
          <p:spPr bwMode="auto">
            <a:xfrm>
              <a:off x="1296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29" name="Text Box 8"/>
            <p:cNvSpPr txBox="1">
              <a:spLocks noChangeArrowheads="1"/>
            </p:cNvSpPr>
            <p:nvPr/>
          </p:nvSpPr>
          <p:spPr bwMode="auto">
            <a:xfrm>
              <a:off x="1056" y="1344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A</a:t>
              </a:r>
              <a:endParaRPr lang="en-US" altLang="zh-CN" b="1" i="1">
                <a:latin typeface="+mn-lt"/>
                <a:cs typeface="Times New Roman" pitchFamily="18" charset="0"/>
              </a:endParaRPr>
            </a:p>
          </p:txBody>
        </p:sp>
        <p:sp>
          <p:nvSpPr>
            <p:cNvPr id="52230" name="Text Box 9"/>
            <p:cNvSpPr txBox="1">
              <a:spLocks noChangeArrowheads="1"/>
            </p:cNvSpPr>
            <p:nvPr/>
          </p:nvSpPr>
          <p:spPr bwMode="auto">
            <a:xfrm>
              <a:off x="528" y="2304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  <a:cs typeface="Times New Roman" pitchFamily="18" charset="0"/>
              </a:endParaRPr>
            </a:p>
          </p:txBody>
        </p:sp>
        <p:sp>
          <p:nvSpPr>
            <p:cNvPr id="52231" name="Text Box 10"/>
            <p:cNvSpPr txBox="1">
              <a:spLocks noChangeArrowheads="1"/>
            </p:cNvSpPr>
            <p:nvPr/>
          </p:nvSpPr>
          <p:spPr bwMode="auto">
            <a:xfrm>
              <a:off x="2160" y="2304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  <a:cs typeface="Times New Roman" pitchFamily="18" charset="0"/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4518025" y="1591237"/>
            <a:ext cx="2514600" cy="1511300"/>
            <a:chOff x="2976" y="1344"/>
            <a:chExt cx="2112" cy="1269"/>
          </a:xfrm>
        </p:grpSpPr>
        <p:sp>
          <p:nvSpPr>
            <p:cNvPr id="52233" name="Line 12"/>
            <p:cNvSpPr>
              <a:spLocks noChangeShapeType="1"/>
            </p:cNvSpPr>
            <p:nvPr/>
          </p:nvSpPr>
          <p:spPr bwMode="auto">
            <a:xfrm flipH="1">
              <a:off x="3312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34" name="Line 13"/>
            <p:cNvSpPr>
              <a:spLocks noChangeShapeType="1"/>
            </p:cNvSpPr>
            <p:nvPr/>
          </p:nvSpPr>
          <p:spPr bwMode="auto">
            <a:xfrm>
              <a:off x="3312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35" name="Line 14"/>
            <p:cNvSpPr>
              <a:spLocks noChangeShapeType="1"/>
            </p:cNvSpPr>
            <p:nvPr/>
          </p:nvSpPr>
          <p:spPr bwMode="auto">
            <a:xfrm>
              <a:off x="3744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36" name="Text Box 15"/>
            <p:cNvSpPr txBox="1">
              <a:spLocks noChangeArrowheads="1"/>
            </p:cNvSpPr>
            <p:nvPr/>
          </p:nvSpPr>
          <p:spPr bwMode="auto">
            <a:xfrm>
              <a:off x="3504" y="1344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  <a:cs typeface="Times New Roman" pitchFamily="18" charset="0"/>
              </a:endParaRPr>
            </a:p>
          </p:txBody>
        </p:sp>
        <p:sp>
          <p:nvSpPr>
            <p:cNvPr id="52237" name="Text Box 16"/>
            <p:cNvSpPr txBox="1">
              <a:spLocks noChangeArrowheads="1"/>
            </p:cNvSpPr>
            <p:nvPr/>
          </p:nvSpPr>
          <p:spPr bwMode="auto">
            <a:xfrm>
              <a:off x="2976" y="2304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E</a:t>
              </a:r>
              <a:endParaRPr lang="en-US" altLang="zh-CN" b="1" i="1">
                <a:latin typeface="+mn-lt"/>
                <a:cs typeface="Times New Roman" pitchFamily="18" charset="0"/>
              </a:endParaRPr>
            </a:p>
          </p:txBody>
        </p:sp>
        <p:sp>
          <p:nvSpPr>
            <p:cNvPr id="52238" name="Text Box 17"/>
            <p:cNvSpPr txBox="1">
              <a:spLocks noChangeArrowheads="1"/>
            </p:cNvSpPr>
            <p:nvPr/>
          </p:nvSpPr>
          <p:spPr bwMode="auto">
            <a:xfrm>
              <a:off x="4608" y="2304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 dirty="0">
                  <a:latin typeface="+mn-lt"/>
                </a:rPr>
                <a:t>F</a:t>
              </a:r>
              <a:endParaRPr lang="en-US" altLang="zh-CN" b="1" i="1" dirty="0">
                <a:latin typeface="+mn-lt"/>
                <a:cs typeface="Times New Roman" pitchFamily="18" charset="0"/>
              </a:endParaRPr>
            </a:p>
          </p:txBody>
        </p: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1411287" y="1202373"/>
            <a:ext cx="7102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 ≌△DEF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，找出其中相等的边与角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43" name="Rectangle 21"/>
          <p:cNvSpPr>
            <a:spLocks noChangeArrowheads="1"/>
          </p:cNvSpPr>
          <p:nvPr/>
        </p:nvSpPr>
        <p:spPr bwMode="auto">
          <a:xfrm>
            <a:off x="1893888" y="3039037"/>
            <a:ext cx="13420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AB=DE</a:t>
            </a:r>
          </a:p>
        </p:txBody>
      </p:sp>
      <p:sp>
        <p:nvSpPr>
          <p:cNvPr id="44" name="Rectangle 23"/>
          <p:cNvSpPr>
            <a:spLocks noChangeArrowheads="1"/>
          </p:cNvSpPr>
          <p:nvPr/>
        </p:nvSpPr>
        <p:spPr bwMode="auto">
          <a:xfrm>
            <a:off x="5651500" y="3048563"/>
            <a:ext cx="18145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③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CA=FD</a:t>
            </a:r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3768725" y="3039037"/>
            <a:ext cx="17811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②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BC=EF</a:t>
            </a: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auto">
          <a:xfrm>
            <a:off x="1893888" y="3413687"/>
            <a:ext cx="17668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④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∠A= ∠D</a:t>
            </a:r>
          </a:p>
        </p:txBody>
      </p:sp>
      <p:sp>
        <p:nvSpPr>
          <p:cNvPr id="47" name="Rectangle 26"/>
          <p:cNvSpPr>
            <a:spLocks noChangeArrowheads="1"/>
          </p:cNvSpPr>
          <p:nvPr/>
        </p:nvSpPr>
        <p:spPr bwMode="auto">
          <a:xfrm>
            <a:off x="3762375" y="3420037"/>
            <a:ext cx="17811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⑤ </a:t>
            </a:r>
            <a:r>
              <a:rPr lang="en-US" altLang="zh-CN" sz="2100" b="1" i="1" dirty="0">
                <a:latin typeface="+mn-lt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∠B=∠E</a:t>
            </a: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5641975" y="3459724"/>
            <a:ext cx="17160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⑥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∠C= ∠F</a:t>
            </a:r>
          </a:p>
        </p:txBody>
      </p:sp>
      <p:grpSp>
        <p:nvGrpSpPr>
          <p:cNvPr id="52253" name="组合 2"/>
          <p:cNvGrpSpPr>
            <a:grpSpLocks/>
          </p:cNvGrpSpPr>
          <p:nvPr/>
        </p:nvGrpSpPr>
        <p:grpSpPr bwMode="auto">
          <a:xfrm>
            <a:off x="7977" y="-7798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25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239" y="377325"/>
            <a:ext cx="8096250" cy="3707562"/>
            <a:chOff x="628650" y="766911"/>
            <a:chExt cx="8096250" cy="3919389"/>
          </a:xfrm>
        </p:grpSpPr>
        <p:sp>
          <p:nvSpPr>
            <p:cNvPr id="39" name="折角形 38"/>
            <p:cNvSpPr/>
            <p:nvPr/>
          </p:nvSpPr>
          <p:spPr>
            <a:xfrm>
              <a:off x="628650" y="1114573"/>
              <a:ext cx="8096250" cy="3571727"/>
            </a:xfrm>
            <a:prstGeom prst="foldedCorner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9" name="圆角矩形 31"/>
            <p:cNvSpPr>
              <a:spLocks noChangeArrowheads="1"/>
            </p:cNvSpPr>
            <p:nvPr/>
          </p:nvSpPr>
          <p:spPr bwMode="auto">
            <a:xfrm>
              <a:off x="4062664" y="882035"/>
              <a:ext cx="1612378" cy="487363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54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sym typeface="微软雅黑" pitchFamily="34" charset="-122"/>
                </a:rPr>
                <a:t>温故知新</a:t>
              </a: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1597" y="766911"/>
              <a:ext cx="691019" cy="695325"/>
            </a:xfrm>
            <a:prstGeom prst="rect">
              <a:avLst/>
            </a:prstGeom>
          </p:spPr>
        </p:pic>
      </p:grp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603916" y="4214453"/>
            <a:ext cx="8402895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即：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三条边</a:t>
            </a:r>
            <a:r>
              <a:rPr lang="zh-CN" altLang="en-US" sz="2400" b="1" dirty="0">
                <a:latin typeface="宋体" pitchFamily="2" charset="-122"/>
              </a:rPr>
              <a:t>分别相等，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三个角</a:t>
            </a:r>
            <a:r>
              <a:rPr lang="zh-CN" altLang="en-US" sz="2400" b="1" dirty="0">
                <a:latin typeface="宋体" pitchFamily="2" charset="-122"/>
              </a:rPr>
              <a:t>分别相等的两个三角形全等．</a:t>
            </a:r>
          </a:p>
        </p:txBody>
      </p:sp>
    </p:spTree>
    <p:extLst>
      <p:ext uri="{BB962C8B-B14F-4D97-AF65-F5344CB8AC3E}">
        <p14:creationId xmlns:p14="http://schemas.microsoft.com/office/powerpoint/2010/main" val="391884388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51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3"/>
          <p:cNvSpPr txBox="1">
            <a:spLocks noChangeArrowheads="1"/>
          </p:cNvSpPr>
          <p:nvPr/>
        </p:nvSpPr>
        <p:spPr bwMode="auto">
          <a:xfrm>
            <a:off x="1269433" y="848308"/>
            <a:ext cx="651986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已知：如图，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AB=AC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,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BD=CD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上一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点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求证：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BE=CE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03338" y="1624884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3763" y="3230954"/>
            <a:ext cx="2686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BAD=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CAD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，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178050" y="1624884"/>
            <a:ext cx="291618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ABD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中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，</a:t>
            </a: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295995" y="1967784"/>
            <a:ext cx="2644300" cy="1036638"/>
            <a:chOff x="2710" y="4340"/>
            <a:chExt cx="5553" cy="2178"/>
          </a:xfrm>
        </p:grpSpPr>
        <p:grpSp>
          <p:nvGrpSpPr>
            <p:cNvPr id="88072" name="组合 6"/>
            <p:cNvGrpSpPr>
              <a:grpSpLocks/>
            </p:cNvGrpSpPr>
            <p:nvPr/>
          </p:nvGrpSpPr>
          <p:grpSpPr bwMode="auto">
            <a:xfrm>
              <a:off x="2710" y="4340"/>
              <a:ext cx="5553" cy="2178"/>
              <a:chOff x="2886" y="6185"/>
              <a:chExt cx="5553" cy="2178"/>
            </a:xfrm>
          </p:grpSpPr>
          <p:sp>
            <p:nvSpPr>
              <p:cNvPr id="88073" name="Rectangle 9"/>
              <p:cNvSpPr>
                <a:spLocks noChangeArrowheads="1"/>
              </p:cNvSpPr>
              <p:nvPr/>
            </p:nvSpPr>
            <p:spPr bwMode="auto">
              <a:xfrm>
                <a:off x="2920" y="6185"/>
                <a:ext cx="25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AB=AC</a:t>
                </a:r>
              </a:p>
            </p:txBody>
          </p:sp>
          <p:sp>
            <p:nvSpPr>
              <p:cNvPr id="88074" name="Rectangle 10"/>
              <p:cNvSpPr>
                <a:spLocks noChangeArrowheads="1"/>
              </p:cNvSpPr>
              <p:nvPr/>
            </p:nvSpPr>
            <p:spPr bwMode="auto">
              <a:xfrm>
                <a:off x="2920" y="6865"/>
                <a:ext cx="3553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sym typeface="宋体" pitchFamily="2" charset="-122"/>
                  </a:rPr>
                  <a:t>BD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=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sym typeface="宋体" pitchFamily="2" charset="-122"/>
                  </a:rPr>
                  <a:t>CD</a:t>
                </a:r>
                <a:endParaRPr lang="en-US" altLang="zh-CN" sz="2100" i="1" dirty="0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</a:endParaRPr>
              </a:p>
            </p:txBody>
          </p:sp>
          <p:sp>
            <p:nvSpPr>
              <p:cNvPr id="88075" name="Rectangle 11"/>
              <p:cNvSpPr>
                <a:spLocks noChangeArrowheads="1"/>
              </p:cNvSpPr>
              <p:nvPr/>
            </p:nvSpPr>
            <p:spPr bwMode="auto">
              <a:xfrm>
                <a:off x="3013" y="7493"/>
                <a:ext cx="264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AD=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sym typeface="宋体" pitchFamily="2" charset="-122"/>
                  </a:rPr>
                  <a:t>AD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 </a:t>
                </a:r>
              </a:p>
            </p:txBody>
          </p:sp>
          <p:sp>
            <p:nvSpPr>
              <p:cNvPr id="88076" name="AutoShape 13"/>
              <p:cNvSpPr>
                <a:spLocks/>
              </p:cNvSpPr>
              <p:nvPr/>
            </p:nvSpPr>
            <p:spPr bwMode="auto">
              <a:xfrm>
                <a:off x="2886" y="6525"/>
                <a:ext cx="127" cy="1475"/>
              </a:xfrm>
              <a:prstGeom prst="leftBrace">
                <a:avLst>
                  <a:gd name="adj1" fmla="val 46633"/>
                  <a:gd name="adj2" fmla="val 50000"/>
                </a:avLst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1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8077" name="Text Box 85"/>
              <p:cNvSpPr txBox="1">
                <a:spLocks noChangeArrowheads="1"/>
              </p:cNvSpPr>
              <p:nvPr/>
            </p:nvSpPr>
            <p:spPr bwMode="auto">
              <a:xfrm>
                <a:off x="4733" y="6185"/>
                <a:ext cx="27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已知），</a:t>
                </a:r>
                <a:endParaRPr lang="zh-CN" altLang="en-US" sz="2100" b="1" dirty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88078" name="Text Box 86"/>
              <p:cNvSpPr txBox="1">
                <a:spLocks noChangeArrowheads="1"/>
              </p:cNvSpPr>
              <p:nvPr/>
            </p:nvSpPr>
            <p:spPr bwMode="auto">
              <a:xfrm>
                <a:off x="4699" y="7493"/>
                <a:ext cx="374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公共边），</a:t>
                </a:r>
              </a:p>
            </p:txBody>
          </p:sp>
        </p:grpSp>
        <p:sp>
          <p:nvSpPr>
            <p:cNvPr id="88079" name="Text Box 87"/>
            <p:cNvSpPr txBox="1">
              <a:spLocks noChangeArrowheads="1"/>
            </p:cNvSpPr>
            <p:nvPr/>
          </p:nvSpPr>
          <p:spPr bwMode="auto">
            <a:xfrm>
              <a:off x="4550" y="5008"/>
              <a:ext cx="2933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(</a:t>
              </a:r>
              <a:r>
                <a:rPr lang="zh-CN" altLang="en-US" sz="2100" b="1" dirty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已知），</a:t>
              </a:r>
              <a:endPara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itchFamily="18" charset="0"/>
              </a:endParaRPr>
            </a:p>
          </p:txBody>
        </p:sp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507417" y="4508500"/>
            <a:ext cx="1957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</a:t>
            </a:r>
            <a:r>
              <a:rPr lang="en-US" altLang="zh-CN" sz="21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BE</a:t>
            </a:r>
            <a:r>
              <a:rPr lang="en-US" altLang="zh-CN" sz="21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CE</a:t>
            </a:r>
            <a:r>
              <a:rPr lang="en-US" altLang="zh-CN" sz="2100" b="1" dirty="0">
                <a:solidFill>
                  <a:prstClr val="black"/>
                </a:solidFill>
                <a:latin typeface="Times New Roman" pitchFamily="18" charset="0"/>
                <a:ea typeface="楷体_GB2312" pitchFamily="49" charset="-122"/>
              </a:rPr>
              <a:t>.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178050" y="3629416"/>
            <a:ext cx="28873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和△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中，</a:t>
            </a:r>
          </a:p>
        </p:txBody>
      </p:sp>
      <p:grpSp>
        <p:nvGrpSpPr>
          <p:cNvPr id="7" name="组合 16"/>
          <p:cNvGrpSpPr>
            <a:grpSpLocks/>
          </p:cNvGrpSpPr>
          <p:nvPr/>
        </p:nvGrpSpPr>
        <p:grpSpPr bwMode="auto">
          <a:xfrm>
            <a:off x="2187575" y="3934216"/>
            <a:ext cx="3258485" cy="1081088"/>
            <a:chOff x="2609" y="4340"/>
            <a:chExt cx="6844" cy="2270"/>
          </a:xfrm>
        </p:grpSpPr>
        <p:grpSp>
          <p:nvGrpSpPr>
            <p:cNvPr id="88083" name="组合 17"/>
            <p:cNvGrpSpPr>
              <a:grpSpLocks/>
            </p:cNvGrpSpPr>
            <p:nvPr/>
          </p:nvGrpSpPr>
          <p:grpSpPr bwMode="auto">
            <a:xfrm>
              <a:off x="2609" y="4340"/>
              <a:ext cx="5517" cy="2270"/>
              <a:chOff x="2785" y="6185"/>
              <a:chExt cx="5517" cy="2270"/>
            </a:xfrm>
          </p:grpSpPr>
          <p:sp>
            <p:nvSpPr>
              <p:cNvPr id="88084" name="Rectangle 9"/>
              <p:cNvSpPr>
                <a:spLocks noChangeArrowheads="1"/>
              </p:cNvSpPr>
              <p:nvPr/>
            </p:nvSpPr>
            <p:spPr bwMode="auto">
              <a:xfrm>
                <a:off x="2920" y="6185"/>
                <a:ext cx="25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AB=AC</a:t>
                </a:r>
              </a:p>
            </p:txBody>
          </p:sp>
          <p:sp>
            <p:nvSpPr>
              <p:cNvPr id="88085" name="Rectangle 10"/>
              <p:cNvSpPr>
                <a:spLocks noChangeArrowheads="1"/>
              </p:cNvSpPr>
              <p:nvPr/>
            </p:nvSpPr>
            <p:spPr bwMode="auto">
              <a:xfrm>
                <a:off x="2920" y="6865"/>
                <a:ext cx="4333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dirty="0">
                    <a:solidFill>
                      <a:srgbClr val="FF0000"/>
                    </a:solidFill>
                    <a:latin typeface="Times New Roman"/>
                    <a:ea typeface="黑体" pitchFamily="49" charset="-122"/>
                  </a:rPr>
                  <a:t>∠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Times New Roman"/>
                    <a:ea typeface="楷体_GB2312" pitchFamily="49" charset="-122"/>
                  </a:rPr>
                  <a:t>BAD=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Times New Roman"/>
                    <a:ea typeface="黑体" pitchFamily="49" charset="-122"/>
                  </a:rPr>
                  <a:t>∠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Times New Roman"/>
                    <a:ea typeface="楷体_GB2312" pitchFamily="49" charset="-122"/>
                  </a:rPr>
                  <a:t>CAD</a:t>
                </a:r>
              </a:p>
            </p:txBody>
          </p:sp>
          <p:sp>
            <p:nvSpPr>
              <p:cNvPr id="88086" name="Rectangle 11"/>
              <p:cNvSpPr>
                <a:spLocks noChangeArrowheads="1"/>
              </p:cNvSpPr>
              <p:nvPr/>
            </p:nvSpPr>
            <p:spPr bwMode="auto">
              <a:xfrm>
                <a:off x="3063" y="7585"/>
                <a:ext cx="229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AE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=</a:t>
                </a:r>
                <a:r>
                  <a:rPr lang="en-US" altLang="zh-CN" sz="2100" i="1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  <a:sym typeface="宋体" pitchFamily="2" charset="-122"/>
                  </a:rPr>
                  <a:t>AE</a:t>
                </a:r>
                <a:r>
                  <a:rPr lang="en-US" altLang="zh-CN" sz="2100" dirty="0">
                    <a:solidFill>
                      <a:srgbClr val="FF0000"/>
                    </a:solidFill>
                    <a:latin typeface="Times New Roman" pitchFamily="18" charset="0"/>
                    <a:ea typeface="楷体_GB2312" pitchFamily="49" charset="-122"/>
                  </a:rPr>
                  <a:t> </a:t>
                </a:r>
              </a:p>
            </p:txBody>
          </p:sp>
          <p:sp>
            <p:nvSpPr>
              <p:cNvPr id="88087" name="AutoShape 13"/>
              <p:cNvSpPr>
                <a:spLocks/>
              </p:cNvSpPr>
              <p:nvPr/>
            </p:nvSpPr>
            <p:spPr bwMode="auto">
              <a:xfrm>
                <a:off x="2785" y="6615"/>
                <a:ext cx="228" cy="1475"/>
              </a:xfrm>
              <a:prstGeom prst="leftBrace">
                <a:avLst>
                  <a:gd name="adj1" fmla="val 46633"/>
                  <a:gd name="adj2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10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8088" name="Text Box 85"/>
              <p:cNvSpPr txBox="1">
                <a:spLocks noChangeArrowheads="1"/>
              </p:cNvSpPr>
              <p:nvPr/>
            </p:nvSpPr>
            <p:spPr bwMode="auto">
              <a:xfrm>
                <a:off x="4733" y="6185"/>
                <a:ext cx="27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已知），</a:t>
                </a:r>
                <a:endParaRPr lang="zh-CN" altLang="en-US" sz="2100" b="1" dirty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  <a:cs typeface="Times New Roman" pitchFamily="18" charset="0"/>
                </a:endParaRPr>
              </a:p>
            </p:txBody>
          </p:sp>
          <p:sp>
            <p:nvSpPr>
              <p:cNvPr id="88089" name="Text Box 86"/>
              <p:cNvSpPr txBox="1">
                <a:spLocks noChangeArrowheads="1"/>
              </p:cNvSpPr>
              <p:nvPr/>
            </p:nvSpPr>
            <p:spPr bwMode="auto">
              <a:xfrm>
                <a:off x="4562" y="7585"/>
                <a:ext cx="374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 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itchFamily="49" charset="-122"/>
                    <a:ea typeface="仿宋" pitchFamily="49" charset="-122"/>
                  </a:rPr>
                  <a:t>公共边），</a:t>
                </a:r>
              </a:p>
            </p:txBody>
          </p:sp>
        </p:grpSp>
        <p:sp>
          <p:nvSpPr>
            <p:cNvPr id="88090" name="Text Box 87"/>
            <p:cNvSpPr txBox="1">
              <a:spLocks noChangeArrowheads="1"/>
            </p:cNvSpPr>
            <p:nvPr/>
          </p:nvSpPr>
          <p:spPr bwMode="auto">
            <a:xfrm>
              <a:off x="6520" y="5040"/>
              <a:ext cx="2933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(</a:t>
              </a:r>
              <a:r>
                <a: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已证）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endParaRPr>
            </a:p>
          </p:txBody>
        </p:sp>
      </p:grp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133600" y="2888054"/>
            <a:ext cx="3436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ABD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S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S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S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）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5483238" y="4153364"/>
            <a:ext cx="33893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ABE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Arial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  <a:sym typeface="宋体" pitchFamily="2" charset="-122"/>
              </a:rPr>
              <a:t>ACE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S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宋体" pitchFamily="2" charset="-122"/>
              </a:rPr>
              <a:t>A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S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）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rPr>
              <a:t>.</a:t>
            </a:r>
          </a:p>
        </p:txBody>
      </p:sp>
      <p:grpSp>
        <p:nvGrpSpPr>
          <p:cNvPr id="35" name="组合 2"/>
          <p:cNvGrpSpPr>
            <a:grpSpLocks/>
          </p:cNvGrpSpPr>
          <p:nvPr/>
        </p:nvGrpSpPr>
        <p:grpSpPr bwMode="auto">
          <a:xfrm>
            <a:off x="-2243" y="-26432"/>
            <a:ext cx="2006600" cy="476924"/>
            <a:chOff x="263" y="186"/>
            <a:chExt cx="3160" cy="753"/>
          </a:xfrm>
        </p:grpSpPr>
        <p:sp>
          <p:nvSpPr>
            <p:cNvPr id="36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7" name="组合 1"/>
            <p:cNvGrpSpPr>
              <a:grpSpLocks/>
            </p:cNvGrpSpPr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3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3221541" y="417227"/>
            <a:ext cx="2480310" cy="500049"/>
            <a:chOff x="5060" y="904"/>
            <a:chExt cx="3905" cy="787"/>
          </a:xfrm>
        </p:grpSpPr>
        <p:grpSp>
          <p:nvGrpSpPr>
            <p:cNvPr id="47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49" name="缺角矩形 48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缺角矩形 49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缺角矩形 50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缺角矩形 51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缺角矩形 52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8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黑体" panose="02010609060101010101" pitchFamily="49" charset="-122"/>
                </a:rPr>
                <a:t>能力提升题</a:t>
              </a:r>
              <a:endParaRPr lang="en-US" altLang="zh-CN" sz="2500" b="1" dirty="0">
                <a:solidFill>
                  <a:prstClr val="white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88081" name="组合 88080"/>
          <p:cNvGrpSpPr/>
          <p:nvPr/>
        </p:nvGrpSpPr>
        <p:grpSpPr>
          <a:xfrm>
            <a:off x="6268122" y="1648802"/>
            <a:ext cx="1622925" cy="2104868"/>
            <a:chOff x="6248302" y="1647967"/>
            <a:chExt cx="1622925" cy="210486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069137" y="2040382"/>
              <a:ext cx="615179" cy="133199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417578" y="3372374"/>
              <a:ext cx="126673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6417579" y="2040382"/>
              <a:ext cx="633368" cy="133199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7050947" y="2040382"/>
              <a:ext cx="18190" cy="133199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069137" y="3004422"/>
              <a:ext cx="615179" cy="3679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6417579" y="3004422"/>
              <a:ext cx="651558" cy="3679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068" name="矩形 88067"/>
            <p:cNvSpPr/>
            <p:nvPr/>
          </p:nvSpPr>
          <p:spPr>
            <a:xfrm>
              <a:off x="6899860" y="1647967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  <a:ea typeface="楷体" pitchFamily="49" charset="-122"/>
                </a:rPr>
                <a:t>A</a:t>
              </a:r>
              <a:endParaRPr lang="zh-CN" altLang="en-US" sz="2000" dirty="0"/>
            </a:p>
          </p:txBody>
        </p:sp>
        <p:sp>
          <p:nvSpPr>
            <p:cNvPr id="88069" name="矩形 88068"/>
            <p:cNvSpPr/>
            <p:nvPr/>
          </p:nvSpPr>
          <p:spPr>
            <a:xfrm>
              <a:off x="6248302" y="3338213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  <a:ea typeface="楷体" pitchFamily="49" charset="-122"/>
                </a:rPr>
                <a:t>B</a:t>
              </a:r>
              <a:endParaRPr lang="zh-CN" altLang="en-US" sz="2000" dirty="0"/>
            </a:p>
          </p:txBody>
        </p:sp>
        <p:sp>
          <p:nvSpPr>
            <p:cNvPr id="88070" name="矩形 88069"/>
            <p:cNvSpPr/>
            <p:nvPr/>
          </p:nvSpPr>
          <p:spPr>
            <a:xfrm>
              <a:off x="7515039" y="3327558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  <a:ea typeface="楷体" pitchFamily="49" charset="-122"/>
                </a:rPr>
                <a:t>C</a:t>
              </a:r>
              <a:endParaRPr lang="zh-CN" altLang="en-US" sz="2000" dirty="0"/>
            </a:p>
          </p:txBody>
        </p:sp>
        <p:sp>
          <p:nvSpPr>
            <p:cNvPr id="88071" name="矩形 88070"/>
            <p:cNvSpPr/>
            <p:nvPr/>
          </p:nvSpPr>
          <p:spPr>
            <a:xfrm>
              <a:off x="6909926" y="3352725"/>
              <a:ext cx="3706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  <a:ea typeface="楷体" pitchFamily="49" charset="-122"/>
                </a:rPr>
                <a:t>D</a:t>
              </a:r>
              <a:endParaRPr lang="zh-CN" altLang="en-US" sz="2000" dirty="0"/>
            </a:p>
          </p:txBody>
        </p:sp>
        <p:sp>
          <p:nvSpPr>
            <p:cNvPr id="88080" name="矩形 88079"/>
            <p:cNvSpPr/>
            <p:nvPr/>
          </p:nvSpPr>
          <p:spPr>
            <a:xfrm>
              <a:off x="7041693" y="2734279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srgbClr val="000000"/>
                  </a:solidFill>
                  <a:latin typeface="Times New Roman"/>
                  <a:ea typeface="楷体" pitchFamily="49" charset="-122"/>
                </a:rPr>
                <a:t>E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0553740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5" grpId="0"/>
      <p:bldP spid="16" grpId="0"/>
      <p:bldP spid="26" grpId="0"/>
      <p:bldP spid="2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555" y="628144"/>
            <a:ext cx="2328672" cy="1906524"/>
          </a:xfrm>
          <a:prstGeom prst="rect">
            <a:avLst/>
          </a:prstGeom>
        </p:spPr>
      </p:pic>
      <p:sp>
        <p:nvSpPr>
          <p:cNvPr id="89089" name="文本框 91137"/>
          <p:cNvSpPr txBox="1">
            <a:spLocks noChangeArrowheads="1"/>
          </p:cNvSpPr>
          <p:nvPr/>
        </p:nvSpPr>
        <p:spPr bwMode="auto">
          <a:xfrm>
            <a:off x="655241" y="888211"/>
            <a:ext cx="731202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图，已知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CA=CB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, 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AD=BD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, 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分别是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CA，CB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的中点，求证：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DM=DN</a:t>
            </a:r>
            <a:r>
              <a:rPr lang="en-US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sp>
        <p:nvSpPr>
          <p:cNvPr id="91153" name="文本框 91152"/>
          <p:cNvSpPr txBox="1">
            <a:spLocks noChangeArrowheads="1"/>
          </p:cNvSpPr>
          <p:nvPr/>
        </p:nvSpPr>
        <p:spPr bwMode="auto">
          <a:xfrm>
            <a:off x="1191557" y="2170113"/>
            <a:ext cx="274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与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CBD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</a:t>
            </a:r>
          </a:p>
        </p:txBody>
      </p:sp>
      <p:sp>
        <p:nvSpPr>
          <p:cNvPr id="91154" name="文本框 91153"/>
          <p:cNvSpPr txBox="1">
            <a:spLocks noChangeArrowheads="1"/>
          </p:cNvSpPr>
          <p:nvPr/>
        </p:nvSpPr>
        <p:spPr bwMode="auto">
          <a:xfrm>
            <a:off x="304144" y="1803894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</a:t>
            </a:r>
            <a:r>
              <a:rPr lang="en-US" altLang="zh-CN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:</a:t>
            </a:r>
          </a:p>
        </p:txBody>
      </p:sp>
      <p:grpSp>
        <p:nvGrpSpPr>
          <p:cNvPr id="4" name="组合 91154"/>
          <p:cNvGrpSpPr>
            <a:grpSpLocks/>
          </p:cNvGrpSpPr>
          <p:nvPr/>
        </p:nvGrpSpPr>
        <p:grpSpPr bwMode="auto">
          <a:xfrm>
            <a:off x="1028044" y="2622550"/>
            <a:ext cx="3198813" cy="1138990"/>
            <a:chOff x="0" y="-45"/>
            <a:chExt cx="1338" cy="957"/>
          </a:xfrm>
        </p:grpSpPr>
        <p:sp>
          <p:nvSpPr>
            <p:cNvPr id="89094" name="文本框 91155"/>
            <p:cNvSpPr txBox="1">
              <a:spLocks noChangeArrowheads="1"/>
            </p:cNvSpPr>
            <p:nvPr/>
          </p:nvSpPr>
          <p:spPr bwMode="auto">
            <a:xfrm>
              <a:off x="74" y="-45"/>
              <a:ext cx="1264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CA=CB 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 (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已知）</a:t>
              </a: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AD=BD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  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（已知）</a:t>
              </a: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CD=CD 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（公共边）</a:t>
              </a:r>
            </a:p>
          </p:txBody>
        </p:sp>
        <p:sp>
          <p:nvSpPr>
            <p:cNvPr id="89095" name="左大括号 91156"/>
            <p:cNvSpPr>
              <a:spLocks/>
            </p:cNvSpPr>
            <p:nvPr/>
          </p:nvSpPr>
          <p:spPr bwMode="auto">
            <a:xfrm>
              <a:off x="0" y="3"/>
              <a:ext cx="91" cy="816"/>
            </a:xfrm>
            <a:prstGeom prst="leftBrace">
              <a:avLst>
                <a:gd name="adj1" fmla="val 74103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solidFill>
                  <a:srgbClr val="FF0000"/>
                </a:solidFill>
                <a:latin typeface="Times New Roman"/>
                <a:ea typeface="黑体" pitchFamily="49" charset="-122"/>
              </a:endParaRPr>
            </a:p>
          </p:txBody>
        </p:sp>
      </p:grpSp>
      <p:sp>
        <p:nvSpPr>
          <p:cNvPr id="91158" name="矩形 91157"/>
          <p:cNvSpPr>
            <a:spLocks noChangeArrowheads="1"/>
          </p:cNvSpPr>
          <p:nvPr/>
        </p:nvSpPr>
        <p:spPr bwMode="auto">
          <a:xfrm>
            <a:off x="1047094" y="3717925"/>
            <a:ext cx="3219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ACD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BCD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SSS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）</a:t>
            </a:r>
          </a:p>
        </p:txBody>
      </p:sp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>
            <a:off x="7962241" y="857715"/>
            <a:ext cx="28575" cy="11731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1557" y="1797710"/>
            <a:ext cx="274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连接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CD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，如图所示；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29632" y="4086225"/>
            <a:ext cx="1455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宋体" pitchFamily="2" charset="-122"/>
              </a:rPr>
              <a:t>A=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宋体" pitchFamily="2" charset="-122"/>
              </a:rPr>
              <a:t>B</a:t>
            </a:r>
            <a:endParaRPr lang="zh-CN" altLang="en-US" sz="2000" b="1" i="1" dirty="0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28044" y="4316413"/>
            <a:ext cx="43084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又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M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N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分别是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CB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的中点，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96214" y="4703912"/>
            <a:ext cx="14093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/>
                <a:ea typeface="黑体" pitchFamily="49" charset="-122"/>
                <a:sym typeface="宋体" pitchFamily="2" charset="-122"/>
              </a:rPr>
              <a:t>AM=BN</a:t>
            </a:r>
            <a:endParaRPr lang="zh-CN" altLang="en-US" sz="2000" b="1" i="1" dirty="0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grpSp>
        <p:nvGrpSpPr>
          <p:cNvPr id="89108" name="组合 2"/>
          <p:cNvGrpSpPr>
            <a:grpSpLocks/>
          </p:cNvGrpSpPr>
          <p:nvPr/>
        </p:nvGrpSpPr>
        <p:grpSpPr bwMode="auto">
          <a:xfrm>
            <a:off x="3297247" y="449886"/>
            <a:ext cx="2478722" cy="500684"/>
            <a:chOff x="5060" y="905"/>
            <a:chExt cx="3905" cy="788"/>
          </a:xfrm>
        </p:grpSpPr>
        <p:grpSp>
          <p:nvGrpSpPr>
            <p:cNvPr id="89109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9115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拓广探索题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-2243" y="-18043"/>
            <a:ext cx="2006600" cy="476924"/>
            <a:chOff x="263" y="186"/>
            <a:chExt cx="3160" cy="753"/>
          </a:xfrm>
        </p:grpSpPr>
        <p:sp>
          <p:nvSpPr>
            <p:cNvPr id="30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31" name="组合 1"/>
            <p:cNvGrpSpPr>
              <a:grpSpLocks/>
            </p:cNvGrpSpPr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3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4" name="文本框 91152"/>
          <p:cNvSpPr txBox="1">
            <a:spLocks noChangeArrowheads="1"/>
          </p:cNvSpPr>
          <p:nvPr/>
        </p:nvSpPr>
        <p:spPr bwMode="auto">
          <a:xfrm>
            <a:off x="4944190" y="2488820"/>
            <a:ext cx="2743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△AMD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与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△BND</a:t>
            </a:r>
            <a:r>
              <a:rPr lang="zh-CN" altLang="en-US" sz="21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中</a:t>
            </a:r>
          </a:p>
        </p:txBody>
      </p:sp>
      <p:grpSp>
        <p:nvGrpSpPr>
          <p:cNvPr id="35" name="组合 91154"/>
          <p:cNvGrpSpPr>
            <a:grpSpLocks/>
          </p:cNvGrpSpPr>
          <p:nvPr/>
        </p:nvGrpSpPr>
        <p:grpSpPr bwMode="auto">
          <a:xfrm>
            <a:off x="5093648" y="2970299"/>
            <a:ext cx="3197225" cy="1191418"/>
            <a:chOff x="0" y="0"/>
            <a:chExt cx="1338" cy="1001"/>
          </a:xfrm>
        </p:grpSpPr>
        <p:sp>
          <p:nvSpPr>
            <p:cNvPr id="36" name="文本框 91155"/>
            <p:cNvSpPr txBox="1">
              <a:spLocks noChangeArrowheads="1"/>
            </p:cNvSpPr>
            <p:nvPr/>
          </p:nvSpPr>
          <p:spPr bwMode="auto">
            <a:xfrm>
              <a:off x="74" y="0"/>
              <a:ext cx="1264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AM=BN</a:t>
              </a:r>
              <a:r>
                <a:rPr lang="en-US" altLang="zh-CN" sz="2100" b="1" dirty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 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  (</a:t>
              </a:r>
              <a:r>
                <a:rPr lang="zh-CN" altLang="en-US" sz="2100" b="1" dirty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已证）</a:t>
              </a: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dirty="0">
                  <a:solidFill>
                    <a:prstClr val="black"/>
                  </a:solidFill>
                  <a:latin typeface="Times New Roman"/>
                  <a:ea typeface="仿宋" pitchFamily="49" charset="-122"/>
                  <a:sym typeface="宋体" pitchFamily="2" charset="-122"/>
                </a:rPr>
                <a:t>∠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A=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/>
                  <a:ea typeface="仿宋" pitchFamily="49" charset="-122"/>
                  <a:sym typeface="宋体" pitchFamily="2" charset="-122"/>
                </a:rPr>
                <a:t>∠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B     </a:t>
              </a:r>
              <a:r>
                <a:rPr lang="zh-CN" altLang="en-US" sz="2100" b="1" dirty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（已证）</a:t>
              </a: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/>
                  <a:ea typeface="仿宋" pitchFamily="49" charset="-122"/>
                </a:rPr>
                <a:t>AD=BD</a:t>
              </a:r>
              <a:r>
                <a:rPr lang="en-US" altLang="zh-CN" sz="2100" b="1" dirty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   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（</a:t>
              </a:r>
              <a:r>
                <a:rPr lang="zh-CN" altLang="en-US" sz="2100" b="1" dirty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已知）</a:t>
              </a:r>
            </a:p>
          </p:txBody>
        </p:sp>
        <p:sp>
          <p:nvSpPr>
            <p:cNvPr id="37" name="左大括号 91156"/>
            <p:cNvSpPr>
              <a:spLocks/>
            </p:cNvSpPr>
            <p:nvPr/>
          </p:nvSpPr>
          <p:spPr bwMode="auto">
            <a:xfrm>
              <a:off x="0" y="66"/>
              <a:ext cx="91" cy="816"/>
            </a:xfrm>
            <a:prstGeom prst="leftBrace">
              <a:avLst>
                <a:gd name="adj1" fmla="val 74103"/>
                <a:gd name="adj2" fmla="val 50000"/>
              </a:avLst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085710" y="4159605"/>
            <a:ext cx="348685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AMD</a:t>
            </a: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  <a:sym typeface="宋体" pitchFamily="2" charset="-122"/>
              </a:rPr>
              <a:t>B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ND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SAS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）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093648" y="4558068"/>
            <a:ext cx="14975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DM</a:t>
            </a:r>
            <a:r>
              <a:rPr lang="en-US" altLang="zh-CN" sz="2100" b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  <a:sym typeface="宋体" pitchFamily="2" charset="-122"/>
              </a:rPr>
              <a:t>DN.</a:t>
            </a:r>
            <a:endParaRPr lang="zh-CN" altLang="en-US" sz="2100" b="1" i="1" dirty="0">
              <a:solidFill>
                <a:prstClr val="black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9606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3" grpId="0"/>
      <p:bldP spid="91154" grpId="0"/>
      <p:bldP spid="91158" grpId="0"/>
      <p:bldP spid="3" grpId="0"/>
      <p:bldP spid="5" grpId="0"/>
      <p:bldP spid="6" grpId="0"/>
      <p:bldP spid="7" grpId="0"/>
      <p:bldP spid="34" grpId="0"/>
      <p:bldP spid="38" grpId="0"/>
      <p:bldP spid="3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3459" y="2280811"/>
            <a:ext cx="1665765" cy="4616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solidFill>
                  <a:prstClr val="black"/>
                </a:solidFill>
                <a:ea typeface="黑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ea typeface="黑体" panose="02010609060101010101" pitchFamily="49" charset="-122"/>
              </a:rPr>
              <a:t>边角边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3435" y="956896"/>
            <a:ext cx="869950" cy="4154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ea typeface="黑体" panose="02010609060101010101" pitchFamily="49" charset="-122"/>
              </a:rPr>
              <a:t>内容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63886" y="794544"/>
            <a:ext cx="4693553" cy="803297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两边及夹角对应相等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的两个三角形全等（简写成 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“SAS”)</a:t>
            </a:r>
            <a:endParaRPr lang="zh-CN" altLang="en-US" sz="21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65388" y="2278063"/>
            <a:ext cx="917997" cy="4154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ea typeface="黑体" panose="02010609060101010101" pitchFamily="49" charset="-122"/>
              </a:rPr>
              <a:t>应用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44836" y="2279650"/>
            <a:ext cx="4831292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为证明线段和角相等提供了新的证法</a:t>
            </a:r>
          </a:p>
        </p:txBody>
      </p:sp>
      <p:sp>
        <p:nvSpPr>
          <p:cNvPr id="21" name="左大括号 20"/>
          <p:cNvSpPr>
            <a:spLocks/>
          </p:cNvSpPr>
          <p:nvPr/>
        </p:nvSpPr>
        <p:spPr bwMode="auto">
          <a:xfrm>
            <a:off x="2259013" y="1208088"/>
            <a:ext cx="206375" cy="2697162"/>
          </a:xfrm>
          <a:prstGeom prst="leftBrace">
            <a:avLst>
              <a:gd name="adj1" fmla="val 7019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1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3590824" y="1073427"/>
            <a:ext cx="279400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65388" y="3652838"/>
            <a:ext cx="917997" cy="4154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63885" y="3419018"/>
            <a:ext cx="4812243" cy="1255728"/>
          </a:xfrm>
          <a:prstGeom prst="rect">
            <a:avLst/>
          </a:prstGeom>
          <a:noFill/>
          <a:ln w="25400">
            <a:solidFill>
              <a:schemeClr val="tx1">
                <a:alpha val="45882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1.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已知两边，必须找“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夹角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”</a:t>
            </a:r>
            <a:endParaRPr lang="en-US" altLang="zh-CN" sz="2100" b="1" dirty="0">
              <a:solidFill>
                <a:prstClr val="black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2.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已知一角和这角的一夹边，必须找这角的另一夹边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       </a:t>
            </a:r>
          </a:p>
        </p:txBody>
      </p:sp>
      <p:sp>
        <p:nvSpPr>
          <p:cNvPr id="18" name="右箭头 17"/>
          <p:cNvSpPr/>
          <p:nvPr/>
        </p:nvSpPr>
        <p:spPr bwMode="auto">
          <a:xfrm>
            <a:off x="3590824" y="3805238"/>
            <a:ext cx="2794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9" name="右箭头 18"/>
          <p:cNvSpPr/>
          <p:nvPr/>
        </p:nvSpPr>
        <p:spPr bwMode="auto">
          <a:xfrm>
            <a:off x="3532087" y="2379116"/>
            <a:ext cx="279400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91148" name="组合 1"/>
          <p:cNvGrpSpPr>
            <a:grpSpLocks/>
          </p:cNvGrpSpPr>
          <p:nvPr/>
        </p:nvGrpSpPr>
        <p:grpSpPr bwMode="auto">
          <a:xfrm>
            <a:off x="-14288" y="-6117"/>
            <a:ext cx="2006601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1150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课堂小结</a:t>
              </a: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891499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1" grpId="0" bldLvl="0" animBg="1"/>
      <p:bldP spid="27" grpId="0" bldLvl="0" animBg="1"/>
      <p:bldP spid="28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92279" y="67112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第三课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349320" y="1679892"/>
            <a:ext cx="6512944" cy="1794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角边角</a:t>
            </a:r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”“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角角边</a:t>
            </a:r>
            <a:r>
              <a:rPr lang="en-US" altLang="zh-CN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</a:p>
          <a:p>
            <a:pPr algn="ctr" eaLnBrk="0" hangingPunct="0">
              <a:lnSpc>
                <a:spcPct val="150000"/>
              </a:lnSpc>
              <a:defRPr/>
            </a:pP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定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理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7995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999936" y="599895"/>
            <a:ext cx="745587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一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张教学用的三角形硬纸板不小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心被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撕坏了，如图，你能制作一张与原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来同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样大小的新教具？能恢复三角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形的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原貌吗？</a:t>
            </a:r>
          </a:p>
        </p:txBody>
      </p:sp>
      <p:sp>
        <p:nvSpPr>
          <p:cNvPr id="48130" name="AutoShape 8"/>
          <p:cNvSpPr>
            <a:spLocks noChangeArrowheads="1"/>
          </p:cNvSpPr>
          <p:nvPr/>
        </p:nvSpPr>
        <p:spPr bwMode="auto">
          <a:xfrm>
            <a:off x="5474391" y="2827684"/>
            <a:ext cx="2971800" cy="914400"/>
          </a:xfrm>
          <a:prstGeom prst="cloudCallout">
            <a:avLst>
              <a:gd name="adj1" fmla="val -81576"/>
              <a:gd name="adj2" fmla="val 72752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zh-CN" sz="100">
              <a:solidFill>
                <a:srgbClr val="99CCFF"/>
              </a:solidFill>
              <a:latin typeface="Times New Roman" pitchFamily="18" charset="0"/>
            </a:endParaRPr>
          </a:p>
        </p:txBody>
      </p:sp>
      <p:sp>
        <p:nvSpPr>
          <p:cNvPr id="48131" name="Text Box 9"/>
          <p:cNvSpPr txBox="1">
            <a:spLocks noChangeArrowheads="1"/>
          </p:cNvSpPr>
          <p:nvPr/>
        </p:nvSpPr>
        <p:spPr bwMode="auto">
          <a:xfrm>
            <a:off x="6116417" y="2930941"/>
            <a:ext cx="21145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怎么办？可以帮帮我吗？</a:t>
            </a:r>
          </a:p>
        </p:txBody>
      </p:sp>
      <p:sp>
        <p:nvSpPr>
          <p:cNvPr id="48133" name="Line 11"/>
          <p:cNvSpPr>
            <a:spLocks noChangeShapeType="1"/>
          </p:cNvSpPr>
          <p:nvPr/>
        </p:nvSpPr>
        <p:spPr bwMode="auto">
          <a:xfrm>
            <a:off x="4690714" y="2343150"/>
            <a:ext cx="0" cy="24003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134" name="Line 12"/>
          <p:cNvSpPr>
            <a:spLocks noChangeShapeType="1"/>
          </p:cNvSpPr>
          <p:nvPr/>
        </p:nvSpPr>
        <p:spPr bwMode="auto">
          <a:xfrm flipH="1">
            <a:off x="4004914" y="2343150"/>
            <a:ext cx="685800" cy="8572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135" name="Line 13"/>
          <p:cNvSpPr>
            <a:spLocks noChangeShapeType="1"/>
          </p:cNvSpPr>
          <p:nvPr/>
        </p:nvSpPr>
        <p:spPr bwMode="auto">
          <a:xfrm flipH="1" flipV="1">
            <a:off x="3947764" y="4457700"/>
            <a:ext cx="742950" cy="2857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136" name="Freeform 16"/>
          <p:cNvSpPr>
            <a:spLocks noChangeArrowheads="1"/>
          </p:cNvSpPr>
          <p:nvPr/>
        </p:nvSpPr>
        <p:spPr bwMode="auto">
          <a:xfrm>
            <a:off x="3890614" y="3200400"/>
            <a:ext cx="400050" cy="1317625"/>
          </a:xfrm>
          <a:custGeom>
            <a:avLst/>
            <a:gdLst>
              <a:gd name="T0" fmla="*/ 101 w 336"/>
              <a:gd name="T1" fmla="*/ 0 h 1107"/>
              <a:gd name="T2" fmla="*/ 203 w 336"/>
              <a:gd name="T3" fmla="*/ 23 h 1107"/>
              <a:gd name="T4" fmla="*/ 271 w 336"/>
              <a:gd name="T5" fmla="*/ 68 h 1107"/>
              <a:gd name="T6" fmla="*/ 203 w 336"/>
              <a:gd name="T7" fmla="*/ 260 h 1107"/>
              <a:gd name="T8" fmla="*/ 225 w 336"/>
              <a:gd name="T9" fmla="*/ 305 h 1107"/>
              <a:gd name="T10" fmla="*/ 293 w 336"/>
              <a:gd name="T11" fmla="*/ 362 h 1107"/>
              <a:gd name="T12" fmla="*/ 124 w 336"/>
              <a:gd name="T13" fmla="*/ 430 h 1107"/>
              <a:gd name="T14" fmla="*/ 22 w 336"/>
              <a:gd name="T15" fmla="*/ 486 h 1107"/>
              <a:gd name="T16" fmla="*/ 112 w 336"/>
              <a:gd name="T17" fmla="*/ 509 h 1107"/>
              <a:gd name="T18" fmla="*/ 180 w 336"/>
              <a:gd name="T19" fmla="*/ 554 h 1107"/>
              <a:gd name="T20" fmla="*/ 282 w 336"/>
              <a:gd name="T21" fmla="*/ 644 h 1107"/>
              <a:gd name="T22" fmla="*/ 248 w 336"/>
              <a:gd name="T23" fmla="*/ 757 h 1107"/>
              <a:gd name="T24" fmla="*/ 180 w 336"/>
              <a:gd name="T25" fmla="*/ 802 h 1107"/>
              <a:gd name="T26" fmla="*/ 146 w 336"/>
              <a:gd name="T27" fmla="*/ 814 h 1107"/>
              <a:gd name="T28" fmla="*/ 0 w 336"/>
              <a:gd name="T29" fmla="*/ 881 h 1107"/>
              <a:gd name="T30" fmla="*/ 11 w 336"/>
              <a:gd name="T31" fmla="*/ 915 h 1107"/>
              <a:gd name="T32" fmla="*/ 45 w 336"/>
              <a:gd name="T33" fmla="*/ 938 h 1107"/>
              <a:gd name="T34" fmla="*/ 67 w 336"/>
              <a:gd name="T35" fmla="*/ 1017 h 1107"/>
              <a:gd name="T36" fmla="*/ 90 w 336"/>
              <a:gd name="T37" fmla="*/ 1107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6" h="1107">
                <a:moveTo>
                  <a:pt x="101" y="0"/>
                </a:moveTo>
                <a:cubicBezTo>
                  <a:pt x="102" y="0"/>
                  <a:pt x="195" y="19"/>
                  <a:pt x="203" y="23"/>
                </a:cubicBezTo>
                <a:cubicBezTo>
                  <a:pt x="227" y="35"/>
                  <a:pt x="271" y="68"/>
                  <a:pt x="271" y="68"/>
                </a:cubicBezTo>
                <a:cubicBezTo>
                  <a:pt x="321" y="145"/>
                  <a:pt x="271" y="216"/>
                  <a:pt x="203" y="260"/>
                </a:cubicBezTo>
                <a:cubicBezTo>
                  <a:pt x="210" y="275"/>
                  <a:pt x="213" y="293"/>
                  <a:pt x="225" y="305"/>
                </a:cubicBezTo>
                <a:cubicBezTo>
                  <a:pt x="336" y="416"/>
                  <a:pt x="220" y="249"/>
                  <a:pt x="293" y="362"/>
                </a:cubicBezTo>
                <a:cubicBezTo>
                  <a:pt x="234" y="381"/>
                  <a:pt x="184" y="414"/>
                  <a:pt x="124" y="430"/>
                </a:cubicBezTo>
                <a:cubicBezTo>
                  <a:pt x="46" y="482"/>
                  <a:pt x="82" y="467"/>
                  <a:pt x="22" y="486"/>
                </a:cubicBezTo>
                <a:cubicBezTo>
                  <a:pt x="51" y="496"/>
                  <a:pt x="84" y="496"/>
                  <a:pt x="112" y="509"/>
                </a:cubicBezTo>
                <a:cubicBezTo>
                  <a:pt x="137" y="520"/>
                  <a:pt x="180" y="554"/>
                  <a:pt x="180" y="554"/>
                </a:cubicBezTo>
                <a:cubicBezTo>
                  <a:pt x="208" y="595"/>
                  <a:pt x="241" y="617"/>
                  <a:pt x="282" y="644"/>
                </a:cubicBezTo>
                <a:cubicBezTo>
                  <a:pt x="265" y="712"/>
                  <a:pt x="276" y="674"/>
                  <a:pt x="248" y="757"/>
                </a:cubicBezTo>
                <a:cubicBezTo>
                  <a:pt x="239" y="783"/>
                  <a:pt x="203" y="787"/>
                  <a:pt x="180" y="802"/>
                </a:cubicBezTo>
                <a:cubicBezTo>
                  <a:pt x="170" y="809"/>
                  <a:pt x="157" y="809"/>
                  <a:pt x="146" y="814"/>
                </a:cubicBezTo>
                <a:cubicBezTo>
                  <a:pt x="93" y="837"/>
                  <a:pt x="57" y="862"/>
                  <a:pt x="0" y="881"/>
                </a:cubicBezTo>
                <a:cubicBezTo>
                  <a:pt x="4" y="892"/>
                  <a:pt x="4" y="906"/>
                  <a:pt x="11" y="915"/>
                </a:cubicBezTo>
                <a:cubicBezTo>
                  <a:pt x="19" y="926"/>
                  <a:pt x="38" y="926"/>
                  <a:pt x="45" y="938"/>
                </a:cubicBezTo>
                <a:cubicBezTo>
                  <a:pt x="58" y="962"/>
                  <a:pt x="60" y="991"/>
                  <a:pt x="67" y="1017"/>
                </a:cubicBezTo>
                <a:cubicBezTo>
                  <a:pt x="62" y="1040"/>
                  <a:pt x="38" y="1107"/>
                  <a:pt x="90" y="1107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8138" name="组合 1"/>
          <p:cNvGrpSpPr>
            <a:grpSpLocks/>
          </p:cNvGrpSpPr>
          <p:nvPr/>
        </p:nvGrpSpPr>
        <p:grpSpPr bwMode="auto">
          <a:xfrm>
            <a:off x="-3364" y="-16778"/>
            <a:ext cx="2006600" cy="493713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7" y="158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4410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55676" y="2568226"/>
            <a:ext cx="7315870" cy="15759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索并正确理解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三角形全等的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Arial" pitchFamily="34" charset="0"/>
              </a:rPr>
              <a:t>判定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  <a:sym typeface="Arial" pitchFamily="34" charset="0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ASA”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AAS”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28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24934"/>
            <a:ext cx="2006600" cy="477838"/>
            <a:chOff x="1588" y="-24934"/>
            <a:chExt cx="2006600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56" name="文本框 18"/>
            <p:cNvSpPr txBox="1">
              <a:spLocks noChangeArrowheads="1"/>
            </p:cNvSpPr>
            <p:nvPr/>
          </p:nvSpPr>
          <p:spPr bwMode="auto">
            <a:xfrm>
              <a:off x="518894" y="-24934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218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158" name="文本框 1"/>
          <p:cNvSpPr txBox="1">
            <a:spLocks noChangeArrowheads="1"/>
          </p:cNvSpPr>
          <p:nvPr/>
        </p:nvSpPr>
        <p:spPr bwMode="auto">
          <a:xfrm>
            <a:off x="1830554" y="866513"/>
            <a:ext cx="6680034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itchFamily="34" charset="-122"/>
              </a:rPr>
              <a:t>2. </a:t>
            </a:r>
            <a:r>
              <a:rPr lang="zh-CN" altLang="en-US" dirty="0" smtClean="0">
                <a:solidFill>
                  <a:prstClr val="black"/>
                </a:solidFill>
                <a:sym typeface="微软雅黑" pitchFamily="34" charset="-122"/>
              </a:rPr>
              <a:t>会</a:t>
            </a:r>
            <a:r>
              <a:rPr lang="zh-CN" altLang="en-US" dirty="0">
                <a:solidFill>
                  <a:prstClr val="black"/>
                </a:solidFill>
                <a:sym typeface="微软雅黑" pitchFamily="34" charset="-122"/>
              </a:rPr>
              <a:t>用</a:t>
            </a:r>
            <a:r>
              <a:rPr lang="zh-CN" altLang="en-US" dirty="0">
                <a:solidFill>
                  <a:prstClr val="black"/>
                </a:solidFill>
                <a:sym typeface="Arial" pitchFamily="34" charset="0"/>
              </a:rPr>
              <a:t>三角形全等的判定方法</a:t>
            </a:r>
            <a:r>
              <a:rPr lang="zh-CN" altLang="en-US" dirty="0">
                <a:solidFill>
                  <a:prstClr val="black"/>
                </a:solidFill>
                <a:sym typeface="微软雅黑" pitchFamily="34" charset="-122"/>
              </a:rPr>
              <a:t>“</a:t>
            </a:r>
            <a:r>
              <a:rPr lang="en-US" altLang="zh-CN" dirty="0">
                <a:solidFill>
                  <a:prstClr val="black"/>
                </a:solidFill>
                <a:sym typeface="微软雅黑" pitchFamily="34" charset="-122"/>
              </a:rPr>
              <a:t>ASA”</a:t>
            </a:r>
          </a:p>
          <a:p>
            <a:r>
              <a:rPr lang="zh-CN" altLang="en-US" dirty="0">
                <a:solidFill>
                  <a:prstClr val="black"/>
                </a:solidFill>
                <a:sym typeface="微软雅黑" pitchFamily="34" charset="-122"/>
              </a:rPr>
              <a:t>和“</a:t>
            </a:r>
            <a:r>
              <a:rPr lang="en-US" altLang="zh-CN" dirty="0">
                <a:solidFill>
                  <a:prstClr val="black"/>
                </a:solidFill>
                <a:sym typeface="微软雅黑" pitchFamily="34" charset="-122"/>
              </a:rPr>
              <a:t>AAS”</a:t>
            </a:r>
            <a:r>
              <a:rPr lang="zh-CN" altLang="en-US" dirty="0">
                <a:solidFill>
                  <a:srgbClr val="FF0000"/>
                </a:solidFill>
                <a:sym typeface="微软雅黑" pitchFamily="34" charset="-122"/>
              </a:rPr>
              <a:t>证明两个三角形全等</a:t>
            </a:r>
            <a:r>
              <a:rPr lang="zh-CN" altLang="en-US" dirty="0">
                <a:solidFill>
                  <a:prstClr val="black"/>
                </a:solidFill>
                <a:sym typeface="微软雅黑" pitchFamily="34" charset="-122"/>
              </a:rPr>
              <a:t>．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04888" y="452904"/>
            <a:ext cx="7681395" cy="3852865"/>
            <a:chOff x="-38068" y="365123"/>
            <a:chExt cx="7681395" cy="3852865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683860"/>
              <a:ext cx="7681394" cy="3534128"/>
              <a:chOff x="224" y="219"/>
              <a:chExt cx="13648" cy="7323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9922" y="3544"/>
                <a:ext cx="7275" cy="625"/>
              </a:xfrm>
              <a:prstGeom prst="bentConnector3">
                <a:avLst>
                  <a:gd name="adj1" fmla="val 54000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43327" y="36512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80442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4915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6151"/>
          <p:cNvSpPr txBox="1">
            <a:spLocks noChangeArrowheads="1"/>
          </p:cNvSpPr>
          <p:nvPr/>
        </p:nvSpPr>
        <p:spPr bwMode="auto">
          <a:xfrm>
            <a:off x="2953544" y="555039"/>
            <a:ext cx="5386388" cy="45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三角形全等的</a:t>
            </a:r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判定（</a:t>
            </a:r>
            <a:r>
              <a:rPr lang="en-US" altLang="zh-CN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角边角</a:t>
            </a:r>
            <a:r>
              <a:rPr lang="en-US" altLang="zh-CN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定理）</a:t>
            </a:r>
          </a:p>
        </p:txBody>
      </p:sp>
      <p:sp>
        <p:nvSpPr>
          <p:cNvPr id="50180" name="Rectangle 11"/>
          <p:cNvSpPr>
            <a:spLocks noChangeArrowheads="1"/>
          </p:cNvSpPr>
          <p:nvPr/>
        </p:nvSpPr>
        <p:spPr bwMode="auto">
          <a:xfrm>
            <a:off x="856794" y="1082434"/>
            <a:ext cx="77419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如果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已知一个三角形的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两角及一边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，那么有几种可能的情况呢？</a:t>
            </a:r>
          </a:p>
        </p:txBody>
      </p:sp>
      <p:grpSp>
        <p:nvGrpSpPr>
          <p:cNvPr id="4" name="组合 153604"/>
          <p:cNvGrpSpPr>
            <a:grpSpLocks/>
          </p:cNvGrpSpPr>
          <p:nvPr/>
        </p:nvGrpSpPr>
        <p:grpSpPr bwMode="auto">
          <a:xfrm>
            <a:off x="1765300" y="2030413"/>
            <a:ext cx="2478088" cy="1901825"/>
            <a:chOff x="3600" y="1632"/>
            <a:chExt cx="2081" cy="1596"/>
          </a:xfrm>
        </p:grpSpPr>
        <p:sp>
          <p:nvSpPr>
            <p:cNvPr id="50182" name="等腰三角形 153605"/>
            <p:cNvSpPr>
              <a:spLocks noChangeArrowheads="1"/>
            </p:cNvSpPr>
            <p:nvPr/>
          </p:nvSpPr>
          <p:spPr bwMode="auto">
            <a:xfrm>
              <a:off x="3888" y="1968"/>
              <a:ext cx="1440" cy="960"/>
            </a:xfrm>
            <a:prstGeom prst="triangle">
              <a:avLst>
                <a:gd name="adj" fmla="val 74264"/>
              </a:avLst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100">
                <a:solidFill>
                  <a:prstClr val="black"/>
                </a:solidFill>
                <a:latin typeface="Verdana" pitchFamily="34" charset="0"/>
              </a:endParaRPr>
            </a:p>
          </p:txBody>
        </p:sp>
        <p:sp>
          <p:nvSpPr>
            <p:cNvPr id="50183" name="文本框 153606"/>
            <p:cNvSpPr txBox="1">
              <a:spLocks noChangeArrowheads="1"/>
            </p:cNvSpPr>
            <p:nvPr/>
          </p:nvSpPr>
          <p:spPr bwMode="auto">
            <a:xfrm>
              <a:off x="4848" y="1632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990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0184" name="文本框 153607"/>
            <p:cNvSpPr txBox="1">
              <a:spLocks noChangeArrowheads="1"/>
            </p:cNvSpPr>
            <p:nvPr/>
          </p:nvSpPr>
          <p:spPr bwMode="auto">
            <a:xfrm>
              <a:off x="3600" y="2880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9900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0185" name="文本框 153608"/>
            <p:cNvSpPr txBox="1">
              <a:spLocks noChangeArrowheads="1"/>
            </p:cNvSpPr>
            <p:nvPr/>
          </p:nvSpPr>
          <p:spPr bwMode="auto">
            <a:xfrm>
              <a:off x="5366" y="2858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9900"/>
                  </a:solidFill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153610" name="等腰三角形 153609"/>
          <p:cNvSpPr>
            <a:spLocks noChangeArrowheads="1"/>
          </p:cNvSpPr>
          <p:nvPr/>
        </p:nvSpPr>
        <p:spPr bwMode="auto">
          <a:xfrm>
            <a:off x="2917825" y="2414588"/>
            <a:ext cx="628650" cy="400050"/>
          </a:xfrm>
          <a:prstGeom prst="triangle">
            <a:avLst>
              <a:gd name="adj" fmla="val 73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153612" name="直接连接符 153611"/>
          <p:cNvSpPr>
            <a:spLocks noChangeShapeType="1"/>
          </p:cNvSpPr>
          <p:nvPr/>
        </p:nvSpPr>
        <p:spPr bwMode="auto">
          <a:xfrm flipV="1">
            <a:off x="2108200" y="2430463"/>
            <a:ext cx="12573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614" name="直角三角形 153613"/>
          <p:cNvSpPr>
            <a:spLocks noChangeArrowheads="1"/>
          </p:cNvSpPr>
          <p:nvPr/>
        </p:nvSpPr>
        <p:spPr bwMode="auto">
          <a:xfrm rot="-5423407">
            <a:off x="2136775" y="3087688"/>
            <a:ext cx="4572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itchFamily="34" charset="0"/>
            </a:endParaRPr>
          </a:p>
        </p:txBody>
      </p:sp>
      <p:grpSp>
        <p:nvGrpSpPr>
          <p:cNvPr id="5" name="组合 153615"/>
          <p:cNvGrpSpPr>
            <a:grpSpLocks/>
          </p:cNvGrpSpPr>
          <p:nvPr/>
        </p:nvGrpSpPr>
        <p:grpSpPr bwMode="auto">
          <a:xfrm>
            <a:off x="4679950" y="2087563"/>
            <a:ext cx="2478088" cy="1901825"/>
            <a:chOff x="3600" y="1632"/>
            <a:chExt cx="2081" cy="1596"/>
          </a:xfrm>
        </p:grpSpPr>
        <p:sp>
          <p:nvSpPr>
            <p:cNvPr id="50190" name="等腰三角形 153616"/>
            <p:cNvSpPr>
              <a:spLocks noChangeArrowheads="1"/>
            </p:cNvSpPr>
            <p:nvPr/>
          </p:nvSpPr>
          <p:spPr bwMode="auto">
            <a:xfrm>
              <a:off x="3888" y="1968"/>
              <a:ext cx="1440" cy="960"/>
            </a:xfrm>
            <a:prstGeom prst="triangle">
              <a:avLst>
                <a:gd name="adj" fmla="val 74264"/>
              </a:avLst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100">
                <a:solidFill>
                  <a:prstClr val="black"/>
                </a:solidFill>
                <a:latin typeface="Verdana" pitchFamily="34" charset="0"/>
              </a:endParaRPr>
            </a:p>
          </p:txBody>
        </p:sp>
        <p:sp>
          <p:nvSpPr>
            <p:cNvPr id="50191" name="文本框 153617"/>
            <p:cNvSpPr txBox="1">
              <a:spLocks noChangeArrowheads="1"/>
            </p:cNvSpPr>
            <p:nvPr/>
          </p:nvSpPr>
          <p:spPr bwMode="auto">
            <a:xfrm>
              <a:off x="4848" y="1632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990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0192" name="文本框 153618"/>
            <p:cNvSpPr txBox="1">
              <a:spLocks noChangeArrowheads="1"/>
            </p:cNvSpPr>
            <p:nvPr/>
          </p:nvSpPr>
          <p:spPr bwMode="auto">
            <a:xfrm>
              <a:off x="3600" y="2880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9900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0193" name="文本框 153619"/>
            <p:cNvSpPr txBox="1">
              <a:spLocks noChangeArrowheads="1"/>
            </p:cNvSpPr>
            <p:nvPr/>
          </p:nvSpPr>
          <p:spPr bwMode="auto">
            <a:xfrm>
              <a:off x="5366" y="2858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9900"/>
                  </a:solidFill>
                  <a:latin typeface="Times New Roman" pitchFamily="18" charset="0"/>
                </a:rPr>
                <a:t>C</a:t>
              </a:r>
            </a:p>
          </p:txBody>
        </p:sp>
      </p:grpSp>
      <p:sp>
        <p:nvSpPr>
          <p:cNvPr id="8217" name="直接连接符 153620"/>
          <p:cNvSpPr>
            <a:spLocks noChangeShapeType="1"/>
          </p:cNvSpPr>
          <p:nvPr/>
        </p:nvSpPr>
        <p:spPr bwMode="auto">
          <a:xfrm flipV="1">
            <a:off x="5021263" y="3629025"/>
            <a:ext cx="1716087" cy="317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19" name="直角三角形 153622"/>
          <p:cNvSpPr>
            <a:spLocks noChangeArrowheads="1"/>
          </p:cNvSpPr>
          <p:nvPr/>
        </p:nvSpPr>
        <p:spPr bwMode="auto">
          <a:xfrm rot="-5423408">
            <a:off x="5051425" y="3144838"/>
            <a:ext cx="4572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153624" name="文本框 153623"/>
          <p:cNvSpPr txBox="1">
            <a:spLocks noChangeArrowheads="1"/>
          </p:cNvSpPr>
          <p:nvPr/>
        </p:nvSpPr>
        <p:spPr bwMode="auto">
          <a:xfrm>
            <a:off x="2620963" y="3711575"/>
            <a:ext cx="7191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9900"/>
                </a:solidFill>
                <a:latin typeface="Times New Roman" pitchFamily="18" charset="0"/>
              </a:rPr>
              <a:t>图一</a:t>
            </a:r>
          </a:p>
        </p:txBody>
      </p:sp>
      <p:sp>
        <p:nvSpPr>
          <p:cNvPr id="153625" name="文本框 153624"/>
          <p:cNvSpPr txBox="1">
            <a:spLocks noChangeArrowheads="1"/>
          </p:cNvSpPr>
          <p:nvPr/>
        </p:nvSpPr>
        <p:spPr bwMode="auto">
          <a:xfrm>
            <a:off x="5646738" y="3711575"/>
            <a:ext cx="7175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9900"/>
                </a:solidFill>
                <a:latin typeface="Times New Roman" pitchFamily="18" charset="0"/>
              </a:rPr>
              <a:t>图二</a:t>
            </a:r>
          </a:p>
        </p:txBody>
      </p:sp>
      <p:sp>
        <p:nvSpPr>
          <p:cNvPr id="153628" name="文本框 153627"/>
          <p:cNvSpPr txBox="1">
            <a:spLocks noChangeArrowheads="1"/>
          </p:cNvSpPr>
          <p:nvPr/>
        </p:nvSpPr>
        <p:spPr bwMode="auto">
          <a:xfrm>
            <a:off x="1765300" y="4393987"/>
            <a:ext cx="249104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“两角及夹边”</a:t>
            </a:r>
          </a:p>
        </p:txBody>
      </p:sp>
      <p:sp>
        <p:nvSpPr>
          <p:cNvPr id="153630" name="文本框 153629"/>
          <p:cNvSpPr txBox="1">
            <a:spLocks noChangeArrowheads="1"/>
          </p:cNvSpPr>
          <p:nvPr/>
        </p:nvSpPr>
        <p:spPr bwMode="auto">
          <a:xfrm>
            <a:off x="4876006" y="4358975"/>
            <a:ext cx="31861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“两角和其中一角的对边”</a:t>
            </a: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auto">
          <a:xfrm>
            <a:off x="4153960" y="1708561"/>
            <a:ext cx="4467381" cy="910258"/>
          </a:xfrm>
          <a:prstGeom prst="cloudCallout">
            <a:avLst>
              <a:gd name="adj1" fmla="val -41974"/>
              <a:gd name="adj2" fmla="val 195053"/>
            </a:avLst>
          </a:prstGeom>
          <a:solidFill>
            <a:schemeClr val="accent3">
              <a:lumMod val="90000"/>
            </a:schemeClr>
          </a:solidFill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algn="ctr"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它们能判定两个三角形全等吗？</a:t>
            </a:r>
          </a:p>
        </p:txBody>
      </p:sp>
      <p:sp>
        <p:nvSpPr>
          <p:cNvPr id="2" name="等腰三角形 1"/>
          <p:cNvSpPr>
            <a:spLocks noChangeArrowheads="1"/>
          </p:cNvSpPr>
          <p:nvPr/>
        </p:nvSpPr>
        <p:spPr bwMode="auto">
          <a:xfrm>
            <a:off x="5840413" y="2487613"/>
            <a:ext cx="628650" cy="400050"/>
          </a:xfrm>
          <a:prstGeom prst="triangle">
            <a:avLst>
              <a:gd name="adj" fmla="val 73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8218" name="直接连接符 153621"/>
          <p:cNvSpPr>
            <a:spLocks noChangeShapeType="1"/>
          </p:cNvSpPr>
          <p:nvPr/>
        </p:nvSpPr>
        <p:spPr bwMode="auto">
          <a:xfrm>
            <a:off x="6280150" y="2487613"/>
            <a:ext cx="4572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203" name="组合 2"/>
          <p:cNvGrpSpPr>
            <a:grpSpLocks/>
          </p:cNvGrpSpPr>
          <p:nvPr/>
        </p:nvGrpSpPr>
        <p:grpSpPr bwMode="auto">
          <a:xfrm>
            <a:off x="-3350" y="-14054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20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207" name="组合 4"/>
          <p:cNvGrpSpPr>
            <a:grpSpLocks/>
          </p:cNvGrpSpPr>
          <p:nvPr/>
        </p:nvGrpSpPr>
        <p:grpSpPr bwMode="auto">
          <a:xfrm>
            <a:off x="1263686" y="567014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09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itchFamily="18" charset="0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itchFamily="18" charset="0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046670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5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3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2" grpId="0" animBg="1"/>
      <p:bldP spid="8217" grpId="0" animBg="1"/>
      <p:bldP spid="8219" grpId="0" bldLvl="0" animBg="1"/>
      <p:bldP spid="153624" grpId="0"/>
      <p:bldP spid="153625" grpId="0"/>
      <p:bldP spid="153628" grpId="0"/>
      <p:bldP spid="153630" grpId="0"/>
      <p:bldP spid="23" grpId="0" bldLvl="0" animBg="1"/>
      <p:bldP spid="821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719188" y="641871"/>
            <a:ext cx="7859729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先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任意画出一个△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，再画一个△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=AB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=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=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 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即使两角和它们的夹边对应相等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).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把画好的△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剪下，放到△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上，它们全等吗？</a:t>
            </a:r>
          </a:p>
        </p:txBody>
      </p:sp>
      <p:grpSp>
        <p:nvGrpSpPr>
          <p:cNvPr id="51203" name="Group 6"/>
          <p:cNvGrpSpPr>
            <a:grpSpLocks/>
          </p:cNvGrpSpPr>
          <p:nvPr/>
        </p:nvGrpSpPr>
        <p:grpSpPr bwMode="auto">
          <a:xfrm>
            <a:off x="5370979" y="2347308"/>
            <a:ext cx="2628900" cy="1909762"/>
            <a:chOff x="576" y="1872"/>
            <a:chExt cx="2208" cy="1605"/>
          </a:xfrm>
        </p:grpSpPr>
        <p:grpSp>
          <p:nvGrpSpPr>
            <p:cNvPr id="51204" name="Group 7"/>
            <p:cNvGrpSpPr>
              <a:grpSpLocks/>
            </p:cNvGrpSpPr>
            <p:nvPr/>
          </p:nvGrpSpPr>
          <p:grpSpPr bwMode="auto">
            <a:xfrm>
              <a:off x="816" y="2092"/>
              <a:ext cx="1605" cy="1323"/>
              <a:chOff x="816" y="2092"/>
              <a:chExt cx="1605" cy="1323"/>
            </a:xfrm>
          </p:grpSpPr>
          <p:sp>
            <p:nvSpPr>
              <p:cNvPr id="6156" name="Line 8"/>
              <p:cNvSpPr/>
              <p:nvPr/>
            </p:nvSpPr>
            <p:spPr>
              <a:xfrm rot="-458225" flipH="1">
                <a:off x="816" y="2208"/>
                <a:ext cx="469" cy="1098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57" name="Line 9"/>
              <p:cNvSpPr/>
              <p:nvPr/>
            </p:nvSpPr>
            <p:spPr>
              <a:xfrm rot="-458225">
                <a:off x="1279" y="2092"/>
                <a:ext cx="1068" cy="1297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58" name="Line 10"/>
              <p:cNvSpPr/>
              <p:nvPr/>
            </p:nvSpPr>
            <p:spPr>
              <a:xfrm rot="-458225">
                <a:off x="885" y="3217"/>
                <a:ext cx="1536" cy="199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Times New Roman"/>
                </a:endParaRPr>
              </a:p>
            </p:txBody>
          </p:sp>
        </p:grpSp>
        <p:sp>
          <p:nvSpPr>
            <p:cNvPr id="51208" name="Text Box 11"/>
            <p:cNvSpPr txBox="1">
              <a:spLocks noChangeArrowheads="1"/>
            </p:cNvSpPr>
            <p:nvPr/>
          </p:nvSpPr>
          <p:spPr bwMode="auto">
            <a:xfrm>
              <a:off x="576" y="3120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51209" name="Text Box 12"/>
            <p:cNvSpPr txBox="1">
              <a:spLocks noChangeArrowheads="1"/>
            </p:cNvSpPr>
            <p:nvPr/>
          </p:nvSpPr>
          <p:spPr bwMode="auto">
            <a:xfrm>
              <a:off x="1152" y="1872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51210" name="Text Box 13"/>
            <p:cNvSpPr txBox="1">
              <a:spLocks noChangeArrowheads="1"/>
            </p:cNvSpPr>
            <p:nvPr/>
          </p:nvSpPr>
          <p:spPr bwMode="auto">
            <a:xfrm>
              <a:off x="2448" y="3168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</p:grpSp>
      <p:grpSp>
        <p:nvGrpSpPr>
          <p:cNvPr id="16" name="组合 2"/>
          <p:cNvGrpSpPr>
            <a:grpSpLocks/>
          </p:cNvGrpSpPr>
          <p:nvPr/>
        </p:nvGrpSpPr>
        <p:grpSpPr bwMode="auto">
          <a:xfrm>
            <a:off x="-3350" y="2724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955091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Group 6"/>
          <p:cNvGrpSpPr>
            <a:grpSpLocks/>
          </p:cNvGrpSpPr>
          <p:nvPr/>
        </p:nvGrpSpPr>
        <p:grpSpPr bwMode="auto">
          <a:xfrm>
            <a:off x="1547813" y="884238"/>
            <a:ext cx="2628900" cy="1909762"/>
            <a:chOff x="576" y="1872"/>
            <a:chExt cx="2208" cy="1605"/>
          </a:xfrm>
        </p:grpSpPr>
        <p:grpSp>
          <p:nvGrpSpPr>
            <p:cNvPr id="52226" name="Group 7"/>
            <p:cNvGrpSpPr>
              <a:grpSpLocks/>
            </p:cNvGrpSpPr>
            <p:nvPr/>
          </p:nvGrpSpPr>
          <p:grpSpPr bwMode="auto">
            <a:xfrm>
              <a:off x="816" y="2092"/>
              <a:ext cx="1605" cy="1323"/>
              <a:chOff x="816" y="2092"/>
              <a:chExt cx="1605" cy="1323"/>
            </a:xfrm>
          </p:grpSpPr>
          <p:sp>
            <p:nvSpPr>
              <p:cNvPr id="7171" name="Line 8"/>
              <p:cNvSpPr/>
              <p:nvPr/>
            </p:nvSpPr>
            <p:spPr>
              <a:xfrm rot="-458225" flipH="1">
                <a:off x="816" y="2208"/>
                <a:ext cx="469" cy="1098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b="1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172" name="Line 9"/>
              <p:cNvSpPr/>
              <p:nvPr/>
            </p:nvSpPr>
            <p:spPr>
              <a:xfrm rot="-458225">
                <a:off x="1279" y="2092"/>
                <a:ext cx="1068" cy="1297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b="1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173" name="Line 10"/>
              <p:cNvSpPr/>
              <p:nvPr/>
            </p:nvSpPr>
            <p:spPr>
              <a:xfrm rot="-458225">
                <a:off x="885" y="3217"/>
                <a:ext cx="1536" cy="199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b="1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230" name="Text Box 11"/>
            <p:cNvSpPr txBox="1">
              <a:spLocks noChangeArrowheads="1"/>
            </p:cNvSpPr>
            <p:nvPr/>
          </p:nvSpPr>
          <p:spPr bwMode="auto">
            <a:xfrm>
              <a:off x="576" y="3120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31" name="Text Box 12"/>
            <p:cNvSpPr txBox="1">
              <a:spLocks noChangeArrowheads="1"/>
            </p:cNvSpPr>
            <p:nvPr/>
          </p:nvSpPr>
          <p:spPr bwMode="auto">
            <a:xfrm>
              <a:off x="1152" y="1872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232" name="Text Box 13"/>
            <p:cNvSpPr txBox="1">
              <a:spLocks noChangeArrowheads="1"/>
            </p:cNvSpPr>
            <p:nvPr/>
          </p:nvSpPr>
          <p:spPr bwMode="auto">
            <a:xfrm>
              <a:off x="2448" y="3168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4602163" y="2506663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lang="en-US" altLang="zh-CN" b="1" i="1" baseline="30000">
                <a:solidFill>
                  <a:prstClr val="black"/>
                </a:solidFill>
                <a:latin typeface="Times New Roman" pitchFamily="18" charset="0"/>
              </a:rPr>
              <a:t>′</a:t>
            </a:r>
            <a:endParaRPr lang="en-US" altLang="zh-CN" b="1" i="1" baseline="300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 Box 18"/>
          <p:cNvSpPr txBox="1">
            <a:spLocks noChangeArrowheads="1"/>
          </p:cNvSpPr>
          <p:nvPr/>
        </p:nvSpPr>
        <p:spPr bwMode="auto">
          <a:xfrm>
            <a:off x="6845300" y="245268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itchFamily="18" charset="0"/>
              </a:rPr>
              <a:t>B</a:t>
            </a:r>
            <a:r>
              <a:rPr lang="en-US" altLang="zh-CN" b="1" i="1" baseline="30000">
                <a:solidFill>
                  <a:prstClr val="black"/>
                </a:solidFill>
                <a:latin typeface="Times New Roman" pitchFamily="18" charset="0"/>
              </a:rPr>
              <a:t>′</a:t>
            </a:r>
            <a:endParaRPr lang="en-US" altLang="zh-CN" b="1" i="1" baseline="300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5387975" y="993775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itchFamily="18" charset="0"/>
              </a:rPr>
              <a:t>C</a:t>
            </a:r>
            <a:r>
              <a:rPr lang="en-US" altLang="zh-CN" b="1" i="1" baseline="30000">
                <a:solidFill>
                  <a:prstClr val="black"/>
                </a:solidFill>
                <a:latin typeface="Times New Roman" pitchFamily="18" charset="0"/>
              </a:rPr>
              <a:t>′</a:t>
            </a:r>
            <a:endParaRPr lang="en-US" altLang="zh-CN" b="1" i="1" baseline="300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4140200" y="427038"/>
            <a:ext cx="400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Times New Roman" pitchFamily="18" charset="0"/>
              </a:rPr>
              <a:t>E</a:t>
            </a:r>
            <a:endParaRPr lang="en-US" altLang="zh-CN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5602288" y="390525"/>
            <a:ext cx="400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Times New Roman" pitchFamily="18" charset="0"/>
              </a:rPr>
              <a:t>D</a:t>
            </a:r>
            <a:endParaRPr lang="en-US" altLang="zh-CN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Line 14"/>
          <p:cNvSpPr>
            <a:spLocks noChangeShapeType="1"/>
          </p:cNvSpPr>
          <p:nvPr/>
        </p:nvSpPr>
        <p:spPr bwMode="auto">
          <a:xfrm rot="21141775" flipH="1">
            <a:off x="4826000" y="547688"/>
            <a:ext cx="893763" cy="21764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3" name="Line 15"/>
          <p:cNvSpPr>
            <a:spLocks noChangeShapeType="1"/>
          </p:cNvSpPr>
          <p:nvPr/>
        </p:nvSpPr>
        <p:spPr bwMode="auto">
          <a:xfrm rot="21141775">
            <a:off x="4616450" y="430213"/>
            <a:ext cx="2020888" cy="248443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5" name="Line 16"/>
          <p:cNvSpPr>
            <a:spLocks noChangeShapeType="1"/>
          </p:cNvSpPr>
          <p:nvPr/>
        </p:nvSpPr>
        <p:spPr bwMode="auto">
          <a:xfrm rot="21141775">
            <a:off x="4953000" y="2659063"/>
            <a:ext cx="1828800" cy="23812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4875213" y="1311275"/>
            <a:ext cx="1911350" cy="1574800"/>
            <a:chOff x="816" y="2092"/>
            <a:chExt cx="1605" cy="1323"/>
          </a:xfrm>
        </p:grpSpPr>
        <p:sp>
          <p:nvSpPr>
            <p:cNvPr id="52242" name="Line 8"/>
            <p:cNvSpPr>
              <a:spLocks noChangeShapeType="1"/>
            </p:cNvSpPr>
            <p:nvPr/>
          </p:nvSpPr>
          <p:spPr bwMode="auto">
            <a:xfrm rot="21141775" flipH="1">
              <a:off x="816" y="2208"/>
              <a:ext cx="469" cy="1097"/>
            </a:xfrm>
            <a:prstGeom prst="line">
              <a:avLst/>
            </a:prstGeom>
            <a:noFill/>
            <a:ln w="28575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43" name="Line 9"/>
            <p:cNvSpPr>
              <a:spLocks noChangeShapeType="1"/>
            </p:cNvSpPr>
            <p:nvPr/>
          </p:nvSpPr>
          <p:spPr bwMode="auto">
            <a:xfrm rot="-458225">
              <a:off x="1279" y="2092"/>
              <a:ext cx="1067" cy="1296"/>
            </a:xfrm>
            <a:prstGeom prst="line">
              <a:avLst/>
            </a:prstGeom>
            <a:noFill/>
            <a:ln w="28575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44" name="Line 10"/>
            <p:cNvSpPr>
              <a:spLocks noChangeShapeType="1"/>
            </p:cNvSpPr>
            <p:nvPr/>
          </p:nvSpPr>
          <p:spPr bwMode="auto">
            <a:xfrm rot="-458225">
              <a:off x="885" y="3216"/>
              <a:ext cx="1536" cy="199"/>
            </a:xfrm>
            <a:prstGeom prst="line">
              <a:avLst/>
            </a:prstGeom>
            <a:noFill/>
            <a:ln w="28575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47813" y="2751138"/>
            <a:ext cx="6353175" cy="169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作法：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宋体" pitchFamily="2" charset="-122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）画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</a:rPr>
              <a:t>A'B'=AB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</a:rPr>
              <a:t>;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宋体" pitchFamily="2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</a:rPr>
              <a:t>）在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sym typeface="Arial" pitchFamily="34" charset="0"/>
              </a:rPr>
              <a:t>A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</a:rPr>
              <a:t>'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sym typeface="Arial" pitchFamily="34" charset="0"/>
              </a:rPr>
              <a:t>B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'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sym typeface="Arial" pitchFamily="34" charset="0"/>
              </a:rPr>
              <a:t>的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sym typeface="Arial" pitchFamily="34" charset="0"/>
              </a:rPr>
              <a:t>同旁画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∠DA'B '=∠A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∠EB'A '=∠B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A'D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B'E</a:t>
            </a:r>
            <a:r>
              <a:rPr lang="zh-CN" altLang="en-US" sz="2100" b="1" dirty="0">
                <a:solidFill>
                  <a:prstClr val="black"/>
                </a:solidFill>
                <a:latin typeface="宋体" pitchFamily="2" charset="-122"/>
                <a:sym typeface="Arial" pitchFamily="34" charset="0"/>
              </a:rPr>
              <a:t>相交于点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C'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sym typeface="Arial" pitchFamily="34" charset="0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37845" y="4377171"/>
            <a:ext cx="6032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+mn-ea"/>
              </a:rPr>
              <a:t>从</a:t>
            </a:r>
            <a:r>
              <a:rPr lang="zh-CN" altLang="en-US" sz="2400" b="1" noProof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+mn-ea"/>
              </a:rPr>
              <a:t>中你能发现什么规律？</a:t>
            </a:r>
            <a:endParaRPr lang="en-US" altLang="zh-CN" sz="2400" b="1" noProof="1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8" name="组合 2"/>
          <p:cNvGrpSpPr>
            <a:grpSpLocks/>
          </p:cNvGrpSpPr>
          <p:nvPr/>
        </p:nvGrpSpPr>
        <p:grpSpPr bwMode="auto">
          <a:xfrm>
            <a:off x="-3350" y="-5665"/>
            <a:ext cx="2006600" cy="477837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0107" y="4401237"/>
            <a:ext cx="1755979" cy="455854"/>
            <a:chOff x="1745942" y="3988439"/>
            <a:chExt cx="1755979" cy="455854"/>
          </a:xfrm>
        </p:grpSpPr>
        <p:grpSp>
          <p:nvGrpSpPr>
            <p:cNvPr id="33" name="组合 32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5" name="流程图: 库存数据 34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4021285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69136E-6 L -0.33298 -0.032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49" y="-1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0" grpId="1"/>
      <p:bldP spid="52" grpId="0" animBg="1"/>
      <p:bldP spid="53" grpId="0" animBg="1"/>
      <p:bldP spid="55" grpId="0" animBg="1"/>
      <p:bldP spid="2" grpId="0"/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112"/>
          <p:cNvSpPr>
            <a:spLocks noChangeArrowheads="1"/>
          </p:cNvSpPr>
          <p:nvPr/>
        </p:nvSpPr>
        <p:spPr bwMode="auto">
          <a:xfrm>
            <a:off x="-3349" y="599478"/>
            <a:ext cx="9147350" cy="4333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100" b="1" dirty="0">
                <a:solidFill>
                  <a:srgbClr val="FFFF00"/>
                </a:solidFill>
                <a:latin typeface="Times New Roman"/>
                <a:ea typeface="微软雅黑" pitchFamily="34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“角边角”判定方法</a:t>
            </a:r>
          </a:p>
        </p:txBody>
      </p:sp>
      <p:sp>
        <p:nvSpPr>
          <p:cNvPr id="39" name="Text Box 2"/>
          <p:cNvSpPr txBox="1"/>
          <p:nvPr/>
        </p:nvSpPr>
        <p:spPr>
          <a:xfrm>
            <a:off x="1204420" y="1083281"/>
            <a:ext cx="7755022" cy="153272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/>
                <a:cs typeface="+mn-ea"/>
              </a:rPr>
              <a:t>文字语言</a:t>
            </a:r>
            <a:r>
              <a:rPr lang="zh-CN" altLang="en-US" sz="2400" b="1" noProof="1" smtClean="0">
                <a:solidFill>
                  <a:srgbClr val="0000FF"/>
                </a:solidFill>
                <a:latin typeface="Times New Roman"/>
                <a:cs typeface="+mn-ea"/>
              </a:rPr>
              <a:t>：</a:t>
            </a:r>
            <a:endParaRPr lang="en-US" altLang="zh-CN" sz="2400" b="1" noProof="1" smtClean="0">
              <a:solidFill>
                <a:srgbClr val="0000FF"/>
              </a:solidFill>
              <a:latin typeface="Times New Roman"/>
              <a:cs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 noProof="1">
                <a:solidFill>
                  <a:srgbClr val="0000FF"/>
                </a:solidFill>
                <a:latin typeface="Times New Roman"/>
                <a:cs typeface="+mn-ea"/>
              </a:rPr>
              <a:t> 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/>
                <a:cs typeface="+mn-ea"/>
              </a:rPr>
              <a:t> 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/>
                <a:cs typeface="+mn-ea"/>
              </a:rPr>
              <a:t>有</a:t>
            </a:r>
            <a:r>
              <a:rPr lang="zh-CN" altLang="en-US" sz="2400" b="1" noProof="1">
                <a:solidFill>
                  <a:srgbClr val="FF0000"/>
                </a:solidFill>
                <a:latin typeface="Times New Roman"/>
                <a:cs typeface="+mn-ea"/>
              </a:rPr>
              <a:t>两角和它们夹边对应相等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</a:rPr>
              <a:t>的两个三角形全等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cs typeface="+mn-ea"/>
              </a:rPr>
              <a:t>(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</a:rPr>
              <a:t>简写成“角边角”或“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cs typeface="+mn-ea"/>
              </a:rPr>
              <a:t>ASA”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</a:rPr>
              <a:t>）</a:t>
            </a:r>
            <a:r>
              <a:rPr lang="en-US" altLang="zh-CN" sz="2400" noProof="1">
                <a:solidFill>
                  <a:prstClr val="black"/>
                </a:solidFill>
                <a:latin typeface="Times New Roman"/>
                <a:ea typeface="黑体" panose="02010600030101010101" pitchFamily="2" charset="-122"/>
                <a:cs typeface="+mn-ea"/>
              </a:rPr>
              <a:t>.</a:t>
            </a:r>
            <a:endParaRPr lang="en-US" altLang="zh-CN" sz="2400" noProof="1">
              <a:solidFill>
                <a:prstClr val="black"/>
              </a:solidFill>
              <a:latin typeface="Times New Roman"/>
              <a:ea typeface="黑体" panose="02010600030101010101" pitchFamily="2" charset="-122"/>
            </a:endParaRPr>
          </a:p>
        </p:txBody>
      </p:sp>
      <p:sp>
        <p:nvSpPr>
          <p:cNvPr id="40" name="矩形 29"/>
          <p:cNvSpPr/>
          <p:nvPr/>
        </p:nvSpPr>
        <p:spPr>
          <a:xfrm>
            <a:off x="1204420" y="2539362"/>
            <a:ext cx="203453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/>
                <a:cs typeface="+mn-ea"/>
              </a:rPr>
              <a:t>几何语言：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439863" y="3036398"/>
            <a:ext cx="4173538" cy="1979614"/>
            <a:chOff x="492" y="2016"/>
            <a:chExt cx="3506" cy="1662"/>
          </a:xfrm>
        </p:grpSpPr>
        <p:sp>
          <p:nvSpPr>
            <p:cNvPr id="62" name="AutoShape 10"/>
            <p:cNvSpPr/>
            <p:nvPr/>
          </p:nvSpPr>
          <p:spPr bwMode="auto">
            <a:xfrm>
              <a:off x="957" y="2445"/>
              <a:ext cx="51" cy="732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38100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pPr fontAlgn="auto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100" b="1" kern="0">
                <a:solidFill>
                  <a:srgbClr val="FF0000"/>
                </a:solidFill>
                <a:latin typeface="Times New Roman"/>
                <a:cs typeface="Times New Roman" panose="02020603050405020304" pitchFamily="18" charset="0"/>
              </a:endParaRPr>
            </a:p>
          </p:txBody>
        </p:sp>
        <p:grpSp>
          <p:nvGrpSpPr>
            <p:cNvPr id="53257" name="Group 11"/>
            <p:cNvGrpSpPr>
              <a:grpSpLocks/>
            </p:cNvGrpSpPr>
            <p:nvPr/>
          </p:nvGrpSpPr>
          <p:grpSpPr bwMode="auto">
            <a:xfrm>
              <a:off x="492" y="2016"/>
              <a:ext cx="3506" cy="1662"/>
              <a:chOff x="540" y="1968"/>
              <a:chExt cx="3506" cy="1662"/>
            </a:xfrm>
          </p:grpSpPr>
          <p:sp>
            <p:nvSpPr>
              <p:cNvPr id="53258" name="Text Box 12"/>
              <p:cNvSpPr txBox="1">
                <a:spLocks noChangeArrowheads="1"/>
              </p:cNvSpPr>
              <p:nvPr/>
            </p:nvSpPr>
            <p:spPr bwMode="auto">
              <a:xfrm>
                <a:off x="1056" y="2352"/>
                <a:ext cx="2592" cy="9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∠A=∠A′ </a:t>
                </a:r>
                <a:r>
                  <a:rPr lang="zh-CN" altLang="en-US" sz="2100" b="1" i="1" dirty="0">
                    <a:solidFill>
                      <a:srgbClr val="FF0000"/>
                    </a:solidFill>
                    <a:latin typeface="Times New Roman"/>
                  </a:rPr>
                  <a:t>（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已知）， </a:t>
                </a:r>
              </a:p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AB=A′ B′ 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（已知），</a:t>
                </a:r>
              </a:p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2100" b="1" i="1" dirty="0">
                    <a:solidFill>
                      <a:srgbClr val="FF0000"/>
                    </a:solidFill>
                    <a:latin typeface="Times New Roman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B=∠B′ 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（已知），</a:t>
                </a:r>
              </a:p>
            </p:txBody>
          </p:sp>
          <p:sp>
            <p:nvSpPr>
              <p:cNvPr id="53259" name="Text Box 13"/>
              <p:cNvSpPr txBox="1">
                <a:spLocks noChangeArrowheads="1"/>
              </p:cNvSpPr>
              <p:nvPr/>
            </p:nvSpPr>
            <p:spPr bwMode="auto">
              <a:xfrm>
                <a:off x="816" y="1968"/>
                <a:ext cx="283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在△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ABC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和△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A′ B′ C′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中，</a:t>
                </a:r>
              </a:p>
            </p:txBody>
          </p:sp>
          <p:sp>
            <p:nvSpPr>
              <p:cNvPr id="53260" name="Text Box 14"/>
              <p:cNvSpPr txBox="1">
                <a:spLocks noChangeArrowheads="1"/>
              </p:cNvSpPr>
              <p:nvPr/>
            </p:nvSpPr>
            <p:spPr bwMode="auto">
              <a:xfrm>
                <a:off x="540" y="3360"/>
                <a:ext cx="3506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2100" b="1" dirty="0">
                    <a:solidFill>
                      <a:prstClr val="black"/>
                    </a:solidFill>
                    <a:latin typeface="Times New Roman"/>
                  </a:rPr>
                  <a:t>∴ 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ABC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/>
                  </a:rPr>
                  <a:t>≌△ 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A′ B′ C′ 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（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/>
                  </a:rPr>
                  <a:t>ASA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）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.</a:t>
                </a:r>
              </a:p>
            </p:txBody>
          </p:sp>
        </p:grpSp>
      </p:grpSp>
      <p:grpSp>
        <p:nvGrpSpPr>
          <p:cNvPr id="5" name="组合 74"/>
          <p:cNvGrpSpPr>
            <a:grpSpLocks/>
          </p:cNvGrpSpPr>
          <p:nvPr/>
        </p:nvGrpSpPr>
        <p:grpSpPr bwMode="auto">
          <a:xfrm>
            <a:off x="6090580" y="2082801"/>
            <a:ext cx="2014538" cy="2736850"/>
            <a:chOff x="5076656" y="2420888"/>
            <a:chExt cx="2686723" cy="3650658"/>
          </a:xfrm>
        </p:grpSpPr>
        <p:grpSp>
          <p:nvGrpSpPr>
            <p:cNvPr id="53262" name="Group 16"/>
            <p:cNvGrpSpPr>
              <a:grpSpLocks/>
            </p:cNvGrpSpPr>
            <p:nvPr/>
          </p:nvGrpSpPr>
          <p:grpSpPr bwMode="auto">
            <a:xfrm>
              <a:off x="5508104" y="2420888"/>
              <a:ext cx="2255275" cy="1915550"/>
              <a:chOff x="4238" y="1277"/>
              <a:chExt cx="1164" cy="994"/>
            </a:xfrm>
          </p:grpSpPr>
          <p:sp>
            <p:nvSpPr>
              <p:cNvPr id="53263" name="Line 17"/>
              <p:cNvSpPr>
                <a:spLocks noChangeShapeType="1"/>
              </p:cNvSpPr>
              <p:nvPr/>
            </p:nvSpPr>
            <p:spPr bwMode="auto">
              <a:xfrm flipH="1">
                <a:off x="4416" y="14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3264" name="Line 18"/>
              <p:cNvSpPr>
                <a:spLocks noChangeShapeType="1"/>
              </p:cNvSpPr>
              <p:nvPr/>
            </p:nvSpPr>
            <p:spPr bwMode="auto">
              <a:xfrm>
                <a:off x="4416" y="21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3265" name="Line 19"/>
              <p:cNvSpPr>
                <a:spLocks noChangeShapeType="1"/>
              </p:cNvSpPr>
              <p:nvPr/>
            </p:nvSpPr>
            <p:spPr bwMode="auto">
              <a:xfrm flipV="1">
                <a:off x="4944" y="14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3266" name="Text Box 20" descr="底色1"/>
              <p:cNvSpPr txBox="1">
                <a:spLocks noChangeArrowheads="1"/>
              </p:cNvSpPr>
              <p:nvPr/>
            </p:nvSpPr>
            <p:spPr bwMode="auto">
              <a:xfrm>
                <a:off x="5018" y="1277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53267" name="Text Box 21" descr="底色1"/>
              <p:cNvSpPr txBox="1">
                <a:spLocks noChangeArrowheads="1"/>
              </p:cNvSpPr>
              <p:nvPr/>
            </p:nvSpPr>
            <p:spPr bwMode="auto">
              <a:xfrm>
                <a:off x="4238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53268" name="Text Box 22" descr="底色1"/>
              <p:cNvSpPr txBox="1">
                <a:spLocks noChangeArrowheads="1"/>
              </p:cNvSpPr>
              <p:nvPr/>
            </p:nvSpPr>
            <p:spPr bwMode="auto">
              <a:xfrm>
                <a:off x="4896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  C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</p:grpSp>
        <p:grpSp>
          <p:nvGrpSpPr>
            <p:cNvPr id="53269" name="Group 23"/>
            <p:cNvGrpSpPr>
              <a:grpSpLocks/>
            </p:cNvGrpSpPr>
            <p:nvPr/>
          </p:nvGrpSpPr>
          <p:grpSpPr bwMode="auto">
            <a:xfrm>
              <a:off x="5076656" y="4221088"/>
              <a:ext cx="2339254" cy="1850458"/>
              <a:chOff x="4121" y="2515"/>
              <a:chExt cx="1207" cy="960"/>
            </a:xfrm>
          </p:grpSpPr>
          <p:sp>
            <p:nvSpPr>
              <p:cNvPr id="53270" name="Line 24"/>
              <p:cNvSpPr>
                <a:spLocks noChangeShapeType="1"/>
              </p:cNvSpPr>
              <p:nvPr/>
            </p:nvSpPr>
            <p:spPr bwMode="auto">
              <a:xfrm flipH="1">
                <a:off x="4368" y="26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3271" name="Line 25"/>
              <p:cNvSpPr>
                <a:spLocks noChangeShapeType="1"/>
              </p:cNvSpPr>
              <p:nvPr/>
            </p:nvSpPr>
            <p:spPr bwMode="auto">
              <a:xfrm>
                <a:off x="4368" y="33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3272" name="Line 26"/>
              <p:cNvSpPr>
                <a:spLocks noChangeShapeType="1"/>
              </p:cNvSpPr>
              <p:nvPr/>
            </p:nvSpPr>
            <p:spPr bwMode="auto">
              <a:xfrm flipV="1">
                <a:off x="4896" y="26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3273" name="Text Box 27" descr="底色1"/>
              <p:cNvSpPr txBox="1">
                <a:spLocks noChangeArrowheads="1"/>
              </p:cNvSpPr>
              <p:nvPr/>
            </p:nvSpPr>
            <p:spPr bwMode="auto">
              <a:xfrm>
                <a:off x="4906" y="2515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A ′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53274" name="Text Box 28" descr="底色1"/>
              <p:cNvSpPr txBox="1">
                <a:spLocks noChangeArrowheads="1"/>
              </p:cNvSpPr>
              <p:nvPr/>
            </p:nvSpPr>
            <p:spPr bwMode="auto">
              <a:xfrm>
                <a:off x="4121" y="32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B ′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53275" name="Text Box 29" descr="底色1"/>
              <p:cNvSpPr txBox="1">
                <a:spLocks noChangeArrowheads="1"/>
              </p:cNvSpPr>
              <p:nvPr/>
            </p:nvSpPr>
            <p:spPr bwMode="auto">
              <a:xfrm>
                <a:off x="4944" y="3216"/>
                <a:ext cx="384" cy="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C ′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</p:grpSp>
        <p:sp>
          <p:nvSpPr>
            <p:cNvPr id="68" name="饼形 67"/>
            <p:cNvSpPr/>
            <p:nvPr/>
          </p:nvSpPr>
          <p:spPr bwMode="auto">
            <a:xfrm rot="13911307">
              <a:off x="6932326" y="2540583"/>
              <a:ext cx="637384" cy="635159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9" name="饼形 68"/>
            <p:cNvSpPr/>
            <p:nvPr/>
          </p:nvSpPr>
          <p:spPr bwMode="auto">
            <a:xfrm rot="13911307">
              <a:off x="6628509" y="4265329"/>
              <a:ext cx="635265" cy="635159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0" name="饼形 69"/>
            <p:cNvSpPr/>
            <p:nvPr/>
          </p:nvSpPr>
          <p:spPr bwMode="auto">
            <a:xfrm rot="4503950">
              <a:off x="5580496" y="3716882"/>
              <a:ext cx="635265" cy="635159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" name="饼形 70"/>
            <p:cNvSpPr/>
            <p:nvPr/>
          </p:nvSpPr>
          <p:spPr bwMode="auto">
            <a:xfrm rot="4503950">
              <a:off x="5278796" y="5431040"/>
              <a:ext cx="635265" cy="637275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/>
              </a:endParaRPr>
            </a:p>
          </p:txBody>
        </p:sp>
        <p:cxnSp>
          <p:nvCxnSpPr>
            <p:cNvPr id="53280" name="直接连接符 72"/>
            <p:cNvCxnSpPr>
              <a:cxnSpLocks noChangeShapeType="1"/>
            </p:cNvCxnSpPr>
            <p:nvPr/>
          </p:nvCxnSpPr>
          <p:spPr bwMode="auto">
            <a:xfrm>
              <a:off x="6444208" y="3284984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281" name="直接连接符 73"/>
            <p:cNvCxnSpPr>
              <a:cxnSpLocks noChangeShapeType="1"/>
            </p:cNvCxnSpPr>
            <p:nvPr/>
          </p:nvCxnSpPr>
          <p:spPr bwMode="auto">
            <a:xfrm>
              <a:off x="6156176" y="5013176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" name="组合 2"/>
          <p:cNvGrpSpPr>
            <a:grpSpLocks/>
          </p:cNvGrpSpPr>
          <p:nvPr/>
        </p:nvGrpSpPr>
        <p:grpSpPr bwMode="auto">
          <a:xfrm>
            <a:off x="-3350" y="2724"/>
            <a:ext cx="2006600" cy="477837"/>
            <a:chOff x="123" y="40"/>
            <a:chExt cx="3160" cy="752"/>
          </a:xfrm>
        </p:grpSpPr>
        <p:cxnSp>
          <p:nvCxnSpPr>
            <p:cNvPr id="4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4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44381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Text Box 24"/>
          <p:cNvSpPr txBox="1">
            <a:spLocks noChangeArrowheads="1"/>
          </p:cNvSpPr>
          <p:nvPr/>
        </p:nvSpPr>
        <p:spPr bwMode="auto">
          <a:xfrm>
            <a:off x="999510" y="560788"/>
            <a:ext cx="73842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如果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只满足这些条件中的一部分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那么能保证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ABC≌△DEF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吗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?</a:t>
            </a:r>
          </a:p>
        </p:txBody>
      </p: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7977" y="-7798"/>
            <a:ext cx="2006600" cy="477837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8" name="文本框 5133"/>
          <p:cNvSpPr txBox="1">
            <a:spLocks noChangeArrowheads="1"/>
          </p:cNvSpPr>
          <p:nvPr/>
        </p:nvSpPr>
        <p:spPr bwMode="auto">
          <a:xfrm>
            <a:off x="1657367" y="1944055"/>
            <a:ext cx="434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只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给一个条件</a:t>
            </a:r>
          </a:p>
        </p:txBody>
      </p:sp>
      <p:sp>
        <p:nvSpPr>
          <p:cNvPr id="26" name="内容占位符 5122"/>
          <p:cNvSpPr txBox="1">
            <a:spLocks noChangeArrowheads="1"/>
          </p:cNvSpPr>
          <p:nvPr/>
        </p:nvSpPr>
        <p:spPr bwMode="auto">
          <a:xfrm>
            <a:off x="1622996" y="2633664"/>
            <a:ext cx="2817812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b="1" dirty="0">
                <a:latin typeface="宋体" pitchFamily="2" charset="-122"/>
                <a:ea typeface="黑体" panose="02010609060101010101" pitchFamily="49" charset="-122"/>
              </a:rPr>
              <a:t>①</a:t>
            </a:r>
            <a:r>
              <a:rPr lang="zh-CN" altLang="en-US" b="1" dirty="0" smtClean="0">
                <a:ea typeface="宋体" pitchFamily="2" charset="-122"/>
              </a:rPr>
              <a:t>只给一条边时；</a:t>
            </a:r>
            <a:endParaRPr lang="zh-CN" altLang="en-US" b="1" dirty="0">
              <a:ea typeface="宋体" pitchFamily="2" charset="-122"/>
            </a:endParaRPr>
          </a:p>
        </p:txBody>
      </p:sp>
      <p:sp>
        <p:nvSpPr>
          <p:cNvPr id="27" name="文本框 5145"/>
          <p:cNvSpPr txBox="1">
            <a:spLocks noChangeArrowheads="1"/>
          </p:cNvSpPr>
          <p:nvPr/>
        </p:nvSpPr>
        <p:spPr bwMode="auto">
          <a:xfrm>
            <a:off x="1622996" y="3254376"/>
            <a:ext cx="2536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宋体" pitchFamily="2" charset="-122"/>
              </a:rPr>
              <a:t>②</a:t>
            </a:r>
            <a:r>
              <a:rPr lang="zh-CN" altLang="en-US" sz="2400" b="1" dirty="0" smtClean="0">
                <a:latin typeface="+mn-lt"/>
              </a:rPr>
              <a:t>只</a:t>
            </a:r>
            <a:r>
              <a:rPr lang="zh-CN" altLang="en-US" sz="2400" b="1" dirty="0">
                <a:latin typeface="+mn-lt"/>
              </a:rPr>
              <a:t>给一个角时；</a:t>
            </a: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688138" y="1104901"/>
            <a:ext cx="1601788" cy="1065213"/>
            <a:chOff x="2109" y="1797"/>
            <a:chExt cx="2268" cy="1361"/>
          </a:xfrm>
        </p:grpSpPr>
        <p:sp>
          <p:nvSpPr>
            <p:cNvPr id="29" name="直接连接符 5126"/>
            <p:cNvSpPr>
              <a:spLocks noChangeShapeType="1"/>
            </p:cNvSpPr>
            <p:nvPr/>
          </p:nvSpPr>
          <p:spPr bwMode="auto">
            <a:xfrm>
              <a:off x="2109" y="3158"/>
              <a:ext cx="122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30" name="直接连接符 5127"/>
            <p:cNvSpPr>
              <a:spLocks noChangeShapeType="1"/>
            </p:cNvSpPr>
            <p:nvPr/>
          </p:nvSpPr>
          <p:spPr bwMode="auto">
            <a:xfrm flipV="1">
              <a:off x="2109" y="1797"/>
              <a:ext cx="2268" cy="136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31" name="直接连接符 5128"/>
            <p:cNvSpPr>
              <a:spLocks noChangeShapeType="1"/>
            </p:cNvSpPr>
            <p:nvPr/>
          </p:nvSpPr>
          <p:spPr bwMode="auto">
            <a:xfrm flipH="1">
              <a:off x="3334" y="1797"/>
              <a:ext cx="1043" cy="136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32" name="文本框 5129"/>
          <p:cNvSpPr txBox="1">
            <a:spLocks noChangeArrowheads="1"/>
          </p:cNvSpPr>
          <p:nvPr/>
        </p:nvSpPr>
        <p:spPr bwMode="auto">
          <a:xfrm>
            <a:off x="5260089" y="2176464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3cm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3" name="文本框 5130"/>
          <p:cNvSpPr txBox="1">
            <a:spLocks noChangeArrowheads="1"/>
          </p:cNvSpPr>
          <p:nvPr/>
        </p:nvSpPr>
        <p:spPr bwMode="auto">
          <a:xfrm>
            <a:off x="6795293" y="2173289"/>
            <a:ext cx="72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3cm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4" name="等腰三角形 33"/>
          <p:cNvSpPr>
            <a:spLocks noChangeArrowheads="1"/>
          </p:cNvSpPr>
          <p:nvPr/>
        </p:nvSpPr>
        <p:spPr bwMode="auto">
          <a:xfrm>
            <a:off x="5250564" y="1389064"/>
            <a:ext cx="896938" cy="781050"/>
          </a:xfrm>
          <a:prstGeom prst="triangle">
            <a:avLst>
              <a:gd name="adj" fmla="val 50000"/>
            </a:avLst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35" name="直接连接符 34"/>
          <p:cNvSpPr>
            <a:spLocks noChangeShapeType="1"/>
          </p:cNvSpPr>
          <p:nvPr/>
        </p:nvSpPr>
        <p:spPr bwMode="auto">
          <a:xfrm>
            <a:off x="5250564" y="2176464"/>
            <a:ext cx="865187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6" name="直接连接符 35"/>
          <p:cNvSpPr>
            <a:spLocks noChangeShapeType="1"/>
          </p:cNvSpPr>
          <p:nvPr/>
        </p:nvSpPr>
        <p:spPr bwMode="auto">
          <a:xfrm>
            <a:off x="6726237" y="2160589"/>
            <a:ext cx="865188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7" name="文本框 5137"/>
          <p:cNvSpPr txBox="1">
            <a:spLocks noChangeArrowheads="1"/>
          </p:cNvSpPr>
          <p:nvPr/>
        </p:nvSpPr>
        <p:spPr bwMode="auto">
          <a:xfrm>
            <a:off x="5013008" y="3473452"/>
            <a:ext cx="7397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3399"/>
                </a:solidFill>
                <a:latin typeface="+mn-lt"/>
              </a:rPr>
              <a:t>45</a:t>
            </a:r>
            <a:r>
              <a:rPr lang="en-US" altLang="zh-CN" sz="2100" baseline="30000" dirty="0">
                <a:solidFill>
                  <a:srgbClr val="FF3399"/>
                </a:solidFill>
                <a:latin typeface="+mn-lt"/>
              </a:rPr>
              <a:t>◦</a:t>
            </a:r>
            <a:endParaRPr lang="en-US" altLang="zh-CN" sz="2100" b="1" dirty="0">
              <a:solidFill>
                <a:srgbClr val="FF3399"/>
              </a:solidFill>
              <a:latin typeface="+mn-lt"/>
            </a:endParaRP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695497" y="2406651"/>
            <a:ext cx="1458913" cy="1444625"/>
            <a:chOff x="3288" y="2251"/>
            <a:chExt cx="1225" cy="1213"/>
          </a:xfrm>
        </p:grpSpPr>
        <p:sp>
          <p:nvSpPr>
            <p:cNvPr id="39" name="直接连接符 5141"/>
            <p:cNvSpPr>
              <a:spLocks noChangeShapeType="1"/>
            </p:cNvSpPr>
            <p:nvPr/>
          </p:nvSpPr>
          <p:spPr bwMode="auto">
            <a:xfrm flipV="1">
              <a:off x="3288" y="2251"/>
              <a:ext cx="1225" cy="12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0" name="直接连接符 5142"/>
            <p:cNvSpPr>
              <a:spLocks noChangeShapeType="1"/>
            </p:cNvSpPr>
            <p:nvPr/>
          </p:nvSpPr>
          <p:spPr bwMode="auto">
            <a:xfrm>
              <a:off x="3289" y="3464"/>
              <a:ext cx="66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1" name="直接连接符 5143"/>
            <p:cNvSpPr>
              <a:spLocks noChangeShapeType="1"/>
            </p:cNvSpPr>
            <p:nvPr/>
          </p:nvSpPr>
          <p:spPr bwMode="auto">
            <a:xfrm flipH="1">
              <a:off x="3949" y="2251"/>
              <a:ext cx="564" cy="12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806857" y="2536826"/>
            <a:ext cx="1636713" cy="1314450"/>
            <a:chOff x="1837" y="2523"/>
            <a:chExt cx="1134" cy="969"/>
          </a:xfrm>
        </p:grpSpPr>
        <p:sp>
          <p:nvSpPr>
            <p:cNvPr id="43" name="直接连接符 5139"/>
            <p:cNvSpPr>
              <a:spLocks noChangeShapeType="1"/>
            </p:cNvSpPr>
            <p:nvPr/>
          </p:nvSpPr>
          <p:spPr bwMode="auto">
            <a:xfrm flipV="1">
              <a:off x="1837" y="2523"/>
              <a:ext cx="907" cy="96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4" name="直接连接符 5140"/>
            <p:cNvSpPr>
              <a:spLocks noChangeShapeType="1"/>
            </p:cNvSpPr>
            <p:nvPr/>
          </p:nvSpPr>
          <p:spPr bwMode="auto">
            <a:xfrm>
              <a:off x="1837" y="3492"/>
              <a:ext cx="113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5" name="直接连接符 5144"/>
            <p:cNvSpPr>
              <a:spLocks noChangeShapeType="1"/>
            </p:cNvSpPr>
            <p:nvPr/>
          </p:nvSpPr>
          <p:spPr bwMode="auto">
            <a:xfrm>
              <a:off x="2744" y="2523"/>
              <a:ext cx="227" cy="96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46" name="文本框 5158"/>
          <p:cNvSpPr txBox="1">
            <a:spLocks noChangeArrowheads="1"/>
          </p:cNvSpPr>
          <p:nvPr/>
        </p:nvSpPr>
        <p:spPr bwMode="auto">
          <a:xfrm>
            <a:off x="6861968" y="3484564"/>
            <a:ext cx="8651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3399"/>
                </a:solidFill>
                <a:latin typeface="+mn-lt"/>
              </a:rPr>
              <a:t>45</a:t>
            </a:r>
            <a:r>
              <a:rPr lang="en-US" altLang="zh-CN" sz="2100" baseline="30000" dirty="0">
                <a:solidFill>
                  <a:srgbClr val="FF3399"/>
                </a:solidFill>
                <a:latin typeface="+mn-lt"/>
              </a:rPr>
              <a:t>◦</a:t>
            </a:r>
            <a:endParaRPr lang="en-US" altLang="zh-CN" sz="2100" b="1" dirty="0">
              <a:solidFill>
                <a:srgbClr val="FF3399"/>
              </a:solidFill>
              <a:latin typeface="+mn-lt"/>
            </a:endParaRP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4806857" y="3311526"/>
            <a:ext cx="863600" cy="539750"/>
            <a:chOff x="4513" y="3067"/>
            <a:chExt cx="726" cy="454"/>
          </a:xfrm>
        </p:grpSpPr>
        <p:sp>
          <p:nvSpPr>
            <p:cNvPr id="48" name="直接连接符 5172"/>
            <p:cNvSpPr>
              <a:spLocks noChangeShapeType="1"/>
            </p:cNvSpPr>
            <p:nvPr/>
          </p:nvSpPr>
          <p:spPr bwMode="auto">
            <a:xfrm>
              <a:off x="4513" y="3521"/>
              <a:ext cx="726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9" name="直接连接符 5173"/>
            <p:cNvSpPr>
              <a:spLocks noChangeShapeType="1"/>
            </p:cNvSpPr>
            <p:nvPr/>
          </p:nvSpPr>
          <p:spPr bwMode="auto">
            <a:xfrm flipV="1">
              <a:off x="4513" y="3067"/>
              <a:ext cx="454" cy="45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6664418" y="3311526"/>
            <a:ext cx="865188" cy="539750"/>
            <a:chOff x="4513" y="3067"/>
            <a:chExt cx="726" cy="454"/>
          </a:xfrm>
        </p:grpSpPr>
        <p:sp>
          <p:nvSpPr>
            <p:cNvPr id="51" name="直接连接符 5175"/>
            <p:cNvSpPr>
              <a:spLocks noChangeShapeType="1"/>
            </p:cNvSpPr>
            <p:nvPr/>
          </p:nvSpPr>
          <p:spPr bwMode="auto">
            <a:xfrm>
              <a:off x="4513" y="3521"/>
              <a:ext cx="726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2" name="直接连接符 5176"/>
            <p:cNvSpPr>
              <a:spLocks noChangeShapeType="1"/>
            </p:cNvSpPr>
            <p:nvPr/>
          </p:nvSpPr>
          <p:spPr bwMode="auto">
            <a:xfrm flipV="1">
              <a:off x="4513" y="3067"/>
              <a:ext cx="454" cy="45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53" name="文本框 5180"/>
          <p:cNvSpPr txBox="1">
            <a:spLocks noChangeArrowheads="1"/>
          </p:cNvSpPr>
          <p:nvPr/>
        </p:nvSpPr>
        <p:spPr bwMode="auto">
          <a:xfrm>
            <a:off x="707511" y="4088920"/>
            <a:ext cx="78477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只有一条边或一个角对应相等</a:t>
            </a:r>
            <a:r>
              <a:rPr lang="zh-CN" altLang="en-US" sz="2400" b="1" dirty="0">
                <a:latin typeface="+mn-lt"/>
              </a:rPr>
              <a:t>的两个三角形不一定全等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 build="p"/>
      <p:bldP spid="27" grpId="0"/>
      <p:bldP spid="32" grpId="0"/>
      <p:bldP spid="33" grpId="0"/>
      <p:bldP spid="35" grpId="0" animBg="1"/>
      <p:bldP spid="36" grpId="0" animBg="1"/>
      <p:bldP spid="37" grpId="0"/>
      <p:bldP spid="46" grpId="0"/>
      <p:bldP spid="5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805342" y="1044575"/>
            <a:ext cx="7710007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已知：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DCB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ACB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＝ 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DBC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求证：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ABC≌△DCB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．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033588" y="2589352"/>
            <a:ext cx="38893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DCB</a:t>
            </a: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已知），</a:t>
            </a:r>
            <a:endParaRPr lang="en-US" altLang="zh-CN" sz="2100" b="1" dirty="0">
              <a:solidFill>
                <a:srgbClr val="FF0000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   BC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CB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（公共边），</a:t>
            </a:r>
            <a:endParaRPr lang="en-US" altLang="zh-CN" sz="2100" b="1" dirty="0">
              <a:solidFill>
                <a:srgbClr val="FF0000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 ∠ACB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DBC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（已知），</a:t>
            </a:r>
            <a:endParaRPr lang="en-US" altLang="zh-CN" sz="2100" b="1" dirty="0">
              <a:solidFill>
                <a:srgbClr val="FF0000"/>
              </a:solidFill>
              <a:latin typeface="Times New Roman"/>
              <a:ea typeface="仿宋" pitchFamily="49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254344" y="2225919"/>
            <a:ext cx="9589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003250" y="2217062"/>
            <a:ext cx="290175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DCB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</p:txBody>
      </p:sp>
      <p:sp>
        <p:nvSpPr>
          <p:cNvPr id="7" name="AutoShape 10"/>
          <p:cNvSpPr>
            <a:spLocks/>
          </p:cNvSpPr>
          <p:nvPr/>
        </p:nvSpPr>
        <p:spPr bwMode="auto">
          <a:xfrm>
            <a:off x="1925638" y="2835415"/>
            <a:ext cx="215900" cy="1027112"/>
          </a:xfrm>
          <a:prstGeom prst="leftBrace">
            <a:avLst>
              <a:gd name="adj1" fmla="val 39270"/>
              <a:gd name="adj2" fmla="val 50000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817688" y="3962328"/>
            <a:ext cx="44815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DCB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ASA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）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  <a:endParaRPr lang="en-US" altLang="zh-CN" sz="2100" b="1" i="1" dirty="0">
              <a:solidFill>
                <a:prstClr val="black"/>
              </a:solidFill>
              <a:latin typeface="Times New Roman"/>
              <a:ea typeface="仿宋" pitchFamily="49" charset="-122"/>
              <a:cs typeface="Times New Roman" pitchFamily="18" charset="0"/>
            </a:endParaRPr>
          </a:p>
        </p:txBody>
      </p:sp>
      <p:grpSp>
        <p:nvGrpSpPr>
          <p:cNvPr id="54279" name="组合 31"/>
          <p:cNvGrpSpPr>
            <a:grpSpLocks/>
          </p:cNvGrpSpPr>
          <p:nvPr/>
        </p:nvGrpSpPr>
        <p:grpSpPr bwMode="auto">
          <a:xfrm>
            <a:off x="5942551" y="1725178"/>
            <a:ext cx="2846908" cy="1679448"/>
            <a:chOff x="5076056" y="4119463"/>
            <a:chExt cx="3798278" cy="2239973"/>
          </a:xfrm>
        </p:grpSpPr>
        <p:sp>
          <p:nvSpPr>
            <p:cNvPr id="54280" name="任意多边形 23"/>
            <p:cNvSpPr>
              <a:spLocks noChangeArrowheads="1"/>
            </p:cNvSpPr>
            <p:nvPr/>
          </p:nvSpPr>
          <p:spPr bwMode="auto">
            <a:xfrm>
              <a:off x="5364088" y="4509120"/>
              <a:ext cx="3093928" cy="1390389"/>
            </a:xfrm>
            <a:custGeom>
              <a:avLst/>
              <a:gdLst>
                <a:gd name="T0" fmla="*/ 751561 w 3093928"/>
                <a:gd name="T1" fmla="*/ 0 h 1390389"/>
                <a:gd name="T2" fmla="*/ 0 w 3093928"/>
                <a:gd name="T3" fmla="*/ 1390389 h 1390389"/>
                <a:gd name="T4" fmla="*/ 3093928 w 3093928"/>
                <a:gd name="T5" fmla="*/ 1390389 h 1390389"/>
                <a:gd name="T6" fmla="*/ 751561 w 3093928"/>
                <a:gd name="T7" fmla="*/ 0 h 1390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3928" h="1390389">
                  <a:moveTo>
                    <a:pt x="751561" y="0"/>
                  </a:moveTo>
                  <a:lnTo>
                    <a:pt x="0" y="1390389"/>
                  </a:lnTo>
                  <a:lnTo>
                    <a:pt x="3093928" y="1390389"/>
                  </a:lnTo>
                  <a:lnTo>
                    <a:pt x="751561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54281" name="任意多边形 24"/>
            <p:cNvSpPr>
              <a:spLocks noChangeArrowheads="1"/>
            </p:cNvSpPr>
            <p:nvPr/>
          </p:nvSpPr>
          <p:spPr bwMode="auto">
            <a:xfrm>
              <a:off x="5364088" y="4534172"/>
              <a:ext cx="3106454" cy="1365337"/>
            </a:xfrm>
            <a:custGeom>
              <a:avLst/>
              <a:gdLst>
                <a:gd name="T0" fmla="*/ 2317315 w 3106454"/>
                <a:gd name="T1" fmla="*/ 0 h 1365337"/>
                <a:gd name="T2" fmla="*/ 0 w 3106454"/>
                <a:gd name="T3" fmla="*/ 1365337 h 1365337"/>
                <a:gd name="T4" fmla="*/ 3106454 w 3106454"/>
                <a:gd name="T5" fmla="*/ 1365337 h 1365337"/>
                <a:gd name="T6" fmla="*/ 2317315 w 3106454"/>
                <a:gd name="T7" fmla="*/ 0 h 1365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6454" h="1365337">
                  <a:moveTo>
                    <a:pt x="2317315" y="0"/>
                  </a:moveTo>
                  <a:lnTo>
                    <a:pt x="0" y="1365337"/>
                  </a:lnTo>
                  <a:lnTo>
                    <a:pt x="3106454" y="1365337"/>
                  </a:lnTo>
                  <a:lnTo>
                    <a:pt x="2317315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54282" name="TextBox 26"/>
            <p:cNvSpPr txBox="1">
              <a:spLocks noChangeArrowheads="1"/>
            </p:cNvSpPr>
            <p:nvPr/>
          </p:nvSpPr>
          <p:spPr bwMode="auto">
            <a:xfrm>
              <a:off x="5076056" y="5805263"/>
              <a:ext cx="485910" cy="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54283" name="TextBox 27"/>
            <p:cNvSpPr txBox="1">
              <a:spLocks noChangeArrowheads="1"/>
            </p:cNvSpPr>
            <p:nvPr/>
          </p:nvSpPr>
          <p:spPr bwMode="auto">
            <a:xfrm>
              <a:off x="8388424" y="5703639"/>
              <a:ext cx="485910" cy="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54284" name="TextBox 29"/>
            <p:cNvSpPr txBox="1">
              <a:spLocks noChangeArrowheads="1"/>
            </p:cNvSpPr>
            <p:nvPr/>
          </p:nvSpPr>
          <p:spPr bwMode="auto">
            <a:xfrm>
              <a:off x="5868145" y="4119463"/>
              <a:ext cx="485910" cy="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54285" name="TextBox 30"/>
            <p:cNvSpPr txBox="1">
              <a:spLocks noChangeArrowheads="1"/>
            </p:cNvSpPr>
            <p:nvPr/>
          </p:nvSpPr>
          <p:spPr bwMode="auto">
            <a:xfrm>
              <a:off x="7533706" y="4136554"/>
              <a:ext cx="500455" cy="55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D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</p:grpSp>
      <p:sp>
        <p:nvSpPr>
          <p:cNvPr id="33" name="Rectangle 25"/>
          <p:cNvSpPr/>
          <p:nvPr/>
        </p:nvSpPr>
        <p:spPr>
          <a:xfrm>
            <a:off x="999950" y="4404519"/>
            <a:ext cx="7785813" cy="41549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1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判定方法：</a:t>
            </a:r>
            <a:r>
              <a:rPr lang="zh-CN" altLang="en-US" sz="2100" b="1" noProof="1">
                <a:solidFill>
                  <a:prstClr val="black"/>
                </a:solidFill>
                <a:latin typeface="Times New Roman"/>
                <a:cs typeface="+mn-ea"/>
              </a:rPr>
              <a:t>两角和它们的夹边对应相等两个三角形全等． </a:t>
            </a:r>
            <a:endParaRPr lang="zh-CN" altLang="en-US" sz="2100" b="1" noProof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4299" name="文本框 2"/>
          <p:cNvSpPr txBox="1">
            <a:spLocks noChangeArrowheads="1"/>
          </p:cNvSpPr>
          <p:nvPr/>
        </p:nvSpPr>
        <p:spPr bwMode="auto">
          <a:xfrm>
            <a:off x="2500313" y="584200"/>
            <a:ext cx="543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利用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角边角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定理证明三角形全等</a:t>
            </a:r>
          </a:p>
        </p:txBody>
      </p:sp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-3350" y="-14054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6"/>
          <p:cNvGrpSpPr>
            <a:grpSpLocks/>
          </p:cNvGrpSpPr>
          <p:nvPr/>
        </p:nvGrpSpPr>
        <p:grpSpPr bwMode="auto">
          <a:xfrm>
            <a:off x="556588" y="554274"/>
            <a:ext cx="2274656" cy="492440"/>
            <a:chOff x="402069" y="545931"/>
            <a:chExt cx="2273908" cy="492762"/>
          </a:xfrm>
        </p:grpSpPr>
        <p:grpSp>
          <p:nvGrpSpPr>
            <p:cNvPr id="35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6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93269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3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01" name="Rectangle 29"/>
          <p:cNvSpPr>
            <a:spLocks noChangeArrowheads="1"/>
          </p:cNvSpPr>
          <p:nvPr/>
        </p:nvSpPr>
        <p:spPr bwMode="auto">
          <a:xfrm>
            <a:off x="1137646" y="562692"/>
            <a:ext cx="7286625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图，已知点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在线段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求证：△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DEF.</a:t>
            </a:r>
          </a:p>
          <a:p>
            <a:pPr indent="266700" eaLnBrk="0" hangingPunct="0">
              <a:lnSpc>
                <a:spcPct val="140000"/>
              </a:lnSpc>
            </a:pPr>
            <a:endParaRPr lang="en-US" altLang="zh-CN" sz="2000" b="1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54300" name="Picture 28" descr="D:\网络技术部\课件\2014年秋课件\四清八数人教课件\A38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337" y="1984521"/>
            <a:ext cx="2916237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302" name="Rectangle 30"/>
          <p:cNvSpPr>
            <a:spLocks noChangeArrowheads="1"/>
          </p:cNvSpPr>
          <p:nvPr/>
        </p:nvSpPr>
        <p:spPr bwMode="auto">
          <a:xfrm>
            <a:off x="4860333" y="1659439"/>
            <a:ext cx="3563938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AB∥DE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DEF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EF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F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DEF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ASA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）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仿宋" pitchFamily="49" charset="-122"/>
              <a:cs typeface="Times New Roman" pitchFamily="18" charset="0"/>
            </a:endParaRPr>
          </a:p>
        </p:txBody>
      </p: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595" y="6379"/>
            <a:ext cx="2006600" cy="477838"/>
            <a:chOff x="248" y="110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/>
            <p:cNvGrpSpPr>
              <a:grpSpLocks/>
            </p:cNvGrpSpPr>
            <p:nvPr/>
          </p:nvGrpSpPr>
          <p:grpSpPr bwMode="auto">
            <a:xfrm>
              <a:off x="248" y="205"/>
              <a:ext cx="3160" cy="572"/>
              <a:chOff x="248" y="205"/>
              <a:chExt cx="3160" cy="572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205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5" y="66187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78094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4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852" y="549677"/>
            <a:ext cx="8009698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如图，点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在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上，点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在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, 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=∠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AD=AE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</p:txBody>
      </p:sp>
      <p:grpSp>
        <p:nvGrpSpPr>
          <p:cNvPr id="56322" name="组合 3"/>
          <p:cNvGrpSpPr>
            <a:grpSpLocks/>
          </p:cNvGrpSpPr>
          <p:nvPr/>
        </p:nvGrpSpPr>
        <p:grpSpPr bwMode="auto">
          <a:xfrm>
            <a:off x="6005736" y="2318288"/>
            <a:ext cx="1985011" cy="2035017"/>
            <a:chOff x="9355" y="4032"/>
            <a:chExt cx="4167" cy="4272"/>
          </a:xfrm>
        </p:grpSpPr>
        <p:sp>
          <p:nvSpPr>
            <p:cNvPr id="56323" name="TextBox 6"/>
            <p:cNvSpPr txBox="1">
              <a:spLocks noChangeArrowheads="1"/>
            </p:cNvSpPr>
            <p:nvPr/>
          </p:nvSpPr>
          <p:spPr bwMode="auto">
            <a:xfrm>
              <a:off x="11282" y="4032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grpSp>
          <p:nvGrpSpPr>
            <p:cNvPr id="56324" name="组合 1"/>
            <p:cNvGrpSpPr>
              <a:grpSpLocks/>
            </p:cNvGrpSpPr>
            <p:nvPr/>
          </p:nvGrpSpPr>
          <p:grpSpPr bwMode="auto">
            <a:xfrm>
              <a:off x="9355" y="4722"/>
              <a:ext cx="4167" cy="3582"/>
              <a:chOff x="9355" y="4722"/>
              <a:chExt cx="4167" cy="3582"/>
            </a:xfrm>
          </p:grpSpPr>
          <p:sp>
            <p:nvSpPr>
              <p:cNvPr id="56325" name="任意多边形 4"/>
              <p:cNvSpPr>
                <a:spLocks noChangeArrowheads="1"/>
              </p:cNvSpPr>
              <p:nvPr/>
            </p:nvSpPr>
            <p:spPr bwMode="auto">
              <a:xfrm>
                <a:off x="9785" y="4722"/>
                <a:ext cx="2582" cy="2840"/>
              </a:xfrm>
              <a:custGeom>
                <a:avLst/>
                <a:gdLst>
                  <a:gd name="T0" fmla="*/ 1039660 w 1640909"/>
                  <a:gd name="T1" fmla="*/ 0 h 1803748"/>
                  <a:gd name="T2" fmla="*/ 0 w 1640909"/>
                  <a:gd name="T3" fmla="*/ 1803748 h 1803748"/>
                  <a:gd name="T4" fmla="*/ 1640909 w 1640909"/>
                  <a:gd name="T5" fmla="*/ 1227551 h 1803748"/>
                  <a:gd name="T6" fmla="*/ 1039660 w 1640909"/>
                  <a:gd name="T7" fmla="*/ 0 h 1803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0909" h="1803748">
                    <a:moveTo>
                      <a:pt x="1039660" y="0"/>
                    </a:moveTo>
                    <a:lnTo>
                      <a:pt x="0" y="1803748"/>
                    </a:lnTo>
                    <a:lnTo>
                      <a:pt x="1640909" y="1227551"/>
                    </a:lnTo>
                    <a:lnTo>
                      <a:pt x="1039660" y="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6326" name="任意多边形 5"/>
              <p:cNvSpPr>
                <a:spLocks noChangeArrowheads="1"/>
              </p:cNvSpPr>
              <p:nvPr/>
            </p:nvSpPr>
            <p:spPr bwMode="auto">
              <a:xfrm>
                <a:off x="10277" y="4722"/>
                <a:ext cx="2585" cy="2840"/>
              </a:xfrm>
              <a:custGeom>
                <a:avLst/>
                <a:gdLst>
                  <a:gd name="T0" fmla="*/ 739036 w 1640910"/>
                  <a:gd name="T1" fmla="*/ 0 h 1803748"/>
                  <a:gd name="T2" fmla="*/ 1640910 w 1640910"/>
                  <a:gd name="T3" fmla="*/ 1803748 h 1803748"/>
                  <a:gd name="T4" fmla="*/ 0 w 1640910"/>
                  <a:gd name="T5" fmla="*/ 1227551 h 1803748"/>
                  <a:gd name="T6" fmla="*/ 739036 w 1640910"/>
                  <a:gd name="T7" fmla="*/ 0 h 1803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0910" h="1803748">
                    <a:moveTo>
                      <a:pt x="739036" y="0"/>
                    </a:moveTo>
                    <a:lnTo>
                      <a:pt x="1640910" y="1803748"/>
                    </a:lnTo>
                    <a:lnTo>
                      <a:pt x="0" y="1227551"/>
                    </a:lnTo>
                    <a:lnTo>
                      <a:pt x="739036" y="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6327" name="TextBox 7"/>
              <p:cNvSpPr txBox="1">
                <a:spLocks noChangeArrowheads="1"/>
              </p:cNvSpPr>
              <p:nvPr/>
            </p:nvSpPr>
            <p:spPr bwMode="auto">
              <a:xfrm>
                <a:off x="9355" y="7432"/>
                <a:ext cx="765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56328" name="TextBox 8"/>
              <p:cNvSpPr txBox="1">
                <a:spLocks noChangeArrowheads="1"/>
              </p:cNvSpPr>
              <p:nvPr/>
            </p:nvSpPr>
            <p:spPr bwMode="auto">
              <a:xfrm>
                <a:off x="12757" y="7432"/>
                <a:ext cx="765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/>
                  </a:rPr>
                  <a:t>C</a:t>
                </a:r>
                <a:endParaRPr lang="en-US" altLang="zh-CN" sz="2100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56329" name="TextBox 9"/>
              <p:cNvSpPr txBox="1">
                <a:spLocks noChangeArrowheads="1"/>
              </p:cNvSpPr>
              <p:nvPr/>
            </p:nvSpPr>
            <p:spPr bwMode="auto">
              <a:xfrm>
                <a:off x="9732" y="6252"/>
                <a:ext cx="788" cy="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/>
                  </a:rPr>
                  <a:t>D</a:t>
                </a:r>
                <a:endParaRPr lang="en-US" altLang="zh-CN" sz="2100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56330" name="TextBox 10"/>
              <p:cNvSpPr txBox="1">
                <a:spLocks noChangeArrowheads="1"/>
              </p:cNvSpPr>
              <p:nvPr/>
            </p:nvSpPr>
            <p:spPr bwMode="auto">
              <a:xfrm>
                <a:off x="12322" y="6100"/>
                <a:ext cx="765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/>
                  </a:rPr>
                  <a:t>E</a:t>
                </a:r>
                <a:endParaRPr lang="en-US" altLang="zh-CN" sz="2100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03775" y="1742936"/>
            <a:ext cx="6022803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分析：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证明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ACD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就可以得出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AD=AE</a:t>
            </a:r>
            <a:r>
              <a:rPr lang="en-US" altLang="zh-CN" sz="2100" dirty="0">
                <a:solidFill>
                  <a:prstClr val="black"/>
                </a:solidFill>
                <a:latin typeface="Times New Roman"/>
                <a:ea typeface="黑体" panose="02010600030101010101" pitchFamily="2" charset="-122"/>
              </a:rPr>
              <a:t>.</a:t>
            </a:r>
            <a:endParaRPr lang="zh-CN" altLang="en-US" sz="2100" dirty="0">
              <a:solidFill>
                <a:prstClr val="black"/>
              </a:solidFill>
              <a:latin typeface="Times New Roman"/>
              <a:ea typeface="黑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0473" y="2237358"/>
            <a:ext cx="3714478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Times New Roman"/>
                <a:ea typeface="黑体" panose="02010600030101010101" pitchFamily="2" charset="-122"/>
              </a:rPr>
              <a:t>证明：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820223" y="2709607"/>
            <a:ext cx="3086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A=</a:t>
            </a: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（公共角 ）， </a:t>
            </a:r>
          </a:p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AC=AB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（已知），</a:t>
            </a: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C=</a:t>
            </a:r>
            <a:r>
              <a:rPr lang="en-US" altLang="zh-CN" sz="21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B </a:t>
            </a: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（已知 ），</a:t>
            </a:r>
          </a:p>
        </p:txBody>
      </p:sp>
      <p:sp>
        <p:nvSpPr>
          <p:cNvPr id="17" name="AutoShape 10"/>
          <p:cNvSpPr/>
          <p:nvPr/>
        </p:nvSpPr>
        <p:spPr bwMode="auto">
          <a:xfrm>
            <a:off x="1766248" y="2817557"/>
            <a:ext cx="53975" cy="1035050"/>
          </a:xfrm>
          <a:prstGeom prst="leftBrace">
            <a:avLst>
              <a:gd name="adj1" fmla="val 166667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100" b="1" kern="0">
              <a:solidFill>
                <a:srgbClr val="FF0000"/>
              </a:solidFill>
              <a:latin typeface="Times New Roman"/>
              <a:cs typeface="Times New Roman" panose="02020603050405020304" pitchFamily="18" charset="0"/>
            </a:endParaRPr>
          </a:p>
        </p:txBody>
      </p:sp>
      <p:sp>
        <p:nvSpPr>
          <p:cNvPr id="11279" name="矩形 17"/>
          <p:cNvSpPr>
            <a:spLocks noChangeArrowheads="1"/>
          </p:cNvSpPr>
          <p:nvPr/>
        </p:nvSpPr>
        <p:spPr bwMode="auto">
          <a:xfrm>
            <a:off x="1712273" y="4060570"/>
            <a:ext cx="43781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ACD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ASA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</p:txBody>
      </p:sp>
      <p:sp>
        <p:nvSpPr>
          <p:cNvPr id="11280" name="矩形 18"/>
          <p:cNvSpPr>
            <a:spLocks noChangeArrowheads="1"/>
          </p:cNvSpPr>
          <p:nvPr/>
        </p:nvSpPr>
        <p:spPr bwMode="auto">
          <a:xfrm>
            <a:off x="1705923" y="4436807"/>
            <a:ext cx="14093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AD=AE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.</a:t>
            </a:r>
            <a:endParaRPr lang="zh-CN" altLang="en-US" sz="2100" b="1" dirty="0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3350" y="-22443"/>
            <a:ext cx="2006600" cy="477837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54066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 bldLvl="0" animBg="1"/>
      <p:bldP spid="11279" grpId="0"/>
      <p:bldP spid="1128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1201"/>
          <p:cNvSpPr txBox="1"/>
          <p:nvPr/>
        </p:nvSpPr>
        <p:spPr>
          <a:xfrm>
            <a:off x="1087437" y="461572"/>
            <a:ext cx="746933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prstClr val="white"/>
              </a:buClr>
            </a:pPr>
            <a:r>
              <a:rPr lang="en-US" altLang="zh-CN" sz="24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400" b="1" noProof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图，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AD=AE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,∠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B=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noProof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那么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BE</a:t>
            </a:r>
            <a:r>
              <a:rPr lang="zh-CN" altLang="en-US" sz="2400" b="1" noProof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楷体" pitchFamily="49" charset="-122"/>
              </a:rPr>
              <a:t>CD</a:t>
            </a:r>
            <a:r>
              <a:rPr lang="zh-CN" altLang="en-US" sz="2400" b="1" noProof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相等么？为什么？</a:t>
            </a:r>
          </a:p>
        </p:txBody>
      </p:sp>
      <p:sp>
        <p:nvSpPr>
          <p:cNvPr id="51204" name="文本框 51203"/>
          <p:cNvSpPr txBox="1"/>
          <p:nvPr/>
        </p:nvSpPr>
        <p:spPr bwMode="auto">
          <a:xfrm>
            <a:off x="3426221" y="1590145"/>
            <a:ext cx="5130549" cy="36010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证明</a:t>
            </a:r>
            <a:r>
              <a:rPr lang="en-US" altLang="zh-CN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zh-CN" altLang="en-US" sz="2400" b="1" noProof="1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在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</a:t>
            </a:r>
            <a:r>
              <a:rPr lang="zh-CN" altLang="en-US" sz="2400" b="1" noProof="1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与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ACD</a:t>
            </a:r>
            <a:r>
              <a:rPr lang="zh-CN" altLang="en-US" sz="2400" b="1" noProof="1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中</a:t>
            </a: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    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B=</a:t>
            </a:r>
            <a:r>
              <a:rPr lang="en-US" altLang="zh-CN" sz="2400" b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C</a:t>
            </a:r>
            <a:r>
              <a:rPr lang="en-US" altLang="zh-CN" sz="2400" b="1" noProof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2400" b="1" noProof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（已知）</a:t>
            </a: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A=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A  </a:t>
            </a:r>
            <a:r>
              <a:rPr lang="zh-CN" altLang="en-US" sz="2400" b="1" noProof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（公共角）</a:t>
            </a: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 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AE</a:t>
            </a:r>
            <a:r>
              <a:rPr lang="en-US" altLang="zh-CN" sz="2400" b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=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/>
                <a:ea typeface="仿宋" pitchFamily="49" charset="-122"/>
              </a:rPr>
              <a:t>AD </a:t>
            </a:r>
            <a:r>
              <a:rPr lang="en-US" altLang="zh-CN" sz="2400" b="1" noProof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2400" b="1" noProof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（已知）</a:t>
            </a: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en-US" altLang="zh-CN" sz="2400" b="1" noProof="1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ABE  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ACD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（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AAS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）</a:t>
            </a: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en-US" altLang="zh-CN" sz="2400" b="1" noProof="1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/>
                <a:ea typeface="仿宋" pitchFamily="49" charset="-122"/>
              </a:rPr>
              <a:t>BE=CD </a:t>
            </a:r>
            <a:r>
              <a:rPr lang="zh-CN" altLang="en-US" sz="2400" b="1" noProof="1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（全等三角形对应边相等）</a:t>
            </a:r>
          </a:p>
        </p:txBody>
      </p:sp>
      <p:sp>
        <p:nvSpPr>
          <p:cNvPr id="57348" name="左大括号 51204"/>
          <p:cNvSpPr>
            <a:spLocks/>
          </p:cNvSpPr>
          <p:nvPr/>
        </p:nvSpPr>
        <p:spPr bwMode="auto">
          <a:xfrm>
            <a:off x="3636995" y="2260800"/>
            <a:ext cx="298168" cy="1242439"/>
          </a:xfrm>
          <a:prstGeom prst="leftBrace">
            <a:avLst>
              <a:gd name="adj1" fmla="val 37402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51206" name="组合 51205"/>
          <p:cNvGrpSpPr>
            <a:grpSpLocks/>
          </p:cNvGrpSpPr>
          <p:nvPr/>
        </p:nvGrpSpPr>
        <p:grpSpPr bwMode="auto">
          <a:xfrm>
            <a:off x="527850" y="1544638"/>
            <a:ext cx="2341562" cy="2649141"/>
            <a:chOff x="1202" y="1298"/>
            <a:chExt cx="1966" cy="2225"/>
          </a:xfrm>
        </p:grpSpPr>
        <p:sp>
          <p:nvSpPr>
            <p:cNvPr id="57350" name="直接连接符 51206"/>
            <p:cNvSpPr>
              <a:spLocks noChangeShapeType="1"/>
            </p:cNvSpPr>
            <p:nvPr/>
          </p:nvSpPr>
          <p:spPr bwMode="auto">
            <a:xfrm>
              <a:off x="2426" y="2296"/>
              <a:ext cx="439" cy="104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1" name="直接连接符 51207"/>
            <p:cNvSpPr>
              <a:spLocks noChangeShapeType="1"/>
            </p:cNvSpPr>
            <p:nvPr/>
          </p:nvSpPr>
          <p:spPr bwMode="auto">
            <a:xfrm>
              <a:off x="1882" y="2341"/>
              <a:ext cx="983" cy="99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2" name="文本框 51208"/>
            <p:cNvSpPr txBox="1">
              <a:spLocks noChangeArrowheads="1"/>
            </p:cNvSpPr>
            <p:nvPr/>
          </p:nvSpPr>
          <p:spPr bwMode="auto">
            <a:xfrm>
              <a:off x="2145" y="1298"/>
              <a:ext cx="253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prstClr val="white"/>
                </a:buClr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7353" name="矩形 51209"/>
            <p:cNvSpPr>
              <a:spLocks noChangeArrowheads="1"/>
            </p:cNvSpPr>
            <p:nvPr/>
          </p:nvSpPr>
          <p:spPr bwMode="auto">
            <a:xfrm>
              <a:off x="2433" y="1977"/>
              <a:ext cx="3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57354" name="矩形 51210"/>
            <p:cNvSpPr>
              <a:spLocks noChangeArrowheads="1"/>
            </p:cNvSpPr>
            <p:nvPr/>
          </p:nvSpPr>
          <p:spPr bwMode="auto">
            <a:xfrm>
              <a:off x="1569" y="1977"/>
              <a:ext cx="33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57355" name="矩形 51211"/>
            <p:cNvSpPr>
              <a:spLocks noChangeArrowheads="1"/>
            </p:cNvSpPr>
            <p:nvPr/>
          </p:nvSpPr>
          <p:spPr bwMode="auto">
            <a:xfrm>
              <a:off x="2829" y="3064"/>
              <a:ext cx="33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57356" name="矩形 51212"/>
            <p:cNvSpPr>
              <a:spLocks noChangeArrowheads="1"/>
            </p:cNvSpPr>
            <p:nvPr/>
          </p:nvSpPr>
          <p:spPr bwMode="auto">
            <a:xfrm>
              <a:off x="1202" y="3135"/>
              <a:ext cx="3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7357" name="任意多边形 51213"/>
            <p:cNvSpPr>
              <a:spLocks noChangeArrowheads="1"/>
            </p:cNvSpPr>
            <p:nvPr/>
          </p:nvSpPr>
          <p:spPr bwMode="auto">
            <a:xfrm>
              <a:off x="1474" y="2931"/>
              <a:ext cx="317" cy="363"/>
            </a:xfrm>
            <a:custGeom>
              <a:avLst/>
              <a:gdLst>
                <a:gd name="T0" fmla="*/ 430 w 430"/>
                <a:gd name="T1" fmla="*/ 78 h 515"/>
                <a:gd name="T2" fmla="*/ 205 w 430"/>
                <a:gd name="T3" fmla="*/ 0 h 515"/>
                <a:gd name="T4" fmla="*/ 0 w 430"/>
                <a:gd name="T5" fmla="*/ 515 h 515"/>
                <a:gd name="T6" fmla="*/ 430 w 430"/>
                <a:gd name="T7" fmla="*/ 7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0" h="515">
                  <a:moveTo>
                    <a:pt x="430" y="78"/>
                  </a:moveTo>
                  <a:cubicBezTo>
                    <a:pt x="367" y="15"/>
                    <a:pt x="292" y="0"/>
                    <a:pt x="205" y="0"/>
                  </a:cubicBezTo>
                  <a:lnTo>
                    <a:pt x="0" y="515"/>
                  </a:lnTo>
                  <a:lnTo>
                    <a:pt x="430" y="78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8" name="任意多边形 51214"/>
            <p:cNvSpPr>
              <a:spLocks noChangeArrowheads="1"/>
            </p:cNvSpPr>
            <p:nvPr/>
          </p:nvSpPr>
          <p:spPr bwMode="auto">
            <a:xfrm>
              <a:off x="2562" y="2931"/>
              <a:ext cx="273" cy="363"/>
            </a:xfrm>
            <a:custGeom>
              <a:avLst/>
              <a:gdLst>
                <a:gd name="T0" fmla="*/ 157 w 346"/>
                <a:gd name="T1" fmla="*/ 2 h 449"/>
                <a:gd name="T2" fmla="*/ 0 w 346"/>
                <a:gd name="T3" fmla="*/ 80 h 449"/>
                <a:gd name="T4" fmla="*/ 346 w 346"/>
                <a:gd name="T5" fmla="*/ 449 h 449"/>
                <a:gd name="T6" fmla="*/ 157 w 346"/>
                <a:gd name="T7" fmla="*/ 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449">
                  <a:moveTo>
                    <a:pt x="157" y="2"/>
                  </a:moveTo>
                  <a:cubicBezTo>
                    <a:pt x="99" y="8"/>
                    <a:pt x="0" y="0"/>
                    <a:pt x="0" y="80"/>
                  </a:cubicBezTo>
                  <a:lnTo>
                    <a:pt x="346" y="449"/>
                  </a:lnTo>
                  <a:lnTo>
                    <a:pt x="15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9" name="任意多边形 51215"/>
            <p:cNvSpPr>
              <a:spLocks noChangeArrowheads="1"/>
            </p:cNvSpPr>
            <p:nvPr/>
          </p:nvSpPr>
          <p:spPr bwMode="auto">
            <a:xfrm>
              <a:off x="2035" y="1616"/>
              <a:ext cx="258" cy="355"/>
            </a:xfrm>
            <a:custGeom>
              <a:avLst/>
              <a:gdLst>
                <a:gd name="T0" fmla="*/ 0 w 258"/>
                <a:gd name="T1" fmla="*/ 256 h 355"/>
                <a:gd name="T2" fmla="*/ 58 w 258"/>
                <a:gd name="T3" fmla="*/ 342 h 355"/>
                <a:gd name="T4" fmla="*/ 221 w 258"/>
                <a:gd name="T5" fmla="*/ 285 h 355"/>
                <a:gd name="T6" fmla="*/ 119 w 258"/>
                <a:gd name="T7" fmla="*/ 0 h 355"/>
                <a:gd name="T8" fmla="*/ 0 w 258"/>
                <a:gd name="T9" fmla="*/ 25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55">
                  <a:moveTo>
                    <a:pt x="0" y="256"/>
                  </a:moveTo>
                  <a:cubicBezTo>
                    <a:pt x="14" y="296"/>
                    <a:pt x="22" y="319"/>
                    <a:pt x="58" y="342"/>
                  </a:cubicBezTo>
                  <a:cubicBezTo>
                    <a:pt x="58" y="342"/>
                    <a:pt x="258" y="355"/>
                    <a:pt x="221" y="285"/>
                  </a:cubicBezTo>
                  <a:lnTo>
                    <a:pt x="119" y="0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grpSp>
          <p:nvGrpSpPr>
            <p:cNvPr id="57360" name="组合 51216"/>
            <p:cNvGrpSpPr>
              <a:grpSpLocks/>
            </p:cNvGrpSpPr>
            <p:nvPr/>
          </p:nvGrpSpPr>
          <p:grpSpPr bwMode="auto">
            <a:xfrm>
              <a:off x="1461" y="1570"/>
              <a:ext cx="972" cy="1766"/>
              <a:chOff x="1461" y="1570"/>
              <a:chExt cx="972" cy="1766"/>
            </a:xfrm>
          </p:grpSpPr>
          <p:sp>
            <p:nvSpPr>
              <p:cNvPr id="57361" name="直接连接符 51217"/>
              <p:cNvSpPr>
                <a:spLocks noChangeShapeType="1"/>
              </p:cNvSpPr>
              <p:nvPr/>
            </p:nvSpPr>
            <p:spPr bwMode="auto">
              <a:xfrm flipH="1">
                <a:off x="1461" y="2296"/>
                <a:ext cx="421" cy="104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362" name="直接连接符 51218"/>
              <p:cNvSpPr>
                <a:spLocks noChangeShapeType="1"/>
              </p:cNvSpPr>
              <p:nvPr/>
            </p:nvSpPr>
            <p:spPr bwMode="auto">
              <a:xfrm flipH="1">
                <a:off x="1461" y="2295"/>
                <a:ext cx="972" cy="104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363" name="直接连接符 51219"/>
              <p:cNvSpPr>
                <a:spLocks noChangeShapeType="1"/>
              </p:cNvSpPr>
              <p:nvPr/>
            </p:nvSpPr>
            <p:spPr bwMode="auto">
              <a:xfrm>
                <a:off x="2154" y="1570"/>
                <a:ext cx="272" cy="726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364" name="直接连接符 51220"/>
              <p:cNvSpPr>
                <a:spLocks noChangeShapeType="1"/>
              </p:cNvSpPr>
              <p:nvPr/>
            </p:nvSpPr>
            <p:spPr bwMode="auto">
              <a:xfrm flipV="1">
                <a:off x="1882" y="1570"/>
                <a:ext cx="272" cy="726"/>
              </a:xfrm>
              <a:prstGeom prst="line">
                <a:avLst/>
              </a:prstGeom>
              <a:noFill/>
              <a:ln w="4445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1224" name="文本框 51223"/>
          <p:cNvSpPr txBox="1">
            <a:spLocks noChangeArrowheads="1"/>
          </p:cNvSpPr>
          <p:nvPr/>
        </p:nvSpPr>
        <p:spPr bwMode="auto">
          <a:xfrm>
            <a:off x="3897709" y="1162698"/>
            <a:ext cx="1905215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BE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CD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itchFamily="49" charset="-122"/>
            </a:endParaRPr>
          </a:p>
        </p:txBody>
      </p: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631" y="-24122"/>
            <a:ext cx="2006600" cy="477838"/>
            <a:chOff x="248" y="62"/>
            <a:chExt cx="3160" cy="752"/>
          </a:xfrm>
        </p:grpSpPr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882" y="6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30" name="组合 2"/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3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16" y="51304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450141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1224" grpId="0" bldLvl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020605" y="1086589"/>
            <a:ext cx="7001516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     若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三角形的两个内角分别是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60°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和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45°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，且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45°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所对的边为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3cm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，你能画出这个三角形吗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?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49413" y="2192338"/>
            <a:ext cx="2214562" cy="2106612"/>
            <a:chOff x="249" y="2205"/>
            <a:chExt cx="1860" cy="1769"/>
          </a:xfrm>
        </p:grpSpPr>
        <p:sp>
          <p:nvSpPr>
            <p:cNvPr id="59395" name="Line 5"/>
            <p:cNvSpPr>
              <a:spLocks noChangeShapeType="1"/>
            </p:cNvSpPr>
            <p:nvPr/>
          </p:nvSpPr>
          <p:spPr bwMode="auto">
            <a:xfrm>
              <a:off x="249" y="3973"/>
              <a:ext cx="186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59396" name="Line 6"/>
            <p:cNvSpPr>
              <a:spLocks noChangeShapeType="1"/>
            </p:cNvSpPr>
            <p:nvPr/>
          </p:nvSpPr>
          <p:spPr bwMode="auto">
            <a:xfrm flipV="1">
              <a:off x="250" y="2205"/>
              <a:ext cx="997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59397" name="Arc 7"/>
            <p:cNvSpPr>
              <a:spLocks noChangeArrowheads="1"/>
            </p:cNvSpPr>
            <p:nvPr/>
          </p:nvSpPr>
          <p:spPr bwMode="auto">
            <a:xfrm>
              <a:off x="431" y="3701"/>
              <a:ext cx="136" cy="2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59398" name="Text Box 8"/>
            <p:cNvSpPr txBox="1">
              <a:spLocks noChangeArrowheads="1"/>
            </p:cNvSpPr>
            <p:nvPr/>
          </p:nvSpPr>
          <p:spPr bwMode="auto">
            <a:xfrm>
              <a:off x="567" y="3565"/>
              <a:ext cx="77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prstClr val="black"/>
                  </a:solidFill>
                  <a:latin typeface="Times New Roman"/>
                </a:rPr>
                <a:t>60°</a:t>
              </a:r>
            </a:p>
          </p:txBody>
        </p:sp>
      </p:grp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2944813" y="2409825"/>
            <a:ext cx="21621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187825" y="2733676"/>
            <a:ext cx="3044037" cy="1752236"/>
            <a:chOff x="2266" y="2665"/>
            <a:chExt cx="2557" cy="1471"/>
          </a:xfrm>
        </p:grpSpPr>
        <p:grpSp>
          <p:nvGrpSpPr>
            <p:cNvPr id="59401" name="Group 11"/>
            <p:cNvGrpSpPr>
              <a:grpSpLocks/>
            </p:cNvGrpSpPr>
            <p:nvPr/>
          </p:nvGrpSpPr>
          <p:grpSpPr bwMode="auto">
            <a:xfrm>
              <a:off x="2266" y="2665"/>
              <a:ext cx="2557" cy="1471"/>
              <a:chOff x="2266" y="2665"/>
              <a:chExt cx="2557" cy="1471"/>
            </a:xfrm>
          </p:grpSpPr>
          <p:sp>
            <p:nvSpPr>
              <p:cNvPr id="59402" name="Line 12"/>
              <p:cNvSpPr>
                <a:spLocks noChangeShapeType="1"/>
              </p:cNvSpPr>
              <p:nvPr/>
            </p:nvSpPr>
            <p:spPr bwMode="auto">
              <a:xfrm rot="21186174">
                <a:off x="2354" y="3838"/>
                <a:ext cx="2469" cy="29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9403" name="Line 13"/>
              <p:cNvSpPr>
                <a:spLocks noChangeShapeType="1"/>
              </p:cNvSpPr>
              <p:nvPr/>
            </p:nvSpPr>
            <p:spPr bwMode="auto">
              <a:xfrm rot="21186174" flipV="1">
                <a:off x="2266" y="2665"/>
                <a:ext cx="1469" cy="123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</p:grpSp>
        <p:sp>
          <p:nvSpPr>
            <p:cNvPr id="59404" name="Text Box 14"/>
            <p:cNvSpPr txBox="1">
              <a:spLocks noChangeArrowheads="1"/>
            </p:cNvSpPr>
            <p:nvPr/>
          </p:nvSpPr>
          <p:spPr bwMode="auto">
            <a:xfrm>
              <a:off x="2653" y="3655"/>
              <a:ext cx="77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prstClr val="black"/>
                  </a:solidFill>
                  <a:latin typeface="Times New Roman"/>
                </a:rPr>
                <a:t>45°</a:t>
              </a:r>
            </a:p>
          </p:txBody>
        </p:sp>
        <p:sp>
          <p:nvSpPr>
            <p:cNvPr id="59405" name="Arc 15"/>
            <p:cNvSpPr>
              <a:spLocks noChangeArrowheads="1"/>
            </p:cNvSpPr>
            <p:nvPr/>
          </p:nvSpPr>
          <p:spPr bwMode="auto">
            <a:xfrm>
              <a:off x="2517" y="3838"/>
              <a:ext cx="91" cy="136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/>
              </a:endParaRPr>
            </a:p>
          </p:txBody>
        </p:sp>
      </p:grpSp>
      <p:sp>
        <p:nvSpPr>
          <p:cNvPr id="59408" name="文本框 6151"/>
          <p:cNvSpPr txBox="1">
            <a:spLocks noChangeArrowheads="1"/>
          </p:cNvSpPr>
          <p:nvPr/>
        </p:nvSpPr>
        <p:spPr bwMode="auto">
          <a:xfrm>
            <a:off x="3344522" y="596152"/>
            <a:ext cx="42066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用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角角边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itchFamily="2" charset="-122"/>
              </a:rPr>
              <a:t>判定三角形全等</a:t>
            </a:r>
          </a:p>
        </p:txBody>
      </p:sp>
      <p:grpSp>
        <p:nvGrpSpPr>
          <p:cNvPr id="59413" name="组合 4"/>
          <p:cNvGrpSpPr>
            <a:grpSpLocks/>
          </p:cNvGrpSpPr>
          <p:nvPr/>
        </p:nvGrpSpPr>
        <p:grpSpPr bwMode="auto">
          <a:xfrm>
            <a:off x="1613978" y="598898"/>
            <a:ext cx="1685925" cy="410275"/>
            <a:chOff x="3485" y="1168"/>
            <a:chExt cx="2654" cy="647"/>
          </a:xfrm>
        </p:grpSpPr>
        <p:sp>
          <p:nvSpPr>
            <p:cNvPr id="7" name="圆角矩形 6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9415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  <p:grpSp>
        <p:nvGrpSpPr>
          <p:cNvPr id="25" name="组合 2"/>
          <p:cNvGrpSpPr>
            <a:grpSpLocks/>
          </p:cNvGrpSpPr>
          <p:nvPr/>
        </p:nvGrpSpPr>
        <p:grpSpPr bwMode="auto">
          <a:xfrm>
            <a:off x="-3350" y="-30832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141524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47813" y="2139950"/>
            <a:ext cx="1836737" cy="2116138"/>
            <a:chOff x="249" y="2288"/>
            <a:chExt cx="1542" cy="1777"/>
          </a:xfrm>
        </p:grpSpPr>
        <p:sp>
          <p:nvSpPr>
            <p:cNvPr id="60418" name="Line 3"/>
            <p:cNvSpPr>
              <a:spLocks noChangeShapeType="1"/>
            </p:cNvSpPr>
            <p:nvPr/>
          </p:nvSpPr>
          <p:spPr bwMode="auto">
            <a:xfrm>
              <a:off x="249" y="4056"/>
              <a:ext cx="1542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0419" name="Line 4"/>
            <p:cNvSpPr>
              <a:spLocks noChangeShapeType="1"/>
            </p:cNvSpPr>
            <p:nvPr/>
          </p:nvSpPr>
          <p:spPr bwMode="auto">
            <a:xfrm flipV="1">
              <a:off x="250" y="2288"/>
              <a:ext cx="842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0420" name="Arc 5"/>
            <p:cNvSpPr>
              <a:spLocks noChangeArrowheads="1"/>
            </p:cNvSpPr>
            <p:nvPr/>
          </p:nvSpPr>
          <p:spPr bwMode="auto">
            <a:xfrm>
              <a:off x="413" y="3784"/>
              <a:ext cx="115" cy="2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0421" name="Text Box 6"/>
            <p:cNvSpPr txBox="1">
              <a:spLocks noChangeArrowheads="1"/>
            </p:cNvSpPr>
            <p:nvPr/>
          </p:nvSpPr>
          <p:spPr bwMode="auto">
            <a:xfrm>
              <a:off x="536" y="3648"/>
              <a:ext cx="66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prstClr val="black"/>
                  </a:solidFill>
                  <a:latin typeface="Times New Roman"/>
                </a:rPr>
                <a:t>60°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-224427">
            <a:off x="5362575" y="1874838"/>
            <a:ext cx="1817688" cy="2443162"/>
            <a:chOff x="2162" y="1963"/>
            <a:chExt cx="1527" cy="2052"/>
          </a:xfrm>
        </p:grpSpPr>
        <p:sp>
          <p:nvSpPr>
            <p:cNvPr id="60423" name="Line 8"/>
            <p:cNvSpPr>
              <a:spLocks noChangeShapeType="1"/>
            </p:cNvSpPr>
            <p:nvPr/>
          </p:nvSpPr>
          <p:spPr bwMode="auto">
            <a:xfrm rot="6847529">
              <a:off x="1228" y="2891"/>
              <a:ext cx="2052" cy="1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0424" name="Line 9"/>
            <p:cNvSpPr>
              <a:spLocks noChangeShapeType="1"/>
            </p:cNvSpPr>
            <p:nvPr/>
          </p:nvSpPr>
          <p:spPr bwMode="auto">
            <a:xfrm rot="6847529" flipV="1">
              <a:off x="2268" y="2408"/>
              <a:ext cx="1539" cy="12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60425" name="Text Box 10"/>
            <p:cNvSpPr txBox="1">
              <a:spLocks noChangeArrowheads="1"/>
            </p:cNvSpPr>
            <p:nvPr/>
          </p:nvSpPr>
          <p:spPr bwMode="auto">
            <a:xfrm rot="7261354">
              <a:off x="2146" y="2567"/>
              <a:ext cx="77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solidFill>
                    <a:prstClr val="black"/>
                  </a:solidFill>
                  <a:latin typeface="Times New Roman"/>
                </a:rPr>
                <a:t>45°</a:t>
              </a:r>
            </a:p>
          </p:txBody>
        </p:sp>
        <p:sp>
          <p:nvSpPr>
            <p:cNvPr id="60426" name="Arc 11"/>
            <p:cNvSpPr>
              <a:spLocks noChangeArrowheads="1"/>
            </p:cNvSpPr>
            <p:nvPr/>
          </p:nvSpPr>
          <p:spPr bwMode="auto">
            <a:xfrm rot="7261354">
              <a:off x="2673" y="2238"/>
              <a:ext cx="91" cy="136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</p:grp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3275013" y="2571750"/>
            <a:ext cx="18367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1293331" y="778049"/>
            <a:ext cx="1036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思考：</a:t>
            </a: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1562548" y="703991"/>
            <a:ext cx="67928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  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这里的条件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与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探究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中的条件有什么相同点与不同点？你能将它转化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为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探究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中的条件吗？</a:t>
            </a: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525963" y="3929063"/>
            <a:ext cx="811212" cy="414337"/>
            <a:chOff x="2835" y="3748"/>
            <a:chExt cx="681" cy="348"/>
          </a:xfrm>
        </p:grpSpPr>
        <p:sp>
          <p:nvSpPr>
            <p:cNvPr id="60431" name="Text Box 16"/>
            <p:cNvSpPr txBox="1">
              <a:spLocks noChangeArrowheads="1"/>
            </p:cNvSpPr>
            <p:nvPr/>
          </p:nvSpPr>
          <p:spPr bwMode="auto">
            <a:xfrm>
              <a:off x="2835" y="3748"/>
              <a:ext cx="68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dirty="0">
                  <a:solidFill>
                    <a:prstClr val="black"/>
                  </a:solidFill>
                  <a:latin typeface="Times New Roman"/>
                </a:rPr>
                <a:t>75°</a:t>
              </a:r>
            </a:p>
          </p:txBody>
        </p:sp>
        <p:sp>
          <p:nvSpPr>
            <p:cNvPr id="60432" name="Arc 17"/>
            <p:cNvSpPr>
              <a:spLocks noChangeArrowheads="1"/>
            </p:cNvSpPr>
            <p:nvPr/>
          </p:nvSpPr>
          <p:spPr bwMode="auto">
            <a:xfrm flipH="1">
              <a:off x="3198" y="3884"/>
              <a:ext cx="90" cy="136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</p:grp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3350" y="-39221"/>
            <a:ext cx="2006600" cy="477837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822381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528 0.003951 L 0.188472 0.003951 " pathEditMode="relative" rAng="0" ptsTypes="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52 0.001852 L -0.184584 0.004444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3.05556E-6 0.333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16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animBg="1"/>
      <p:bldP spid="27660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233592" y="2212182"/>
            <a:ext cx="4621213" cy="2286000"/>
            <a:chOff x="492" y="2016"/>
            <a:chExt cx="3882" cy="1920"/>
          </a:xfrm>
        </p:grpSpPr>
        <p:sp>
          <p:nvSpPr>
            <p:cNvPr id="10" name="AutoShape 10"/>
            <p:cNvSpPr/>
            <p:nvPr/>
          </p:nvSpPr>
          <p:spPr bwMode="auto">
            <a:xfrm>
              <a:off x="912" y="2448"/>
              <a:ext cx="48" cy="960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100" b="1" kern="0">
                <a:solidFill>
                  <a:srgbClr val="FF0000"/>
                </a:solidFill>
                <a:latin typeface="Times New Roman"/>
                <a:cs typeface="Times New Roman" panose="02020603050405020304" pitchFamily="18" charset="0"/>
              </a:endParaRPr>
            </a:p>
          </p:txBody>
        </p:sp>
        <p:grpSp>
          <p:nvGrpSpPr>
            <p:cNvPr id="61445" name="Group 11"/>
            <p:cNvGrpSpPr>
              <a:grpSpLocks/>
            </p:cNvGrpSpPr>
            <p:nvPr/>
          </p:nvGrpSpPr>
          <p:grpSpPr bwMode="auto">
            <a:xfrm>
              <a:off x="492" y="2016"/>
              <a:ext cx="3882" cy="1920"/>
              <a:chOff x="540" y="1968"/>
              <a:chExt cx="3882" cy="1920"/>
            </a:xfrm>
          </p:grpSpPr>
          <p:sp>
            <p:nvSpPr>
              <p:cNvPr id="61446" name="Text Box 12"/>
              <p:cNvSpPr txBox="1">
                <a:spLocks noChangeArrowheads="1"/>
              </p:cNvSpPr>
              <p:nvPr/>
            </p:nvSpPr>
            <p:spPr bwMode="auto">
              <a:xfrm>
                <a:off x="1056" y="2352"/>
                <a:ext cx="2592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Times New Roman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A=</a:t>
                </a:r>
                <a:r>
                  <a:rPr lang="en-US" altLang="zh-CN" sz="2100" b="1" dirty="0">
                    <a:solidFill>
                      <a:srgbClr val="FF0000"/>
                    </a:solidFill>
                    <a:latin typeface="Times New Roman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A′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（已知）， </a:t>
                </a:r>
              </a:p>
              <a:p>
                <a:pPr>
                  <a:spcBef>
                    <a:spcPct val="50000"/>
                  </a:spcBef>
                </a:pP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B=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B′ 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（已知），</a:t>
                </a:r>
              </a:p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/>
                  </a:rPr>
                  <a:t>AC=A′C ′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/>
                  </a:rPr>
                  <a:t>（已知），</a:t>
                </a:r>
              </a:p>
            </p:txBody>
          </p:sp>
          <p:sp>
            <p:nvSpPr>
              <p:cNvPr id="61447" name="Text Box 13"/>
              <p:cNvSpPr txBox="1">
                <a:spLocks noChangeArrowheads="1"/>
              </p:cNvSpPr>
              <p:nvPr/>
            </p:nvSpPr>
            <p:spPr bwMode="auto">
              <a:xfrm>
                <a:off x="816" y="1968"/>
                <a:ext cx="283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在△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ABC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和△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A′B′C′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中，</a:t>
                </a:r>
              </a:p>
            </p:txBody>
          </p:sp>
          <p:sp>
            <p:nvSpPr>
              <p:cNvPr id="61448" name="Text Box 14"/>
              <p:cNvSpPr txBox="1">
                <a:spLocks noChangeArrowheads="1"/>
              </p:cNvSpPr>
              <p:nvPr/>
            </p:nvSpPr>
            <p:spPr bwMode="auto">
              <a:xfrm>
                <a:off x="540" y="3540"/>
                <a:ext cx="388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solidFill>
                      <a:prstClr val="black"/>
                    </a:solidFill>
                    <a:latin typeface="Times New Roman"/>
                  </a:rPr>
                  <a:t>  ∴ 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ABC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/>
                  </a:rPr>
                  <a:t>≌△ 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A′ B′ C′ 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（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/>
                  </a:rPr>
                  <a:t>AAS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/>
                  </a:rPr>
                  <a:t>）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/>
                  </a:rPr>
                  <a:t>.</a:t>
                </a:r>
              </a:p>
            </p:txBody>
          </p:sp>
        </p:grpSp>
      </p:grpSp>
      <p:grpSp>
        <p:nvGrpSpPr>
          <p:cNvPr id="4" name="组合 74"/>
          <p:cNvGrpSpPr>
            <a:grpSpLocks/>
          </p:cNvGrpSpPr>
          <p:nvPr/>
        </p:nvGrpSpPr>
        <p:grpSpPr bwMode="auto">
          <a:xfrm>
            <a:off x="5773738" y="1884363"/>
            <a:ext cx="2016125" cy="2736850"/>
            <a:chOff x="5076656" y="2420890"/>
            <a:chExt cx="2686723" cy="3650658"/>
          </a:xfrm>
        </p:grpSpPr>
        <p:grpSp>
          <p:nvGrpSpPr>
            <p:cNvPr id="61450" name="Group 16"/>
            <p:cNvGrpSpPr>
              <a:grpSpLocks/>
            </p:cNvGrpSpPr>
            <p:nvPr/>
          </p:nvGrpSpPr>
          <p:grpSpPr bwMode="auto">
            <a:xfrm>
              <a:off x="5508104" y="2420890"/>
              <a:ext cx="2255275" cy="1915550"/>
              <a:chOff x="4238" y="1277"/>
              <a:chExt cx="1164" cy="994"/>
            </a:xfrm>
          </p:grpSpPr>
          <p:sp>
            <p:nvSpPr>
              <p:cNvPr id="61451" name="Line 17"/>
              <p:cNvSpPr>
                <a:spLocks noChangeShapeType="1"/>
              </p:cNvSpPr>
              <p:nvPr/>
            </p:nvSpPr>
            <p:spPr bwMode="auto">
              <a:xfrm flipH="1">
                <a:off x="4416" y="14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2" name="Line 18"/>
              <p:cNvSpPr>
                <a:spLocks noChangeShapeType="1"/>
              </p:cNvSpPr>
              <p:nvPr/>
            </p:nvSpPr>
            <p:spPr bwMode="auto">
              <a:xfrm>
                <a:off x="4416" y="21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3" name="Line 19"/>
              <p:cNvSpPr>
                <a:spLocks noChangeShapeType="1"/>
              </p:cNvSpPr>
              <p:nvPr/>
            </p:nvSpPr>
            <p:spPr bwMode="auto">
              <a:xfrm flipV="1">
                <a:off x="4944" y="14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4" name="Text Box 20" descr="底色1"/>
              <p:cNvSpPr txBox="1">
                <a:spLocks noChangeArrowheads="1"/>
              </p:cNvSpPr>
              <p:nvPr/>
            </p:nvSpPr>
            <p:spPr bwMode="auto">
              <a:xfrm>
                <a:off x="5018" y="1277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61455" name="Text Box 21" descr="底色1"/>
              <p:cNvSpPr txBox="1">
                <a:spLocks noChangeArrowheads="1"/>
              </p:cNvSpPr>
              <p:nvPr/>
            </p:nvSpPr>
            <p:spPr bwMode="auto">
              <a:xfrm>
                <a:off x="4238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61456" name="Text Box 22" descr="底色1"/>
              <p:cNvSpPr txBox="1">
                <a:spLocks noChangeArrowheads="1"/>
              </p:cNvSpPr>
              <p:nvPr/>
            </p:nvSpPr>
            <p:spPr bwMode="auto">
              <a:xfrm>
                <a:off x="4896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  C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</p:grpSp>
        <p:grpSp>
          <p:nvGrpSpPr>
            <p:cNvPr id="61457" name="Group 23"/>
            <p:cNvGrpSpPr>
              <a:grpSpLocks/>
            </p:cNvGrpSpPr>
            <p:nvPr/>
          </p:nvGrpSpPr>
          <p:grpSpPr bwMode="auto">
            <a:xfrm>
              <a:off x="5076656" y="4221090"/>
              <a:ext cx="2339254" cy="1850458"/>
              <a:chOff x="4121" y="2515"/>
              <a:chExt cx="1207" cy="960"/>
            </a:xfrm>
          </p:grpSpPr>
          <p:sp>
            <p:nvSpPr>
              <p:cNvPr id="61458" name="Line 24"/>
              <p:cNvSpPr>
                <a:spLocks noChangeShapeType="1"/>
              </p:cNvSpPr>
              <p:nvPr/>
            </p:nvSpPr>
            <p:spPr bwMode="auto">
              <a:xfrm flipH="1">
                <a:off x="4368" y="26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59" name="Line 25"/>
              <p:cNvSpPr>
                <a:spLocks noChangeShapeType="1"/>
              </p:cNvSpPr>
              <p:nvPr/>
            </p:nvSpPr>
            <p:spPr bwMode="auto">
              <a:xfrm>
                <a:off x="4368" y="33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60" name="Line 26"/>
              <p:cNvSpPr>
                <a:spLocks noChangeShapeType="1"/>
              </p:cNvSpPr>
              <p:nvPr/>
            </p:nvSpPr>
            <p:spPr bwMode="auto">
              <a:xfrm flipV="1">
                <a:off x="4896" y="26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61461" name="Text Box 27" descr="底色1"/>
              <p:cNvSpPr txBox="1">
                <a:spLocks noChangeArrowheads="1"/>
              </p:cNvSpPr>
              <p:nvPr/>
            </p:nvSpPr>
            <p:spPr bwMode="auto">
              <a:xfrm>
                <a:off x="4906" y="2515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A ′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61462" name="Text Box 28" descr="底色1"/>
              <p:cNvSpPr txBox="1">
                <a:spLocks noChangeArrowheads="1"/>
              </p:cNvSpPr>
              <p:nvPr/>
            </p:nvSpPr>
            <p:spPr bwMode="auto">
              <a:xfrm>
                <a:off x="4121" y="32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B ′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61463" name="Text Box 29" descr="底色1"/>
              <p:cNvSpPr txBox="1">
                <a:spLocks noChangeArrowheads="1"/>
              </p:cNvSpPr>
              <p:nvPr/>
            </p:nvSpPr>
            <p:spPr bwMode="auto">
              <a:xfrm>
                <a:off x="4944" y="3216"/>
                <a:ext cx="384" cy="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/>
                  </a:rPr>
                  <a:t>C ′</a:t>
                </a:r>
                <a:endParaRPr lang="en-US" altLang="zh-CN" b="1" i="1">
                  <a:solidFill>
                    <a:srgbClr val="000000"/>
                  </a:solidFill>
                  <a:latin typeface="Times New Roman"/>
                  <a:cs typeface="Times New Roman" pitchFamily="18" charset="0"/>
                </a:endParaRPr>
              </a:p>
            </p:txBody>
          </p:sp>
        </p:grpSp>
        <p:sp>
          <p:nvSpPr>
            <p:cNvPr id="18" name="饼形 17"/>
            <p:cNvSpPr/>
            <p:nvPr/>
          </p:nvSpPr>
          <p:spPr bwMode="auto">
            <a:xfrm rot="13911307">
              <a:off x="6931671" y="2539777"/>
              <a:ext cx="637382" cy="636775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19" name="饼形 18"/>
            <p:cNvSpPr/>
            <p:nvPr/>
          </p:nvSpPr>
          <p:spPr bwMode="auto">
            <a:xfrm rot="13911307">
              <a:off x="6628094" y="4264521"/>
              <a:ext cx="635265" cy="636775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20" name="饼形 19"/>
            <p:cNvSpPr/>
            <p:nvPr/>
          </p:nvSpPr>
          <p:spPr bwMode="auto">
            <a:xfrm rot="4503950">
              <a:off x="5579849" y="3717134"/>
              <a:ext cx="635265" cy="634659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21" name="饼形 20"/>
            <p:cNvSpPr/>
            <p:nvPr/>
          </p:nvSpPr>
          <p:spPr bwMode="auto">
            <a:xfrm rot="4503950">
              <a:off x="5278386" y="5431293"/>
              <a:ext cx="635265" cy="636775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/>
              </a:endParaRPr>
            </a:p>
          </p:txBody>
        </p:sp>
        <p:cxnSp>
          <p:nvCxnSpPr>
            <p:cNvPr id="61468" name="直接连接符 72"/>
            <p:cNvCxnSpPr>
              <a:cxnSpLocks noChangeShapeType="1"/>
            </p:cNvCxnSpPr>
            <p:nvPr/>
          </p:nvCxnSpPr>
          <p:spPr bwMode="auto">
            <a:xfrm>
              <a:off x="6905908" y="3492654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69" name="直接连接符 73"/>
            <p:cNvCxnSpPr>
              <a:cxnSpLocks noChangeShapeType="1"/>
            </p:cNvCxnSpPr>
            <p:nvPr/>
          </p:nvCxnSpPr>
          <p:spPr bwMode="auto">
            <a:xfrm>
              <a:off x="6620085" y="5136029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5" name="组合 2"/>
          <p:cNvGrpSpPr>
            <a:grpSpLocks/>
          </p:cNvGrpSpPr>
          <p:nvPr/>
        </p:nvGrpSpPr>
        <p:grpSpPr bwMode="auto">
          <a:xfrm>
            <a:off x="-3350" y="-39221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86017" y="424344"/>
            <a:ext cx="2440363" cy="647699"/>
            <a:chOff x="3131762" y="248416"/>
            <a:chExt cx="2440363" cy="647699"/>
          </a:xfrm>
        </p:grpSpPr>
        <p:sp>
          <p:nvSpPr>
            <p:cNvPr id="40" name="圆角矩形 39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880844" y="1089837"/>
            <a:ext cx="765076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noProof="1" smtClean="0">
                <a:solidFill>
                  <a:srgbClr val="FF0000"/>
                </a:solidFill>
                <a:latin typeface="Times New Roman"/>
                <a:cs typeface="+mn-ea"/>
              </a:rPr>
              <a:t>         两</a:t>
            </a:r>
            <a:r>
              <a:rPr lang="zh-CN" altLang="en-US" sz="2400" b="1" noProof="1">
                <a:solidFill>
                  <a:srgbClr val="FF0000"/>
                </a:solidFill>
                <a:latin typeface="Times New Roman"/>
                <a:cs typeface="+mn-ea"/>
              </a:rPr>
              <a:t>角和其中一角的对边对应相等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</a:rPr>
              <a:t>的两个三角形全等</a:t>
            </a:r>
            <a:r>
              <a:rPr lang="en-US" altLang="zh-CN" sz="2400" b="1" noProof="1" smtClean="0">
                <a:solidFill>
                  <a:prstClr val="black"/>
                </a:solidFill>
                <a:latin typeface="Times New Roman"/>
                <a:cs typeface="+mn-ea"/>
              </a:rPr>
              <a:t>.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/>
                <a:cs typeface="+mn-ea"/>
                <a:sym typeface="+mn-ea"/>
              </a:rPr>
              <a:t>简</a:t>
            </a:r>
            <a:r>
              <a:rPr lang="zh-CN" altLang="en-US" sz="2400" b="1" noProof="1">
                <a:solidFill>
                  <a:prstClr val="black"/>
                </a:solidFill>
                <a:latin typeface="Times New Roman"/>
                <a:cs typeface="+mn-ea"/>
                <a:sym typeface="+mn-ea"/>
              </a:rPr>
              <a:t>写成“角角边”或“</a:t>
            </a:r>
            <a:r>
              <a:rPr lang="en-US" altLang="zh-CN" sz="2400" b="1" noProof="1">
                <a:solidFill>
                  <a:prstClr val="black"/>
                </a:solidFill>
                <a:latin typeface="Times New Roman"/>
                <a:cs typeface="+mn-ea"/>
                <a:sym typeface="+mn-ea"/>
              </a:rPr>
              <a:t>AAS”.</a:t>
            </a:r>
            <a:endParaRPr lang="en-US" altLang="zh-CN" sz="2400" b="1" noProof="1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4659235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81677" y="1024636"/>
            <a:ext cx="7925428" cy="904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在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△DEF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中，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B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＝ 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BC=EF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证：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ABC≌△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  <a:sym typeface="+mn-ea"/>
              </a:rPr>
              <a:t>DEF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  <a:cs typeface="宋体" panose="02010600030101010101" pitchFamily="2" charset="-122"/>
              </a:rPr>
              <a:t>．</a:t>
            </a:r>
            <a:endParaRPr lang="en-US" altLang="zh-CN" sz="2400" b="1" dirty="0">
              <a:solidFill>
                <a:prstClr val="black"/>
              </a:solidFill>
              <a:latin typeface="Times New Roman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188779" y="1960321"/>
            <a:ext cx="9589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</a:p>
        </p:txBody>
      </p:sp>
      <p:sp>
        <p:nvSpPr>
          <p:cNvPr id="6" name="Rectangle 9"/>
          <p:cNvSpPr/>
          <p:nvPr/>
        </p:nvSpPr>
        <p:spPr>
          <a:xfrm>
            <a:off x="1947068" y="1946277"/>
            <a:ext cx="4246675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noProof="1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在△</a:t>
            </a:r>
            <a:r>
              <a:rPr lang="en-US" altLang="zh-CN" sz="2000" b="1" i="1" noProof="1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ABC</a:t>
            </a:r>
            <a:r>
              <a:rPr lang="zh-CN" altLang="en-US" sz="2000" b="1" noProof="1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中，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+mn-ea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+mn-ea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B+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+mn-ea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180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959225" y="4513263"/>
            <a:ext cx="44815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∴△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ABC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≌△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DEF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（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ASA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 ）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.</a:t>
            </a:r>
            <a:endParaRPr lang="en-US" altLang="zh-CN" sz="2000" b="1" i="1" dirty="0">
              <a:solidFill>
                <a:prstClr val="black"/>
              </a:solidFill>
              <a:latin typeface="Times New Roman"/>
              <a:cs typeface="Times New Roman" pitchFamily="18" charset="0"/>
            </a:endParaRPr>
          </a:p>
        </p:txBody>
      </p:sp>
      <p:pic>
        <p:nvPicPr>
          <p:cNvPr id="62469" name="图片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41"/>
          <a:stretch>
            <a:fillRect/>
          </a:stretch>
        </p:blipFill>
        <p:spPr bwMode="auto">
          <a:xfrm>
            <a:off x="5843588" y="1511300"/>
            <a:ext cx="1814512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26"/>
          <a:stretch>
            <a:fillRect/>
          </a:stretch>
        </p:blipFill>
        <p:spPr bwMode="auto">
          <a:xfrm>
            <a:off x="5729288" y="3101975"/>
            <a:ext cx="1849437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2" name="AutoShape 10"/>
          <p:cNvSpPr>
            <a:spLocks/>
          </p:cNvSpPr>
          <p:nvPr/>
        </p:nvSpPr>
        <p:spPr bwMode="auto">
          <a:xfrm>
            <a:off x="1894845" y="3981037"/>
            <a:ext cx="215286" cy="1026574"/>
          </a:xfrm>
          <a:prstGeom prst="leftBrace">
            <a:avLst>
              <a:gd name="adj1" fmla="val 3935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62474" name="Rectangle 7"/>
          <p:cNvSpPr>
            <a:spLocks noChangeArrowheads="1"/>
          </p:cNvSpPr>
          <p:nvPr/>
        </p:nvSpPr>
        <p:spPr bwMode="auto">
          <a:xfrm>
            <a:off x="2080918" y="3986750"/>
            <a:ext cx="2142694" cy="101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+mn-ea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B</a:t>
            </a:r>
            <a:r>
              <a:rPr lang="en-US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+mn-ea"/>
              </a:rPr>
              <a:t>＝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E</a:t>
            </a:r>
            <a:r>
              <a:rPr lang="en-US" altLang="en-US" sz="20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Times New Roman"/>
              <a:ea typeface="黑体" pitchFamily="49" charset="-122"/>
            </a:endParaRPr>
          </a:p>
          <a:p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   BC</a:t>
            </a:r>
            <a:r>
              <a:rPr lang="en-US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+mn-ea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EF</a:t>
            </a:r>
            <a:r>
              <a:rPr lang="en-US" altLang="en-US" sz="20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Times New Roman"/>
              <a:ea typeface="黑体" pitchFamily="49" charset="-122"/>
            </a:endParaRPr>
          </a:p>
          <a:p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＝∠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F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/>
              <a:ea typeface="黑体" pitchFamily="49" charset="-122"/>
            </a:endParaRPr>
          </a:p>
        </p:txBody>
      </p:sp>
      <p:sp>
        <p:nvSpPr>
          <p:cNvPr id="62475" name="Rectangle 9"/>
          <p:cNvSpPr>
            <a:spLocks noChangeArrowheads="1"/>
          </p:cNvSpPr>
          <p:nvPr/>
        </p:nvSpPr>
        <p:spPr bwMode="auto">
          <a:xfrm>
            <a:off x="2080918" y="2228813"/>
            <a:ext cx="3276913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∴ 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微软雅黑" pitchFamily="34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180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°－∠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微软雅黑" pitchFamily="34" charset="-122"/>
              </a:rPr>
              <a:t>B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微软雅黑" pitchFamily="34" charset="-122"/>
              </a:rPr>
              <a:t>.</a:t>
            </a:r>
          </a:p>
        </p:txBody>
      </p:sp>
      <p:sp>
        <p:nvSpPr>
          <p:cNvPr id="62476" name="Rectangle 9"/>
          <p:cNvSpPr>
            <a:spLocks noChangeArrowheads="1"/>
          </p:cNvSpPr>
          <p:nvPr/>
        </p:nvSpPr>
        <p:spPr bwMode="auto">
          <a:xfrm>
            <a:off x="1894845" y="2573544"/>
            <a:ext cx="3570311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微软雅黑" pitchFamily="34" charset="-122"/>
              </a:rPr>
              <a:t>同理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微软雅黑" pitchFamily="34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180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°－∠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E.</a:t>
            </a:r>
          </a:p>
        </p:txBody>
      </p:sp>
      <p:sp>
        <p:nvSpPr>
          <p:cNvPr id="62477" name="文本框 48"/>
          <p:cNvSpPr txBox="1">
            <a:spLocks noChangeArrowheads="1"/>
          </p:cNvSpPr>
          <p:nvPr/>
        </p:nvSpPr>
        <p:spPr bwMode="auto">
          <a:xfrm>
            <a:off x="1946920" y="2901768"/>
            <a:ext cx="3142280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微软雅黑" pitchFamily="34" charset="-122"/>
              </a:rPr>
              <a:t>又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，∠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＝ 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E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,</a:t>
            </a:r>
          </a:p>
        </p:txBody>
      </p:sp>
      <p:sp>
        <p:nvSpPr>
          <p:cNvPr id="62478" name="Rectangle 9"/>
          <p:cNvSpPr>
            <a:spLocks noChangeArrowheads="1"/>
          </p:cNvSpPr>
          <p:nvPr/>
        </p:nvSpPr>
        <p:spPr bwMode="auto">
          <a:xfrm>
            <a:off x="2026938" y="3299828"/>
            <a:ext cx="1687991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∴ 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  <a:sym typeface="微软雅黑" pitchFamily="34" charset="-122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F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.</a:t>
            </a:r>
          </a:p>
        </p:txBody>
      </p:sp>
      <p:sp>
        <p:nvSpPr>
          <p:cNvPr id="62479" name="Rectangle 9"/>
          <p:cNvSpPr>
            <a:spLocks noChangeArrowheads="1"/>
          </p:cNvSpPr>
          <p:nvPr/>
        </p:nvSpPr>
        <p:spPr bwMode="auto">
          <a:xfrm>
            <a:off x="1859282" y="3586786"/>
            <a:ext cx="2776485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cs typeface="+mn-ea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DEF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</p:txBody>
      </p:sp>
      <p:sp>
        <p:nvSpPr>
          <p:cNvPr id="62492" name="文本框 2"/>
          <p:cNvSpPr txBox="1">
            <a:spLocks noChangeArrowheads="1"/>
          </p:cNvSpPr>
          <p:nvPr/>
        </p:nvSpPr>
        <p:spPr bwMode="auto">
          <a:xfrm>
            <a:off x="2509838" y="527050"/>
            <a:ext cx="5265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利用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角角边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定理证明三角形全等</a:t>
            </a:r>
          </a:p>
        </p:txBody>
      </p:sp>
      <p:grpSp>
        <p:nvGrpSpPr>
          <p:cNvPr id="30" name="组合 2"/>
          <p:cNvGrpSpPr>
            <a:grpSpLocks/>
          </p:cNvGrpSpPr>
          <p:nvPr/>
        </p:nvGrpSpPr>
        <p:grpSpPr bwMode="auto">
          <a:xfrm>
            <a:off x="-3350" y="-39221"/>
            <a:ext cx="2006600" cy="477837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6"/>
          <p:cNvGrpSpPr>
            <a:grpSpLocks/>
          </p:cNvGrpSpPr>
          <p:nvPr/>
        </p:nvGrpSpPr>
        <p:grpSpPr bwMode="auto">
          <a:xfrm>
            <a:off x="556588" y="483938"/>
            <a:ext cx="2274656" cy="492440"/>
            <a:chOff x="402069" y="545931"/>
            <a:chExt cx="2273908" cy="492762"/>
          </a:xfrm>
        </p:grpSpPr>
        <p:grpSp>
          <p:nvGrpSpPr>
            <p:cNvPr id="35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6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30805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62472" grpId="0" animBg="1"/>
      <p:bldP spid="62474" grpId="0"/>
      <p:bldP spid="62475" grpId="0"/>
      <p:bldP spid="62476" grpId="0"/>
      <p:bldP spid="62477" grpId="0"/>
      <p:bldP spid="62478" grpId="0"/>
      <p:bldP spid="6247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99"/>
          <p:cNvSpPr txBox="1">
            <a:spLocks noChangeArrowheads="1"/>
          </p:cNvSpPr>
          <p:nvPr/>
        </p:nvSpPr>
        <p:spPr bwMode="auto">
          <a:xfrm>
            <a:off x="739776" y="509718"/>
            <a:ext cx="817562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4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如图，已知：在△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＝90°，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AC，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经过点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，垂足分别为点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D、E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证：(1)△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BDA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AEC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；</a:t>
            </a: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930275" y="1958100"/>
            <a:ext cx="3810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(1)∵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m，CE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m，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ADB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CEA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＝90°，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＋∠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＝90°.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AC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＋∠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＝90°，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ABD＝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BDA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AEC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000" b="1" i="1" dirty="0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4783138" y="3141663"/>
            <a:ext cx="30861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ADB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CEA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楷体" pitchFamily="49" charset="-122"/>
                <a:sym typeface="微软雅黑" pitchFamily="34" charset="-122"/>
              </a:rPr>
              <a:t>90°，</a:t>
            </a:r>
            <a:r>
              <a:rPr lang="zh-CN" altLang="en-US" sz="20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楷体" pitchFamily="49" charset="-122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sym typeface="微软雅黑" pitchFamily="34" charset="-122"/>
              </a:rPr>
              <a:t>ABD</a:t>
            </a:r>
            <a:r>
              <a:rPr lang="en-US" altLang="en-US" sz="2000" b="1" dirty="0">
                <a:solidFill>
                  <a:srgbClr val="FF0000"/>
                </a:solidFill>
                <a:latin typeface="Times New Roman"/>
                <a:ea typeface="楷体" pitchFamily="49" charset="-122"/>
                <a:sym typeface="微软雅黑" pitchFamily="34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楷体" pitchFamily="49" charset="-122"/>
                <a:sym typeface="微软雅黑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sym typeface="微软雅黑" pitchFamily="34" charset="-122"/>
              </a:rPr>
              <a:t>CAE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sym typeface="微软雅黑" pitchFamily="34" charset="-122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楷体" pitchFamily="49" charset="-122"/>
                <a:sym typeface="微软雅黑" pitchFamily="34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AC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  <a:ea typeface="黑体" pitchFamily="49" charset="-122"/>
                <a:sym typeface="微软雅黑" pitchFamily="34" charset="-122"/>
              </a:rPr>
              <a:t>,</a:t>
            </a:r>
            <a:endParaRPr lang="zh-CN" altLang="en-US" sz="2000" b="1" dirty="0">
              <a:solidFill>
                <a:srgbClr val="FF0000"/>
              </a:solidFill>
              <a:latin typeface="Times New Roman"/>
              <a:ea typeface="黑体" pitchFamily="49" charset="-122"/>
              <a:sym typeface="微软雅黑" pitchFamily="34" charset="-122"/>
            </a:endParaRPr>
          </a:p>
        </p:txBody>
      </p:sp>
      <p:sp>
        <p:nvSpPr>
          <p:cNvPr id="7" name="AutoShape 10"/>
          <p:cNvSpPr/>
          <p:nvPr/>
        </p:nvSpPr>
        <p:spPr bwMode="auto">
          <a:xfrm>
            <a:off x="4740275" y="3314700"/>
            <a:ext cx="87313" cy="923925"/>
          </a:xfrm>
          <a:prstGeom prst="leftBrace">
            <a:avLst>
              <a:gd name="adj1" fmla="val 166667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100" b="1" kern="0">
              <a:solidFill>
                <a:srgbClr val="FF0000"/>
              </a:solidFill>
              <a:latin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4535189" y="4341992"/>
            <a:ext cx="30091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∴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BDA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≌△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AEC</a:t>
            </a:r>
            <a:r>
              <a:rPr lang="en-US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(</a:t>
            </a:r>
            <a:r>
              <a:rPr lang="en-US" altLang="en-US" sz="20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AAS</a:t>
            </a:r>
            <a:r>
              <a:rPr lang="en-US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)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grpSp>
        <p:nvGrpSpPr>
          <p:cNvPr id="13" name="组合 2"/>
          <p:cNvGrpSpPr>
            <a:grpSpLocks/>
          </p:cNvGrpSpPr>
          <p:nvPr/>
        </p:nvGrpSpPr>
        <p:grpSpPr bwMode="auto">
          <a:xfrm>
            <a:off x="-3350" y="-39221"/>
            <a:ext cx="2006600" cy="477837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01" y="1411611"/>
            <a:ext cx="2159508" cy="144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089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99"/>
          <p:cNvSpPr txBox="1">
            <a:spLocks noChangeArrowheads="1"/>
          </p:cNvSpPr>
          <p:nvPr/>
        </p:nvSpPr>
        <p:spPr bwMode="auto">
          <a:xfrm>
            <a:off x="771787" y="484188"/>
            <a:ext cx="800309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4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如图，已知：在△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＝90°，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经过点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，垂足分别为点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D、E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 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求证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：(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2)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＋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65068" y="2352918"/>
            <a:ext cx="3913251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＋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＋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48763" y="2000493"/>
            <a:ext cx="36760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∵△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BDA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AEC</a:t>
            </a:r>
            <a:r>
              <a:rPr lang="en-US" altLang="en-US" sz="24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,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78840" y="3358247"/>
            <a:ext cx="8196044" cy="1532727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方法总结：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利用全等三角形可以解决线段之间的关系，比如线段的相等关系、和差关系等，解决问题的关键是运用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</a:rPr>
              <a:t>全等三角形的判定与性质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进行线段之间的转化．</a:t>
            </a:r>
          </a:p>
        </p:txBody>
      </p:sp>
      <p:grpSp>
        <p:nvGrpSpPr>
          <p:cNvPr id="11" name="组合 2"/>
          <p:cNvGrpSpPr>
            <a:grpSpLocks/>
          </p:cNvGrpSpPr>
          <p:nvPr/>
        </p:nvGrpSpPr>
        <p:grpSpPr bwMode="auto">
          <a:xfrm>
            <a:off x="-3350" y="-39221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698" y="1632828"/>
            <a:ext cx="2159508" cy="144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04130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6147"/>
          <p:cNvSpPr txBox="1">
            <a:spLocks noChangeArrowheads="1"/>
          </p:cNvSpPr>
          <p:nvPr/>
        </p:nvSpPr>
        <p:spPr bwMode="auto">
          <a:xfrm>
            <a:off x="3206750" y="160337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100"/>
          </a:p>
        </p:txBody>
      </p:sp>
      <p:sp>
        <p:nvSpPr>
          <p:cNvPr id="6149" name="矩形 6148"/>
          <p:cNvSpPr>
            <a:spLocks noChangeArrowheads="1"/>
          </p:cNvSpPr>
          <p:nvPr/>
        </p:nvSpPr>
        <p:spPr bwMode="auto">
          <a:xfrm>
            <a:off x="3322548" y="2208184"/>
            <a:ext cx="21050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latin typeface="宋体" pitchFamily="2" charset="-122"/>
              </a:rPr>
              <a:t>①</a:t>
            </a:r>
            <a:r>
              <a:rPr lang="zh-CN" altLang="en-US" sz="2700" b="1" dirty="0">
                <a:latin typeface="宋体" pitchFamily="2" charset="-122"/>
              </a:rPr>
              <a:t>两边；</a:t>
            </a:r>
          </a:p>
        </p:txBody>
      </p:sp>
      <p:sp>
        <p:nvSpPr>
          <p:cNvPr id="6150" name="矩形 6149"/>
          <p:cNvSpPr>
            <a:spLocks noChangeArrowheads="1"/>
          </p:cNvSpPr>
          <p:nvPr/>
        </p:nvSpPr>
        <p:spPr bwMode="auto">
          <a:xfrm>
            <a:off x="3322548" y="3719484"/>
            <a:ext cx="23764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latin typeface="宋体" pitchFamily="2" charset="-122"/>
              </a:rPr>
              <a:t>③</a:t>
            </a:r>
            <a:r>
              <a:rPr lang="zh-CN" altLang="en-US" sz="2700" b="1" dirty="0">
                <a:latin typeface="宋体" pitchFamily="2" charset="-122"/>
              </a:rPr>
              <a:t>两角</a:t>
            </a:r>
            <a:r>
              <a:rPr lang="en-US" altLang="zh-CN" sz="2700" b="1" dirty="0">
                <a:latin typeface="宋体" pitchFamily="2" charset="-122"/>
              </a:rPr>
              <a:t>.</a:t>
            </a:r>
          </a:p>
        </p:txBody>
      </p:sp>
      <p:sp>
        <p:nvSpPr>
          <p:cNvPr id="6151" name="矩形 6150"/>
          <p:cNvSpPr>
            <a:spLocks noChangeArrowheads="1"/>
          </p:cNvSpPr>
          <p:nvPr/>
        </p:nvSpPr>
        <p:spPr bwMode="auto">
          <a:xfrm>
            <a:off x="3322548" y="2957484"/>
            <a:ext cx="31861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latin typeface="宋体" pitchFamily="2" charset="-122"/>
              </a:rPr>
              <a:t>②</a:t>
            </a:r>
            <a:r>
              <a:rPr lang="zh-CN" altLang="en-US" sz="2700" b="1" dirty="0">
                <a:latin typeface="宋体" pitchFamily="2" charset="-122"/>
              </a:rPr>
              <a:t>一边一角；</a:t>
            </a:r>
          </a:p>
        </p:txBody>
      </p:sp>
      <p:sp>
        <p:nvSpPr>
          <p:cNvPr id="56325" name="文本框 6151"/>
          <p:cNvSpPr txBox="1">
            <a:spLocks noChangeArrowheads="1"/>
          </p:cNvSpPr>
          <p:nvPr/>
        </p:nvSpPr>
        <p:spPr bwMode="auto">
          <a:xfrm>
            <a:off x="904126" y="649267"/>
            <a:ext cx="786860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果满足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两个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条件，你能说出有哪几种可能的情况？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" name="组合 2"/>
          <p:cNvGrpSpPr>
            <a:grpSpLocks/>
          </p:cNvGrpSpPr>
          <p:nvPr/>
        </p:nvGrpSpPr>
        <p:grpSpPr bwMode="auto">
          <a:xfrm>
            <a:off x="7977" y="-7798"/>
            <a:ext cx="2006600" cy="477837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682" y="1341765"/>
            <a:ext cx="1213728" cy="1962193"/>
          </a:xfrm>
          <a:prstGeom prst="rect">
            <a:avLst/>
          </a:prstGeom>
        </p:spPr>
      </p:pic>
      <p:pic>
        <p:nvPicPr>
          <p:cNvPr id="16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825" y="2322861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51" name="Rectangle 35"/>
          <p:cNvSpPr>
            <a:spLocks noChangeArrowheads="1"/>
          </p:cNvSpPr>
          <p:nvPr/>
        </p:nvSpPr>
        <p:spPr bwMode="auto">
          <a:xfrm>
            <a:off x="1137646" y="487301"/>
            <a:ext cx="73072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如图，已知：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为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的中线，且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CF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的延长线于点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BE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CF.</a:t>
            </a:r>
            <a:endParaRPr lang="en-US" altLang="zh-CN" sz="2400" b="1" i="1" dirty="0">
              <a:solidFill>
                <a:prstClr val="black"/>
              </a:solidFill>
              <a:latin typeface="Times New Roman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541" name="Rectangle 36"/>
          <p:cNvSpPr>
            <a:spLocks noChangeArrowheads="1"/>
          </p:cNvSpPr>
          <p:nvPr/>
        </p:nvSpPr>
        <p:spPr bwMode="auto">
          <a:xfrm>
            <a:off x="3149667" y="1659732"/>
            <a:ext cx="5295367" cy="3213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为△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的中线，</a:t>
            </a: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CD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 ∵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BE</a:t>
            </a:r>
            <a:r>
              <a:rPr lang="en-US" altLang="zh-CN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CF</a:t>
            </a:r>
            <a:r>
              <a:rPr lang="en-US" altLang="zh-CN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⊥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∴∠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BED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＝∠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CFD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＝</a:t>
            </a:r>
            <a:r>
              <a:rPr lang="en-US" altLang="zh-CN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90°.</a:t>
            </a: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BED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与△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CFD</a:t>
            </a:r>
            <a:r>
              <a:rPr lang="zh-CN" altLang="en-US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</a:t>
            </a:r>
          </a:p>
          <a:p>
            <a:pPr>
              <a:lnSpc>
                <a:spcPct val="130000"/>
              </a:lnSpc>
            </a:pPr>
            <a:endParaRPr lang="zh-CN" altLang="en-US" sz="22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2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2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</p:txBody>
      </p:sp>
      <p:sp>
        <p:nvSpPr>
          <p:cNvPr id="13" name="AutoShape 10"/>
          <p:cNvSpPr>
            <a:spLocks/>
          </p:cNvSpPr>
          <p:nvPr/>
        </p:nvSpPr>
        <p:spPr bwMode="auto">
          <a:xfrm>
            <a:off x="3577004" y="3451220"/>
            <a:ext cx="215286" cy="1026574"/>
          </a:xfrm>
          <a:prstGeom prst="leftBrace">
            <a:avLst>
              <a:gd name="adj1" fmla="val 3935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2290" y="3422812"/>
            <a:ext cx="2248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BED</a:t>
            </a:r>
            <a:r>
              <a:rPr lang="en-US" altLang="zh-CN" sz="22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CFD</a:t>
            </a:r>
          </a:p>
          <a:p>
            <a:r>
              <a:rPr lang="zh-CN" altLang="en-US" sz="22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1=∠2</a:t>
            </a:r>
          </a:p>
          <a:p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BD</a:t>
            </a:r>
            <a:r>
              <a:rPr lang="en-US" altLang="zh-CN" sz="22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CD</a:t>
            </a:r>
            <a:endParaRPr lang="zh-CN" altLang="en-US" sz="2000" b="1" i="1" dirty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9809" y="4530808"/>
            <a:ext cx="51626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</a:rPr>
              <a:t>BED</a:t>
            </a:r>
            <a:r>
              <a:rPr lang="en-US" altLang="zh-CN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≌△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CFD</a:t>
            </a:r>
            <a:r>
              <a:rPr lang="en-US" altLang="zh-CN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(</a:t>
            </a:r>
            <a:r>
              <a:rPr lang="en-US" altLang="zh-CN" sz="22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AAS</a:t>
            </a:r>
            <a:r>
              <a:rPr lang="en-US" altLang="zh-CN" sz="22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)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</a:rPr>
              <a:t>．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BE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Times New Roman"/>
              </a:rPr>
              <a:t>.</a:t>
            </a:r>
          </a:p>
        </p:txBody>
      </p:sp>
      <p:grpSp>
        <p:nvGrpSpPr>
          <p:cNvPr id="15" name="组合 5"/>
          <p:cNvGrpSpPr>
            <a:grpSpLocks/>
          </p:cNvGrpSpPr>
          <p:nvPr/>
        </p:nvGrpSpPr>
        <p:grpSpPr bwMode="auto">
          <a:xfrm>
            <a:off x="1631" y="-18788"/>
            <a:ext cx="2006600" cy="477838"/>
            <a:chOff x="248" y="110"/>
            <a:chExt cx="3160" cy="752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17" name="组合 2"/>
            <p:cNvGrpSpPr>
              <a:grpSpLocks/>
            </p:cNvGrpSpPr>
            <p:nvPr/>
          </p:nvGrpSpPr>
          <p:grpSpPr bwMode="auto">
            <a:xfrm>
              <a:off x="248" y="212"/>
              <a:ext cx="3160" cy="565"/>
              <a:chOff x="248" y="212"/>
              <a:chExt cx="3160" cy="565"/>
            </a:xfrm>
          </p:grpSpPr>
          <p:cxnSp>
            <p:nvCxnSpPr>
              <p:cNvPr id="1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408" y="212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59380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0" y="2160668"/>
            <a:ext cx="2232245" cy="178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4244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  <p:bldP spid="4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86" y="1906306"/>
            <a:ext cx="1799844" cy="1621536"/>
          </a:xfrm>
          <a:prstGeom prst="rect">
            <a:avLst/>
          </a:prstGeom>
        </p:spPr>
      </p:pic>
      <p:grpSp>
        <p:nvGrpSpPr>
          <p:cNvPr id="66561" name="组合 3"/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66562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56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连接中考</a:t>
              </a:r>
            </a:p>
          </p:txBody>
        </p:sp>
      </p:grpSp>
      <p:sp>
        <p:nvSpPr>
          <p:cNvPr id="66574" name="文本框 6"/>
          <p:cNvSpPr txBox="1">
            <a:spLocks noChangeArrowheads="1"/>
          </p:cNvSpPr>
          <p:nvPr/>
        </p:nvSpPr>
        <p:spPr bwMode="auto">
          <a:xfrm>
            <a:off x="548480" y="2904605"/>
            <a:ext cx="859551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AB=AC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为公共角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添加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∠B=∠C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，利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用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ASA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即可证明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△ABE≌△ACD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；</a:t>
            </a:r>
            <a:endParaRPr lang="en-US" altLang="zh-CN" sz="20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添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AD=AE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，利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用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SAS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即可证明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△ABE≌△ACD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；</a:t>
            </a:r>
            <a:endParaRPr lang="en-US" altLang="zh-CN" sz="2000" b="1" dirty="0" smtClean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添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BD=CE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，等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量关系可得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AD=AE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，利用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SAS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即可证明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△ABE≌△ACD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添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BE=CD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，因为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SSA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，不能证明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△ABE≌△ACD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</a:t>
            </a:r>
            <a:endParaRPr lang="zh-CN" altLang="en-US" sz="2000" b="1" dirty="0">
              <a:solidFill>
                <a:prstClr val="black"/>
              </a:solidFill>
              <a:latin typeface="Times New Roman"/>
              <a:ea typeface="仿宋" pitchFamily="49" charset="-122"/>
            </a:endParaRPr>
          </a:p>
        </p:txBody>
      </p:sp>
      <p:sp>
        <p:nvSpPr>
          <p:cNvPr id="66575" name="TextBox 2"/>
          <p:cNvSpPr txBox="1">
            <a:spLocks noChangeArrowheads="1"/>
          </p:cNvSpPr>
          <p:nvPr/>
        </p:nvSpPr>
        <p:spPr bwMode="auto">
          <a:xfrm>
            <a:off x="301624" y="1105853"/>
            <a:ext cx="8604983" cy="18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分别在线段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上，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相交于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O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点，已知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AB=AC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，现添加以下的哪个条件仍不能判定△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≌△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（　　）</a:t>
            </a: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A．∠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B=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AD=AE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	C．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BD=CE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	D．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BE=CD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33713" y="2036885"/>
            <a:ext cx="439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/>
              </a:rPr>
              <a:t>D</a:t>
            </a:r>
            <a:endParaRPr lang="zh-CN" altLang="en-US" sz="2400" b="1" dirty="0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1631" y="-18788"/>
            <a:ext cx="2006600" cy="477838"/>
            <a:chOff x="248" y="110"/>
            <a:chExt cx="3160" cy="752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/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49635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组合 5"/>
          <p:cNvGrpSpPr>
            <a:grpSpLocks/>
          </p:cNvGrpSpPr>
          <p:nvPr/>
        </p:nvGrpSpPr>
        <p:grpSpPr bwMode="auto">
          <a:xfrm>
            <a:off x="1631" y="6379"/>
            <a:ext cx="2006600" cy="477838"/>
            <a:chOff x="248" y="110"/>
            <a:chExt cx="3160" cy="752"/>
          </a:xfrm>
        </p:grpSpPr>
        <p:sp>
          <p:nvSpPr>
            <p:cNvPr id="67586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巩固练习</a:t>
              </a:r>
            </a:p>
          </p:txBody>
        </p:sp>
        <p:grpSp>
          <p:nvGrpSpPr>
            <p:cNvPr id="67587" name="组合 2"/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28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7591" name="文本框 1"/>
          <p:cNvSpPr txBox="1">
            <a:spLocks noChangeArrowheads="1"/>
          </p:cNvSpPr>
          <p:nvPr/>
        </p:nvSpPr>
        <p:spPr bwMode="auto">
          <a:xfrm>
            <a:off x="920412" y="1136745"/>
            <a:ext cx="6966473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图，已知∠1=∠2，∠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求证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=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594" name="文本框 2"/>
              <p:cNvSpPr txBox="1">
                <a:spLocks noChangeArrowheads="1"/>
              </p:cNvSpPr>
              <p:nvPr/>
            </p:nvSpPr>
            <p:spPr bwMode="auto">
              <a:xfrm>
                <a:off x="1368425" y="2050049"/>
                <a:ext cx="4552148" cy="3118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如图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，∵∠1=∠2，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∴∠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</a:rPr>
                  <a:t>ACB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=∠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</a:rPr>
                  <a:t>ACD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．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在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与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</a:rPr>
                  <a:t>ADC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中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，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 smtClean="0">
                    <a:solidFill>
                      <a:prstClr val="black"/>
                    </a:solidFill>
                  </a:rPr>
                  <a:t>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=∠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D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ACB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/>
                              </a:rPr>
                              <m:t>ACD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</a:rPr>
                              <m:t>AC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</a:rPr>
                              <m:t>AC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∴△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≌△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</a:rPr>
                  <a:t>ADC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（AAS），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/>
                  </a:rPr>
                  <a:t>CB=CD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/>
                  </a:rPr>
                  <a:t>．</a:t>
                </a:r>
              </a:p>
            </p:txBody>
          </p:sp>
        </mc:Choice>
        <mc:Fallback xmlns="">
          <p:sp>
            <p:nvSpPr>
              <p:cNvPr id="67594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68425" y="2050049"/>
                <a:ext cx="4552148" cy="3118098"/>
              </a:xfrm>
              <a:prstGeom prst="rect">
                <a:avLst/>
              </a:prstGeom>
              <a:blipFill rotWithShape="0">
                <a:blip r:embed="rId2"/>
                <a:stretch>
                  <a:fillRect l="-1339" t="-586" b="-15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3"/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14" name="组合 2"/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8" name="缺角矩形 1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连接中考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49" y="1869408"/>
            <a:ext cx="2563953" cy="223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485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5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5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02" y="1571161"/>
            <a:ext cx="4879848" cy="2520696"/>
          </a:xfrm>
          <a:prstGeom prst="rect">
            <a:avLst/>
          </a:prstGeom>
        </p:spPr>
      </p:pic>
      <p:sp>
        <p:nvSpPr>
          <p:cNvPr id="68609" name="矩形 2"/>
          <p:cNvSpPr>
            <a:spLocks noChangeArrowheads="1"/>
          </p:cNvSpPr>
          <p:nvPr/>
        </p:nvSpPr>
        <p:spPr bwMode="auto">
          <a:xfrm>
            <a:off x="457864" y="1054100"/>
            <a:ext cx="8362285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1.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下列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各图中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a、b、c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为三角形的边长，则甲、乙、丙三个三角形和左侧△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全等的是（　　）</a:t>
            </a: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prstClr val="black"/>
              </a:solidFill>
              <a:latin typeface="Times New Roman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prstClr val="black"/>
              </a:solidFill>
              <a:latin typeface="Times New Roman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prstClr val="black"/>
              </a:solidFill>
              <a:latin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．甲和乙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                                  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．乙和丙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</a:t>
            </a:r>
            <a:endParaRPr lang="en-US" altLang="zh-CN" sz="2400" b="1" dirty="0" smtClean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．甲和丙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                                  D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．只有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丙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684950" y="1694873"/>
            <a:ext cx="55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B</a:t>
            </a:r>
          </a:p>
        </p:txBody>
      </p:sp>
      <p:grpSp>
        <p:nvGrpSpPr>
          <p:cNvPr id="68612" name="组合 2"/>
          <p:cNvGrpSpPr>
            <a:grpSpLocks/>
          </p:cNvGrpSpPr>
          <p:nvPr/>
        </p:nvGrpSpPr>
        <p:grpSpPr bwMode="auto">
          <a:xfrm>
            <a:off x="6379" y="2841"/>
            <a:ext cx="2006600" cy="476924"/>
            <a:chOff x="263" y="190"/>
            <a:chExt cx="3160" cy="753"/>
          </a:xfrm>
        </p:grpSpPr>
        <p:sp>
          <p:nvSpPr>
            <p:cNvPr id="68613" name="文本框 20"/>
            <p:cNvSpPr txBox="1">
              <a:spLocks noChangeArrowheads="1"/>
            </p:cNvSpPr>
            <p:nvPr/>
          </p:nvSpPr>
          <p:spPr bwMode="auto">
            <a:xfrm>
              <a:off x="974" y="19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68614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617" name="组合 7"/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6861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24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77095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2"/>
          <p:cNvSpPr>
            <a:spLocks noChangeArrowheads="1"/>
          </p:cNvSpPr>
          <p:nvPr/>
        </p:nvSpPr>
        <p:spPr bwMode="auto">
          <a:xfrm>
            <a:off x="612397" y="1120538"/>
            <a:ext cx="807859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在△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与△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中，已知∠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＝44°，∠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＝67°，∠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＝69° 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＝44°，且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′，那么这两个三角形（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）</a:t>
            </a:r>
            <a:endParaRPr lang="zh-CN" altLang="en-US" sz="2400" b="1" dirty="0">
              <a:solidFill>
                <a:prstClr val="black"/>
              </a:solidFill>
              <a:latin typeface="Times New Roman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A．一定不全等　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                          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．一定全等　 　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C．不一定全等　　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                     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D．以上都不对      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305152" y="2344530"/>
            <a:ext cx="55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B</a:t>
            </a:r>
          </a:p>
        </p:txBody>
      </p:sp>
      <p:grpSp>
        <p:nvGrpSpPr>
          <p:cNvPr id="68612" name="组合 2"/>
          <p:cNvGrpSpPr>
            <a:grpSpLocks/>
          </p:cNvGrpSpPr>
          <p:nvPr/>
        </p:nvGrpSpPr>
        <p:grpSpPr bwMode="auto">
          <a:xfrm>
            <a:off x="6379" y="-5548"/>
            <a:ext cx="2006600" cy="476924"/>
            <a:chOff x="263" y="190"/>
            <a:chExt cx="3160" cy="753"/>
          </a:xfrm>
        </p:grpSpPr>
        <p:sp>
          <p:nvSpPr>
            <p:cNvPr id="68613" name="文本框 20"/>
            <p:cNvSpPr txBox="1">
              <a:spLocks noChangeArrowheads="1"/>
            </p:cNvSpPr>
            <p:nvPr/>
          </p:nvSpPr>
          <p:spPr bwMode="auto">
            <a:xfrm>
              <a:off x="974" y="19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68614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617" name="组合 7"/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6861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24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25322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2"/>
          <p:cNvSpPr>
            <a:spLocks noChangeArrowheads="1"/>
          </p:cNvSpPr>
          <p:nvPr/>
        </p:nvSpPr>
        <p:spPr bwMode="auto">
          <a:xfrm>
            <a:off x="1034103" y="1120538"/>
            <a:ext cx="69556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如图，已知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∠ACB=∠DBC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∠ABC=∠CDB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，判别下面的两个三角形是否全等，并说明理由.      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59851" y="2807995"/>
            <a:ext cx="38001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不全等，因为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虽然是公共边，但不是对应边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69635" name="组合 1"/>
          <p:cNvGrpSpPr>
            <a:grpSpLocks/>
          </p:cNvGrpSpPr>
          <p:nvPr/>
        </p:nvGrpSpPr>
        <p:grpSpPr bwMode="auto">
          <a:xfrm>
            <a:off x="5825309" y="2440650"/>
            <a:ext cx="2617787" cy="1989137"/>
            <a:chOff x="7312" y="2564"/>
            <a:chExt cx="5493" cy="4177"/>
          </a:xfrm>
        </p:grpSpPr>
        <p:grpSp>
          <p:nvGrpSpPr>
            <p:cNvPr id="69636" name="组合 12"/>
            <p:cNvGrpSpPr>
              <a:grpSpLocks/>
            </p:cNvGrpSpPr>
            <p:nvPr/>
          </p:nvGrpSpPr>
          <p:grpSpPr bwMode="auto">
            <a:xfrm>
              <a:off x="7312" y="2564"/>
              <a:ext cx="5493" cy="4176"/>
              <a:chOff x="4644008" y="1628800"/>
              <a:chExt cx="3488176" cy="2651186"/>
            </a:xfrm>
          </p:grpSpPr>
          <p:grpSp>
            <p:nvGrpSpPr>
              <p:cNvPr id="69637" name="组合 7"/>
              <p:cNvGrpSpPr>
                <a:grpSpLocks/>
              </p:cNvGrpSpPr>
              <p:nvPr/>
            </p:nvGrpSpPr>
            <p:grpSpPr bwMode="auto">
              <a:xfrm>
                <a:off x="4947781" y="2041742"/>
                <a:ext cx="2755726" cy="1966587"/>
                <a:chOff x="4947781" y="2041742"/>
                <a:chExt cx="2755726" cy="1966587"/>
              </a:xfrm>
            </p:grpSpPr>
            <p:sp>
              <p:nvSpPr>
                <p:cNvPr id="69638" name="任意多边形 5"/>
                <p:cNvSpPr>
                  <a:spLocks noChangeArrowheads="1"/>
                </p:cNvSpPr>
                <p:nvPr/>
              </p:nvSpPr>
              <p:spPr bwMode="auto">
                <a:xfrm>
                  <a:off x="4960307" y="2041742"/>
                  <a:ext cx="2567835" cy="851770"/>
                </a:xfrm>
                <a:custGeom>
                  <a:avLst/>
                  <a:gdLst>
                    <a:gd name="T0" fmla="*/ 501041 w 2567835"/>
                    <a:gd name="T1" fmla="*/ 0 h 851770"/>
                    <a:gd name="T2" fmla="*/ 0 w 2567835"/>
                    <a:gd name="T3" fmla="*/ 851770 h 851770"/>
                    <a:gd name="T4" fmla="*/ 2567835 w 2567835"/>
                    <a:gd name="T5" fmla="*/ 851770 h 851770"/>
                    <a:gd name="T6" fmla="*/ 501041 w 2567835"/>
                    <a:gd name="T7" fmla="*/ 0 h 851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67835" h="851770">
                      <a:moveTo>
                        <a:pt x="501041" y="0"/>
                      </a:moveTo>
                      <a:lnTo>
                        <a:pt x="0" y="851770"/>
                      </a:lnTo>
                      <a:lnTo>
                        <a:pt x="2567835" y="851770"/>
                      </a:lnTo>
                      <a:lnTo>
                        <a:pt x="50104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  <p:sp>
              <p:nvSpPr>
                <p:cNvPr id="69639" name="任意多边形 6"/>
                <p:cNvSpPr>
                  <a:spLocks noChangeArrowheads="1"/>
                </p:cNvSpPr>
                <p:nvPr/>
              </p:nvSpPr>
              <p:spPr bwMode="auto">
                <a:xfrm>
                  <a:off x="4947781" y="2893512"/>
                  <a:ext cx="2755726" cy="1114817"/>
                </a:xfrm>
                <a:custGeom>
                  <a:avLst/>
                  <a:gdLst>
                    <a:gd name="T0" fmla="*/ 0 w 2755726"/>
                    <a:gd name="T1" fmla="*/ 0 h 1114817"/>
                    <a:gd name="T2" fmla="*/ 2755726 w 2755726"/>
                    <a:gd name="T3" fmla="*/ 1114817 h 1114817"/>
                    <a:gd name="T4" fmla="*/ 2555309 w 2755726"/>
                    <a:gd name="T5" fmla="*/ 0 h 1114817"/>
                    <a:gd name="T6" fmla="*/ 0 w 2755726"/>
                    <a:gd name="T7" fmla="*/ 0 h 1114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55726" h="1114817">
                      <a:moveTo>
                        <a:pt x="0" y="0"/>
                      </a:moveTo>
                      <a:lnTo>
                        <a:pt x="2755726" y="1114817"/>
                      </a:lnTo>
                      <a:lnTo>
                        <a:pt x="255530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</p:grpSp>
          <p:sp>
            <p:nvSpPr>
              <p:cNvPr id="69640" name="TextBox 8"/>
              <p:cNvSpPr txBox="1">
                <a:spLocks noChangeArrowheads="1"/>
              </p:cNvSpPr>
              <p:nvPr/>
            </p:nvSpPr>
            <p:spPr bwMode="auto">
              <a:xfrm>
                <a:off x="5364088" y="1628800"/>
                <a:ext cx="446911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69641" name="TextBox 9"/>
              <p:cNvSpPr txBox="1">
                <a:spLocks noChangeArrowheads="1"/>
              </p:cNvSpPr>
              <p:nvPr/>
            </p:nvSpPr>
            <p:spPr bwMode="auto">
              <a:xfrm>
                <a:off x="4644008" y="2823319"/>
                <a:ext cx="446911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69642" name="TextBox 10"/>
              <p:cNvSpPr txBox="1">
                <a:spLocks noChangeArrowheads="1"/>
              </p:cNvSpPr>
              <p:nvPr/>
            </p:nvSpPr>
            <p:spPr bwMode="auto">
              <a:xfrm>
                <a:off x="7548892" y="2607295"/>
                <a:ext cx="446911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C</a:t>
                </a:r>
                <a:endParaRPr lang="en-US" altLang="zh-CN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  <p:sp>
            <p:nvSpPr>
              <p:cNvPr id="69643" name="TextBox 11"/>
              <p:cNvSpPr txBox="1">
                <a:spLocks noChangeArrowheads="1"/>
              </p:cNvSpPr>
              <p:nvPr/>
            </p:nvSpPr>
            <p:spPr bwMode="auto">
              <a:xfrm>
                <a:off x="7668344" y="3789040"/>
                <a:ext cx="463840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/>
                  </a:rPr>
                  <a:t>D</a:t>
                </a:r>
                <a:endParaRPr lang="en-US" altLang="zh-CN" b="1" i="1">
                  <a:solidFill>
                    <a:prstClr val="black"/>
                  </a:solidFill>
                  <a:latin typeface="Times New Roman"/>
                  <a:cs typeface="Times New Roman" pitchFamily="18" charset="0"/>
                </a:endParaRPr>
              </a:p>
            </p:txBody>
          </p:sp>
        </p:grpSp>
        <p:sp>
          <p:nvSpPr>
            <p:cNvPr id="14" name="饼形 13"/>
            <p:cNvSpPr/>
            <p:nvPr/>
          </p:nvSpPr>
          <p:spPr bwMode="auto">
            <a:xfrm rot="18103827">
              <a:off x="11122" y="3881"/>
              <a:ext cx="1337" cy="1336"/>
            </a:xfrm>
            <a:prstGeom prst="pie">
              <a:avLst>
                <a:gd name="adj1" fmla="val 14425930"/>
                <a:gd name="adj2" fmla="val 15622465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prstClr val="black"/>
                </a:solidFill>
                <a:latin typeface="Times New Roman"/>
              </a:endParaRPr>
            </a:p>
          </p:txBody>
        </p:sp>
      </p:grpSp>
      <p:sp>
        <p:nvSpPr>
          <p:cNvPr id="15" name="饼形 14"/>
          <p:cNvSpPr/>
          <p:nvPr/>
        </p:nvSpPr>
        <p:spPr bwMode="auto">
          <a:xfrm rot="7265888">
            <a:off x="5737996" y="3072475"/>
            <a:ext cx="636587" cy="636588"/>
          </a:xfrm>
          <a:prstGeom prst="pie">
            <a:avLst>
              <a:gd name="adj1" fmla="val 14425930"/>
              <a:gd name="adj2" fmla="val 15622465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6" name="饼形 15"/>
          <p:cNvSpPr/>
          <p:nvPr/>
        </p:nvSpPr>
        <p:spPr bwMode="auto">
          <a:xfrm rot="19956327">
            <a:off x="7796984" y="3897975"/>
            <a:ext cx="636587" cy="636587"/>
          </a:xfrm>
          <a:prstGeom prst="pie">
            <a:avLst>
              <a:gd name="adj1" fmla="val 13834499"/>
              <a:gd name="adj2" fmla="val 17234369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7" name="饼形 16"/>
          <p:cNvSpPr/>
          <p:nvPr/>
        </p:nvSpPr>
        <p:spPr bwMode="auto">
          <a:xfrm rot="4290314">
            <a:off x="5758634" y="3061362"/>
            <a:ext cx="636588" cy="636587"/>
          </a:xfrm>
          <a:prstGeom prst="pie">
            <a:avLst>
              <a:gd name="adj1" fmla="val 13834499"/>
              <a:gd name="adj2" fmla="val 17458951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6379" y="-15682"/>
            <a:ext cx="2006600" cy="476924"/>
            <a:chOff x="263" y="174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974" y="17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7"/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2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1" name="缺角矩形 30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缺角矩形 31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缺角矩形 34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351095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3" name="Text Box 14"/>
          <p:cNvSpPr txBox="1">
            <a:spLocks noChangeArrowheads="1"/>
          </p:cNvSpPr>
          <p:nvPr/>
        </p:nvSpPr>
        <p:spPr bwMode="auto">
          <a:xfrm>
            <a:off x="797621" y="1199218"/>
            <a:ext cx="7650148" cy="175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△ABC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的两条高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BE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相交于点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F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，请添加一个条件，使得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ADC≌△BEC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（不添加其他字母及辅助线），你添加的条件是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___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____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____</a:t>
            </a:r>
            <a:r>
              <a:rPr lang="zh-CN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　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256326" y="2395503"/>
            <a:ext cx="1335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i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AC=BC</a:t>
            </a:r>
          </a:p>
        </p:txBody>
      </p: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-11205" y="-38812"/>
            <a:ext cx="2006600" cy="476924"/>
            <a:chOff x="263" y="152"/>
            <a:chExt cx="3160" cy="753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974" y="15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6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7"/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2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4" name="缺角矩形 23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58" y="2568539"/>
            <a:ext cx="2254211" cy="194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6783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18"/>
          <p:cNvSpPr txBox="1">
            <a:spLocks noChangeArrowheads="1"/>
          </p:cNvSpPr>
          <p:nvPr/>
        </p:nvSpPr>
        <p:spPr bwMode="auto">
          <a:xfrm>
            <a:off x="528793" y="956007"/>
            <a:ext cx="860605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已知：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如图，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AB</a:t>
            </a:r>
            <a:r>
              <a:rPr lang="en-US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AD</a:t>
            </a:r>
            <a:r>
              <a:rPr lang="en-US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DC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1=∠2,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Times New Roman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证：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grpSp>
        <p:nvGrpSpPr>
          <p:cNvPr id="71682" name="组合 19"/>
          <p:cNvGrpSpPr>
            <a:grpSpLocks/>
          </p:cNvGrpSpPr>
          <p:nvPr/>
        </p:nvGrpSpPr>
        <p:grpSpPr bwMode="auto">
          <a:xfrm>
            <a:off x="5527675" y="1265237"/>
            <a:ext cx="3616325" cy="3878263"/>
            <a:chOff x="720204" y="1292893"/>
            <a:chExt cx="4823594" cy="5172067"/>
          </a:xfrm>
        </p:grpSpPr>
        <p:sp>
          <p:nvSpPr>
            <p:cNvPr id="71683" name="Line 5"/>
            <p:cNvSpPr>
              <a:spLocks noChangeShapeType="1"/>
            </p:cNvSpPr>
            <p:nvPr/>
          </p:nvSpPr>
          <p:spPr bwMode="auto">
            <a:xfrm flipH="1">
              <a:off x="1116013" y="1696740"/>
              <a:ext cx="1943100" cy="31686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84" name="Line 6"/>
            <p:cNvSpPr>
              <a:spLocks noChangeShapeType="1"/>
            </p:cNvSpPr>
            <p:nvPr/>
          </p:nvSpPr>
          <p:spPr bwMode="auto">
            <a:xfrm>
              <a:off x="1116013" y="4865390"/>
              <a:ext cx="1871662" cy="115093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85" name="Line 7"/>
            <p:cNvSpPr>
              <a:spLocks noChangeShapeType="1"/>
            </p:cNvSpPr>
            <p:nvPr/>
          </p:nvSpPr>
          <p:spPr bwMode="auto">
            <a:xfrm flipH="1">
              <a:off x="2987675" y="1768177"/>
              <a:ext cx="71438" cy="4249738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86" name="Line 8"/>
            <p:cNvSpPr>
              <a:spLocks noChangeShapeType="1"/>
            </p:cNvSpPr>
            <p:nvPr/>
          </p:nvSpPr>
          <p:spPr bwMode="auto">
            <a:xfrm>
              <a:off x="3059113" y="1696740"/>
              <a:ext cx="1800225" cy="324167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87" name="Line 9"/>
            <p:cNvSpPr>
              <a:spLocks noChangeShapeType="1"/>
            </p:cNvSpPr>
            <p:nvPr/>
          </p:nvSpPr>
          <p:spPr bwMode="auto">
            <a:xfrm flipV="1">
              <a:off x="2987675" y="4936827"/>
              <a:ext cx="1871663" cy="10810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88" name="Line 10"/>
            <p:cNvSpPr>
              <a:spLocks noChangeShapeType="1"/>
            </p:cNvSpPr>
            <p:nvPr/>
          </p:nvSpPr>
          <p:spPr bwMode="auto">
            <a:xfrm>
              <a:off x="1258888" y="4649490"/>
              <a:ext cx="217487" cy="14446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89" name="Line 11"/>
            <p:cNvSpPr>
              <a:spLocks noChangeShapeType="1"/>
            </p:cNvSpPr>
            <p:nvPr/>
          </p:nvSpPr>
          <p:spPr bwMode="auto">
            <a:xfrm flipH="1">
              <a:off x="1331913" y="4793952"/>
              <a:ext cx="144462" cy="2159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90" name="Line 12"/>
            <p:cNvSpPr>
              <a:spLocks noChangeShapeType="1"/>
            </p:cNvSpPr>
            <p:nvPr/>
          </p:nvSpPr>
          <p:spPr bwMode="auto">
            <a:xfrm flipH="1">
              <a:off x="4500563" y="4720927"/>
              <a:ext cx="215900" cy="1444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91" name="Line 13"/>
            <p:cNvSpPr>
              <a:spLocks noChangeShapeType="1"/>
            </p:cNvSpPr>
            <p:nvPr/>
          </p:nvSpPr>
          <p:spPr bwMode="auto">
            <a:xfrm>
              <a:off x="4500563" y="4865390"/>
              <a:ext cx="142875" cy="2159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92" name="Text Box 14"/>
            <p:cNvSpPr txBox="1">
              <a:spLocks noChangeArrowheads="1"/>
            </p:cNvSpPr>
            <p:nvPr/>
          </p:nvSpPr>
          <p:spPr bwMode="auto">
            <a:xfrm>
              <a:off x="2807646" y="1292893"/>
              <a:ext cx="719138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71693" name="Text Box 15"/>
            <p:cNvSpPr txBox="1">
              <a:spLocks noChangeArrowheads="1"/>
            </p:cNvSpPr>
            <p:nvPr/>
          </p:nvSpPr>
          <p:spPr bwMode="auto">
            <a:xfrm>
              <a:off x="2736274" y="5973828"/>
              <a:ext cx="719137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71694" name="Text Box 16"/>
            <p:cNvSpPr txBox="1">
              <a:spLocks noChangeArrowheads="1"/>
            </p:cNvSpPr>
            <p:nvPr/>
          </p:nvSpPr>
          <p:spPr bwMode="auto">
            <a:xfrm>
              <a:off x="4824661" y="4749814"/>
              <a:ext cx="719137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D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71695" name="Text Box 17"/>
            <p:cNvSpPr txBox="1">
              <a:spLocks noChangeArrowheads="1"/>
            </p:cNvSpPr>
            <p:nvPr/>
          </p:nvSpPr>
          <p:spPr bwMode="auto">
            <a:xfrm>
              <a:off x="720204" y="4634756"/>
              <a:ext cx="719138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71696" name="Text Box 19"/>
            <p:cNvSpPr txBox="1">
              <a:spLocks noChangeArrowheads="1"/>
            </p:cNvSpPr>
            <p:nvPr/>
          </p:nvSpPr>
          <p:spPr bwMode="auto">
            <a:xfrm>
              <a:off x="2700338" y="2128540"/>
              <a:ext cx="409575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prstClr val="black"/>
                  </a:solidFill>
                  <a:latin typeface="Times New Roman"/>
                </a:rPr>
                <a:t>1</a:t>
              </a:r>
              <a:endParaRPr lang="en-US" altLang="zh-CN" b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71697" name="Text Box 20"/>
            <p:cNvSpPr txBox="1">
              <a:spLocks noChangeArrowheads="1"/>
            </p:cNvSpPr>
            <p:nvPr/>
          </p:nvSpPr>
          <p:spPr bwMode="auto">
            <a:xfrm>
              <a:off x="3059113" y="2128540"/>
              <a:ext cx="400261" cy="49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prstClr val="black"/>
                  </a:solidFill>
                  <a:latin typeface="Times New Roman"/>
                </a:rPr>
                <a:t>2</a:t>
              </a:r>
              <a:endParaRPr lang="en-US" altLang="zh-CN" b="1">
                <a:solidFill>
                  <a:prstClr val="black"/>
                </a:solidFill>
                <a:latin typeface="Times New Roman"/>
                <a:cs typeface="Times New Roman" pitchFamily="18" charset="0"/>
              </a:endParaRPr>
            </a:p>
          </p:txBody>
        </p:sp>
        <p:sp>
          <p:nvSpPr>
            <p:cNvPr id="71698" name="Freeform 21"/>
            <p:cNvSpPr>
              <a:spLocks noChangeArrowheads="1"/>
            </p:cNvSpPr>
            <p:nvPr/>
          </p:nvSpPr>
          <p:spPr bwMode="auto">
            <a:xfrm>
              <a:off x="2843213" y="2057102"/>
              <a:ext cx="215900" cy="71438"/>
            </a:xfrm>
            <a:custGeom>
              <a:avLst/>
              <a:gdLst>
                <a:gd name="T0" fmla="*/ 0 w 181"/>
                <a:gd name="T1" fmla="*/ 0 h 45"/>
                <a:gd name="T2" fmla="*/ 91 w 181"/>
                <a:gd name="T3" fmla="*/ 45 h 45"/>
                <a:gd name="T4" fmla="*/ 181 w 18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  <p:sp>
          <p:nvSpPr>
            <p:cNvPr id="71699" name="Freeform 22"/>
            <p:cNvSpPr>
              <a:spLocks noChangeArrowheads="1"/>
            </p:cNvSpPr>
            <p:nvPr/>
          </p:nvSpPr>
          <p:spPr bwMode="auto">
            <a:xfrm>
              <a:off x="3059113" y="2128540"/>
              <a:ext cx="215900" cy="71437"/>
            </a:xfrm>
            <a:custGeom>
              <a:avLst/>
              <a:gdLst>
                <a:gd name="T0" fmla="*/ 0 w 181"/>
                <a:gd name="T1" fmla="*/ 0 h 45"/>
                <a:gd name="T2" fmla="*/ 91 w 181"/>
                <a:gd name="T3" fmla="*/ 45 h 45"/>
                <a:gd name="T4" fmla="*/ 181 w 18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/>
              </a:endParaRPr>
            </a:p>
          </p:txBody>
        </p:sp>
      </p:grpSp>
      <p:sp>
        <p:nvSpPr>
          <p:cNvPr id="11268" name="TextBox 20"/>
          <p:cNvSpPr txBox="1">
            <a:spLocks noChangeArrowheads="1"/>
          </p:cNvSpPr>
          <p:nvPr/>
        </p:nvSpPr>
        <p:spPr bwMode="auto">
          <a:xfrm>
            <a:off x="1009679" y="1944397"/>
            <a:ext cx="390004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/>
                <a:ea typeface="黑体" pitchFamily="49" charset="-122"/>
              </a:rPr>
              <a:t>证明：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∵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</a:t>
            </a:r>
            <a:r>
              <a:rPr lang="en-US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BC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AD</a:t>
            </a:r>
            <a:r>
              <a:rPr lang="en-US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DC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</a:p>
        </p:txBody>
      </p:sp>
      <p:sp>
        <p:nvSpPr>
          <p:cNvPr id="71702" name="TextBox 21"/>
          <p:cNvSpPr txBox="1">
            <a:spLocks noChangeArrowheads="1"/>
          </p:cNvSpPr>
          <p:nvPr/>
        </p:nvSpPr>
        <p:spPr bwMode="auto">
          <a:xfrm>
            <a:off x="1795279" y="2318391"/>
            <a:ext cx="2682637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 ∠ 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B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=∠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D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=90 °.</a:t>
            </a:r>
            <a:endParaRPr lang="zh-CN" altLang="en-US" sz="2100" b="1" dirty="0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sp>
        <p:nvSpPr>
          <p:cNvPr id="71703" name="TextBox 22"/>
          <p:cNvSpPr txBox="1">
            <a:spLocks noChangeArrowheads="1"/>
          </p:cNvSpPr>
          <p:nvPr/>
        </p:nvSpPr>
        <p:spPr bwMode="auto">
          <a:xfrm>
            <a:off x="1794008" y="2718528"/>
            <a:ext cx="2732186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ADC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中，</a:t>
            </a:r>
          </a:p>
        </p:txBody>
      </p:sp>
      <p:grpSp>
        <p:nvGrpSpPr>
          <p:cNvPr id="71704" name="组合 27"/>
          <p:cNvGrpSpPr>
            <a:grpSpLocks/>
          </p:cNvGrpSpPr>
          <p:nvPr/>
        </p:nvGrpSpPr>
        <p:grpSpPr bwMode="auto">
          <a:xfrm>
            <a:off x="1686017" y="3150421"/>
            <a:ext cx="3140012" cy="1046707"/>
            <a:chOff x="2412812" y="3213100"/>
            <a:chExt cx="4185791" cy="1395214"/>
          </a:xfrm>
        </p:grpSpPr>
        <p:sp>
          <p:nvSpPr>
            <p:cNvPr id="24" name="AutoShape 10"/>
            <p:cNvSpPr/>
            <p:nvPr/>
          </p:nvSpPr>
          <p:spPr bwMode="auto">
            <a:xfrm>
              <a:off x="2412812" y="3356385"/>
              <a:ext cx="71950" cy="1060173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b="1" kern="0">
                <a:solidFill>
                  <a:srgbClr val="FF0000"/>
                </a:solidFill>
                <a:latin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71706" name="Text Box 12"/>
            <p:cNvSpPr txBox="1">
              <a:spLocks noChangeArrowheads="1"/>
            </p:cNvSpPr>
            <p:nvPr/>
          </p:nvSpPr>
          <p:spPr bwMode="auto">
            <a:xfrm>
              <a:off x="2483492" y="3213100"/>
              <a:ext cx="4115111" cy="1395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/>
                  <a:ea typeface="黑体" pitchFamily="49" charset="-122"/>
                </a:rPr>
                <a:t>∠1=∠2 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（已知）， </a:t>
              </a:r>
            </a:p>
            <a:p>
              <a:pPr>
                <a:spcBef>
                  <a:spcPts val="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/>
                  <a:ea typeface="黑体" pitchFamily="49" charset="-122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 B=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/>
                  <a:ea typeface="黑体" pitchFamily="49" charset="-122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D</a:t>
              </a:r>
              <a:r>
                <a:rPr lang="zh-CN" altLang="en-US" sz="20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（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已证），</a:t>
              </a:r>
            </a:p>
            <a:p>
              <a:pPr>
                <a:spcBef>
                  <a:spcPts val="0"/>
                </a:spcBef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AC=AC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/>
                  <a:ea typeface="仿宋" pitchFamily="49" charset="-122"/>
                </a:rPr>
                <a:t>（公共边），</a:t>
              </a:r>
            </a:p>
          </p:txBody>
        </p:sp>
      </p:grpSp>
      <p:sp>
        <p:nvSpPr>
          <p:cNvPr id="71707" name="矩形 25"/>
          <p:cNvSpPr>
            <a:spLocks noChangeArrowheads="1"/>
          </p:cNvSpPr>
          <p:nvPr/>
        </p:nvSpPr>
        <p:spPr bwMode="auto">
          <a:xfrm>
            <a:off x="1559603" y="4167277"/>
            <a:ext cx="3414438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∴ 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△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ADC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(AAS)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sp>
        <p:nvSpPr>
          <p:cNvPr id="71708" name="矩形 26"/>
          <p:cNvSpPr>
            <a:spLocks noChangeArrowheads="1"/>
          </p:cNvSpPr>
          <p:nvPr/>
        </p:nvSpPr>
        <p:spPr bwMode="auto">
          <a:xfrm>
            <a:off x="1577390" y="4582657"/>
            <a:ext cx="1365775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∴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黑体" pitchFamily="49" charset="-122"/>
              </a:rPr>
              <a:t>AB=AD.</a:t>
            </a:r>
            <a:endParaRPr lang="zh-CN" altLang="en-US" sz="2000" b="1" i="1" dirty="0">
              <a:solidFill>
                <a:prstClr val="black"/>
              </a:solidFill>
              <a:latin typeface="Times New Roman"/>
              <a:ea typeface="黑体" pitchFamily="49" charset="-122"/>
            </a:endParaRPr>
          </a:p>
        </p:txBody>
      </p:sp>
      <p:grpSp>
        <p:nvGrpSpPr>
          <p:cNvPr id="71714" name="组合 6"/>
          <p:cNvGrpSpPr>
            <a:grpSpLocks/>
          </p:cNvGrpSpPr>
          <p:nvPr/>
        </p:nvGrpSpPr>
        <p:grpSpPr bwMode="auto">
          <a:xfrm>
            <a:off x="3417123" y="500277"/>
            <a:ext cx="2480310" cy="500049"/>
            <a:chOff x="5060" y="904"/>
            <a:chExt cx="3905" cy="787"/>
          </a:xfrm>
        </p:grpSpPr>
        <p:grpSp>
          <p:nvGrpSpPr>
            <p:cNvPr id="71715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721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能力提升题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  <p:grpSp>
        <p:nvGrpSpPr>
          <p:cNvPr id="43" name="组合 2"/>
          <p:cNvGrpSpPr>
            <a:grpSpLocks/>
          </p:cNvGrpSpPr>
          <p:nvPr/>
        </p:nvGrpSpPr>
        <p:grpSpPr bwMode="auto">
          <a:xfrm>
            <a:off x="6379" y="-17427"/>
            <a:ext cx="2006600" cy="476924"/>
            <a:chOff x="263" y="158"/>
            <a:chExt cx="3160" cy="753"/>
          </a:xfrm>
        </p:grpSpPr>
        <p:sp>
          <p:nvSpPr>
            <p:cNvPr id="44" name="文本框 20"/>
            <p:cNvSpPr txBox="1">
              <a:spLocks noChangeArrowheads="1"/>
            </p:cNvSpPr>
            <p:nvPr/>
          </p:nvSpPr>
          <p:spPr bwMode="auto">
            <a:xfrm>
              <a:off x="974" y="15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45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769178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71702" grpId="0"/>
      <p:bldP spid="71703" grpId="0"/>
      <p:bldP spid="71707" grpId="0"/>
      <p:bldP spid="71708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57225" y="1030847"/>
            <a:ext cx="7810500" cy="188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黑体" pitchFamily="49" charset="-122"/>
              </a:rPr>
              <a:t>2.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图,小明不慎将一块三角形模具打碎为三块,他是否可以只带其中的一块碎片到商店去,就能配一块与原来一样的三角形模具吗?  如果可以,带哪块去合适?你能说明其中理由吗?</a:t>
            </a:r>
          </a:p>
        </p:txBody>
      </p:sp>
      <p:grpSp>
        <p:nvGrpSpPr>
          <p:cNvPr id="72706" name="Group 28"/>
          <p:cNvGrpSpPr>
            <a:grpSpLocks/>
          </p:cNvGrpSpPr>
          <p:nvPr/>
        </p:nvGrpSpPr>
        <p:grpSpPr bwMode="auto">
          <a:xfrm>
            <a:off x="4283075" y="2743662"/>
            <a:ext cx="3717925" cy="1804988"/>
            <a:chOff x="1349" y="2490"/>
            <a:chExt cx="3123" cy="1516"/>
          </a:xfrm>
        </p:grpSpPr>
        <p:pic>
          <p:nvPicPr>
            <p:cNvPr id="72707" name="Picture 2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9" y="2490"/>
              <a:ext cx="3123" cy="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08" name="Rectangle 23"/>
            <p:cNvSpPr>
              <a:spLocks noChangeArrowheads="1"/>
            </p:cNvSpPr>
            <p:nvPr/>
          </p:nvSpPr>
          <p:spPr bwMode="auto">
            <a:xfrm>
              <a:off x="3422" y="3525"/>
              <a:ext cx="2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prstClr val="black"/>
                  </a:solidFill>
                  <a:latin typeface="Times New Roman"/>
                </a:rPr>
                <a:t>3</a:t>
              </a:r>
            </a:p>
          </p:txBody>
        </p:sp>
        <p:sp>
          <p:nvSpPr>
            <p:cNvPr id="72709" name="Rectangle 24"/>
            <p:cNvSpPr>
              <a:spLocks noChangeArrowheads="1"/>
            </p:cNvSpPr>
            <p:nvPr/>
          </p:nvSpPr>
          <p:spPr bwMode="auto">
            <a:xfrm>
              <a:off x="2734" y="3373"/>
              <a:ext cx="2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prstClr val="black"/>
                  </a:solidFill>
                  <a:latin typeface="Times New Roman"/>
                </a:rPr>
                <a:t>2</a:t>
              </a:r>
            </a:p>
          </p:txBody>
        </p:sp>
        <p:sp>
          <p:nvSpPr>
            <p:cNvPr id="72710" name="Rectangle 25"/>
            <p:cNvSpPr>
              <a:spLocks noChangeArrowheads="1"/>
            </p:cNvSpPr>
            <p:nvPr/>
          </p:nvSpPr>
          <p:spPr bwMode="auto">
            <a:xfrm>
              <a:off x="2062" y="3165"/>
              <a:ext cx="2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prstClr val="black"/>
                  </a:solidFill>
                  <a:latin typeface="Times New Roman"/>
                </a:rPr>
                <a:t>1</a:t>
              </a:r>
            </a:p>
          </p:txBody>
        </p:sp>
      </p:grpSp>
      <p:sp>
        <p:nvSpPr>
          <p:cNvPr id="12292" name="TextBox 9"/>
          <p:cNvSpPr txBox="1">
            <a:spLocks noChangeArrowheads="1"/>
          </p:cNvSpPr>
          <p:nvPr/>
        </p:nvSpPr>
        <p:spPr bwMode="auto">
          <a:xfrm>
            <a:off x="964392" y="3105547"/>
            <a:ext cx="3348037" cy="132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带</a:t>
            </a: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去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，因为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仿宋" pitchFamily="49" charset="-122"/>
              </a:rPr>
              <a:t>有两角且夹边相等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的两个三角形全等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仿宋" pitchFamily="49" charset="-122"/>
              </a:rPr>
              <a:t>.</a:t>
            </a:r>
          </a:p>
        </p:txBody>
      </p: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6379" y="-47829"/>
            <a:ext cx="2006600" cy="492125"/>
            <a:chOff x="263" y="110"/>
            <a:chExt cx="3160" cy="777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974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16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6"/>
          <p:cNvGrpSpPr>
            <a:grpSpLocks/>
          </p:cNvGrpSpPr>
          <p:nvPr/>
        </p:nvGrpSpPr>
        <p:grpSpPr bwMode="auto">
          <a:xfrm>
            <a:off x="3417123" y="500277"/>
            <a:ext cx="2480310" cy="500049"/>
            <a:chOff x="5060" y="904"/>
            <a:chExt cx="3905" cy="787"/>
          </a:xfrm>
        </p:grpSpPr>
        <p:grpSp>
          <p:nvGrpSpPr>
            <p:cNvPr id="2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4" name="缺角矩形 23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能力提升题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0486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>
            <a:spLocks noChangeArrowheads="1"/>
          </p:cNvSpPr>
          <p:nvPr/>
        </p:nvSpPr>
        <p:spPr bwMode="auto">
          <a:xfrm>
            <a:off x="840977" y="1134017"/>
            <a:ext cx="785001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知：如图，△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AD、A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 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分别是△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ABC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的高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试说明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AD＝ 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D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，并用一句话说出你的发现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  <a:ea typeface="楷体" pitchFamily="49" charset="-122"/>
              </a:rPr>
              <a:t>.</a:t>
            </a:r>
          </a:p>
        </p:txBody>
      </p:sp>
      <p:grpSp>
        <p:nvGrpSpPr>
          <p:cNvPr id="73730" name="Group 3"/>
          <p:cNvGrpSpPr>
            <a:grpSpLocks/>
          </p:cNvGrpSpPr>
          <p:nvPr/>
        </p:nvGrpSpPr>
        <p:grpSpPr bwMode="auto">
          <a:xfrm>
            <a:off x="1676400" y="2436813"/>
            <a:ext cx="2465233" cy="2090737"/>
            <a:chOff x="-97" y="-51"/>
            <a:chExt cx="2047" cy="1756"/>
          </a:xfrm>
        </p:grpSpPr>
        <p:grpSp>
          <p:nvGrpSpPr>
            <p:cNvPr id="73731" name="Group 4"/>
            <p:cNvGrpSpPr>
              <a:grpSpLocks/>
            </p:cNvGrpSpPr>
            <p:nvPr/>
          </p:nvGrpSpPr>
          <p:grpSpPr bwMode="auto">
            <a:xfrm>
              <a:off x="226" y="275"/>
              <a:ext cx="1588" cy="1089"/>
              <a:chOff x="0" y="0"/>
              <a:chExt cx="1588" cy="1089"/>
            </a:xfrm>
          </p:grpSpPr>
          <p:sp>
            <p:nvSpPr>
              <p:cNvPr id="73732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73733" name="Line 6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grpSp>
            <p:nvGrpSpPr>
              <p:cNvPr id="73734" name="Group 7"/>
              <p:cNvGrpSpPr>
                <a:grpSpLocks/>
              </p:cNvGrpSpPr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3735" name="Line 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  <p:sp>
              <p:nvSpPr>
                <p:cNvPr id="73736" name="Line 9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</p:grpSp>
        </p:grpSp>
        <p:sp>
          <p:nvSpPr>
            <p:cNvPr id="73737" name="Text Box 10"/>
            <p:cNvSpPr txBox="1">
              <a:spLocks noChangeArrowheads="1"/>
            </p:cNvSpPr>
            <p:nvPr/>
          </p:nvSpPr>
          <p:spPr bwMode="auto">
            <a:xfrm>
              <a:off x="1309" y="-51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73738" name="Text Box 11"/>
            <p:cNvSpPr txBox="1">
              <a:spLocks noChangeArrowheads="1"/>
            </p:cNvSpPr>
            <p:nvPr/>
          </p:nvSpPr>
          <p:spPr bwMode="auto">
            <a:xfrm>
              <a:off x="-97" y="1264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B</a:t>
              </a:r>
            </a:p>
          </p:txBody>
        </p:sp>
        <p:sp>
          <p:nvSpPr>
            <p:cNvPr id="73739" name="Text Box 12"/>
            <p:cNvSpPr txBox="1">
              <a:spLocks noChangeArrowheads="1"/>
            </p:cNvSpPr>
            <p:nvPr/>
          </p:nvSpPr>
          <p:spPr bwMode="auto">
            <a:xfrm>
              <a:off x="1678" y="1316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73740" name="Text Box 13"/>
            <p:cNvSpPr txBox="1">
              <a:spLocks noChangeArrowheads="1"/>
            </p:cNvSpPr>
            <p:nvPr/>
          </p:nvSpPr>
          <p:spPr bwMode="auto">
            <a:xfrm>
              <a:off x="1270" y="1318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/>
                  <a:ea typeface="楷体_GB2312" pitchFamily="49" charset="-122"/>
                </a:rPr>
                <a:t>D</a:t>
              </a:r>
            </a:p>
          </p:txBody>
        </p:sp>
      </p:grpSp>
      <p:grpSp>
        <p:nvGrpSpPr>
          <p:cNvPr id="73741" name="Group 14"/>
          <p:cNvGrpSpPr>
            <a:grpSpLocks/>
          </p:cNvGrpSpPr>
          <p:nvPr/>
        </p:nvGrpSpPr>
        <p:grpSpPr bwMode="auto">
          <a:xfrm>
            <a:off x="4686299" y="2455863"/>
            <a:ext cx="2725407" cy="2140230"/>
            <a:chOff x="0" y="-94"/>
            <a:chExt cx="2263" cy="1797"/>
          </a:xfrm>
        </p:grpSpPr>
        <p:grpSp>
          <p:nvGrpSpPr>
            <p:cNvPr id="73742" name="Group 15"/>
            <p:cNvGrpSpPr>
              <a:grpSpLocks/>
            </p:cNvGrpSpPr>
            <p:nvPr/>
          </p:nvGrpSpPr>
          <p:grpSpPr bwMode="auto">
            <a:xfrm>
              <a:off x="331" y="229"/>
              <a:ext cx="1588" cy="1089"/>
              <a:chOff x="0" y="0"/>
              <a:chExt cx="1588" cy="1089"/>
            </a:xfrm>
          </p:grpSpPr>
          <p:sp>
            <p:nvSpPr>
              <p:cNvPr id="73743" name="Freeform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73744" name="Line 17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grpSp>
            <p:nvGrpSpPr>
              <p:cNvPr id="73745" name="Group 18"/>
              <p:cNvGrpSpPr>
                <a:grpSpLocks/>
              </p:cNvGrpSpPr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3746" name="Line 1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  <p:sp>
              <p:nvSpPr>
                <p:cNvPr id="73747" name="Line 20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/>
                  </a:endParaRPr>
                </a:p>
              </p:txBody>
            </p:sp>
          </p:grpSp>
        </p:grpSp>
        <p:sp>
          <p:nvSpPr>
            <p:cNvPr id="73748" name="Text Box 21"/>
            <p:cNvSpPr txBox="1">
              <a:spLocks noChangeArrowheads="1"/>
            </p:cNvSpPr>
            <p:nvPr/>
          </p:nvSpPr>
          <p:spPr bwMode="auto">
            <a:xfrm>
              <a:off x="1355" y="-94"/>
              <a:ext cx="49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/>
                  <a:ea typeface="楷体_GB2312" pitchFamily="49" charset="-122"/>
                </a:rPr>
                <a:t>A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Times New Roman"/>
                <a:ea typeface="楷体_GB2312" pitchFamily="49" charset="-122"/>
              </a:endParaRPr>
            </a:p>
          </p:txBody>
        </p:sp>
        <p:sp>
          <p:nvSpPr>
            <p:cNvPr id="73749" name="Text Box 22"/>
            <p:cNvSpPr txBox="1">
              <a:spLocks noChangeArrowheads="1"/>
            </p:cNvSpPr>
            <p:nvPr/>
          </p:nvSpPr>
          <p:spPr bwMode="auto">
            <a:xfrm>
              <a:off x="0" y="1270"/>
              <a:ext cx="60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/>
                  <a:ea typeface="楷体_GB2312" pitchFamily="49" charset="-122"/>
                </a:rPr>
                <a:t>B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 ′</a:t>
              </a:r>
              <a:endParaRPr lang="en-US" altLang="zh-CN" sz="24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endParaRPr>
            </a:p>
          </p:txBody>
        </p:sp>
        <p:sp>
          <p:nvSpPr>
            <p:cNvPr id="73750" name="Text Box 23"/>
            <p:cNvSpPr txBox="1">
              <a:spLocks noChangeArrowheads="1"/>
            </p:cNvSpPr>
            <p:nvPr/>
          </p:nvSpPr>
          <p:spPr bwMode="auto">
            <a:xfrm>
              <a:off x="1782" y="1272"/>
              <a:ext cx="48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/>
                  <a:ea typeface="楷体_GB2312" pitchFamily="49" charset="-122"/>
                </a:rPr>
                <a:t>C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Times New Roman"/>
                <a:ea typeface="楷体_GB2312" pitchFamily="49" charset="-122"/>
              </a:endParaRPr>
            </a:p>
          </p:txBody>
        </p:sp>
        <p:sp>
          <p:nvSpPr>
            <p:cNvPr id="73751" name="Text Box 24"/>
            <p:cNvSpPr txBox="1">
              <a:spLocks noChangeArrowheads="1"/>
            </p:cNvSpPr>
            <p:nvPr/>
          </p:nvSpPr>
          <p:spPr bwMode="auto">
            <a:xfrm>
              <a:off x="1315" y="1315"/>
              <a:ext cx="60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D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/>
                  <a:ea typeface="黑体" pitchFamily="49" charset="-122"/>
                </a:rPr>
                <a:t> ′</a:t>
              </a:r>
              <a:endParaRPr lang="en-US" altLang="zh-CN" sz="2400" b="1" i="1" dirty="0">
                <a:solidFill>
                  <a:prstClr val="black"/>
                </a:solidFill>
                <a:latin typeface="Times New Roman"/>
                <a:ea typeface="楷体_GB2312" pitchFamily="49" charset="-122"/>
              </a:endParaRPr>
            </a:p>
          </p:txBody>
        </p:sp>
      </p:grpSp>
      <p:grpSp>
        <p:nvGrpSpPr>
          <p:cNvPr id="73757" name="组合 2"/>
          <p:cNvGrpSpPr>
            <a:grpSpLocks/>
          </p:cNvGrpSpPr>
          <p:nvPr/>
        </p:nvGrpSpPr>
        <p:grpSpPr bwMode="auto">
          <a:xfrm>
            <a:off x="3263787" y="517977"/>
            <a:ext cx="2507632" cy="500684"/>
            <a:chOff x="5060" y="905"/>
            <a:chExt cx="3905" cy="788"/>
          </a:xfrm>
        </p:grpSpPr>
        <p:grpSp>
          <p:nvGrpSpPr>
            <p:cNvPr id="73758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764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拓广探索题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  <p:grpSp>
        <p:nvGrpSpPr>
          <p:cNvPr id="38" name="组合 2"/>
          <p:cNvGrpSpPr>
            <a:grpSpLocks/>
          </p:cNvGrpSpPr>
          <p:nvPr/>
        </p:nvGrpSpPr>
        <p:grpSpPr bwMode="auto">
          <a:xfrm>
            <a:off x="6378" y="-17427"/>
            <a:ext cx="2030003" cy="476924"/>
            <a:chOff x="263" y="158"/>
            <a:chExt cx="3160" cy="753"/>
          </a:xfrm>
        </p:grpSpPr>
        <p:sp>
          <p:nvSpPr>
            <p:cNvPr id="39" name="文本框 20"/>
            <p:cNvSpPr txBox="1">
              <a:spLocks noChangeArrowheads="1"/>
            </p:cNvSpPr>
            <p:nvPr/>
          </p:nvSpPr>
          <p:spPr bwMode="auto">
            <a:xfrm>
              <a:off x="974" y="15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课堂检测</a:t>
              </a:r>
            </a:p>
          </p:txBody>
        </p:sp>
        <p:grpSp>
          <p:nvGrpSpPr>
            <p:cNvPr id="40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8387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直接连接符 35841"/>
          <p:cNvSpPr>
            <a:spLocks noChangeShapeType="1"/>
          </p:cNvSpPr>
          <p:nvPr/>
        </p:nvSpPr>
        <p:spPr bwMode="auto">
          <a:xfrm rot="5400000">
            <a:off x="1330325" y="2409826"/>
            <a:ext cx="1730375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43" name="直接连接符 35842"/>
          <p:cNvSpPr>
            <a:spLocks noChangeShapeType="1"/>
          </p:cNvSpPr>
          <p:nvPr/>
        </p:nvSpPr>
        <p:spPr bwMode="auto">
          <a:xfrm>
            <a:off x="2195513" y="3275013"/>
            <a:ext cx="2484437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58371" name="文本占位符 35843"/>
          <p:cNvSpPr>
            <a:spLocks noGrp="1" noChangeArrowheads="1"/>
          </p:cNvSpPr>
          <p:nvPr>
            <p:ph idx="4294967295"/>
          </p:nvPr>
        </p:nvSpPr>
        <p:spPr bwMode="auto">
          <a:xfrm>
            <a:off x="1493838" y="681038"/>
            <a:ext cx="617220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pitchFamily="34" charset="0"/>
              <a:buNone/>
            </a:pP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①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如果三角形的两边分别为</a:t>
            </a: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3cm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，</a:t>
            </a:r>
            <a:r>
              <a:rPr lang="en-US" altLang="zh-CN" b="1" dirty="0">
                <a:solidFill>
                  <a:srgbClr val="0000FF"/>
                </a:solidFill>
                <a:ea typeface="宋体" pitchFamily="2" charset="-122"/>
              </a:rPr>
              <a:t>4cm </a:t>
            </a:r>
            <a:r>
              <a:rPr lang="zh-CN" altLang="en-US" b="1" dirty="0">
                <a:solidFill>
                  <a:srgbClr val="0000FF"/>
                </a:solidFill>
                <a:ea typeface="宋体" pitchFamily="2" charset="-122"/>
              </a:rPr>
              <a:t>时</a:t>
            </a:r>
          </a:p>
        </p:txBody>
      </p:sp>
      <p:sp>
        <p:nvSpPr>
          <p:cNvPr id="35847" name="直接连接符 35846"/>
          <p:cNvSpPr>
            <a:spLocks noChangeShapeType="1"/>
          </p:cNvSpPr>
          <p:nvPr/>
        </p:nvSpPr>
        <p:spPr bwMode="auto">
          <a:xfrm>
            <a:off x="5003800" y="3275013"/>
            <a:ext cx="2484438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48" name="直接连接符 35847"/>
          <p:cNvSpPr>
            <a:spLocks noChangeShapeType="1"/>
          </p:cNvSpPr>
          <p:nvPr/>
        </p:nvSpPr>
        <p:spPr bwMode="auto">
          <a:xfrm rot="5400000">
            <a:off x="4625975" y="2139950"/>
            <a:ext cx="1511300" cy="75565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49" name="文本框 35848"/>
          <p:cNvSpPr txBox="1">
            <a:spLocks noChangeArrowheads="1"/>
          </p:cNvSpPr>
          <p:nvPr/>
        </p:nvSpPr>
        <p:spPr bwMode="auto">
          <a:xfrm>
            <a:off x="2844800" y="3275013"/>
            <a:ext cx="863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4cm</a:t>
            </a:r>
          </a:p>
        </p:txBody>
      </p:sp>
      <p:sp>
        <p:nvSpPr>
          <p:cNvPr id="35850" name="文本框 35849"/>
          <p:cNvSpPr txBox="1">
            <a:spLocks noChangeArrowheads="1"/>
          </p:cNvSpPr>
          <p:nvPr/>
        </p:nvSpPr>
        <p:spPr bwMode="auto">
          <a:xfrm>
            <a:off x="5651500" y="3219450"/>
            <a:ext cx="8651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4cm</a:t>
            </a:r>
          </a:p>
        </p:txBody>
      </p:sp>
      <p:sp>
        <p:nvSpPr>
          <p:cNvPr id="35851" name="文本框 35850"/>
          <p:cNvSpPr txBox="1">
            <a:spLocks noChangeArrowheads="1"/>
          </p:cNvSpPr>
          <p:nvPr/>
        </p:nvSpPr>
        <p:spPr bwMode="auto">
          <a:xfrm>
            <a:off x="1493838" y="2247900"/>
            <a:ext cx="8651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3cm</a:t>
            </a:r>
          </a:p>
        </p:txBody>
      </p:sp>
      <p:sp>
        <p:nvSpPr>
          <p:cNvPr id="35852" name="文本框 35851"/>
          <p:cNvSpPr txBox="1">
            <a:spLocks noChangeArrowheads="1"/>
          </p:cNvSpPr>
          <p:nvPr/>
        </p:nvSpPr>
        <p:spPr bwMode="auto">
          <a:xfrm>
            <a:off x="4679950" y="2247900"/>
            <a:ext cx="8651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3cm</a:t>
            </a:r>
          </a:p>
        </p:txBody>
      </p:sp>
      <p:sp>
        <p:nvSpPr>
          <p:cNvPr id="35853" name="直接连接符 35852"/>
          <p:cNvSpPr>
            <a:spLocks noChangeShapeType="1"/>
          </p:cNvSpPr>
          <p:nvPr/>
        </p:nvSpPr>
        <p:spPr bwMode="auto">
          <a:xfrm>
            <a:off x="2195513" y="1544638"/>
            <a:ext cx="2484437" cy="17303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54" name="直接连接符 35853"/>
          <p:cNvSpPr>
            <a:spLocks noChangeShapeType="1"/>
          </p:cNvSpPr>
          <p:nvPr/>
        </p:nvSpPr>
        <p:spPr bwMode="auto">
          <a:xfrm>
            <a:off x="5761038" y="1762125"/>
            <a:ext cx="1728787" cy="15128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55" name="文本框 35854"/>
          <p:cNvSpPr txBox="1">
            <a:spLocks noChangeArrowheads="1"/>
          </p:cNvSpPr>
          <p:nvPr/>
        </p:nvSpPr>
        <p:spPr bwMode="auto">
          <a:xfrm>
            <a:off x="1601788" y="4137025"/>
            <a:ext cx="63992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两条边对应相等的</a:t>
            </a:r>
            <a:r>
              <a:rPr lang="zh-CN" altLang="en-US" sz="2100" b="1" dirty="0">
                <a:latin typeface="+mn-lt"/>
              </a:rPr>
              <a:t>两个三角形不一定全等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7977" y="-16187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7" grpId="0" animBg="1"/>
      <p:bldP spid="35848" grpId="0" animBg="1"/>
      <p:bldP spid="35849" grpId="0"/>
      <p:bldP spid="35850" grpId="0"/>
      <p:bldP spid="35851" grpId="0"/>
      <p:bldP spid="35852" grpId="0"/>
      <p:bldP spid="35853" grpId="0" animBg="1"/>
      <p:bldP spid="35854" grpId="0" animBg="1"/>
      <p:bldP spid="3585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6629" y="2677379"/>
            <a:ext cx="8304286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因为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△ABC ≌△A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′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B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′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C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′ 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，所以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AB=A'B'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（全等三角形对应边相等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），</a:t>
            </a:r>
            <a:endParaRPr lang="en-US" altLang="zh-CN" sz="2000" b="1" dirty="0" smtClean="0">
              <a:solidFill>
                <a:prstClr val="black"/>
              </a:solidFill>
              <a:latin typeface="仿宋" pitchFamily="49" charset="-122"/>
              <a:ea typeface="仿宋" pitchFamily="49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i="1" dirty="0" smtClean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ABD=∠A'B'D'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（全等三角形对应角相等）</a:t>
            </a:r>
            <a:r>
              <a:rPr lang="en-US" altLang="zh-CN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因为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AD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A'D'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B'C'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/>
              <a:ea typeface="仿宋" pitchFamily="49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所以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ADB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=∠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A'D'B'</a:t>
            </a:r>
            <a:r>
              <a:rPr lang="en-US" altLang="zh-CN" sz="2000" b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在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ABD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A'B'D'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中，</a:t>
            </a:r>
          </a:p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∠ADB=∠A'D'B'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（已证），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∠ABD=∠A'B'D'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（已证），</a:t>
            </a:r>
          </a:p>
          <a:p>
            <a:pPr>
              <a:lnSpc>
                <a:spcPct val="150000"/>
              </a:lnSpc>
            </a:pP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AB=AB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（已证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），所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以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ABD≌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  <a:sym typeface="宋体" pitchFamily="2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A'B'D'.</a:t>
            </a:r>
            <a:r>
              <a:rPr lang="zh-CN" altLang="en-US" sz="20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sym typeface="宋体" pitchFamily="2" charset="-122"/>
              </a:rPr>
              <a:t>所以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/>
                <a:ea typeface="仿宋" pitchFamily="49" charset="-122"/>
                <a:sym typeface="宋体" pitchFamily="2" charset="-122"/>
              </a:rPr>
              <a:t>AD=A'D'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/>
                <a:ea typeface="仿宋" pitchFamily="49" charset="-122"/>
                <a:sym typeface="宋体" pitchFamily="2" charset="-122"/>
              </a:rPr>
              <a:t>.</a:t>
            </a:r>
          </a:p>
        </p:txBody>
      </p:sp>
      <p:grpSp>
        <p:nvGrpSpPr>
          <p:cNvPr id="74754" name="Group 3"/>
          <p:cNvGrpSpPr>
            <a:grpSpLocks/>
          </p:cNvGrpSpPr>
          <p:nvPr/>
        </p:nvGrpSpPr>
        <p:grpSpPr bwMode="auto">
          <a:xfrm>
            <a:off x="1625600" y="975644"/>
            <a:ext cx="2219325" cy="1795462"/>
            <a:chOff x="-97" y="81"/>
            <a:chExt cx="2047" cy="1664"/>
          </a:xfrm>
        </p:grpSpPr>
        <p:grpSp>
          <p:nvGrpSpPr>
            <p:cNvPr id="74755" name="Group 4"/>
            <p:cNvGrpSpPr>
              <a:grpSpLocks/>
            </p:cNvGrpSpPr>
            <p:nvPr/>
          </p:nvGrpSpPr>
          <p:grpSpPr bwMode="auto">
            <a:xfrm>
              <a:off x="226" y="275"/>
              <a:ext cx="1588" cy="1089"/>
              <a:chOff x="0" y="0"/>
              <a:chExt cx="1588" cy="1089"/>
            </a:xfrm>
          </p:grpSpPr>
          <p:sp>
            <p:nvSpPr>
              <p:cNvPr id="74756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57" name="Line 6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4758" name="Group 7"/>
              <p:cNvGrpSpPr>
                <a:grpSpLocks/>
              </p:cNvGrpSpPr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4759" name="Line 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760" name="Line 9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4761" name="Text Box 10"/>
            <p:cNvSpPr txBox="1">
              <a:spLocks noChangeArrowheads="1"/>
            </p:cNvSpPr>
            <p:nvPr/>
          </p:nvSpPr>
          <p:spPr bwMode="auto">
            <a:xfrm>
              <a:off x="1535" y="81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74762" name="Text Box 11"/>
            <p:cNvSpPr txBox="1">
              <a:spLocks noChangeArrowheads="1"/>
            </p:cNvSpPr>
            <p:nvPr/>
          </p:nvSpPr>
          <p:spPr bwMode="auto">
            <a:xfrm>
              <a:off x="-97" y="1264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B</a:t>
              </a:r>
            </a:p>
          </p:txBody>
        </p:sp>
        <p:sp>
          <p:nvSpPr>
            <p:cNvPr id="74763" name="Text Box 12"/>
            <p:cNvSpPr txBox="1">
              <a:spLocks noChangeArrowheads="1"/>
            </p:cNvSpPr>
            <p:nvPr/>
          </p:nvSpPr>
          <p:spPr bwMode="auto">
            <a:xfrm>
              <a:off x="1678" y="1316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74764" name="Text Box 13"/>
            <p:cNvSpPr txBox="1">
              <a:spLocks noChangeArrowheads="1"/>
            </p:cNvSpPr>
            <p:nvPr/>
          </p:nvSpPr>
          <p:spPr bwMode="auto">
            <a:xfrm>
              <a:off x="1270" y="1318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</p:grpSp>
      <p:grpSp>
        <p:nvGrpSpPr>
          <p:cNvPr id="74765" name="Group 14"/>
          <p:cNvGrpSpPr>
            <a:grpSpLocks/>
          </p:cNvGrpSpPr>
          <p:nvPr/>
        </p:nvGrpSpPr>
        <p:grpSpPr bwMode="auto">
          <a:xfrm>
            <a:off x="4686300" y="834554"/>
            <a:ext cx="2693988" cy="2027635"/>
            <a:chOff x="0" y="0"/>
            <a:chExt cx="2263" cy="1703"/>
          </a:xfrm>
        </p:grpSpPr>
        <p:grpSp>
          <p:nvGrpSpPr>
            <p:cNvPr id="74766" name="Group 15"/>
            <p:cNvGrpSpPr>
              <a:grpSpLocks/>
            </p:cNvGrpSpPr>
            <p:nvPr/>
          </p:nvGrpSpPr>
          <p:grpSpPr bwMode="auto">
            <a:xfrm>
              <a:off x="331" y="229"/>
              <a:ext cx="1588" cy="1089"/>
              <a:chOff x="0" y="0"/>
              <a:chExt cx="1588" cy="1089"/>
            </a:xfrm>
          </p:grpSpPr>
          <p:sp>
            <p:nvSpPr>
              <p:cNvPr id="74767" name="Freeform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68" name="Line 17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4769" name="Group 18"/>
              <p:cNvGrpSpPr>
                <a:grpSpLocks/>
              </p:cNvGrpSpPr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4770" name="Line 1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771" name="Line 20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4772" name="Text Box 21"/>
            <p:cNvSpPr txBox="1">
              <a:spLocks noChangeArrowheads="1"/>
            </p:cNvSpPr>
            <p:nvPr/>
          </p:nvSpPr>
          <p:spPr bwMode="auto">
            <a:xfrm>
              <a:off x="1269" y="0"/>
              <a:ext cx="49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773" name="Text Box 22"/>
            <p:cNvSpPr txBox="1">
              <a:spLocks noChangeArrowheads="1"/>
            </p:cNvSpPr>
            <p:nvPr/>
          </p:nvSpPr>
          <p:spPr bwMode="auto">
            <a:xfrm>
              <a:off x="0" y="1270"/>
              <a:ext cx="6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 ′</a:t>
              </a:r>
              <a:endParaRPr lang="en-US" altLang="zh-CN" sz="2400" b="1" i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774" name="Text Box 23"/>
            <p:cNvSpPr txBox="1">
              <a:spLocks noChangeArrowheads="1"/>
            </p:cNvSpPr>
            <p:nvPr/>
          </p:nvSpPr>
          <p:spPr bwMode="auto">
            <a:xfrm>
              <a:off x="1782" y="1272"/>
              <a:ext cx="48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775" name="Text Box 24"/>
            <p:cNvSpPr txBox="1">
              <a:spLocks noChangeArrowheads="1"/>
            </p:cNvSpPr>
            <p:nvPr/>
          </p:nvSpPr>
          <p:spPr bwMode="auto">
            <a:xfrm>
              <a:off x="1315" y="1315"/>
              <a:ext cx="60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D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itchFamily="18" charset="0"/>
                  <a:ea typeface="黑体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6807682" y="4024189"/>
            <a:ext cx="2232025" cy="686725"/>
          </a:xfrm>
          <a:prstGeom prst="rect">
            <a:avLst/>
          </a:prstGeom>
          <a:noFill/>
          <a:ln w="25400">
            <a:solidFill>
              <a:srgbClr val="FF0000">
                <a:alpha val="70978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627" tIns="35242" rIns="67627" bIns="3524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269999"/>
                </a:solidFill>
                <a:latin typeface="仿宋" pitchFamily="49" charset="-122"/>
                <a:ea typeface="仿宋" pitchFamily="49" charset="-122"/>
              </a:rPr>
              <a:t>全等三角形对应边上的高也相等</a:t>
            </a:r>
            <a:r>
              <a:rPr lang="en-US" altLang="zh-CN" sz="2000" b="1" dirty="0">
                <a:solidFill>
                  <a:srgbClr val="269999"/>
                </a:solidFill>
                <a:latin typeface="仿宋" pitchFamily="49" charset="-122"/>
                <a:ea typeface="仿宋" pitchFamily="49" charset="-122"/>
              </a:rPr>
              <a:t>.</a:t>
            </a:r>
          </a:p>
        </p:txBody>
      </p:sp>
      <p:grpSp>
        <p:nvGrpSpPr>
          <p:cNvPr id="31" name="组合 2"/>
          <p:cNvGrpSpPr>
            <a:grpSpLocks/>
          </p:cNvGrpSpPr>
          <p:nvPr/>
        </p:nvGrpSpPr>
        <p:grpSpPr bwMode="auto">
          <a:xfrm>
            <a:off x="6379" y="-47829"/>
            <a:ext cx="2006600" cy="492125"/>
            <a:chOff x="263" y="110"/>
            <a:chExt cx="3160" cy="777"/>
          </a:xfrm>
        </p:grpSpPr>
        <p:sp>
          <p:nvSpPr>
            <p:cNvPr id="32" name="文本框 20"/>
            <p:cNvSpPr txBox="1">
              <a:spLocks noChangeArrowheads="1"/>
            </p:cNvSpPr>
            <p:nvPr/>
          </p:nvSpPr>
          <p:spPr bwMode="auto">
            <a:xfrm>
              <a:off x="974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3" name="组合 1"/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3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2"/>
          <p:cNvGrpSpPr>
            <a:grpSpLocks/>
          </p:cNvGrpSpPr>
          <p:nvPr/>
        </p:nvGrpSpPr>
        <p:grpSpPr bwMode="auto">
          <a:xfrm>
            <a:off x="3263787" y="517977"/>
            <a:ext cx="2507632" cy="500684"/>
            <a:chOff x="5060" y="905"/>
            <a:chExt cx="3905" cy="788"/>
          </a:xfrm>
        </p:grpSpPr>
        <p:grpSp>
          <p:nvGrpSpPr>
            <p:cNvPr id="3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9" name="缺角矩形 38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缺角矩形 39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缺角矩形 40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缺角矩形 41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缺角矩形 42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  <a:latin typeface="Times New Roman"/>
                </a:rPr>
                <a:t>拓广探索题</a:t>
              </a:r>
              <a:endParaRPr lang="en-US" altLang="zh-CN" sz="2500" b="1" dirty="0">
                <a:solidFill>
                  <a:prstClr val="white"/>
                </a:solidFill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14115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43631" y="2138202"/>
            <a:ext cx="1276350" cy="7366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altLang="zh-CN" sz="21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角边角</a:t>
            </a:r>
          </a:p>
          <a:p>
            <a:pPr algn="ctr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角角边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65388" y="896938"/>
            <a:ext cx="874712" cy="41433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89350" y="612775"/>
            <a:ext cx="4519186" cy="1061829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两角及夹边对应相等</a:t>
            </a:r>
            <a:r>
              <a:rPr lang="zh-CN" altLang="en-US" sz="2100" b="1" dirty="0">
                <a:latin typeface="+mn-lt"/>
              </a:rPr>
              <a:t>的两个三角形全等（简写成 </a:t>
            </a:r>
            <a:r>
              <a:rPr lang="en-US" altLang="zh-CN" sz="2100" b="1" dirty="0">
                <a:latin typeface="+mn-lt"/>
              </a:rPr>
              <a:t>“AS</a:t>
            </a:r>
            <a:r>
              <a:rPr lang="en-US" altLang="zh-CN" sz="2100" b="1" dirty="0">
                <a:latin typeface="+mn-lt"/>
                <a:sym typeface="宋体" pitchFamily="2" charset="-122"/>
              </a:rPr>
              <a:t>A</a:t>
            </a:r>
            <a:r>
              <a:rPr lang="en-US" altLang="zh-CN" sz="2100" b="1" dirty="0">
                <a:latin typeface="+mn-lt"/>
              </a:rPr>
              <a:t>”)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65388" y="2225675"/>
            <a:ext cx="766762" cy="41433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89350" y="2224515"/>
            <a:ext cx="4519186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为证明线段和角相等提供了新的证法</a:t>
            </a:r>
          </a:p>
        </p:txBody>
      </p:sp>
      <p:sp>
        <p:nvSpPr>
          <p:cNvPr id="21" name="左大括号 20"/>
          <p:cNvSpPr>
            <a:spLocks/>
          </p:cNvSpPr>
          <p:nvPr/>
        </p:nvSpPr>
        <p:spPr bwMode="auto">
          <a:xfrm>
            <a:off x="2259013" y="1166813"/>
            <a:ext cx="206375" cy="2686050"/>
          </a:xfrm>
          <a:prstGeom prst="leftBrace">
            <a:avLst>
              <a:gd name="adj1" fmla="val 7231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5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3392488" y="950913"/>
            <a:ext cx="2794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65388" y="3652838"/>
            <a:ext cx="766762" cy="41433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18" name="右箭头 17"/>
          <p:cNvSpPr/>
          <p:nvPr/>
        </p:nvSpPr>
        <p:spPr bwMode="auto">
          <a:xfrm>
            <a:off x="3340100" y="3760788"/>
            <a:ext cx="277813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 bwMode="auto">
          <a:xfrm>
            <a:off x="3340099" y="2301875"/>
            <a:ext cx="277813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59188" y="3436938"/>
            <a:ext cx="4549348" cy="1000467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注意“角角边”、“角边角”中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两角与边</a:t>
            </a:r>
            <a:r>
              <a:rPr lang="zh-CN" altLang="en-US" sz="2100" b="1" dirty="0">
                <a:latin typeface="+mn-lt"/>
              </a:rPr>
              <a:t>的区别</a:t>
            </a:r>
          </a:p>
        </p:txBody>
      </p:sp>
      <p:grpSp>
        <p:nvGrpSpPr>
          <p:cNvPr id="75788" name="组合 1"/>
          <p:cNvGrpSpPr>
            <a:grpSpLocks/>
          </p:cNvGrpSpPr>
          <p:nvPr/>
        </p:nvGrpSpPr>
        <p:grpSpPr bwMode="auto">
          <a:xfrm>
            <a:off x="20244" y="-17681"/>
            <a:ext cx="2006600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790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328872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1" grpId="0" bldLvl="0" animBg="1"/>
      <p:bldP spid="27" grpId="0" bldLvl="0" animBg="1"/>
      <p:bldP spid="28" grpId="0" bldLvl="0" animBg="1"/>
      <p:bldP spid="18" grpId="0" bldLvl="0" animBg="1"/>
      <p:bldP spid="19" grpId="0" bldLvl="0" animBg="1"/>
      <p:bldP spid="14" grpId="0" bldLvl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67112" y="5264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第四课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578643" y="2097669"/>
            <a:ext cx="60471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斜边、直角边</a:t>
            </a:r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定理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494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图片 34818" descr="b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"/>
          <a:stretch>
            <a:fillRect/>
          </a:stretch>
        </p:blipFill>
        <p:spPr bwMode="auto">
          <a:xfrm>
            <a:off x="1334294" y="566861"/>
            <a:ext cx="6534150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文本框 34819"/>
          <p:cNvSpPr txBox="1">
            <a:spLocks noChangeArrowheads="1"/>
          </p:cNvSpPr>
          <p:nvPr/>
        </p:nvSpPr>
        <p:spPr bwMode="auto">
          <a:xfrm>
            <a:off x="683581" y="3054350"/>
            <a:ext cx="802541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dirty="0" smtClean="0">
                <a:solidFill>
                  <a:prstClr val="black"/>
                </a:solidFill>
                <a:latin typeface="+mn-lt"/>
                <a:ea typeface="黑体" pitchFamily="49" charset="-122"/>
              </a:rPr>
              <a:t>     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舞台背景的形状是两个直角三角形，工作人员想知道两个直角三角形是否全等，但每个三角形都有一条直角边被花盆遮住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无法测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文本框 34820"/>
          <p:cNvSpPr txBox="1">
            <a:spLocks noChangeArrowheads="1"/>
          </p:cNvSpPr>
          <p:nvPr/>
        </p:nvSpPr>
        <p:spPr bwMode="auto">
          <a:xfrm>
            <a:off x="1334294" y="3785003"/>
            <a:ext cx="63992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(1)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　你能帮他想个办法吗？</a:t>
            </a:r>
          </a:p>
        </p:txBody>
      </p:sp>
      <p:sp>
        <p:nvSpPr>
          <p:cNvPr id="34822" name="文本框 34821"/>
          <p:cNvSpPr txBox="1">
            <a:spLocks noChangeArrowheads="1"/>
          </p:cNvSpPr>
          <p:nvPr/>
        </p:nvSpPr>
        <p:spPr bwMode="auto">
          <a:xfrm>
            <a:off x="1801019" y="4646613"/>
            <a:ext cx="5357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根据</a:t>
            </a:r>
            <a:r>
              <a:rPr lang="en-US" altLang="zh-CN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SAS</a:t>
            </a: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可测量其余两边与这两边的夹</a:t>
            </a:r>
            <a:r>
              <a:rPr lang="zh-CN" altLang="en-US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角</a:t>
            </a:r>
            <a:r>
              <a:rPr lang="en-US" altLang="zh-CN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dirty="0">
              <a:solidFill>
                <a:srgbClr val="FF0066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4823" name="文本框 34822"/>
          <p:cNvSpPr txBox="1">
            <a:spLocks noChangeArrowheads="1"/>
          </p:cNvSpPr>
          <p:nvPr/>
        </p:nvSpPr>
        <p:spPr bwMode="auto">
          <a:xfrm>
            <a:off x="1801019" y="4218549"/>
            <a:ext cx="5600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根据</a:t>
            </a:r>
            <a:r>
              <a:rPr lang="en-US" altLang="zh-CN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ASA,AAS</a:t>
            </a: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可测量对应一边和一锐</a:t>
            </a:r>
            <a:r>
              <a:rPr lang="zh-CN" altLang="en-US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角</a:t>
            </a:r>
            <a:r>
              <a:rPr lang="en-US" altLang="zh-CN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dirty="0">
              <a:solidFill>
                <a:srgbClr val="FF0066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48134" name="组合 1"/>
          <p:cNvGrpSpPr>
            <a:grpSpLocks/>
          </p:cNvGrpSpPr>
          <p:nvPr/>
        </p:nvGrpSpPr>
        <p:grpSpPr bwMode="auto">
          <a:xfrm>
            <a:off x="1007" y="-20434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导入新知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662531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35841" descr="b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"/>
          <a:stretch>
            <a:fillRect/>
          </a:stretch>
        </p:blipFill>
        <p:spPr bwMode="auto">
          <a:xfrm>
            <a:off x="1304925" y="627063"/>
            <a:ext cx="653415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文本框 35842"/>
          <p:cNvSpPr txBox="1">
            <a:spLocks noChangeArrowheads="1"/>
          </p:cNvSpPr>
          <p:nvPr/>
        </p:nvSpPr>
        <p:spPr bwMode="auto">
          <a:xfrm>
            <a:off x="1224755" y="3326601"/>
            <a:ext cx="72649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prstClr val="black"/>
              </a:buClr>
            </a:pPr>
            <a:r>
              <a:rPr lang="zh-CN" altLang="en-US" sz="2000" b="1" dirty="0">
                <a:solidFill>
                  <a:prstClr val="black"/>
                </a:solidFill>
                <a:latin typeface="宋体" pitchFamily="2" charset="-122"/>
              </a:rPr>
              <a:t>    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itchFamily="2" charset="-122"/>
              </a:rPr>
              <a:t>工</a:t>
            </a:r>
            <a:r>
              <a:rPr lang="zh-CN" altLang="en-US" sz="2000" b="1" dirty="0">
                <a:solidFill>
                  <a:prstClr val="black"/>
                </a:solidFill>
                <a:latin typeface="宋体" pitchFamily="2" charset="-122"/>
              </a:rPr>
              <a:t>作人员测量了每个三角形没有被遮住的直角边和斜边</a:t>
            </a:r>
            <a:r>
              <a:rPr lang="en-US" altLang="zh-CN" sz="2000" b="1" dirty="0">
                <a:solidFill>
                  <a:prstClr val="black"/>
                </a:solidFill>
                <a:latin typeface="宋体" pitchFamily="2" charset="-122"/>
              </a:rPr>
              <a:t>,</a:t>
            </a:r>
            <a:r>
              <a:rPr lang="zh-CN" altLang="en-US" sz="2000" b="1" dirty="0">
                <a:solidFill>
                  <a:prstClr val="black"/>
                </a:solidFill>
                <a:latin typeface="宋体" pitchFamily="2" charset="-122"/>
              </a:rPr>
              <a:t>发现它们分别对应相等。于是，他就肯定“两个直角三角形是全等的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itchFamily="2" charset="-122"/>
              </a:rPr>
              <a:t>”</a:t>
            </a:r>
            <a:r>
              <a:rPr lang="en-US" altLang="zh-CN" sz="2000" b="1" dirty="0" smtClean="0">
                <a:solidFill>
                  <a:prstClr val="black"/>
                </a:solidFill>
                <a:latin typeface="宋体" pitchFamily="2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宋体" pitchFamily="2" charset="-122"/>
            </a:endParaRPr>
          </a:p>
        </p:txBody>
      </p:sp>
      <p:sp>
        <p:nvSpPr>
          <p:cNvPr id="35844" name="文本框 35843"/>
          <p:cNvSpPr txBox="1">
            <a:spLocks noChangeArrowheads="1"/>
          </p:cNvSpPr>
          <p:nvPr/>
        </p:nvSpPr>
        <p:spPr bwMode="auto">
          <a:xfrm>
            <a:off x="1647825" y="4672642"/>
            <a:ext cx="2971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你相信这个结论吗？</a:t>
            </a:r>
          </a:p>
        </p:txBody>
      </p:sp>
      <p:sp>
        <p:nvSpPr>
          <p:cNvPr id="35845" name="文本框 35844"/>
          <p:cNvSpPr txBox="1">
            <a:spLocks noChangeArrowheads="1"/>
          </p:cNvSpPr>
          <p:nvPr/>
        </p:nvSpPr>
        <p:spPr bwMode="auto">
          <a:xfrm>
            <a:off x="1143000" y="2946795"/>
            <a:ext cx="725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）如果他只带一个卷尺，能完成这个任务吗</a:t>
            </a:r>
            <a:r>
              <a:rPr lang="en-US" altLang="zh-CN" sz="2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2400" dirty="0">
                <a:solidFill>
                  <a:prstClr val="black"/>
                </a:solidFill>
                <a:latin typeface="Times New Roman" pitchFamily="18" charset="0"/>
                <a:ea typeface="黑体" pitchFamily="49" charset="-122"/>
              </a:rPr>
              <a:t>　</a:t>
            </a:r>
          </a:p>
        </p:txBody>
      </p:sp>
      <p:sp>
        <p:nvSpPr>
          <p:cNvPr id="35846" name="文本框 35845"/>
          <p:cNvSpPr txBox="1">
            <a:spLocks noChangeArrowheads="1"/>
          </p:cNvSpPr>
          <p:nvPr/>
        </p:nvSpPr>
        <p:spPr bwMode="auto">
          <a:xfrm>
            <a:off x="4366922" y="4680579"/>
            <a:ext cx="41227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FF"/>
                </a:solidFill>
                <a:latin typeface="宋体" pitchFamily="2" charset="-122"/>
              </a:rPr>
              <a:t>让我们来探究一下吧！</a:t>
            </a:r>
          </a:p>
        </p:txBody>
      </p:sp>
      <p:sp>
        <p:nvSpPr>
          <p:cNvPr id="35847" name="文本框 35846"/>
          <p:cNvSpPr txBox="1">
            <a:spLocks noChangeArrowheads="1"/>
          </p:cNvSpPr>
          <p:nvPr/>
        </p:nvSpPr>
        <p:spPr bwMode="auto">
          <a:xfrm>
            <a:off x="1534318" y="4342264"/>
            <a:ext cx="60753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  <a:latin typeface="宋体" pitchFamily="2" charset="-122"/>
              </a:rPr>
              <a:t>斜边和一条直角边对应相等→两个直角三角形全</a:t>
            </a:r>
            <a:r>
              <a:rPr lang="zh-CN" altLang="en-US" sz="2000" b="1" dirty="0" smtClean="0">
                <a:solidFill>
                  <a:srgbClr val="0000CC"/>
                </a:solidFill>
                <a:latin typeface="宋体" pitchFamily="2" charset="-122"/>
              </a:rPr>
              <a:t>等</a:t>
            </a:r>
            <a:r>
              <a:rPr lang="en-US" altLang="zh-CN" sz="2000" b="1" dirty="0" smtClean="0">
                <a:solidFill>
                  <a:srgbClr val="0000CC"/>
                </a:solidFill>
                <a:latin typeface="宋体" pitchFamily="2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宋体" pitchFamily="2" charset="-122"/>
            </a:endParaRPr>
          </a:p>
        </p:txBody>
      </p:sp>
      <p:grpSp>
        <p:nvGrpSpPr>
          <p:cNvPr id="49159" name="组合 1"/>
          <p:cNvGrpSpPr>
            <a:grpSpLocks/>
          </p:cNvGrpSpPr>
          <p:nvPr/>
        </p:nvGrpSpPr>
        <p:grpSpPr bwMode="auto">
          <a:xfrm>
            <a:off x="26663" y="-37701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6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9932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6" grpId="0"/>
      <p:bldP spid="35847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092535" y="1125177"/>
            <a:ext cx="7048543" cy="15257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 </a:t>
            </a:r>
            <a:r>
              <a:rPr lang="zh-CN" altLang="en-US" noProof="1" smtClean="0">
                <a:solidFill>
                  <a:prstClr val="black"/>
                </a:solidFill>
                <a:sym typeface="+mn-ea"/>
              </a:rPr>
              <a:t>能</a:t>
            </a:r>
            <a:r>
              <a:rPr lang="zh-CN" altLang="en-US" noProof="1">
                <a:solidFill>
                  <a:prstClr val="black"/>
                </a:solidFill>
                <a:sym typeface="+mn-ea"/>
              </a:rPr>
              <a:t>运用三角形全等的判定方法判断两个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直角三角形全等</a:t>
            </a:r>
            <a:r>
              <a:rPr lang="en-US" altLang="zh-CN" noProof="1">
                <a:solidFill>
                  <a:prstClr val="black"/>
                </a:solidFill>
                <a:sym typeface="+mn-ea"/>
              </a:rPr>
              <a:t>.  </a:t>
            </a:r>
            <a:endParaRPr lang="zh-CN" altLang="zh-CN" noProof="1">
              <a:solidFill>
                <a:prstClr val="black"/>
              </a:solidFill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39351" y="3273367"/>
            <a:ext cx="6886910" cy="703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究</a:t>
            </a:r>
            <a:r>
              <a:rPr lang="zh-CN" altLang="en-US" sz="28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直角三角形全等</a:t>
            </a:r>
            <a:r>
              <a:rPr lang="zh-CN" altLang="en-US" sz="28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的判定方法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solidFill>
                <a:prstClr val="black"/>
              </a:solidFill>
              <a:latin typeface="Times New Roman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16545"/>
            <a:ext cx="2017712" cy="477838"/>
            <a:chOff x="1588" y="-16545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21605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181" name="文本框 18"/>
            <p:cNvSpPr txBox="1">
              <a:spLocks noChangeArrowheads="1"/>
            </p:cNvSpPr>
            <p:nvPr/>
          </p:nvSpPr>
          <p:spPr bwMode="auto">
            <a:xfrm>
              <a:off x="552450" y="-1654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6782" y="835967"/>
            <a:ext cx="7691244" cy="3288374"/>
            <a:chOff x="-38068" y="929614"/>
            <a:chExt cx="7691244" cy="3288374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28905"/>
              <a:ext cx="7690962" cy="2689083"/>
              <a:chOff x="224" y="1970"/>
              <a:chExt cx="13665" cy="5572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4409"/>
                <a:ext cx="5504" cy="625"/>
              </a:xfrm>
              <a:prstGeom prst="bentConnector3">
                <a:avLst>
                  <a:gd name="adj1" fmla="val 37180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3176" y="92961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206049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 descr="PM_0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638300"/>
            <a:ext cx="5519737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019586" y="2334418"/>
            <a:ext cx="1836737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SSS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3019586" y="3140868"/>
            <a:ext cx="1836737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SAS</a:t>
            </a:r>
          </a:p>
        </p:txBody>
      </p:sp>
      <p:sp>
        <p:nvSpPr>
          <p:cNvPr id="6149" name="Text Box 9"/>
          <p:cNvSpPr txBox="1">
            <a:spLocks noChangeArrowheads="1"/>
          </p:cNvSpPr>
          <p:nvPr/>
        </p:nvSpPr>
        <p:spPr bwMode="auto">
          <a:xfrm>
            <a:off x="4732338" y="2388393"/>
            <a:ext cx="1662112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ASA</a:t>
            </a:r>
          </a:p>
        </p:txBody>
      </p:sp>
      <p:sp>
        <p:nvSpPr>
          <p:cNvPr id="6150" name="Text Box 10"/>
          <p:cNvSpPr txBox="1">
            <a:spLocks noChangeArrowheads="1"/>
          </p:cNvSpPr>
          <p:nvPr/>
        </p:nvSpPr>
        <p:spPr bwMode="auto">
          <a:xfrm>
            <a:off x="4783633" y="3140868"/>
            <a:ext cx="1889125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AAS</a:t>
            </a:r>
          </a:p>
        </p:txBody>
      </p:sp>
      <p:sp>
        <p:nvSpPr>
          <p:cNvPr id="51206" name="Text Box 8"/>
          <p:cNvSpPr txBox="1">
            <a:spLocks noChangeArrowheads="1"/>
          </p:cNvSpPr>
          <p:nvPr/>
        </p:nvSpPr>
        <p:spPr bwMode="auto">
          <a:xfrm>
            <a:off x="1337693" y="1110094"/>
            <a:ext cx="74016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FF"/>
                </a:solidFill>
                <a:latin typeface="宋体" pitchFamily="2" charset="-122"/>
              </a:rPr>
              <a:t>旧知回</a:t>
            </a:r>
            <a:r>
              <a:rPr lang="zh-CN" altLang="en-US" sz="2700" b="1" dirty="0" smtClean="0">
                <a:solidFill>
                  <a:srgbClr val="0000FF"/>
                </a:solidFill>
                <a:latin typeface="宋体" pitchFamily="2" charset="-122"/>
              </a:rPr>
              <a:t>顾</a:t>
            </a:r>
            <a:r>
              <a:rPr lang="en-US" altLang="zh-CN" sz="2700" b="1" dirty="0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们学过的判定三角形全等的方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07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20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1211" name="组合 4"/>
          <p:cNvGrpSpPr>
            <a:grpSpLocks/>
          </p:cNvGrpSpPr>
          <p:nvPr/>
        </p:nvGrpSpPr>
        <p:grpSpPr bwMode="auto">
          <a:xfrm>
            <a:off x="1163637" y="535296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16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213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itchFamily="18" charset="0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itchFamily="18" charset="0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sp>
        <p:nvSpPr>
          <p:cNvPr id="51214" name="文本框 6151"/>
          <p:cNvSpPr txBox="1">
            <a:spLocks noChangeArrowheads="1"/>
          </p:cNvSpPr>
          <p:nvPr/>
        </p:nvSpPr>
        <p:spPr bwMode="auto">
          <a:xfrm>
            <a:off x="2955109" y="495986"/>
            <a:ext cx="4775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三角形全等的判定</a:t>
            </a:r>
            <a:r>
              <a:rPr lang="en-US" altLang="zh-CN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——“HL”</a:t>
            </a:r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定理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19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7" y="1016346"/>
            <a:ext cx="695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635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47137" y="2165239"/>
            <a:ext cx="7147420" cy="10669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840"/>
              </a:lnSpc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如图，</a:t>
            </a:r>
            <a:r>
              <a:rPr lang="en-US" altLang="zh-CN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Rt△</a:t>
            </a:r>
            <a:r>
              <a:rPr lang="en-US" altLang="zh-CN" sz="2400" b="1" i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ABC</a:t>
            </a:r>
            <a:r>
              <a:rPr lang="zh-CN" altLang="en-US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中，∠</a:t>
            </a:r>
            <a:r>
              <a:rPr lang="en-US" altLang="zh-CN" sz="2400" b="1" i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C =</a:t>
            </a:r>
            <a:r>
              <a:rPr lang="en-US" altLang="zh-CN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90°</a:t>
            </a:r>
            <a:r>
              <a:rPr lang="zh-CN" altLang="en-US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，直角边是</a:t>
            </a:r>
            <a:r>
              <a:rPr lang="en-US" altLang="zh-CN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_____</a:t>
            </a:r>
            <a:r>
              <a:rPr lang="zh-CN" altLang="en-US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_____</a:t>
            </a:r>
            <a:r>
              <a:rPr lang="zh-CN" altLang="en-US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，斜边是</a:t>
            </a:r>
            <a:r>
              <a:rPr lang="en-US" altLang="zh-CN" sz="2400" b="1" noProof="1">
                <a:solidFill>
                  <a:srgbClr val="000000"/>
                </a:solidFill>
                <a:latin typeface="Times New Roman"/>
                <a:ea typeface="楷体" panose="02010609060101010101" pitchFamily="49" charset="-122"/>
              </a:rPr>
              <a:t>______.</a:t>
            </a:r>
          </a:p>
        </p:txBody>
      </p:sp>
      <p:grpSp>
        <p:nvGrpSpPr>
          <p:cNvPr id="52226" name="Group 3"/>
          <p:cNvGrpSpPr>
            <a:grpSpLocks/>
          </p:cNvGrpSpPr>
          <p:nvPr/>
        </p:nvGrpSpPr>
        <p:grpSpPr bwMode="auto">
          <a:xfrm>
            <a:off x="4160838" y="428625"/>
            <a:ext cx="3103562" cy="1595040"/>
            <a:chOff x="0" y="0"/>
            <a:chExt cx="2607" cy="1340"/>
          </a:xfrm>
        </p:grpSpPr>
        <p:grpSp>
          <p:nvGrpSpPr>
            <p:cNvPr id="52227" name="Group 4"/>
            <p:cNvGrpSpPr>
              <a:grpSpLocks/>
            </p:cNvGrpSpPr>
            <p:nvPr/>
          </p:nvGrpSpPr>
          <p:grpSpPr bwMode="auto">
            <a:xfrm>
              <a:off x="272" y="227"/>
              <a:ext cx="1996" cy="907"/>
              <a:chOff x="0" y="0"/>
              <a:chExt cx="1344" cy="576"/>
            </a:xfrm>
          </p:grpSpPr>
          <p:sp>
            <p:nvSpPr>
              <p:cNvPr id="52228" name="Line 3"/>
              <p:cNvSpPr>
                <a:spLocks noChangeShapeType="1"/>
              </p:cNvSpPr>
              <p:nvPr/>
            </p:nvSpPr>
            <p:spPr bwMode="auto">
              <a:xfrm>
                <a:off x="0" y="576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2229" name="Line 4"/>
              <p:cNvSpPr>
                <a:spLocks noChangeShapeType="1"/>
              </p:cNvSpPr>
              <p:nvPr/>
            </p:nvSpPr>
            <p:spPr bwMode="auto">
              <a:xfrm>
                <a:off x="1344" y="0"/>
                <a:ext cx="0" cy="57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  <a:latin typeface="Times New Roman"/>
                </a:endParaRPr>
              </a:p>
            </p:txBody>
          </p:sp>
          <p:sp>
            <p:nvSpPr>
              <p:cNvPr id="52230" name="Line 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344" cy="57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  <a:latin typeface="Times New Roman"/>
                </a:endParaRPr>
              </a:p>
            </p:txBody>
          </p:sp>
        </p:grpSp>
        <p:sp>
          <p:nvSpPr>
            <p:cNvPr id="52231" name="Text Box 12"/>
            <p:cNvSpPr txBox="1">
              <a:spLocks noChangeArrowheads="1"/>
            </p:cNvSpPr>
            <p:nvPr/>
          </p:nvSpPr>
          <p:spPr bwMode="auto">
            <a:xfrm>
              <a:off x="2268" y="952"/>
              <a:ext cx="33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>
                  <a:solidFill>
                    <a:srgbClr val="990099"/>
                  </a:solidFill>
                  <a:latin typeface="Times New Roman"/>
                </a:rPr>
                <a:t>C</a:t>
              </a:r>
            </a:p>
          </p:txBody>
        </p:sp>
        <p:sp>
          <p:nvSpPr>
            <p:cNvPr id="52232" name="Text Box 13"/>
            <p:cNvSpPr txBox="1">
              <a:spLocks noChangeArrowheads="1"/>
            </p:cNvSpPr>
            <p:nvPr/>
          </p:nvSpPr>
          <p:spPr bwMode="auto">
            <a:xfrm>
              <a:off x="2223" y="0"/>
              <a:ext cx="3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solidFill>
                    <a:srgbClr val="990099"/>
                  </a:solidFill>
                  <a:latin typeface="Times New Roman"/>
                </a:rPr>
                <a:t>B</a:t>
              </a:r>
            </a:p>
          </p:txBody>
        </p:sp>
        <p:sp>
          <p:nvSpPr>
            <p:cNvPr id="52233" name="Text Box 14"/>
            <p:cNvSpPr txBox="1">
              <a:spLocks noChangeArrowheads="1"/>
            </p:cNvSpPr>
            <p:nvPr/>
          </p:nvSpPr>
          <p:spPr bwMode="auto">
            <a:xfrm>
              <a:off x="0" y="952"/>
              <a:ext cx="3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>
                  <a:solidFill>
                    <a:srgbClr val="990099"/>
                  </a:solidFill>
                  <a:latin typeface="Times New Roman"/>
                </a:rPr>
                <a:t>A</a:t>
              </a:r>
            </a:p>
          </p:txBody>
        </p:sp>
      </p:grpSp>
      <p:sp>
        <p:nvSpPr>
          <p:cNvPr id="11276" name="Text Box 17"/>
          <p:cNvSpPr txBox="1">
            <a:spLocks noChangeArrowheads="1"/>
          </p:cNvSpPr>
          <p:nvPr/>
        </p:nvSpPr>
        <p:spPr bwMode="auto">
          <a:xfrm>
            <a:off x="6756281" y="2165239"/>
            <a:ext cx="595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/>
              </a:rPr>
              <a:t>AC</a:t>
            </a:r>
          </a:p>
        </p:txBody>
      </p:sp>
      <p:sp>
        <p:nvSpPr>
          <p:cNvPr id="11277" name="Rectangle 18"/>
          <p:cNvSpPr>
            <a:spLocks noChangeArrowheads="1"/>
          </p:cNvSpPr>
          <p:nvPr/>
        </p:nvSpPr>
        <p:spPr bwMode="auto">
          <a:xfrm>
            <a:off x="1035526" y="2670536"/>
            <a:ext cx="612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/>
              </a:rPr>
              <a:t>BC</a:t>
            </a:r>
          </a:p>
        </p:txBody>
      </p:sp>
      <p:sp>
        <p:nvSpPr>
          <p:cNvPr id="11278" name="Text Box 19"/>
          <p:cNvSpPr txBox="1">
            <a:spLocks noChangeArrowheads="1"/>
          </p:cNvSpPr>
          <p:nvPr/>
        </p:nvSpPr>
        <p:spPr bwMode="auto">
          <a:xfrm>
            <a:off x="3173281" y="2668148"/>
            <a:ext cx="612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en-US" altLang="zh-CN" i="1" dirty="0"/>
              <a:t>AB</a:t>
            </a:r>
          </a:p>
        </p:txBody>
      </p:sp>
      <p:sp>
        <p:nvSpPr>
          <p:cNvPr id="52237" name="Line 20"/>
          <p:cNvSpPr>
            <a:spLocks noChangeShapeType="1"/>
          </p:cNvSpPr>
          <p:nvPr/>
        </p:nvSpPr>
        <p:spPr bwMode="auto">
          <a:xfrm>
            <a:off x="6678613" y="1673225"/>
            <a:ext cx="161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2238" name="Line 21"/>
          <p:cNvSpPr>
            <a:spLocks noChangeShapeType="1"/>
          </p:cNvSpPr>
          <p:nvPr/>
        </p:nvSpPr>
        <p:spPr bwMode="auto">
          <a:xfrm>
            <a:off x="6678613" y="1673225"/>
            <a:ext cx="0" cy="107950"/>
          </a:xfrm>
          <a:prstGeom prst="line">
            <a:avLst/>
          </a:prstGeom>
          <a:noFill/>
          <a:ln w="28575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0250" name="Rectangle 23"/>
          <p:cNvSpPr>
            <a:spLocks noChangeArrowheads="1"/>
          </p:cNvSpPr>
          <p:nvPr/>
        </p:nvSpPr>
        <p:spPr bwMode="auto">
          <a:xfrm>
            <a:off x="1542646" y="721635"/>
            <a:ext cx="1446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Times New Roman"/>
                <a:ea typeface="黑体" panose="02010600030101010101" pitchFamily="2" charset="-122"/>
              </a:rPr>
              <a:t>思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/>
                <a:ea typeface="黑体" panose="02010600030101010101" pitchFamily="2" charset="-122"/>
              </a:rPr>
              <a:t>考</a:t>
            </a:r>
            <a:endParaRPr lang="zh-CN" altLang="en-US" sz="2800" b="1" dirty="0">
              <a:solidFill>
                <a:srgbClr val="0000FF"/>
              </a:solidFill>
              <a:latin typeface="Times New Roman"/>
              <a:ea typeface="黑体" panose="02010600030101010101" pitchFamily="2" charset="-122"/>
            </a:endParaRPr>
          </a:p>
        </p:txBody>
      </p:sp>
      <p:sp>
        <p:nvSpPr>
          <p:cNvPr id="11282" name="Rectangle 24"/>
          <p:cNvSpPr>
            <a:spLocks noChangeArrowheads="1"/>
          </p:cNvSpPr>
          <p:nvPr/>
        </p:nvSpPr>
        <p:spPr bwMode="auto">
          <a:xfrm>
            <a:off x="1207771" y="3451545"/>
            <a:ext cx="72651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          前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面学过的四种判定三角形全等的方法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对直角三角形是否适用？</a:t>
            </a:r>
          </a:p>
        </p:txBody>
      </p:sp>
      <p:sp>
        <p:nvSpPr>
          <p:cNvPr id="11283" name="Line 25"/>
          <p:cNvSpPr>
            <a:spLocks noChangeShapeType="1"/>
          </p:cNvSpPr>
          <p:nvPr/>
        </p:nvSpPr>
        <p:spPr bwMode="auto">
          <a:xfrm flipV="1">
            <a:off x="4518025" y="701675"/>
            <a:ext cx="2322513" cy="1079500"/>
          </a:xfrm>
          <a:prstGeom prst="line">
            <a:avLst/>
          </a:prstGeom>
          <a:noFill/>
          <a:ln w="635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/>
            </a:endParaRPr>
          </a:p>
        </p:txBody>
      </p: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4990" y="3595855"/>
            <a:ext cx="1755979" cy="455854"/>
            <a:chOff x="1745942" y="3988439"/>
            <a:chExt cx="1755979" cy="455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3" name="流程图: 库存数据 3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375277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  <p:bldP spid="11277" grpId="0"/>
      <p:bldP spid="11278" grpId="0"/>
      <p:bldP spid="11282" grpId="0"/>
      <p:bldP spid="11283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Freeform 3"/>
          <p:cNvSpPr>
            <a:spLocks noChangeArrowheads="1"/>
          </p:cNvSpPr>
          <p:nvPr/>
        </p:nvSpPr>
        <p:spPr bwMode="auto">
          <a:xfrm>
            <a:off x="5377446" y="592931"/>
            <a:ext cx="1355725" cy="1703388"/>
          </a:xfrm>
          <a:custGeom>
            <a:avLst/>
            <a:gdLst>
              <a:gd name="T0" fmla="*/ 1152 w 1152"/>
              <a:gd name="T1" fmla="*/ 0 h 1680"/>
              <a:gd name="T2" fmla="*/ 1152 w 1152"/>
              <a:gd name="T3" fmla="*/ 1680 h 1680"/>
              <a:gd name="T4" fmla="*/ 0 w 1152"/>
              <a:gd name="T5" fmla="*/ 1680 h 1680"/>
              <a:gd name="T6" fmla="*/ 1152 w 1152"/>
              <a:gd name="T7" fmla="*/ 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2" h="1680">
                <a:moveTo>
                  <a:pt x="1152" y="0"/>
                </a:moveTo>
                <a:lnTo>
                  <a:pt x="1152" y="1680"/>
                </a:lnTo>
                <a:lnTo>
                  <a:pt x="0" y="1680"/>
                </a:lnTo>
                <a:lnTo>
                  <a:pt x="1152" y="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3250" name="Freeform 4"/>
          <p:cNvSpPr>
            <a:spLocks noChangeArrowheads="1"/>
          </p:cNvSpPr>
          <p:nvPr/>
        </p:nvSpPr>
        <p:spPr bwMode="auto">
          <a:xfrm>
            <a:off x="6931608" y="642144"/>
            <a:ext cx="1357313" cy="1701800"/>
          </a:xfrm>
          <a:custGeom>
            <a:avLst/>
            <a:gdLst>
              <a:gd name="T0" fmla="*/ 1152 w 1152"/>
              <a:gd name="T1" fmla="*/ 0 h 1680"/>
              <a:gd name="T2" fmla="*/ 1152 w 1152"/>
              <a:gd name="T3" fmla="*/ 1680 h 1680"/>
              <a:gd name="T4" fmla="*/ 0 w 1152"/>
              <a:gd name="T5" fmla="*/ 1680 h 1680"/>
              <a:gd name="T6" fmla="*/ 1152 w 1152"/>
              <a:gd name="T7" fmla="*/ 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2" h="1680">
                <a:moveTo>
                  <a:pt x="1152" y="0"/>
                </a:moveTo>
                <a:lnTo>
                  <a:pt x="1152" y="1680"/>
                </a:lnTo>
                <a:lnTo>
                  <a:pt x="0" y="1680"/>
                </a:lnTo>
                <a:lnTo>
                  <a:pt x="1152" y="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3251" name="Freeform 5"/>
          <p:cNvSpPr>
            <a:spLocks noChangeArrowheads="1"/>
          </p:cNvSpPr>
          <p:nvPr/>
        </p:nvSpPr>
        <p:spPr bwMode="auto">
          <a:xfrm>
            <a:off x="6620458" y="2148681"/>
            <a:ext cx="112713" cy="147638"/>
          </a:xfrm>
          <a:custGeom>
            <a:avLst/>
            <a:gdLst>
              <a:gd name="T0" fmla="*/ 96 w 96"/>
              <a:gd name="T1" fmla="*/ 0 h 144"/>
              <a:gd name="T2" fmla="*/ 0 w 96"/>
              <a:gd name="T3" fmla="*/ 0 h 144"/>
              <a:gd name="T4" fmla="*/ 0 w 96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144">
                <a:moveTo>
                  <a:pt x="96" y="0"/>
                </a:moveTo>
                <a:lnTo>
                  <a:pt x="0" y="0"/>
                </a:lnTo>
                <a:lnTo>
                  <a:pt x="0" y="144"/>
                </a:ln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3252" name="Freeform 6"/>
          <p:cNvSpPr>
            <a:spLocks noChangeArrowheads="1"/>
          </p:cNvSpPr>
          <p:nvPr/>
        </p:nvSpPr>
        <p:spPr bwMode="auto">
          <a:xfrm>
            <a:off x="8155571" y="2197894"/>
            <a:ext cx="112712" cy="146050"/>
          </a:xfrm>
          <a:custGeom>
            <a:avLst/>
            <a:gdLst>
              <a:gd name="T0" fmla="*/ 96 w 96"/>
              <a:gd name="T1" fmla="*/ 0 h 144"/>
              <a:gd name="T2" fmla="*/ 0 w 96"/>
              <a:gd name="T3" fmla="*/ 0 h 144"/>
              <a:gd name="T4" fmla="*/ 0 w 96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144">
                <a:moveTo>
                  <a:pt x="96" y="0"/>
                </a:moveTo>
                <a:lnTo>
                  <a:pt x="0" y="0"/>
                </a:lnTo>
                <a:lnTo>
                  <a:pt x="0" y="144"/>
                </a:lnTo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53253" name="Text Box 7"/>
          <p:cNvSpPr txBox="1">
            <a:spLocks noChangeArrowheads="1"/>
          </p:cNvSpPr>
          <p:nvPr/>
        </p:nvSpPr>
        <p:spPr bwMode="auto">
          <a:xfrm>
            <a:off x="6495046" y="327819"/>
            <a:ext cx="325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prstClr val="black"/>
                </a:solidFill>
                <a:latin typeface="Times New Roman"/>
              </a:rPr>
              <a:t>A</a:t>
            </a:r>
          </a:p>
        </p:txBody>
      </p:sp>
      <p:sp>
        <p:nvSpPr>
          <p:cNvPr id="53254" name="Text Box 8"/>
          <p:cNvSpPr txBox="1">
            <a:spLocks noChangeArrowheads="1"/>
          </p:cNvSpPr>
          <p:nvPr/>
        </p:nvSpPr>
        <p:spPr bwMode="auto">
          <a:xfrm>
            <a:off x="5307596" y="2321719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prstClr val="black"/>
                </a:solidFill>
                <a:latin typeface="Times New Roman"/>
              </a:rPr>
              <a:t>B</a:t>
            </a:r>
          </a:p>
        </p:txBody>
      </p:sp>
      <p:sp>
        <p:nvSpPr>
          <p:cNvPr id="53255" name="Text Box 9"/>
          <p:cNvSpPr txBox="1">
            <a:spLocks noChangeArrowheads="1"/>
          </p:cNvSpPr>
          <p:nvPr/>
        </p:nvSpPr>
        <p:spPr bwMode="auto">
          <a:xfrm>
            <a:off x="6664908" y="2321719"/>
            <a:ext cx="347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prstClr val="black"/>
                </a:solidFill>
                <a:latin typeface="Times New Roman"/>
              </a:rPr>
              <a:t>C</a:t>
            </a:r>
          </a:p>
        </p:txBody>
      </p:sp>
      <p:sp>
        <p:nvSpPr>
          <p:cNvPr id="53257" name="Text Box 11"/>
          <p:cNvSpPr txBox="1">
            <a:spLocks noChangeArrowheads="1"/>
          </p:cNvSpPr>
          <p:nvPr/>
        </p:nvSpPr>
        <p:spPr bwMode="auto">
          <a:xfrm>
            <a:off x="6844296" y="2313781"/>
            <a:ext cx="389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/>
              </a:rPr>
              <a:t>B′</a:t>
            </a:r>
          </a:p>
        </p:txBody>
      </p:sp>
      <p:sp>
        <p:nvSpPr>
          <p:cNvPr id="53258" name="Text Box 12"/>
          <p:cNvSpPr txBox="1">
            <a:spLocks noChangeArrowheads="1"/>
          </p:cNvSpPr>
          <p:nvPr/>
        </p:nvSpPr>
        <p:spPr bwMode="auto">
          <a:xfrm>
            <a:off x="8174621" y="2318544"/>
            <a:ext cx="392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/>
              </a:rPr>
              <a:t>C′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465261" y="811998"/>
            <a:ext cx="3719133" cy="182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两个直角三角形中，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斜边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一个锐角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对应相等，这两个直角三角形全等吗？为什么？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411288" y="2624138"/>
            <a:ext cx="70532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两个直角三角形中，有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一条直角边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一锐角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对应相等，这两个直角三角形全等吗？为什么？</a:t>
            </a: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flipH="1">
            <a:off x="5367921" y="575469"/>
            <a:ext cx="1357312" cy="17287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 flipH="1">
            <a:off x="6939546" y="651669"/>
            <a:ext cx="1335087" cy="16668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2306" name="Freeform 18"/>
          <p:cNvSpPr>
            <a:spLocks noChangeArrowheads="1"/>
          </p:cNvSpPr>
          <p:nvPr/>
        </p:nvSpPr>
        <p:spPr bwMode="auto">
          <a:xfrm>
            <a:off x="5523496" y="2070894"/>
            <a:ext cx="161925" cy="233362"/>
          </a:xfrm>
          <a:custGeom>
            <a:avLst/>
            <a:gdLst>
              <a:gd name="T0" fmla="*/ 0 w 136"/>
              <a:gd name="T1" fmla="*/ 0 h 196"/>
              <a:gd name="T2" fmla="*/ 105 w 136"/>
              <a:gd name="T3" fmla="*/ 65 h 196"/>
              <a:gd name="T4" fmla="*/ 131 w 136"/>
              <a:gd name="T5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196">
                <a:moveTo>
                  <a:pt x="0" y="0"/>
                </a:moveTo>
                <a:cubicBezTo>
                  <a:pt x="94" y="31"/>
                  <a:pt x="64" y="3"/>
                  <a:pt x="105" y="65"/>
                </a:cubicBezTo>
                <a:cubicBezTo>
                  <a:pt x="136" y="160"/>
                  <a:pt x="131" y="116"/>
                  <a:pt x="131" y="196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12307" name="Freeform 19"/>
          <p:cNvSpPr>
            <a:spLocks noChangeArrowheads="1"/>
          </p:cNvSpPr>
          <p:nvPr/>
        </p:nvSpPr>
        <p:spPr bwMode="auto">
          <a:xfrm>
            <a:off x="7091946" y="2118519"/>
            <a:ext cx="161925" cy="234950"/>
          </a:xfrm>
          <a:custGeom>
            <a:avLst/>
            <a:gdLst>
              <a:gd name="T0" fmla="*/ 0 w 136"/>
              <a:gd name="T1" fmla="*/ 0 h 196"/>
              <a:gd name="T2" fmla="*/ 105 w 136"/>
              <a:gd name="T3" fmla="*/ 65 h 196"/>
              <a:gd name="T4" fmla="*/ 131 w 136"/>
              <a:gd name="T5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196">
                <a:moveTo>
                  <a:pt x="0" y="0"/>
                </a:moveTo>
                <a:cubicBezTo>
                  <a:pt x="94" y="31"/>
                  <a:pt x="64" y="3"/>
                  <a:pt x="105" y="65"/>
                </a:cubicBezTo>
                <a:cubicBezTo>
                  <a:pt x="136" y="160"/>
                  <a:pt x="131" y="116"/>
                  <a:pt x="131" y="196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1411288" y="3751263"/>
            <a:ext cx="71554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两个直角三角形中，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itchFamily="49" charset="-122"/>
              </a:rPr>
              <a:t>两直角边</a:t>
            </a:r>
            <a:r>
              <a:rPr lang="zh-CN" altLang="en-US" sz="2400" b="1" dirty="0">
                <a:solidFill>
                  <a:srgbClr val="000000"/>
                </a:solidFill>
                <a:latin typeface="Times New Roman"/>
                <a:ea typeface="楷体" pitchFamily="49" charset="-122"/>
              </a:rPr>
              <a:t>对应相等，这两个直角三角形全等吗？为什么？</a:t>
            </a:r>
          </a:p>
        </p:txBody>
      </p:sp>
      <p:grpSp>
        <p:nvGrpSpPr>
          <p:cNvPr id="25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探究新知</a:t>
              </a: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47548" y="83626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/>
                <a:ea typeface="黑体" panose="02010609060101010101" pitchFamily="2" charset="-122"/>
                <a:cs typeface="Times New Roman" pitchFamily="18" charset="0"/>
              </a:rPr>
              <a:t>题</a:t>
            </a:r>
            <a:endParaRPr lang="zh-CN" altLang="en-US" dirty="0">
              <a:solidFill>
                <a:prstClr val="black"/>
              </a:solidFill>
              <a:latin typeface="Times New Roman"/>
              <a:ea typeface="宋体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8103184" y="283369"/>
            <a:ext cx="3770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 dirty="0" smtClean="0">
                <a:solidFill>
                  <a:prstClr val="black"/>
                </a:solidFill>
                <a:latin typeface="Times New Roman"/>
              </a:rPr>
              <a:t>A′</a:t>
            </a:r>
            <a:endParaRPr lang="en-US" altLang="zh-CN" i="1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97491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12304" grpId="0" animBg="1"/>
      <p:bldP spid="12305" grpId="0" animBg="1"/>
      <p:bldP spid="2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 noChangeArrowheads="1"/>
          </p:cNvSpPr>
          <p:nvPr>
            <p:ph idx="4294967295"/>
          </p:nvPr>
        </p:nvSpPr>
        <p:spPr bwMode="auto">
          <a:xfrm>
            <a:off x="3990975" y="1311275"/>
            <a:ext cx="5153025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图，已知</a:t>
            </a:r>
            <a:r>
              <a:rPr lang="en-US" altLang="zh-CN" b="1" i="1" dirty="0">
                <a:ea typeface="楷体" pitchFamily="49" charset="-122"/>
              </a:rPr>
              <a:t>AC=DF</a:t>
            </a:r>
            <a:r>
              <a:rPr lang="zh-CN" altLang="en-US" b="1" dirty="0">
                <a:ea typeface="楷体" pitchFamily="49" charset="-122"/>
              </a:rPr>
              <a:t>，</a:t>
            </a:r>
            <a:r>
              <a:rPr lang="en-US" altLang="zh-CN" b="1" i="1" dirty="0">
                <a:ea typeface="楷体" pitchFamily="49" charset="-122"/>
              </a:rPr>
              <a:t>BC=EF</a:t>
            </a:r>
            <a:r>
              <a:rPr lang="zh-CN" altLang="en-US" b="1" dirty="0" smtClean="0">
                <a:ea typeface="楷体" pitchFamily="49" charset="-122"/>
              </a:rPr>
              <a:t>，∠</a:t>
            </a:r>
            <a:r>
              <a:rPr lang="en-US" altLang="zh-CN" b="1" i="1" dirty="0">
                <a:ea typeface="楷体" pitchFamily="49" charset="-122"/>
              </a:rPr>
              <a:t>B=</a:t>
            </a:r>
            <a:r>
              <a:rPr lang="zh-CN" altLang="en-US" b="1" dirty="0">
                <a:ea typeface="楷体" pitchFamily="49" charset="-122"/>
              </a:rPr>
              <a:t>∠</a:t>
            </a:r>
            <a:r>
              <a:rPr lang="en-US" altLang="zh-CN" b="1" i="1" dirty="0">
                <a:ea typeface="楷体" pitchFamily="49" charset="-122"/>
              </a:rPr>
              <a:t>E</a:t>
            </a:r>
            <a:r>
              <a:rPr lang="zh-CN" altLang="en-US" b="1" dirty="0">
                <a:ea typeface="楷体" pitchFamily="49" charset="-122"/>
              </a:rPr>
              <a:t>，△</a:t>
            </a:r>
            <a:r>
              <a:rPr lang="en-US" altLang="zh-CN" b="1" i="1" dirty="0">
                <a:ea typeface="楷体" pitchFamily="49" charset="-122"/>
              </a:rPr>
              <a:t>ABC</a:t>
            </a:r>
            <a:r>
              <a:rPr lang="zh-CN" altLang="en-US" b="1" dirty="0">
                <a:ea typeface="楷体" pitchFamily="49" charset="-122"/>
              </a:rPr>
              <a:t>≌△</a:t>
            </a:r>
            <a:r>
              <a:rPr lang="en-US" altLang="zh-CN" b="1" i="1" dirty="0">
                <a:ea typeface="楷体" pitchFamily="49" charset="-122"/>
              </a:rPr>
              <a:t>DEF 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b="1" dirty="0"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    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我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们知道，证明三角形全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不存在</a:t>
            </a:r>
            <a:r>
              <a:rPr lang="en-US" altLang="zh-CN" b="1" dirty="0">
                <a:solidFill>
                  <a:srgbClr val="FF0000"/>
                </a:solidFill>
                <a:ea typeface="宋体" pitchFamily="2" charset="-122"/>
              </a:rPr>
              <a:t>SSA</a:t>
            </a:r>
            <a:r>
              <a:rPr lang="zh-CN" altLang="en-US" b="1" dirty="0">
                <a:latin typeface="宋体" pitchFamily="2" charset="-122"/>
                <a:ea typeface="宋体" pitchFamily="2" charset="-122"/>
              </a:rPr>
              <a:t>定理</a:t>
            </a:r>
            <a:r>
              <a:rPr lang="en-US" altLang="zh-CN" b="1" dirty="0">
                <a:latin typeface="宋体" pitchFamily="2" charset="-122"/>
                <a:ea typeface="宋体" pitchFamily="2" charset="-122"/>
              </a:rPr>
              <a:t>.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1017587" y="1081088"/>
            <a:ext cx="2582863" cy="1790700"/>
            <a:chOff x="563" y="1199"/>
            <a:chExt cx="2169" cy="1504"/>
          </a:xfrm>
        </p:grpSpPr>
        <p:sp>
          <p:nvSpPr>
            <p:cNvPr id="54276" name="Line 15"/>
            <p:cNvSpPr>
              <a:spLocks noChangeShapeType="1"/>
            </p:cNvSpPr>
            <p:nvPr/>
          </p:nvSpPr>
          <p:spPr bwMode="auto">
            <a:xfrm flipH="1">
              <a:off x="864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77" name="Line 16"/>
            <p:cNvSpPr>
              <a:spLocks noChangeShapeType="1"/>
            </p:cNvSpPr>
            <p:nvPr/>
          </p:nvSpPr>
          <p:spPr bwMode="auto">
            <a:xfrm>
              <a:off x="864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78" name="Line 17"/>
            <p:cNvSpPr>
              <a:spLocks noChangeShapeType="1"/>
            </p:cNvSpPr>
            <p:nvPr/>
          </p:nvSpPr>
          <p:spPr bwMode="auto">
            <a:xfrm>
              <a:off x="1296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79" name="Text Box 18"/>
            <p:cNvSpPr txBox="1">
              <a:spLocks noChangeArrowheads="1"/>
            </p:cNvSpPr>
            <p:nvPr/>
          </p:nvSpPr>
          <p:spPr bwMode="auto">
            <a:xfrm>
              <a:off x="563" y="2271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4280" name="Text Box 19"/>
            <p:cNvSpPr txBox="1">
              <a:spLocks noChangeArrowheads="1"/>
            </p:cNvSpPr>
            <p:nvPr/>
          </p:nvSpPr>
          <p:spPr bwMode="auto">
            <a:xfrm>
              <a:off x="1128" y="1199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4281" name="Text Box 20"/>
            <p:cNvSpPr txBox="1">
              <a:spLocks noChangeArrowheads="1"/>
            </p:cNvSpPr>
            <p:nvPr/>
          </p:nvSpPr>
          <p:spPr bwMode="auto">
            <a:xfrm>
              <a:off x="2252" y="2316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C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1054100" y="2617788"/>
            <a:ext cx="2628900" cy="1760537"/>
            <a:chOff x="2999" y="1232"/>
            <a:chExt cx="2208" cy="1479"/>
          </a:xfrm>
        </p:grpSpPr>
        <p:sp>
          <p:nvSpPr>
            <p:cNvPr id="54283" name="Line 22"/>
            <p:cNvSpPr>
              <a:spLocks noChangeShapeType="1"/>
            </p:cNvSpPr>
            <p:nvPr/>
          </p:nvSpPr>
          <p:spPr bwMode="auto">
            <a:xfrm flipH="1">
              <a:off x="3312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4" name="Line 23"/>
            <p:cNvSpPr>
              <a:spLocks noChangeShapeType="1"/>
            </p:cNvSpPr>
            <p:nvPr/>
          </p:nvSpPr>
          <p:spPr bwMode="auto">
            <a:xfrm>
              <a:off x="3312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5" name="Line 24"/>
            <p:cNvSpPr>
              <a:spLocks noChangeShapeType="1"/>
            </p:cNvSpPr>
            <p:nvPr/>
          </p:nvSpPr>
          <p:spPr bwMode="auto">
            <a:xfrm>
              <a:off x="3744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6" name="Text Box 25"/>
            <p:cNvSpPr txBox="1">
              <a:spLocks noChangeArrowheads="1"/>
            </p:cNvSpPr>
            <p:nvPr/>
          </p:nvSpPr>
          <p:spPr bwMode="auto">
            <a:xfrm>
              <a:off x="2999" y="2265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54287" name="Text Box 26"/>
            <p:cNvSpPr txBox="1">
              <a:spLocks noChangeArrowheads="1"/>
            </p:cNvSpPr>
            <p:nvPr/>
          </p:nvSpPr>
          <p:spPr bwMode="auto">
            <a:xfrm>
              <a:off x="3633" y="1232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54288" name="Text Box 27"/>
            <p:cNvSpPr txBox="1">
              <a:spLocks noChangeArrowheads="1"/>
            </p:cNvSpPr>
            <p:nvPr/>
          </p:nvSpPr>
          <p:spPr bwMode="auto">
            <a:xfrm>
              <a:off x="4727" y="2324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itchFamily="18" charset="0"/>
                </a:rPr>
                <a:t>F</a:t>
              </a:r>
            </a:p>
          </p:txBody>
        </p:sp>
      </p:grpSp>
      <p:sp>
        <p:nvSpPr>
          <p:cNvPr id="18" name="弧形 17"/>
          <p:cNvSpPr/>
          <p:nvPr/>
        </p:nvSpPr>
        <p:spPr>
          <a:xfrm rot="7095163">
            <a:off x="1642268" y="1342232"/>
            <a:ext cx="447675" cy="433388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9" name="弧形 18"/>
          <p:cNvSpPr/>
          <p:nvPr/>
        </p:nvSpPr>
        <p:spPr>
          <a:xfrm rot="7095163">
            <a:off x="1697037" y="2855913"/>
            <a:ext cx="447675" cy="434975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1376362" y="2454275"/>
            <a:ext cx="17716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1431925" y="3941763"/>
            <a:ext cx="1766887" cy="9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1890712" y="1528763"/>
            <a:ext cx="1257300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1914525" y="3036888"/>
            <a:ext cx="1284287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67434" y="508108"/>
            <a:ext cx="1755979" cy="455854"/>
            <a:chOff x="1745942" y="3988439"/>
            <a:chExt cx="1755979" cy="455854"/>
          </a:xfrm>
        </p:grpSpPr>
        <p:grpSp>
          <p:nvGrpSpPr>
            <p:cNvPr id="34" name="组合 33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6" name="流程图: 库存数据 35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189748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7fa399af-0dc8-4668-bdf2-0316e2de206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1235</TotalTime>
  <Pages>0</Pages>
  <Words>9396</Words>
  <Characters>0</Characters>
  <Application>Microsoft Office PowerPoint</Application>
  <DocSecurity>0</DocSecurity>
  <PresentationFormat>全屏显示(16:9)</PresentationFormat>
  <Lines>0</Lines>
  <Paragraphs>1380</Paragraphs>
  <Slides>128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128</vt:i4>
      </vt:variant>
    </vt:vector>
  </HeadingPairs>
  <TitlesOfParts>
    <vt:vector size="132" baseType="lpstr">
      <vt:lpstr>《七彩课堂》课件模板（新）</vt:lpstr>
      <vt:lpstr>1_《七彩课堂》课件模板（新）</vt:lpstr>
      <vt:lpstr>MathType 6.0 Equation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画图思路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何华良</dc:creator>
  <cp:keywords>状元成才路</cp:keywords>
  <dc:description>状元成才路</dc:description>
  <cp:lastModifiedBy>Administrator</cp:lastModifiedBy>
  <cp:revision>1209</cp:revision>
  <dcterms:created xsi:type="dcterms:W3CDTF">2016-01-14T07:05:12Z</dcterms:created>
  <dcterms:modified xsi:type="dcterms:W3CDTF">2020-04-28T03:59:08Z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