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403" r:id="rId2"/>
  </p:sldMasterIdLst>
  <p:notesMasterIdLst>
    <p:notesMasterId r:id="rId41"/>
  </p:notesMasterIdLst>
  <p:handoutMasterIdLst>
    <p:handoutMasterId r:id="rId42"/>
  </p:handoutMasterIdLst>
  <p:sldIdLst>
    <p:sldId id="399" r:id="rId3"/>
    <p:sldId id="540" r:id="rId4"/>
    <p:sldId id="541" r:id="rId5"/>
    <p:sldId id="586" r:id="rId6"/>
    <p:sldId id="542" r:id="rId7"/>
    <p:sldId id="544" r:id="rId8"/>
    <p:sldId id="545" r:id="rId9"/>
    <p:sldId id="546" r:id="rId10"/>
    <p:sldId id="547" r:id="rId11"/>
    <p:sldId id="548" r:id="rId12"/>
    <p:sldId id="557" r:id="rId13"/>
    <p:sldId id="558" r:id="rId14"/>
    <p:sldId id="556" r:id="rId15"/>
    <p:sldId id="582" r:id="rId16"/>
    <p:sldId id="559" r:id="rId17"/>
    <p:sldId id="560" r:id="rId18"/>
    <p:sldId id="584" r:id="rId19"/>
    <p:sldId id="561" r:id="rId20"/>
    <p:sldId id="562" r:id="rId21"/>
    <p:sldId id="563" r:id="rId22"/>
    <p:sldId id="564" r:id="rId23"/>
    <p:sldId id="565" r:id="rId24"/>
    <p:sldId id="566" r:id="rId25"/>
    <p:sldId id="567" r:id="rId26"/>
    <p:sldId id="569" r:id="rId27"/>
    <p:sldId id="585" r:id="rId28"/>
    <p:sldId id="448" r:id="rId29"/>
    <p:sldId id="573" r:id="rId30"/>
    <p:sldId id="574" r:id="rId31"/>
    <p:sldId id="575" r:id="rId32"/>
    <p:sldId id="576" r:id="rId33"/>
    <p:sldId id="577" r:id="rId34"/>
    <p:sldId id="578" r:id="rId35"/>
    <p:sldId id="579" r:id="rId36"/>
    <p:sldId id="580" r:id="rId37"/>
    <p:sldId id="581" r:id="rId38"/>
    <p:sldId id="455" r:id="rId39"/>
    <p:sldId id="587" r:id="rId40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87">
          <p15:clr>
            <a:srgbClr val="A4A3A4"/>
          </p15:clr>
        </p15:guide>
        <p15:guide id="2" pos="2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487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2079BCC-30B2-4B60-BB88-610A290BA1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E303500-1B4C-46A5-B344-B6CEA7427B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6A82FEF-A02D-446D-A57A-7B2B88303D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CBF0267-AEE6-45A6-9224-C48BCC2CF5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FC1AF9A-32B4-4720-89A6-2B12232FB9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49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C99B100-20A8-4E0A-9EB1-8E0F0F07AB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06A9112-7B3E-4955-AF2B-9A544933530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72A3F2EE-1314-413A-B5B7-717690F3E80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DBF716E-8333-4A42-A3D2-3C86DA7646F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5D05274-C3BB-4F4F-B649-AAAA05CA48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8201AFAA-A19A-4942-8B1B-057B1AEBDD56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6327" name="Picture 2">
            <a:extLst>
              <a:ext uri="{FF2B5EF4-FFF2-40B4-BE49-F238E27FC236}">
                <a16:creationId xmlns:a16="http://schemas.microsoft.com/office/drawing/2014/main" xmlns="" id="{470B7295-7E6A-40E3-BA1E-D75B81D2D96D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CD847AC8-06CB-46B7-843F-C3421FB71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9293717A-AEEB-48ED-B721-846387258F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4356096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>
            <a:extLst>
              <a:ext uri="{FF2B5EF4-FFF2-40B4-BE49-F238E27FC236}">
                <a16:creationId xmlns:a16="http://schemas.microsoft.com/office/drawing/2014/main" xmlns="" id="{5A7169AC-0A4F-4746-80A8-C6D86A8DDF5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文本占位符 2">
            <a:extLst>
              <a:ext uri="{FF2B5EF4-FFF2-40B4-BE49-F238E27FC236}">
                <a16:creationId xmlns:a16="http://schemas.microsoft.com/office/drawing/2014/main" xmlns="" id="{A759CA9C-F12C-42C9-B603-768C6A54DD0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874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>
            <a:extLst>
              <a:ext uri="{FF2B5EF4-FFF2-40B4-BE49-F238E27FC236}">
                <a16:creationId xmlns:a16="http://schemas.microsoft.com/office/drawing/2014/main" xmlns="" id="{E53E0426-5CE4-4E91-8312-5CC80721F5F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备注占位符 2">
            <a:extLst>
              <a:ext uri="{FF2B5EF4-FFF2-40B4-BE49-F238E27FC236}">
                <a16:creationId xmlns:a16="http://schemas.microsoft.com/office/drawing/2014/main" xmlns="" id="{17E0B606-1432-488B-85E3-EA5F17E8FBA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8067" name="灯片编号占位符 3">
            <a:extLst>
              <a:ext uri="{FF2B5EF4-FFF2-40B4-BE49-F238E27FC236}">
                <a16:creationId xmlns:a16="http://schemas.microsoft.com/office/drawing/2014/main" xmlns="" id="{B01479F7-AE67-4D4F-B061-BDCD8E1EC7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ABF00234-BB6B-400F-AE5C-AFD81EF54D5B}" type="slidenum">
              <a:rPr lang="zh-CN" altLang="en-US" sz="1800" smtClean="0">
                <a:ea typeface="宋体" panose="02010600030101010101" pitchFamily="2" charset="-122"/>
              </a:rPr>
              <a:pPr/>
              <a:t>26</a:t>
            </a:fld>
            <a:endParaRPr lang="zh-CN" altLang="en-US" sz="180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673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幻灯片图像占位符 1">
            <a:extLst>
              <a:ext uri="{FF2B5EF4-FFF2-40B4-BE49-F238E27FC236}">
                <a16:creationId xmlns:a16="http://schemas.microsoft.com/office/drawing/2014/main" xmlns="" id="{FE0336EE-29CA-48DD-BCE9-4B602EE9FDA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文本占位符 2">
            <a:extLst>
              <a:ext uri="{FF2B5EF4-FFF2-40B4-BE49-F238E27FC236}">
                <a16:creationId xmlns:a16="http://schemas.microsoft.com/office/drawing/2014/main" xmlns="" id="{9D9C5FC0-6F1B-4092-AFDF-B8E261D48A6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936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649435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709025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74237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303973"/>
      </p:ext>
    </p:extLst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452688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6647935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999126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2380552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00334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16678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47704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11467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68891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912362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866960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321784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490850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80A2B8A-27D3-4DC0-82B6-34424DF5428D}"/>
              </a:ext>
            </a:extLst>
          </p:cNvPr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4B70528B-72C8-40D8-BF0C-6F0C21A9ED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31246CBF-FE15-4A9D-A3E7-42AAA5AA8F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2D067E91-1217-4400-B0C4-D57116847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BA46C940-2F89-4814-A6A9-6314D11CF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E302D6AB-E9C2-43E9-B5CD-C4BD5F6F99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A02C3D95-5C92-46F9-A4EE-47EBCCE6C5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481BC2E3-D089-4BF6-9899-3968D7F63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4FFBBF12-7770-49A8-91FA-95162B0187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8E1567CD-F8C5-4EED-AC0A-E2A941E82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78FE0474-A6B7-4248-981B-E78633B95D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9FBC6A34-F009-4C6B-85ED-2EBD8790C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150A67DF-F24D-4A22-81C9-4F8239508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1749E8DE-1830-4F5A-A64A-CC874F41FA6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0FA2C03E-36D4-4292-B773-02AB4B87D9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570F4677-96A7-4CC0-8C70-244C5B8AF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8C5A44FE-79AB-4B7E-BB6D-8674B50B6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41150678-942C-45EB-88C0-AA537FA49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89C39E95-3E67-4007-82E3-A517BA4246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6699B201-D537-429B-8988-B554F7AAD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A923BFB0-B392-4323-B57E-9805B0CEE5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1B1858A4-E7FC-43E6-8EB6-E6317C1A9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0EC90A1D-903B-457C-9B01-D62D37EC4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7F6D30B1-4A89-486A-93E8-E8B8432845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BFF2871C-81D3-4220-B4B2-0DE0BD381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DB7C2C28-B167-42A6-B2AB-B3002C3A0F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4D85675C-367B-432C-88AB-57BBC123617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6ED25939-133B-4999-A27F-4F383DC240AF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EEA0047C-A312-4F1E-993E-9AF020655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6DDDAFCF-6202-47D8-96FF-FDFBCEFE61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4CF0DE56-244E-40CF-A310-DC950C6836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67CD0B88-CD2B-421D-9C3B-16402E0EE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6933D282-D437-47C9-8F9D-E1827167B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31C21874-D7D2-474E-8297-4E60DE8B4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B5C18A4B-C155-40DA-A2D6-850256743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3C1E7FAB-13D7-434C-A2EF-7CF9533229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210E7F64-CE04-4E77-9AEF-398427B3B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39DF2D85-7691-4F59-A4E1-E28A23CB392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275AF698-701C-4B63-8194-BB0108FDA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>
            <a:extLst>
              <a:ext uri="{FF2B5EF4-FFF2-40B4-BE49-F238E27FC236}">
                <a16:creationId xmlns:a16="http://schemas.microsoft.com/office/drawing/2014/main" xmlns="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74746" y="-23934"/>
            <a:ext cx="36744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13.4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课题学习</a:t>
            </a:r>
            <a:r>
              <a:rPr lang="zh-CN" altLang="en-US" sz="2000" b="1" baseline="0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最短路径问题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5" r:id="rId1"/>
    <p:sldLayoutId id="2147484344" r:id="rId2"/>
    <p:sldLayoutId id="2147484343" r:id="rId3"/>
    <p:sldLayoutId id="2147484341" r:id="rId4"/>
    <p:sldLayoutId id="2147484339" r:id="rId5"/>
    <p:sldLayoutId id="2147484394" r:id="rId6"/>
    <p:sldLayoutId id="2147484395" r:id="rId7"/>
    <p:sldLayoutId id="2147484338" r:id="rId8"/>
    <p:sldLayoutId id="2147484396" r:id="rId9"/>
    <p:sldLayoutId id="2147484397" r:id="rId10"/>
    <p:sldLayoutId id="2147484334" r:id="rId11"/>
    <p:sldLayoutId id="2147484398" r:id="rId12"/>
    <p:sldLayoutId id="2147484399" r:id="rId13"/>
    <p:sldLayoutId id="2147484400" r:id="rId14"/>
    <p:sldLayoutId id="2147484401" r:id="rId15"/>
    <p:sldLayoutId id="2147484402" r:id="rId16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406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4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BF5BF566-8293-4572-9326-6944CC57D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6" name="圆角矩形 15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TextBox 48">
            <a:extLst>
              <a:ext uri="{FF2B5EF4-FFF2-40B4-BE49-F238E27FC236}">
                <a16:creationId xmlns="" xmlns:a16="http://schemas.microsoft.com/office/drawing/2014/main" id="{C2FE3BED-14CC-411F-B0EA-DBA6ADBB5DBD}"/>
              </a:ext>
            </a:extLst>
          </p:cNvPr>
          <p:cNvSpPr txBox="1"/>
          <p:nvPr/>
        </p:nvSpPr>
        <p:spPr>
          <a:xfrm>
            <a:off x="622935" y="1717675"/>
            <a:ext cx="8380730" cy="80791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13.4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课题学习 最短路径问题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>
            <a:extLst>
              <a:ext uri="{FF2B5EF4-FFF2-40B4-BE49-F238E27FC236}">
                <a16:creationId xmlns:a16="http://schemas.microsoft.com/office/drawing/2014/main" xmlns="" id="{99D5F6FD-13E6-4BEF-8CCE-57B654D2C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0688" y="557824"/>
            <a:ext cx="5969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能用所学的知识证明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AC +BC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最短吗？ </a:t>
            </a:r>
          </a:p>
        </p:txBody>
      </p:sp>
      <p:sp>
        <p:nvSpPr>
          <p:cNvPr id="4" name="Text Box 41">
            <a:extLst>
              <a:ext uri="{FF2B5EF4-FFF2-40B4-BE49-F238E27FC236}">
                <a16:creationId xmlns:a16="http://schemas.microsoft.com/office/drawing/2014/main" xmlns="" id="{D0391E34-A367-419B-8F1C-3B774B570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88" y="1089220"/>
            <a:ext cx="6465887" cy="209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如图，在直线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上任取一点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与点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不重合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AC′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BC′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B′C′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由轴对称的性质知，</a:t>
            </a: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BC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=B′C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BC′=B′C′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 +BC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 +B′C = AB′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AC′+BC′= AC′+B′C′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ABF676-096A-4233-849F-2E66CFA74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064" y="3119632"/>
            <a:ext cx="40821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AB′C′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＜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AC′+B′C′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 +BC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AC′+BC′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　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 +BC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最短．</a:t>
            </a:r>
          </a:p>
        </p:txBody>
      </p:sp>
      <p:grpSp>
        <p:nvGrpSpPr>
          <p:cNvPr id="38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40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2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81158" y="554832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46" name="组合 25">
            <a:extLst>
              <a:ext uri="{FF2B5EF4-FFF2-40B4-BE49-F238E27FC236}">
                <a16:creationId xmlns:a16="http://schemas.microsoft.com/office/drawing/2014/main" xmlns="" id="{C31E3F80-5FE7-42E1-8D53-9F07BAE7C7B3}"/>
              </a:ext>
            </a:extLst>
          </p:cNvPr>
          <p:cNvGrpSpPr>
            <a:grpSpLocks/>
          </p:cNvGrpSpPr>
          <p:nvPr/>
        </p:nvGrpSpPr>
        <p:grpSpPr bwMode="auto">
          <a:xfrm>
            <a:off x="5146675" y="1870075"/>
            <a:ext cx="2916238" cy="2614613"/>
            <a:chOff x="4572000" y="2636912"/>
            <a:chExt cx="3888432" cy="3485842"/>
          </a:xfrm>
        </p:grpSpPr>
        <p:grpSp>
          <p:nvGrpSpPr>
            <p:cNvPr id="47" name="组合 38">
              <a:extLst>
                <a:ext uri="{FF2B5EF4-FFF2-40B4-BE49-F238E27FC236}">
                  <a16:creationId xmlns:a16="http://schemas.microsoft.com/office/drawing/2014/main" xmlns="" id="{BC4162F3-C28D-4902-AFD0-593F92987C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0" y="2636912"/>
              <a:ext cx="3888432" cy="2320940"/>
              <a:chOff x="5076056" y="2535287"/>
              <a:chExt cx="3888432" cy="2320940"/>
            </a:xfrm>
          </p:grpSpPr>
          <p:cxnSp>
            <p:nvCxnSpPr>
              <p:cNvPr id="59" name="直接连接符 6">
                <a:extLst>
                  <a:ext uri="{FF2B5EF4-FFF2-40B4-BE49-F238E27FC236}">
                    <a16:creationId xmlns:a16="http://schemas.microsoft.com/office/drawing/2014/main" xmlns="" id="{91929EC6-C91E-4124-AC60-0C556950C56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076056" y="4365104"/>
                <a:ext cx="388843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60" name="组合 9">
                <a:extLst>
                  <a:ext uri="{FF2B5EF4-FFF2-40B4-BE49-F238E27FC236}">
                    <a16:creationId xmlns:a16="http://schemas.microsoft.com/office/drawing/2014/main" xmlns="" id="{EB8E4D98-FAC4-4B7B-99E3-C6204EB51E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88652" y="3356992"/>
                <a:ext cx="591130" cy="491123"/>
                <a:chOff x="4932040" y="3573016"/>
                <a:chExt cx="591130" cy="491123"/>
              </a:xfrm>
            </p:grpSpPr>
            <p:sp>
              <p:nvSpPr>
                <p:cNvPr id="65" name="椭圆 12">
                  <a:extLst>
                    <a:ext uri="{FF2B5EF4-FFF2-40B4-BE49-F238E27FC236}">
                      <a16:creationId xmlns:a16="http://schemas.microsoft.com/office/drawing/2014/main" xmlns="" id="{3A51E868-11D8-414E-B186-C8CD8CF90B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6" name="TextBox 13">
                  <a:extLst>
                    <a:ext uri="{FF2B5EF4-FFF2-40B4-BE49-F238E27FC236}">
                      <a16:creationId xmlns:a16="http://schemas.microsoft.com/office/drawing/2014/main" xmlns="" id="{7E40736D-6E37-47F6-B9E5-F136B250E98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11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A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1" name="组合 12">
                <a:extLst>
                  <a:ext uri="{FF2B5EF4-FFF2-40B4-BE49-F238E27FC236}">
                    <a16:creationId xmlns:a16="http://schemas.microsoft.com/office/drawing/2014/main" xmlns="" id="{3EDC415D-F450-480B-9D67-A2CC3EE8A9E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6924" y="2535287"/>
                <a:ext cx="591130" cy="491123"/>
                <a:chOff x="4932040" y="3573016"/>
                <a:chExt cx="591130" cy="491123"/>
              </a:xfrm>
            </p:grpSpPr>
            <p:sp>
              <p:nvSpPr>
                <p:cNvPr id="63" name="椭圆 10">
                  <a:extLst>
                    <a:ext uri="{FF2B5EF4-FFF2-40B4-BE49-F238E27FC236}">
                      <a16:creationId xmlns:a16="http://schemas.microsoft.com/office/drawing/2014/main" xmlns="" id="{2391392C-E659-4159-AB39-08808D723C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4" name="TextBox 11">
                  <a:extLst>
                    <a:ext uri="{FF2B5EF4-FFF2-40B4-BE49-F238E27FC236}">
                      <a16:creationId xmlns:a16="http://schemas.microsoft.com/office/drawing/2014/main" xmlns="" id="{36B7A978-8229-4A47-93E5-A4AB7032F33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11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2" name="TextBox 9">
                <a:extLst>
                  <a:ext uri="{FF2B5EF4-FFF2-40B4-BE49-F238E27FC236}">
                    <a16:creationId xmlns:a16="http://schemas.microsoft.com/office/drawing/2014/main" xmlns="" id="{0D219583-44FD-4635-86CB-2502FDCF4D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32440" y="4365104"/>
                <a:ext cx="216024" cy="49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8" name="组合 14">
              <a:extLst>
                <a:ext uri="{FF2B5EF4-FFF2-40B4-BE49-F238E27FC236}">
                  <a16:creationId xmlns:a16="http://schemas.microsoft.com/office/drawing/2014/main" xmlns="" id="{F1C9DC31-166C-4F0E-9812-C87D927E9A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04876" y="2996952"/>
              <a:ext cx="220488" cy="1454112"/>
              <a:chOff x="4999584" y="3356992"/>
              <a:chExt cx="220488" cy="1454112"/>
            </a:xfrm>
          </p:grpSpPr>
          <p:cxnSp>
            <p:nvCxnSpPr>
              <p:cNvPr id="57" name="直接连接符 15">
                <a:extLst>
                  <a:ext uri="{FF2B5EF4-FFF2-40B4-BE49-F238E27FC236}">
                    <a16:creationId xmlns:a16="http://schemas.microsoft.com/office/drawing/2014/main" xmlns="" id="{E3392650-B488-469E-9C1E-2D2BD6FBCCE8}"/>
                  </a:ext>
                </a:extLst>
              </p:cNvPr>
              <p:cNvCxnSpPr>
                <a:cxnSpLocks noChangeShapeType="1"/>
                <a:stCxn id="63" idx="4"/>
              </p:cNvCxnSpPr>
              <p:nvPr/>
            </p:nvCxnSpPr>
            <p:spPr bwMode="auto">
              <a:xfrm>
                <a:off x="4999584" y="3356992"/>
                <a:ext cx="4464" cy="144016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8" name="矩形 16">
                <a:extLst>
                  <a:ext uri="{FF2B5EF4-FFF2-40B4-BE49-F238E27FC236}">
                    <a16:creationId xmlns:a16="http://schemas.microsoft.com/office/drawing/2014/main" xmlns="" id="{7342AD9F-5EF7-4D5C-B52E-62FD58104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4048" y="4595080"/>
                <a:ext cx="216024" cy="21602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cxnSp>
          <p:nvCxnSpPr>
            <p:cNvPr id="49" name="直接连接符 17">
              <a:extLst>
                <a:ext uri="{FF2B5EF4-FFF2-40B4-BE49-F238E27FC236}">
                  <a16:creationId xmlns:a16="http://schemas.microsoft.com/office/drawing/2014/main" xmlns="" id="{E891BD00-CC2F-428B-8438-D9A33E30D663}"/>
                </a:ext>
              </a:extLst>
            </p:cNvPr>
            <p:cNvCxnSpPr>
              <a:cxnSpLocks noChangeShapeType="1"/>
              <a:stCxn id="63" idx="4"/>
            </p:cNvCxnSpPr>
            <p:nvPr/>
          </p:nvCxnSpPr>
          <p:spPr bwMode="auto">
            <a:xfrm>
              <a:off x="7409340" y="4466140"/>
              <a:ext cx="4464" cy="144016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0" name="组合 18">
              <a:extLst>
                <a:ext uri="{FF2B5EF4-FFF2-40B4-BE49-F238E27FC236}">
                  <a16:creationId xmlns:a16="http://schemas.microsoft.com/office/drawing/2014/main" xmlns="" id="{5E144D9E-DFB8-4517-8FF5-6F054B0798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30370" y="5631631"/>
              <a:ext cx="752870" cy="491123"/>
              <a:chOff x="4932040" y="3573016"/>
              <a:chExt cx="752870" cy="491123"/>
            </a:xfrm>
          </p:grpSpPr>
          <p:sp>
            <p:nvSpPr>
              <p:cNvPr id="55" name="椭圆 19">
                <a:extLst>
                  <a:ext uri="{FF2B5EF4-FFF2-40B4-BE49-F238E27FC236}">
                    <a16:creationId xmlns:a16="http://schemas.microsoft.com/office/drawing/2014/main" xmlns="" id="{1A581448-54EB-4093-A97E-94935DA2C0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6" name="TextBox 20">
                <a:extLst>
                  <a:ext uri="{FF2B5EF4-FFF2-40B4-BE49-F238E27FC236}">
                    <a16:creationId xmlns:a16="http://schemas.microsoft.com/office/drawing/2014/main" xmlns="" id="{ACC4B68F-A3E1-4776-B5F5-80D5519B6A3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608854" cy="49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51" name="直接连接符 21">
              <a:extLst>
                <a:ext uri="{FF2B5EF4-FFF2-40B4-BE49-F238E27FC236}">
                  <a16:creationId xmlns:a16="http://schemas.microsoft.com/office/drawing/2014/main" xmlns="" id="{991B18BA-E2E0-4F0F-86F5-DC33F94600BF}"/>
                </a:ext>
              </a:extLst>
            </p:cNvPr>
            <p:cNvCxnSpPr>
              <a:cxnSpLocks noChangeShapeType="1"/>
              <a:stCxn id="63" idx="4"/>
            </p:cNvCxnSpPr>
            <p:nvPr/>
          </p:nvCxnSpPr>
          <p:spPr bwMode="auto">
            <a:xfrm>
              <a:off x="5796339" y="4509409"/>
              <a:ext cx="1562497" cy="141624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2" name="组合 22">
              <a:extLst>
                <a:ext uri="{FF2B5EF4-FFF2-40B4-BE49-F238E27FC236}">
                  <a16:creationId xmlns:a16="http://schemas.microsoft.com/office/drawing/2014/main" xmlns="" id="{88DE340C-AC18-45A5-90A6-066A05F24F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9341" y="4178108"/>
              <a:ext cx="591130" cy="491123"/>
              <a:chOff x="4932040" y="3573016"/>
              <a:chExt cx="591130" cy="491123"/>
            </a:xfrm>
          </p:grpSpPr>
          <p:sp>
            <p:nvSpPr>
              <p:cNvPr id="53" name="椭圆 23">
                <a:extLst>
                  <a:ext uri="{FF2B5EF4-FFF2-40B4-BE49-F238E27FC236}">
                    <a16:creationId xmlns:a16="http://schemas.microsoft.com/office/drawing/2014/main" xmlns="" id="{CF9C85C1-7769-4B89-81DC-807D9B85D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4" name="TextBox 24">
                <a:extLst>
                  <a:ext uri="{FF2B5EF4-FFF2-40B4-BE49-F238E27FC236}">
                    <a16:creationId xmlns:a16="http://schemas.microsoft.com/office/drawing/2014/main" xmlns="" id="{65B51CF5-E5AD-4DBC-8D99-1073B98945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14" cy="49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C</a:t>
                </a:r>
                <a:endParaRPr lang="zh-CN" altLang="en-US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67" name="直接连接符 27">
            <a:extLst>
              <a:ext uri="{FF2B5EF4-FFF2-40B4-BE49-F238E27FC236}">
                <a16:creationId xmlns:a16="http://schemas.microsoft.com/office/drawing/2014/main" xmlns="" id="{2F6A7211-C373-4731-90FE-FE3CE9C076CD}"/>
              </a:ext>
            </a:extLst>
          </p:cNvPr>
          <p:cNvCxnSpPr>
            <a:cxnSpLocks noChangeShapeType="1"/>
            <a:stCxn id="63" idx="4"/>
          </p:cNvCxnSpPr>
          <p:nvPr/>
        </p:nvCxnSpPr>
        <p:spPr bwMode="auto">
          <a:xfrm flipV="1">
            <a:off x="6092825" y="2139950"/>
            <a:ext cx="1155700" cy="10779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8" name="组合 12">
            <a:extLst>
              <a:ext uri="{FF2B5EF4-FFF2-40B4-BE49-F238E27FC236}">
                <a16:creationId xmlns:a16="http://schemas.microsoft.com/office/drawing/2014/main" xmlns="" id="{7AF4F9A3-D326-4852-8B82-D360F2C83D33}"/>
              </a:ext>
            </a:extLst>
          </p:cNvPr>
          <p:cNvGrpSpPr>
            <a:grpSpLocks/>
          </p:cNvGrpSpPr>
          <p:nvPr/>
        </p:nvGrpSpPr>
        <p:grpSpPr bwMode="auto">
          <a:xfrm>
            <a:off x="5273675" y="3189288"/>
            <a:ext cx="455613" cy="485775"/>
            <a:chOff x="4644008" y="3789040"/>
            <a:chExt cx="609905" cy="648144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A5B9BA18-5627-49B7-8E13-4D9AF0B1EC65}"/>
                </a:ext>
              </a:extLst>
            </p:cNvPr>
            <p:cNvSpPr/>
            <p:nvPr/>
          </p:nvSpPr>
          <p:spPr bwMode="auto">
            <a:xfrm>
              <a:off x="4930897" y="3789040"/>
              <a:ext cx="146631" cy="1440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5B8B3792-890E-4CE4-9492-88A662EC46D7}"/>
                </a:ext>
              </a:extLst>
            </p:cNvPr>
            <p:cNvSpPr txBox="1"/>
            <p:nvPr/>
          </p:nvSpPr>
          <p:spPr>
            <a:xfrm>
              <a:off x="4644008" y="3945781"/>
              <a:ext cx="609905" cy="4914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i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′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50EED010-DA8B-49D1-B2D6-48CF93CD6E91}"/>
              </a:ext>
            </a:extLst>
          </p:cNvPr>
          <p:cNvCxnSpPr>
            <a:stCxn id="63" idx="4"/>
          </p:cNvCxnSpPr>
          <p:nvPr/>
        </p:nvCxnSpPr>
        <p:spPr bwMode="auto">
          <a:xfrm>
            <a:off x="5500688" y="2697163"/>
            <a:ext cx="96837" cy="533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8C80B358-23CF-4EC8-ABAF-3934E564329D}"/>
              </a:ext>
            </a:extLst>
          </p:cNvPr>
          <p:cNvCxnSpPr/>
          <p:nvPr/>
        </p:nvCxnSpPr>
        <p:spPr bwMode="auto">
          <a:xfrm flipV="1">
            <a:off x="5523653" y="2048687"/>
            <a:ext cx="1800225" cy="117792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7921578D-D1D1-4ECC-9F14-ABBB446F8B31}"/>
              </a:ext>
            </a:extLst>
          </p:cNvPr>
          <p:cNvCxnSpPr>
            <a:stCxn id="63" idx="4"/>
          </p:cNvCxnSpPr>
          <p:nvPr/>
        </p:nvCxnSpPr>
        <p:spPr bwMode="auto">
          <a:xfrm>
            <a:off x="5572125" y="3221038"/>
            <a:ext cx="1704975" cy="110648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74" name="直接连接符 21">
            <a:extLst>
              <a:ext uri="{FF2B5EF4-FFF2-40B4-BE49-F238E27FC236}">
                <a16:creationId xmlns:a16="http://schemas.microsoft.com/office/drawing/2014/main" xmlns="" id="{36ADBF4D-1EA0-4125-90A9-2E0597E7CD9A}"/>
              </a:ext>
            </a:extLst>
          </p:cNvPr>
          <p:cNvCxnSpPr>
            <a:cxnSpLocks noChangeShapeType="1"/>
            <a:stCxn id="63" idx="4"/>
          </p:cNvCxnSpPr>
          <p:nvPr/>
        </p:nvCxnSpPr>
        <p:spPr bwMode="auto">
          <a:xfrm>
            <a:off x="5456238" y="2706688"/>
            <a:ext cx="636587" cy="5905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510" y="1680601"/>
            <a:ext cx="2566416" cy="2164080"/>
          </a:xfrm>
          <a:prstGeom prst="rect">
            <a:avLst/>
          </a:prstGeom>
        </p:spPr>
      </p:pic>
      <p:sp>
        <p:nvSpPr>
          <p:cNvPr id="70657" name="文本框 1">
            <a:extLst>
              <a:ext uri="{FF2B5EF4-FFF2-40B4-BE49-F238E27FC236}">
                <a16:creationId xmlns:a16="http://schemas.microsoft.com/office/drawing/2014/main" xmlns="" id="{80BB65D5-7394-46E5-BD60-0D8C4E71B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" y="887413"/>
            <a:ext cx="85820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如图，已知点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分别是等边三角形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边的中点，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=5，点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边上的动点，则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EF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的最小值为（　　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A．7.5  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   B．5    </a:t>
            </a:r>
            <a:endParaRPr lang="zh-CN" altLang="en-US" sz="2400" b="1" dirty="0">
              <a:latin typeface="+mn-lt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C．4    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D．不能确定 </a:t>
            </a:r>
          </a:p>
          <a:p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A43A4CE-D3F2-415F-B033-53C58FBB9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475" y="3473450"/>
            <a:ext cx="82676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latin typeface="+mn-lt"/>
              </a:rPr>
              <a:t>△</a:t>
            </a:r>
            <a:r>
              <a:rPr lang="en-US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为等边三角形，点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边的中点，即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与点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对称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上，故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BF=CF.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的最小值可转化为求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的最小值，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故连接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即可，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线段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的长即为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的最小值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000" b="1" dirty="0">
                <a:latin typeface="+mn-lt"/>
              </a:rPr>
              <a:t>.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3A21A90-9EB5-4BE3-8BC3-653775EB165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192838" y="2733675"/>
            <a:ext cx="976312" cy="5191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C852243C-B190-4BF6-AD9E-08C888E5718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905500" y="2951163"/>
            <a:ext cx="557213" cy="2809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A64CA28-4689-404C-B446-74A99ACFB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868" y="1885614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70675" name="文本框 1">
            <a:extLst>
              <a:ext uri="{FF2B5EF4-FFF2-40B4-BE49-F238E27FC236}">
                <a16:creationId xmlns:a16="http://schemas.microsoft.com/office/drawing/2014/main" xmlns="" id="{2F1173F4-1DD7-4D58-A15C-5CD1932C6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905" y="512453"/>
            <a:ext cx="4418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短路径问题的应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440174" y="462759"/>
            <a:ext cx="2274656" cy="492440"/>
            <a:chOff x="402069" y="545931"/>
            <a:chExt cx="2273908" cy="492762"/>
          </a:xfrm>
        </p:grpSpPr>
        <p:grpSp>
          <p:nvGrpSpPr>
            <p:cNvPr id="23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8" name="矩形 17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0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1" name="图片 20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1066049" y="1436346"/>
            <a:ext cx="7215506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  <a:defRPr/>
            </a:pPr>
            <a:r>
              <a:rPr lang="zh-CN" altLang="en-US" sz="2800" b="1" noProof="1" smtClean="0">
                <a:solidFill>
                  <a:prstClr val="black"/>
                </a:solidFill>
                <a:latin typeface="宋体" pitchFamily="2" charset="-122"/>
                <a:cs typeface="+mn-ea"/>
              </a:rPr>
              <a:t>    此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类求</a:t>
            </a:r>
            <a:r>
              <a:rPr lang="zh-CN" altLang="en-US" sz="28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线段和的最小值问题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，找准对称点是关键，而后将求线段长的和转化为求某一线段的长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itchFamily="2" charset="-122"/>
                <a:cs typeface="+mn-ea"/>
              </a:rPr>
              <a:t>，再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根据已知条件求解</a:t>
            </a:r>
            <a:r>
              <a:rPr lang="en-US" altLang="zh-CN" sz="28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.</a:t>
            </a:r>
            <a:endParaRPr lang="en-US" altLang="zh-CN" sz="2800" b="1" noProof="1">
              <a:solidFill>
                <a:prstClr val="black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3">
            <a:extLst>
              <a:ext uri="{FF2B5EF4-FFF2-40B4-BE49-F238E27FC236}">
                <a16:creationId xmlns:a16="http://schemas.microsoft.com/office/drawing/2014/main" xmlns="" id="{CB454CFC-EFBE-48CF-AAEF-09CFE03E4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163" y="542925"/>
            <a:ext cx="833596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是一条河，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是两个村庄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欲在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上的某处修建一个水泵站，向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两地供水，现有如下四种铺设方案，图中实线表示铺设的管道，则所需要管道最短的是（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）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xmlns="" id="{7CC47120-7072-4236-AC9A-97B17FE6D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5397" y="1450342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" name="组合 3">
            <a:extLst>
              <a:ext uri="{FF2B5EF4-FFF2-40B4-BE49-F238E27FC236}">
                <a16:creationId xmlns:a16="http://schemas.microsoft.com/office/drawing/2014/main" xmlns="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73" name="直线连接符 6">
              <a:extLst>
                <a:ext uri="{FF2B5EF4-FFF2-40B4-BE49-F238E27FC236}">
                  <a16:creationId xmlns:a16="http://schemas.microsoft.com/office/drawing/2014/main" xmlns="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18">
              <a:extLst>
                <a:ext uri="{FF2B5EF4-FFF2-40B4-BE49-F238E27FC236}">
                  <a16:creationId xmlns:a16="http://schemas.microsoft.com/office/drawing/2014/main" xmlns="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xmlns="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7" name="组合 2">
            <a:extLst>
              <a:ext uri="{FF2B5EF4-FFF2-40B4-BE49-F238E27FC236}">
                <a16:creationId xmlns:a16="http://schemas.microsoft.com/office/drawing/2014/main" xmlns="" id="{BD5432EF-EC05-46B1-A368-076F7EF34A35}"/>
              </a:ext>
            </a:extLst>
          </p:cNvPr>
          <p:cNvGrpSpPr>
            <a:grpSpLocks/>
          </p:cNvGrpSpPr>
          <p:nvPr/>
        </p:nvGrpSpPr>
        <p:grpSpPr bwMode="auto">
          <a:xfrm>
            <a:off x="1644518" y="1777781"/>
            <a:ext cx="5443814" cy="3262089"/>
            <a:chOff x="1005" y="3590"/>
            <a:chExt cx="11000" cy="6544"/>
          </a:xfrm>
        </p:grpSpPr>
        <p:grpSp>
          <p:nvGrpSpPr>
            <p:cNvPr id="78" name="组合 112">
              <a:extLst>
                <a:ext uri="{FF2B5EF4-FFF2-40B4-BE49-F238E27FC236}">
                  <a16:creationId xmlns:a16="http://schemas.microsoft.com/office/drawing/2014/main" xmlns="" id="{B3469922-7B7F-4ED9-B230-5CDBD8D315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5" y="3590"/>
              <a:ext cx="11000" cy="6544"/>
              <a:chOff x="539552" y="2262385"/>
              <a:chExt cx="6984776" cy="4154696"/>
            </a:xfrm>
          </p:grpSpPr>
          <p:grpSp>
            <p:nvGrpSpPr>
              <p:cNvPr id="80" name="组合 24">
                <a:extLst>
                  <a:ext uri="{FF2B5EF4-FFF2-40B4-BE49-F238E27FC236}">
                    <a16:creationId xmlns:a16="http://schemas.microsoft.com/office/drawing/2014/main" xmlns="" id="{9E4B0046-5B89-49E9-A835-4DCF6592F6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9552" y="2293368"/>
                <a:ext cx="2976902" cy="2010406"/>
                <a:chOff x="755576" y="2595887"/>
                <a:chExt cx="2976902" cy="2010406"/>
              </a:xfrm>
            </p:grpSpPr>
            <p:cxnSp>
              <p:nvCxnSpPr>
                <p:cNvPr id="129" name="直接连接符 5">
                  <a:extLst>
                    <a:ext uri="{FF2B5EF4-FFF2-40B4-BE49-F238E27FC236}">
                      <a16:creationId xmlns:a16="http://schemas.microsoft.com/office/drawing/2014/main" xmlns="" id="{E295B0E6-C9B4-4631-A775-5CB5D9D8286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55576" y="4005064"/>
                  <a:ext cx="273630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130" name="组合 10">
                  <a:extLst>
                    <a:ext uri="{FF2B5EF4-FFF2-40B4-BE49-F238E27FC236}">
                      <a16:creationId xmlns:a16="http://schemas.microsoft.com/office/drawing/2014/main" xmlns="" id="{7C1988E0-FEFF-4C3E-BE57-E7770817B27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90181" y="2838621"/>
                  <a:ext cx="413467" cy="574714"/>
                  <a:chOff x="990181" y="2422238"/>
                  <a:chExt cx="413467" cy="574714"/>
                </a:xfrm>
              </p:grpSpPr>
              <p:sp>
                <p:nvSpPr>
                  <p:cNvPr id="140" name="TextBox 7">
                    <a:extLst>
                      <a:ext uri="{FF2B5EF4-FFF2-40B4-BE49-F238E27FC236}">
                        <a16:creationId xmlns:a16="http://schemas.microsoft.com/office/drawing/2014/main" xmlns="" id="{CB07F6CF-F528-4714-88E1-93FD322B9EB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0181" y="2422238"/>
                    <a:ext cx="372218" cy="4616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P</a:t>
                    </a:r>
                    <a:endParaRPr lang="zh-CN" altLang="en-US" sz="2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41" name="椭圆 9">
                    <a:extLst>
                      <a:ext uri="{FF2B5EF4-FFF2-40B4-BE49-F238E27FC236}">
                        <a16:creationId xmlns:a16="http://schemas.microsoft.com/office/drawing/2014/main" xmlns="" id="{31D79B41-E142-49AA-9F0C-2DFBD2FCBA6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1" name="组合 11">
                  <a:extLst>
                    <a:ext uri="{FF2B5EF4-FFF2-40B4-BE49-F238E27FC236}">
                      <a16:creationId xmlns:a16="http://schemas.microsoft.com/office/drawing/2014/main" xmlns="" id="{B88E81F5-FED5-4839-B3AC-62ED968A6D1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87824" y="2595887"/>
                  <a:ext cx="549117" cy="461665"/>
                  <a:chOff x="1259632" y="2726567"/>
                  <a:chExt cx="549117" cy="461665"/>
                </a:xfrm>
              </p:grpSpPr>
              <p:sp>
                <p:nvSpPr>
                  <p:cNvPr id="138" name="TextBox 12">
                    <a:extLst>
                      <a:ext uri="{FF2B5EF4-FFF2-40B4-BE49-F238E27FC236}">
                        <a16:creationId xmlns:a16="http://schemas.microsoft.com/office/drawing/2014/main" xmlns="" id="{19EB860E-1ED5-41A0-8FA0-0BF153A047C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5233" y="2726567"/>
                    <a:ext cx="42351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Q</a:t>
                    </a:r>
                    <a:endParaRPr lang="en-US" altLang="zh-CN" sz="2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9" name="椭圆 13">
                    <a:extLst>
                      <a:ext uri="{FF2B5EF4-FFF2-40B4-BE49-F238E27FC236}">
                        <a16:creationId xmlns:a16="http://schemas.microsoft.com/office/drawing/2014/main" xmlns="" id="{969402AE-7DC4-4CE4-9B27-9BA6AA672A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" name="TextBox 14">
                  <a:extLst>
                    <a:ext uri="{FF2B5EF4-FFF2-40B4-BE49-F238E27FC236}">
                      <a16:creationId xmlns:a16="http://schemas.microsoft.com/office/drawing/2014/main" xmlns="" id="{28240133-23A3-41D1-83E2-08F06BF065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62852" y="4077072"/>
                  <a:ext cx="26962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 dirty="0">
                      <a:latin typeface="Times New Roman" panose="02020603050405020304" pitchFamily="18" charset="0"/>
                    </a:rPr>
                    <a:t>l</a:t>
                  </a:r>
                  <a:endParaRPr lang="zh-CN" alt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3" name="TextBox 16">
                  <a:extLst>
                    <a:ext uri="{FF2B5EF4-FFF2-40B4-BE49-F238E27FC236}">
                      <a16:creationId xmlns:a16="http://schemas.microsoft.com/office/drawing/2014/main" xmlns="" id="{D85D9E15-0557-4041-91DA-48FEDA830D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6110" y="4149080"/>
                  <a:ext cx="386068" cy="4572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dirty="0">
                      <a:latin typeface="Times New Roman" panose="02020603050405020304" pitchFamily="18" charset="0"/>
                    </a:rPr>
                    <a:t>A</a:t>
                  </a:r>
                  <a:endPara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4" name="直接连接符 18">
                  <a:extLst>
                    <a:ext uri="{FF2B5EF4-FFF2-40B4-BE49-F238E27FC236}">
                      <a16:creationId xmlns:a16="http://schemas.microsoft.com/office/drawing/2014/main" xmlns="" id="{3E9DD767-F924-4B57-B095-159EE64CA88E}"/>
                    </a:ext>
                  </a:extLst>
                </p:cNvPr>
                <p:cNvCxnSpPr>
                  <a:cxnSpLocks noChangeShapeType="1"/>
                  <a:stCxn id="141" idx="4"/>
                </p:cNvCxnSpPr>
                <p:nvPr/>
              </p:nvCxnSpPr>
              <p:spPr bwMode="auto">
                <a:xfrm>
                  <a:off x="1331640" y="3413335"/>
                  <a:ext cx="0" cy="59172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35" name="矩形 20">
                  <a:extLst>
                    <a:ext uri="{FF2B5EF4-FFF2-40B4-BE49-F238E27FC236}">
                      <a16:creationId xmlns:a16="http://schemas.microsoft.com/office/drawing/2014/main" xmlns="" id="{95872819-BFAF-4760-ACC0-369503D900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87624" y="3846534"/>
                  <a:ext cx="144016" cy="144016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6" name="TextBox 21">
                  <a:extLst>
                    <a:ext uri="{FF2B5EF4-FFF2-40B4-BE49-F238E27FC236}">
                      <a16:creationId xmlns:a16="http://schemas.microsoft.com/office/drawing/2014/main" xmlns="" id="{8ED63B3D-E72C-448C-B90B-3D2EC61C330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68172" y="3975447"/>
                  <a:ext cx="47481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M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7" name="直接连接符 23">
                  <a:extLst>
                    <a:ext uri="{FF2B5EF4-FFF2-40B4-BE49-F238E27FC236}">
                      <a16:creationId xmlns:a16="http://schemas.microsoft.com/office/drawing/2014/main" xmlns="" id="{E0BE31D2-2AC4-4C74-9425-DD4DEE759E09}"/>
                    </a:ext>
                  </a:extLst>
                </p:cNvPr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 flipV="1">
                  <a:off x="1305577" y="2845181"/>
                  <a:ext cx="1703338" cy="113026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81" name="组合 25">
                <a:extLst>
                  <a:ext uri="{FF2B5EF4-FFF2-40B4-BE49-F238E27FC236}">
                    <a16:creationId xmlns:a16="http://schemas.microsoft.com/office/drawing/2014/main" xmlns="" id="{1D254049-420B-4FCC-B85D-468630EE7C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47426" y="2262385"/>
                <a:ext cx="2976902" cy="2103362"/>
                <a:chOff x="755576" y="2507383"/>
                <a:chExt cx="2976902" cy="2103362"/>
              </a:xfrm>
            </p:grpSpPr>
            <p:cxnSp>
              <p:nvCxnSpPr>
                <p:cNvPr id="116" name="直接连接符 26">
                  <a:extLst>
                    <a:ext uri="{FF2B5EF4-FFF2-40B4-BE49-F238E27FC236}">
                      <a16:creationId xmlns:a16="http://schemas.microsoft.com/office/drawing/2014/main" xmlns="" id="{4FC43408-2951-48E3-B4AF-359885350986}"/>
                    </a:ext>
                  </a:extLst>
                </p:cNvPr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>
                  <a:off x="755576" y="4005064"/>
                  <a:ext cx="273630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117" name="组合 10">
                  <a:extLst>
                    <a:ext uri="{FF2B5EF4-FFF2-40B4-BE49-F238E27FC236}">
                      <a16:creationId xmlns:a16="http://schemas.microsoft.com/office/drawing/2014/main" xmlns="" id="{6F22BEB1-EA48-4A35-B79E-99637F0EE4A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02402" y="2996363"/>
                  <a:ext cx="401246" cy="461665"/>
                  <a:chOff x="1002402" y="2579980"/>
                  <a:chExt cx="401246" cy="461665"/>
                </a:xfrm>
              </p:grpSpPr>
              <p:sp>
                <p:nvSpPr>
                  <p:cNvPr id="127" name="TextBox 38">
                    <a:extLst>
                      <a:ext uri="{FF2B5EF4-FFF2-40B4-BE49-F238E27FC236}">
                        <a16:creationId xmlns:a16="http://schemas.microsoft.com/office/drawing/2014/main" xmlns="" id="{25ED9BB2-887F-48E4-B6C6-60408B20FC3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2402" y="2579980"/>
                    <a:ext cx="37221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P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8" name="椭圆 39">
                    <a:extLst>
                      <a:ext uri="{FF2B5EF4-FFF2-40B4-BE49-F238E27FC236}">
                        <a16:creationId xmlns:a16="http://schemas.microsoft.com/office/drawing/2014/main" xmlns="" id="{8CB2BFC6-8BAB-424E-8373-5E4997DEB1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8" name="组合 11">
                  <a:extLst>
                    <a:ext uri="{FF2B5EF4-FFF2-40B4-BE49-F238E27FC236}">
                      <a16:creationId xmlns:a16="http://schemas.microsoft.com/office/drawing/2014/main" xmlns="" id="{50C553BF-C384-449C-BA9C-4CBA73308D6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598756" y="2507383"/>
                  <a:ext cx="533084" cy="461665"/>
                  <a:chOff x="870564" y="2638063"/>
                  <a:chExt cx="533084" cy="461665"/>
                </a:xfrm>
              </p:grpSpPr>
              <p:sp>
                <p:nvSpPr>
                  <p:cNvPr id="125" name="TextBox 36">
                    <a:extLst>
                      <a:ext uri="{FF2B5EF4-FFF2-40B4-BE49-F238E27FC236}">
                        <a16:creationId xmlns:a16="http://schemas.microsoft.com/office/drawing/2014/main" xmlns="" id="{8AABEE35-4719-47F9-BEEF-315F3192DFE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564" y="2638063"/>
                    <a:ext cx="42351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Q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6" name="椭圆 37">
                    <a:extLst>
                      <a:ext uri="{FF2B5EF4-FFF2-40B4-BE49-F238E27FC236}">
                        <a16:creationId xmlns:a16="http://schemas.microsoft.com/office/drawing/2014/main" xmlns="" id="{D1FF50EF-842A-43EE-A152-131CB70C32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9" name="TextBox 29">
                  <a:extLst>
                    <a:ext uri="{FF2B5EF4-FFF2-40B4-BE49-F238E27FC236}">
                      <a16:creationId xmlns:a16="http://schemas.microsoft.com/office/drawing/2014/main" xmlns="" id="{0F2ECAE7-4D82-4CFE-AC33-BC212000148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62852" y="4077072"/>
                  <a:ext cx="26962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l</a:t>
                  </a:r>
                  <a:endParaRPr lang="zh-CN" altLang="en-US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0" name="TextBox 30">
                  <a:extLst>
                    <a:ext uri="{FF2B5EF4-FFF2-40B4-BE49-F238E27FC236}">
                      <a16:creationId xmlns:a16="http://schemas.microsoft.com/office/drawing/2014/main" xmlns="" id="{74086056-73F6-4035-8A17-8A03BED705B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88990" y="4149080"/>
                  <a:ext cx="38985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B</a:t>
                  </a:r>
                  <a:endParaRPr lang="zh-CN" altLang="en-US" sz="24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1" name="直接连接符 32">
                  <a:extLst>
                    <a:ext uri="{FF2B5EF4-FFF2-40B4-BE49-F238E27FC236}">
                      <a16:creationId xmlns:a16="http://schemas.microsoft.com/office/drawing/2014/main" xmlns="" id="{CD3D2CCC-D259-484E-B691-EAADA89F943C}"/>
                    </a:ext>
                  </a:extLst>
                </p:cNvPr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>
                  <a:off x="3054816" y="2824416"/>
                  <a:ext cx="0" cy="112312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22" name="矩形 33">
                  <a:extLst>
                    <a:ext uri="{FF2B5EF4-FFF2-40B4-BE49-F238E27FC236}">
                      <a16:creationId xmlns:a16="http://schemas.microsoft.com/office/drawing/2014/main" xmlns="" id="{F274CAD4-5421-4041-ABA7-7E4E811953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5378" y="3861021"/>
                  <a:ext cx="144016" cy="144016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" name="TextBox 34">
                  <a:extLst>
                    <a:ext uri="{FF2B5EF4-FFF2-40B4-BE49-F238E27FC236}">
                      <a16:creationId xmlns:a16="http://schemas.microsoft.com/office/drawing/2014/main" xmlns="" id="{AFD0A594-41AA-4E7C-AC8F-B234626D6DE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96374" y="3975447"/>
                  <a:ext cx="47481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M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4" name="直接连接符 35">
                  <a:extLst>
                    <a:ext uri="{FF2B5EF4-FFF2-40B4-BE49-F238E27FC236}">
                      <a16:creationId xmlns:a16="http://schemas.microsoft.com/office/drawing/2014/main" xmlns="" id="{A2D76499-DD47-42B0-8728-3C0D1079158A}"/>
                    </a:ext>
                  </a:extLst>
                </p:cNvPr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 flipH="1" flipV="1">
                  <a:off x="1345592" y="3341327"/>
                  <a:ext cx="1752766" cy="67822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2" name="直接连接符 66">
                <a:extLst>
                  <a:ext uri="{FF2B5EF4-FFF2-40B4-BE49-F238E27FC236}">
                    <a16:creationId xmlns:a16="http://schemas.microsoft.com/office/drawing/2014/main" xmlns="" id="{4281037A-D731-43AF-A13A-7608D1521F0F}"/>
                  </a:ext>
                </a:extLst>
              </p:cNvPr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>
                <a:off x="1835441" y="4349864"/>
                <a:ext cx="720080" cy="201622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83" name="组合 73">
                <a:extLst>
                  <a:ext uri="{FF2B5EF4-FFF2-40B4-BE49-F238E27FC236}">
                    <a16:creationId xmlns:a16="http://schemas.microsoft.com/office/drawing/2014/main" xmlns="" id="{5BE467D6-E177-437A-86BB-A233E26C5D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4006" y="4019016"/>
                <a:ext cx="2976902" cy="2363707"/>
                <a:chOff x="544006" y="4019016"/>
                <a:chExt cx="2976902" cy="2363707"/>
              </a:xfrm>
            </p:grpSpPr>
            <p:grpSp>
              <p:nvGrpSpPr>
                <p:cNvPr id="100" name="组合 48">
                  <a:extLst>
                    <a:ext uri="{FF2B5EF4-FFF2-40B4-BE49-F238E27FC236}">
                      <a16:creationId xmlns:a16="http://schemas.microsoft.com/office/drawing/2014/main" xmlns="" id="{FA05064A-2203-4470-BABD-93D7BAB14C9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44006" y="4019016"/>
                  <a:ext cx="2976902" cy="2363707"/>
                  <a:chOff x="755576" y="2334393"/>
                  <a:chExt cx="2976902" cy="2363707"/>
                </a:xfrm>
              </p:grpSpPr>
              <p:cxnSp>
                <p:nvCxnSpPr>
                  <p:cNvPr id="103" name="直接连接符 49">
                    <a:extLst>
                      <a:ext uri="{FF2B5EF4-FFF2-40B4-BE49-F238E27FC236}">
                        <a16:creationId xmlns:a16="http://schemas.microsoft.com/office/drawing/2014/main" xmlns="" id="{ED0A9024-8B20-4EA7-B48C-FAE65DDADA97}"/>
                      </a:ext>
                    </a:extLst>
                  </p:cNvPr>
                  <p:cNvCxnSpPr>
                    <a:cxnSpLocks noChangeShapeType="1"/>
                    <a:stCxn id="136" idx="0"/>
                    <a:endCxn id="139" idx="3"/>
                  </p:cNvCxnSpPr>
                  <p:nvPr/>
                </p:nvCxnSpPr>
                <p:spPr bwMode="auto">
                  <a:xfrm>
                    <a:off x="755576" y="4005064"/>
                    <a:ext cx="2736304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prstDash val="sys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104" name="组合 10">
                    <a:extLst>
                      <a:ext uri="{FF2B5EF4-FFF2-40B4-BE49-F238E27FC236}">
                        <a16:creationId xmlns:a16="http://schemas.microsoft.com/office/drawing/2014/main" xmlns="" id="{0DFE2165-9A31-4094-AEC3-44E95784CC0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855750" y="2996363"/>
                    <a:ext cx="547898" cy="461665"/>
                    <a:chOff x="855750" y="2579980"/>
                    <a:chExt cx="547898" cy="461665"/>
                  </a:xfrm>
                </p:grpSpPr>
                <p:sp>
                  <p:nvSpPr>
                    <p:cNvPr id="113" name="TextBox 60">
                      <a:extLst>
                        <a:ext uri="{FF2B5EF4-FFF2-40B4-BE49-F238E27FC236}">
                          <a16:creationId xmlns:a16="http://schemas.microsoft.com/office/drawing/2014/main" xmlns="" id="{A96C0560-6D94-459E-BFD1-78E76FD1D960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5750" y="2579980"/>
                      <a:ext cx="372215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2400" b="1" i="1">
                          <a:latin typeface="Times New Roman" panose="02020603050405020304" pitchFamily="18" charset="0"/>
                        </a:rPr>
                        <a:t>P</a:t>
                      </a:r>
                      <a:endParaRPr lang="zh-CN" altLang="en-US" sz="2400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5" name="椭圆 61">
                      <a:extLst>
                        <a:ext uri="{FF2B5EF4-FFF2-40B4-BE49-F238E27FC236}">
                          <a16:creationId xmlns:a16="http://schemas.microsoft.com/office/drawing/2014/main" xmlns="" id="{1A51F7E8-2F86-48F1-BADA-994DD7ACA29B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9632" y="2852936"/>
                      <a:ext cx="144016" cy="14401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5" name="组合 11">
                    <a:extLst>
                      <a:ext uri="{FF2B5EF4-FFF2-40B4-BE49-F238E27FC236}">
                        <a16:creationId xmlns:a16="http://schemas.microsoft.com/office/drawing/2014/main" xmlns="" id="{8110C338-01CB-4D14-9B93-2BE3E11896E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977952" y="2334393"/>
                    <a:ext cx="423514" cy="531879"/>
                    <a:chOff x="1249760" y="2465073"/>
                    <a:chExt cx="423514" cy="531879"/>
                  </a:xfrm>
                </p:grpSpPr>
                <p:sp>
                  <p:nvSpPr>
                    <p:cNvPr id="111" name="TextBox 58">
                      <a:extLst>
                        <a:ext uri="{FF2B5EF4-FFF2-40B4-BE49-F238E27FC236}">
                          <a16:creationId xmlns:a16="http://schemas.microsoft.com/office/drawing/2014/main" xmlns="" id="{AA2A8196-38E5-4027-8CF7-847344BE0BE3}"/>
                        </a:ext>
                      </a:extLst>
                    </p:cNvPr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49760" y="2465073"/>
                      <a:ext cx="42351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Q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2" name="椭圆 59">
                      <a:extLst>
                        <a:ext uri="{FF2B5EF4-FFF2-40B4-BE49-F238E27FC236}">
                          <a16:creationId xmlns:a16="http://schemas.microsoft.com/office/drawing/2014/main" xmlns="" id="{91908ACE-D8A4-4DF3-BDC3-9EC7C085B1E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9632" y="2852936"/>
                      <a:ext cx="144016" cy="14401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6" name="TextBox 52">
                    <a:extLst>
                      <a:ext uri="{FF2B5EF4-FFF2-40B4-BE49-F238E27FC236}">
                        <a16:creationId xmlns:a16="http://schemas.microsoft.com/office/drawing/2014/main" xmlns="" id="{4208E719-79D0-4569-81F2-5961970DFCD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62852" y="4077072"/>
                    <a:ext cx="26962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l</a:t>
                    </a:r>
                    <a:endParaRPr lang="zh-CN" altLang="en-US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7" name="TextBox 53">
                    <a:extLst>
                      <a:ext uri="{FF2B5EF4-FFF2-40B4-BE49-F238E27FC236}">
                        <a16:creationId xmlns:a16="http://schemas.microsoft.com/office/drawing/2014/main" xmlns="" id="{E8E23BEA-CD50-49E1-A618-DB7D5ADFC8E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64548" y="4236434"/>
                    <a:ext cx="407484" cy="46166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>
                        <a:latin typeface="Times New Roman" panose="02020603050405020304" pitchFamily="18" charset="0"/>
                      </a:rPr>
                      <a:t>C</a:t>
                    </a:r>
                    <a:endParaRPr lang="zh-CN" alt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08" name="直接连接符 54">
                    <a:extLst>
                      <a:ext uri="{FF2B5EF4-FFF2-40B4-BE49-F238E27FC236}">
                        <a16:creationId xmlns:a16="http://schemas.microsoft.com/office/drawing/2014/main" xmlns="" id="{DEC2D823-CB24-44F9-B7AB-C359E8889842}"/>
                      </a:ext>
                    </a:extLst>
                  </p:cNvPr>
                  <p:cNvCxnSpPr>
                    <a:cxnSpLocks noChangeShapeType="1"/>
                    <a:stCxn id="136" idx="0"/>
                    <a:endCxn id="139" idx="3"/>
                  </p:cNvCxnSpPr>
                  <p:nvPr/>
                </p:nvCxnSpPr>
                <p:spPr bwMode="auto">
                  <a:xfrm flipH="1">
                    <a:off x="2551322" y="2824416"/>
                    <a:ext cx="503494" cy="1152209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109" name="TextBox 56">
                    <a:extLst>
                      <a:ext uri="{FF2B5EF4-FFF2-40B4-BE49-F238E27FC236}">
                        <a16:creationId xmlns:a16="http://schemas.microsoft.com/office/drawing/2014/main" xmlns="" id="{90DE65C5-40E8-449C-8384-EAE002F0F10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91282" y="3948159"/>
                    <a:ext cx="47481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M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10" name="直接连接符 57">
                    <a:extLst>
                      <a:ext uri="{FF2B5EF4-FFF2-40B4-BE49-F238E27FC236}">
                        <a16:creationId xmlns:a16="http://schemas.microsoft.com/office/drawing/2014/main" xmlns="" id="{0654B9A4-6059-4CE0-94C1-9E6C4C0ACB29}"/>
                      </a:ext>
                    </a:extLst>
                  </p:cNvPr>
                  <p:cNvCxnSpPr>
                    <a:cxnSpLocks noChangeShapeType="1"/>
                    <a:stCxn id="136" idx="0"/>
                    <a:endCxn id="139" idx="3"/>
                  </p:cNvCxnSpPr>
                  <p:nvPr/>
                </p:nvCxnSpPr>
                <p:spPr bwMode="auto">
                  <a:xfrm flipH="1" flipV="1">
                    <a:off x="1345592" y="3341327"/>
                    <a:ext cx="1234758" cy="69279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101" name="直接连接符 63">
                  <a:extLst>
                    <a:ext uri="{FF2B5EF4-FFF2-40B4-BE49-F238E27FC236}">
                      <a16:creationId xmlns:a16="http://schemas.microsoft.com/office/drawing/2014/main" xmlns="" id="{15726103-70A9-4459-8213-1EFA639F8DC8}"/>
                    </a:ext>
                  </a:extLst>
                </p:cNvPr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 flipV="1">
                  <a:off x="1048062" y="4457025"/>
                  <a:ext cx="1851117" cy="59798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02" name="矩形 67">
                  <a:extLst>
                    <a:ext uri="{FF2B5EF4-FFF2-40B4-BE49-F238E27FC236}">
                      <a16:creationId xmlns:a16="http://schemas.microsoft.com/office/drawing/2014/main" xmlns="" id="{B0A6F9C3-9573-43C4-8F98-8E3D7AA1BE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9648826">
                  <a:off x="1880571" y="4766147"/>
                  <a:ext cx="133257" cy="142597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组合 48">
                <a:extLst>
                  <a:ext uri="{FF2B5EF4-FFF2-40B4-BE49-F238E27FC236}">
                    <a16:creationId xmlns:a16="http://schemas.microsoft.com/office/drawing/2014/main" xmlns="" id="{CE4F270E-60E1-40C6-BD2B-444A286644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8592" y="4235993"/>
                <a:ext cx="2976902" cy="2181088"/>
                <a:chOff x="755576" y="2674736"/>
                <a:chExt cx="2976902" cy="2181088"/>
              </a:xfrm>
            </p:grpSpPr>
            <p:cxnSp>
              <p:nvCxnSpPr>
                <p:cNvPr id="90" name="直接连接符 78">
                  <a:extLst>
                    <a:ext uri="{FF2B5EF4-FFF2-40B4-BE49-F238E27FC236}">
                      <a16:creationId xmlns:a16="http://schemas.microsoft.com/office/drawing/2014/main" xmlns="" id="{EDD326C1-62BD-4AC3-8039-C181D1B5CFA7}"/>
                    </a:ext>
                  </a:extLst>
                </p:cNvPr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>
                  <a:off x="755576" y="4005064"/>
                  <a:ext cx="273630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91" name="组合 10">
                  <a:extLst>
                    <a:ext uri="{FF2B5EF4-FFF2-40B4-BE49-F238E27FC236}">
                      <a16:creationId xmlns:a16="http://schemas.microsoft.com/office/drawing/2014/main" xmlns="" id="{910D9414-7861-40E4-A81E-EFBD5D29F0D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002402" y="2996363"/>
                  <a:ext cx="401246" cy="461665"/>
                  <a:chOff x="1002402" y="2579980"/>
                  <a:chExt cx="401246" cy="461665"/>
                </a:xfrm>
              </p:grpSpPr>
              <p:sp>
                <p:nvSpPr>
                  <p:cNvPr id="98" name="TextBox 88">
                    <a:extLst>
                      <a:ext uri="{FF2B5EF4-FFF2-40B4-BE49-F238E27FC236}">
                        <a16:creationId xmlns:a16="http://schemas.microsoft.com/office/drawing/2014/main" xmlns="" id="{628D8DE3-13D7-46C4-B0C2-EB488223BFF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2402" y="2579980"/>
                    <a:ext cx="37221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P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9" name="椭圆 89">
                    <a:extLst>
                      <a:ext uri="{FF2B5EF4-FFF2-40B4-BE49-F238E27FC236}">
                        <a16:creationId xmlns:a16="http://schemas.microsoft.com/office/drawing/2014/main" xmlns="" id="{9FB01B89-D754-444A-B58D-144B4406C81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" name="组合 11">
                  <a:extLst>
                    <a:ext uri="{FF2B5EF4-FFF2-40B4-BE49-F238E27FC236}">
                      <a16:creationId xmlns:a16="http://schemas.microsoft.com/office/drawing/2014/main" xmlns="" id="{6591C7AC-533F-42DF-972A-F8A62C0AAA9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87824" y="2674736"/>
                  <a:ext cx="495118" cy="461665"/>
                  <a:chOff x="1259632" y="2805416"/>
                  <a:chExt cx="495118" cy="461665"/>
                </a:xfrm>
              </p:grpSpPr>
              <p:sp>
                <p:nvSpPr>
                  <p:cNvPr id="96" name="TextBox 86">
                    <a:extLst>
                      <a:ext uri="{FF2B5EF4-FFF2-40B4-BE49-F238E27FC236}">
                        <a16:creationId xmlns:a16="http://schemas.microsoft.com/office/drawing/2014/main" xmlns="" id="{1D997597-1865-4B76-AB61-1294AAAD620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1236" y="2805416"/>
                    <a:ext cx="42351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Q</a:t>
                    </a:r>
                    <a:endParaRPr lang="en-US" altLang="zh-CN" sz="2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7" name="椭圆 87">
                    <a:extLst>
                      <a:ext uri="{FF2B5EF4-FFF2-40B4-BE49-F238E27FC236}">
                        <a16:creationId xmlns:a16="http://schemas.microsoft.com/office/drawing/2014/main" xmlns="" id="{2BD327A2-E376-4687-A0FB-D70620A117B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3" name="TextBox 81">
                  <a:extLst>
                    <a:ext uri="{FF2B5EF4-FFF2-40B4-BE49-F238E27FC236}">
                      <a16:creationId xmlns:a16="http://schemas.microsoft.com/office/drawing/2014/main" xmlns="" id="{CB7621EF-6F9C-4F1F-9CF9-CC0204E1F44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62852" y="4077072"/>
                  <a:ext cx="26962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l</a:t>
                  </a:r>
                  <a:endParaRPr lang="zh-CN" altLang="en-US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4" name="TextBox 82">
                  <a:extLst>
                    <a:ext uri="{FF2B5EF4-FFF2-40B4-BE49-F238E27FC236}">
                      <a16:creationId xmlns:a16="http://schemas.microsoft.com/office/drawing/2014/main" xmlns="" id="{90778300-E8BB-4625-8BB1-F4CCD16E664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88990" y="4394159"/>
                  <a:ext cx="40748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>
                      <a:latin typeface="Times New Roman" panose="02020603050405020304" pitchFamily="18" charset="0"/>
                    </a:rPr>
                    <a:t>D</a:t>
                  </a:r>
                  <a:endParaRPr lang="zh-CN" altLang="en-US" sz="2400" b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5" name="TextBox 84">
                  <a:extLst>
                    <a:ext uri="{FF2B5EF4-FFF2-40B4-BE49-F238E27FC236}">
                      <a16:creationId xmlns:a16="http://schemas.microsoft.com/office/drawing/2014/main" xmlns="" id="{BDB1D7D9-64F7-405A-B455-5A2F4408783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62446" y="3956414"/>
                  <a:ext cx="47481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M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85" name="直接连接符 95">
                <a:extLst>
                  <a:ext uri="{FF2B5EF4-FFF2-40B4-BE49-F238E27FC236}">
                    <a16:creationId xmlns:a16="http://schemas.microsoft.com/office/drawing/2014/main" xmlns="" id="{C2B8BD0E-6F88-4F82-B512-A63EC07BCCE1}"/>
                  </a:ext>
                </a:extLst>
              </p:cNvPr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>
                <a:off x="4917526" y="4910427"/>
                <a:ext cx="0" cy="139889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6" name="椭圆 99">
                <a:extLst>
                  <a:ext uri="{FF2B5EF4-FFF2-40B4-BE49-F238E27FC236}">
                    <a16:creationId xmlns:a16="http://schemas.microsoft.com/office/drawing/2014/main" xmlns="" id="{DD7E8063-2C96-4D86-AEDE-9BC9311C8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5518" y="6222798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87" name="直接连接符 101">
                <a:extLst>
                  <a:ext uri="{FF2B5EF4-FFF2-40B4-BE49-F238E27FC236}">
                    <a16:creationId xmlns:a16="http://schemas.microsoft.com/office/drawing/2014/main" xmlns="" id="{47C3E066-D496-4EBF-8E61-6F8CA3357A15}"/>
                  </a:ext>
                </a:extLst>
              </p:cNvPr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 flipV="1">
                <a:off x="5540756" y="4362898"/>
                <a:ext cx="1084717" cy="122634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8" name="直接连接符 103">
                <a:extLst>
                  <a:ext uri="{FF2B5EF4-FFF2-40B4-BE49-F238E27FC236}">
                    <a16:creationId xmlns:a16="http://schemas.microsoft.com/office/drawing/2014/main" xmlns="" id="{214ECDE0-B3C2-488C-BAAD-FB6D8AD02B73}"/>
                  </a:ext>
                </a:extLst>
              </p:cNvPr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 flipV="1">
                <a:off x="4946554" y="5550059"/>
                <a:ext cx="633558" cy="71628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直接连接符 110">
                <a:extLst>
                  <a:ext uri="{FF2B5EF4-FFF2-40B4-BE49-F238E27FC236}">
                    <a16:creationId xmlns:a16="http://schemas.microsoft.com/office/drawing/2014/main" xmlns="" id="{532D52A0-C583-4013-BDDD-B7E3354C02E6}"/>
                  </a:ext>
                </a:extLst>
              </p:cNvPr>
              <p:cNvCxnSpPr>
                <a:cxnSpLocks noChangeShapeType="1"/>
                <a:stCxn id="99" idx="5"/>
                <a:endCxn id="139" idx="3"/>
              </p:cNvCxnSpPr>
              <p:nvPr/>
            </p:nvCxnSpPr>
            <p:spPr bwMode="auto">
              <a:xfrm>
                <a:off x="4955573" y="4953501"/>
                <a:ext cx="624539" cy="63573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9" name="矩形 114">
              <a:extLst>
                <a:ext uri="{FF2B5EF4-FFF2-40B4-BE49-F238E27FC236}">
                  <a16:creationId xmlns:a16="http://schemas.microsoft.com/office/drawing/2014/main" xmlns="" id="{BFDCA77B-A4E0-4290-B0B2-EF9F4654F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0" y="8568"/>
              <a:ext cx="225" cy="227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172754-C265-4BE5-8B68-1B35A201E3EB}"/>
              </a:ext>
            </a:extLst>
          </p:cNvPr>
          <p:cNvSpPr/>
          <p:nvPr/>
        </p:nvSpPr>
        <p:spPr>
          <a:xfrm>
            <a:off x="714375" y="553244"/>
            <a:ext cx="83629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如图，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是两个蓄水池，都在河流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的同侧，为了方便灌溉作物，要在河边建一个抽水站，将河水送到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两地，问该站建在河边什么地方，可使所修的渠道最短，试在图中确定该点（保留作图痕迹）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116817C-5A53-4CD6-9699-BD0489596B1E}"/>
              </a:ext>
            </a:extLst>
          </p:cNvPr>
          <p:cNvSpPr/>
          <p:nvPr/>
        </p:nvSpPr>
        <p:spPr>
          <a:xfrm>
            <a:off x="750491" y="2891378"/>
            <a:ext cx="353536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点即为该点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0A3FC1F-6950-4B1F-9AE6-7B9FF63E2B55}"/>
              </a:ext>
            </a:extLst>
          </p:cNvPr>
          <p:cNvGrpSpPr>
            <a:grpSpLocks/>
          </p:cNvGrpSpPr>
          <p:nvPr/>
        </p:nvGrpSpPr>
        <p:grpSpPr bwMode="auto">
          <a:xfrm>
            <a:off x="5505450" y="2349500"/>
            <a:ext cx="2714625" cy="2108200"/>
            <a:chOff x="5543550" y="2663825"/>
            <a:chExt cx="2714625" cy="2108200"/>
          </a:xfrm>
        </p:grpSpPr>
        <p:pic>
          <p:nvPicPr>
            <p:cNvPr id="72708" name="Picture 3" descr="E:\罗梦\人八数上\人八数导学案\LL55.tif">
              <a:extLst>
                <a:ext uri="{FF2B5EF4-FFF2-40B4-BE49-F238E27FC236}">
                  <a16:creationId xmlns:a16="http://schemas.microsoft.com/office/drawing/2014/main" xmlns="" id="{C512601C-D257-47C2-8037-1CC9AA3EA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0097F1"/>
                </a:clrFrom>
                <a:clrTo>
                  <a:srgbClr val="0097F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3550" y="2663825"/>
              <a:ext cx="2714625" cy="210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09" name="Picture 6">
              <a:extLst>
                <a:ext uri="{FF2B5EF4-FFF2-40B4-BE49-F238E27FC236}">
                  <a16:creationId xmlns:a16="http://schemas.microsoft.com/office/drawing/2014/main" xmlns="" id="{638A40D4-A34C-4A05-AE3F-0A650110A4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844642">
              <a:off x="6381751" y="3067115"/>
              <a:ext cx="45720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10" name="Picture 3" descr="E:\罗梦\人八数上\人八数导学案\LL55.tif">
              <a:extLst>
                <a:ext uri="{FF2B5EF4-FFF2-40B4-BE49-F238E27FC236}">
                  <a16:creationId xmlns:a16="http://schemas.microsoft.com/office/drawing/2014/main" xmlns="" id="{AA1E6CBB-97B1-4B9C-888B-0177831CE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0097F1"/>
                </a:clrFrom>
                <a:clrTo>
                  <a:srgbClr val="0097F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98" t="40361" r="38524" b="22894"/>
            <a:stretch>
              <a:fillRect/>
            </a:stretch>
          </p:blipFill>
          <p:spPr bwMode="auto">
            <a:xfrm>
              <a:off x="6829652" y="3205703"/>
              <a:ext cx="838200" cy="774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3" descr="E:\罗梦\人八数上\人八数导学案\LL55.tif">
            <a:extLst>
              <a:ext uri="{FF2B5EF4-FFF2-40B4-BE49-F238E27FC236}">
                <a16:creationId xmlns:a16="http://schemas.microsoft.com/office/drawing/2014/main" xmlns="" id="{E27374A5-EC17-4BA4-A408-BA6D2320D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2349500"/>
            <a:ext cx="2714625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3">
            <a:extLst>
              <a:ext uri="{FF2B5EF4-FFF2-40B4-BE49-F238E27FC236}">
                <a16:creationId xmlns:a16="http://schemas.microsoft.com/office/drawing/2014/main" xmlns="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0" name="直线连接符 6">
              <a:extLst>
                <a:ext uri="{FF2B5EF4-FFF2-40B4-BE49-F238E27FC236}">
                  <a16:creationId xmlns:a16="http://schemas.microsoft.com/office/drawing/2014/main" xmlns="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xmlns="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1">
            <a:extLst>
              <a:ext uri="{FF2B5EF4-FFF2-40B4-BE49-F238E27FC236}">
                <a16:creationId xmlns:a16="http://schemas.microsoft.com/office/drawing/2014/main" xmlns="" id="{ED34BFD2-0948-45FB-B151-E0FCCA2A3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79" y="457428"/>
            <a:ext cx="898334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如图，在直角坐标系中，点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的坐标分别为（1，4）和（3，0），点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轴上的一个动点，且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三点不在同一条直线上，当△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的周长最小时点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的坐标是（　　）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A．（0，3）            B．（0，2）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C．（0，1）            D．（0，0） </a:t>
            </a:r>
          </a:p>
          <a:p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pic>
        <p:nvPicPr>
          <p:cNvPr id="73730" name="图片 2" descr="%3EZOOPD%AKQRU`)$U{ZK45">
            <a:extLst>
              <a:ext uri="{FF2B5EF4-FFF2-40B4-BE49-F238E27FC236}">
                <a16:creationId xmlns:a16="http://schemas.microsoft.com/office/drawing/2014/main" xmlns="" id="{57239B70-6365-4477-9FBD-BF9BD76D2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1982788"/>
            <a:ext cx="1960562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BD19CAA-3933-4E50-B309-1A7BB5F54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79" y="2848769"/>
            <a:ext cx="631793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点关于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轴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对称点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B′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，交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轴于点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′，此时△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的周长最小，然后依据点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与点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′的坐标可得到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的长，然后证明△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为等腰直角三角形即可．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7189753-C1D7-4A34-B447-94990AC13E9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518275" y="2243138"/>
            <a:ext cx="844550" cy="9858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C66F308-DF19-4232-B235-5FAB857A8A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67563" y="2474913"/>
            <a:ext cx="539750" cy="75406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7EF7EF5C-EBB7-47EA-B504-8F0FBF5B7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2825" y="2243138"/>
            <a:ext cx="20638" cy="9858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25480AA-1A86-4BA8-989E-2C416BA5C0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713" y="3021013"/>
            <a:ext cx="36740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" b="1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B′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5F8F1DD-80BC-4EFB-AC7A-16D59419C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4513" y="2292350"/>
            <a:ext cx="37863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 b="1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1500" b="1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′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F6F9530-45DF-45C1-AF70-DE9D5530E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5038" y="3189288"/>
            <a:ext cx="31290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E</a:t>
            </a:r>
          </a:p>
        </p:txBody>
      </p:sp>
      <p:sp>
        <p:nvSpPr>
          <p:cNvPr id="16394" name="文本框 10">
            <a:extLst>
              <a:ext uri="{FF2B5EF4-FFF2-40B4-BE49-F238E27FC236}">
                <a16:creationId xmlns:a16="http://schemas.microsoft.com/office/drawing/2014/main" xmlns="" id="{93752CE2-92F3-4BDD-A3A2-0799A76C8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7988" y="1389857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grpSp>
        <p:nvGrpSpPr>
          <p:cNvPr id="16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63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8" name="矩形 17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0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1" name="图片 20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828675" y="1445870"/>
            <a:ext cx="7736827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  <a:defRPr/>
            </a:pPr>
            <a:r>
              <a:rPr lang="zh-CN" altLang="en-US" sz="2400" b="1" noProof="1" smtClean="0">
                <a:solidFill>
                  <a:prstClr val="black"/>
                </a:solidFill>
                <a:latin typeface="宋体" pitchFamily="2" charset="-122"/>
                <a:cs typeface="+mn-ea"/>
              </a:rPr>
              <a:t>    求</a:t>
            </a:r>
            <a:r>
              <a:rPr lang="zh-CN" altLang="en-US" sz="24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三角形周长的最小值，先确定动点所在的直线和固定点，而后作某一固定点关于动点所在直线的对称点，而后将其与另一固定点连线，</a:t>
            </a:r>
            <a:r>
              <a:rPr lang="zh-CN" altLang="en-US" sz="24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连线与动点所在直线的交点</a:t>
            </a:r>
            <a:r>
              <a:rPr lang="zh-CN" altLang="en-US" sz="24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即为三角形周长最小时动点的位置</a:t>
            </a:r>
            <a:r>
              <a:rPr lang="en-US" altLang="zh-CN" sz="2400" b="1" noProof="1">
                <a:solidFill>
                  <a:prstClr val="black"/>
                </a:solidFill>
                <a:latin typeface="宋体" pitchFamily="2" charset="-122"/>
                <a:cs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4">
            <a:extLst>
              <a:ext uri="{FF2B5EF4-FFF2-40B4-BE49-F238E27FC236}">
                <a16:creationId xmlns:a16="http://schemas.microsoft.com/office/drawing/2014/main" xmlns="" id="{57CCED7D-416A-4CD5-8AD3-D6AE285E71F9}"/>
              </a:ext>
            </a:extLst>
          </p:cNvPr>
          <p:cNvGrpSpPr>
            <a:grpSpLocks/>
          </p:cNvGrpSpPr>
          <p:nvPr/>
        </p:nvGrpSpPr>
        <p:grpSpPr bwMode="auto">
          <a:xfrm>
            <a:off x="960438" y="2154238"/>
            <a:ext cx="3309937" cy="2413000"/>
            <a:chOff x="1712119" y="2411432"/>
            <a:chExt cx="3309938" cy="2413000"/>
          </a:xfrm>
        </p:grpSpPr>
        <p:pic>
          <p:nvPicPr>
            <p:cNvPr id="75778" name="Picture 2" descr="E:\罗梦\人八数上\人八数导学案\LL59.tif">
              <a:extLst>
                <a:ext uri="{FF2B5EF4-FFF2-40B4-BE49-F238E27FC236}">
                  <a16:creationId xmlns:a16="http://schemas.microsoft.com/office/drawing/2014/main" xmlns="" id="{39177A19-D646-40EE-9906-360FF442DB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97F1"/>
                </a:clrFrom>
                <a:clrTo>
                  <a:srgbClr val="0097F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2119" y="2411432"/>
              <a:ext cx="3309938" cy="241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79" name="Picture 6">
              <a:extLst>
                <a:ext uri="{FF2B5EF4-FFF2-40B4-BE49-F238E27FC236}">
                  <a16:creationId xmlns:a16="http://schemas.microsoft.com/office/drawing/2014/main" xmlns="" id="{F6A4C736-FAA6-4EB9-8DBD-F9ACC4EF23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6100" y="2411432"/>
              <a:ext cx="561975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4EEC933-79AC-4DE5-AC50-CC38433C244B}"/>
              </a:ext>
            </a:extLst>
          </p:cNvPr>
          <p:cNvSpPr/>
          <p:nvPr/>
        </p:nvSpPr>
        <p:spPr>
          <a:xfrm>
            <a:off x="750491" y="553244"/>
            <a:ext cx="808870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3.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如图，已知牧马营地在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P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处，每天牧马人要赶着马群先到河边饮水，再带到草地吃草，然后回到营地，请你替牧马人设计出最短的放牧路线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2A649D-7253-408A-B4D4-A6033016107C}"/>
              </a:ext>
            </a:extLst>
          </p:cNvPr>
          <p:cNvSpPr/>
          <p:nvPr/>
        </p:nvSpPr>
        <p:spPr>
          <a:xfrm>
            <a:off x="5062538" y="2430463"/>
            <a:ext cx="3357562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AP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即为最短的放牧路线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</a:p>
        </p:txBody>
      </p:sp>
      <p:pic>
        <p:nvPicPr>
          <p:cNvPr id="8" name="Picture 2" descr="E:\罗梦\人八数上\人八数导学案\LL59.tif">
            <a:extLst>
              <a:ext uri="{FF2B5EF4-FFF2-40B4-BE49-F238E27FC236}">
                <a16:creationId xmlns:a16="http://schemas.microsoft.com/office/drawing/2014/main" xmlns="" id="{3AEF3748-A988-499F-9F48-783E05B38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38" y="2154238"/>
            <a:ext cx="3309937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">
            <a:extLst>
              <a:ext uri="{FF2B5EF4-FFF2-40B4-BE49-F238E27FC236}">
                <a16:creationId xmlns:a16="http://schemas.microsoft.com/office/drawing/2014/main" xmlns="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3" name="直线连接符 6">
              <a:extLst>
                <a:ext uri="{FF2B5EF4-FFF2-40B4-BE49-F238E27FC236}">
                  <a16:creationId xmlns:a16="http://schemas.microsoft.com/office/drawing/2014/main" xmlns="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5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83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3">
            <a:extLst>
              <a:ext uri="{FF2B5EF4-FFF2-40B4-BE49-F238E27FC236}">
                <a16:creationId xmlns:a16="http://schemas.microsoft.com/office/drawing/2014/main" xmlns="" id="{290E15B2-0FC2-49C0-BC21-B3F6FE90D4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939" y="944563"/>
            <a:ext cx="855408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两地在一条河的两岸，现要在河上造一座桥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桥造在何处可使从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的路径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AMNB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最短（假定河的两岸是平行的直线，桥要与河垂直）</a:t>
            </a:r>
            <a:r>
              <a:rPr lang="zh-CN" altLang="en-US" sz="2400" b="1" dirty="0">
                <a:latin typeface="+mn-lt"/>
                <a:ea typeface="楷体" pitchFamily="49" charset="-122"/>
                <a:sym typeface="Arial" panose="020B0604020202020204" pitchFamily="34" charset="0"/>
              </a:rPr>
              <a:t>？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E15C541E-9799-4A9C-9B6D-49E24A7FF5D1}"/>
              </a:ext>
            </a:extLst>
          </p:cNvPr>
          <p:cNvGrpSpPr>
            <a:grpSpLocks/>
          </p:cNvGrpSpPr>
          <p:nvPr/>
        </p:nvGrpSpPr>
        <p:grpSpPr bwMode="auto">
          <a:xfrm>
            <a:off x="4410075" y="2587625"/>
            <a:ext cx="2484438" cy="1879600"/>
            <a:chOff x="0" y="0"/>
            <a:chExt cx="2086" cy="1579"/>
          </a:xfrm>
        </p:grpSpPr>
        <p:sp>
          <p:nvSpPr>
            <p:cNvPr id="76803" name="Line 5">
              <a:extLst>
                <a:ext uri="{FF2B5EF4-FFF2-40B4-BE49-F238E27FC236}">
                  <a16:creationId xmlns:a16="http://schemas.microsoft.com/office/drawing/2014/main" xmlns="" id="{6DC447FA-3BA8-47B6-BBE0-7AFE6E0BC8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" y="635"/>
              <a:ext cx="1815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4" name="Line 6">
              <a:extLst>
                <a:ext uri="{FF2B5EF4-FFF2-40B4-BE49-F238E27FC236}">
                  <a16:creationId xmlns:a16="http://schemas.microsoft.com/office/drawing/2014/main" xmlns="" id="{D0C91441-62AB-4228-BAB7-CD9067FBA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" y="953"/>
              <a:ext cx="186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5" name="Oval 7">
              <a:extLst>
                <a:ext uri="{FF2B5EF4-FFF2-40B4-BE49-F238E27FC236}">
                  <a16:creationId xmlns:a16="http://schemas.microsoft.com/office/drawing/2014/main" xmlns="" id="{2141316D-B425-4C28-81B7-6191270BF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" y="136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06" name="Oval 8">
              <a:extLst>
                <a:ext uri="{FF2B5EF4-FFF2-40B4-BE49-F238E27FC236}">
                  <a16:creationId xmlns:a16="http://schemas.microsoft.com/office/drawing/2014/main" xmlns="" id="{61473808-2933-487C-AA51-A2F9A9C59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1" y="1270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07" name="Text Box 9">
              <a:extLst>
                <a:ext uri="{FF2B5EF4-FFF2-40B4-BE49-F238E27FC236}">
                  <a16:creationId xmlns:a16="http://schemas.microsoft.com/office/drawing/2014/main" xmlns="" id="{A644108C-B9BD-4C7B-B19C-4D312F3E3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2" y="127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08" name="Text Box 10">
              <a:extLst>
                <a:ext uri="{FF2B5EF4-FFF2-40B4-BE49-F238E27FC236}">
                  <a16:creationId xmlns:a16="http://schemas.microsoft.com/office/drawing/2014/main" xmlns="" id="{9633F029-766E-4011-87BF-3933B2E94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6809" name="组合 9">
            <a:extLst>
              <a:ext uri="{FF2B5EF4-FFF2-40B4-BE49-F238E27FC236}">
                <a16:creationId xmlns:a16="http://schemas.microsoft.com/office/drawing/2014/main" xmlns="" id="{FF64544C-2197-4D5A-99EB-69A81EC3EDBB}"/>
              </a:ext>
            </a:extLst>
          </p:cNvPr>
          <p:cNvGrpSpPr>
            <a:grpSpLocks/>
          </p:cNvGrpSpPr>
          <p:nvPr/>
        </p:nvGrpSpPr>
        <p:grpSpPr bwMode="auto">
          <a:xfrm>
            <a:off x="1601788" y="2533650"/>
            <a:ext cx="2654300" cy="2382838"/>
            <a:chOff x="963" y="4720"/>
            <a:chExt cx="5572" cy="5006"/>
          </a:xfrm>
        </p:grpSpPr>
        <p:pic>
          <p:nvPicPr>
            <p:cNvPr id="76810" name="Picture 2">
              <a:extLst>
                <a:ext uri="{FF2B5EF4-FFF2-40B4-BE49-F238E27FC236}">
                  <a16:creationId xmlns:a16="http://schemas.microsoft.com/office/drawing/2014/main" xmlns="" id="{31F55F7B-76D5-40C4-B2C2-4314E0B261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3" y="4720"/>
              <a:ext cx="5572" cy="5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11" name="Text Box 10">
              <a:extLst>
                <a:ext uri="{FF2B5EF4-FFF2-40B4-BE49-F238E27FC236}">
                  <a16:creationId xmlns:a16="http://schemas.microsoft.com/office/drawing/2014/main" xmlns="" id="{5725F1C3-6199-47D7-99E3-08B7A00701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4" y="4947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12" name="Text Box 9">
              <a:extLst>
                <a:ext uri="{FF2B5EF4-FFF2-40B4-BE49-F238E27FC236}">
                  <a16:creationId xmlns:a16="http://schemas.microsoft.com/office/drawing/2014/main" xmlns="" id="{96E9C0DF-14A8-431D-9F97-4F420A8A3F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5" y="8801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13" name="Text Box 9">
              <a:extLst>
                <a:ext uri="{FF2B5EF4-FFF2-40B4-BE49-F238E27FC236}">
                  <a16:creationId xmlns:a16="http://schemas.microsoft.com/office/drawing/2014/main" xmlns="" id="{DA386AB0-C1BF-47C3-BA89-CD2C440D8F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5" y="8121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14" name="Text Box 9">
              <a:extLst>
                <a:ext uri="{FF2B5EF4-FFF2-40B4-BE49-F238E27FC236}">
                  <a16:creationId xmlns:a16="http://schemas.microsoft.com/office/drawing/2014/main" xmlns="" id="{5B47747B-345D-4263-9070-C5F37F77B2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2" y="6193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M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6815" name="直接连接符 6">
              <a:extLst>
                <a:ext uri="{FF2B5EF4-FFF2-40B4-BE49-F238E27FC236}">
                  <a16:creationId xmlns:a16="http://schemas.microsoft.com/office/drawing/2014/main" xmlns="" id="{408D877A-A8D8-4170-B515-51A1A79E95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402" y="5426"/>
              <a:ext cx="1056" cy="1222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16" name="直接连接符 7">
              <a:extLst>
                <a:ext uri="{FF2B5EF4-FFF2-40B4-BE49-F238E27FC236}">
                  <a16:creationId xmlns:a16="http://schemas.microsoft.com/office/drawing/2014/main" xmlns="" id="{4CEDAF20-4F5E-47C9-9862-CD04062E12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71" y="6761"/>
              <a:ext cx="341" cy="1588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17" name="直接连接符 8">
              <a:extLst>
                <a:ext uri="{FF2B5EF4-FFF2-40B4-BE49-F238E27FC236}">
                  <a16:creationId xmlns:a16="http://schemas.microsoft.com/office/drawing/2014/main" xmlns="" id="{B3BE78D7-7C3C-4B84-BEC1-A21431BCDE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98" y="8235"/>
              <a:ext cx="794" cy="908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6820" name="文本框 6151">
            <a:extLst>
              <a:ext uri="{FF2B5EF4-FFF2-40B4-BE49-F238E27FC236}">
                <a16:creationId xmlns:a16="http://schemas.microsoft.com/office/drawing/2014/main" xmlns="" id="{BA5F8BBE-3CA5-4FC0-9063-D92926B2B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8325" y="509868"/>
            <a:ext cx="4467225" cy="46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利用平移知识解决造桥选址问题</a:t>
            </a:r>
          </a:p>
        </p:txBody>
      </p: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4"/>
          <p:cNvGrpSpPr>
            <a:grpSpLocks/>
          </p:cNvGrpSpPr>
          <p:nvPr/>
        </p:nvGrpSpPr>
        <p:grpSpPr bwMode="auto">
          <a:xfrm>
            <a:off x="1428313" y="532964"/>
            <a:ext cx="1685925" cy="409790"/>
            <a:chOff x="3485" y="1168"/>
            <a:chExt cx="2654" cy="644"/>
          </a:xfrm>
        </p:grpSpPr>
        <p:sp>
          <p:nvSpPr>
            <p:cNvPr id="34" name="圆角矩形 33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Text Box 7">
            <a:extLst>
              <a:ext uri="{FF2B5EF4-FFF2-40B4-BE49-F238E27FC236}">
                <a16:creationId xmlns:a16="http://schemas.microsoft.com/office/drawing/2014/main" xmlns="" id="{21ECB3B4-D71F-440E-9710-8F92EAAF4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75" y="4621300"/>
            <a:ext cx="485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</a:rPr>
              <a:t>B</a:t>
            </a:r>
          </a:p>
        </p:txBody>
      </p:sp>
      <p:sp>
        <p:nvSpPr>
          <p:cNvPr id="77830" name="Text Box 8">
            <a:extLst>
              <a:ext uri="{FF2B5EF4-FFF2-40B4-BE49-F238E27FC236}">
                <a16:creationId xmlns:a16="http://schemas.microsoft.com/office/drawing/2014/main" xmlns="" id="{50A45ED8-F71F-4C64-B521-60C684265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875" y="1616075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</a:rPr>
              <a:t>A</a:t>
            </a:r>
          </a:p>
        </p:txBody>
      </p:sp>
      <p:grpSp>
        <p:nvGrpSpPr>
          <p:cNvPr id="77832" name="Group 11">
            <a:extLst>
              <a:ext uri="{FF2B5EF4-FFF2-40B4-BE49-F238E27FC236}">
                <a16:creationId xmlns:a16="http://schemas.microsoft.com/office/drawing/2014/main" xmlns="" id="{4AD104F3-4793-43A1-BC6D-A6D0B138589F}"/>
              </a:ext>
            </a:extLst>
          </p:cNvPr>
          <p:cNvGrpSpPr>
            <a:grpSpLocks/>
          </p:cNvGrpSpPr>
          <p:nvPr/>
        </p:nvGrpSpPr>
        <p:grpSpPr bwMode="auto">
          <a:xfrm>
            <a:off x="3436633" y="1922773"/>
            <a:ext cx="2844706" cy="2698527"/>
            <a:chOff x="1655" y="1298"/>
            <a:chExt cx="2389" cy="2267"/>
          </a:xfrm>
        </p:grpSpPr>
        <p:sp>
          <p:nvSpPr>
            <p:cNvPr id="77835" name="Rectangle 14">
              <a:extLst>
                <a:ext uri="{FF2B5EF4-FFF2-40B4-BE49-F238E27FC236}">
                  <a16:creationId xmlns:a16="http://schemas.microsoft.com/office/drawing/2014/main" xmlns="" id="{606AD9B3-E97A-4A23-A0DD-159C8BAA3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" y="1298"/>
              <a:ext cx="16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0" b="1" i="1">
                  <a:solidFill>
                    <a:srgbClr val="0033CC"/>
                  </a:solidFill>
                  <a:latin typeface="+mn-lt"/>
                </a:rPr>
                <a:t>●</a:t>
              </a:r>
            </a:p>
          </p:txBody>
        </p:sp>
        <p:sp>
          <p:nvSpPr>
            <p:cNvPr id="77838" name="Rectangle 17">
              <a:extLst>
                <a:ext uri="{FF2B5EF4-FFF2-40B4-BE49-F238E27FC236}">
                  <a16:creationId xmlns:a16="http://schemas.microsoft.com/office/drawing/2014/main" xmlns="" id="{71C99EC1-D49F-448D-9BB9-BFD752E7D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475"/>
              <a:ext cx="16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0" b="1" i="1">
                  <a:solidFill>
                    <a:srgbClr val="0033CC"/>
                  </a:solidFill>
                  <a:latin typeface="+mn-lt"/>
                </a:rPr>
                <a:t>●</a:t>
              </a:r>
            </a:p>
          </p:txBody>
        </p:sp>
      </p:grpSp>
      <p:grpSp>
        <p:nvGrpSpPr>
          <p:cNvPr id="77839" name="Group 18">
            <a:extLst>
              <a:ext uri="{FF2B5EF4-FFF2-40B4-BE49-F238E27FC236}">
                <a16:creationId xmlns:a16="http://schemas.microsoft.com/office/drawing/2014/main" xmlns="" id="{A90C0856-7BD8-4F7F-845E-BF4B495F4663}"/>
              </a:ext>
            </a:extLst>
          </p:cNvPr>
          <p:cNvGrpSpPr>
            <a:grpSpLocks/>
          </p:cNvGrpSpPr>
          <p:nvPr/>
        </p:nvGrpSpPr>
        <p:grpSpPr bwMode="auto">
          <a:xfrm>
            <a:off x="2357438" y="3355975"/>
            <a:ext cx="5076825" cy="431800"/>
            <a:chOff x="748" y="1979"/>
            <a:chExt cx="4264" cy="362"/>
          </a:xfrm>
        </p:grpSpPr>
        <p:sp>
          <p:nvSpPr>
            <p:cNvPr id="77840" name="Line 20">
              <a:extLst>
                <a:ext uri="{FF2B5EF4-FFF2-40B4-BE49-F238E27FC236}">
                  <a16:creationId xmlns:a16="http://schemas.microsoft.com/office/drawing/2014/main" xmlns="" id="{FC2F40BE-068C-4FFE-AE17-BCF0280713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" y="1979"/>
              <a:ext cx="42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41" name="Line 23">
              <a:extLst>
                <a:ext uri="{FF2B5EF4-FFF2-40B4-BE49-F238E27FC236}">
                  <a16:creationId xmlns:a16="http://schemas.microsoft.com/office/drawing/2014/main" xmlns="" id="{796C950F-6F6E-4197-A872-FF7FFC29DC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" y="2341"/>
              <a:ext cx="42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grpSp>
        <p:nvGrpSpPr>
          <p:cNvPr id="7" name="Group 25">
            <a:extLst>
              <a:ext uri="{FF2B5EF4-FFF2-40B4-BE49-F238E27FC236}">
                <a16:creationId xmlns:a16="http://schemas.microsoft.com/office/drawing/2014/main" xmlns="" id="{8313D9BC-FAEC-4061-A297-305095036377}"/>
              </a:ext>
            </a:extLst>
          </p:cNvPr>
          <p:cNvGrpSpPr>
            <a:grpSpLocks/>
          </p:cNvGrpSpPr>
          <p:nvPr/>
        </p:nvGrpSpPr>
        <p:grpSpPr bwMode="auto">
          <a:xfrm>
            <a:off x="3598863" y="2058988"/>
            <a:ext cx="2755900" cy="2540000"/>
            <a:chOff x="1791" y="1434"/>
            <a:chExt cx="2314" cy="2132"/>
          </a:xfrm>
        </p:grpSpPr>
        <p:sp>
          <p:nvSpPr>
            <p:cNvPr id="77843" name="Line 26">
              <a:extLst>
                <a:ext uri="{FF2B5EF4-FFF2-40B4-BE49-F238E27FC236}">
                  <a16:creationId xmlns:a16="http://schemas.microsoft.com/office/drawing/2014/main" xmlns="" id="{5CD286D6-5AF9-4D43-AFC2-422737BB0C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1" y="1434"/>
              <a:ext cx="2178" cy="21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44" name="Text Box 27">
              <a:extLst>
                <a:ext uri="{FF2B5EF4-FFF2-40B4-BE49-F238E27FC236}">
                  <a16:creationId xmlns:a16="http://schemas.microsoft.com/office/drawing/2014/main" xmlns="" id="{CB38ADF4-9E63-457E-BE8D-FC9C3AE4D8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4" y="2750"/>
              <a:ext cx="681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 b="1" i="1">
                  <a:solidFill>
                    <a:srgbClr val="FF3300"/>
                  </a:solidFill>
                  <a:latin typeface="+mn-lt"/>
                </a:rPr>
                <a:t> </a:t>
              </a:r>
              <a:r>
                <a:rPr lang="en-US" altLang="zh-CN" sz="4500" b="1" i="1">
                  <a:solidFill>
                    <a:srgbClr val="FF3300"/>
                  </a:solidFill>
                  <a:latin typeface="+mn-lt"/>
                </a:rPr>
                <a:t>?</a:t>
              </a:r>
            </a:p>
          </p:txBody>
        </p:sp>
      </p:grpSp>
      <p:grpSp>
        <p:nvGrpSpPr>
          <p:cNvPr id="8" name="Group 48">
            <a:extLst>
              <a:ext uri="{FF2B5EF4-FFF2-40B4-BE49-F238E27FC236}">
                <a16:creationId xmlns:a16="http://schemas.microsoft.com/office/drawing/2014/main" xmlns="" id="{0AE7E67F-5B19-43AA-8FBC-9DBE219D0A8C}"/>
              </a:ext>
            </a:extLst>
          </p:cNvPr>
          <p:cNvGrpSpPr>
            <a:grpSpLocks/>
          </p:cNvGrpSpPr>
          <p:nvPr/>
        </p:nvGrpSpPr>
        <p:grpSpPr bwMode="auto">
          <a:xfrm>
            <a:off x="2400301" y="2909888"/>
            <a:ext cx="474629" cy="1272824"/>
            <a:chOff x="431" y="695"/>
            <a:chExt cx="399" cy="1029"/>
          </a:xfrm>
        </p:grpSpPr>
        <p:sp>
          <p:nvSpPr>
            <p:cNvPr id="77846" name="Line 49">
              <a:extLst>
                <a:ext uri="{FF2B5EF4-FFF2-40B4-BE49-F238E27FC236}">
                  <a16:creationId xmlns:a16="http://schemas.microsoft.com/office/drawing/2014/main" xmlns="" id="{CD545FEE-ACBE-4F9F-8642-2D858E995C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7" y="1026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47" name="Rectangle 50">
              <a:extLst>
                <a:ext uri="{FF2B5EF4-FFF2-40B4-BE49-F238E27FC236}">
                  <a16:creationId xmlns:a16="http://schemas.microsoft.com/office/drawing/2014/main" xmlns="" id="{7C74AD7C-7071-4CC9-958F-A2918A5B9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1351"/>
              <a:ext cx="343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3300"/>
                  </a:solidFill>
                  <a:latin typeface="+mn-lt"/>
                </a:rPr>
                <a:t>N</a:t>
              </a:r>
            </a:p>
          </p:txBody>
        </p:sp>
        <p:sp>
          <p:nvSpPr>
            <p:cNvPr id="77848" name="Rectangle 51">
              <a:extLst>
                <a:ext uri="{FF2B5EF4-FFF2-40B4-BE49-F238E27FC236}">
                  <a16:creationId xmlns:a16="http://schemas.microsoft.com/office/drawing/2014/main" xmlns="" id="{3C6D0998-7B4E-409A-A03F-61C4CF8E3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695"/>
              <a:ext cx="399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3300"/>
                  </a:solidFill>
                  <a:latin typeface="+mn-lt"/>
                </a:rPr>
                <a:t>M</a:t>
              </a:r>
            </a:p>
          </p:txBody>
        </p:sp>
      </p:grpSp>
      <p:grpSp>
        <p:nvGrpSpPr>
          <p:cNvPr id="10" name="Group 52">
            <a:extLst>
              <a:ext uri="{FF2B5EF4-FFF2-40B4-BE49-F238E27FC236}">
                <a16:creationId xmlns:a16="http://schemas.microsoft.com/office/drawing/2014/main" xmlns="" id="{8471D9FD-7BD5-4E91-B22D-4C0D0834DC31}"/>
              </a:ext>
            </a:extLst>
          </p:cNvPr>
          <p:cNvGrpSpPr>
            <a:grpSpLocks/>
          </p:cNvGrpSpPr>
          <p:nvPr/>
        </p:nvGrpSpPr>
        <p:grpSpPr bwMode="auto">
          <a:xfrm>
            <a:off x="2562225" y="2029993"/>
            <a:ext cx="3619500" cy="2554706"/>
            <a:chOff x="793" y="1330"/>
            <a:chExt cx="3040" cy="2145"/>
          </a:xfrm>
        </p:grpSpPr>
        <p:sp>
          <p:nvSpPr>
            <p:cNvPr id="77850" name="Line 53">
              <a:extLst>
                <a:ext uri="{FF2B5EF4-FFF2-40B4-BE49-F238E27FC236}">
                  <a16:creationId xmlns:a16="http://schemas.microsoft.com/office/drawing/2014/main" xmlns="" id="{309EBF8C-FB0F-4007-9D6A-BE7AF94705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3" y="1330"/>
              <a:ext cx="871" cy="110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51" name="Line 54">
              <a:extLst>
                <a:ext uri="{FF2B5EF4-FFF2-40B4-BE49-F238E27FC236}">
                  <a16:creationId xmlns:a16="http://schemas.microsoft.com/office/drawing/2014/main" xmlns="" id="{62E4CD37-AB50-460C-AB1B-9D57509597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93" y="2795"/>
              <a:ext cx="3040" cy="68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grpSp>
        <p:nvGrpSpPr>
          <p:cNvPr id="11" name="Group 55">
            <a:extLst>
              <a:ext uri="{FF2B5EF4-FFF2-40B4-BE49-F238E27FC236}">
                <a16:creationId xmlns:a16="http://schemas.microsoft.com/office/drawing/2014/main" xmlns="" id="{C25762BE-46B2-40D4-B0D4-2A69AF2090BD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2075071"/>
            <a:ext cx="2592779" cy="2509645"/>
            <a:chOff x="1655" y="1366"/>
            <a:chExt cx="2290" cy="2170"/>
          </a:xfrm>
        </p:grpSpPr>
        <p:sp>
          <p:nvSpPr>
            <p:cNvPr id="77853" name="Line 56">
              <a:extLst>
                <a:ext uri="{FF2B5EF4-FFF2-40B4-BE49-F238E27FC236}">
                  <a16:creationId xmlns:a16="http://schemas.microsoft.com/office/drawing/2014/main" xmlns="" id="{F980884D-59CD-4AF3-B625-16FE1052ED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1366"/>
              <a:ext cx="537" cy="1121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54" name="Line 57">
              <a:extLst>
                <a:ext uri="{FF2B5EF4-FFF2-40B4-BE49-F238E27FC236}">
                  <a16:creationId xmlns:a16="http://schemas.microsoft.com/office/drawing/2014/main" xmlns="" id="{ACAAD70E-3735-4F9A-9D1E-390C5D635F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0" y="2836"/>
              <a:ext cx="1745" cy="70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grpSp>
        <p:nvGrpSpPr>
          <p:cNvPr id="12" name="Group 58">
            <a:extLst>
              <a:ext uri="{FF2B5EF4-FFF2-40B4-BE49-F238E27FC236}">
                <a16:creationId xmlns:a16="http://schemas.microsoft.com/office/drawing/2014/main" xmlns="" id="{B187D66E-B8A1-4A33-A72E-B530A15A2799}"/>
              </a:ext>
            </a:extLst>
          </p:cNvPr>
          <p:cNvGrpSpPr>
            <a:grpSpLocks/>
          </p:cNvGrpSpPr>
          <p:nvPr/>
        </p:nvGrpSpPr>
        <p:grpSpPr bwMode="auto">
          <a:xfrm>
            <a:off x="2405063" y="3331509"/>
            <a:ext cx="408013" cy="863551"/>
            <a:chOff x="431" y="1026"/>
            <a:chExt cx="343" cy="699"/>
          </a:xfrm>
        </p:grpSpPr>
        <p:sp>
          <p:nvSpPr>
            <p:cNvPr id="77856" name="Line 59">
              <a:extLst>
                <a:ext uri="{FF2B5EF4-FFF2-40B4-BE49-F238E27FC236}">
                  <a16:creationId xmlns:a16="http://schemas.microsoft.com/office/drawing/2014/main" xmlns="" id="{AB9FF00F-AEB5-4C03-ACC0-8D3E58FCFB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7" y="1026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57" name="Rectangle 60">
              <a:extLst>
                <a:ext uri="{FF2B5EF4-FFF2-40B4-BE49-F238E27FC236}">
                  <a16:creationId xmlns:a16="http://schemas.microsoft.com/office/drawing/2014/main" xmlns="" id="{4965738E-E3B6-416A-9C8B-EFB66EF3F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1351"/>
              <a:ext cx="343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3300"/>
                  </a:solidFill>
                  <a:latin typeface="+mn-lt"/>
                </a:rPr>
                <a:t>N</a:t>
              </a:r>
            </a:p>
          </p:txBody>
        </p:sp>
      </p:grpSp>
      <p:grpSp>
        <p:nvGrpSpPr>
          <p:cNvPr id="13" name="Group 62">
            <a:extLst>
              <a:ext uri="{FF2B5EF4-FFF2-40B4-BE49-F238E27FC236}">
                <a16:creationId xmlns:a16="http://schemas.microsoft.com/office/drawing/2014/main" xmlns="" id="{04472612-97BD-458A-B092-80B8E54D1006}"/>
              </a:ext>
            </a:extLst>
          </p:cNvPr>
          <p:cNvGrpSpPr>
            <a:grpSpLocks/>
          </p:cNvGrpSpPr>
          <p:nvPr/>
        </p:nvGrpSpPr>
        <p:grpSpPr bwMode="auto">
          <a:xfrm>
            <a:off x="4034737" y="2938374"/>
            <a:ext cx="475161" cy="1272824"/>
            <a:chOff x="431" y="695"/>
            <a:chExt cx="398" cy="1029"/>
          </a:xfrm>
        </p:grpSpPr>
        <p:sp>
          <p:nvSpPr>
            <p:cNvPr id="77860" name="Line 63">
              <a:extLst>
                <a:ext uri="{FF2B5EF4-FFF2-40B4-BE49-F238E27FC236}">
                  <a16:creationId xmlns:a16="http://schemas.microsoft.com/office/drawing/2014/main" xmlns="" id="{CD215DE8-2B73-4A64-B5CF-6E845A5259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7" y="1026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61" name="Rectangle 64">
              <a:extLst>
                <a:ext uri="{FF2B5EF4-FFF2-40B4-BE49-F238E27FC236}">
                  <a16:creationId xmlns:a16="http://schemas.microsoft.com/office/drawing/2014/main" xmlns="" id="{3D13ADDF-0A2F-4481-A804-EBBB0DA48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1351"/>
              <a:ext cx="341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3300"/>
                  </a:solidFill>
                  <a:latin typeface="+mn-lt"/>
                </a:rPr>
                <a:t>N</a:t>
              </a:r>
            </a:p>
          </p:txBody>
        </p:sp>
        <p:sp>
          <p:nvSpPr>
            <p:cNvPr id="77862" name="Rectangle 65">
              <a:extLst>
                <a:ext uri="{FF2B5EF4-FFF2-40B4-BE49-F238E27FC236}">
                  <a16:creationId xmlns:a16="http://schemas.microsoft.com/office/drawing/2014/main" xmlns="" id="{B325B125-17A9-498F-8C03-82BC69831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695"/>
              <a:ext cx="39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3300"/>
                  </a:solidFill>
                  <a:latin typeface="+mn-lt"/>
                </a:rPr>
                <a:t>M</a:t>
              </a:r>
            </a:p>
          </p:txBody>
        </p:sp>
      </p:grpSp>
      <p:grpSp>
        <p:nvGrpSpPr>
          <p:cNvPr id="14" name="Group 66">
            <a:extLst>
              <a:ext uri="{FF2B5EF4-FFF2-40B4-BE49-F238E27FC236}">
                <a16:creationId xmlns:a16="http://schemas.microsoft.com/office/drawing/2014/main" xmlns="" id="{0E32124E-98B4-4429-86B9-FE3A39F1EFF1}"/>
              </a:ext>
            </a:extLst>
          </p:cNvPr>
          <p:cNvGrpSpPr>
            <a:grpSpLocks/>
          </p:cNvGrpSpPr>
          <p:nvPr/>
        </p:nvGrpSpPr>
        <p:grpSpPr bwMode="auto">
          <a:xfrm>
            <a:off x="3589276" y="2030440"/>
            <a:ext cx="2591991" cy="2536759"/>
            <a:chOff x="1719" y="1347"/>
            <a:chExt cx="2177" cy="2132"/>
          </a:xfrm>
        </p:grpSpPr>
        <p:sp>
          <p:nvSpPr>
            <p:cNvPr id="77864" name="Line 67">
              <a:extLst>
                <a:ext uri="{FF2B5EF4-FFF2-40B4-BE49-F238E27FC236}">
                  <a16:creationId xmlns:a16="http://schemas.microsoft.com/office/drawing/2014/main" xmlns="" id="{DB629297-1B53-4B65-B280-D91AC57A56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9" y="1347"/>
              <a:ext cx="1982" cy="1093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65" name="Line 68">
              <a:extLst>
                <a:ext uri="{FF2B5EF4-FFF2-40B4-BE49-F238E27FC236}">
                  <a16:creationId xmlns:a16="http://schemas.microsoft.com/office/drawing/2014/main" xmlns="" id="{A5EDA89B-FE75-421C-B9E2-4968BA726B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1" y="2824"/>
              <a:ext cx="195" cy="655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sp>
        <p:nvSpPr>
          <p:cNvPr id="9" name="Text Box 10">
            <a:extLst>
              <a:ext uri="{FF2B5EF4-FFF2-40B4-BE49-F238E27FC236}">
                <a16:creationId xmlns:a16="http://schemas.microsoft.com/office/drawing/2014/main" xmlns="" id="{61DBF614-6629-417E-BF1E-BF9675AEA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5" y="481013"/>
            <a:ext cx="844422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楷体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+mn-lt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图假定任选位置造桥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，连接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的路径是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AM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，那么怎样确定桥的位置，才能使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的路径最短呢？</a:t>
            </a:r>
          </a:p>
        </p:txBody>
      </p:sp>
      <p:grpSp>
        <p:nvGrpSpPr>
          <p:cNvPr id="50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51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54" name="Rectangle 51">
            <a:extLst>
              <a:ext uri="{FF2B5EF4-FFF2-40B4-BE49-F238E27FC236}">
                <a16:creationId xmlns:a16="http://schemas.microsoft.com/office/drawing/2014/main" xmlns="" id="{3C6D0998-7B4E-409A-A03F-61C4CF8E3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063" y="2919324"/>
            <a:ext cx="474629" cy="46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3300"/>
                </a:solidFill>
                <a:latin typeface="+mn-lt"/>
              </a:rPr>
              <a:t>M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3.82716E-6 L 0.18021 0.00185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47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79 0.00185 L 0.37396 0.0018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11">
            <a:extLst>
              <a:ext uri="{FF2B5EF4-FFF2-40B4-BE49-F238E27FC236}">
                <a16:creationId xmlns:a16="http://schemas.microsoft.com/office/drawing/2014/main" xmlns="" id="{B5249D88-B902-4298-9E02-AA10ED2B9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206" y="541338"/>
            <a:ext cx="79160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如图，连接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两点的所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有线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中，哪条最短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？为什么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？</a:t>
            </a:r>
          </a:p>
        </p:txBody>
      </p:sp>
      <p:grpSp>
        <p:nvGrpSpPr>
          <p:cNvPr id="58370" name="组合 29">
            <a:extLst>
              <a:ext uri="{FF2B5EF4-FFF2-40B4-BE49-F238E27FC236}">
                <a16:creationId xmlns:a16="http://schemas.microsoft.com/office/drawing/2014/main" xmlns="" id="{637954A8-1001-4CC2-BC34-63826164E1AD}"/>
              </a:ext>
            </a:extLst>
          </p:cNvPr>
          <p:cNvGrpSpPr>
            <a:grpSpLocks/>
          </p:cNvGrpSpPr>
          <p:nvPr/>
        </p:nvGrpSpPr>
        <p:grpSpPr bwMode="auto">
          <a:xfrm>
            <a:off x="1252146" y="1147772"/>
            <a:ext cx="1757362" cy="1319212"/>
            <a:chOff x="899592" y="2132856"/>
            <a:chExt cx="2343623" cy="1757424"/>
          </a:xfrm>
        </p:grpSpPr>
        <p:grpSp>
          <p:nvGrpSpPr>
            <p:cNvPr id="58371" name="组合 14">
              <a:extLst>
                <a:ext uri="{FF2B5EF4-FFF2-40B4-BE49-F238E27FC236}">
                  <a16:creationId xmlns:a16="http://schemas.microsoft.com/office/drawing/2014/main" xmlns="" id="{A28B5388-9973-4CDE-AE37-7B371DB220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9592" y="3212976"/>
              <a:ext cx="446851" cy="634913"/>
              <a:chOff x="899592" y="3212976"/>
              <a:chExt cx="446851" cy="634913"/>
            </a:xfrm>
          </p:grpSpPr>
          <p:sp>
            <p:nvSpPr>
              <p:cNvPr id="58372" name="椭圆 12">
                <a:extLst>
                  <a:ext uri="{FF2B5EF4-FFF2-40B4-BE49-F238E27FC236}">
                    <a16:creationId xmlns:a16="http://schemas.microsoft.com/office/drawing/2014/main" xmlns="" id="{914087B1-7EB5-4C04-8E9A-4EC11BC19B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8373" name="TextBox 13">
                <a:extLst>
                  <a:ext uri="{FF2B5EF4-FFF2-40B4-BE49-F238E27FC236}">
                    <a16:creationId xmlns:a16="http://schemas.microsoft.com/office/drawing/2014/main" xmlns="" id="{A75AFA7C-1D32-478F-93A0-4E6B59771C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374" name="组合 15">
              <a:extLst>
                <a:ext uri="{FF2B5EF4-FFF2-40B4-BE49-F238E27FC236}">
                  <a16:creationId xmlns:a16="http://schemas.microsoft.com/office/drawing/2014/main" xmlns="" id="{732B959A-80D1-4EC9-8C93-1A05EF084B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96364" y="3212976"/>
              <a:ext cx="446851" cy="634913"/>
              <a:chOff x="899592" y="3212976"/>
              <a:chExt cx="446851" cy="634913"/>
            </a:xfrm>
          </p:grpSpPr>
          <p:sp>
            <p:nvSpPr>
              <p:cNvPr id="58375" name="椭圆 16">
                <a:extLst>
                  <a:ext uri="{FF2B5EF4-FFF2-40B4-BE49-F238E27FC236}">
                    <a16:creationId xmlns:a16="http://schemas.microsoft.com/office/drawing/2014/main" xmlns="" id="{FD2194EB-A5CF-4F88-93F6-852ED3A0C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8376" name="TextBox 17">
                <a:extLst>
                  <a:ext uri="{FF2B5EF4-FFF2-40B4-BE49-F238E27FC236}">
                    <a16:creationId xmlns:a16="http://schemas.microsoft.com/office/drawing/2014/main" xmlns="" id="{A47088C9-743B-4EAE-9B57-FBAAD6D450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xmlns="" id="{5E2C6209-A39D-4EDE-AC36-123E4DE28F58}"/>
                </a:ext>
              </a:extLst>
            </p:cNvPr>
            <p:cNvSpPr/>
            <p:nvPr/>
          </p:nvSpPr>
          <p:spPr bwMode="auto">
            <a:xfrm>
              <a:off x="1117652" y="2532558"/>
              <a:ext cx="1930790" cy="761339"/>
            </a:xfrm>
            <a:custGeom>
              <a:avLst/>
              <a:gdLst>
                <a:gd name="connsiteX0" fmla="*/ 0 w 1930400"/>
                <a:gd name="connsiteY0" fmla="*/ 762000 h 762000"/>
                <a:gd name="connsiteX1" fmla="*/ 609600 w 1930400"/>
                <a:gd name="connsiteY1" fmla="*/ 7257 h 762000"/>
                <a:gd name="connsiteX2" fmla="*/ 1901371 w 1930400"/>
                <a:gd name="connsiteY2" fmla="*/ 718457 h 762000"/>
                <a:gd name="connsiteX3" fmla="*/ 1901371 w 1930400"/>
                <a:gd name="connsiteY3" fmla="*/ 718457 h 762000"/>
                <a:gd name="connsiteX4" fmla="*/ 1930400 w 1930400"/>
                <a:gd name="connsiteY4" fmla="*/ 732971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400" h="762000">
                  <a:moveTo>
                    <a:pt x="0" y="762000"/>
                  </a:moveTo>
                  <a:cubicBezTo>
                    <a:pt x="146352" y="388257"/>
                    <a:pt x="292705" y="14514"/>
                    <a:pt x="609600" y="7257"/>
                  </a:cubicBezTo>
                  <a:cubicBezTo>
                    <a:pt x="926495" y="0"/>
                    <a:pt x="1901371" y="718457"/>
                    <a:pt x="1901371" y="718457"/>
                  </a:cubicBezTo>
                  <a:lnTo>
                    <a:pt x="1901371" y="718457"/>
                  </a:lnTo>
                  <a:lnTo>
                    <a:pt x="1930400" y="732971"/>
                  </a:lnTo>
                </a:path>
              </a:pathLst>
            </a:custGeom>
            <a:noFill/>
            <a:ln w="254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58378" name="任意多边形 22">
              <a:extLst>
                <a:ext uri="{FF2B5EF4-FFF2-40B4-BE49-F238E27FC236}">
                  <a16:creationId xmlns:a16="http://schemas.microsoft.com/office/drawing/2014/main" xmlns="" id="{9DF18336-9476-485F-8DB9-DD1CF2BE6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629" y="3294743"/>
              <a:ext cx="1843314" cy="333828"/>
            </a:xfrm>
            <a:custGeom>
              <a:avLst/>
              <a:gdLst>
                <a:gd name="T0" fmla="*/ 0 w 1843314"/>
                <a:gd name="T1" fmla="*/ 0 h 333828"/>
                <a:gd name="T2" fmla="*/ 203200 w 1843314"/>
                <a:gd name="T3" fmla="*/ 14514 h 333828"/>
                <a:gd name="T4" fmla="*/ 246742 w 1843314"/>
                <a:gd name="T5" fmla="*/ 29028 h 333828"/>
                <a:gd name="T6" fmla="*/ 275771 w 1843314"/>
                <a:gd name="T7" fmla="*/ 72571 h 333828"/>
                <a:gd name="T8" fmla="*/ 362857 w 1843314"/>
                <a:gd name="T9" fmla="*/ 116114 h 333828"/>
                <a:gd name="T10" fmla="*/ 377371 w 1843314"/>
                <a:gd name="T11" fmla="*/ 159657 h 333828"/>
                <a:gd name="T12" fmla="*/ 464457 w 1843314"/>
                <a:gd name="T13" fmla="*/ 188686 h 333828"/>
                <a:gd name="T14" fmla="*/ 798285 w 1843314"/>
                <a:gd name="T15" fmla="*/ 174171 h 333828"/>
                <a:gd name="T16" fmla="*/ 885371 w 1843314"/>
                <a:gd name="T17" fmla="*/ 145143 h 333828"/>
                <a:gd name="T18" fmla="*/ 928914 w 1843314"/>
                <a:gd name="T19" fmla="*/ 130628 h 333828"/>
                <a:gd name="T20" fmla="*/ 1074057 w 1843314"/>
                <a:gd name="T21" fmla="*/ 232228 h 333828"/>
                <a:gd name="T22" fmla="*/ 1117600 w 1843314"/>
                <a:gd name="T23" fmla="*/ 275771 h 333828"/>
                <a:gd name="T24" fmla="*/ 1248228 w 1843314"/>
                <a:gd name="T25" fmla="*/ 319314 h 333828"/>
                <a:gd name="T26" fmla="*/ 1291771 w 1843314"/>
                <a:gd name="T27" fmla="*/ 333828 h 333828"/>
                <a:gd name="T28" fmla="*/ 1436914 w 1843314"/>
                <a:gd name="T29" fmla="*/ 304800 h 333828"/>
                <a:gd name="T30" fmla="*/ 1480457 w 1843314"/>
                <a:gd name="T31" fmla="*/ 275771 h 333828"/>
                <a:gd name="T32" fmla="*/ 1567542 w 1843314"/>
                <a:gd name="T33" fmla="*/ 246743 h 333828"/>
                <a:gd name="T34" fmla="*/ 1611085 w 1843314"/>
                <a:gd name="T35" fmla="*/ 217714 h 333828"/>
                <a:gd name="T36" fmla="*/ 1654628 w 1843314"/>
                <a:gd name="T37" fmla="*/ 203200 h 333828"/>
                <a:gd name="T38" fmla="*/ 1741714 w 1843314"/>
                <a:gd name="T39" fmla="*/ 145143 h 333828"/>
                <a:gd name="T40" fmla="*/ 1756228 w 1843314"/>
                <a:gd name="T41" fmla="*/ 101600 h 333828"/>
                <a:gd name="T42" fmla="*/ 1843314 w 1843314"/>
                <a:gd name="T43" fmla="*/ 14514 h 333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43314" h="333828">
                  <a:moveTo>
                    <a:pt x="0" y="0"/>
                  </a:moveTo>
                  <a:cubicBezTo>
                    <a:pt x="67733" y="4838"/>
                    <a:pt x="135759" y="6580"/>
                    <a:pt x="203200" y="14514"/>
                  </a:cubicBezTo>
                  <a:cubicBezTo>
                    <a:pt x="218394" y="16302"/>
                    <a:pt x="234795" y="19471"/>
                    <a:pt x="246742" y="29028"/>
                  </a:cubicBezTo>
                  <a:cubicBezTo>
                    <a:pt x="260364" y="39925"/>
                    <a:pt x="263436" y="60236"/>
                    <a:pt x="275771" y="72571"/>
                  </a:cubicBezTo>
                  <a:cubicBezTo>
                    <a:pt x="303908" y="100708"/>
                    <a:pt x="327441" y="104309"/>
                    <a:pt x="362857" y="116114"/>
                  </a:cubicBezTo>
                  <a:cubicBezTo>
                    <a:pt x="367695" y="130628"/>
                    <a:pt x="364921" y="150764"/>
                    <a:pt x="377371" y="159657"/>
                  </a:cubicBezTo>
                  <a:cubicBezTo>
                    <a:pt x="402270" y="177442"/>
                    <a:pt x="464457" y="188686"/>
                    <a:pt x="464457" y="188686"/>
                  </a:cubicBezTo>
                  <a:cubicBezTo>
                    <a:pt x="575733" y="183848"/>
                    <a:pt x="687495" y="185632"/>
                    <a:pt x="798285" y="174171"/>
                  </a:cubicBezTo>
                  <a:cubicBezTo>
                    <a:pt x="828721" y="171022"/>
                    <a:pt x="856342" y="154819"/>
                    <a:pt x="885371" y="145143"/>
                  </a:cubicBezTo>
                  <a:lnTo>
                    <a:pt x="928914" y="130628"/>
                  </a:lnTo>
                  <a:cubicBezTo>
                    <a:pt x="1026797" y="155100"/>
                    <a:pt x="972866" y="131038"/>
                    <a:pt x="1074057" y="232228"/>
                  </a:cubicBezTo>
                  <a:cubicBezTo>
                    <a:pt x="1088571" y="246742"/>
                    <a:pt x="1098127" y="269280"/>
                    <a:pt x="1117600" y="275771"/>
                  </a:cubicBezTo>
                  <a:lnTo>
                    <a:pt x="1248228" y="319314"/>
                  </a:lnTo>
                  <a:lnTo>
                    <a:pt x="1291771" y="333828"/>
                  </a:lnTo>
                  <a:cubicBezTo>
                    <a:pt x="1311416" y="330554"/>
                    <a:pt x="1409358" y="316610"/>
                    <a:pt x="1436914" y="304800"/>
                  </a:cubicBezTo>
                  <a:cubicBezTo>
                    <a:pt x="1452948" y="297928"/>
                    <a:pt x="1464516" y="282856"/>
                    <a:pt x="1480457" y="275771"/>
                  </a:cubicBezTo>
                  <a:cubicBezTo>
                    <a:pt x="1508418" y="263344"/>
                    <a:pt x="1567542" y="246743"/>
                    <a:pt x="1567542" y="246743"/>
                  </a:cubicBezTo>
                  <a:cubicBezTo>
                    <a:pt x="1582056" y="237067"/>
                    <a:pt x="1595483" y="225515"/>
                    <a:pt x="1611085" y="217714"/>
                  </a:cubicBezTo>
                  <a:cubicBezTo>
                    <a:pt x="1624769" y="210872"/>
                    <a:pt x="1641898" y="211687"/>
                    <a:pt x="1654628" y="203200"/>
                  </a:cubicBezTo>
                  <a:cubicBezTo>
                    <a:pt x="1763351" y="130719"/>
                    <a:pt x="1638179" y="179654"/>
                    <a:pt x="1741714" y="145143"/>
                  </a:cubicBezTo>
                  <a:cubicBezTo>
                    <a:pt x="1746552" y="130629"/>
                    <a:pt x="1746835" y="113677"/>
                    <a:pt x="1756228" y="101600"/>
                  </a:cubicBezTo>
                  <a:cubicBezTo>
                    <a:pt x="1781432" y="69195"/>
                    <a:pt x="1843314" y="14514"/>
                    <a:pt x="1843314" y="14514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8379" name="直接连接符 24">
              <a:extLst>
                <a:ext uri="{FF2B5EF4-FFF2-40B4-BE49-F238E27FC236}">
                  <a16:creationId xmlns:a16="http://schemas.microsoft.com/office/drawing/2014/main" xmlns="" id="{DF4D7176-EEEC-46DD-89F8-BC52A955AF1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17601" y="3270470"/>
              <a:ext cx="1966795" cy="97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80" name="矩形 26">
              <a:extLst>
                <a:ext uri="{FF2B5EF4-FFF2-40B4-BE49-F238E27FC236}">
                  <a16:creationId xmlns:a16="http://schemas.microsoft.com/office/drawing/2014/main" xmlns="" id="{4BEE56BA-3040-417C-A003-4426006E8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672" y="2132856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Times New Roman" panose="02020603050405020304" pitchFamily="18" charset="0"/>
                </a:rPr>
                <a:t>①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81" name="矩形 27">
              <a:extLst>
                <a:ext uri="{FF2B5EF4-FFF2-40B4-BE49-F238E27FC236}">
                  <a16:creationId xmlns:a16="http://schemas.microsoft.com/office/drawing/2014/main" xmlns="" id="{C3685C7F-689F-4520-9598-BF5C2C10B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680" y="2823319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Times New Roman" panose="02020603050405020304" pitchFamily="18" charset="0"/>
                </a:rPr>
                <a:t>②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82" name="矩形 28">
              <a:extLst>
                <a:ext uri="{FF2B5EF4-FFF2-40B4-BE49-F238E27FC236}">
                  <a16:creationId xmlns:a16="http://schemas.microsoft.com/office/drawing/2014/main" xmlns="" id="{4D356744-CFA2-4F63-ABF9-8B0938DAC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4080" y="3399383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Times New Roman" panose="02020603050405020304" pitchFamily="18" charset="0"/>
                </a:rPr>
                <a:t>③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03" name="矩形 31">
            <a:extLst>
              <a:ext uri="{FF2B5EF4-FFF2-40B4-BE49-F238E27FC236}">
                <a16:creationId xmlns:a16="http://schemas.microsoft.com/office/drawing/2014/main" xmlns="" id="{11CAF99A-66E3-4166-A9F2-732D3B1C1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181" y="1517440"/>
            <a:ext cx="49808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最短，因为两点之间，线段最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短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8384" name="TextBox 32">
            <a:extLst>
              <a:ext uri="{FF2B5EF4-FFF2-40B4-BE49-F238E27FC236}">
                <a16:creationId xmlns:a16="http://schemas.microsoft.com/office/drawing/2014/main" xmlns="" id="{D678A485-FAF0-44DA-82D5-C6D750FC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98" y="2355850"/>
            <a:ext cx="83798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外一点，点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与该直线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上各点连接的所有线段中，哪条最短？为什么？</a:t>
            </a:r>
          </a:p>
        </p:txBody>
      </p:sp>
      <p:sp>
        <p:nvSpPr>
          <p:cNvPr id="4107" name="矩形 70">
            <a:extLst>
              <a:ext uri="{FF2B5EF4-FFF2-40B4-BE49-F238E27FC236}">
                <a16:creationId xmlns:a16="http://schemas.microsoft.com/office/drawing/2014/main" xmlns="" id="{46556400-D4B4-490D-851F-3268E2DFC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413" y="3794364"/>
            <a:ext cx="3826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最短，因为垂线段最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短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8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49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51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68">
            <a:extLst>
              <a:ext uri="{FF2B5EF4-FFF2-40B4-BE49-F238E27FC236}">
                <a16:creationId xmlns:a16="http://schemas.microsoft.com/office/drawing/2014/main" xmlns="" id="{4EE1FCCC-D497-4F1D-918A-11CD3355DED8}"/>
              </a:ext>
            </a:extLst>
          </p:cNvPr>
          <p:cNvGrpSpPr>
            <a:grpSpLocks/>
          </p:cNvGrpSpPr>
          <p:nvPr/>
        </p:nvGrpSpPr>
        <p:grpSpPr bwMode="auto">
          <a:xfrm>
            <a:off x="1028251" y="3394091"/>
            <a:ext cx="2352675" cy="1447800"/>
            <a:chOff x="5796136" y="4509120"/>
            <a:chExt cx="3136795" cy="1931227"/>
          </a:xfrm>
        </p:grpSpPr>
        <p:grpSp>
          <p:nvGrpSpPr>
            <p:cNvPr id="53" name="组合 35">
              <a:extLst>
                <a:ext uri="{FF2B5EF4-FFF2-40B4-BE49-F238E27FC236}">
                  <a16:creationId xmlns:a16="http://schemas.microsoft.com/office/drawing/2014/main" xmlns="" id="{B4FC618A-B1D6-41B7-8949-BF30C8E2DD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20272" y="4509120"/>
              <a:ext cx="645969" cy="491067"/>
              <a:chOff x="7020272" y="4509120"/>
              <a:chExt cx="645969" cy="491067"/>
            </a:xfrm>
          </p:grpSpPr>
          <p:sp>
            <p:nvSpPr>
              <p:cNvPr id="75" name="椭圆 33">
                <a:extLst>
                  <a:ext uri="{FF2B5EF4-FFF2-40B4-BE49-F238E27FC236}">
                    <a16:creationId xmlns:a16="http://schemas.microsoft.com/office/drawing/2014/main" xmlns="" id="{A37F5EFD-2942-44B0-8F0E-808D64DEB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76" name="TextBox 34">
                <a:extLst>
                  <a:ext uri="{FF2B5EF4-FFF2-40B4-BE49-F238E27FC236}">
                    <a16:creationId xmlns:a16="http://schemas.microsoft.com/office/drawing/2014/main" xmlns="" id="{132E75ED-E8FB-45CE-9C3A-BC9FFB9F3B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36166" y="4509120"/>
                <a:ext cx="430075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P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4" name="组合 39">
              <a:extLst>
                <a:ext uri="{FF2B5EF4-FFF2-40B4-BE49-F238E27FC236}">
                  <a16:creationId xmlns:a16="http://schemas.microsoft.com/office/drawing/2014/main" xmlns="" id="{5A34A14C-C35D-4372-A486-01AC77DE18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8144" y="5949280"/>
              <a:ext cx="3064787" cy="491067"/>
              <a:chOff x="5868144" y="5949280"/>
              <a:chExt cx="3064787" cy="491067"/>
            </a:xfrm>
          </p:grpSpPr>
          <p:cxnSp>
            <p:nvCxnSpPr>
              <p:cNvPr id="73" name="直接连接符 37">
                <a:extLst>
                  <a:ext uri="{FF2B5EF4-FFF2-40B4-BE49-F238E27FC236}">
                    <a16:creationId xmlns:a16="http://schemas.microsoft.com/office/drawing/2014/main" xmlns="" id="{E7811C56-BA41-439B-A103-0D6B4106BB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68144" y="5949280"/>
                <a:ext cx="26642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4" name="TextBox 38">
                <a:extLst>
                  <a:ext uri="{FF2B5EF4-FFF2-40B4-BE49-F238E27FC236}">
                    <a16:creationId xmlns:a16="http://schemas.microsoft.com/office/drawing/2014/main" xmlns="" id="{A1776716-AAA6-4882-9DB0-97FFC7DF0E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04448" y="5949280"/>
                <a:ext cx="328483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55" name="直接连接符 41">
              <a:extLst>
                <a:ext uri="{FF2B5EF4-FFF2-40B4-BE49-F238E27FC236}">
                  <a16:creationId xmlns:a16="http://schemas.microsoft.com/office/drawing/2014/main" xmlns="" id="{D5C1CEE1-14D2-4499-9042-322475DD53F1}"/>
                </a:ext>
              </a:extLst>
            </p:cNvPr>
            <p:cNvCxnSpPr>
              <a:cxnSpLocks noChangeShapeType="1"/>
              <a:stCxn id="75" idx="7"/>
            </p:cNvCxnSpPr>
            <p:nvPr/>
          </p:nvCxnSpPr>
          <p:spPr bwMode="auto">
            <a:xfrm flipH="1">
              <a:off x="6012161" y="4674227"/>
              <a:ext cx="1131036" cy="1275053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6" name="组合 43">
              <a:extLst>
                <a:ext uri="{FF2B5EF4-FFF2-40B4-BE49-F238E27FC236}">
                  <a16:creationId xmlns:a16="http://schemas.microsoft.com/office/drawing/2014/main" xmlns="" id="{EC6E57C6-1DB2-4ABE-9CF0-E625CC9888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96136" y="5877272"/>
              <a:ext cx="447007" cy="563075"/>
              <a:chOff x="6876256" y="4653136"/>
              <a:chExt cx="447007" cy="563075"/>
            </a:xfrm>
          </p:grpSpPr>
          <p:sp>
            <p:nvSpPr>
              <p:cNvPr id="71" name="椭圆 44">
                <a:extLst>
                  <a:ext uri="{FF2B5EF4-FFF2-40B4-BE49-F238E27FC236}">
                    <a16:creationId xmlns:a16="http://schemas.microsoft.com/office/drawing/2014/main" xmlns="" id="{ACC034B4-9789-4063-B911-D9A6862CF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72" name="TextBox 45">
                <a:extLst>
                  <a:ext uri="{FF2B5EF4-FFF2-40B4-BE49-F238E27FC236}">
                    <a16:creationId xmlns:a16="http://schemas.microsoft.com/office/drawing/2014/main" xmlns="" id="{C4BDA19A-A0AB-4DC1-A497-F49C21C847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57" name="直接连接符 47">
              <a:extLst>
                <a:ext uri="{FF2B5EF4-FFF2-40B4-BE49-F238E27FC236}">
                  <a16:creationId xmlns:a16="http://schemas.microsoft.com/office/drawing/2014/main" xmlns="" id="{957328F8-567C-4532-AB4A-1C4F3C23ED8D}"/>
                </a:ext>
              </a:extLst>
            </p:cNvPr>
            <p:cNvCxnSpPr>
              <a:cxnSpLocks noChangeShapeType="1"/>
              <a:stCxn id="75" idx="7"/>
            </p:cNvCxnSpPr>
            <p:nvPr/>
          </p:nvCxnSpPr>
          <p:spPr bwMode="auto">
            <a:xfrm flipH="1">
              <a:off x="6615263" y="4674227"/>
              <a:ext cx="482964" cy="1275053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8" name="组合 49">
              <a:extLst>
                <a:ext uri="{FF2B5EF4-FFF2-40B4-BE49-F238E27FC236}">
                  <a16:creationId xmlns:a16="http://schemas.microsoft.com/office/drawing/2014/main" xmlns="" id="{8E8227E9-EB3E-4B1B-84F5-B5BDBA0DA6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84716" y="5877272"/>
              <a:ext cx="447007" cy="563075"/>
              <a:chOff x="6876256" y="4653136"/>
              <a:chExt cx="447007" cy="563075"/>
            </a:xfrm>
          </p:grpSpPr>
          <p:sp>
            <p:nvSpPr>
              <p:cNvPr id="69" name="椭圆 50">
                <a:extLst>
                  <a:ext uri="{FF2B5EF4-FFF2-40B4-BE49-F238E27FC236}">
                    <a16:creationId xmlns:a16="http://schemas.microsoft.com/office/drawing/2014/main" xmlns="" id="{543EEFA9-446A-4C27-A787-D56598912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70" name="TextBox 51">
                <a:extLst>
                  <a:ext uri="{FF2B5EF4-FFF2-40B4-BE49-F238E27FC236}">
                    <a16:creationId xmlns:a16="http://schemas.microsoft.com/office/drawing/2014/main" xmlns="" id="{B973FF34-905A-4DA1-8BE5-7F74F6433A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59" name="直接连接符 56">
              <a:extLst>
                <a:ext uri="{FF2B5EF4-FFF2-40B4-BE49-F238E27FC236}">
                  <a16:creationId xmlns:a16="http://schemas.microsoft.com/office/drawing/2014/main" xmlns="" id="{0B4A02DD-C3D8-4786-B2EF-F61E5C362298}"/>
                </a:ext>
              </a:extLst>
            </p:cNvPr>
            <p:cNvCxnSpPr>
              <a:cxnSpLocks noChangeShapeType="1"/>
              <a:stCxn id="75" idx="7"/>
            </p:cNvCxnSpPr>
            <p:nvPr/>
          </p:nvCxnSpPr>
          <p:spPr bwMode="auto">
            <a:xfrm>
              <a:off x="7107270" y="4725144"/>
              <a:ext cx="0" cy="1224136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矩形 57">
              <a:extLst>
                <a:ext uri="{FF2B5EF4-FFF2-40B4-BE49-F238E27FC236}">
                  <a16:creationId xmlns:a16="http://schemas.microsoft.com/office/drawing/2014/main" xmlns="" id="{8F945266-AEAC-487E-861F-96CBF6768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7270" y="5733256"/>
              <a:ext cx="216024" cy="21602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grpSp>
          <p:nvGrpSpPr>
            <p:cNvPr id="61" name="组合 58">
              <a:extLst>
                <a:ext uri="{FF2B5EF4-FFF2-40B4-BE49-F238E27FC236}">
                  <a16:creationId xmlns:a16="http://schemas.microsoft.com/office/drawing/2014/main" xmlns="" id="{601C234C-D4E0-4097-9890-E25CE0A7D6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76256" y="5877272"/>
              <a:ext cx="447007" cy="563075"/>
              <a:chOff x="6876256" y="4653136"/>
              <a:chExt cx="447007" cy="563075"/>
            </a:xfrm>
          </p:grpSpPr>
          <p:sp>
            <p:nvSpPr>
              <p:cNvPr id="67" name="椭圆 59">
                <a:extLst>
                  <a:ext uri="{FF2B5EF4-FFF2-40B4-BE49-F238E27FC236}">
                    <a16:creationId xmlns:a16="http://schemas.microsoft.com/office/drawing/2014/main" xmlns="" id="{7610B5B7-4243-4F92-AAE3-A88C371C76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8" name="TextBox 60">
                <a:extLst>
                  <a:ext uri="{FF2B5EF4-FFF2-40B4-BE49-F238E27FC236}">
                    <a16:creationId xmlns:a16="http://schemas.microsoft.com/office/drawing/2014/main" xmlns="" id="{98865FD4-0138-4B86-82DB-7CB07E818C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72573841-DF65-41AC-9A4E-4F6347F36DE6}"/>
                </a:ext>
              </a:extLst>
            </p:cNvPr>
            <p:cNvCxnSpPr>
              <a:stCxn id="75" idx="7"/>
            </p:cNvCxnSpPr>
            <p:nvPr/>
          </p:nvCxnSpPr>
          <p:spPr bwMode="auto">
            <a:xfrm>
              <a:off x="7112659" y="4746288"/>
              <a:ext cx="1244558" cy="1173136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4" name="组合 65">
              <a:extLst>
                <a:ext uri="{FF2B5EF4-FFF2-40B4-BE49-F238E27FC236}">
                  <a16:creationId xmlns:a16="http://schemas.microsoft.com/office/drawing/2014/main" xmlns="" id="{E75459DB-0113-49BF-9A9E-8FC5ACDF94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4956" y="5862282"/>
              <a:ext cx="463940" cy="563075"/>
              <a:chOff x="6876256" y="4653136"/>
              <a:chExt cx="463940" cy="563075"/>
            </a:xfrm>
          </p:grpSpPr>
          <p:sp>
            <p:nvSpPr>
              <p:cNvPr id="65" name="椭圆 66">
                <a:extLst>
                  <a:ext uri="{FF2B5EF4-FFF2-40B4-BE49-F238E27FC236}">
                    <a16:creationId xmlns:a16="http://schemas.microsoft.com/office/drawing/2014/main" xmlns="" id="{DA8EB317-2E9B-4AD7-A3B5-065CB11A1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6" name="TextBox 67">
                <a:extLst>
                  <a:ext uri="{FF2B5EF4-FFF2-40B4-BE49-F238E27FC236}">
                    <a16:creationId xmlns:a16="http://schemas.microsoft.com/office/drawing/2014/main" xmlns="" id="{0280349F-C218-482F-93E0-28F187CA71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63940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>
            <a:extLst>
              <a:ext uri="{FF2B5EF4-FFF2-40B4-BE49-F238E27FC236}">
                <a16:creationId xmlns:a16="http://schemas.microsoft.com/office/drawing/2014/main" xmlns="" id="{CCD6D202-93B9-414B-B8EE-825CB13DDE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950913"/>
            <a:ext cx="4159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F0A56BF0-6350-422C-B8FC-8C8083806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252" y="769568"/>
            <a:ext cx="82504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我们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能否在不改变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AM+MN+BN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的前提下把桥转化到一侧呢？什么图形变换能帮助我们呢？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xmlns="" id="{011FA1D0-A5AA-4F71-8E41-126CD7E3C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2180169"/>
            <a:ext cx="3509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1.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平移到岸边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xmlns="" id="{B562BFE1-A37E-4A78-B2FE-F33162271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2769947"/>
            <a:ext cx="3511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2.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平移到岸边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xmlns="" id="{82C76434-A460-4FFC-AB2A-D87992BD2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5538" y="3375025"/>
            <a:ext cx="340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3.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xmlns="" id="{72EE4D1C-58CC-4398-B4A8-48CAA453A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483" y="3972951"/>
            <a:ext cx="340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4.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79880" name="组合 9">
            <a:extLst>
              <a:ext uri="{FF2B5EF4-FFF2-40B4-BE49-F238E27FC236}">
                <a16:creationId xmlns:a16="http://schemas.microsoft.com/office/drawing/2014/main" xmlns="" id="{F9A0266B-E29E-47EC-A6AB-44027C605C0B}"/>
              </a:ext>
            </a:extLst>
          </p:cNvPr>
          <p:cNvGrpSpPr>
            <a:grpSpLocks/>
          </p:cNvGrpSpPr>
          <p:nvPr/>
        </p:nvGrpSpPr>
        <p:grpSpPr bwMode="auto">
          <a:xfrm>
            <a:off x="5099050" y="2392363"/>
            <a:ext cx="2484438" cy="1927225"/>
            <a:chOff x="5435600" y="1125537"/>
            <a:chExt cx="3311525" cy="2568574"/>
          </a:xfrm>
        </p:grpSpPr>
        <p:grpSp>
          <p:nvGrpSpPr>
            <p:cNvPr id="79881" name="Group 3">
              <a:extLst>
                <a:ext uri="{FF2B5EF4-FFF2-40B4-BE49-F238E27FC236}">
                  <a16:creationId xmlns:a16="http://schemas.microsoft.com/office/drawing/2014/main" xmlns="" id="{A903B235-C02D-43CD-B9A4-E03F578504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35600" y="1125537"/>
              <a:ext cx="3311525" cy="2568573"/>
              <a:chOff x="0" y="0"/>
              <a:chExt cx="2086" cy="1618"/>
            </a:xfrm>
          </p:grpSpPr>
          <p:sp>
            <p:nvSpPr>
              <p:cNvPr id="79882" name="Line 4">
                <a:extLst>
                  <a:ext uri="{FF2B5EF4-FFF2-40B4-BE49-F238E27FC236}">
                    <a16:creationId xmlns:a16="http://schemas.microsoft.com/office/drawing/2014/main" xmlns="" id="{224FE8E6-414B-4000-8092-B950A0938E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6" y="63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3" name="Line 5">
                <a:extLst>
                  <a:ext uri="{FF2B5EF4-FFF2-40B4-BE49-F238E27FC236}">
                    <a16:creationId xmlns:a16="http://schemas.microsoft.com/office/drawing/2014/main" xmlns="" id="{F6563E49-C031-40B5-A05F-C7EA36666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6" y="953"/>
                <a:ext cx="1860" cy="0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4" name="Oval 6">
                <a:extLst>
                  <a:ext uri="{FF2B5EF4-FFF2-40B4-BE49-F238E27FC236}">
                    <a16:creationId xmlns:a16="http://schemas.microsoft.com/office/drawing/2014/main" xmlns="" id="{7D333C55-C964-40AF-9C65-DE112FAE61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" y="136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5" name="Oval 7">
                <a:extLst>
                  <a:ext uri="{FF2B5EF4-FFF2-40B4-BE49-F238E27FC236}">
                    <a16:creationId xmlns:a16="http://schemas.microsoft.com/office/drawing/2014/main" xmlns="" id="{3D15257C-C798-40BE-982B-43828B7E3F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1" y="1270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6" name="Text Box 8">
                <a:extLst>
                  <a:ext uri="{FF2B5EF4-FFF2-40B4-BE49-F238E27FC236}">
                    <a16:creationId xmlns:a16="http://schemas.microsoft.com/office/drawing/2014/main" xmlns="" id="{9531BD5C-DC19-4CAC-8065-B4945220F8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52" y="1270"/>
                <a:ext cx="22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79887" name="Text Box 9">
                <a:extLst>
                  <a:ext uri="{FF2B5EF4-FFF2-40B4-BE49-F238E27FC236}">
                    <a16:creationId xmlns:a16="http://schemas.microsoft.com/office/drawing/2014/main" xmlns="" id="{D03DAABF-7BD7-414A-BBE7-8A3F566EAF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sp>
          <p:nvSpPr>
            <p:cNvPr id="79888" name="Line 11">
              <a:extLst>
                <a:ext uri="{FF2B5EF4-FFF2-40B4-BE49-F238E27FC236}">
                  <a16:creationId xmlns:a16="http://schemas.microsoft.com/office/drawing/2014/main" xmlns="" id="{236FE500-B662-427D-AA72-4F77195C08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51725" y="2133600"/>
              <a:ext cx="0" cy="50323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9" name="Line 12">
              <a:extLst>
                <a:ext uri="{FF2B5EF4-FFF2-40B4-BE49-F238E27FC236}">
                  <a16:creationId xmlns:a16="http://schemas.microsoft.com/office/drawing/2014/main" xmlns="" id="{E30C2046-B760-4557-AE77-09C8C18697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1412875"/>
              <a:ext cx="1584325" cy="7207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0" name="Line 13">
              <a:extLst>
                <a:ext uri="{FF2B5EF4-FFF2-40B4-BE49-F238E27FC236}">
                  <a16:creationId xmlns:a16="http://schemas.microsoft.com/office/drawing/2014/main" xmlns="" id="{618E7A61-D2F1-43F4-99F5-2774DC8A90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451725" y="2636838"/>
              <a:ext cx="215900" cy="5762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1" name="Text Box 14">
              <a:extLst>
                <a:ext uri="{FF2B5EF4-FFF2-40B4-BE49-F238E27FC236}">
                  <a16:creationId xmlns:a16="http://schemas.microsoft.com/office/drawing/2014/main" xmlns="" id="{9CE8BDA2-C792-4A17-A37D-DCB8461573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0288" y="1628775"/>
              <a:ext cx="576262" cy="55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i="1">
                  <a:latin typeface="Times New Roman" panose="02020603050405020304" pitchFamily="18" charset="0"/>
                </a:rPr>
                <a:t>Ｍ</a:t>
              </a:r>
            </a:p>
          </p:txBody>
        </p:sp>
        <p:sp>
          <p:nvSpPr>
            <p:cNvPr id="79892" name="Text Box 15">
              <a:extLst>
                <a:ext uri="{FF2B5EF4-FFF2-40B4-BE49-F238E27FC236}">
                  <a16:creationId xmlns:a16="http://schemas.microsoft.com/office/drawing/2014/main" xmlns="" id="{BAEB17FC-0141-4E50-9B29-5CF53B573B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48170" y="2570797"/>
              <a:ext cx="431800" cy="55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i="1">
                  <a:latin typeface="Times New Roman" panose="02020603050405020304" pitchFamily="18" charset="0"/>
                </a:rPr>
                <a:t>Ｎ</a:t>
              </a:r>
            </a:p>
          </p:txBody>
        </p:sp>
      </p:grpSp>
      <p:grpSp>
        <p:nvGrpSpPr>
          <p:cNvPr id="26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Line 13">
            <a:extLst>
              <a:ext uri="{FF2B5EF4-FFF2-40B4-BE49-F238E27FC236}">
                <a16:creationId xmlns:a16="http://schemas.microsoft.com/office/drawing/2014/main" xmlns="" id="{D3B95B16-C34D-4189-8D4A-DFEC6DA38F9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05400" y="2511425"/>
            <a:ext cx="161925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898" name="Line 4">
            <a:extLst>
              <a:ext uri="{FF2B5EF4-FFF2-40B4-BE49-F238E27FC236}">
                <a16:creationId xmlns:a16="http://schemas.microsoft.com/office/drawing/2014/main" xmlns="" id="{00E12D84-6DDF-471F-8F14-1098D1D303D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44875" y="2133600"/>
            <a:ext cx="2578100" cy="1588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899" name="Line 5">
            <a:extLst>
              <a:ext uri="{FF2B5EF4-FFF2-40B4-BE49-F238E27FC236}">
                <a16:creationId xmlns:a16="http://schemas.microsoft.com/office/drawing/2014/main" xmlns="" id="{02B5E8C1-EE5B-461E-A4A9-8133ED9D1D17}"/>
              </a:ext>
            </a:extLst>
          </p:cNvPr>
          <p:cNvSpPr>
            <a:spLocks noChangeShapeType="1"/>
          </p:cNvSpPr>
          <p:nvPr/>
        </p:nvSpPr>
        <p:spPr bwMode="auto">
          <a:xfrm>
            <a:off x="3444875" y="2513013"/>
            <a:ext cx="2632075" cy="1587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Oval 6">
            <a:extLst>
              <a:ext uri="{FF2B5EF4-FFF2-40B4-BE49-F238E27FC236}">
                <a16:creationId xmlns:a16="http://schemas.microsoft.com/office/drawing/2014/main" xmlns="" id="{1B490E0B-0103-4426-B07A-DCF81AA1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1541463"/>
            <a:ext cx="53975" cy="52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1" name="Oval 7">
            <a:extLst>
              <a:ext uri="{FF2B5EF4-FFF2-40B4-BE49-F238E27FC236}">
                <a16:creationId xmlns:a16="http://schemas.microsoft.com/office/drawing/2014/main" xmlns="" id="{7D5C2AA9-3B74-4E29-BEB3-5FBC48C68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3350" y="2890838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2" name="Text Box 8">
            <a:extLst>
              <a:ext uri="{FF2B5EF4-FFF2-40B4-BE49-F238E27FC236}">
                <a16:creationId xmlns:a16="http://schemas.microsoft.com/office/drawing/2014/main" xmlns="" id="{6D017C5F-A12E-40F9-9900-AE6BED9F0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2888" y="2890838"/>
            <a:ext cx="27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3" name="Text Box 9">
            <a:extLst>
              <a:ext uri="{FF2B5EF4-FFF2-40B4-BE49-F238E27FC236}">
                <a16:creationId xmlns:a16="http://schemas.microsoft.com/office/drawing/2014/main" xmlns="" id="{8642C9C0-8A56-4A95-B380-CC3884159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6788" y="1255713"/>
            <a:ext cx="269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4" name="Line 11">
            <a:extLst>
              <a:ext uri="{FF2B5EF4-FFF2-40B4-BE49-F238E27FC236}">
                <a16:creationId xmlns:a16="http://schemas.microsoft.com/office/drawing/2014/main" xmlns="" id="{A36D51E4-43A0-4C1E-AE39-D8F7A09590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2133600"/>
            <a:ext cx="0" cy="3778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05" name="Line 12">
            <a:extLst>
              <a:ext uri="{FF2B5EF4-FFF2-40B4-BE49-F238E27FC236}">
                <a16:creationId xmlns:a16="http://schemas.microsoft.com/office/drawing/2014/main" xmlns="" id="{597CC542-65BC-40EB-8C44-4E584B517DA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6363" y="1592263"/>
            <a:ext cx="1189037" cy="541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06" name="Text Box 14">
            <a:extLst>
              <a:ext uri="{FF2B5EF4-FFF2-40B4-BE49-F238E27FC236}">
                <a16:creationId xmlns:a16="http://schemas.microsoft.com/office/drawing/2014/main" xmlns="" id="{F7ADA6F4-40F4-4FFD-9550-AD91AD6BB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1425" y="1754188"/>
            <a:ext cx="433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Ｍ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7" name="Text Box 15">
            <a:extLst>
              <a:ext uri="{FF2B5EF4-FFF2-40B4-BE49-F238E27FC236}">
                <a16:creationId xmlns:a16="http://schemas.microsoft.com/office/drawing/2014/main" xmlns="" id="{76CC67BD-846C-4F81-83BB-D95807008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8063" y="2417763"/>
            <a:ext cx="269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Ｎ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8" name="Oval 6">
            <a:extLst>
              <a:ext uri="{FF2B5EF4-FFF2-40B4-BE49-F238E27FC236}">
                <a16:creationId xmlns:a16="http://schemas.microsoft.com/office/drawing/2014/main" xmlns="" id="{42D34610-2AF4-4FEF-9DD4-E8362FE12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0800" y="1544638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9">
            <a:extLst>
              <a:ext uri="{FF2B5EF4-FFF2-40B4-BE49-F238E27FC236}">
                <a16:creationId xmlns:a16="http://schemas.microsoft.com/office/drawing/2014/main" xmlns="" id="{ADC4B972-CE76-43D3-9EAF-CF35F8EDA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884363"/>
            <a:ext cx="415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A'</a:t>
            </a:r>
            <a:endParaRPr lang="en-US" altLang="zh-CN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7554A78F-2535-40E5-8ABF-6783AA8DDE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4613" y="1592263"/>
            <a:ext cx="0" cy="541337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A3CE7748-8204-41D1-B9E3-F7E26664C7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84613" y="2135188"/>
            <a:ext cx="1352550" cy="75882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xmlns="" id="{E20DD4F4-C57B-44CB-ABF8-82D89E737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1763" y="2887663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4C0542C-5848-4104-BCEE-5FBB685B51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0338" y="2514600"/>
            <a:ext cx="0" cy="430213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555DD52-546F-40ED-8AC4-1063E1E034C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9538" y="1598613"/>
            <a:ext cx="1322387" cy="915987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 Box 8">
            <a:extLst>
              <a:ext uri="{FF2B5EF4-FFF2-40B4-BE49-F238E27FC236}">
                <a16:creationId xmlns:a16="http://schemas.microsoft.com/office/drawing/2014/main" xmlns="" id="{2A7F8A47-041D-4D03-8B66-A5A8A0C23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488" y="2457450"/>
            <a:ext cx="725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srgbClr val="00B0F0"/>
                </a:solidFill>
                <a:latin typeface="Times New Roman" panose="02020603050405020304" pitchFamily="18" charset="0"/>
              </a:rPr>
              <a:t>B'</a:t>
            </a:r>
            <a:endParaRPr lang="en-US" altLang="zh-CN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xmlns="" id="{D76AF19B-76A6-416E-AC29-761CDDBF4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" y="568326"/>
            <a:ext cx="28340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1.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平移到岸边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16398" name="矩形 15">
            <a:extLst>
              <a:ext uri="{FF2B5EF4-FFF2-40B4-BE49-F238E27FC236}">
                <a16:creationId xmlns:a16="http://schemas.microsoft.com/office/drawing/2014/main" xmlns="" id="{5949B880-E1B2-4BD4-981D-175E3F0ED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143" y="541338"/>
            <a:ext cx="3562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BN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长度改变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 Box 7">
            <a:extLst>
              <a:ext uri="{FF2B5EF4-FFF2-40B4-BE49-F238E27FC236}">
                <a16:creationId xmlns:a16="http://schemas.microsoft.com/office/drawing/2014/main" xmlns="" id="{47424355-7C13-4D52-B4F8-3C0BC7A3A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" y="3325813"/>
            <a:ext cx="2959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2.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边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16412" name="矩形 30">
            <a:extLst>
              <a:ext uri="{FF2B5EF4-FFF2-40B4-BE49-F238E27FC236}">
                <a16:creationId xmlns:a16="http://schemas.microsoft.com/office/drawing/2014/main" xmlns="" id="{DBB148A4-C5A6-4CAD-A888-FEFE657F9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668" y="3317876"/>
            <a:ext cx="3562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BN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长度改变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08 -0.001111 L -0.000486 0.110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139 -0.077685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3" grpId="0" bldLvl="0" animBg="1"/>
      <p:bldP spid="3" grpId="0"/>
      <p:bldP spid="8" grpId="0" bldLvl="0" animBg="1"/>
      <p:bldP spid="11" grpId="0"/>
      <p:bldP spid="16398" grpId="0"/>
      <p:bldP spid="17" grpId="0"/>
      <p:bldP spid="164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11">
            <a:extLst>
              <a:ext uri="{FF2B5EF4-FFF2-40B4-BE49-F238E27FC236}">
                <a16:creationId xmlns:a16="http://schemas.microsoft.com/office/drawing/2014/main" xmlns="" id="{057D81E9-1A01-43CE-A097-CBC57D629C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81500" y="2554288"/>
            <a:ext cx="0" cy="37941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1922" name="组合 2">
            <a:extLst>
              <a:ext uri="{FF2B5EF4-FFF2-40B4-BE49-F238E27FC236}">
                <a16:creationId xmlns:a16="http://schemas.microsoft.com/office/drawing/2014/main" xmlns="" id="{0B4829DA-3810-4735-BE9D-7AB2EDEF4D11}"/>
              </a:ext>
            </a:extLst>
          </p:cNvPr>
          <p:cNvGrpSpPr>
            <a:grpSpLocks/>
          </p:cNvGrpSpPr>
          <p:nvPr/>
        </p:nvGrpSpPr>
        <p:grpSpPr bwMode="auto">
          <a:xfrm>
            <a:off x="3005138" y="2149475"/>
            <a:ext cx="2214562" cy="377825"/>
            <a:chOff x="3911" y="4513"/>
            <a:chExt cx="4650" cy="795"/>
          </a:xfrm>
        </p:grpSpPr>
        <p:sp>
          <p:nvSpPr>
            <p:cNvPr id="81923" name="Line 5">
              <a:extLst>
                <a:ext uri="{FF2B5EF4-FFF2-40B4-BE49-F238E27FC236}">
                  <a16:creationId xmlns:a16="http://schemas.microsoft.com/office/drawing/2014/main" xmlns="" id="{327035EC-C9DA-484C-9BF3-86A56C4AE6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4513"/>
              <a:ext cx="4538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4" name="Line 6">
              <a:extLst>
                <a:ext uri="{FF2B5EF4-FFF2-40B4-BE49-F238E27FC236}">
                  <a16:creationId xmlns:a16="http://schemas.microsoft.com/office/drawing/2014/main" xmlns="" id="{1F7BF81C-441C-47D1-9517-A34DA63B6B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5308"/>
              <a:ext cx="465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25" name="Oval 7">
            <a:extLst>
              <a:ext uri="{FF2B5EF4-FFF2-40B4-BE49-F238E27FC236}">
                <a16:creationId xmlns:a16="http://schemas.microsoft.com/office/drawing/2014/main" xmlns="" id="{90AB4906-8B85-46EF-A1EE-5711B9076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8313" y="1554163"/>
            <a:ext cx="52387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6" name="Oval 8">
            <a:extLst>
              <a:ext uri="{FF2B5EF4-FFF2-40B4-BE49-F238E27FC236}">
                <a16:creationId xmlns:a16="http://schemas.microsoft.com/office/drawing/2014/main" xmlns="" id="{170785E8-ABEE-4368-B290-D892433BC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7688" y="2905125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7" name="Text Box 9">
            <a:extLst>
              <a:ext uri="{FF2B5EF4-FFF2-40B4-BE49-F238E27FC236}">
                <a16:creationId xmlns:a16="http://schemas.microsoft.com/office/drawing/2014/main" xmlns="" id="{6484A26D-BB79-4DDB-97AE-04D1F7B2B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2788" y="2905125"/>
            <a:ext cx="27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8" name="Text Box 10">
            <a:extLst>
              <a:ext uri="{FF2B5EF4-FFF2-40B4-BE49-F238E27FC236}">
                <a16:creationId xmlns:a16="http://schemas.microsoft.com/office/drawing/2014/main" xmlns="" id="{E650E4AC-6D68-442A-949A-93C214FA3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5888" y="1392238"/>
            <a:ext cx="27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3">
            <a:extLst>
              <a:ext uri="{FF2B5EF4-FFF2-40B4-BE49-F238E27FC236}">
                <a16:creationId xmlns:a16="http://schemas.microsoft.com/office/drawing/2014/main" xmlns="" id="{C848DE4C-6E55-416E-B3B0-BFA0E43585D7}"/>
              </a:ext>
            </a:extLst>
          </p:cNvPr>
          <p:cNvGrpSpPr>
            <a:grpSpLocks/>
          </p:cNvGrpSpPr>
          <p:nvPr/>
        </p:nvGrpSpPr>
        <p:grpSpPr bwMode="auto">
          <a:xfrm>
            <a:off x="2990850" y="2146300"/>
            <a:ext cx="2214563" cy="379413"/>
            <a:chOff x="3911" y="4513"/>
            <a:chExt cx="4650" cy="795"/>
          </a:xfrm>
        </p:grpSpPr>
        <p:sp>
          <p:nvSpPr>
            <p:cNvPr id="81930" name="Line 5">
              <a:extLst>
                <a:ext uri="{FF2B5EF4-FFF2-40B4-BE49-F238E27FC236}">
                  <a16:creationId xmlns:a16="http://schemas.microsoft.com/office/drawing/2014/main" xmlns="" id="{89EDE27F-A579-4610-862B-13A19AB642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4513"/>
              <a:ext cx="4538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1" name="Line 6">
              <a:extLst>
                <a:ext uri="{FF2B5EF4-FFF2-40B4-BE49-F238E27FC236}">
                  <a16:creationId xmlns:a16="http://schemas.microsoft.com/office/drawing/2014/main" xmlns="" id="{3A49C841-3A01-40A8-93C3-B3CC3E048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5308"/>
              <a:ext cx="4650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7" name="Line 11">
            <a:extLst>
              <a:ext uri="{FF2B5EF4-FFF2-40B4-BE49-F238E27FC236}">
                <a16:creationId xmlns:a16="http://schemas.microsoft.com/office/drawing/2014/main" xmlns="" id="{D4D3A391-CD13-4749-93C2-B84130D633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3713" y="1589088"/>
            <a:ext cx="0" cy="3778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Oval 7">
            <a:extLst>
              <a:ext uri="{FF2B5EF4-FFF2-40B4-BE49-F238E27FC236}">
                <a16:creationId xmlns:a16="http://schemas.microsoft.com/office/drawing/2014/main" xmlns="" id="{E2221BB8-29AF-4139-BEBE-4868CCC19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663" y="1922463"/>
            <a:ext cx="53975" cy="52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ADE3B57-09A3-416D-8090-3E4C8A5DC2DA}"/>
              </a:ext>
            </a:extLst>
          </p:cNvPr>
          <p:cNvCxnSpPr>
            <a:cxnSpLocks noChangeShapeType="1"/>
            <a:stCxn id="10" idx="5"/>
            <a:endCxn id="81926" idx="1"/>
          </p:cNvCxnSpPr>
          <p:nvPr/>
        </p:nvCxnSpPr>
        <p:spPr bwMode="auto">
          <a:xfrm>
            <a:off x="3059113" y="1968500"/>
            <a:ext cx="1304925" cy="9445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Line 11">
            <a:extLst>
              <a:ext uri="{FF2B5EF4-FFF2-40B4-BE49-F238E27FC236}">
                <a16:creationId xmlns:a16="http://schemas.microsoft.com/office/drawing/2014/main" xmlns="" id="{7979E5D8-2541-4B87-9598-A601556E3DC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0638" y="2146300"/>
            <a:ext cx="0" cy="3778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10096FD9-41B8-49D7-98F6-B3138FA49ED2}"/>
              </a:ext>
            </a:extLst>
          </p:cNvPr>
          <p:cNvCxnSpPr>
            <a:cxnSpLocks noChangeShapeType="1"/>
            <a:stCxn id="10" idx="5"/>
            <a:endCxn id="81926" idx="1"/>
          </p:cNvCxnSpPr>
          <p:nvPr/>
        </p:nvCxnSpPr>
        <p:spPr bwMode="auto">
          <a:xfrm>
            <a:off x="3059113" y="1554163"/>
            <a:ext cx="771525" cy="5921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0" name="Text Box 14">
            <a:extLst>
              <a:ext uri="{FF2B5EF4-FFF2-40B4-BE49-F238E27FC236}">
                <a16:creationId xmlns:a16="http://schemas.microsoft.com/office/drawing/2014/main" xmlns="" id="{28DBA680-39F8-475F-BCF1-7F6CB2228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238" y="1839913"/>
            <a:ext cx="433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solidFill>
                  <a:srgbClr val="FF0000"/>
                </a:solidFill>
                <a:latin typeface="Times New Roman" panose="02020603050405020304" pitchFamily="18" charset="0"/>
              </a:rPr>
              <a:t>Ｍ</a:t>
            </a:r>
            <a:endParaRPr lang="zh-CN" altLang="en-US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1" name="Text Box 15">
            <a:extLst>
              <a:ext uri="{FF2B5EF4-FFF2-40B4-BE49-F238E27FC236}">
                <a16:creationId xmlns:a16="http://schemas.microsoft.com/office/drawing/2014/main" xmlns="" id="{AC84FB2B-3644-4497-836F-3AD1E39295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474913"/>
            <a:ext cx="269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solidFill>
                  <a:srgbClr val="FF0000"/>
                </a:solidFill>
                <a:latin typeface="Times New Roman" panose="02020603050405020304" pitchFamily="18" charset="0"/>
              </a:rPr>
              <a:t>Ｎ</a:t>
            </a:r>
            <a:endParaRPr lang="zh-CN" altLang="en-US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3">
            <a:extLst>
              <a:ext uri="{FF2B5EF4-FFF2-40B4-BE49-F238E27FC236}">
                <a16:creationId xmlns:a16="http://schemas.microsoft.com/office/drawing/2014/main" xmlns="" id="{6BFF3C14-63D7-406B-B0D7-9C62EECD8C19}"/>
              </a:ext>
            </a:extLst>
          </p:cNvPr>
          <p:cNvGrpSpPr>
            <a:grpSpLocks/>
          </p:cNvGrpSpPr>
          <p:nvPr/>
        </p:nvGrpSpPr>
        <p:grpSpPr bwMode="auto">
          <a:xfrm>
            <a:off x="2986088" y="2162175"/>
            <a:ext cx="2214562" cy="379413"/>
            <a:chOff x="3911" y="4513"/>
            <a:chExt cx="4650" cy="795"/>
          </a:xfrm>
        </p:grpSpPr>
        <p:sp>
          <p:nvSpPr>
            <p:cNvPr id="81940" name="Line 5">
              <a:extLst>
                <a:ext uri="{FF2B5EF4-FFF2-40B4-BE49-F238E27FC236}">
                  <a16:creationId xmlns:a16="http://schemas.microsoft.com/office/drawing/2014/main" xmlns="" id="{B408015B-07C7-4D14-BA1B-1815FD93BA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4513"/>
              <a:ext cx="4538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1" name="Line 6">
              <a:extLst>
                <a:ext uri="{FF2B5EF4-FFF2-40B4-BE49-F238E27FC236}">
                  <a16:creationId xmlns:a16="http://schemas.microsoft.com/office/drawing/2014/main" xmlns="" id="{196F00D4-3288-4FCA-94EA-687E7EB929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5308"/>
              <a:ext cx="4650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Oval 8">
            <a:extLst>
              <a:ext uri="{FF2B5EF4-FFF2-40B4-BE49-F238E27FC236}">
                <a16:creationId xmlns:a16="http://schemas.microsoft.com/office/drawing/2014/main" xmlns="" id="{F5EF27D6-3D8D-4027-A5B4-87CD9E229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2522538"/>
            <a:ext cx="53975" cy="52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C299F89-D2D8-454A-8138-DD2F3C49D783}"/>
              </a:ext>
            </a:extLst>
          </p:cNvPr>
          <p:cNvCxnSpPr>
            <a:cxnSpLocks noChangeShapeType="1"/>
            <a:stCxn id="81925" idx="7"/>
            <a:endCxn id="81926" idx="1"/>
          </p:cNvCxnSpPr>
          <p:nvPr/>
        </p:nvCxnSpPr>
        <p:spPr bwMode="auto">
          <a:xfrm>
            <a:off x="3052763" y="1563688"/>
            <a:ext cx="1320800" cy="976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Box 8">
            <a:extLst>
              <a:ext uri="{FF2B5EF4-FFF2-40B4-BE49-F238E27FC236}">
                <a16:creationId xmlns:a16="http://schemas.microsoft.com/office/drawing/2014/main" xmlns="" id="{34939FC8-1A12-40DA-8B97-70FD597D2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687" y="649288"/>
            <a:ext cx="340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3.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21" name="Text Box 9">
            <a:extLst>
              <a:ext uri="{FF2B5EF4-FFF2-40B4-BE49-F238E27FC236}">
                <a16:creationId xmlns:a16="http://schemas.microsoft.com/office/drawing/2014/main" xmlns="" id="{D933E5D2-258D-4E8B-94EB-E5C0CAA4A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199" y="3182938"/>
            <a:ext cx="340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4.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" name="组合 24">
            <a:extLst>
              <a:ext uri="{FF2B5EF4-FFF2-40B4-BE49-F238E27FC236}">
                <a16:creationId xmlns:a16="http://schemas.microsoft.com/office/drawing/2014/main" xmlns="" id="{D27B1A67-D6D4-4B7E-B732-6B57EE957C5F}"/>
              </a:ext>
            </a:extLst>
          </p:cNvPr>
          <p:cNvGrpSpPr>
            <a:grpSpLocks/>
          </p:cNvGrpSpPr>
          <p:nvPr/>
        </p:nvGrpSpPr>
        <p:grpSpPr bwMode="auto">
          <a:xfrm>
            <a:off x="5545138" y="788988"/>
            <a:ext cx="2105025" cy="1250951"/>
            <a:chOff x="9242" y="1658"/>
            <a:chExt cx="4422" cy="2624"/>
          </a:xfrm>
        </p:grpSpPr>
        <p:sp>
          <p:nvSpPr>
            <p:cNvPr id="81947" name="云形标注 23">
              <a:extLst>
                <a:ext uri="{FF2B5EF4-FFF2-40B4-BE49-F238E27FC236}">
                  <a16:creationId xmlns:a16="http://schemas.microsoft.com/office/drawing/2014/main" xmlns="" id="{35A5EC20-DEA2-49BC-A37A-707E218C3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2" y="1658"/>
              <a:ext cx="4422" cy="2624"/>
            </a:xfrm>
            <a:prstGeom prst="cloudCallout">
              <a:avLst>
                <a:gd name="adj1" fmla="val -96926"/>
                <a:gd name="adj2" fmla="val 25037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48" name="矩形 30">
              <a:extLst>
                <a:ext uri="{FF2B5EF4-FFF2-40B4-BE49-F238E27FC236}">
                  <a16:creationId xmlns:a16="http://schemas.microsoft.com/office/drawing/2014/main" xmlns="" id="{11A5A850-B9F9-49E4-9217-2D0F89837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7" y="1738"/>
              <a:ext cx="3590" cy="2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AM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+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MN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+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BN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长度有没有改变呢？</a:t>
              </a:r>
              <a:endPara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5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736 -0.1115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042 0.074444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380" grpId="0"/>
      <p:bldP spid="15381" grpId="0"/>
      <p:bldP spid="17" grpId="0" bldLvl="0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xmlns="" id="{F11002BF-4718-4B8A-9BD0-F40E4E4455E1}"/>
              </a:ext>
            </a:extLst>
          </p:cNvPr>
          <p:cNvGrpSpPr>
            <a:grpSpLocks/>
          </p:cNvGrpSpPr>
          <p:nvPr/>
        </p:nvGrpSpPr>
        <p:grpSpPr bwMode="auto">
          <a:xfrm>
            <a:off x="5749925" y="582613"/>
            <a:ext cx="2482850" cy="1881187"/>
            <a:chOff x="0" y="0"/>
            <a:chExt cx="2086" cy="1579"/>
          </a:xfrm>
        </p:grpSpPr>
        <p:sp>
          <p:nvSpPr>
            <p:cNvPr id="82946" name="Line 4">
              <a:extLst>
                <a:ext uri="{FF2B5EF4-FFF2-40B4-BE49-F238E27FC236}">
                  <a16:creationId xmlns:a16="http://schemas.microsoft.com/office/drawing/2014/main" xmlns="" id="{094F7F33-EFBB-48BB-8203-91BC8326E6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" y="635"/>
              <a:ext cx="1815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7" name="Line 5">
              <a:extLst>
                <a:ext uri="{FF2B5EF4-FFF2-40B4-BE49-F238E27FC236}">
                  <a16:creationId xmlns:a16="http://schemas.microsoft.com/office/drawing/2014/main" xmlns="" id="{FAB022A7-949E-4C07-AE99-9B660BAFE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" y="953"/>
              <a:ext cx="186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8" name="Oval 6">
              <a:extLst>
                <a:ext uri="{FF2B5EF4-FFF2-40B4-BE49-F238E27FC236}">
                  <a16:creationId xmlns:a16="http://schemas.microsoft.com/office/drawing/2014/main" xmlns="" id="{72CA8F4D-CF40-487B-B598-25F37B91B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" y="136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2949" name="Oval 7">
              <a:extLst>
                <a:ext uri="{FF2B5EF4-FFF2-40B4-BE49-F238E27FC236}">
                  <a16:creationId xmlns:a16="http://schemas.microsoft.com/office/drawing/2014/main" xmlns="" id="{AE6D94AE-4E60-427D-BDAC-B48F5E723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1" y="1270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2950" name="Text Box 8">
              <a:extLst>
                <a:ext uri="{FF2B5EF4-FFF2-40B4-BE49-F238E27FC236}">
                  <a16:creationId xmlns:a16="http://schemas.microsoft.com/office/drawing/2014/main" xmlns="" id="{86820D6A-A91B-465E-AE72-B4CB417E0F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2" y="127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951" name="Text Box 9">
              <a:extLst>
                <a:ext uri="{FF2B5EF4-FFF2-40B4-BE49-F238E27FC236}">
                  <a16:creationId xmlns:a16="http://schemas.microsoft.com/office/drawing/2014/main" xmlns="" id="{605CAE0D-E8B8-441A-98A7-6906F4E741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Line 10">
            <a:extLst>
              <a:ext uri="{FF2B5EF4-FFF2-40B4-BE49-F238E27FC236}">
                <a16:creationId xmlns:a16="http://schemas.microsoft.com/office/drawing/2014/main" xmlns="" id="{87487F03-FA79-4878-95FA-3651F65066D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6313" y="798513"/>
            <a:ext cx="0" cy="379412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11">
            <a:extLst>
              <a:ext uri="{FF2B5EF4-FFF2-40B4-BE49-F238E27FC236}">
                <a16:creationId xmlns:a16="http://schemas.microsoft.com/office/drawing/2014/main" xmlns="" id="{F1E44C56-CC98-44D3-AC8E-D0069A1DF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9925" y="960438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xmlns="" id="{410EDEAD-B919-45A5-82BC-6E8C00065C5C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5363" y="1177925"/>
            <a:ext cx="1349375" cy="9715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>
            <a:extLst>
              <a:ext uri="{FF2B5EF4-FFF2-40B4-BE49-F238E27FC236}">
                <a16:creationId xmlns:a16="http://schemas.microsoft.com/office/drawing/2014/main" xmlns="" id="{C546BA0D-062E-4C05-8773-F7D3127BCD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1013" y="1339850"/>
            <a:ext cx="0" cy="3778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>
            <a:extLst>
              <a:ext uri="{FF2B5EF4-FFF2-40B4-BE49-F238E27FC236}">
                <a16:creationId xmlns:a16="http://schemas.microsoft.com/office/drawing/2014/main" xmlns="" id="{B55D0A0C-ED36-4ED8-A787-CA0E948C56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6313" y="754063"/>
            <a:ext cx="774700" cy="5857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>
            <a:extLst>
              <a:ext uri="{FF2B5EF4-FFF2-40B4-BE49-F238E27FC236}">
                <a16:creationId xmlns:a16="http://schemas.microsoft.com/office/drawing/2014/main" xmlns="" id="{3ACEA6E3-2195-4037-9A15-2B8A9362CAD0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1013" y="1716088"/>
            <a:ext cx="5937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16">
            <a:extLst>
              <a:ext uri="{FF2B5EF4-FFF2-40B4-BE49-F238E27FC236}">
                <a16:creationId xmlns:a16="http://schemas.microsoft.com/office/drawing/2014/main" xmlns="" id="{18FC5A98-619C-456D-829B-462C65C81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063" y="106838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M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17">
            <a:extLst>
              <a:ext uri="{FF2B5EF4-FFF2-40B4-BE49-F238E27FC236}">
                <a16:creationId xmlns:a16="http://schemas.microsoft.com/office/drawing/2014/main" xmlns="" id="{7B1A4A2D-4A3D-40A1-93B0-20E0D83C7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088" y="1825625"/>
            <a:ext cx="268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N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8">
            <a:extLst>
              <a:ext uri="{FF2B5EF4-FFF2-40B4-BE49-F238E27FC236}">
                <a16:creationId xmlns:a16="http://schemas.microsoft.com/office/drawing/2014/main" xmlns="" id="{3BA039A7-F52E-43FC-94E0-911DB60D0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457" y="518974"/>
            <a:ext cx="49545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图，平移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AA</a:t>
            </a:r>
            <a:r>
              <a:rPr lang="en-US" altLang="zh-CN" sz="2400" b="1" baseline="-25000" dirty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等于河宽，连接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楷体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交河岸于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作桥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，此时路径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AM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最短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.  </a:t>
            </a:r>
            <a:endParaRPr lang="en-US" altLang="zh-CN" sz="2400" b="1" dirty="0">
              <a:latin typeface="+mn-lt"/>
              <a:ea typeface="楷体" pitchFamily="49" charset="-122"/>
            </a:endParaRP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xmlns="" id="{44555DDF-74D7-4BB2-BD75-9A3454D5C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590" y="2263745"/>
            <a:ext cx="59356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理由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另任作桥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000" b="1" baseline="-25000" dirty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AM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BN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baseline="-25000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20" name="Line 20">
            <a:extLst>
              <a:ext uri="{FF2B5EF4-FFF2-40B4-BE49-F238E27FC236}">
                <a16:creationId xmlns:a16="http://schemas.microsoft.com/office/drawing/2014/main" xmlns="" id="{0DCE1D9F-BD3F-4A22-ACC1-3DC855DA416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6788" y="1339850"/>
            <a:ext cx="0" cy="377825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21">
            <a:extLst>
              <a:ext uri="{FF2B5EF4-FFF2-40B4-BE49-F238E27FC236}">
                <a16:creationId xmlns:a16="http://schemas.microsoft.com/office/drawing/2014/main" xmlns="" id="{437AAFE7-CABC-4AF6-9F83-BEAB9880DB0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6313" y="754063"/>
            <a:ext cx="1260475" cy="58578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22">
            <a:extLst>
              <a:ext uri="{FF2B5EF4-FFF2-40B4-BE49-F238E27FC236}">
                <a16:creationId xmlns:a16="http://schemas.microsoft.com/office/drawing/2014/main" xmlns="" id="{6FA9EE30-3545-454A-AFB6-45E49E0F81D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6788" y="1716088"/>
            <a:ext cx="107950" cy="43338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3">
            <a:extLst>
              <a:ext uri="{FF2B5EF4-FFF2-40B4-BE49-F238E27FC236}">
                <a16:creationId xmlns:a16="http://schemas.microsoft.com/office/drawing/2014/main" xmlns="" id="{9329EE6A-3ABD-40AF-89EF-F8037B170D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5363" y="1177925"/>
            <a:ext cx="1241425" cy="5397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24">
            <a:extLst>
              <a:ext uri="{FF2B5EF4-FFF2-40B4-BE49-F238E27FC236}">
                <a16:creationId xmlns:a16="http://schemas.microsoft.com/office/drawing/2014/main" xmlns="" id="{56AE892E-D341-4658-B739-C21D67FF3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6788" y="1716088"/>
            <a:ext cx="757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Ｎ</a:t>
            </a:r>
            <a:r>
              <a:rPr lang="zh-CN" altLang="en-US" b="1" baseline="-25000">
                <a:latin typeface="Times New Roman" panose="02020603050405020304" pitchFamily="18" charset="0"/>
              </a:rPr>
              <a:t>１</a:t>
            </a:r>
            <a:endParaRPr lang="zh-CN" altLang="en-US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25">
            <a:extLst>
              <a:ext uri="{FF2B5EF4-FFF2-40B4-BE49-F238E27FC236}">
                <a16:creationId xmlns:a16="http://schemas.microsoft.com/office/drawing/2014/main" xmlns="" id="{F866FDEC-B4A2-4201-BF9D-5F8EA743B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2813" y="1014413"/>
            <a:ext cx="917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Ｍ</a:t>
            </a:r>
            <a:r>
              <a:rPr lang="zh-CN" altLang="en-US" b="1" baseline="-25000">
                <a:latin typeface="Times New Roman" panose="02020603050405020304" pitchFamily="18" charset="0"/>
              </a:rPr>
              <a:t>１</a:t>
            </a:r>
            <a:endParaRPr lang="zh-CN" altLang="en-US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6">
            <a:extLst>
              <a:ext uri="{FF2B5EF4-FFF2-40B4-BE49-F238E27FC236}">
                <a16:creationId xmlns:a16="http://schemas.microsoft.com/office/drawing/2014/main" xmlns="" id="{F05AA9C3-369E-41FC-BC1F-4AFD030CD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590" y="2692460"/>
            <a:ext cx="80359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由平移性质可知，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AM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AA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AM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27" name="Text Box 27">
            <a:extLst>
              <a:ext uri="{FF2B5EF4-FFF2-40B4-BE49-F238E27FC236}">
                <a16:creationId xmlns:a16="http://schemas.microsoft.com/office/drawing/2014/main" xmlns="" id="{75BA6A54-7C86-4697-9962-87A737412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7" y="3103683"/>
            <a:ext cx="83584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AM+MN+BN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转化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+BN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转化为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AA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1.</a:t>
            </a:r>
            <a:endParaRPr lang="en-US" altLang="zh-CN" sz="2000" b="1" baseline="-25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28">
            <a:extLst>
              <a:ext uri="{FF2B5EF4-FFF2-40B4-BE49-F238E27FC236}">
                <a16:creationId xmlns:a16="http://schemas.microsoft.com/office/drawing/2014/main" xmlns="" id="{94937FC6-67BE-434D-BEC8-B4A0E64D2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277" y="3822723"/>
            <a:ext cx="5780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baseline="-25000" dirty="0">
                <a:latin typeface="+mn-lt"/>
                <a:ea typeface="仿宋" panose="02010609060101010101" pitchFamily="49" charset="-122"/>
              </a:rPr>
              <a:t>１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中，因为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BN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B.</a:t>
            </a:r>
          </a:p>
        </p:txBody>
      </p:sp>
      <p:sp>
        <p:nvSpPr>
          <p:cNvPr id="29" name="Text Box 29">
            <a:extLst>
              <a:ext uri="{FF2B5EF4-FFF2-40B4-BE49-F238E27FC236}">
                <a16:creationId xmlns:a16="http://schemas.microsoft.com/office/drawing/2014/main" xmlns="" id="{3E24D077-39D9-4814-8459-8509BB4C8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630" y="4203783"/>
            <a:ext cx="6556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因此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+M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+BN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baseline="-25000" dirty="0">
                <a:ea typeface="仿宋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AM+MN+BN.</a:t>
            </a:r>
          </a:p>
        </p:txBody>
      </p:sp>
      <p:grpSp>
        <p:nvGrpSpPr>
          <p:cNvPr id="33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4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9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Line 4">
            <a:extLst>
              <a:ext uri="{FF2B5EF4-FFF2-40B4-BE49-F238E27FC236}">
                <a16:creationId xmlns:a16="http://schemas.microsoft.com/office/drawing/2014/main" xmlns="" id="{84C7E79E-6FEC-48C7-BF19-1D15BF94C5C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9625" y="2865438"/>
            <a:ext cx="19716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0" name="未知">
            <a:extLst>
              <a:ext uri="{FF2B5EF4-FFF2-40B4-BE49-F238E27FC236}">
                <a16:creationId xmlns:a16="http://schemas.microsoft.com/office/drawing/2014/main" xmlns="" id="{2ED3004F-C2C1-4977-8274-219CF4810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25" y="3357563"/>
            <a:ext cx="2035175" cy="7937"/>
          </a:xfrm>
          <a:custGeom>
            <a:avLst/>
            <a:gdLst>
              <a:gd name="T0" fmla="*/ 0 w 4275"/>
              <a:gd name="T1" fmla="*/ 0 h 15"/>
              <a:gd name="T2" fmla="*/ 4275 w 4275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75" h="15">
                <a:moveTo>
                  <a:pt x="0" y="0"/>
                </a:moveTo>
                <a:lnTo>
                  <a:pt x="4275" y="15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1" name="未知">
            <a:extLst>
              <a:ext uri="{FF2B5EF4-FFF2-40B4-BE49-F238E27FC236}">
                <a16:creationId xmlns:a16="http://schemas.microsoft.com/office/drawing/2014/main" xmlns="" id="{2842772F-6E99-41D0-B019-9E9DAC412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3913" y="2963863"/>
            <a:ext cx="1808162" cy="28575"/>
          </a:xfrm>
          <a:custGeom>
            <a:avLst/>
            <a:gdLst>
              <a:gd name="T0" fmla="*/ 0 w 3795"/>
              <a:gd name="T1" fmla="*/ 0 h 60"/>
              <a:gd name="T2" fmla="*/ 3795 w 3795"/>
              <a:gd name="T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95" h="60">
                <a:moveTo>
                  <a:pt x="0" y="0"/>
                </a:moveTo>
                <a:lnTo>
                  <a:pt x="3795" y="6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2" name="未知">
            <a:extLst>
              <a:ext uri="{FF2B5EF4-FFF2-40B4-BE49-F238E27FC236}">
                <a16:creationId xmlns:a16="http://schemas.microsoft.com/office/drawing/2014/main" xmlns="" id="{163E093C-0151-4334-8700-854601122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8200" y="3271838"/>
            <a:ext cx="1793875" cy="22225"/>
          </a:xfrm>
          <a:custGeom>
            <a:avLst/>
            <a:gdLst>
              <a:gd name="T0" fmla="*/ 0 w 3765"/>
              <a:gd name="T1" fmla="*/ 0 h 45"/>
              <a:gd name="T2" fmla="*/ 3765 w 376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65" h="45">
                <a:moveTo>
                  <a:pt x="0" y="0"/>
                </a:moveTo>
                <a:lnTo>
                  <a:pt x="3765" y="45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3" name="Text Box 8">
            <a:extLst>
              <a:ext uri="{FF2B5EF4-FFF2-40B4-BE49-F238E27FC236}">
                <a16:creationId xmlns:a16="http://schemas.microsoft.com/office/drawing/2014/main" xmlns="" id="{DE590E9F-7989-4E53-B390-BC060F038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8" y="2493963"/>
            <a:ext cx="60007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altLang="zh-CN" b="1" i="1">
                <a:latin typeface="Times New Roman" panose="02020603050405020304" pitchFamily="18" charset="0"/>
              </a:rPr>
              <a:t>A·</a:t>
            </a:r>
          </a:p>
        </p:txBody>
      </p:sp>
      <p:grpSp>
        <p:nvGrpSpPr>
          <p:cNvPr id="83974" name="Group 9">
            <a:extLst>
              <a:ext uri="{FF2B5EF4-FFF2-40B4-BE49-F238E27FC236}">
                <a16:creationId xmlns:a16="http://schemas.microsoft.com/office/drawing/2014/main" xmlns="" id="{EE031A06-4EF8-4874-AD15-9DD2F97E379B}"/>
              </a:ext>
            </a:extLst>
          </p:cNvPr>
          <p:cNvGrpSpPr>
            <a:grpSpLocks/>
          </p:cNvGrpSpPr>
          <p:nvPr/>
        </p:nvGrpSpPr>
        <p:grpSpPr bwMode="auto">
          <a:xfrm>
            <a:off x="5903913" y="2546350"/>
            <a:ext cx="1798637" cy="1804988"/>
            <a:chOff x="0" y="0"/>
            <a:chExt cx="1510" cy="1515"/>
          </a:xfrm>
        </p:grpSpPr>
        <p:sp>
          <p:nvSpPr>
            <p:cNvPr id="83975" name="未知">
              <a:extLst>
                <a:ext uri="{FF2B5EF4-FFF2-40B4-BE49-F238E27FC236}">
                  <a16:creationId xmlns:a16="http://schemas.microsoft.com/office/drawing/2014/main" xmlns="" id="{520F50A3-D457-432F-AA88-A31CF5FD4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47"/>
              <a:ext cx="1506" cy="8"/>
            </a:xfrm>
            <a:custGeom>
              <a:avLst/>
              <a:gdLst>
                <a:gd name="T0" fmla="*/ 0 w 3765"/>
                <a:gd name="T1" fmla="*/ 0 h 19"/>
                <a:gd name="T2" fmla="*/ 3765 w 3765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65" h="19">
                  <a:moveTo>
                    <a:pt x="0" y="0"/>
                  </a:moveTo>
                  <a:lnTo>
                    <a:pt x="3765" y="19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6" name="未知">
              <a:extLst>
                <a:ext uri="{FF2B5EF4-FFF2-40B4-BE49-F238E27FC236}">
                  <a16:creationId xmlns:a16="http://schemas.microsoft.com/office/drawing/2014/main" xmlns="" id="{BD22AF59-CE18-4461-BF39-C9E49B556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" y="537"/>
              <a:ext cx="1494" cy="0"/>
            </a:xfrm>
            <a:custGeom>
              <a:avLst/>
              <a:gdLst>
                <a:gd name="T0" fmla="*/ 0 w 3735"/>
                <a:gd name="T1" fmla="*/ 0 h 1"/>
                <a:gd name="T2" fmla="*/ 3735 w 3735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5" h="1">
                  <a:moveTo>
                    <a:pt x="0" y="0"/>
                  </a:moveTo>
                  <a:lnTo>
                    <a:pt x="3735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7" name="Text Box 12">
              <a:extLst>
                <a:ext uri="{FF2B5EF4-FFF2-40B4-BE49-F238E27FC236}">
                  <a16:creationId xmlns:a16="http://schemas.microsoft.com/office/drawing/2014/main" xmlns="" id="{26737FA2-6D11-4870-A919-326A3B48B2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2" y="1203"/>
              <a:ext cx="288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3978" name="未知">
              <a:extLst>
                <a:ext uri="{FF2B5EF4-FFF2-40B4-BE49-F238E27FC236}">
                  <a16:creationId xmlns:a16="http://schemas.microsoft.com/office/drawing/2014/main" xmlns="" id="{DD149A52-B9EF-4ED9-848D-9E9A9E681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" y="270"/>
              <a:ext cx="7" cy="1001"/>
            </a:xfrm>
            <a:custGeom>
              <a:avLst/>
              <a:gdLst>
                <a:gd name="T0" fmla="*/ 0 w 7"/>
                <a:gd name="T1" fmla="*/ 1001 h 1001"/>
                <a:gd name="T2" fmla="*/ 7 w 7"/>
                <a:gd name="T3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001">
                  <a:moveTo>
                    <a:pt x="0" y="1001"/>
                  </a:moveTo>
                  <a:lnTo>
                    <a:pt x="7" y="0"/>
                  </a:lnTo>
                </a:path>
              </a:pathLst>
            </a:custGeom>
            <a:noFill/>
            <a:ln w="9525" cap="rnd">
              <a:solidFill>
                <a:schemeClr val="tx1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9" name="Line 14">
              <a:extLst>
                <a:ext uri="{FF2B5EF4-FFF2-40B4-BE49-F238E27FC236}">
                  <a16:creationId xmlns:a16="http://schemas.microsoft.com/office/drawing/2014/main" xmlns="" id="{3E020A29-1E26-4680-8FF5-AB109C774F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" y="46"/>
              <a:ext cx="1043" cy="862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0" name="Line 15">
              <a:extLst>
                <a:ext uri="{FF2B5EF4-FFF2-40B4-BE49-F238E27FC236}">
                  <a16:creationId xmlns:a16="http://schemas.microsoft.com/office/drawing/2014/main" xmlns="" id="{5D2EB857-1FB5-4A75-BD75-3990B4B361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73"/>
              <a:ext cx="0" cy="40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1" name="Line 16">
              <a:extLst>
                <a:ext uri="{FF2B5EF4-FFF2-40B4-BE49-F238E27FC236}">
                  <a16:creationId xmlns:a16="http://schemas.microsoft.com/office/drawing/2014/main" xmlns="" id="{DA53BEE6-526B-4A07-BAB6-FB27E3369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681"/>
              <a:ext cx="771" cy="59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2" name="Text Box 17">
              <a:extLst>
                <a:ext uri="{FF2B5EF4-FFF2-40B4-BE49-F238E27FC236}">
                  <a16:creationId xmlns:a16="http://schemas.microsoft.com/office/drawing/2014/main" xmlns="" id="{7BE60149-FA49-4BBE-B05E-DF0E5E5EED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" y="0"/>
              <a:ext cx="45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83983" name="Text Box 18">
              <a:extLst>
                <a:ext uri="{FF2B5EF4-FFF2-40B4-BE49-F238E27FC236}">
                  <a16:creationId xmlns:a16="http://schemas.microsoft.com/office/drawing/2014/main" xmlns="" id="{6157E3CB-C616-4477-827B-6DA5A01A36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" y="590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83984" name="Text Box 19">
              <a:extLst>
                <a:ext uri="{FF2B5EF4-FFF2-40B4-BE49-F238E27FC236}">
                  <a16:creationId xmlns:a16="http://schemas.microsoft.com/office/drawing/2014/main" xmlns="" id="{4CC5DC1B-BDE5-4B56-8135-875FD649F2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1" y="772"/>
              <a:ext cx="409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3985" name="未知">
              <a:extLst>
                <a:ext uri="{FF2B5EF4-FFF2-40B4-BE49-F238E27FC236}">
                  <a16:creationId xmlns:a16="http://schemas.microsoft.com/office/drawing/2014/main" xmlns="" id="{76AFDC90-135E-48A8-BC5B-EDB56E4AE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" y="281"/>
              <a:ext cx="6" cy="406"/>
            </a:xfrm>
            <a:custGeom>
              <a:avLst/>
              <a:gdLst>
                <a:gd name="T0" fmla="*/ 0 w 6"/>
                <a:gd name="T1" fmla="*/ 0 h 406"/>
                <a:gd name="T2" fmla="*/ 6 w 6"/>
                <a:gd name="T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6">
                  <a:moveTo>
                    <a:pt x="0" y="0"/>
                  </a:moveTo>
                  <a:lnTo>
                    <a:pt x="6" y="406"/>
                  </a:lnTo>
                </a:path>
              </a:pathLst>
            </a:custGeom>
            <a:noFill/>
            <a:ln w="57150">
              <a:solidFill>
                <a:srgbClr val="03C32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6" name="Line 21">
              <a:extLst>
                <a:ext uri="{FF2B5EF4-FFF2-40B4-BE49-F238E27FC236}">
                  <a16:creationId xmlns:a16="http://schemas.microsoft.com/office/drawing/2014/main" xmlns="" id="{B34203A4-1211-46EE-A04E-58535D6D03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" y="46"/>
              <a:ext cx="635" cy="227"/>
            </a:xfrm>
            <a:prstGeom prst="line">
              <a:avLst/>
            </a:prstGeom>
            <a:noFill/>
            <a:ln w="28575">
              <a:solidFill>
                <a:srgbClr val="03C32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7" name="Line 22">
              <a:extLst>
                <a:ext uri="{FF2B5EF4-FFF2-40B4-BE49-F238E27FC236}">
                  <a16:creationId xmlns:a16="http://schemas.microsoft.com/office/drawing/2014/main" xmlns="" id="{14AD1BC3-D2EC-4AC2-8970-75CE8DD35F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" y="681"/>
              <a:ext cx="408" cy="590"/>
            </a:xfrm>
            <a:prstGeom prst="line">
              <a:avLst/>
            </a:prstGeom>
            <a:noFill/>
            <a:ln w="28575">
              <a:solidFill>
                <a:srgbClr val="03C328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8" name="Line 23">
              <a:extLst>
                <a:ext uri="{FF2B5EF4-FFF2-40B4-BE49-F238E27FC236}">
                  <a16:creationId xmlns:a16="http://schemas.microsoft.com/office/drawing/2014/main" xmlns="" id="{B472985D-502E-4375-8775-7084FB94B4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" y="273"/>
              <a:ext cx="408" cy="635"/>
            </a:xfrm>
            <a:prstGeom prst="line">
              <a:avLst/>
            </a:prstGeom>
            <a:noFill/>
            <a:ln w="28575" cap="rnd">
              <a:solidFill>
                <a:srgbClr val="03C328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9" name="Text Box 24">
              <a:extLst>
                <a:ext uri="{FF2B5EF4-FFF2-40B4-BE49-F238E27FC236}">
                  <a16:creationId xmlns:a16="http://schemas.microsoft.com/office/drawing/2014/main" xmlns="" id="{F7777E41-6B29-4AC0-9EB8-C80FBA29F4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" y="46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990" name="Text Box 25">
              <a:extLst>
                <a:ext uri="{FF2B5EF4-FFF2-40B4-BE49-F238E27FC236}">
                  <a16:creationId xmlns:a16="http://schemas.microsoft.com/office/drawing/2014/main" xmlns="" id="{0953309F-CBC7-4E8B-B478-8B16FBEE8C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681"/>
              <a:ext cx="31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</a:p>
          </p:txBody>
        </p:sp>
      </p:grpSp>
      <p:sp>
        <p:nvSpPr>
          <p:cNvPr id="24" name="Rectangle 26">
            <a:extLst>
              <a:ext uri="{FF2B5EF4-FFF2-40B4-BE49-F238E27FC236}">
                <a16:creationId xmlns:a16="http://schemas.microsoft.com/office/drawing/2014/main" xmlns="" id="{437EDF2B-D944-489B-8136-4BCFFBAA0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252" y="699690"/>
            <a:ext cx="7088823" cy="369331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由平移的性质，得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BN∥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EM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且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BN=EM, MN=CD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BD∥CE, BD=CE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的路径长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为      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AM+MN+BN=AM+MN+EM=AE+MN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若桥的位置建在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处，连接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到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的路径长为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AC+CD+DB=AC+CD+CE=AC+CE+MN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AC+CE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 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AC+CE+MN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AE+MN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AC+CD+DB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AM+MN+BN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所以桥的位置建在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MN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处，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到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的路径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最短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12">
            <a:extLst>
              <a:ext uri="{FF2B5EF4-FFF2-40B4-BE49-F238E27FC236}">
                <a16:creationId xmlns:a16="http://schemas.microsoft.com/office/drawing/2014/main" xmlns="" id="{1A9D4713-BB37-46E2-96C8-12634AFDE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7463" y="1447800"/>
            <a:ext cx="3675062" cy="4191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解决最短路径问题的方法</a:t>
            </a:r>
          </a:p>
        </p:txBody>
      </p:sp>
      <p:sp>
        <p:nvSpPr>
          <p:cNvPr id="19460" name="TextBox 6">
            <a:extLst>
              <a:ext uri="{FF2B5EF4-FFF2-40B4-BE49-F238E27FC236}">
                <a16:creationId xmlns:a16="http://schemas.microsoft.com/office/drawing/2014/main" xmlns="" id="{9729419B-66F5-418F-9BA1-0F43D9EC8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0794" y="1990725"/>
            <a:ext cx="675830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</a:rPr>
              <a:t>    </a:t>
            </a:r>
            <a:r>
              <a:rPr lang="zh-CN" altLang="en-US" sz="2400" b="1" dirty="0">
                <a:latin typeface="宋体" pitchFamily="2" charset="-122"/>
              </a:rPr>
              <a:t>在解决最短路径问题时，我们通常利用轴对称、平移等变换把未知问题转化为已解决的问题，从而作出最短路径的选择</a:t>
            </a:r>
            <a:r>
              <a:rPr lang="en-US" altLang="zh-CN" sz="2400" b="1" dirty="0">
                <a:latin typeface="宋体" pitchFamily="2" charset="-122"/>
              </a:rPr>
              <a:t>.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2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0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22" name="矩形 21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4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5" name="图片 24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/>
      <p:bldP spid="194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罗梦\人八数上\resource\8s136\jpg\09303012.jpg">
            <a:extLst>
              <a:ext uri="{FF2B5EF4-FFF2-40B4-BE49-F238E27FC236}">
                <a16:creationId xmlns:a16="http://schemas.microsoft.com/office/drawing/2014/main" xmlns="" id="{315A5020-B69D-4F14-8D4A-3A6B07741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5" y="877888"/>
            <a:ext cx="464502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7417414-2D16-4D43-849A-5D7056516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45" y="647125"/>
            <a:ext cx="400159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     4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.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牧马人从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地出发，先到草地边某一处牧马，再到河边饮马，然后回到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处，请画出最短路径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FBC384D-508E-4839-A514-318E91E337B6}"/>
              </a:ext>
            </a:extLst>
          </p:cNvPr>
          <p:cNvCxnSpPr/>
          <p:nvPr/>
        </p:nvCxnSpPr>
        <p:spPr>
          <a:xfrm flipH="1" flipV="1">
            <a:off x="5502275" y="2243138"/>
            <a:ext cx="711200" cy="720725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935917F-89AD-4155-B343-757AC13381FC}"/>
              </a:ext>
            </a:extLst>
          </p:cNvPr>
          <p:cNvCxnSpPr/>
          <p:nvPr/>
        </p:nvCxnSpPr>
        <p:spPr>
          <a:xfrm flipH="1">
            <a:off x="7313613" y="2255838"/>
            <a:ext cx="1009650" cy="1012825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3CA79CA6-624B-4632-A68B-7A75EAFCFA23}"/>
              </a:ext>
            </a:extLst>
          </p:cNvPr>
          <p:cNvCxnSpPr/>
          <p:nvPr/>
        </p:nvCxnSpPr>
        <p:spPr>
          <a:xfrm>
            <a:off x="5500688" y="2236788"/>
            <a:ext cx="2835275" cy="22225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4145D4F8-9E2D-429C-8880-BA38D2826C87}"/>
              </a:ext>
            </a:extLst>
          </p:cNvPr>
          <p:cNvCxnSpPr/>
          <p:nvPr/>
        </p:nvCxnSpPr>
        <p:spPr>
          <a:xfrm flipV="1">
            <a:off x="6213475" y="2243138"/>
            <a:ext cx="0" cy="72072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C79AD34C-FB85-4B8D-8FEA-9C900126FA91}"/>
              </a:ext>
            </a:extLst>
          </p:cNvPr>
          <p:cNvCxnSpPr/>
          <p:nvPr/>
        </p:nvCxnSpPr>
        <p:spPr>
          <a:xfrm flipV="1">
            <a:off x="7313613" y="2243138"/>
            <a:ext cx="0" cy="102552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B74434D-1AB1-45B8-BBB8-E39A61D4CD92}"/>
              </a:ext>
            </a:extLst>
          </p:cNvPr>
          <p:cNvCxnSpPr/>
          <p:nvPr/>
        </p:nvCxnSpPr>
        <p:spPr>
          <a:xfrm flipH="1" flipV="1">
            <a:off x="6213475" y="2243138"/>
            <a:ext cx="1100138" cy="635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0165316-8122-469B-BEE9-F93038719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0" y="2052638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+mn-lt"/>
              </a:rPr>
              <a:t>A</a:t>
            </a:r>
            <a:r>
              <a:rPr lang="en-US" altLang="zh-CN" b="1">
                <a:latin typeface="+mn-lt"/>
              </a:rPr>
              <a:t>´</a:t>
            </a:r>
            <a:endParaRPr lang="zh-CN" altLang="en-US" b="1"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71F9953-0B7F-4410-8F5F-3EBB58A3A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0888" y="2030413"/>
            <a:ext cx="601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</a:rPr>
              <a:t>B</a:t>
            </a:r>
            <a:r>
              <a:rPr lang="en-US" altLang="zh-CN" b="1" dirty="0">
                <a:latin typeface="+mn-lt"/>
              </a:rPr>
              <a:t>´</a:t>
            </a:r>
            <a:endParaRPr lang="zh-CN" altLang="en-US" b="1" dirty="0">
              <a:latin typeface="+mn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94D9E0C0-A5B8-4327-8D5B-6CDB978BE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9963" y="1846263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+mn-lt"/>
              </a:rPr>
              <a:t>P</a:t>
            </a:r>
            <a:endParaRPr lang="zh-CN" altLang="en-US" b="1">
              <a:latin typeface="+mn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379112E-9892-4822-A9B3-B19287324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3575" y="1893888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</a:rPr>
              <a:t>Q</a:t>
            </a:r>
            <a:endParaRPr lang="zh-CN" altLang="en-US" b="1" dirty="0">
              <a:latin typeface="+mn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1C1634F3-6D17-482F-8BC4-CD17B4D6E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7725" y="1928813"/>
            <a:ext cx="157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+mn-lt"/>
              </a:rPr>
              <a:t>.</a:t>
            </a:r>
            <a:endParaRPr lang="zh-CN" altLang="en-US" sz="2400" b="1">
              <a:solidFill>
                <a:srgbClr val="D60093"/>
              </a:solidFill>
              <a:latin typeface="+mn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4014F75-81BF-4AD4-A41E-3EDAF8F9C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3938" y="1916113"/>
            <a:ext cx="157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Impact" panose="020B0806030902050204" pitchFamily="34" charset="0"/>
              </a:rPr>
              <a:t>.</a:t>
            </a:r>
            <a:endParaRPr lang="zh-CN" altLang="en-US" sz="2400" b="1">
              <a:solidFill>
                <a:srgbClr val="D60093"/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EEAA587-B22C-4849-88B9-440F79ACA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3725" y="1941513"/>
            <a:ext cx="157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Impact" panose="020B0806030902050204" pitchFamily="34" charset="0"/>
              </a:rPr>
              <a:t>.</a:t>
            </a:r>
            <a:endParaRPr lang="zh-CN" altLang="en-US" sz="2400" b="1">
              <a:solidFill>
                <a:srgbClr val="D60093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523EB34-6840-43AD-9A3E-AA8834F8A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038" y="1916113"/>
            <a:ext cx="1571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Impact" panose="020B0806030902050204" pitchFamily="34" charset="0"/>
              </a:rPr>
              <a:t>.</a:t>
            </a:r>
            <a:endParaRPr lang="zh-CN" altLang="en-US" sz="2400" b="1">
              <a:solidFill>
                <a:srgbClr val="D60093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6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4" y="85090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  <p:bldP spid="18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89" name="组合 3">
            <a:extLst>
              <a:ext uri="{FF2B5EF4-FFF2-40B4-BE49-F238E27FC236}">
                <a16:creationId xmlns:a16="http://schemas.microsoft.com/office/drawing/2014/main" xmlns="" id="{CDA2DD8C-F628-4143-9D8C-84556630F663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90538"/>
            <a:ext cx="1879600" cy="476250"/>
            <a:chOff x="497257" y="753279"/>
            <a:chExt cx="1881032" cy="477054"/>
          </a:xfrm>
        </p:grpSpPr>
        <p:grpSp>
          <p:nvGrpSpPr>
            <p:cNvPr id="89090" name="组合 2">
              <a:extLst>
                <a:ext uri="{FF2B5EF4-FFF2-40B4-BE49-F238E27FC236}">
                  <a16:creationId xmlns:a16="http://schemas.microsoft.com/office/drawing/2014/main" xmlns="" id="{D607339A-15EC-4EDB-8446-23118A6CCA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09FF8EB9-7FA8-4B9F-AFB1-F31D68723D14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06FE5585-0987-46D0-90BA-E6C3B0450023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ECFB3ADB-D7F7-4041-84AD-52AA539D38F6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1A4902AE-EEFA-4BE3-9CF0-2BA8629706E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9095" name="矩形 1">
              <a:extLst>
                <a:ext uri="{FF2B5EF4-FFF2-40B4-BE49-F238E27FC236}">
                  <a16:creationId xmlns:a16="http://schemas.microsoft.com/office/drawing/2014/main" xmlns="" id="{9A748B80-BA96-4D95-9432-AD11C903B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89102" name="TextBox 2">
            <a:extLst>
              <a:ext uri="{FF2B5EF4-FFF2-40B4-BE49-F238E27FC236}">
                <a16:creationId xmlns:a16="http://schemas.microsoft.com/office/drawing/2014/main" xmlns="" id="{1E3D4A49-F140-44F7-9985-5898C2626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463" y="862585"/>
            <a:ext cx="890905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 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图，在正方形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分别为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的中点，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为对角线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上的一个动点，则下列线段的长等于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AP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+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EP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最小值的是（　　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）</a:t>
            </a:r>
            <a:endParaRPr lang="zh-CN" altLang="zh-CN" sz="2400" b="1" dirty="0">
              <a:latin typeface="+mn-lt"/>
              <a:ea typeface="楷体" pitchFamily="49" charset="-122"/>
            </a:endParaRPr>
          </a:p>
          <a:p>
            <a:pPr eaLnBrk="0" fontAlgn="ctr" hangingPunct="0">
              <a:lnSpc>
                <a:spcPct val="130000"/>
              </a:lnSpc>
            </a:pPr>
            <a:r>
              <a:rPr lang="zh-CN" altLang="zh-CN" sz="2400" b="1" dirty="0">
                <a:latin typeface="+mn-lt"/>
                <a:ea typeface="楷体" pitchFamily="49" charset="-122"/>
              </a:rPr>
              <a:t>A．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	B．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	C．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	D．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AF</a:t>
            </a:r>
          </a:p>
        </p:txBody>
      </p:sp>
      <p:sp>
        <p:nvSpPr>
          <p:cNvPr id="89105" name="文本框 6">
            <a:extLst>
              <a:ext uri="{FF2B5EF4-FFF2-40B4-BE49-F238E27FC236}">
                <a16:creationId xmlns:a16="http://schemas.microsoft.com/office/drawing/2014/main" xmlns="" id="{F417F9BB-8F2B-43ED-9F27-8D5735E71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873" y="3066748"/>
            <a:ext cx="7452684" cy="193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如图，连接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，由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=45°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i="1" dirty="0" smtClean="0">
                <a:latin typeface="+mn-lt"/>
                <a:ea typeface="仿宋" panose="02010609060101010101" pitchFamily="49" charset="-122"/>
              </a:rPr>
              <a:t>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，可得△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当点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在同一直线上时，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的最小值为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长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此时，由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ABF=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可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，∴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EP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最小值等于线段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长．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FD99969-9066-4408-9CD6-DBF0E8277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736" y="1869014"/>
            <a:ext cx="388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-7564" y="-51828"/>
            <a:ext cx="2006600" cy="477838"/>
            <a:chOff x="248" y="58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85"/>
              <a:ext cx="3160" cy="592"/>
              <a:chOff x="248" y="185"/>
              <a:chExt cx="3160" cy="592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85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780" y="1779318"/>
            <a:ext cx="1979676" cy="170840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073892" y="2564168"/>
            <a:ext cx="463933" cy="585454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9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2">
            <a:extLst>
              <a:ext uri="{FF2B5EF4-FFF2-40B4-BE49-F238E27FC236}">
                <a16:creationId xmlns:a16="http://schemas.microsoft.com/office/drawing/2014/main" xmlns="" id="{DD73C5D3-9E02-423B-A94F-85ADC7FC8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40" y="898278"/>
            <a:ext cx="896365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同侧有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两点，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对称，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对称，直线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A′B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分别交于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，下面的说法正确的是（　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）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90114" name="文本框 1">
            <a:extLst>
              <a:ext uri="{FF2B5EF4-FFF2-40B4-BE49-F238E27FC236}">
                <a16:creationId xmlns:a16="http://schemas.microsoft.com/office/drawing/2014/main" xmlns="" id="{A6A2C39B-3FBD-43FF-AC83-616A98FEF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165" y="2257823"/>
            <a:ext cx="7233445" cy="252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距离之和最短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的点，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上到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距离相等的点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B．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距离之和最短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的点，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距离相等的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</a:t>
            </a:r>
            <a:endParaRPr lang="zh-CN" altLang="en-US" sz="2400" b="1" dirty="0">
              <a:latin typeface="+mn-lt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C．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都是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距离之和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最短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</a:t>
            </a:r>
            <a:endParaRPr lang="zh-CN" altLang="en-US" sz="2400" b="1" dirty="0">
              <a:latin typeface="+mn-lt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D．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都是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距离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相等的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54CC6F0-0AA5-46AC-9678-83B15F8C6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371" y="172702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A</a:t>
            </a:r>
          </a:p>
        </p:txBody>
      </p:sp>
      <p:grpSp>
        <p:nvGrpSpPr>
          <p:cNvPr id="90121" name="组合 7">
            <a:extLst>
              <a:ext uri="{FF2B5EF4-FFF2-40B4-BE49-F238E27FC236}">
                <a16:creationId xmlns:a16="http://schemas.microsoft.com/office/drawing/2014/main" xmlns="" id="{CEA993EF-3D4A-4CFB-AB9A-17D3908443C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31821"/>
            <a:ext cx="2480310" cy="492828"/>
            <a:chOff x="5083" y="1100"/>
            <a:chExt cx="3905" cy="778"/>
          </a:xfrm>
        </p:grpSpPr>
        <p:grpSp>
          <p:nvGrpSpPr>
            <p:cNvPr id="90122" name="组合 1">
              <a:extLst>
                <a:ext uri="{FF2B5EF4-FFF2-40B4-BE49-F238E27FC236}">
                  <a16:creationId xmlns:a16="http://schemas.microsoft.com/office/drawing/2014/main" xmlns="" id="{7547BC48-DE24-43C3-987F-050EF3333F8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278B91C3-CEE3-4929-B7A8-919819A8F582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A81D53B8-BC39-4F90-87E6-428F34A1629E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15B90E61-0ACC-4A1A-BAB0-083BC1461C0C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7309AF4A-FA16-44C0-A811-71251A178B8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0533BEA6-10DF-42FB-B3C4-738108DE4797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0128" name="TextBox 15">
              <a:extLst>
                <a:ext uri="{FF2B5EF4-FFF2-40B4-BE49-F238E27FC236}">
                  <a16:creationId xmlns:a16="http://schemas.microsoft.com/office/drawing/2014/main" xmlns="" id="{015F7D1A-6130-422A-9E5E-3D2C8FFF5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3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783" y="2165476"/>
            <a:ext cx="2493264" cy="21579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13716" y="3248725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+mn-lt"/>
                <a:ea typeface="楷体" pitchFamily="49" charset="-122"/>
              </a:rPr>
              <a:t>.</a:t>
            </a:r>
            <a:endParaRPr lang="zh-CN" altLang="en-US" sz="3200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4">
            <a:extLst>
              <a:ext uri="{FF2B5EF4-FFF2-40B4-BE49-F238E27FC236}">
                <a16:creationId xmlns:a16="http://schemas.microsoft.com/office/drawing/2014/main" xmlns="" id="{7C45F448-8E43-492C-BD7B-97038B672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23" y="1292225"/>
            <a:ext cx="87153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=30°，∠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内有一定点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，且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OP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=10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．在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上有一点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上有一点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R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．若△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PQR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周长最小，则最小周长是（　　）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 A．10              B．15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 C．20             D．30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0E6CF42-E3DB-4355-905C-5358B37D18A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00894" y="2400220"/>
            <a:ext cx="40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</a:p>
        </p:txBody>
      </p: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CEA993EF-3D4A-4CFB-AB9A-17D3908443C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84221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7547BC48-DE24-43C3-987F-050EF3333F8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278B91C3-CEE3-4929-B7A8-919819A8F582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81D53B8-BC39-4F90-87E6-428F34A1629E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15B90E61-0ACC-4A1A-BAB0-083BC1461C0C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7309AF4A-FA16-44C0-A811-71251A178B8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0533BEA6-10DF-42FB-B3C4-738108DE4797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015F7D1A-6130-422A-9E5E-3D2C8FFF5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057" y="2495516"/>
            <a:ext cx="2688336" cy="2334768"/>
          </a:xfrm>
          <a:prstGeom prst="rect">
            <a:avLst/>
          </a:prstGeom>
        </p:spPr>
      </p:pic>
      <p:grpSp>
        <p:nvGrpSpPr>
          <p:cNvPr id="24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1">
            <a:extLst>
              <a:ext uri="{FF2B5EF4-FFF2-40B4-BE49-F238E27FC236}">
                <a16:creationId xmlns:a16="http://schemas.microsoft.com/office/drawing/2014/main" xmlns="" id="{B812CB69-141E-4162-BB18-58F22DE52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85788"/>
            <a:ext cx="5646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在以前学习过哪些有关线段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大小的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结论？</a:t>
            </a:r>
          </a:p>
        </p:txBody>
      </p:sp>
      <p:sp>
        <p:nvSpPr>
          <p:cNvPr id="5123" name="TextBox 2">
            <a:extLst>
              <a:ext uri="{FF2B5EF4-FFF2-40B4-BE49-F238E27FC236}">
                <a16:creationId xmlns:a16="http://schemas.microsoft.com/office/drawing/2014/main" xmlns="" id="{096CFC98-6C07-410E-9101-A65032853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285" y="1317625"/>
            <a:ext cx="50321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三角形三边关系：两边之和大于第三边；</a:t>
            </a:r>
          </a:p>
        </p:txBody>
      </p:sp>
      <p:sp>
        <p:nvSpPr>
          <p:cNvPr id="5124" name="TextBox 3">
            <a:extLst>
              <a:ext uri="{FF2B5EF4-FFF2-40B4-BE49-F238E27FC236}">
                <a16:creationId xmlns:a16="http://schemas.microsoft.com/office/drawing/2014/main" xmlns="" id="{1296F0A9-21EF-4E2F-9CA8-696F555CA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1232" y="1317625"/>
            <a:ext cx="22172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斜边大于直角边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9396" name="TextBox 4">
            <a:extLst>
              <a:ext uri="{FF2B5EF4-FFF2-40B4-BE49-F238E27FC236}">
                <a16:creationId xmlns:a16="http://schemas.microsoft.com/office/drawing/2014/main" xmlns="" id="{3AECCDE5-6012-4E2B-B1FF-379EF78F0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294135"/>
            <a:ext cx="5731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如图，如何做点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的对称点？</a:t>
            </a:r>
          </a:p>
        </p:txBody>
      </p:sp>
      <p:grpSp>
        <p:nvGrpSpPr>
          <p:cNvPr id="59397" name="组合 14">
            <a:extLst>
              <a:ext uri="{FF2B5EF4-FFF2-40B4-BE49-F238E27FC236}">
                <a16:creationId xmlns:a16="http://schemas.microsoft.com/office/drawing/2014/main" xmlns="" id="{66CE4150-8061-491B-AF76-ADC06DA6C0A2}"/>
              </a:ext>
            </a:extLst>
          </p:cNvPr>
          <p:cNvGrpSpPr>
            <a:grpSpLocks/>
          </p:cNvGrpSpPr>
          <p:nvPr/>
        </p:nvGrpSpPr>
        <p:grpSpPr bwMode="auto">
          <a:xfrm>
            <a:off x="2965450" y="2717800"/>
            <a:ext cx="442913" cy="368300"/>
            <a:chOff x="4932040" y="3573016"/>
            <a:chExt cx="591574" cy="490751"/>
          </a:xfrm>
        </p:grpSpPr>
        <p:sp>
          <p:nvSpPr>
            <p:cNvPr id="59398" name="椭圆 11">
              <a:extLst>
                <a:ext uri="{FF2B5EF4-FFF2-40B4-BE49-F238E27FC236}">
                  <a16:creationId xmlns:a16="http://schemas.microsoft.com/office/drawing/2014/main" xmlns="" id="{4585E934-7A81-402C-9B06-39E031D8EE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9399" name="TextBox 12">
              <a:extLst>
                <a:ext uri="{FF2B5EF4-FFF2-40B4-BE49-F238E27FC236}">
                  <a16:creationId xmlns:a16="http://schemas.microsoft.com/office/drawing/2014/main" xmlns="" id="{6A0DAF94-056D-4221-AC1B-70A450C700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7558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400" name="组合 16">
            <a:extLst>
              <a:ext uri="{FF2B5EF4-FFF2-40B4-BE49-F238E27FC236}">
                <a16:creationId xmlns:a16="http://schemas.microsoft.com/office/drawing/2014/main" xmlns="" id="{B79F3ED1-E8B9-420A-B5FC-9AABE6ABDC2C}"/>
              </a:ext>
            </a:extLst>
          </p:cNvPr>
          <p:cNvGrpSpPr>
            <a:grpSpLocks/>
          </p:cNvGrpSpPr>
          <p:nvPr/>
        </p:nvGrpSpPr>
        <p:grpSpPr bwMode="auto">
          <a:xfrm>
            <a:off x="1398588" y="3475038"/>
            <a:ext cx="3055937" cy="368300"/>
            <a:chOff x="2843808" y="4581128"/>
            <a:chExt cx="4072862" cy="490750"/>
          </a:xfrm>
        </p:grpSpPr>
        <p:cxnSp>
          <p:nvCxnSpPr>
            <p:cNvPr id="59401" name="直接连接符 8">
              <a:extLst>
                <a:ext uri="{FF2B5EF4-FFF2-40B4-BE49-F238E27FC236}">
                  <a16:creationId xmlns:a16="http://schemas.microsoft.com/office/drawing/2014/main" xmlns="" id="{31276C5B-0A27-4537-BE7E-A2FC70FB9D1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43808" y="4797152"/>
              <a:ext cx="367240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402" name="TextBox 15">
              <a:extLst>
                <a:ext uri="{FF2B5EF4-FFF2-40B4-BE49-F238E27FC236}">
                  <a16:creationId xmlns:a16="http://schemas.microsoft.com/office/drawing/2014/main" xmlns="" id="{1AA044CA-5A67-4B4E-BF5C-D21C291C04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8224" y="4581128"/>
              <a:ext cx="328446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l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6">
            <a:extLst>
              <a:ext uri="{FF2B5EF4-FFF2-40B4-BE49-F238E27FC236}">
                <a16:creationId xmlns:a16="http://schemas.microsoft.com/office/drawing/2014/main" xmlns="" id="{038E338A-8E29-429F-9387-CF403D143DBD}"/>
              </a:ext>
            </a:extLst>
          </p:cNvPr>
          <p:cNvGrpSpPr>
            <a:grpSpLocks/>
          </p:cNvGrpSpPr>
          <p:nvPr/>
        </p:nvGrpSpPr>
        <p:grpSpPr bwMode="auto">
          <a:xfrm>
            <a:off x="3019425" y="2989263"/>
            <a:ext cx="161925" cy="657225"/>
            <a:chOff x="5004048" y="3933056"/>
            <a:chExt cx="216024" cy="878048"/>
          </a:xfrm>
        </p:grpSpPr>
        <p:cxnSp>
          <p:nvCxnSpPr>
            <p:cNvPr id="59404" name="直接连接符 20">
              <a:extLst>
                <a:ext uri="{FF2B5EF4-FFF2-40B4-BE49-F238E27FC236}">
                  <a16:creationId xmlns:a16="http://schemas.microsoft.com/office/drawing/2014/main" xmlns="" id="{7623DAB9-BDCA-4DB0-8DCD-0377406F20F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04048" y="3933056"/>
              <a:ext cx="0" cy="86409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405" name="矩形 21">
              <a:extLst>
                <a:ext uri="{FF2B5EF4-FFF2-40B4-BE49-F238E27FC236}">
                  <a16:creationId xmlns:a16="http://schemas.microsoft.com/office/drawing/2014/main" xmlns="" id="{B4671930-EAB3-47EE-962B-AF98BC003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4048" y="4595080"/>
              <a:ext cx="216024" cy="21602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EB3EFA7E-AF55-4031-A192-820954CE45A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19425" y="3657600"/>
            <a:ext cx="0" cy="6477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23">
            <a:extLst>
              <a:ext uri="{FF2B5EF4-FFF2-40B4-BE49-F238E27FC236}">
                <a16:creationId xmlns:a16="http://schemas.microsoft.com/office/drawing/2014/main" xmlns="" id="{C44D0F4F-8B23-4CD3-BCE7-24A02C44CB12}"/>
              </a:ext>
            </a:extLst>
          </p:cNvPr>
          <p:cNvGrpSpPr>
            <a:grpSpLocks/>
          </p:cNvGrpSpPr>
          <p:nvPr/>
        </p:nvGrpSpPr>
        <p:grpSpPr bwMode="auto">
          <a:xfrm>
            <a:off x="2965450" y="4122738"/>
            <a:ext cx="565150" cy="368300"/>
            <a:chOff x="4932040" y="3573016"/>
            <a:chExt cx="753732" cy="490750"/>
          </a:xfrm>
        </p:grpSpPr>
        <p:sp>
          <p:nvSpPr>
            <p:cNvPr id="59408" name="椭圆 24">
              <a:extLst>
                <a:ext uri="{FF2B5EF4-FFF2-40B4-BE49-F238E27FC236}">
                  <a16:creationId xmlns:a16="http://schemas.microsoft.com/office/drawing/2014/main" xmlns="" id="{BBA689FF-CB1E-433F-AE3F-BF0DCA43B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9409" name="TextBox 25">
              <a:extLst>
                <a:ext uri="{FF2B5EF4-FFF2-40B4-BE49-F238E27FC236}">
                  <a16:creationId xmlns:a16="http://schemas.microsoft.com/office/drawing/2014/main" xmlns="" id="{DDBB4DA7-B538-430D-9E93-B1DC9ED40B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609716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25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295" y="2744688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Box 1">
            <a:extLst>
              <a:ext uri="{FF2B5EF4-FFF2-40B4-BE49-F238E27FC236}">
                <a16:creationId xmlns:a16="http://schemas.microsoft.com/office/drawing/2014/main" xmlns="" id="{63902220-F6A3-4816-8889-936AD4CEF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1" y="1192975"/>
            <a:ext cx="84880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如图，牧童在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处放马，其家在</a:t>
            </a:r>
            <a:r>
              <a:rPr lang="en-US" altLang="zh-CN" sz="2400" b="1" i="1" dirty="0">
                <a:latin typeface="+mn-lt"/>
                <a:ea typeface="楷体" pitchFamily="49" charset="-122"/>
                <a:sym typeface="Arial" panose="020B0604020202020204" pitchFamily="34" charset="0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到河岸的距离分别为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，且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到河岸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的中点的距离为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500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米，则牧童从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处把马牵到河边饮水再回家，所走的最短距离是 </a:t>
            </a:r>
            <a:r>
              <a:rPr lang="zh-CN" altLang="en-US" sz="2400" b="1" u="sng" dirty="0">
                <a:latin typeface="+mn-lt"/>
                <a:ea typeface="楷体" pitchFamily="49" charset="-122"/>
              </a:rPr>
              <a:t>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92162" name="组合 13">
            <a:extLst>
              <a:ext uri="{FF2B5EF4-FFF2-40B4-BE49-F238E27FC236}">
                <a16:creationId xmlns:a16="http://schemas.microsoft.com/office/drawing/2014/main" xmlns="" id="{7508694E-4035-42CA-995D-BB077755EBA2}"/>
              </a:ext>
            </a:extLst>
          </p:cNvPr>
          <p:cNvGrpSpPr>
            <a:grpSpLocks/>
          </p:cNvGrpSpPr>
          <p:nvPr/>
        </p:nvGrpSpPr>
        <p:grpSpPr bwMode="auto">
          <a:xfrm>
            <a:off x="4796430" y="2867649"/>
            <a:ext cx="3003550" cy="1524000"/>
            <a:chOff x="1115616" y="3111351"/>
            <a:chExt cx="4005123" cy="2032858"/>
          </a:xfrm>
        </p:grpSpPr>
        <p:grpSp>
          <p:nvGrpSpPr>
            <p:cNvPr id="92163" name="组合 7">
              <a:extLst>
                <a:ext uri="{FF2B5EF4-FFF2-40B4-BE49-F238E27FC236}">
                  <a16:creationId xmlns:a16="http://schemas.microsoft.com/office/drawing/2014/main" xmlns="" id="{DC1D2BBC-438E-494F-B100-9B224B5BE6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5616" y="3573016"/>
              <a:ext cx="3312368" cy="1080120"/>
              <a:chOff x="1115616" y="3573016"/>
              <a:chExt cx="3312368" cy="1080120"/>
            </a:xfrm>
          </p:grpSpPr>
          <p:cxnSp>
            <p:nvCxnSpPr>
              <p:cNvPr id="92164" name="直接连接符 3">
                <a:extLst>
                  <a:ext uri="{FF2B5EF4-FFF2-40B4-BE49-F238E27FC236}">
                    <a16:creationId xmlns:a16="http://schemas.microsoft.com/office/drawing/2014/main" xmlns="" id="{3F4C2DF5-BC1D-4CA4-9E75-A480E770906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115616" y="3573016"/>
                <a:ext cx="331236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2165" name="直接连接符 5">
                <a:extLst>
                  <a:ext uri="{FF2B5EF4-FFF2-40B4-BE49-F238E27FC236}">
                    <a16:creationId xmlns:a16="http://schemas.microsoft.com/office/drawing/2014/main" xmlns="" id="{28F1D3A7-B986-4E07-AB9D-10DDC2E75B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475656" y="3573016"/>
                <a:ext cx="0" cy="108012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2166" name="直接连接符 6">
                <a:extLst>
                  <a:ext uri="{FF2B5EF4-FFF2-40B4-BE49-F238E27FC236}">
                    <a16:creationId xmlns:a16="http://schemas.microsoft.com/office/drawing/2014/main" xmlns="" id="{C88CCE12-8CD0-4BD2-A25F-279236F369A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923928" y="3573016"/>
                <a:ext cx="0" cy="108012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2167" name="TextBox 8">
              <a:extLst>
                <a:ext uri="{FF2B5EF4-FFF2-40B4-BE49-F238E27FC236}">
                  <a16:creationId xmlns:a16="http://schemas.microsoft.com/office/drawing/2014/main" xmlns="" id="{45DE0EBA-345B-48DB-B91C-2C9E41EBC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7624" y="4653136"/>
              <a:ext cx="447121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68" name="TextBox 9">
              <a:extLst>
                <a:ext uri="{FF2B5EF4-FFF2-40B4-BE49-F238E27FC236}">
                  <a16:creationId xmlns:a16="http://schemas.microsoft.com/office/drawing/2014/main" xmlns="" id="{914B6C6A-65ED-4962-A0A2-2FD199CD3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7624" y="3140968"/>
              <a:ext cx="447121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69" name="TextBox 10">
              <a:extLst>
                <a:ext uri="{FF2B5EF4-FFF2-40B4-BE49-F238E27FC236}">
                  <a16:creationId xmlns:a16="http://schemas.microsoft.com/office/drawing/2014/main" xmlns="" id="{0DB90642-F649-4406-9A56-6A95F157B2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7904" y="4653136"/>
              <a:ext cx="447121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70" name="TextBox 11">
              <a:extLst>
                <a:ext uri="{FF2B5EF4-FFF2-40B4-BE49-F238E27FC236}">
                  <a16:creationId xmlns:a16="http://schemas.microsoft.com/office/drawing/2014/main" xmlns="" id="{D7CA6C99-9172-45C6-92E2-DB9C2C0713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2468" y="3111351"/>
              <a:ext cx="464057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71" name="TextBox 12">
              <a:extLst>
                <a:ext uri="{FF2B5EF4-FFF2-40B4-BE49-F238E27FC236}">
                  <a16:creationId xmlns:a16="http://schemas.microsoft.com/office/drawing/2014/main" xmlns="" id="{163EBF44-8FC5-4072-BC76-EAE6AC9619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0" y="3356992"/>
              <a:ext cx="548739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河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5BDA33B-2DA2-4991-BCF9-BEA673702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48" y="2931105"/>
            <a:ext cx="7159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</a:p>
        </p:txBody>
      </p:sp>
      <p:grpSp>
        <p:nvGrpSpPr>
          <p:cNvPr id="20" name="组合 7">
            <a:extLst>
              <a:ext uri="{FF2B5EF4-FFF2-40B4-BE49-F238E27FC236}">
                <a16:creationId xmlns:a16="http://schemas.microsoft.com/office/drawing/2014/main" xmlns="" id="{CEA993EF-3D4A-4CFB-AB9A-17D3908443C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84221"/>
            <a:ext cx="2480310" cy="492828"/>
            <a:chOff x="5083" y="1100"/>
            <a:chExt cx="3905" cy="778"/>
          </a:xfrm>
        </p:grpSpPr>
        <p:grpSp>
          <p:nvGrpSpPr>
            <p:cNvPr id="22" name="组合 1">
              <a:extLst>
                <a:ext uri="{FF2B5EF4-FFF2-40B4-BE49-F238E27FC236}">
                  <a16:creationId xmlns:a16="http://schemas.microsoft.com/office/drawing/2014/main" xmlns="" id="{7547BC48-DE24-43C3-987F-050EF3333F8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278B91C3-CEE3-4929-B7A8-919819A8F582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A81D53B8-BC39-4F90-87E6-428F34A1629E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15B90E61-0ACC-4A1A-BAB0-083BC1461C0C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7309AF4A-FA16-44C0-A811-71251A178B8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0533BEA6-10DF-42FB-B3C4-738108DE4797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015F7D1A-6130-422A-9E5E-3D2C8FFF5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5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文本框 1">
            <a:extLst>
              <a:ext uri="{FF2B5EF4-FFF2-40B4-BE49-F238E27FC236}">
                <a16:creationId xmlns:a16="http://schemas.microsoft.com/office/drawing/2014/main" xmlns="" id="{7E5213E5-1EBD-40E6-880F-F963C3C05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02" y="505667"/>
            <a:ext cx="8982075" cy="137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如图，边长为1的正方形组成的网格中，△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的顶点均在格点上，点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的坐标分别是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（3，2），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（1，3）．点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轴上，当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的值最小时，在图中画出点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</p:txBody>
      </p:sp>
      <p:grpSp>
        <p:nvGrpSpPr>
          <p:cNvPr id="93186" name="组合 7">
            <a:extLst>
              <a:ext uri="{FF2B5EF4-FFF2-40B4-BE49-F238E27FC236}">
                <a16:creationId xmlns:a16="http://schemas.microsoft.com/office/drawing/2014/main" xmlns="" id="{6343CF2D-B610-4A2A-AAAC-8DE6C3978636}"/>
              </a:ext>
            </a:extLst>
          </p:cNvPr>
          <p:cNvGrpSpPr>
            <a:grpSpLocks/>
          </p:cNvGrpSpPr>
          <p:nvPr/>
        </p:nvGrpSpPr>
        <p:grpSpPr bwMode="auto">
          <a:xfrm>
            <a:off x="2932113" y="1671759"/>
            <a:ext cx="4257675" cy="3467100"/>
            <a:chOff x="2332" y="2930"/>
            <a:chExt cx="8943" cy="7280"/>
          </a:xfrm>
        </p:grpSpPr>
        <p:grpSp>
          <p:nvGrpSpPr>
            <p:cNvPr id="93187" name="组合 37">
              <a:extLst>
                <a:ext uri="{FF2B5EF4-FFF2-40B4-BE49-F238E27FC236}">
                  <a16:creationId xmlns:a16="http://schemas.microsoft.com/office/drawing/2014/main" xmlns="" id="{7DB6E766-50B9-42F0-A4E8-40C139BF46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2" y="2930"/>
              <a:ext cx="8943" cy="7280"/>
              <a:chOff x="4282" y="2587"/>
              <a:chExt cx="9607" cy="7687"/>
            </a:xfrm>
          </p:grpSpPr>
          <p:grpSp>
            <p:nvGrpSpPr>
              <p:cNvPr id="93188" name="组合 39">
                <a:extLst>
                  <a:ext uri="{FF2B5EF4-FFF2-40B4-BE49-F238E27FC236}">
                    <a16:creationId xmlns:a16="http://schemas.microsoft.com/office/drawing/2014/main" xmlns="" id="{0237E2F8-B3C1-485D-A1AF-179A4A0669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82" y="2587"/>
                <a:ext cx="9607" cy="7687"/>
                <a:chOff x="1907704" y="908720"/>
                <a:chExt cx="6100365" cy="4882029"/>
              </a:xfrm>
            </p:grpSpPr>
            <p:grpSp>
              <p:nvGrpSpPr>
                <p:cNvPr id="93189" name="组合 31">
                  <a:extLst>
                    <a:ext uri="{FF2B5EF4-FFF2-40B4-BE49-F238E27FC236}">
                      <a16:creationId xmlns:a16="http://schemas.microsoft.com/office/drawing/2014/main" xmlns="" id="{D6887D74-717E-47E9-8C06-669CA158B8A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267744" y="1427290"/>
                  <a:ext cx="5127082" cy="4255732"/>
                  <a:chOff x="2267744" y="1427290"/>
                  <a:chExt cx="5127082" cy="4255732"/>
                </a:xfrm>
              </p:grpSpPr>
              <p:cxnSp>
                <p:nvCxnSpPr>
                  <p:cNvPr id="93190" name="直接连接符 6">
                    <a:extLst>
                      <a:ext uri="{FF2B5EF4-FFF2-40B4-BE49-F238E27FC236}">
                        <a16:creationId xmlns:a16="http://schemas.microsoft.com/office/drawing/2014/main" xmlns="" id="{626B7289-1BAB-4922-9DB2-E4DA62EE7B9D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1485038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1" name="直接连接符 7">
                    <a:extLst>
                      <a:ext uri="{FF2B5EF4-FFF2-40B4-BE49-F238E27FC236}">
                        <a16:creationId xmlns:a16="http://schemas.microsoft.com/office/drawing/2014/main" xmlns="" id="{09205730-8196-45BF-A5FC-1355608C195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1902590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2" name="直接连接符 8">
                    <a:extLst>
                      <a:ext uri="{FF2B5EF4-FFF2-40B4-BE49-F238E27FC236}">
                        <a16:creationId xmlns:a16="http://schemas.microsoft.com/office/drawing/2014/main" xmlns="" id="{B80F3A34-A77B-402E-84F6-2C8E493222C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2291565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3" name="直接连接符 9">
                    <a:extLst>
                      <a:ext uri="{FF2B5EF4-FFF2-40B4-BE49-F238E27FC236}">
                        <a16:creationId xmlns:a16="http://schemas.microsoft.com/office/drawing/2014/main" xmlns="" id="{E148D1FE-5317-4588-A6A4-45702D28B85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2709118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4" name="直接连接符 10">
                    <a:extLst>
                      <a:ext uri="{FF2B5EF4-FFF2-40B4-BE49-F238E27FC236}">
                        <a16:creationId xmlns:a16="http://schemas.microsoft.com/office/drawing/2014/main" xmlns="" id="{B239DAC3-DB99-480C-AB9C-3FA45F771D8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3140959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5" name="直接连接符 12">
                    <a:extLst>
                      <a:ext uri="{FF2B5EF4-FFF2-40B4-BE49-F238E27FC236}">
                        <a16:creationId xmlns:a16="http://schemas.microsoft.com/office/drawing/2014/main" xmlns="" id="{87B58600-5151-4A0F-954B-69B6E3D0EA1D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3990352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6" name="直接连接符 13">
                    <a:extLst>
                      <a:ext uri="{FF2B5EF4-FFF2-40B4-BE49-F238E27FC236}">
                        <a16:creationId xmlns:a16="http://schemas.microsoft.com/office/drawing/2014/main" xmlns="" id="{DA0D507E-3F3E-45AB-A0CA-5BBCE504C55D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4407905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7" name="直接连接符 14">
                    <a:extLst>
                      <a:ext uri="{FF2B5EF4-FFF2-40B4-BE49-F238E27FC236}">
                        <a16:creationId xmlns:a16="http://schemas.microsoft.com/office/drawing/2014/main" xmlns="" id="{91FD688D-7C60-40CB-8AD0-E11C867D60AC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4796879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8" name="直接连接符 15">
                    <a:extLst>
                      <a:ext uri="{FF2B5EF4-FFF2-40B4-BE49-F238E27FC236}">
                        <a16:creationId xmlns:a16="http://schemas.microsoft.com/office/drawing/2014/main" xmlns="" id="{29F9CC84-A919-46E2-A96E-E80748B5C9D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5214432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9" name="直接连接符 16">
                    <a:extLst>
                      <a:ext uri="{FF2B5EF4-FFF2-40B4-BE49-F238E27FC236}">
                        <a16:creationId xmlns:a16="http://schemas.microsoft.com/office/drawing/2014/main" xmlns="" id="{D6B135AE-A356-4DCB-AC7B-82BC81F178F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5646273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0" name="直接连接符 18">
                    <a:extLst>
                      <a:ext uri="{FF2B5EF4-FFF2-40B4-BE49-F238E27FC236}">
                        <a16:creationId xmlns:a16="http://schemas.microsoft.com/office/drawing/2014/main" xmlns="" id="{EE15558B-063F-4F76-8709-5398EDB4E8FB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96616" y="147074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1" name="直接连接符 19">
                    <a:extLst>
                      <a:ext uri="{FF2B5EF4-FFF2-40B4-BE49-F238E27FC236}">
                        <a16:creationId xmlns:a16="http://schemas.microsoft.com/office/drawing/2014/main" xmlns="" id="{3F514829-4C7C-4860-8D0F-E19B5E95DB18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742675" y="1485038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2" name="直接连接符 20">
                    <a:extLst>
                      <a:ext uri="{FF2B5EF4-FFF2-40B4-BE49-F238E27FC236}">
                        <a16:creationId xmlns:a16="http://schemas.microsoft.com/office/drawing/2014/main" xmlns="" id="{18CC0C5B-C6BC-43BF-ADA5-1ED6BD97579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133175" y="1492976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3" name="直接连接符 21">
                    <a:extLst>
                      <a:ext uri="{FF2B5EF4-FFF2-40B4-BE49-F238E27FC236}">
                        <a16:creationId xmlns:a16="http://schemas.microsoft.com/office/drawing/2014/main" xmlns="" id="{CE8598E7-5487-480E-8D14-532B5570662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579233" y="1507265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4" name="直接连接符 22">
                    <a:extLst>
                      <a:ext uri="{FF2B5EF4-FFF2-40B4-BE49-F238E27FC236}">
                        <a16:creationId xmlns:a16="http://schemas.microsoft.com/office/drawing/2014/main" xmlns="" id="{A7E4EC17-CE12-4C9A-ADF8-19AA66197C9B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995130" y="1456460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5" name="直接连接符 23">
                    <a:extLst>
                      <a:ext uri="{FF2B5EF4-FFF2-40B4-BE49-F238E27FC236}">
                        <a16:creationId xmlns:a16="http://schemas.microsoft.com/office/drawing/2014/main" xmlns="" id="{DEE83084-8D86-481B-8379-2AF9FD6A8639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441189" y="147074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6" name="直接连接符 25">
                    <a:extLst>
                      <a:ext uri="{FF2B5EF4-FFF2-40B4-BE49-F238E27FC236}">
                        <a16:creationId xmlns:a16="http://schemas.microsoft.com/office/drawing/2014/main" xmlns="" id="{FE387F1F-3447-46E5-9708-319BEF981CE7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277747" y="1492976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7" name="直接连接符 26">
                    <a:extLst>
                      <a:ext uri="{FF2B5EF4-FFF2-40B4-BE49-F238E27FC236}">
                        <a16:creationId xmlns:a16="http://schemas.microsoft.com/office/drawing/2014/main" xmlns="" id="{75038753-DC30-4329-B26C-37CB05D5EE0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682534" y="1427882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8" name="直接连接符 27">
                    <a:extLst>
                      <a:ext uri="{FF2B5EF4-FFF2-40B4-BE49-F238E27FC236}">
                        <a16:creationId xmlns:a16="http://schemas.microsoft.com/office/drawing/2014/main" xmlns="" id="{6E7E7EEF-C2CC-4ED6-9613-5311E137A15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084144" y="1442171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9" name="直接连接符 28">
                    <a:extLst>
                      <a:ext uri="{FF2B5EF4-FFF2-40B4-BE49-F238E27FC236}">
                        <a16:creationId xmlns:a16="http://schemas.microsoft.com/office/drawing/2014/main" xmlns="" id="{ED6C8F1E-031E-4F99-A171-14FB62FEDB9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473057" y="145010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10" name="直接连接符 29">
                    <a:extLst>
                      <a:ext uri="{FF2B5EF4-FFF2-40B4-BE49-F238E27FC236}">
                        <a16:creationId xmlns:a16="http://schemas.microsoft.com/office/drawing/2014/main" xmlns="" id="{66B12838-CCB7-4E63-875D-F213365AB0E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919115" y="146439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11" name="直接连接符 30">
                    <a:extLst>
                      <a:ext uri="{FF2B5EF4-FFF2-40B4-BE49-F238E27FC236}">
                        <a16:creationId xmlns:a16="http://schemas.microsoft.com/office/drawing/2014/main" xmlns="" id="{8C4E4332-0C63-445C-8B5D-F7B1EA14BD65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352475" y="1485038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93212" name="直接箭头连接符 238">
                  <a:extLst>
                    <a:ext uri="{FF2B5EF4-FFF2-40B4-BE49-F238E27FC236}">
                      <a16:creationId xmlns:a16="http://schemas.microsoft.com/office/drawing/2014/main" xmlns="" id="{0DF1F4CB-2926-4835-8D24-6788F2CB470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1907704" y="3558502"/>
                  <a:ext cx="5904260" cy="0"/>
                </a:xfrm>
                <a:prstGeom prst="straightConnector1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3213" name="直接箭头连接符 240">
                  <a:extLst>
                    <a:ext uri="{FF2B5EF4-FFF2-40B4-BE49-F238E27FC236}">
                      <a16:creationId xmlns:a16="http://schemas.microsoft.com/office/drawing/2014/main" xmlns="" id="{FD8BE6A1-91BE-437E-A31F-ADD2D6CC59E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4845518" y="1110230"/>
                  <a:ext cx="0" cy="4680519"/>
                </a:xfrm>
                <a:prstGeom prst="straightConnector1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93214" name="TextBox 241">
                  <a:extLst>
                    <a:ext uri="{FF2B5EF4-FFF2-40B4-BE49-F238E27FC236}">
                      <a16:creationId xmlns:a16="http://schemas.microsoft.com/office/drawing/2014/main" xmlns="" id="{E115E930-03D0-4955-BE7B-9A4F60DC7D3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668344" y="3471094"/>
                  <a:ext cx="339725" cy="518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x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3215" name="TextBox 242">
                  <a:extLst>
                    <a:ext uri="{FF2B5EF4-FFF2-40B4-BE49-F238E27FC236}">
                      <a16:creationId xmlns:a16="http://schemas.microsoft.com/office/drawing/2014/main" xmlns="" id="{AF486925-8634-4331-8861-3DC0A32E454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499992" y="908720"/>
                  <a:ext cx="322263" cy="518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y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3216" name="文本框 36">
                <a:extLst>
                  <a:ext uri="{FF2B5EF4-FFF2-40B4-BE49-F238E27FC236}">
                    <a16:creationId xmlns:a16="http://schemas.microsoft.com/office/drawing/2014/main" xmlns="" id="{6F46DAC7-C36E-4C2E-98F1-8242681002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09" y="6699"/>
                <a:ext cx="724" cy="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sym typeface="宋体" panose="02010600030101010101" pitchFamily="2" charset="-122"/>
                  </a:rPr>
                  <a:t>O</a:t>
                </a:r>
              </a:p>
            </p:txBody>
          </p:sp>
        </p:grpSp>
        <p:cxnSp>
          <p:nvCxnSpPr>
            <p:cNvPr id="93217" name="直接连接符 2">
              <a:extLst>
                <a:ext uri="{FF2B5EF4-FFF2-40B4-BE49-F238E27FC236}">
                  <a16:creationId xmlns:a16="http://schemas.microsoft.com/office/drawing/2014/main" xmlns="" id="{C7CD1F3E-76CC-4A12-B9AC-DF97FFB8E81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633" y="5627"/>
              <a:ext cx="1815" cy="124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218" name="直接连接符 3">
              <a:extLst>
                <a:ext uri="{FF2B5EF4-FFF2-40B4-BE49-F238E27FC236}">
                  <a16:creationId xmlns:a16="http://schemas.microsoft.com/office/drawing/2014/main" xmlns="" id="{FEFA782F-57C1-40DD-8EE0-86DC2A65599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633" y="4992"/>
              <a:ext cx="640" cy="18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219" name="直接连接符 4">
              <a:extLst>
                <a:ext uri="{FF2B5EF4-FFF2-40B4-BE49-F238E27FC236}">
                  <a16:creationId xmlns:a16="http://schemas.microsoft.com/office/drawing/2014/main" xmlns="" id="{AF75871E-9DC7-4503-96B1-EFC19562F1A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7273" y="4992"/>
              <a:ext cx="1175" cy="63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220" name="文本框 5">
              <a:extLst>
                <a:ext uri="{FF2B5EF4-FFF2-40B4-BE49-F238E27FC236}">
                  <a16:creationId xmlns:a16="http://schemas.microsoft.com/office/drawing/2014/main" xmlns="" id="{C013F8DF-4264-4A27-AFC7-CA8ECF5AAB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54" y="4412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93221" name="文本框 6">
              <a:extLst>
                <a:ext uri="{FF2B5EF4-FFF2-40B4-BE49-F238E27FC236}">
                  <a16:creationId xmlns:a16="http://schemas.microsoft.com/office/drawing/2014/main" xmlns="" id="{3B129F81-1ECC-4C09-A374-4C6531116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8" y="5539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28BE328-E253-441C-8D1B-CE8CCF029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4588" y="4186238"/>
            <a:ext cx="4026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B'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92E294C-2B51-40E8-889C-10A37A4EBA4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327650" y="2939560"/>
            <a:ext cx="517525" cy="14811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6D186DD-2B16-4EB9-A1A4-387D3DF43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4561" y="3234052"/>
            <a:ext cx="3792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FB6B119-3087-4DA9-A8B1-64E49C839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8" y="2111916"/>
            <a:ext cx="261369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作出点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轴的对称点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轴于点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就是所求的点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53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5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6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2">
            <a:extLst>
              <a:ext uri="{FF2B5EF4-FFF2-40B4-BE49-F238E27FC236}">
                <a16:creationId xmlns:a16="http://schemas.microsoft.com/office/drawing/2014/main" xmlns="" id="{CDA8CFFF-A735-43DF-A1B1-FFA8C766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668" y="941625"/>
            <a:ext cx="8677909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图，荆州古城河在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处直角转弯，河宽相同，从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处，须经两座桥：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′,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EE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（桥宽不计），设护城河以及两座桥都是东西、南北方向的，怎样架桥可使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ADD ′E ′EB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的路程最短？</a:t>
            </a:r>
          </a:p>
        </p:txBody>
      </p:sp>
      <p:grpSp>
        <p:nvGrpSpPr>
          <p:cNvPr id="94210" name="组合 60">
            <a:extLst>
              <a:ext uri="{FF2B5EF4-FFF2-40B4-BE49-F238E27FC236}">
                <a16:creationId xmlns:a16="http://schemas.microsoft.com/office/drawing/2014/main" xmlns="" id="{B3AD175F-35FF-49DB-A696-E3878E836533}"/>
              </a:ext>
            </a:extLst>
          </p:cNvPr>
          <p:cNvGrpSpPr>
            <a:grpSpLocks/>
          </p:cNvGrpSpPr>
          <p:nvPr/>
        </p:nvGrpSpPr>
        <p:grpSpPr bwMode="auto">
          <a:xfrm>
            <a:off x="3294063" y="2130425"/>
            <a:ext cx="2832100" cy="2776538"/>
            <a:chOff x="395536" y="2276872"/>
            <a:chExt cx="3774226" cy="3701667"/>
          </a:xfrm>
        </p:grpSpPr>
        <p:sp>
          <p:nvSpPr>
            <p:cNvPr id="94211" name="TextBox 51">
              <a:extLst>
                <a:ext uri="{FF2B5EF4-FFF2-40B4-BE49-F238E27FC236}">
                  <a16:creationId xmlns:a16="http://schemas.microsoft.com/office/drawing/2014/main" xmlns="" id="{09070806-B575-4FB7-AF4A-2A96D5A3B8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872" y="2276872"/>
              <a:ext cx="446939" cy="490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4212" name="组合 59">
              <a:extLst>
                <a:ext uri="{FF2B5EF4-FFF2-40B4-BE49-F238E27FC236}">
                  <a16:creationId xmlns:a16="http://schemas.microsoft.com/office/drawing/2014/main" xmlns="" id="{D9EFD312-D4A7-488F-A097-F896237B69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536" y="2636912"/>
              <a:ext cx="3774226" cy="3341627"/>
              <a:chOff x="725766" y="2636912"/>
              <a:chExt cx="3774226" cy="3341627"/>
            </a:xfrm>
          </p:grpSpPr>
          <p:grpSp>
            <p:nvGrpSpPr>
              <p:cNvPr id="94213" name="组合 49">
                <a:extLst>
                  <a:ext uri="{FF2B5EF4-FFF2-40B4-BE49-F238E27FC236}">
                    <a16:creationId xmlns:a16="http://schemas.microsoft.com/office/drawing/2014/main" xmlns="" id="{5C923EE4-8958-4109-8764-CE75FB847D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85806" y="2636912"/>
                <a:ext cx="3414186" cy="3096344"/>
                <a:chOff x="1085806" y="2636912"/>
                <a:chExt cx="3414186" cy="3096344"/>
              </a:xfrm>
            </p:grpSpPr>
            <p:grpSp>
              <p:nvGrpSpPr>
                <p:cNvPr id="94214" name="组合 36">
                  <a:extLst>
                    <a:ext uri="{FF2B5EF4-FFF2-40B4-BE49-F238E27FC236}">
                      <a16:creationId xmlns:a16="http://schemas.microsoft.com/office/drawing/2014/main" xmlns="" id="{8EFA2764-EE03-412E-B05D-E303D46623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63688" y="3356992"/>
                  <a:ext cx="2736304" cy="2376264"/>
                  <a:chOff x="1979712" y="3356992"/>
                  <a:chExt cx="2736304" cy="2376264"/>
                </a:xfrm>
              </p:grpSpPr>
              <p:grpSp>
                <p:nvGrpSpPr>
                  <p:cNvPr id="94215" name="组合 10">
                    <a:extLst>
                      <a:ext uri="{FF2B5EF4-FFF2-40B4-BE49-F238E27FC236}">
                        <a16:creationId xmlns:a16="http://schemas.microsoft.com/office/drawing/2014/main" xmlns="" id="{7DA188B7-81DE-4C2C-8167-519AE465AFD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979712" y="3356992"/>
                    <a:ext cx="2736304" cy="2376264"/>
                    <a:chOff x="1979712" y="3356992"/>
                    <a:chExt cx="2736304" cy="2376264"/>
                  </a:xfrm>
                </p:grpSpPr>
                <p:cxnSp>
                  <p:nvCxnSpPr>
                    <p:cNvPr id="94216" name="直接连接符 6">
                      <a:extLst>
                        <a:ext uri="{FF2B5EF4-FFF2-40B4-BE49-F238E27FC236}">
                          <a16:creationId xmlns:a16="http://schemas.microsoft.com/office/drawing/2014/main" xmlns="" id="{6CD81C4D-5D65-47C5-B024-0DC6AA3D0690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736304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17" name="直接连接符 9">
                      <a:extLst>
                        <a:ext uri="{FF2B5EF4-FFF2-40B4-BE49-F238E27FC236}">
                          <a16:creationId xmlns:a16="http://schemas.microsoft.com/office/drawing/2014/main" xmlns="" id="{D7D9D46D-A292-40FD-827B-2D6865F1C641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3762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18" name="组合 11">
                    <a:extLst>
                      <a:ext uri="{FF2B5EF4-FFF2-40B4-BE49-F238E27FC236}">
                        <a16:creationId xmlns:a16="http://schemas.microsoft.com/office/drawing/2014/main" xmlns="" id="{79FE4D5D-59AD-493A-AD24-3EDCFAF7FEE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426274" y="3717594"/>
                    <a:ext cx="2232248" cy="2015662"/>
                    <a:chOff x="1979712" y="3356992"/>
                    <a:chExt cx="2232248" cy="2015662"/>
                  </a:xfrm>
                </p:grpSpPr>
                <p:cxnSp>
                  <p:nvCxnSpPr>
                    <p:cNvPr id="94219" name="直接连接符 12">
                      <a:extLst>
                        <a:ext uri="{FF2B5EF4-FFF2-40B4-BE49-F238E27FC236}">
                          <a16:creationId xmlns:a16="http://schemas.microsoft.com/office/drawing/2014/main" xmlns="" id="{0DA7B337-C2C4-4D33-9B45-606B7F544548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232248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0" name="直接连接符 13">
                      <a:extLst>
                        <a:ext uri="{FF2B5EF4-FFF2-40B4-BE49-F238E27FC236}">
                          <a16:creationId xmlns:a16="http://schemas.microsoft.com/office/drawing/2014/main" xmlns="" id="{7A551964-2565-448C-B312-3DD95880876B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01566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21" name="组合 20">
                    <a:extLst>
                      <a:ext uri="{FF2B5EF4-FFF2-40B4-BE49-F238E27FC236}">
                        <a16:creationId xmlns:a16="http://schemas.microsoft.com/office/drawing/2014/main" xmlns="" id="{895AB884-6DF7-4846-8F19-A2F3CDF9973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146626" y="3509392"/>
                    <a:ext cx="2497382" cy="2223864"/>
                    <a:chOff x="1979712" y="3356992"/>
                    <a:chExt cx="2497382" cy="2223864"/>
                  </a:xfrm>
                </p:grpSpPr>
                <p:cxnSp>
                  <p:nvCxnSpPr>
                    <p:cNvPr id="94222" name="直接连接符 21">
                      <a:extLst>
                        <a:ext uri="{FF2B5EF4-FFF2-40B4-BE49-F238E27FC236}">
                          <a16:creationId xmlns:a16="http://schemas.microsoft.com/office/drawing/2014/main" xmlns="" id="{8B5D547C-1723-4978-B9E0-BFCE9112E80C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497382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3" name="直接连接符 22">
                      <a:extLst>
                        <a:ext uri="{FF2B5EF4-FFF2-40B4-BE49-F238E27FC236}">
                          <a16:creationId xmlns:a16="http://schemas.microsoft.com/office/drawing/2014/main" xmlns="" id="{A515682D-5C39-4CC7-9D79-372F9DF9E564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2238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24" name="组合 23">
                    <a:extLst>
                      <a:ext uri="{FF2B5EF4-FFF2-40B4-BE49-F238E27FC236}">
                        <a16:creationId xmlns:a16="http://schemas.microsoft.com/office/drawing/2014/main" xmlns="" id="{18A1026B-E0E5-4E8E-BA5A-DEC4F4DC62C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4512" y="3602044"/>
                    <a:ext cx="2359496" cy="2131212"/>
                    <a:chOff x="1979712" y="3356992"/>
                    <a:chExt cx="2359496" cy="2131212"/>
                  </a:xfrm>
                </p:grpSpPr>
                <p:cxnSp>
                  <p:nvCxnSpPr>
                    <p:cNvPr id="94225" name="直接连接符 24">
                      <a:extLst>
                        <a:ext uri="{FF2B5EF4-FFF2-40B4-BE49-F238E27FC236}">
                          <a16:creationId xmlns:a16="http://schemas.microsoft.com/office/drawing/2014/main" xmlns="" id="{031C6867-8623-4548-A1FB-D888BD874921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359496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6" name="直接连接符 25">
                      <a:extLst>
                        <a:ext uri="{FF2B5EF4-FFF2-40B4-BE49-F238E27FC236}">
                          <a16:creationId xmlns:a16="http://schemas.microsoft.com/office/drawing/2014/main" xmlns="" id="{07D11B9C-3E77-424D-AAAF-17CB0CB51143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13121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27" name="组合 26">
                    <a:extLst>
                      <a:ext uri="{FF2B5EF4-FFF2-40B4-BE49-F238E27FC236}">
                        <a16:creationId xmlns:a16="http://schemas.microsoft.com/office/drawing/2014/main" xmlns="" id="{48CEB9F5-2589-4985-9D7A-3D1064FDB07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051720" y="3443514"/>
                    <a:ext cx="2592288" cy="2289742"/>
                    <a:chOff x="1979712" y="3356992"/>
                    <a:chExt cx="2592288" cy="2289742"/>
                  </a:xfrm>
                </p:grpSpPr>
                <p:cxnSp>
                  <p:nvCxnSpPr>
                    <p:cNvPr id="94228" name="直接连接符 27">
                      <a:extLst>
                        <a:ext uri="{FF2B5EF4-FFF2-40B4-BE49-F238E27FC236}">
                          <a16:creationId xmlns:a16="http://schemas.microsoft.com/office/drawing/2014/main" xmlns="" id="{6CE6C564-0762-4CB8-8920-64D1A15823BA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592288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9" name="直接连接符 28">
                      <a:extLst>
                        <a:ext uri="{FF2B5EF4-FFF2-40B4-BE49-F238E27FC236}">
                          <a16:creationId xmlns:a16="http://schemas.microsoft.com/office/drawing/2014/main" xmlns="" id="{ED07EA4E-E651-4476-AFAB-DFC1441A74CE}"/>
                        </a:ext>
                      </a:extLst>
                    </p:cNvPr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28974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xmlns="" id="{58D8094B-6A67-4BDF-B944-CC29953B70A8}"/>
                    </a:ext>
                  </a:extLst>
                </p:cNvPr>
                <p:cNvCxnSpPr/>
                <p:nvPr/>
              </p:nvCxnSpPr>
              <p:spPr bwMode="auto">
                <a:xfrm>
                  <a:off x="3346991" y="3358377"/>
                  <a:ext cx="0" cy="359796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xmlns="" id="{382FAD3F-D53F-4A91-BB5F-DB16EFFFF885}"/>
                    </a:ext>
                  </a:extLst>
                </p:cNvPr>
                <p:cNvCxnSpPr/>
                <p:nvPr/>
              </p:nvCxnSpPr>
              <p:spPr bwMode="auto">
                <a:xfrm flipV="1">
                  <a:off x="3346991" y="2636668"/>
                  <a:ext cx="476010" cy="721709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" name="直接连接符 44">
                  <a:extLst>
                    <a:ext uri="{FF2B5EF4-FFF2-40B4-BE49-F238E27FC236}">
                      <a16:creationId xmlns:a16="http://schemas.microsoft.com/office/drawing/2014/main" xmlns="" id="{1FECB34C-DA8C-4ECF-9FE3-B558B28B6152}"/>
                    </a:ext>
                  </a:extLst>
                </p:cNvPr>
                <p:cNvCxnSpPr/>
                <p:nvPr/>
              </p:nvCxnSpPr>
              <p:spPr bwMode="auto">
                <a:xfrm flipH="1">
                  <a:off x="2196106" y="3718173"/>
                  <a:ext cx="1150885" cy="1439184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xmlns="" id="{67899DD2-B4D8-46E6-90CA-2F20BDC8BB4A}"/>
                    </a:ext>
                  </a:extLst>
                </p:cNvPr>
                <p:cNvCxnSpPr/>
                <p:nvPr/>
              </p:nvCxnSpPr>
              <p:spPr bwMode="auto">
                <a:xfrm flipH="1">
                  <a:off x="1762409" y="5157357"/>
                  <a:ext cx="433697" cy="0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D05B8830-7E01-4B4C-9DE7-8EF71514EB78}"/>
                    </a:ext>
                  </a:extLst>
                </p:cNvPr>
                <p:cNvCxnSpPr/>
                <p:nvPr/>
              </p:nvCxnSpPr>
              <p:spPr bwMode="auto">
                <a:xfrm flipH="1">
                  <a:off x="1085418" y="5157357"/>
                  <a:ext cx="676991" cy="431755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94235" name="TextBox 52">
                <a:extLst>
                  <a:ext uri="{FF2B5EF4-FFF2-40B4-BE49-F238E27FC236}">
                    <a16:creationId xmlns:a16="http://schemas.microsoft.com/office/drawing/2014/main" xmlns="" id="{0AE1A664-245E-4ED1-B4C2-70F5E639CD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59832" y="2967335"/>
                <a:ext cx="46386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6" name="TextBox 53">
                <a:extLst>
                  <a:ext uri="{FF2B5EF4-FFF2-40B4-BE49-F238E27FC236}">
                    <a16:creationId xmlns:a16="http://schemas.microsoft.com/office/drawing/2014/main" xmlns="" id="{DAD52D9D-4C9B-4E2C-8760-E137FD8C99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03848" y="3658387"/>
                <a:ext cx="625546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 ′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7" name="TextBox 54">
                <a:extLst>
                  <a:ext uri="{FF2B5EF4-FFF2-40B4-BE49-F238E27FC236}">
                    <a16:creationId xmlns:a16="http://schemas.microsoft.com/office/drawing/2014/main" xmlns="" id="{9A5B1A1E-9F3F-4019-AA1E-81255E3366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75656" y="2967335"/>
                <a:ext cx="44693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8" name="TextBox 55">
                <a:extLst>
                  <a:ext uri="{FF2B5EF4-FFF2-40B4-BE49-F238E27FC236}">
                    <a16:creationId xmlns:a16="http://schemas.microsoft.com/office/drawing/2014/main" xmlns="" id="{89C962C6-150C-4B11-82EC-1283C3B4A3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05786" y="3658976"/>
                <a:ext cx="532434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C′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9" name="TextBox 56">
                <a:extLst>
                  <a:ext uri="{FF2B5EF4-FFF2-40B4-BE49-F238E27FC236}">
                    <a16:creationId xmlns:a16="http://schemas.microsoft.com/office/drawing/2014/main" xmlns="" id="{50B14711-C007-46E5-948E-9404731797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03648" y="4767535"/>
                <a:ext cx="44693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40" name="TextBox 57">
                <a:extLst>
                  <a:ext uri="{FF2B5EF4-FFF2-40B4-BE49-F238E27FC236}">
                    <a16:creationId xmlns:a16="http://schemas.microsoft.com/office/drawing/2014/main" xmlns="" id="{3C62ED8C-7DCB-4E47-A9EA-F70955D190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95736" y="5013176"/>
                <a:ext cx="532434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E′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41" name="TextBox 58">
                <a:extLst>
                  <a:ext uri="{FF2B5EF4-FFF2-40B4-BE49-F238E27FC236}">
                    <a16:creationId xmlns:a16="http://schemas.microsoft.com/office/drawing/2014/main" xmlns="" id="{1DE0DA8C-F0A6-445A-8292-A87562888F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5766" y="5487615"/>
                <a:ext cx="44693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0CA2C22C-DE20-4151-AE0B-5B0C1F583174}"/>
              </a:ext>
            </a:extLst>
          </p:cNvPr>
          <p:cNvSpPr/>
          <p:nvPr/>
        </p:nvSpPr>
        <p:spPr bwMode="auto">
          <a:xfrm>
            <a:off x="5562600" y="2335213"/>
            <a:ext cx="107950" cy="107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/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xmlns="" id="{C1B22915-B33B-4623-819C-8456936942FE}"/>
              </a:ext>
            </a:extLst>
          </p:cNvPr>
          <p:cNvSpPr/>
          <p:nvPr/>
        </p:nvSpPr>
        <p:spPr bwMode="auto">
          <a:xfrm>
            <a:off x="3511550" y="4551363"/>
            <a:ext cx="106363" cy="107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/>
          </a:p>
        </p:txBody>
      </p:sp>
      <p:grpSp>
        <p:nvGrpSpPr>
          <p:cNvPr id="94249" name="组合 6">
            <a:extLst>
              <a:ext uri="{FF2B5EF4-FFF2-40B4-BE49-F238E27FC236}">
                <a16:creationId xmlns:a16="http://schemas.microsoft.com/office/drawing/2014/main" xmlns="" id="{F571DFB7-F69F-41A0-8C19-E98A0B08A5F8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30213"/>
            <a:ext cx="2479675" cy="522287"/>
            <a:chOff x="5060" y="905"/>
            <a:chExt cx="3904" cy="822"/>
          </a:xfrm>
        </p:grpSpPr>
        <p:grpSp>
          <p:nvGrpSpPr>
            <p:cNvPr id="94250" name="组合 21">
              <a:extLst>
                <a:ext uri="{FF2B5EF4-FFF2-40B4-BE49-F238E27FC236}">
                  <a16:creationId xmlns:a16="http://schemas.microsoft.com/office/drawing/2014/main" xmlns="" id="{7AB3A34A-F21B-4B99-AB3A-29BCE77606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18933AD2-BF27-4253-92B6-FCBA548CEE90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B217545E-6CED-467C-AF9B-C476F2557ED6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CC2917F-0148-49BB-ACB1-4FBC3E6BE8F6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B463755F-14DE-4A48-A3D7-75F5C691CDEA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BB63CF31-7E7C-4A92-96A7-E34BC3331A51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4256" name="TextBox 15">
              <a:extLst>
                <a:ext uri="{FF2B5EF4-FFF2-40B4-BE49-F238E27FC236}">
                  <a16:creationId xmlns:a16="http://schemas.microsoft.com/office/drawing/2014/main" xmlns="" id="{C4E3528C-6B77-4F89-A59B-5F62E53AB1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6" name="文本框 55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7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8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B2AD0C0B-0EC8-46B6-8F5F-DD3DB3E10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29" y="883744"/>
            <a:ext cx="719172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且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河宽，作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BG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，且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BG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河宽，连接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GF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与河岸相交于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E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′.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即为桥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BB72DDBC-3EFC-4C39-8F3D-41C979223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81" y="1959286"/>
            <a:ext cx="6211887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理由：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由作图法可知，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//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AF=DD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则四边形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为平行四边形，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于是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GE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由两点之间线段最短可知，</a:t>
            </a:r>
          </a:p>
          <a:p>
            <a:pPr>
              <a:lnSpc>
                <a:spcPct val="130000"/>
              </a:lnSpc>
            </a:pP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GF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最小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3" name="组合 43">
            <a:extLst>
              <a:ext uri="{FF2B5EF4-FFF2-40B4-BE49-F238E27FC236}">
                <a16:creationId xmlns:a16="http://schemas.microsoft.com/office/drawing/2014/main" xmlns="" id="{E4F69578-C31E-43ED-9C38-578EDD6B59E1}"/>
              </a:ext>
            </a:extLst>
          </p:cNvPr>
          <p:cNvGrpSpPr>
            <a:grpSpLocks/>
          </p:cNvGrpSpPr>
          <p:nvPr/>
        </p:nvGrpSpPr>
        <p:grpSpPr bwMode="auto">
          <a:xfrm>
            <a:off x="4943475" y="828675"/>
            <a:ext cx="3775075" cy="3702050"/>
            <a:chOff x="4686206" y="2276872"/>
            <a:chExt cx="3774226" cy="3702757"/>
          </a:xfrm>
        </p:grpSpPr>
        <p:grpSp>
          <p:nvGrpSpPr>
            <p:cNvPr id="95241" name="组合 39">
              <a:extLst>
                <a:ext uri="{FF2B5EF4-FFF2-40B4-BE49-F238E27FC236}">
                  <a16:creationId xmlns:a16="http://schemas.microsoft.com/office/drawing/2014/main" xmlns="" id="{93C9A14C-52D6-4897-BF80-3E8214E548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6206" y="2276872"/>
              <a:ext cx="3774226" cy="3702757"/>
              <a:chOff x="4326166" y="2276872"/>
              <a:chExt cx="3774226" cy="3702757"/>
            </a:xfrm>
          </p:grpSpPr>
          <p:grpSp>
            <p:nvGrpSpPr>
              <p:cNvPr id="95242" name="组合 1">
                <a:extLst>
                  <a:ext uri="{FF2B5EF4-FFF2-40B4-BE49-F238E27FC236}">
                    <a16:creationId xmlns:a16="http://schemas.microsoft.com/office/drawing/2014/main" xmlns="" id="{2C89EC62-ECB9-4B12-BE6A-96E7482650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6166" y="2276872"/>
                <a:ext cx="3774226" cy="3672408"/>
                <a:chOff x="395536" y="2276872"/>
                <a:chExt cx="3774226" cy="3672408"/>
              </a:xfrm>
            </p:grpSpPr>
            <p:sp>
              <p:nvSpPr>
                <p:cNvPr id="95243" name="TextBox 2">
                  <a:extLst>
                    <a:ext uri="{FF2B5EF4-FFF2-40B4-BE49-F238E27FC236}">
                      <a16:creationId xmlns:a16="http://schemas.microsoft.com/office/drawing/2014/main" xmlns="" id="{B5FC3D6C-7E42-424B-87DA-1179AC78464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19872" y="2276872"/>
                  <a:ext cx="40748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95244" name="组合 59">
                  <a:extLst>
                    <a:ext uri="{FF2B5EF4-FFF2-40B4-BE49-F238E27FC236}">
                      <a16:creationId xmlns:a16="http://schemas.microsoft.com/office/drawing/2014/main" xmlns="" id="{2D348107-BD03-4AB6-8323-5C74A2ABC6C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95536" y="2967335"/>
                  <a:ext cx="3774226" cy="2981945"/>
                  <a:chOff x="725766" y="2967335"/>
                  <a:chExt cx="3774226" cy="2981945"/>
                </a:xfrm>
              </p:grpSpPr>
              <p:grpSp>
                <p:nvGrpSpPr>
                  <p:cNvPr id="95245" name="组合 36">
                    <a:extLst>
                      <a:ext uri="{FF2B5EF4-FFF2-40B4-BE49-F238E27FC236}">
                        <a16:creationId xmlns:a16="http://schemas.microsoft.com/office/drawing/2014/main" xmlns="" id="{812C792A-DF08-406E-A036-A35A0895200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763688" y="3356992"/>
                    <a:ext cx="2736304" cy="2376264"/>
                    <a:chOff x="1979712" y="3356992"/>
                    <a:chExt cx="2736304" cy="2376264"/>
                  </a:xfrm>
                </p:grpSpPr>
                <p:grpSp>
                  <p:nvGrpSpPr>
                    <p:cNvPr id="95246" name="组合 10">
                      <a:extLst>
                        <a:ext uri="{FF2B5EF4-FFF2-40B4-BE49-F238E27FC236}">
                          <a16:creationId xmlns:a16="http://schemas.microsoft.com/office/drawing/2014/main" xmlns="" id="{6DE1B583-3B10-4824-AD2D-D968D97CB895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79712" y="3356992"/>
                      <a:ext cx="2736304" cy="2376264"/>
                      <a:chOff x="1979712" y="3356992"/>
                      <a:chExt cx="2736304" cy="2376264"/>
                    </a:xfrm>
                  </p:grpSpPr>
                  <p:cxnSp>
                    <p:nvCxnSpPr>
                      <p:cNvPr id="95247" name="直接连接符 24">
                        <a:extLst>
                          <a:ext uri="{FF2B5EF4-FFF2-40B4-BE49-F238E27FC236}">
                            <a16:creationId xmlns:a16="http://schemas.microsoft.com/office/drawing/2014/main" xmlns="" id="{AAE2FC10-04CD-426E-926E-3DEE27777657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736304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48" name="直接连接符 25">
                        <a:extLst>
                          <a:ext uri="{FF2B5EF4-FFF2-40B4-BE49-F238E27FC236}">
                            <a16:creationId xmlns:a16="http://schemas.microsoft.com/office/drawing/2014/main" xmlns="" id="{DD3CF308-9FDE-4371-90CE-A78DCE35D351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376264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49" name="组合 11">
                      <a:extLst>
                        <a:ext uri="{FF2B5EF4-FFF2-40B4-BE49-F238E27FC236}">
                          <a16:creationId xmlns:a16="http://schemas.microsoft.com/office/drawing/2014/main" xmlns="" id="{32966C2A-478B-40DD-BEE7-FF4ECD7965DD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26274" y="3717594"/>
                      <a:ext cx="2232248" cy="2015662"/>
                      <a:chOff x="1979712" y="3356992"/>
                      <a:chExt cx="2232248" cy="2015662"/>
                    </a:xfrm>
                  </p:grpSpPr>
                  <p:cxnSp>
                    <p:nvCxnSpPr>
                      <p:cNvPr id="95250" name="直接连接符 12">
                        <a:extLst>
                          <a:ext uri="{FF2B5EF4-FFF2-40B4-BE49-F238E27FC236}">
                            <a16:creationId xmlns:a16="http://schemas.microsoft.com/office/drawing/2014/main" xmlns="" id="{DC2C6C71-6F29-43CB-8F33-CF71F90AC6C4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232248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51" name="直接连接符 23">
                        <a:extLst>
                          <a:ext uri="{FF2B5EF4-FFF2-40B4-BE49-F238E27FC236}">
                            <a16:creationId xmlns:a16="http://schemas.microsoft.com/office/drawing/2014/main" xmlns="" id="{36144D14-4D20-4DE9-A121-E863584E0912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015662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52" name="组合 114">
                      <a:extLst>
                        <a:ext uri="{FF2B5EF4-FFF2-40B4-BE49-F238E27FC236}">
                          <a16:creationId xmlns:a16="http://schemas.microsoft.com/office/drawing/2014/main" xmlns="" id="{14103574-3FA8-403B-88CC-DD101F34FB0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46626" y="3509392"/>
                      <a:ext cx="2497382" cy="2223864"/>
                      <a:chOff x="1979712" y="3356992"/>
                      <a:chExt cx="2497382" cy="2223864"/>
                    </a:xfrm>
                  </p:grpSpPr>
                  <p:cxnSp>
                    <p:nvCxnSpPr>
                      <p:cNvPr id="95253" name="直接连接符 21">
                        <a:extLst>
                          <a:ext uri="{FF2B5EF4-FFF2-40B4-BE49-F238E27FC236}">
                            <a16:creationId xmlns:a16="http://schemas.microsoft.com/office/drawing/2014/main" xmlns="" id="{4E0CA6C9-CD73-44AB-8BF5-89F76D257EDB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497382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54" name="直接连接符 22">
                        <a:extLst>
                          <a:ext uri="{FF2B5EF4-FFF2-40B4-BE49-F238E27FC236}">
                            <a16:creationId xmlns:a16="http://schemas.microsoft.com/office/drawing/2014/main" xmlns="" id="{A73F5D6D-C087-4AA0-B14B-07AB2FDFDF3B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223864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55" name="组合 23">
                      <a:extLst>
                        <a:ext uri="{FF2B5EF4-FFF2-40B4-BE49-F238E27FC236}">
                          <a16:creationId xmlns:a16="http://schemas.microsoft.com/office/drawing/2014/main" xmlns="" id="{0004EEE0-2CDB-4DCE-A300-8A9599F30E78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84512" y="3602044"/>
                      <a:ext cx="2359496" cy="2131212"/>
                      <a:chOff x="1979712" y="3356992"/>
                      <a:chExt cx="2359496" cy="2131212"/>
                    </a:xfrm>
                  </p:grpSpPr>
                  <p:cxnSp>
                    <p:nvCxnSpPr>
                      <p:cNvPr id="95256" name="直接连接符 18">
                        <a:extLst>
                          <a:ext uri="{FF2B5EF4-FFF2-40B4-BE49-F238E27FC236}">
                            <a16:creationId xmlns:a16="http://schemas.microsoft.com/office/drawing/2014/main" xmlns="" id="{73A894B2-7914-43BD-A318-D311024ACCEE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359496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57" name="直接连接符 19">
                        <a:extLst>
                          <a:ext uri="{FF2B5EF4-FFF2-40B4-BE49-F238E27FC236}">
                            <a16:creationId xmlns:a16="http://schemas.microsoft.com/office/drawing/2014/main" xmlns="" id="{D50F17EB-6E77-403B-943F-66B4FBE0990F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131212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58" name="组合 26">
                      <a:extLst>
                        <a:ext uri="{FF2B5EF4-FFF2-40B4-BE49-F238E27FC236}">
                          <a16:creationId xmlns:a16="http://schemas.microsoft.com/office/drawing/2014/main" xmlns="" id="{BAB160FF-ECCD-4B7C-A01B-8C8359B4B5EA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51720" y="3443514"/>
                      <a:ext cx="2592288" cy="2289742"/>
                      <a:chOff x="1979712" y="3356992"/>
                      <a:chExt cx="2592288" cy="2289742"/>
                    </a:xfrm>
                  </p:grpSpPr>
                  <p:cxnSp>
                    <p:nvCxnSpPr>
                      <p:cNvPr id="95259" name="直接连接符 16">
                        <a:extLst>
                          <a:ext uri="{FF2B5EF4-FFF2-40B4-BE49-F238E27FC236}">
                            <a16:creationId xmlns:a16="http://schemas.microsoft.com/office/drawing/2014/main" xmlns="" id="{BF931E21-0A10-44B6-BF3F-82B13608A25E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592288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60" name="直接连接符 17">
                        <a:extLst>
                          <a:ext uri="{FF2B5EF4-FFF2-40B4-BE49-F238E27FC236}">
                            <a16:creationId xmlns:a16="http://schemas.microsoft.com/office/drawing/2014/main" xmlns="" id="{FA59DD46-C3C2-40FA-88EF-14B98243CC1A}"/>
                          </a:ext>
                        </a:extLst>
                      </p:cNvPr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289742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</p:grpSp>
              <p:sp>
                <p:nvSpPr>
                  <p:cNvPr id="95261" name="TextBox 5">
                    <a:extLst>
                      <a:ext uri="{FF2B5EF4-FFF2-40B4-BE49-F238E27FC236}">
                        <a16:creationId xmlns:a16="http://schemas.microsoft.com/office/drawing/2014/main" xmlns="" id="{C8EE00AD-90FC-477D-9A54-470D4B5F7C3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03848" y="3658387"/>
                    <a:ext cx="57099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D ′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2" name="TextBox 6">
                    <a:extLst>
                      <a:ext uri="{FF2B5EF4-FFF2-40B4-BE49-F238E27FC236}">
                        <a16:creationId xmlns:a16="http://schemas.microsoft.com/office/drawing/2014/main" xmlns="" id="{B050173E-7A7D-4A10-A599-C33C8ADC2B1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75656" y="2967335"/>
                    <a:ext cx="40748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3" name="TextBox 7">
                    <a:extLst>
                      <a:ext uri="{FF2B5EF4-FFF2-40B4-BE49-F238E27FC236}">
                        <a16:creationId xmlns:a16="http://schemas.microsoft.com/office/drawing/2014/main" xmlns="" id="{C5FBCEB1-DE11-4386-AB6D-42D2BE7DF44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05786" y="3658976"/>
                    <a:ext cx="49404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C′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4" name="TextBox 8">
                    <a:extLst>
                      <a:ext uri="{FF2B5EF4-FFF2-40B4-BE49-F238E27FC236}">
                        <a16:creationId xmlns:a16="http://schemas.microsoft.com/office/drawing/2014/main" xmlns="" id="{2FF707B4-BD20-424B-AD69-0B4D21E2221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1640" y="4437112"/>
                    <a:ext cx="38985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E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5" name="TextBox 9">
                    <a:extLst>
                      <a:ext uri="{FF2B5EF4-FFF2-40B4-BE49-F238E27FC236}">
                        <a16:creationId xmlns:a16="http://schemas.microsoft.com/office/drawing/2014/main" xmlns="" id="{FFE97FEF-53F6-4A74-BF5F-9B9B5EF1362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95736" y="4581128"/>
                    <a:ext cx="476412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E′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6" name="TextBox 10">
                    <a:extLst>
                      <a:ext uri="{FF2B5EF4-FFF2-40B4-BE49-F238E27FC236}">
                        <a16:creationId xmlns:a16="http://schemas.microsoft.com/office/drawing/2014/main" xmlns="" id="{73C65EA6-8899-4C89-9AFD-6FF77E5132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766" y="5487615"/>
                    <a:ext cx="38985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cxnSp>
            <p:nvCxnSpPr>
              <p:cNvPr id="95267" name="直接连接符 26">
                <a:extLst>
                  <a:ext uri="{FF2B5EF4-FFF2-40B4-BE49-F238E27FC236}">
                    <a16:creationId xmlns:a16="http://schemas.microsoft.com/office/drawing/2014/main" xmlns="" id="{3587968E-EA41-44B7-BD6B-3EBA548F80A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452320" y="2635788"/>
                <a:ext cx="0" cy="3600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68" name="直接连接符 27">
                <a:extLst>
                  <a:ext uri="{FF2B5EF4-FFF2-40B4-BE49-F238E27FC236}">
                    <a16:creationId xmlns:a16="http://schemas.microsoft.com/office/drawing/2014/main" xmlns="" id="{A5E1CA9B-1BA8-4364-8E83-48FC50BA9AD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4686988" y="5574726"/>
                <a:ext cx="43204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5269" name="TextBox 28">
                <a:extLst>
                  <a:ext uri="{FF2B5EF4-FFF2-40B4-BE49-F238E27FC236}">
                    <a16:creationId xmlns:a16="http://schemas.microsoft.com/office/drawing/2014/main" xmlns="" id="{80DA4F6E-221E-4A4B-922F-57D986C891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93952" y="2853416"/>
                <a:ext cx="3722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</a:rPr>
                  <a:t>F</a:t>
                </a:r>
                <a:endParaRPr lang="en-US" altLang="zh-CN" sz="24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270" name="TextBox 29">
                <a:extLst>
                  <a:ext uri="{FF2B5EF4-FFF2-40B4-BE49-F238E27FC236}">
                    <a16:creationId xmlns:a16="http://schemas.microsoft.com/office/drawing/2014/main" xmlns="" id="{21D764EF-806F-4154-A307-D0941FAF81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4604" y="5517964"/>
                <a:ext cx="42351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</a:rPr>
                  <a:t>G</a:t>
                </a:r>
                <a:endParaRPr lang="en-US" altLang="zh-CN" sz="24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5271" name="直接连接符 30">
                <a:extLst>
                  <a:ext uri="{FF2B5EF4-FFF2-40B4-BE49-F238E27FC236}">
                    <a16:creationId xmlns:a16="http://schemas.microsoft.com/office/drawing/2014/main" xmlns="" id="{8232617B-D026-4B2B-A159-2A5A41056F21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5796136" y="3717032"/>
                <a:ext cx="1008112" cy="109492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2" name="直接连接符 31">
                <a:extLst>
                  <a:ext uri="{FF2B5EF4-FFF2-40B4-BE49-F238E27FC236}">
                    <a16:creationId xmlns:a16="http://schemas.microsoft.com/office/drawing/2014/main" xmlns="" id="{CCE9584A-145B-4059-8156-4E472CFF08CE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 flipH="1">
                <a:off x="5364088" y="4782638"/>
                <a:ext cx="43204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F8136184-A647-4AED-AB46-E2936C954248}"/>
                  </a:ext>
                </a:extLst>
              </p:cNvPr>
              <p:cNvSpPr/>
              <p:nvPr/>
            </p:nvSpPr>
            <p:spPr bwMode="auto">
              <a:xfrm>
                <a:off x="7379829" y="2594433"/>
                <a:ext cx="144431" cy="142902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i="1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088DFF43-C5DD-4B10-9C42-1726368B49AE}"/>
                  </a:ext>
                </a:extLst>
              </p:cNvPr>
              <p:cNvSpPr/>
              <p:nvPr/>
            </p:nvSpPr>
            <p:spPr bwMode="auto">
              <a:xfrm>
                <a:off x="4643595" y="5517579"/>
                <a:ext cx="144431" cy="14449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i="1"/>
              </a:p>
            </p:txBody>
          </p:sp>
          <p:cxnSp>
            <p:nvCxnSpPr>
              <p:cNvPr id="95275" name="直接连接符 34">
                <a:extLst>
                  <a:ext uri="{FF2B5EF4-FFF2-40B4-BE49-F238E27FC236}">
                    <a16:creationId xmlns:a16="http://schemas.microsoft.com/office/drawing/2014/main" xmlns="" id="{525D3F58-F020-4DE3-BCE2-3469F38A8C52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>
                <a:off x="6787896" y="3356430"/>
                <a:ext cx="0" cy="3600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6" name="直接连接符 35">
                <a:extLst>
                  <a:ext uri="{FF2B5EF4-FFF2-40B4-BE49-F238E27FC236}">
                    <a16:creationId xmlns:a16="http://schemas.microsoft.com/office/drawing/2014/main" xmlns="" id="{9BD48EA5-2D8A-4A02-90F0-FCCD2F6F0B96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4673036" y="4782638"/>
                <a:ext cx="720080" cy="7920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7" name="直接连接符 36">
                <a:extLst>
                  <a:ext uri="{FF2B5EF4-FFF2-40B4-BE49-F238E27FC236}">
                    <a16:creationId xmlns:a16="http://schemas.microsoft.com/office/drawing/2014/main" xmlns="" id="{53EF1C89-B2DA-400B-A592-FDED70A52413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6775782" y="2665940"/>
                <a:ext cx="647510" cy="69105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8" name="直接连接符 37">
                <a:extLst>
                  <a:ext uri="{FF2B5EF4-FFF2-40B4-BE49-F238E27FC236}">
                    <a16:creationId xmlns:a16="http://schemas.microsoft.com/office/drawing/2014/main" xmlns="" id="{BF6EE648-314A-4147-B7D0-7C679848EC42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5118151" y="4797554"/>
                <a:ext cx="720563" cy="79217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9" name="直接连接符 38">
                <a:extLst>
                  <a:ext uri="{FF2B5EF4-FFF2-40B4-BE49-F238E27FC236}">
                    <a16:creationId xmlns:a16="http://schemas.microsoft.com/office/drawing/2014/main" xmlns="" id="{9E3B5837-74C9-431B-B292-752D4C488DDB}"/>
                  </a:ext>
                </a:extLst>
              </p:cNvPr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6817980" y="3040475"/>
                <a:ext cx="647554" cy="69057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5280" name="TextBox 42">
              <a:extLst>
                <a:ext uri="{FF2B5EF4-FFF2-40B4-BE49-F238E27FC236}">
                  <a16:creationId xmlns:a16="http://schemas.microsoft.com/office/drawing/2014/main" xmlns="" id="{69F1B52F-E70E-496D-8350-CAED6BDD06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6256" y="2852936"/>
              <a:ext cx="4844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D </a:t>
              </a:r>
              <a:endPara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6" name="文本框 55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7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8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60" name="组合 6">
            <a:extLst>
              <a:ext uri="{FF2B5EF4-FFF2-40B4-BE49-F238E27FC236}">
                <a16:creationId xmlns:a16="http://schemas.microsoft.com/office/drawing/2014/main" xmlns="" id="{F571DFB7-F69F-41A0-8C19-E98A0B08A5F8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30213"/>
            <a:ext cx="2479675" cy="522287"/>
            <a:chOff x="5060" y="905"/>
            <a:chExt cx="3904" cy="822"/>
          </a:xfrm>
        </p:grpSpPr>
        <p:grpSp>
          <p:nvGrpSpPr>
            <p:cNvPr id="61" name="组合 21">
              <a:extLst>
                <a:ext uri="{FF2B5EF4-FFF2-40B4-BE49-F238E27FC236}">
                  <a16:creationId xmlns:a16="http://schemas.microsoft.com/office/drawing/2014/main" xmlns="" id="{7AB3A34A-F21B-4B99-AB3A-29BCE77606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63" name="缺角矩形 62">
                <a:extLst>
                  <a:ext uri="{FF2B5EF4-FFF2-40B4-BE49-F238E27FC236}">
                    <a16:creationId xmlns:a16="http://schemas.microsoft.com/office/drawing/2014/main" xmlns="" id="{18933AD2-BF27-4253-92B6-FCBA548CEE90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4" name="缺角矩形 63">
                <a:extLst>
                  <a:ext uri="{FF2B5EF4-FFF2-40B4-BE49-F238E27FC236}">
                    <a16:creationId xmlns:a16="http://schemas.microsoft.com/office/drawing/2014/main" xmlns="" id="{B217545E-6CED-467C-AF9B-C476F2557ED6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5" name="缺角矩形 64">
                <a:extLst>
                  <a:ext uri="{FF2B5EF4-FFF2-40B4-BE49-F238E27FC236}">
                    <a16:creationId xmlns:a16="http://schemas.microsoft.com/office/drawing/2014/main" xmlns="" id="{0CC2917F-0148-49BB-ACB1-4FBC3E6BE8F6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6" name="缺角矩形 65">
                <a:extLst>
                  <a:ext uri="{FF2B5EF4-FFF2-40B4-BE49-F238E27FC236}">
                    <a16:creationId xmlns:a16="http://schemas.microsoft.com/office/drawing/2014/main" xmlns="" id="{B463755F-14DE-4A48-A3D7-75F5C691CDEA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7" name="缺角矩形 66">
                <a:extLst>
                  <a:ext uri="{FF2B5EF4-FFF2-40B4-BE49-F238E27FC236}">
                    <a16:creationId xmlns:a16="http://schemas.microsoft.com/office/drawing/2014/main" xmlns="" id="{BB63CF31-7E7C-4A92-96A7-E34BC3331A51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2" name="TextBox 15">
              <a:extLst>
                <a:ext uri="{FF2B5EF4-FFF2-40B4-BE49-F238E27FC236}">
                  <a16:creationId xmlns:a16="http://schemas.microsoft.com/office/drawing/2014/main" xmlns="" id="{C4E3528C-6B77-4F89-A59B-5F62E53AB1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1">
            <a:extLst>
              <a:ext uri="{FF2B5EF4-FFF2-40B4-BE49-F238E27FC236}">
                <a16:creationId xmlns:a16="http://schemas.microsoft.com/office/drawing/2014/main" xmlns="" id="{06FC15DB-EAAD-4156-BC71-629F23FF9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70" y="921127"/>
            <a:ext cx="883258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楷体" pitchFamily="49" charset="-122"/>
              </a:rPr>
              <a:t>（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1）如图①，在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直线一侧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两点，在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上找一点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，使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三点组成的三角形的周长最短，找出此点并说明理由．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楷体" pitchFamily="49" charset="-122"/>
              </a:rPr>
              <a:t>（2）如图②，在∠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内部有一点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，是否在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OA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OB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上分别存在点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，使得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三点组成的三角形的周长最短，找出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两点，并说明理由．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楷体" pitchFamily="49" charset="-122"/>
              </a:rPr>
              <a:t>（3）如图③，在∠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内部有两点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，是否在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OA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OB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上分别存在点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，使得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，四点组成的四边形的周长最短，找出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两点，并说明理由．</a:t>
            </a:r>
          </a:p>
        </p:txBody>
      </p:sp>
      <p:grpSp>
        <p:nvGrpSpPr>
          <p:cNvPr id="96258" name="组合 38">
            <a:extLst>
              <a:ext uri="{FF2B5EF4-FFF2-40B4-BE49-F238E27FC236}">
                <a16:creationId xmlns:a16="http://schemas.microsoft.com/office/drawing/2014/main" xmlns="" id="{6F807440-0F83-4336-83DF-DBFF6C4A425D}"/>
              </a:ext>
            </a:extLst>
          </p:cNvPr>
          <p:cNvGrpSpPr>
            <a:grpSpLocks/>
          </p:cNvGrpSpPr>
          <p:nvPr/>
        </p:nvGrpSpPr>
        <p:grpSpPr bwMode="auto">
          <a:xfrm>
            <a:off x="1370013" y="3459163"/>
            <a:ext cx="1784350" cy="1203325"/>
            <a:chOff x="478" y="7346"/>
            <a:chExt cx="3745" cy="2525"/>
          </a:xfrm>
        </p:grpSpPr>
        <p:grpSp>
          <p:nvGrpSpPr>
            <p:cNvPr id="96259" name="组合 15">
              <a:extLst>
                <a:ext uri="{FF2B5EF4-FFF2-40B4-BE49-F238E27FC236}">
                  <a16:creationId xmlns:a16="http://schemas.microsoft.com/office/drawing/2014/main" xmlns="" id="{227823C6-390D-4D6C-BA8E-0752FFE625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8" y="7844"/>
              <a:ext cx="3745" cy="2027"/>
              <a:chOff x="478" y="7844"/>
              <a:chExt cx="3745" cy="2027"/>
            </a:xfrm>
          </p:grpSpPr>
          <p:cxnSp>
            <p:nvCxnSpPr>
              <p:cNvPr id="96260" name="直接连接符 4">
                <a:extLst>
                  <a:ext uri="{FF2B5EF4-FFF2-40B4-BE49-F238E27FC236}">
                    <a16:creationId xmlns:a16="http://schemas.microsoft.com/office/drawing/2014/main" xmlns="" id="{27AF173A-F1E4-4142-BD99-08FF111A557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21" y="9172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6261" name="文本框 11">
                <a:extLst>
                  <a:ext uri="{FF2B5EF4-FFF2-40B4-BE49-F238E27FC236}">
                    <a16:creationId xmlns:a16="http://schemas.microsoft.com/office/drawing/2014/main" xmlns="" id="{CB199346-9D48-403D-9B19-DD5518926B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" y="9088"/>
                <a:ext cx="731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96262" name="文本框 12">
                <a:extLst>
                  <a:ext uri="{FF2B5EF4-FFF2-40B4-BE49-F238E27FC236}">
                    <a16:creationId xmlns:a16="http://schemas.microsoft.com/office/drawing/2014/main" xmlns="" id="{30F58ABA-68BA-4C5F-92A7-8634A5644F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19" y="9098"/>
                <a:ext cx="704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96263" name="流程图: 联系 13">
                <a:extLst>
                  <a:ext uri="{FF2B5EF4-FFF2-40B4-BE49-F238E27FC236}">
                    <a16:creationId xmlns:a16="http://schemas.microsoft.com/office/drawing/2014/main" xmlns="" id="{9F22A2F6-D458-4406-9C3F-7ACC911FC5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" y="8486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 b="1" i="1">
                  <a:latin typeface="+mn-lt"/>
                </a:endParaRPr>
              </a:p>
            </p:txBody>
          </p:sp>
          <p:sp>
            <p:nvSpPr>
              <p:cNvPr id="96264" name="流程图: 联系 14">
                <a:extLst>
                  <a:ext uri="{FF2B5EF4-FFF2-40B4-BE49-F238E27FC236}">
                    <a16:creationId xmlns:a16="http://schemas.microsoft.com/office/drawing/2014/main" xmlns="" id="{6C2CC57A-7595-487A-9EA2-9B128D446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5" y="7844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 b="1" i="1">
                  <a:latin typeface="+mn-lt"/>
                </a:endParaRPr>
              </a:p>
            </p:txBody>
          </p:sp>
        </p:grpSp>
        <p:sp>
          <p:nvSpPr>
            <p:cNvPr id="96265" name="文本框 16">
              <a:extLst>
                <a:ext uri="{FF2B5EF4-FFF2-40B4-BE49-F238E27FC236}">
                  <a16:creationId xmlns:a16="http://schemas.microsoft.com/office/drawing/2014/main" xmlns="" id="{4A79A35A-8C80-4F0B-9A7B-AC17DB601F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" y="8076"/>
              <a:ext cx="598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66" name="文本框 17">
              <a:extLst>
                <a:ext uri="{FF2B5EF4-FFF2-40B4-BE49-F238E27FC236}">
                  <a16:creationId xmlns:a16="http://schemas.microsoft.com/office/drawing/2014/main" xmlns="" id="{B50BA21A-BC09-44AC-B099-72D9933CD5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8" y="7346"/>
              <a:ext cx="574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D  </a:t>
              </a:r>
              <a:endParaRPr lang="en-US" altLang="zh-CN" b="1" i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96267" name="组合 23">
            <a:extLst>
              <a:ext uri="{FF2B5EF4-FFF2-40B4-BE49-F238E27FC236}">
                <a16:creationId xmlns:a16="http://schemas.microsoft.com/office/drawing/2014/main" xmlns="" id="{5DB071EF-0534-4C9C-ADB8-930A3B655F08}"/>
              </a:ext>
            </a:extLst>
          </p:cNvPr>
          <p:cNvGrpSpPr>
            <a:grpSpLocks/>
          </p:cNvGrpSpPr>
          <p:nvPr/>
        </p:nvGrpSpPr>
        <p:grpSpPr bwMode="auto">
          <a:xfrm>
            <a:off x="3532188" y="3309939"/>
            <a:ext cx="2057400" cy="1315879"/>
            <a:chOff x="5014" y="7030"/>
            <a:chExt cx="4323" cy="2763"/>
          </a:xfrm>
        </p:grpSpPr>
        <p:grpSp>
          <p:nvGrpSpPr>
            <p:cNvPr id="96268" name="组合 7">
              <a:extLst>
                <a:ext uri="{FF2B5EF4-FFF2-40B4-BE49-F238E27FC236}">
                  <a16:creationId xmlns:a16="http://schemas.microsoft.com/office/drawing/2014/main" xmlns="" id="{85843446-9746-4224-8192-93733DC130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68" y="7242"/>
              <a:ext cx="3220" cy="2127"/>
              <a:chOff x="4668" y="7328"/>
              <a:chExt cx="3220" cy="2127"/>
            </a:xfrm>
          </p:grpSpPr>
          <p:cxnSp>
            <p:nvCxnSpPr>
              <p:cNvPr id="96269" name="直接连接符 5">
                <a:extLst>
                  <a:ext uri="{FF2B5EF4-FFF2-40B4-BE49-F238E27FC236}">
                    <a16:creationId xmlns:a16="http://schemas.microsoft.com/office/drawing/2014/main" xmlns="" id="{888E41E1-C448-4227-BAAF-9FBCD658D68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668" y="9429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270" name="直接连接符 6">
                <a:extLst>
                  <a:ext uri="{FF2B5EF4-FFF2-40B4-BE49-F238E27FC236}">
                    <a16:creationId xmlns:a16="http://schemas.microsoft.com/office/drawing/2014/main" xmlns="" id="{DDE3D6AB-3A9E-42C9-B477-8496937B66D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668" y="7328"/>
                <a:ext cx="2419" cy="210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6271" name="流程图: 联系 18">
              <a:extLst>
                <a:ext uri="{FF2B5EF4-FFF2-40B4-BE49-F238E27FC236}">
                  <a16:creationId xmlns:a16="http://schemas.microsoft.com/office/drawing/2014/main" xmlns="" id="{94AC3B52-F523-45FD-AD51-35C9508DD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3" y="8605"/>
              <a:ext cx="119" cy="119"/>
            </a:xfrm>
            <a:prstGeom prst="flowChartConnector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 i="1">
                <a:latin typeface="+mn-lt"/>
              </a:endParaRPr>
            </a:p>
          </p:txBody>
        </p:sp>
        <p:sp>
          <p:nvSpPr>
            <p:cNvPr id="96272" name="文本框 19">
              <a:extLst>
                <a:ext uri="{FF2B5EF4-FFF2-40B4-BE49-F238E27FC236}">
                  <a16:creationId xmlns:a16="http://schemas.microsoft.com/office/drawing/2014/main" xmlns="" id="{201FBE44-1819-45E2-BB4C-49B13ECBE5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2" y="8185"/>
              <a:ext cx="4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P  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73" name="文本框 20">
              <a:extLst>
                <a:ext uri="{FF2B5EF4-FFF2-40B4-BE49-F238E27FC236}">
                  <a16:creationId xmlns:a16="http://schemas.microsoft.com/office/drawing/2014/main" xmlns="" id="{245D552F-D2EF-426F-9C40-FB20C84E96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4" y="9017"/>
              <a:ext cx="88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O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74" name="文本框 21">
              <a:extLst>
                <a:ext uri="{FF2B5EF4-FFF2-40B4-BE49-F238E27FC236}">
                  <a16:creationId xmlns:a16="http://schemas.microsoft.com/office/drawing/2014/main" xmlns="" id="{0CFD94F6-705B-4AA6-B215-16731F385F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61" y="7030"/>
              <a:ext cx="833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A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75" name="文本框 22">
              <a:extLst>
                <a:ext uri="{FF2B5EF4-FFF2-40B4-BE49-F238E27FC236}">
                  <a16:creationId xmlns:a16="http://schemas.microsoft.com/office/drawing/2014/main" xmlns="" id="{1A37082D-46C1-4739-BA04-B4D25557DB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98" y="8875"/>
              <a:ext cx="639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 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96276" name="组合 24">
            <a:extLst>
              <a:ext uri="{FF2B5EF4-FFF2-40B4-BE49-F238E27FC236}">
                <a16:creationId xmlns:a16="http://schemas.microsoft.com/office/drawing/2014/main" xmlns="" id="{407BAD29-0115-4A37-A805-1E940BFE29B7}"/>
              </a:ext>
            </a:extLst>
          </p:cNvPr>
          <p:cNvGrpSpPr>
            <a:grpSpLocks/>
          </p:cNvGrpSpPr>
          <p:nvPr/>
        </p:nvGrpSpPr>
        <p:grpSpPr bwMode="auto">
          <a:xfrm>
            <a:off x="5878513" y="3122613"/>
            <a:ext cx="2057400" cy="1552415"/>
            <a:chOff x="5014" y="6532"/>
            <a:chExt cx="4323" cy="3261"/>
          </a:xfrm>
        </p:grpSpPr>
        <p:grpSp>
          <p:nvGrpSpPr>
            <p:cNvPr id="96277" name="组合 25">
              <a:extLst>
                <a:ext uri="{FF2B5EF4-FFF2-40B4-BE49-F238E27FC236}">
                  <a16:creationId xmlns:a16="http://schemas.microsoft.com/office/drawing/2014/main" xmlns="" id="{5DC6B11D-D677-43C1-96A4-347E8536E2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68" y="6770"/>
              <a:ext cx="3220" cy="2599"/>
              <a:chOff x="4668" y="6856"/>
              <a:chExt cx="3220" cy="2599"/>
            </a:xfrm>
          </p:grpSpPr>
          <p:cxnSp>
            <p:nvCxnSpPr>
              <p:cNvPr id="96278" name="直接连接符 26">
                <a:extLst>
                  <a:ext uri="{FF2B5EF4-FFF2-40B4-BE49-F238E27FC236}">
                    <a16:creationId xmlns:a16="http://schemas.microsoft.com/office/drawing/2014/main" xmlns="" id="{71CEA30B-1705-4E6A-8D58-39DCD934555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668" y="9429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279" name="直接连接符 27">
                <a:extLst>
                  <a:ext uri="{FF2B5EF4-FFF2-40B4-BE49-F238E27FC236}">
                    <a16:creationId xmlns:a16="http://schemas.microsoft.com/office/drawing/2014/main" xmlns="" id="{EAFDDF88-56EE-4832-9438-9C7D27BB6BC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668" y="6856"/>
                <a:ext cx="2103" cy="257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6280" name="流程图: 联系 28">
              <a:extLst>
                <a:ext uri="{FF2B5EF4-FFF2-40B4-BE49-F238E27FC236}">
                  <a16:creationId xmlns:a16="http://schemas.microsoft.com/office/drawing/2014/main" xmlns="" id="{1EA195A5-E1C1-4FFF-906E-0E42F961E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1" y="8620"/>
              <a:ext cx="119" cy="119"/>
            </a:xfrm>
            <a:prstGeom prst="flowChartConnector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 i="1">
                <a:latin typeface="+mn-lt"/>
              </a:endParaRPr>
            </a:p>
          </p:txBody>
        </p:sp>
        <p:sp>
          <p:nvSpPr>
            <p:cNvPr id="96281" name="文本框 29">
              <a:extLst>
                <a:ext uri="{FF2B5EF4-FFF2-40B4-BE49-F238E27FC236}">
                  <a16:creationId xmlns:a16="http://schemas.microsoft.com/office/drawing/2014/main" xmlns="" id="{7C5638D6-229B-4E54-8CAD-CED3C260B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2" y="8382"/>
              <a:ext cx="700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N   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82" name="文本框 30">
              <a:extLst>
                <a:ext uri="{FF2B5EF4-FFF2-40B4-BE49-F238E27FC236}">
                  <a16:creationId xmlns:a16="http://schemas.microsoft.com/office/drawing/2014/main" xmlns="" id="{3DAF77D6-0999-47A9-BC52-3F3FC31B44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4" y="9017"/>
              <a:ext cx="88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O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83" name="文本框 31">
              <a:extLst>
                <a:ext uri="{FF2B5EF4-FFF2-40B4-BE49-F238E27FC236}">
                  <a16:creationId xmlns:a16="http://schemas.microsoft.com/office/drawing/2014/main" xmlns="" id="{F644270E-5CB4-4B70-AF28-30EB9054CC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4" y="6532"/>
              <a:ext cx="788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A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84" name="文本框 32">
              <a:extLst>
                <a:ext uri="{FF2B5EF4-FFF2-40B4-BE49-F238E27FC236}">
                  <a16:creationId xmlns:a16="http://schemas.microsoft.com/office/drawing/2014/main" xmlns="" id="{2E1813BA-80C3-4014-AA4C-A31C17D59F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98" y="8875"/>
              <a:ext cx="639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 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6285" name="流程图: 联系 33">
              <a:extLst>
                <a:ext uri="{FF2B5EF4-FFF2-40B4-BE49-F238E27FC236}">
                  <a16:creationId xmlns:a16="http://schemas.microsoft.com/office/drawing/2014/main" xmlns="" id="{66DCE2AE-D2AD-49C9-B340-26B334E390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3" y="7843"/>
              <a:ext cx="119" cy="119"/>
            </a:xfrm>
            <a:prstGeom prst="flowChartConnector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 i="1">
                <a:latin typeface="+mn-lt"/>
              </a:endParaRPr>
            </a:p>
          </p:txBody>
        </p:sp>
        <p:sp>
          <p:nvSpPr>
            <p:cNvPr id="96286" name="文本框 34">
              <a:extLst>
                <a:ext uri="{FF2B5EF4-FFF2-40B4-BE49-F238E27FC236}">
                  <a16:creationId xmlns:a16="http://schemas.microsoft.com/office/drawing/2014/main" xmlns="" id="{5E5FF48C-8499-4A56-AD23-DBA69F447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09" y="7458"/>
              <a:ext cx="700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M    </a:t>
              </a:r>
              <a:endParaRPr lang="en-US" altLang="zh-CN" b="1" i="1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96287" name="文本框 35">
            <a:extLst>
              <a:ext uri="{FF2B5EF4-FFF2-40B4-BE49-F238E27FC236}">
                <a16:creationId xmlns:a16="http://schemas.microsoft.com/office/drawing/2014/main" xmlns="" id="{2DB0F4E5-521C-4F03-9E52-A532A80BE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1988" y="4460875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图①</a:t>
            </a:r>
          </a:p>
        </p:txBody>
      </p:sp>
      <p:sp>
        <p:nvSpPr>
          <p:cNvPr id="96288" name="文本框 36">
            <a:extLst>
              <a:ext uri="{FF2B5EF4-FFF2-40B4-BE49-F238E27FC236}">
                <a16:creationId xmlns:a16="http://schemas.microsoft.com/office/drawing/2014/main" xmlns="" id="{961E59C5-9CAD-4A6F-BAF3-C28C47EAA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8463" y="4473575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</a:p>
        </p:txBody>
      </p:sp>
      <p:sp>
        <p:nvSpPr>
          <p:cNvPr id="96289" name="文本框 37">
            <a:extLst>
              <a:ext uri="{FF2B5EF4-FFF2-40B4-BE49-F238E27FC236}">
                <a16:creationId xmlns:a16="http://schemas.microsoft.com/office/drawing/2014/main" xmlns="" id="{D4BB6AF0-A9FC-4FEE-AFBC-2E4893C16B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938" y="4532313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③</a:t>
            </a:r>
          </a:p>
        </p:txBody>
      </p:sp>
      <p:sp>
        <p:nvSpPr>
          <p:cNvPr id="96290" name="文本框 39">
            <a:extLst>
              <a:ext uri="{FF2B5EF4-FFF2-40B4-BE49-F238E27FC236}">
                <a16:creationId xmlns:a16="http://schemas.microsoft.com/office/drawing/2014/main" xmlns="" id="{AA60235E-A3FB-4222-A4B3-2C907014D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1988" y="4460875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图①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6291" name="文本框 40">
            <a:extLst>
              <a:ext uri="{FF2B5EF4-FFF2-40B4-BE49-F238E27FC236}">
                <a16:creationId xmlns:a16="http://schemas.microsoft.com/office/drawing/2014/main" xmlns="" id="{BD704E91-926D-46E0-B6D2-76416918A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8463" y="4473575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图②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6292" name="文本框 41">
            <a:extLst>
              <a:ext uri="{FF2B5EF4-FFF2-40B4-BE49-F238E27FC236}">
                <a16:creationId xmlns:a16="http://schemas.microsoft.com/office/drawing/2014/main" xmlns="" id="{E5E4D024-F32F-4D11-964C-095369E7F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938" y="4532313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图③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6298" name="组合 2">
            <a:extLst>
              <a:ext uri="{FF2B5EF4-FFF2-40B4-BE49-F238E27FC236}">
                <a16:creationId xmlns:a16="http://schemas.microsoft.com/office/drawing/2014/main" xmlns="" id="{BB983845-E346-4E65-9BBE-48D8660BDBBD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388938"/>
            <a:ext cx="2478088" cy="522287"/>
            <a:chOff x="5060" y="905"/>
            <a:chExt cx="3904" cy="822"/>
          </a:xfrm>
        </p:grpSpPr>
        <p:grpSp>
          <p:nvGrpSpPr>
            <p:cNvPr id="96299" name="组合 6">
              <a:extLst>
                <a:ext uri="{FF2B5EF4-FFF2-40B4-BE49-F238E27FC236}">
                  <a16:creationId xmlns:a16="http://schemas.microsoft.com/office/drawing/2014/main" xmlns="" id="{88B682F7-39AE-47E0-BFBF-24BE8ADD34F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06D102E9-9C59-4AB4-A7F0-812A589B74A8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51CF768B-0E65-4751-A4A1-67DFBB5E4850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3EB285AD-6318-4E82-8D80-5BC0727EFADB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ADE5B296-B658-4FB1-B044-10255BA7CB77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AF8510C8-7837-43F3-8ECC-0497A8C0749B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6305" name="TextBox 15">
              <a:extLst>
                <a:ext uri="{FF2B5EF4-FFF2-40B4-BE49-F238E27FC236}">
                  <a16:creationId xmlns:a16="http://schemas.microsoft.com/office/drawing/2014/main" xmlns="" id="{53D86F52-649F-496F-ACF4-00F6345C9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7" name="文本框 56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8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9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6" name="组合 4">
            <a:extLst>
              <a:ext uri="{FF2B5EF4-FFF2-40B4-BE49-F238E27FC236}">
                <a16:creationId xmlns:a16="http://schemas.microsoft.com/office/drawing/2014/main" xmlns="" id="{52F5F1A4-663A-45F5-A048-52B1941C877A}"/>
              </a:ext>
            </a:extLst>
          </p:cNvPr>
          <p:cNvGrpSpPr>
            <a:grpSpLocks/>
          </p:cNvGrpSpPr>
          <p:nvPr/>
        </p:nvGrpSpPr>
        <p:grpSpPr bwMode="auto">
          <a:xfrm>
            <a:off x="3419475" y="327025"/>
            <a:ext cx="2924789" cy="2301557"/>
            <a:chOff x="5790" y="1245"/>
            <a:chExt cx="4608" cy="3625"/>
          </a:xfrm>
        </p:grpSpPr>
        <p:grpSp>
          <p:nvGrpSpPr>
            <p:cNvPr id="97287" name="组合 1">
              <a:extLst>
                <a:ext uri="{FF2B5EF4-FFF2-40B4-BE49-F238E27FC236}">
                  <a16:creationId xmlns:a16="http://schemas.microsoft.com/office/drawing/2014/main" xmlns="" id="{1C0A748C-0AA9-4A81-B9CF-577DCABF34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90" y="1743"/>
              <a:ext cx="3654" cy="1980"/>
              <a:chOff x="478" y="7844"/>
              <a:chExt cx="3655" cy="1982"/>
            </a:xfrm>
          </p:grpSpPr>
          <p:cxnSp>
            <p:nvCxnSpPr>
              <p:cNvPr id="97288" name="直接连接符 2">
                <a:extLst>
                  <a:ext uri="{FF2B5EF4-FFF2-40B4-BE49-F238E27FC236}">
                    <a16:creationId xmlns:a16="http://schemas.microsoft.com/office/drawing/2014/main" xmlns="" id="{6279E114-D293-415D-B47E-7727522C868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21" y="9172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7289" name="文本框 3">
                <a:extLst>
                  <a:ext uri="{FF2B5EF4-FFF2-40B4-BE49-F238E27FC236}">
                    <a16:creationId xmlns:a16="http://schemas.microsoft.com/office/drawing/2014/main" xmlns="" id="{E8C8205F-3324-4271-B861-9929A3A51E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8" y="9088"/>
                <a:ext cx="614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A</a:t>
                </a:r>
                <a:endParaRPr lang="zh-CN" altLang="en-US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290" name="文本框 8">
                <a:extLst>
                  <a:ext uri="{FF2B5EF4-FFF2-40B4-BE49-F238E27FC236}">
                    <a16:creationId xmlns:a16="http://schemas.microsoft.com/office/drawing/2014/main" xmlns="" id="{2BD2F1E7-6A5F-4DEB-BD02-0D7EC65F1D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19" y="9098"/>
                <a:ext cx="614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B</a:t>
                </a:r>
                <a:endParaRPr lang="zh-CN" altLang="en-US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291" name="流程图: 联系 9">
                <a:extLst>
                  <a:ext uri="{FF2B5EF4-FFF2-40B4-BE49-F238E27FC236}">
                    <a16:creationId xmlns:a16="http://schemas.microsoft.com/office/drawing/2014/main" xmlns="" id="{29FB996D-0DA9-4C6A-B595-497EE76CA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" y="8486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292" name="流程图: 联系 10">
                <a:extLst>
                  <a:ext uri="{FF2B5EF4-FFF2-40B4-BE49-F238E27FC236}">
                    <a16:creationId xmlns:a16="http://schemas.microsoft.com/office/drawing/2014/main" xmlns="" id="{16EC6E2A-A903-44E7-B15D-5C999EDCB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5" y="7844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</p:grpSp>
        <p:sp>
          <p:nvSpPr>
            <p:cNvPr id="97293" name="文本框 16">
              <a:extLst>
                <a:ext uri="{FF2B5EF4-FFF2-40B4-BE49-F238E27FC236}">
                  <a16:creationId xmlns:a16="http://schemas.microsoft.com/office/drawing/2014/main" xmlns="" id="{693237A8-4BCF-4760-8787-5719D03072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0" y="1702"/>
              <a:ext cx="598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 </a:t>
              </a:r>
              <a:endParaRPr lang="en-US" altLang="zh-CN" sz="24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7294" name="文本框 17">
              <a:extLst>
                <a:ext uri="{FF2B5EF4-FFF2-40B4-BE49-F238E27FC236}">
                  <a16:creationId xmlns:a16="http://schemas.microsoft.com/office/drawing/2014/main" xmlns="" id="{B96D9514-4346-417C-AD94-64130D1D2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9" y="1245"/>
              <a:ext cx="574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D  </a:t>
              </a:r>
              <a:endParaRPr lang="en-US" altLang="zh-CN" sz="24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97295" name="文本框 13">
              <a:extLst>
                <a:ext uri="{FF2B5EF4-FFF2-40B4-BE49-F238E27FC236}">
                  <a16:creationId xmlns:a16="http://schemas.microsoft.com/office/drawing/2014/main" xmlns="" id="{AEC6F5A3-AF85-49EA-AF51-40D9528602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80" y="4143"/>
              <a:ext cx="918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M'  </a:t>
              </a:r>
            </a:p>
          </p:txBody>
        </p:sp>
        <p:grpSp>
          <p:nvGrpSpPr>
            <p:cNvPr id="97296" name="组合 14">
              <a:extLst>
                <a:ext uri="{FF2B5EF4-FFF2-40B4-BE49-F238E27FC236}">
                  <a16:creationId xmlns:a16="http://schemas.microsoft.com/office/drawing/2014/main" xmlns="" id="{296C1150-429D-4926-AA4C-3BCDAFF0FE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33" y="1760"/>
              <a:ext cx="2085" cy="2932"/>
              <a:chOff x="6233" y="1760"/>
              <a:chExt cx="2085" cy="2932"/>
            </a:xfrm>
          </p:grpSpPr>
          <p:cxnSp>
            <p:nvCxnSpPr>
              <p:cNvPr id="97297" name="直接连接符 15">
                <a:extLst>
                  <a:ext uri="{FF2B5EF4-FFF2-40B4-BE49-F238E27FC236}">
                    <a16:creationId xmlns:a16="http://schemas.microsoft.com/office/drawing/2014/main" xmlns="" id="{C898CAC7-130A-4611-BF0C-3D8C17F530C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520" y="2360"/>
                <a:ext cx="25" cy="1458"/>
              </a:xfrm>
              <a:prstGeom prst="line">
                <a:avLst/>
              </a:prstGeom>
              <a:noFill/>
              <a:ln w="25400">
                <a:solidFill>
                  <a:srgbClr val="EB2A03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7298" name="流程图: 联系 16">
                <a:extLst>
                  <a:ext uri="{FF2B5EF4-FFF2-40B4-BE49-F238E27FC236}">
                    <a16:creationId xmlns:a16="http://schemas.microsoft.com/office/drawing/2014/main" xmlns="" id="{F04A371C-8CD9-4F30-81A1-C024B5C0F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5" y="3740"/>
                <a:ext cx="120" cy="120"/>
              </a:xfrm>
              <a:prstGeom prst="flowChartConnector">
                <a:avLst/>
              </a:prstGeom>
              <a:gradFill rotWithShape="1"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cxnSp>
            <p:nvCxnSpPr>
              <p:cNvPr id="97299" name="直接连接符 17">
                <a:extLst>
                  <a:ext uri="{FF2B5EF4-FFF2-40B4-BE49-F238E27FC236}">
                    <a16:creationId xmlns:a16="http://schemas.microsoft.com/office/drawing/2014/main" xmlns="" id="{3ABC0ADE-8D5C-4F57-B508-B8DE16452BC1}"/>
                  </a:ext>
                </a:extLst>
              </p:cNvPr>
              <p:cNvCxnSpPr>
                <a:cxnSpLocks noChangeShapeType="1"/>
                <a:stCxn id="97292" idx="7"/>
                <a:endCxn id="97298" idx="4"/>
              </p:cNvCxnSpPr>
              <p:nvPr/>
            </p:nvCxnSpPr>
            <p:spPr bwMode="auto">
              <a:xfrm flipH="1">
                <a:off x="6565" y="1760"/>
                <a:ext cx="1753" cy="2100"/>
              </a:xfrm>
              <a:prstGeom prst="line">
                <a:avLst/>
              </a:prstGeom>
              <a:noFill/>
              <a:ln w="25400">
                <a:solidFill>
                  <a:srgbClr val="EB2A03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7300" name="直接连接符 18">
                <a:extLst>
                  <a:ext uri="{FF2B5EF4-FFF2-40B4-BE49-F238E27FC236}">
                    <a16:creationId xmlns:a16="http://schemas.microsoft.com/office/drawing/2014/main" xmlns="" id="{45D87BA3-E272-4E0E-A6F5-B85EE2603750}"/>
                  </a:ext>
                </a:extLst>
              </p:cNvPr>
              <p:cNvCxnSpPr>
                <a:cxnSpLocks noChangeShapeType="1"/>
                <a:stCxn id="97292" idx="7"/>
                <a:endCxn id="97298" idx="4"/>
              </p:cNvCxnSpPr>
              <p:nvPr/>
            </p:nvCxnSpPr>
            <p:spPr bwMode="auto">
              <a:xfrm>
                <a:off x="6520" y="2360"/>
                <a:ext cx="680" cy="658"/>
              </a:xfrm>
              <a:prstGeom prst="line">
                <a:avLst/>
              </a:prstGeom>
              <a:noFill/>
              <a:ln w="25400">
                <a:solidFill>
                  <a:srgbClr val="EB2A03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7301" name="文本框 20">
                <a:extLst>
                  <a:ext uri="{FF2B5EF4-FFF2-40B4-BE49-F238E27FC236}">
                    <a16:creationId xmlns:a16="http://schemas.microsoft.com/office/drawing/2014/main" xmlns="" id="{640C1837-EBCB-4C58-BB3D-CD9F073351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33" y="3818"/>
                <a:ext cx="967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C' </a:t>
                </a:r>
              </a:p>
            </p:txBody>
          </p:sp>
          <p:sp>
            <p:nvSpPr>
              <p:cNvPr id="97302" name="文本框 22">
                <a:extLst>
                  <a:ext uri="{FF2B5EF4-FFF2-40B4-BE49-F238E27FC236}">
                    <a16:creationId xmlns:a16="http://schemas.microsoft.com/office/drawing/2014/main" xmlns="" id="{72415E89-6F8D-4778-87E5-40EE900E97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95" y="2958"/>
                <a:ext cx="520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P </a:t>
                </a:r>
              </a:p>
            </p:txBody>
          </p:sp>
          <p:sp>
            <p:nvSpPr>
              <p:cNvPr id="97303" name="文本框 70">
                <a:extLst>
                  <a:ext uri="{FF2B5EF4-FFF2-40B4-BE49-F238E27FC236}">
                    <a16:creationId xmlns:a16="http://schemas.microsoft.com/office/drawing/2014/main" xmlns="" id="{ABEB6C0D-1B08-4CD5-A501-D4510229C0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18" y="3965"/>
                <a:ext cx="1261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图①</a:t>
                </a:r>
                <a:endParaRPr lang="zh-CN" altLang="en-US" sz="2400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97304" name="组合 24">
            <a:extLst>
              <a:ext uri="{FF2B5EF4-FFF2-40B4-BE49-F238E27FC236}">
                <a16:creationId xmlns:a16="http://schemas.microsoft.com/office/drawing/2014/main" xmlns="" id="{305C4C38-E731-4D42-BBE1-96DB95224FB0}"/>
              </a:ext>
            </a:extLst>
          </p:cNvPr>
          <p:cNvGrpSpPr>
            <a:grpSpLocks/>
          </p:cNvGrpSpPr>
          <p:nvPr/>
        </p:nvGrpSpPr>
        <p:grpSpPr bwMode="auto">
          <a:xfrm>
            <a:off x="1022350" y="2193925"/>
            <a:ext cx="2745423" cy="2788920"/>
            <a:chOff x="1510" y="5210"/>
            <a:chExt cx="4325" cy="4392"/>
          </a:xfrm>
        </p:grpSpPr>
        <p:grpSp>
          <p:nvGrpSpPr>
            <p:cNvPr id="97305" name="组合 23">
              <a:extLst>
                <a:ext uri="{FF2B5EF4-FFF2-40B4-BE49-F238E27FC236}">
                  <a16:creationId xmlns:a16="http://schemas.microsoft.com/office/drawing/2014/main" xmlns="" id="{4DEF641B-3E5F-4ED6-B05B-B4C78ECDC4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10" y="5335"/>
              <a:ext cx="4325" cy="2715"/>
              <a:chOff x="5014" y="7030"/>
              <a:chExt cx="4323" cy="2714"/>
            </a:xfrm>
          </p:grpSpPr>
          <p:grpSp>
            <p:nvGrpSpPr>
              <p:cNvPr id="97306" name="组合 7">
                <a:extLst>
                  <a:ext uri="{FF2B5EF4-FFF2-40B4-BE49-F238E27FC236}">
                    <a16:creationId xmlns:a16="http://schemas.microsoft.com/office/drawing/2014/main" xmlns="" id="{95A3BE26-FC3D-4845-A3C8-7828F45AA3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68" y="7242"/>
                <a:ext cx="3220" cy="2127"/>
                <a:chOff x="4668" y="7328"/>
                <a:chExt cx="3220" cy="2127"/>
              </a:xfrm>
            </p:grpSpPr>
            <p:cxnSp>
              <p:nvCxnSpPr>
                <p:cNvPr id="97307" name="直接连接符 5">
                  <a:extLst>
                    <a:ext uri="{FF2B5EF4-FFF2-40B4-BE49-F238E27FC236}">
                      <a16:creationId xmlns:a16="http://schemas.microsoft.com/office/drawing/2014/main" xmlns="" id="{45D346C7-E4EA-434A-8255-BD8DCF3E3D9D}"/>
                    </a:ext>
                  </a:extLst>
                </p:cNvPr>
                <p:cNvCxnSpPr>
                  <a:cxnSpLocks noChangeShapeType="1"/>
                  <a:stCxn id="97292" idx="7"/>
                  <a:endCxn id="97298" idx="4"/>
                </p:cNvCxnSpPr>
                <p:nvPr/>
              </p:nvCxnSpPr>
              <p:spPr bwMode="auto">
                <a:xfrm>
                  <a:off x="4668" y="9429"/>
                  <a:ext cx="3220" cy="2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7308" name="直接连接符 6">
                  <a:extLst>
                    <a:ext uri="{FF2B5EF4-FFF2-40B4-BE49-F238E27FC236}">
                      <a16:creationId xmlns:a16="http://schemas.microsoft.com/office/drawing/2014/main" xmlns="" id="{30C4F359-B4C6-4999-AAF0-A46BE8304923}"/>
                    </a:ext>
                  </a:extLst>
                </p:cNvPr>
                <p:cNvCxnSpPr>
                  <a:cxnSpLocks noChangeShapeType="1"/>
                  <a:stCxn id="97292" idx="7"/>
                  <a:endCxn id="97298" idx="4"/>
                </p:cNvCxnSpPr>
                <p:nvPr/>
              </p:nvCxnSpPr>
              <p:spPr bwMode="auto">
                <a:xfrm flipV="1">
                  <a:off x="4668" y="7328"/>
                  <a:ext cx="2419" cy="2101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7309" name="流程图: 联系 18">
                <a:extLst>
                  <a:ext uri="{FF2B5EF4-FFF2-40B4-BE49-F238E27FC236}">
                    <a16:creationId xmlns:a16="http://schemas.microsoft.com/office/drawing/2014/main" xmlns="" id="{67A1D8EA-A654-4F25-A748-B9F0F352A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3" y="8605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310" name="文本框 19">
                <a:extLst>
                  <a:ext uri="{FF2B5EF4-FFF2-40B4-BE49-F238E27FC236}">
                    <a16:creationId xmlns:a16="http://schemas.microsoft.com/office/drawing/2014/main" xmlns="" id="{AF954ED0-1D6C-45A7-B459-9A7C97F590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7" y="7885"/>
                <a:ext cx="467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P  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11" name="文本框 20">
                <a:extLst>
                  <a:ext uri="{FF2B5EF4-FFF2-40B4-BE49-F238E27FC236}">
                    <a16:creationId xmlns:a16="http://schemas.microsoft.com/office/drawing/2014/main" xmlns="" id="{9FA2DBB5-873E-4396-A009-C76F4EC6506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14" y="9017"/>
                <a:ext cx="788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O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12" name="文本框 21">
                <a:extLst>
                  <a:ext uri="{FF2B5EF4-FFF2-40B4-BE49-F238E27FC236}">
                    <a16:creationId xmlns:a16="http://schemas.microsoft.com/office/drawing/2014/main" xmlns="" id="{AB9153BD-24EB-41E5-963B-C713CEB094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61" y="7030"/>
                <a:ext cx="736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A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13" name="文本框 22">
                <a:extLst>
                  <a:ext uri="{FF2B5EF4-FFF2-40B4-BE49-F238E27FC236}">
                    <a16:creationId xmlns:a16="http://schemas.microsoft.com/office/drawing/2014/main" xmlns="" id="{A4E8FEFF-F745-48A5-B12E-E6DA2744B4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98" y="8875"/>
                <a:ext cx="639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B 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97314" name="直接连接符 34">
              <a:extLst>
                <a:ext uri="{FF2B5EF4-FFF2-40B4-BE49-F238E27FC236}">
                  <a16:creationId xmlns:a16="http://schemas.microsoft.com/office/drawing/2014/main" xmlns="" id="{7AD1CFFF-5718-43EE-AB4D-DA96AFB7642B}"/>
                </a:ext>
              </a:extLst>
            </p:cNvPr>
            <p:cNvCxnSpPr>
              <a:cxnSpLocks noChangeShapeType="1"/>
              <a:stCxn id="97292" idx="7"/>
              <a:endCxn id="97298" idx="4"/>
            </p:cNvCxnSpPr>
            <p:nvPr/>
          </p:nvCxnSpPr>
          <p:spPr bwMode="auto">
            <a:xfrm>
              <a:off x="3005" y="5740"/>
              <a:ext cx="1055" cy="117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15" name="流程图: 联系 38">
              <a:extLst>
                <a:ext uri="{FF2B5EF4-FFF2-40B4-BE49-F238E27FC236}">
                  <a16:creationId xmlns:a16="http://schemas.microsoft.com/office/drawing/2014/main" xmlns="" id="{8D742B40-9819-4C3F-A206-791FA7E22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" y="5675"/>
              <a:ext cx="120" cy="118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7316" name="流程图: 联系 47">
              <a:extLst>
                <a:ext uri="{FF2B5EF4-FFF2-40B4-BE49-F238E27FC236}">
                  <a16:creationId xmlns:a16="http://schemas.microsoft.com/office/drawing/2014/main" xmlns="" id="{7469DA60-F7E4-4FD3-AB25-111131CB9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8575"/>
              <a:ext cx="120" cy="120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97317" name="直接连接符 61">
              <a:extLst>
                <a:ext uri="{FF2B5EF4-FFF2-40B4-BE49-F238E27FC236}">
                  <a16:creationId xmlns:a16="http://schemas.microsoft.com/office/drawing/2014/main" xmlns="" id="{21BE0D4B-65B5-4814-8ABC-DB15607A3FF9}"/>
                </a:ext>
              </a:extLst>
            </p:cNvPr>
            <p:cNvCxnSpPr>
              <a:cxnSpLocks noChangeShapeType="1"/>
              <a:stCxn id="97292" idx="7"/>
              <a:endCxn id="97298" idx="4"/>
            </p:cNvCxnSpPr>
            <p:nvPr/>
          </p:nvCxnSpPr>
          <p:spPr bwMode="auto">
            <a:xfrm flipH="1">
              <a:off x="4118" y="6975"/>
              <a:ext cx="0" cy="160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18" name="文本框 62">
              <a:extLst>
                <a:ext uri="{FF2B5EF4-FFF2-40B4-BE49-F238E27FC236}">
                  <a16:creationId xmlns:a16="http://schemas.microsoft.com/office/drawing/2014/main" xmlns="" id="{9433B973-48F7-4667-9D84-56431E9BEB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5" y="5210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P'  </a:t>
              </a:r>
            </a:p>
          </p:txBody>
        </p:sp>
        <p:sp>
          <p:nvSpPr>
            <p:cNvPr id="97319" name="文本框 70">
              <a:extLst>
                <a:ext uri="{FF2B5EF4-FFF2-40B4-BE49-F238E27FC236}">
                  <a16:creationId xmlns:a16="http://schemas.microsoft.com/office/drawing/2014/main" xmlns="" id="{BC525B7C-58F0-4284-8C62-DE442391CE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8" y="8575"/>
              <a:ext cx="964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P''  </a:t>
              </a:r>
            </a:p>
          </p:txBody>
        </p:sp>
        <p:cxnSp>
          <p:nvCxnSpPr>
            <p:cNvPr id="97320" name="直接连接符 71">
              <a:extLst>
                <a:ext uri="{FF2B5EF4-FFF2-40B4-BE49-F238E27FC236}">
                  <a16:creationId xmlns:a16="http://schemas.microsoft.com/office/drawing/2014/main" xmlns="" id="{F190FD79-8905-4032-AD7D-5DA97979AC38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2968" y="5715"/>
              <a:ext cx="1150" cy="298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21" name="直接连接符 72">
              <a:extLst>
                <a:ext uri="{FF2B5EF4-FFF2-40B4-BE49-F238E27FC236}">
                  <a16:creationId xmlns:a16="http://schemas.microsoft.com/office/drawing/2014/main" xmlns="" id="{962B9536-A929-4D3D-847B-E094F63CAC72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3330" y="6578"/>
              <a:ext cx="730" cy="39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22" name="直接连接符 73">
              <a:extLst>
                <a:ext uri="{FF2B5EF4-FFF2-40B4-BE49-F238E27FC236}">
                  <a16:creationId xmlns:a16="http://schemas.microsoft.com/office/drawing/2014/main" xmlns="" id="{B4855F74-E3A3-44D2-9EE6-568779B705CB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 flipV="1">
              <a:off x="3685" y="6950"/>
              <a:ext cx="493" cy="71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23" name="直接连接符 74">
              <a:extLst>
                <a:ext uri="{FF2B5EF4-FFF2-40B4-BE49-F238E27FC236}">
                  <a16:creationId xmlns:a16="http://schemas.microsoft.com/office/drawing/2014/main" xmlns="" id="{A8B9C74B-24E5-4A0F-847C-A0B2C0F26187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 flipH="1" flipV="1">
              <a:off x="3248" y="6533"/>
              <a:ext cx="437" cy="113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24" name="文本框 75">
              <a:extLst>
                <a:ext uri="{FF2B5EF4-FFF2-40B4-BE49-F238E27FC236}">
                  <a16:creationId xmlns:a16="http://schemas.microsoft.com/office/drawing/2014/main" xmlns="" id="{E177BAF0-B73E-4323-8EFA-EA45E9C07B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5" y="6238"/>
              <a:ext cx="70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E   </a:t>
              </a:r>
            </a:p>
          </p:txBody>
        </p:sp>
        <p:sp>
          <p:nvSpPr>
            <p:cNvPr id="97325" name="文本框 76">
              <a:extLst>
                <a:ext uri="{FF2B5EF4-FFF2-40B4-BE49-F238E27FC236}">
                  <a16:creationId xmlns:a16="http://schemas.microsoft.com/office/drawing/2014/main" xmlns="" id="{259E4455-3B11-4689-8DAC-DD7D6BD79C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0" y="7570"/>
              <a:ext cx="70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F   </a:t>
              </a:r>
            </a:p>
          </p:txBody>
        </p:sp>
        <p:sp>
          <p:nvSpPr>
            <p:cNvPr id="97326" name="文本框 71">
              <a:extLst>
                <a:ext uri="{FF2B5EF4-FFF2-40B4-BE49-F238E27FC236}">
                  <a16:creationId xmlns:a16="http://schemas.microsoft.com/office/drawing/2014/main" xmlns="" id="{94AECAEB-0C2C-4210-B919-29020291EE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0" y="8875"/>
              <a:ext cx="126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图②</a:t>
              </a: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97327" name="组合 78">
            <a:extLst>
              <a:ext uri="{FF2B5EF4-FFF2-40B4-BE49-F238E27FC236}">
                <a16:creationId xmlns:a16="http://schemas.microsoft.com/office/drawing/2014/main" xmlns="" id="{8284812D-B322-4C3D-A6F9-301CDB3D3EC3}"/>
              </a:ext>
            </a:extLst>
          </p:cNvPr>
          <p:cNvGrpSpPr>
            <a:grpSpLocks/>
          </p:cNvGrpSpPr>
          <p:nvPr/>
        </p:nvGrpSpPr>
        <p:grpSpPr bwMode="auto">
          <a:xfrm>
            <a:off x="5557838" y="1944688"/>
            <a:ext cx="2745422" cy="2911130"/>
            <a:chOff x="8925" y="4448"/>
            <a:chExt cx="4325" cy="4584"/>
          </a:xfrm>
        </p:grpSpPr>
        <p:grpSp>
          <p:nvGrpSpPr>
            <p:cNvPr id="97328" name="组合 24">
              <a:extLst>
                <a:ext uri="{FF2B5EF4-FFF2-40B4-BE49-F238E27FC236}">
                  <a16:creationId xmlns:a16="http://schemas.microsoft.com/office/drawing/2014/main" xmlns="" id="{F1B2DCA0-6531-49EF-8C56-8159215ECB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25" y="4448"/>
              <a:ext cx="4325" cy="3212"/>
              <a:chOff x="5014" y="6532"/>
              <a:chExt cx="4323" cy="3212"/>
            </a:xfrm>
          </p:grpSpPr>
          <p:grpSp>
            <p:nvGrpSpPr>
              <p:cNvPr id="97329" name="组合 25">
                <a:extLst>
                  <a:ext uri="{FF2B5EF4-FFF2-40B4-BE49-F238E27FC236}">
                    <a16:creationId xmlns:a16="http://schemas.microsoft.com/office/drawing/2014/main" xmlns="" id="{1BF89F16-3AA7-4BC2-B676-26AF63112D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68" y="6770"/>
                <a:ext cx="3220" cy="2599"/>
                <a:chOff x="4668" y="6856"/>
                <a:chExt cx="3220" cy="2599"/>
              </a:xfrm>
            </p:grpSpPr>
            <p:cxnSp>
              <p:nvCxnSpPr>
                <p:cNvPr id="97330" name="直接连接符 26">
                  <a:extLst>
                    <a:ext uri="{FF2B5EF4-FFF2-40B4-BE49-F238E27FC236}">
                      <a16:creationId xmlns:a16="http://schemas.microsoft.com/office/drawing/2014/main" xmlns="" id="{B0B036F0-90F5-4913-ABB5-A1E3D2A9EA5C}"/>
                    </a:ext>
                  </a:extLst>
                </p:cNvPr>
                <p:cNvCxnSpPr>
                  <a:cxnSpLocks noChangeShapeType="1"/>
                  <a:stCxn id="97292" idx="7"/>
                  <a:endCxn id="97316" idx="4"/>
                </p:cNvCxnSpPr>
                <p:nvPr/>
              </p:nvCxnSpPr>
              <p:spPr bwMode="auto">
                <a:xfrm>
                  <a:off x="4668" y="9429"/>
                  <a:ext cx="3220" cy="2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7331" name="直接连接符 27">
                  <a:extLst>
                    <a:ext uri="{FF2B5EF4-FFF2-40B4-BE49-F238E27FC236}">
                      <a16:creationId xmlns:a16="http://schemas.microsoft.com/office/drawing/2014/main" xmlns="" id="{7CCBC0ED-B5F0-40A6-8818-00200FD3644F}"/>
                    </a:ext>
                  </a:extLst>
                </p:cNvPr>
                <p:cNvCxnSpPr>
                  <a:cxnSpLocks noChangeShapeType="1"/>
                  <a:stCxn id="97292" idx="7"/>
                  <a:endCxn id="97316" idx="4"/>
                </p:cNvCxnSpPr>
                <p:nvPr/>
              </p:nvCxnSpPr>
              <p:spPr bwMode="auto">
                <a:xfrm flipV="1">
                  <a:off x="4668" y="6856"/>
                  <a:ext cx="2103" cy="25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7332" name="流程图: 联系 28">
                <a:extLst>
                  <a:ext uri="{FF2B5EF4-FFF2-40B4-BE49-F238E27FC236}">
                    <a16:creationId xmlns:a16="http://schemas.microsoft.com/office/drawing/2014/main" xmlns="" id="{DB7025C7-5928-41E3-BED5-9844BE60F9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61" y="8620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333" name="文本框 29">
                <a:extLst>
                  <a:ext uri="{FF2B5EF4-FFF2-40B4-BE49-F238E27FC236}">
                    <a16:creationId xmlns:a16="http://schemas.microsoft.com/office/drawing/2014/main" xmlns="" id="{9732F939-6AAD-4C82-BF83-083BBB8645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92" y="8382"/>
                <a:ext cx="70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N   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34" name="文本框 30">
                <a:extLst>
                  <a:ext uri="{FF2B5EF4-FFF2-40B4-BE49-F238E27FC236}">
                    <a16:creationId xmlns:a16="http://schemas.microsoft.com/office/drawing/2014/main" xmlns="" id="{8235B476-BA5C-4778-BE8B-AF07BA8C26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14" y="9017"/>
                <a:ext cx="788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O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35" name="文本框 31">
                <a:extLst>
                  <a:ext uri="{FF2B5EF4-FFF2-40B4-BE49-F238E27FC236}">
                    <a16:creationId xmlns:a16="http://schemas.microsoft.com/office/drawing/2014/main" xmlns="" id="{39869434-8745-4FDC-8F2D-395B3F3786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4" y="6532"/>
                <a:ext cx="78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A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36" name="文本框 32">
                <a:extLst>
                  <a:ext uri="{FF2B5EF4-FFF2-40B4-BE49-F238E27FC236}">
                    <a16:creationId xmlns:a16="http://schemas.microsoft.com/office/drawing/2014/main" xmlns="" id="{B70D2B78-863B-47A8-B03F-5B71F3A39E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98" y="8875"/>
                <a:ext cx="639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B 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97337" name="流程图: 联系 33">
                <a:extLst>
                  <a:ext uri="{FF2B5EF4-FFF2-40B4-BE49-F238E27FC236}">
                    <a16:creationId xmlns:a16="http://schemas.microsoft.com/office/drawing/2014/main" xmlns="" id="{EFC86DBE-7340-45FE-9BDE-9FEBE9BF0A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53" y="7843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338" name="文本框 34">
                <a:extLst>
                  <a:ext uri="{FF2B5EF4-FFF2-40B4-BE49-F238E27FC236}">
                    <a16:creationId xmlns:a16="http://schemas.microsoft.com/office/drawing/2014/main" xmlns="" id="{3C22ABF1-AC12-4889-A43A-247BD37DD5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98" y="7416"/>
                <a:ext cx="700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49" charset="-122"/>
                    <a:sym typeface="宋体" panose="02010600030101010101" pitchFamily="2" charset="-122"/>
                  </a:rPr>
                  <a:t>M    </a:t>
                </a:r>
                <a:endParaRPr lang="en-US" altLang="zh-CN" sz="2400" b="1" i="1"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7339" name="流程图: 联系 90">
              <a:extLst>
                <a:ext uri="{FF2B5EF4-FFF2-40B4-BE49-F238E27FC236}">
                  <a16:creationId xmlns:a16="http://schemas.microsoft.com/office/drawing/2014/main" xmlns="" id="{5D35C7F9-2A7A-4782-8F6C-1E1D8AC02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43" y="4863"/>
              <a:ext cx="120" cy="117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97340" name="直接连接符 91">
              <a:extLst>
                <a:ext uri="{FF2B5EF4-FFF2-40B4-BE49-F238E27FC236}">
                  <a16:creationId xmlns:a16="http://schemas.microsoft.com/office/drawing/2014/main" xmlns="" id="{236771F8-2456-40DB-920C-A3DB073A8480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263" y="4945"/>
              <a:ext cx="1180" cy="915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41" name="流程图: 联系 92">
              <a:extLst>
                <a:ext uri="{FF2B5EF4-FFF2-40B4-BE49-F238E27FC236}">
                  <a16:creationId xmlns:a16="http://schemas.microsoft.com/office/drawing/2014/main" xmlns="" id="{EF93CBBC-B16E-4408-8B0D-2D4491680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10" y="7870"/>
              <a:ext cx="120" cy="118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97342" name="直接连接符 93">
              <a:extLst>
                <a:ext uri="{FF2B5EF4-FFF2-40B4-BE49-F238E27FC236}">
                  <a16:creationId xmlns:a16="http://schemas.microsoft.com/office/drawing/2014/main" xmlns="" id="{DF20C330-2BC9-4DC9-8E91-98AB678804AA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1935" y="6578"/>
              <a:ext cx="28" cy="1317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43" name="文本框 94">
              <a:extLst>
                <a:ext uri="{FF2B5EF4-FFF2-40B4-BE49-F238E27FC236}">
                  <a16:creationId xmlns:a16="http://schemas.microsoft.com/office/drawing/2014/main" xmlns="" id="{49E34C56-4298-41F5-877E-97116B6C84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38" y="7990"/>
              <a:ext cx="86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N'  </a:t>
              </a:r>
            </a:p>
          </p:txBody>
        </p:sp>
        <p:cxnSp>
          <p:nvCxnSpPr>
            <p:cNvPr id="97344" name="直接连接符 95">
              <a:extLst>
                <a:ext uri="{FF2B5EF4-FFF2-40B4-BE49-F238E27FC236}">
                  <a16:creationId xmlns:a16="http://schemas.microsoft.com/office/drawing/2014/main" xmlns="" id="{AE9F708F-0BD5-4748-829A-8E5C6BA87A0B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143" y="4885"/>
              <a:ext cx="1820" cy="301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45" name="文本框 96">
              <a:extLst>
                <a:ext uri="{FF2B5EF4-FFF2-40B4-BE49-F238E27FC236}">
                  <a16:creationId xmlns:a16="http://schemas.microsoft.com/office/drawing/2014/main" xmlns="" id="{71D66242-C46A-464D-8B01-7E71B84926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98" y="5518"/>
              <a:ext cx="70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E   </a:t>
              </a:r>
            </a:p>
          </p:txBody>
        </p:sp>
        <p:sp>
          <p:nvSpPr>
            <p:cNvPr id="97346" name="文本框 97">
              <a:extLst>
                <a:ext uri="{FF2B5EF4-FFF2-40B4-BE49-F238E27FC236}">
                  <a16:creationId xmlns:a16="http://schemas.microsoft.com/office/drawing/2014/main" xmlns="" id="{68785E52-E09D-477F-8752-5315473F70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83" y="7258"/>
              <a:ext cx="48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F    </a:t>
              </a:r>
            </a:p>
          </p:txBody>
        </p:sp>
        <p:cxnSp>
          <p:nvCxnSpPr>
            <p:cNvPr id="97347" name="直接连接符 98">
              <a:extLst>
                <a:ext uri="{FF2B5EF4-FFF2-40B4-BE49-F238E27FC236}">
                  <a16:creationId xmlns:a16="http://schemas.microsoft.com/office/drawing/2014/main" xmlns="" id="{64F5B838-006E-4383-99E2-F00AAB48DF7A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1388" y="5793"/>
              <a:ext cx="575" cy="85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48" name="直接连接符 99">
              <a:extLst>
                <a:ext uri="{FF2B5EF4-FFF2-40B4-BE49-F238E27FC236}">
                  <a16:creationId xmlns:a16="http://schemas.microsoft.com/office/drawing/2014/main" xmlns="" id="{4F4DBF8A-204B-438F-9035-887B422658E7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635" y="5758"/>
              <a:ext cx="875" cy="9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49" name="直接连接符 100">
              <a:extLst>
                <a:ext uri="{FF2B5EF4-FFF2-40B4-BE49-F238E27FC236}">
                  <a16:creationId xmlns:a16="http://schemas.microsoft.com/office/drawing/2014/main" xmlns="" id="{732EFA7F-3311-4937-9405-1C27989783D9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675" y="5780"/>
              <a:ext cx="948" cy="154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50" name="直接连接符 101">
              <a:extLst>
                <a:ext uri="{FF2B5EF4-FFF2-40B4-BE49-F238E27FC236}">
                  <a16:creationId xmlns:a16="http://schemas.microsoft.com/office/drawing/2014/main" xmlns="" id="{0D6A7A36-2BEC-46A3-BC62-40B06C4CF3F0}"/>
                </a:ext>
              </a:extLst>
            </p:cNvPr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 flipV="1">
              <a:off x="11623" y="6535"/>
              <a:ext cx="340" cy="75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51" name="文本框 72">
              <a:extLst>
                <a:ext uri="{FF2B5EF4-FFF2-40B4-BE49-F238E27FC236}">
                  <a16:creationId xmlns:a16="http://schemas.microsoft.com/office/drawing/2014/main" xmlns="" id="{68B85679-1CF8-44F4-8999-3E32C7AF7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20" y="8305"/>
              <a:ext cx="126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图③</a:t>
              </a: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79" name="文本框 78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0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81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92CAF5E-FA9C-4503-8672-4BA1ADADE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4838" y="844550"/>
            <a:ext cx="900112" cy="461665"/>
          </a:xfrm>
          <a:prstGeom prst="rect">
            <a:avLst/>
          </a:prstGeom>
          <a:noFill/>
          <a:ln w="25400">
            <a:solidFill>
              <a:srgbClr val="0070C0">
                <a:alpha val="5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原理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92B69DE9-4430-4407-AAE1-B46CAE2C2E93}"/>
              </a:ext>
            </a:extLst>
          </p:cNvPr>
          <p:cNvSpPr/>
          <p:nvPr/>
        </p:nvSpPr>
        <p:spPr bwMode="auto">
          <a:xfrm>
            <a:off x="1715359" y="1069975"/>
            <a:ext cx="107950" cy="2647950"/>
          </a:xfrm>
          <a:prstGeom prst="leftBrace">
            <a:avLst>
              <a:gd name="adj1" fmla="val 8327"/>
              <a:gd name="adj2" fmla="val 50000"/>
            </a:avLst>
          </a:prstGeom>
          <a:noFill/>
          <a:ln w="25400" algn="ctr">
            <a:solidFill>
              <a:schemeClr val="tx1">
                <a:lumMod val="85000"/>
                <a:lumOff val="15000"/>
                <a:alpha val="62000"/>
              </a:schemeClr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38816CB-1793-478A-A526-D7AB6FC47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721" y="774700"/>
            <a:ext cx="3418132" cy="6463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线段公理和垂线段最短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0968875F-13B4-4FB8-8CED-A5EE8FB6A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213" y="1963738"/>
            <a:ext cx="1379537" cy="830997"/>
          </a:xfrm>
          <a:prstGeom prst="rect">
            <a:avLst/>
          </a:prstGeom>
          <a:noFill/>
          <a:ln w="25400">
            <a:solidFill>
              <a:srgbClr val="0070C0">
                <a:alpha val="5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最短路径问题</a:t>
            </a:r>
          </a:p>
        </p:txBody>
      </p:sp>
      <p:sp>
        <p:nvSpPr>
          <p:cNvPr id="33" name="右箭头 32">
            <a:extLst>
              <a:ext uri="{FF2B5EF4-FFF2-40B4-BE49-F238E27FC236}">
                <a16:creationId xmlns:a16="http://schemas.microsoft.com/office/drawing/2014/main" xmlns="" id="{76CBDD83-4E8C-4C42-B14B-1F1272241429}"/>
              </a:ext>
            </a:extLst>
          </p:cNvPr>
          <p:cNvSpPr/>
          <p:nvPr/>
        </p:nvSpPr>
        <p:spPr bwMode="auto">
          <a:xfrm>
            <a:off x="2851268" y="987425"/>
            <a:ext cx="217487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FDD480C-52B3-45CF-B074-EB5169EA7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961" y="2035175"/>
            <a:ext cx="1467336" cy="646331"/>
          </a:xfrm>
          <a:prstGeom prst="rect">
            <a:avLst/>
          </a:prstGeom>
          <a:noFill/>
          <a:ln w="25400">
            <a:solidFill>
              <a:schemeClr val="accent2">
                <a:lumMod val="50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解题方法</a:t>
            </a:r>
          </a:p>
        </p:txBody>
      </p:sp>
      <p:sp>
        <p:nvSpPr>
          <p:cNvPr id="39" name="右箭头 38">
            <a:extLst>
              <a:ext uri="{FF2B5EF4-FFF2-40B4-BE49-F238E27FC236}">
                <a16:creationId xmlns:a16="http://schemas.microsoft.com/office/drawing/2014/main" xmlns="" id="{1A744B30-4068-4F7B-81AD-8D5029630697}"/>
              </a:ext>
            </a:extLst>
          </p:cNvPr>
          <p:cNvSpPr/>
          <p:nvPr/>
        </p:nvSpPr>
        <p:spPr bwMode="auto">
          <a:xfrm>
            <a:off x="3202109" y="2263775"/>
            <a:ext cx="2159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0FE254AC-BE43-4704-9A4D-697F0AF3D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555" y="3289300"/>
            <a:ext cx="1268413" cy="830997"/>
          </a:xfrm>
          <a:prstGeom prst="rect">
            <a:avLst/>
          </a:prstGeom>
          <a:noFill/>
          <a:ln w="25400">
            <a:solidFill>
              <a:srgbClr val="0070C0">
                <a:alpha val="5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造桥选址问题</a:t>
            </a:r>
          </a:p>
        </p:txBody>
      </p:sp>
      <p:sp>
        <p:nvSpPr>
          <p:cNvPr id="41" name="右箭头 40">
            <a:extLst>
              <a:ext uri="{FF2B5EF4-FFF2-40B4-BE49-F238E27FC236}">
                <a16:creationId xmlns:a16="http://schemas.microsoft.com/office/drawing/2014/main" xmlns="" id="{153440BE-8ABC-4F9A-9E93-E1088E731AF3}"/>
              </a:ext>
            </a:extLst>
          </p:cNvPr>
          <p:cNvSpPr/>
          <p:nvPr/>
        </p:nvSpPr>
        <p:spPr bwMode="auto">
          <a:xfrm>
            <a:off x="3162300" y="3582988"/>
            <a:ext cx="217488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47D5BFC0-5EBC-449C-94C2-7DA21006E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306" y="3073480"/>
            <a:ext cx="3481756" cy="12003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关键是将固定线段“桥”平移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711FEBB-5C07-4903-B3A3-9CA4DF96B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455" y="1927225"/>
            <a:ext cx="1466533" cy="830997"/>
          </a:xfrm>
          <a:prstGeom prst="rect">
            <a:avLst/>
          </a:prstGeom>
          <a:noFill/>
          <a:ln w="25400">
            <a:solidFill>
              <a:schemeClr val="accent5">
                <a:lumMod val="60000"/>
                <a:lumOff val="40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最短路径问题</a:t>
            </a:r>
          </a:p>
        </p:txBody>
      </p:sp>
      <p:sp>
        <p:nvSpPr>
          <p:cNvPr id="15" name="右箭头 14">
            <a:extLst>
              <a:ext uri="{FF2B5EF4-FFF2-40B4-BE49-F238E27FC236}">
                <a16:creationId xmlns:a16="http://schemas.microsoft.com/office/drawing/2014/main" xmlns="" id="{B1BC0D12-5C35-45FE-AE1D-621D6428B7EF}"/>
              </a:ext>
            </a:extLst>
          </p:cNvPr>
          <p:cNvSpPr/>
          <p:nvPr/>
        </p:nvSpPr>
        <p:spPr bwMode="auto">
          <a:xfrm>
            <a:off x="4884366" y="2257425"/>
            <a:ext cx="215900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ACC1B24-26D7-4437-A097-DF7F9A17C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936" y="2011363"/>
            <a:ext cx="3240087" cy="6463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轴对称知识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线段公理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A18F130-62E4-4B8E-9C71-BD7C00B27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8306" y="3350480"/>
            <a:ext cx="1448655" cy="646331"/>
          </a:xfrm>
          <a:prstGeom prst="rect">
            <a:avLst/>
          </a:prstGeom>
          <a:noFill/>
          <a:ln w="25400">
            <a:solidFill>
              <a:schemeClr val="accent2">
                <a:lumMod val="50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解题方法</a:t>
            </a: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xmlns="" id="{5FA90DF1-C45A-4491-A37A-7B892F24D8B2}"/>
              </a:ext>
            </a:extLst>
          </p:cNvPr>
          <p:cNvSpPr/>
          <p:nvPr/>
        </p:nvSpPr>
        <p:spPr bwMode="auto">
          <a:xfrm>
            <a:off x="4851705" y="3565695"/>
            <a:ext cx="214312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21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22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7" grpId="0" bldLvl="0" animBg="1"/>
      <p:bldP spid="31" grpId="0" bldLvl="0" animBg="1"/>
      <p:bldP spid="33" grpId="0" bldLvl="0" animBg="1"/>
      <p:bldP spid="34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" y="-70385"/>
            <a:ext cx="2006600" cy="486407"/>
            <a:chOff x="193" y="-70385"/>
            <a:chExt cx="2006600" cy="486407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374843" y="-7038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12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8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9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0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23592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834705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>
            <a:extLst>
              <a:ext uri="{FF2B5EF4-FFF2-40B4-BE49-F238E27FC236}">
                <a16:creationId xmlns:a16="http://schemas.microsoft.com/office/drawing/2014/main" xmlns="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420" y="2823594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能利用轴对称解决简单的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最短路径问题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277" y="1209430"/>
            <a:ext cx="6667498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体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图形的变化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在解决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最值问题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中的作用，感悟转化思想．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5" name="直线连接符 14">
              <a:extLst>
                <a:ext uri="{FF2B5EF4-FFF2-40B4-BE49-F238E27FC236}">
                  <a16:creationId xmlns:a16="http://schemas.microsoft.com/office/drawing/2014/main" xmlns="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18">
              <a:extLst>
                <a:ext uri="{FF2B5EF4-FFF2-40B4-BE49-F238E27FC236}">
                  <a16:creationId xmlns:a16="http://schemas.microsoft.com/office/drawing/2014/main" xmlns="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</a:p>
          </p:txBody>
        </p:sp>
        <p:sp>
          <p:nvSpPr>
            <p:cNvPr id="7" name="Freeform 74">
              <a:extLst>
                <a:ext uri="{FF2B5EF4-FFF2-40B4-BE49-F238E27FC236}">
                  <a16:creationId xmlns:a16="http://schemas.microsoft.com/office/drawing/2014/main" xmlns="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0420" y="818698"/>
            <a:ext cx="7674056" cy="3333270"/>
            <a:chOff x="-14430" y="609148"/>
            <a:chExt cx="7674056" cy="3333270"/>
          </a:xfrm>
        </p:grpSpPr>
        <p:grpSp>
          <p:nvGrpSpPr>
            <p:cNvPr id="9" name="组合 14"/>
            <p:cNvGrpSpPr/>
            <p:nvPr/>
          </p:nvGrpSpPr>
          <p:grpSpPr>
            <a:xfrm>
              <a:off x="-14430" y="1286152"/>
              <a:ext cx="7667887" cy="2656266"/>
              <a:chOff x="266" y="1467"/>
              <a:chExt cx="13624" cy="5504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66" y="6971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0826" y="390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2" name="直接箭头连接符 11"/>
            <p:cNvCxnSpPr/>
            <p:nvPr/>
          </p:nvCxnSpPr>
          <p:spPr>
            <a:xfrm flipV="1">
              <a:off x="7659626" y="609148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296496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文本框 6151">
            <a:extLst>
              <a:ext uri="{FF2B5EF4-FFF2-40B4-BE49-F238E27FC236}">
                <a16:creationId xmlns:a16="http://schemas.microsoft.com/office/drawing/2014/main" xmlns="" id="{DA71B9A6-64F5-4AF5-A31C-1DB235904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2926" y="648205"/>
            <a:ext cx="4467225" cy="46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利用对称知识解决最短路径问题</a:t>
            </a:r>
          </a:p>
        </p:txBody>
      </p:sp>
      <p:sp>
        <p:nvSpPr>
          <p:cNvPr id="6148" name="TextBox 8">
            <a:extLst>
              <a:ext uri="{FF2B5EF4-FFF2-40B4-BE49-F238E27FC236}">
                <a16:creationId xmlns:a16="http://schemas.microsoft.com/office/drawing/2014/main" xmlns="" id="{07CAB718-8DE9-4A8D-9B03-79756ACED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393" y="1107099"/>
            <a:ext cx="8488045" cy="98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    “两点的所有连线中，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线段最短</a:t>
            </a:r>
            <a:r>
              <a:rPr lang="zh-CN" altLang="en-US" sz="2100" b="1" dirty="0">
                <a:latin typeface="宋体" panose="02010600030101010101" pitchFamily="2" charset="-122"/>
              </a:rPr>
              <a:t>”“连接直线外一点与直线上各点的所有线段中，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垂线段最短</a:t>
            </a:r>
            <a:r>
              <a:rPr lang="zh-CN" altLang="en-US" sz="2100" b="1" dirty="0">
                <a:latin typeface="宋体" panose="02010600030101010101" pitchFamily="2" charset="-122"/>
              </a:rPr>
              <a:t>”等的问题，我们称之为最短路径问题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    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9">
            <a:extLst>
              <a:ext uri="{FF2B5EF4-FFF2-40B4-BE49-F238E27FC236}">
                <a16:creationId xmlns:a16="http://schemas.microsoft.com/office/drawing/2014/main" xmlns="" id="{944AD2B3-A105-4B51-A69D-E77102502FF1}"/>
              </a:ext>
            </a:extLst>
          </p:cNvPr>
          <p:cNvGrpSpPr>
            <a:grpSpLocks/>
          </p:cNvGrpSpPr>
          <p:nvPr/>
        </p:nvGrpSpPr>
        <p:grpSpPr bwMode="auto">
          <a:xfrm>
            <a:off x="1871663" y="2189284"/>
            <a:ext cx="1758950" cy="1319213"/>
            <a:chOff x="899592" y="2132856"/>
            <a:chExt cx="2343623" cy="1757424"/>
          </a:xfrm>
        </p:grpSpPr>
        <p:grpSp>
          <p:nvGrpSpPr>
            <p:cNvPr id="61446" name="组合 14">
              <a:extLst>
                <a:ext uri="{FF2B5EF4-FFF2-40B4-BE49-F238E27FC236}">
                  <a16:creationId xmlns:a16="http://schemas.microsoft.com/office/drawing/2014/main" xmlns="" id="{E5DE0625-28EF-4DA4-84AE-30D68B42A5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9592" y="3212976"/>
              <a:ext cx="446851" cy="634913"/>
              <a:chOff x="899592" y="3212976"/>
              <a:chExt cx="446851" cy="634913"/>
            </a:xfrm>
          </p:grpSpPr>
          <p:sp>
            <p:nvSpPr>
              <p:cNvPr id="61447" name="椭圆 12">
                <a:extLst>
                  <a:ext uri="{FF2B5EF4-FFF2-40B4-BE49-F238E27FC236}">
                    <a16:creationId xmlns:a16="http://schemas.microsoft.com/office/drawing/2014/main" xmlns="" id="{67ABD43B-5A3A-4A3C-8656-3227A39E2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48" name="TextBox 13">
                <a:extLst>
                  <a:ext uri="{FF2B5EF4-FFF2-40B4-BE49-F238E27FC236}">
                    <a16:creationId xmlns:a16="http://schemas.microsoft.com/office/drawing/2014/main" xmlns="" id="{5E9EC215-367E-46B5-A20C-B050FC757B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449" name="组合 15">
              <a:extLst>
                <a:ext uri="{FF2B5EF4-FFF2-40B4-BE49-F238E27FC236}">
                  <a16:creationId xmlns:a16="http://schemas.microsoft.com/office/drawing/2014/main" xmlns="" id="{75E6ACC3-8F69-406E-B9D6-B60F89AD3E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96364" y="3212976"/>
              <a:ext cx="446851" cy="634913"/>
              <a:chOff x="899592" y="3212976"/>
              <a:chExt cx="446851" cy="634913"/>
            </a:xfrm>
          </p:grpSpPr>
          <p:sp>
            <p:nvSpPr>
              <p:cNvPr id="61450" name="椭圆 16">
                <a:extLst>
                  <a:ext uri="{FF2B5EF4-FFF2-40B4-BE49-F238E27FC236}">
                    <a16:creationId xmlns:a16="http://schemas.microsoft.com/office/drawing/2014/main" xmlns="" id="{65A5C2AC-B319-45CD-9E58-BAD6C9EBD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51" name="TextBox 17">
                <a:extLst>
                  <a:ext uri="{FF2B5EF4-FFF2-40B4-BE49-F238E27FC236}">
                    <a16:creationId xmlns:a16="http://schemas.microsoft.com/office/drawing/2014/main" xmlns="" id="{5CACB779-06E6-4962-93D8-1A3582FE0F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任意多边形 19">
              <a:extLst>
                <a:ext uri="{FF2B5EF4-FFF2-40B4-BE49-F238E27FC236}">
                  <a16:creationId xmlns:a16="http://schemas.microsoft.com/office/drawing/2014/main" xmlns="" id="{712EEC8B-9837-48E9-BC8B-424C76EB5F51}"/>
                </a:ext>
              </a:extLst>
            </p:cNvPr>
            <p:cNvSpPr/>
            <p:nvPr/>
          </p:nvSpPr>
          <p:spPr bwMode="auto">
            <a:xfrm>
              <a:off x="1117455" y="2532559"/>
              <a:ext cx="1931163" cy="761339"/>
            </a:xfrm>
            <a:custGeom>
              <a:avLst/>
              <a:gdLst>
                <a:gd name="connsiteX0" fmla="*/ 0 w 1930400"/>
                <a:gd name="connsiteY0" fmla="*/ 762000 h 762000"/>
                <a:gd name="connsiteX1" fmla="*/ 609600 w 1930400"/>
                <a:gd name="connsiteY1" fmla="*/ 7257 h 762000"/>
                <a:gd name="connsiteX2" fmla="*/ 1901371 w 1930400"/>
                <a:gd name="connsiteY2" fmla="*/ 718457 h 762000"/>
                <a:gd name="connsiteX3" fmla="*/ 1901371 w 1930400"/>
                <a:gd name="connsiteY3" fmla="*/ 718457 h 762000"/>
                <a:gd name="connsiteX4" fmla="*/ 1930400 w 1930400"/>
                <a:gd name="connsiteY4" fmla="*/ 732971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400" h="762000">
                  <a:moveTo>
                    <a:pt x="0" y="762000"/>
                  </a:moveTo>
                  <a:cubicBezTo>
                    <a:pt x="146352" y="388257"/>
                    <a:pt x="292705" y="14514"/>
                    <a:pt x="609600" y="7257"/>
                  </a:cubicBezTo>
                  <a:cubicBezTo>
                    <a:pt x="926495" y="0"/>
                    <a:pt x="1901371" y="718457"/>
                    <a:pt x="1901371" y="718457"/>
                  </a:cubicBezTo>
                  <a:lnTo>
                    <a:pt x="1901371" y="718457"/>
                  </a:lnTo>
                  <a:lnTo>
                    <a:pt x="1930400" y="732971"/>
                  </a:lnTo>
                </a:path>
              </a:pathLst>
            </a:custGeom>
            <a:noFill/>
            <a:ln w="254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1453" name="任意多边形 22">
              <a:extLst>
                <a:ext uri="{FF2B5EF4-FFF2-40B4-BE49-F238E27FC236}">
                  <a16:creationId xmlns:a16="http://schemas.microsoft.com/office/drawing/2014/main" xmlns="" id="{9435D425-EE68-41D1-A4DD-F5B836B15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629" y="3294743"/>
              <a:ext cx="1843314" cy="333828"/>
            </a:xfrm>
            <a:custGeom>
              <a:avLst/>
              <a:gdLst>
                <a:gd name="T0" fmla="*/ 0 w 1843314"/>
                <a:gd name="T1" fmla="*/ 0 h 333828"/>
                <a:gd name="T2" fmla="*/ 203200 w 1843314"/>
                <a:gd name="T3" fmla="*/ 14514 h 333828"/>
                <a:gd name="T4" fmla="*/ 246742 w 1843314"/>
                <a:gd name="T5" fmla="*/ 29028 h 333828"/>
                <a:gd name="T6" fmla="*/ 275771 w 1843314"/>
                <a:gd name="T7" fmla="*/ 72571 h 333828"/>
                <a:gd name="T8" fmla="*/ 362857 w 1843314"/>
                <a:gd name="T9" fmla="*/ 116114 h 333828"/>
                <a:gd name="T10" fmla="*/ 377371 w 1843314"/>
                <a:gd name="T11" fmla="*/ 159657 h 333828"/>
                <a:gd name="T12" fmla="*/ 464457 w 1843314"/>
                <a:gd name="T13" fmla="*/ 188686 h 333828"/>
                <a:gd name="T14" fmla="*/ 798285 w 1843314"/>
                <a:gd name="T15" fmla="*/ 174171 h 333828"/>
                <a:gd name="T16" fmla="*/ 885371 w 1843314"/>
                <a:gd name="T17" fmla="*/ 145143 h 333828"/>
                <a:gd name="T18" fmla="*/ 928914 w 1843314"/>
                <a:gd name="T19" fmla="*/ 130628 h 333828"/>
                <a:gd name="T20" fmla="*/ 1074057 w 1843314"/>
                <a:gd name="T21" fmla="*/ 232228 h 333828"/>
                <a:gd name="T22" fmla="*/ 1117600 w 1843314"/>
                <a:gd name="T23" fmla="*/ 275771 h 333828"/>
                <a:gd name="T24" fmla="*/ 1248228 w 1843314"/>
                <a:gd name="T25" fmla="*/ 319314 h 333828"/>
                <a:gd name="T26" fmla="*/ 1291771 w 1843314"/>
                <a:gd name="T27" fmla="*/ 333828 h 333828"/>
                <a:gd name="T28" fmla="*/ 1436914 w 1843314"/>
                <a:gd name="T29" fmla="*/ 304800 h 333828"/>
                <a:gd name="T30" fmla="*/ 1480457 w 1843314"/>
                <a:gd name="T31" fmla="*/ 275771 h 333828"/>
                <a:gd name="T32" fmla="*/ 1567542 w 1843314"/>
                <a:gd name="T33" fmla="*/ 246743 h 333828"/>
                <a:gd name="T34" fmla="*/ 1611085 w 1843314"/>
                <a:gd name="T35" fmla="*/ 217714 h 333828"/>
                <a:gd name="T36" fmla="*/ 1654628 w 1843314"/>
                <a:gd name="T37" fmla="*/ 203200 h 333828"/>
                <a:gd name="T38" fmla="*/ 1741714 w 1843314"/>
                <a:gd name="T39" fmla="*/ 145143 h 333828"/>
                <a:gd name="T40" fmla="*/ 1756228 w 1843314"/>
                <a:gd name="T41" fmla="*/ 101600 h 333828"/>
                <a:gd name="T42" fmla="*/ 1843314 w 1843314"/>
                <a:gd name="T43" fmla="*/ 14514 h 333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43314" h="333828">
                  <a:moveTo>
                    <a:pt x="0" y="0"/>
                  </a:moveTo>
                  <a:cubicBezTo>
                    <a:pt x="67733" y="4838"/>
                    <a:pt x="135759" y="6580"/>
                    <a:pt x="203200" y="14514"/>
                  </a:cubicBezTo>
                  <a:cubicBezTo>
                    <a:pt x="218394" y="16302"/>
                    <a:pt x="234795" y="19471"/>
                    <a:pt x="246742" y="29028"/>
                  </a:cubicBezTo>
                  <a:cubicBezTo>
                    <a:pt x="260364" y="39925"/>
                    <a:pt x="263436" y="60236"/>
                    <a:pt x="275771" y="72571"/>
                  </a:cubicBezTo>
                  <a:cubicBezTo>
                    <a:pt x="303908" y="100708"/>
                    <a:pt x="327441" y="104309"/>
                    <a:pt x="362857" y="116114"/>
                  </a:cubicBezTo>
                  <a:cubicBezTo>
                    <a:pt x="367695" y="130628"/>
                    <a:pt x="364921" y="150764"/>
                    <a:pt x="377371" y="159657"/>
                  </a:cubicBezTo>
                  <a:cubicBezTo>
                    <a:pt x="402270" y="177442"/>
                    <a:pt x="464457" y="188686"/>
                    <a:pt x="464457" y="188686"/>
                  </a:cubicBezTo>
                  <a:cubicBezTo>
                    <a:pt x="575733" y="183848"/>
                    <a:pt x="687495" y="185632"/>
                    <a:pt x="798285" y="174171"/>
                  </a:cubicBezTo>
                  <a:cubicBezTo>
                    <a:pt x="828721" y="171022"/>
                    <a:pt x="856342" y="154819"/>
                    <a:pt x="885371" y="145143"/>
                  </a:cubicBezTo>
                  <a:lnTo>
                    <a:pt x="928914" y="130628"/>
                  </a:lnTo>
                  <a:cubicBezTo>
                    <a:pt x="1026797" y="155100"/>
                    <a:pt x="972866" y="131038"/>
                    <a:pt x="1074057" y="232228"/>
                  </a:cubicBezTo>
                  <a:cubicBezTo>
                    <a:pt x="1088571" y="246742"/>
                    <a:pt x="1098127" y="269280"/>
                    <a:pt x="1117600" y="275771"/>
                  </a:cubicBezTo>
                  <a:lnTo>
                    <a:pt x="1248228" y="319314"/>
                  </a:lnTo>
                  <a:lnTo>
                    <a:pt x="1291771" y="333828"/>
                  </a:lnTo>
                  <a:cubicBezTo>
                    <a:pt x="1311416" y="330554"/>
                    <a:pt x="1409358" y="316610"/>
                    <a:pt x="1436914" y="304800"/>
                  </a:cubicBezTo>
                  <a:cubicBezTo>
                    <a:pt x="1452948" y="297928"/>
                    <a:pt x="1464516" y="282856"/>
                    <a:pt x="1480457" y="275771"/>
                  </a:cubicBezTo>
                  <a:cubicBezTo>
                    <a:pt x="1508418" y="263344"/>
                    <a:pt x="1567542" y="246743"/>
                    <a:pt x="1567542" y="246743"/>
                  </a:cubicBezTo>
                  <a:cubicBezTo>
                    <a:pt x="1582056" y="237067"/>
                    <a:pt x="1595483" y="225515"/>
                    <a:pt x="1611085" y="217714"/>
                  </a:cubicBezTo>
                  <a:cubicBezTo>
                    <a:pt x="1624769" y="210872"/>
                    <a:pt x="1641898" y="211687"/>
                    <a:pt x="1654628" y="203200"/>
                  </a:cubicBezTo>
                  <a:cubicBezTo>
                    <a:pt x="1763351" y="130719"/>
                    <a:pt x="1638179" y="179654"/>
                    <a:pt x="1741714" y="145143"/>
                  </a:cubicBezTo>
                  <a:cubicBezTo>
                    <a:pt x="1746552" y="130629"/>
                    <a:pt x="1746835" y="113677"/>
                    <a:pt x="1756228" y="101600"/>
                  </a:cubicBezTo>
                  <a:cubicBezTo>
                    <a:pt x="1781432" y="69195"/>
                    <a:pt x="1843314" y="14514"/>
                    <a:pt x="1843314" y="14514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1454" name="直接连接符 24">
              <a:extLst>
                <a:ext uri="{FF2B5EF4-FFF2-40B4-BE49-F238E27FC236}">
                  <a16:creationId xmlns:a16="http://schemas.microsoft.com/office/drawing/2014/main" xmlns="" id="{A7A16E8D-9DCB-4D7F-98B9-CC6F8863E6A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117601" y="3270470"/>
              <a:ext cx="1966795" cy="97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55" name="矩形 26">
              <a:extLst>
                <a:ext uri="{FF2B5EF4-FFF2-40B4-BE49-F238E27FC236}">
                  <a16:creationId xmlns:a16="http://schemas.microsoft.com/office/drawing/2014/main" xmlns="" id="{64491BFD-844E-4610-A049-57CA8C846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672" y="2132856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①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456" name="矩形 27">
              <a:extLst>
                <a:ext uri="{FF2B5EF4-FFF2-40B4-BE49-F238E27FC236}">
                  <a16:creationId xmlns:a16="http://schemas.microsoft.com/office/drawing/2014/main" xmlns="" id="{CE9F297C-C40B-4BB8-A232-5D729DFE9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680" y="2823319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②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457" name="矩形 28">
              <a:extLst>
                <a:ext uri="{FF2B5EF4-FFF2-40B4-BE49-F238E27FC236}">
                  <a16:creationId xmlns:a16="http://schemas.microsoft.com/office/drawing/2014/main" xmlns="" id="{2E883AF3-914F-4D92-BB5D-8E43466EF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4080" y="3399383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③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68">
            <a:extLst>
              <a:ext uri="{FF2B5EF4-FFF2-40B4-BE49-F238E27FC236}">
                <a16:creationId xmlns:a16="http://schemas.microsoft.com/office/drawing/2014/main" xmlns="" id="{C6BC61F0-6047-4096-94B0-D1B88C92E816}"/>
              </a:ext>
            </a:extLst>
          </p:cNvPr>
          <p:cNvGrpSpPr>
            <a:grpSpLocks/>
          </p:cNvGrpSpPr>
          <p:nvPr/>
        </p:nvGrpSpPr>
        <p:grpSpPr bwMode="auto">
          <a:xfrm>
            <a:off x="4248150" y="2208334"/>
            <a:ext cx="2352675" cy="1447800"/>
            <a:chOff x="5796136" y="4509120"/>
            <a:chExt cx="3136795" cy="1931227"/>
          </a:xfrm>
        </p:grpSpPr>
        <p:grpSp>
          <p:nvGrpSpPr>
            <p:cNvPr id="61459" name="组合 35">
              <a:extLst>
                <a:ext uri="{FF2B5EF4-FFF2-40B4-BE49-F238E27FC236}">
                  <a16:creationId xmlns:a16="http://schemas.microsoft.com/office/drawing/2014/main" xmlns="" id="{5D00EAC6-A915-4D1C-90D8-7CC4442118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20272" y="4509120"/>
              <a:ext cx="645969" cy="491067"/>
              <a:chOff x="7020272" y="4509120"/>
              <a:chExt cx="645969" cy="491067"/>
            </a:xfrm>
          </p:grpSpPr>
          <p:sp>
            <p:nvSpPr>
              <p:cNvPr id="61460" name="椭圆 33">
                <a:extLst>
                  <a:ext uri="{FF2B5EF4-FFF2-40B4-BE49-F238E27FC236}">
                    <a16:creationId xmlns:a16="http://schemas.microsoft.com/office/drawing/2014/main" xmlns="" id="{FDD861B8-1E69-402D-85D9-70DB07B27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61" name="TextBox 34">
                <a:extLst>
                  <a:ext uri="{FF2B5EF4-FFF2-40B4-BE49-F238E27FC236}">
                    <a16:creationId xmlns:a16="http://schemas.microsoft.com/office/drawing/2014/main" xmlns="" id="{E7FB558A-FCE0-41BD-B5BD-A0E4A8330B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36166" y="4509120"/>
                <a:ext cx="430075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P</a:t>
                </a:r>
                <a:endParaRPr lang="zh-CN" altLang="en-US" b="1" i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1462" name="组合 39">
              <a:extLst>
                <a:ext uri="{FF2B5EF4-FFF2-40B4-BE49-F238E27FC236}">
                  <a16:creationId xmlns:a16="http://schemas.microsoft.com/office/drawing/2014/main" xmlns="" id="{F436E243-21A9-41EC-A428-53A1751CEB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8144" y="5949280"/>
              <a:ext cx="3064787" cy="491067"/>
              <a:chOff x="5868144" y="5949280"/>
              <a:chExt cx="3064787" cy="491067"/>
            </a:xfrm>
          </p:grpSpPr>
          <p:cxnSp>
            <p:nvCxnSpPr>
              <p:cNvPr id="61463" name="直接连接符 37">
                <a:extLst>
                  <a:ext uri="{FF2B5EF4-FFF2-40B4-BE49-F238E27FC236}">
                    <a16:creationId xmlns:a16="http://schemas.microsoft.com/office/drawing/2014/main" xmlns="" id="{056EDEEE-9F0C-46CB-8AF8-3509787B85D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68144" y="5949280"/>
                <a:ext cx="26642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464" name="TextBox 38">
                <a:extLst>
                  <a:ext uri="{FF2B5EF4-FFF2-40B4-BE49-F238E27FC236}">
                    <a16:creationId xmlns:a16="http://schemas.microsoft.com/office/drawing/2014/main" xmlns="" id="{BEF54092-0C42-4587-93BE-AD05000E7B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04448" y="5949280"/>
                <a:ext cx="328483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1465" name="直接连接符 41">
              <a:extLst>
                <a:ext uri="{FF2B5EF4-FFF2-40B4-BE49-F238E27FC236}">
                  <a16:creationId xmlns:a16="http://schemas.microsoft.com/office/drawing/2014/main" xmlns="" id="{F3C0010C-09FB-4D42-BDAD-17B52951F7CC}"/>
                </a:ext>
              </a:extLst>
            </p:cNvPr>
            <p:cNvCxnSpPr>
              <a:cxnSpLocks noChangeShapeType="1"/>
              <a:stCxn id="61460" idx="7"/>
            </p:cNvCxnSpPr>
            <p:nvPr/>
          </p:nvCxnSpPr>
          <p:spPr bwMode="auto">
            <a:xfrm flipH="1">
              <a:off x="6012161" y="4674227"/>
              <a:ext cx="1131036" cy="1275053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466" name="组合 43">
              <a:extLst>
                <a:ext uri="{FF2B5EF4-FFF2-40B4-BE49-F238E27FC236}">
                  <a16:creationId xmlns:a16="http://schemas.microsoft.com/office/drawing/2014/main" xmlns="" id="{38262ABB-D4B6-4BCE-9457-BFBAB7D797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96136" y="5877272"/>
              <a:ext cx="447007" cy="563075"/>
              <a:chOff x="6876256" y="4653136"/>
              <a:chExt cx="447007" cy="563075"/>
            </a:xfrm>
          </p:grpSpPr>
          <p:sp>
            <p:nvSpPr>
              <p:cNvPr id="61467" name="椭圆 44">
                <a:extLst>
                  <a:ext uri="{FF2B5EF4-FFF2-40B4-BE49-F238E27FC236}">
                    <a16:creationId xmlns:a16="http://schemas.microsoft.com/office/drawing/2014/main" xmlns="" id="{4109C195-0E9A-4B39-8B8D-52FEC4FF9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68" name="TextBox 45">
                <a:extLst>
                  <a:ext uri="{FF2B5EF4-FFF2-40B4-BE49-F238E27FC236}">
                    <a16:creationId xmlns:a16="http://schemas.microsoft.com/office/drawing/2014/main" xmlns="" id="{701DA87A-F12B-42DA-B59B-A61E69A380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61469" name="直接连接符 47">
              <a:extLst>
                <a:ext uri="{FF2B5EF4-FFF2-40B4-BE49-F238E27FC236}">
                  <a16:creationId xmlns:a16="http://schemas.microsoft.com/office/drawing/2014/main" xmlns="" id="{6561A7CD-C2C3-4652-A0D5-18A995ED6571}"/>
                </a:ext>
              </a:extLst>
            </p:cNvPr>
            <p:cNvCxnSpPr>
              <a:cxnSpLocks noChangeShapeType="1"/>
              <a:stCxn id="61460" idx="7"/>
            </p:cNvCxnSpPr>
            <p:nvPr/>
          </p:nvCxnSpPr>
          <p:spPr bwMode="auto">
            <a:xfrm flipH="1">
              <a:off x="6615263" y="4674227"/>
              <a:ext cx="482964" cy="1275053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470" name="组合 49">
              <a:extLst>
                <a:ext uri="{FF2B5EF4-FFF2-40B4-BE49-F238E27FC236}">
                  <a16:creationId xmlns:a16="http://schemas.microsoft.com/office/drawing/2014/main" xmlns="" id="{D64FDD1F-2C74-4339-A71B-8D0FEBDAF0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84716" y="5877272"/>
              <a:ext cx="447007" cy="563075"/>
              <a:chOff x="6876256" y="4653136"/>
              <a:chExt cx="447007" cy="563075"/>
            </a:xfrm>
          </p:grpSpPr>
          <p:sp>
            <p:nvSpPr>
              <p:cNvPr id="61471" name="椭圆 50">
                <a:extLst>
                  <a:ext uri="{FF2B5EF4-FFF2-40B4-BE49-F238E27FC236}">
                    <a16:creationId xmlns:a16="http://schemas.microsoft.com/office/drawing/2014/main" xmlns="" id="{838E80F9-DD05-4D25-B102-4B9EA6F7E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72" name="TextBox 51">
                <a:extLst>
                  <a:ext uri="{FF2B5EF4-FFF2-40B4-BE49-F238E27FC236}">
                    <a16:creationId xmlns:a16="http://schemas.microsoft.com/office/drawing/2014/main" xmlns="" id="{BE0E921E-BAE6-428F-91DC-4B906E704C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61473" name="直接连接符 56">
              <a:extLst>
                <a:ext uri="{FF2B5EF4-FFF2-40B4-BE49-F238E27FC236}">
                  <a16:creationId xmlns:a16="http://schemas.microsoft.com/office/drawing/2014/main" xmlns="" id="{E5076EA7-28BC-44BE-AC27-A9F34A6D75F6}"/>
                </a:ext>
              </a:extLst>
            </p:cNvPr>
            <p:cNvCxnSpPr>
              <a:cxnSpLocks noChangeShapeType="1"/>
              <a:stCxn id="61460" idx="7"/>
            </p:cNvCxnSpPr>
            <p:nvPr/>
          </p:nvCxnSpPr>
          <p:spPr bwMode="auto">
            <a:xfrm>
              <a:off x="7107270" y="4725144"/>
              <a:ext cx="0" cy="1224136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74" name="矩形 57">
              <a:extLst>
                <a:ext uri="{FF2B5EF4-FFF2-40B4-BE49-F238E27FC236}">
                  <a16:creationId xmlns:a16="http://schemas.microsoft.com/office/drawing/2014/main" xmlns="" id="{C7CD3FA3-2AFE-4FFB-91D4-578E16106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7270" y="5733256"/>
              <a:ext cx="216024" cy="21602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00206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grpSp>
          <p:nvGrpSpPr>
            <p:cNvPr id="61475" name="组合 58">
              <a:extLst>
                <a:ext uri="{FF2B5EF4-FFF2-40B4-BE49-F238E27FC236}">
                  <a16:creationId xmlns:a16="http://schemas.microsoft.com/office/drawing/2014/main" xmlns="" id="{8E09164F-C914-4AE0-81D1-CCCDE62136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76256" y="5877272"/>
              <a:ext cx="447007" cy="563075"/>
              <a:chOff x="6876256" y="4653136"/>
              <a:chExt cx="447007" cy="563075"/>
            </a:xfrm>
          </p:grpSpPr>
          <p:sp>
            <p:nvSpPr>
              <p:cNvPr id="61476" name="椭圆 59">
                <a:extLst>
                  <a:ext uri="{FF2B5EF4-FFF2-40B4-BE49-F238E27FC236}">
                    <a16:creationId xmlns:a16="http://schemas.microsoft.com/office/drawing/2014/main" xmlns="" id="{60A51BE2-2841-4135-86AE-64430B2B6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77" name="TextBox 60">
                <a:extLst>
                  <a:ext uri="{FF2B5EF4-FFF2-40B4-BE49-F238E27FC236}">
                    <a16:creationId xmlns:a16="http://schemas.microsoft.com/office/drawing/2014/main" xmlns="" id="{6AA68E81-B225-4F7B-8C86-6BEB95CB1C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0E75F662-68D9-4409-A36C-D78D8AF948CA}"/>
                </a:ext>
              </a:extLst>
            </p:cNvPr>
            <p:cNvCxnSpPr>
              <a:stCxn id="61460" idx="7"/>
            </p:cNvCxnSpPr>
            <p:nvPr/>
          </p:nvCxnSpPr>
          <p:spPr bwMode="auto">
            <a:xfrm>
              <a:off x="7112659" y="4746288"/>
              <a:ext cx="1244558" cy="1173136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1479" name="组合 65">
              <a:extLst>
                <a:ext uri="{FF2B5EF4-FFF2-40B4-BE49-F238E27FC236}">
                  <a16:creationId xmlns:a16="http://schemas.microsoft.com/office/drawing/2014/main" xmlns="" id="{2BC5BFA0-11AF-4F85-96DA-D571EE03E6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4956" y="5862282"/>
              <a:ext cx="463939" cy="563075"/>
              <a:chOff x="6876256" y="4653136"/>
              <a:chExt cx="463939" cy="563075"/>
            </a:xfrm>
          </p:grpSpPr>
          <p:sp>
            <p:nvSpPr>
              <p:cNvPr id="61480" name="椭圆 66">
                <a:extLst>
                  <a:ext uri="{FF2B5EF4-FFF2-40B4-BE49-F238E27FC236}">
                    <a16:creationId xmlns:a16="http://schemas.microsoft.com/office/drawing/2014/main" xmlns="" id="{45B632E1-EC12-464D-A09F-0C396CF662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81" name="TextBox 67">
                <a:extLst>
                  <a:ext uri="{FF2B5EF4-FFF2-40B4-BE49-F238E27FC236}">
                    <a16:creationId xmlns:a16="http://schemas.microsoft.com/office/drawing/2014/main" xmlns="" id="{B74B90DA-9D9A-4FC9-9C4A-DCD719B157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63939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50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51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3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4">
            <a:extLst>
              <a:ext uri="{FF2B5EF4-FFF2-40B4-BE49-F238E27FC236}">
                <a16:creationId xmlns:a16="http://schemas.microsoft.com/office/drawing/2014/main" xmlns="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1501121" y="662623"/>
            <a:ext cx="1739920" cy="409791"/>
            <a:chOff x="3485" y="1168"/>
            <a:chExt cx="2739" cy="644"/>
          </a:xfrm>
        </p:grpSpPr>
        <p:sp>
          <p:nvSpPr>
            <p:cNvPr id="55" name="圆角矩形 54">
              <a:extLst>
                <a:ext uri="{FF2B5EF4-FFF2-40B4-BE49-F238E27FC236}">
                  <a16:creationId xmlns:a16="http://schemas.microsoft.com/office/drawing/2014/main" xmlns="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56" name="矩形 1">
              <a:extLst>
                <a:ext uri="{FF2B5EF4-FFF2-40B4-BE49-F238E27FC236}">
                  <a16:creationId xmlns:a16="http://schemas.microsoft.com/office/drawing/2014/main" xmlns="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49" name="TextBox 8">
            <a:extLst>
              <a:ext uri="{FF2B5EF4-FFF2-40B4-BE49-F238E27FC236}">
                <a16:creationId xmlns:a16="http://schemas.microsoft.com/office/drawing/2014/main" xmlns="" id="{07CAB718-8DE9-4A8D-9B03-79756ACED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724" y="3800354"/>
            <a:ext cx="848804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宋体" panose="02010600030101010101" pitchFamily="2" charset="-122"/>
              </a:rPr>
              <a:t>     现实</a:t>
            </a:r>
            <a:r>
              <a:rPr lang="zh-CN" altLang="en-US" sz="2100" b="1" dirty="0">
                <a:latin typeface="宋体" panose="02010600030101010101" pitchFamily="2" charset="-122"/>
              </a:rPr>
              <a:t>生活中经常涉及到选择最短路径问题，本节将利用数学知识探究数学史上著名的“牧马人饮马问题”及“造桥选址问题”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5">
            <a:extLst>
              <a:ext uri="{FF2B5EF4-FFF2-40B4-BE49-F238E27FC236}">
                <a16:creationId xmlns:a16="http://schemas.microsoft.com/office/drawing/2014/main" xmlns="" id="{EC527E38-3316-4606-B92A-85052AA1C5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9" y="457380"/>
            <a:ext cx="883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图，牧马人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从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地出发，到一条笔直的河边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饮马，然后到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地，牧马人到河边的什么地方饮马，可使所走的路径最短？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169D7B7-3FA6-4776-A34F-FEDBFEFCBD50}"/>
              </a:ext>
            </a:extLst>
          </p:cNvPr>
          <p:cNvCxnSpPr/>
          <p:nvPr/>
        </p:nvCxnSpPr>
        <p:spPr bwMode="auto">
          <a:xfrm>
            <a:off x="4884738" y="2479675"/>
            <a:ext cx="1114425" cy="54133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8020CE5-F99C-425E-BE31-DB3597067E3F}"/>
              </a:ext>
            </a:extLst>
          </p:cNvPr>
          <p:cNvCxnSpPr/>
          <p:nvPr/>
        </p:nvCxnSpPr>
        <p:spPr bwMode="auto">
          <a:xfrm flipV="1">
            <a:off x="5999163" y="1847850"/>
            <a:ext cx="736600" cy="117316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" name="组合 29">
            <a:extLst>
              <a:ext uri="{FF2B5EF4-FFF2-40B4-BE49-F238E27FC236}">
                <a16:creationId xmlns:a16="http://schemas.microsoft.com/office/drawing/2014/main" xmlns="" id="{20140B43-4B62-4F28-93AF-81B0639EB95F}"/>
              </a:ext>
            </a:extLst>
          </p:cNvPr>
          <p:cNvGrpSpPr>
            <a:grpSpLocks/>
          </p:cNvGrpSpPr>
          <p:nvPr/>
        </p:nvGrpSpPr>
        <p:grpSpPr bwMode="auto">
          <a:xfrm>
            <a:off x="5891213" y="2944813"/>
            <a:ext cx="334962" cy="444500"/>
            <a:chOff x="4860991" y="3789040"/>
            <a:chExt cx="444758" cy="594328"/>
          </a:xfrm>
        </p:grpSpPr>
        <p:sp>
          <p:nvSpPr>
            <p:cNvPr id="63493" name="椭圆 30">
              <a:extLst>
                <a:ext uri="{FF2B5EF4-FFF2-40B4-BE49-F238E27FC236}">
                  <a16:creationId xmlns:a16="http://schemas.microsoft.com/office/drawing/2014/main" xmlns="" id="{72F36C2F-AFA1-4060-B3EF-45A763C9A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3494" name="TextBox 31">
              <a:extLst>
                <a:ext uri="{FF2B5EF4-FFF2-40B4-BE49-F238E27FC236}">
                  <a16:creationId xmlns:a16="http://schemas.microsoft.com/office/drawing/2014/main" xmlns="" id="{94CAF39D-116B-4AEE-820C-B34C8F2C40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991" y="3890925"/>
              <a:ext cx="44475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37">
            <a:extLst>
              <a:ext uri="{FF2B5EF4-FFF2-40B4-BE49-F238E27FC236}">
                <a16:creationId xmlns:a16="http://schemas.microsoft.com/office/drawing/2014/main" xmlns="" id="{897C9C90-6469-42A1-825E-8DE8646B6F69}"/>
              </a:ext>
            </a:extLst>
          </p:cNvPr>
          <p:cNvGrpSpPr>
            <a:grpSpLocks/>
          </p:cNvGrpSpPr>
          <p:nvPr/>
        </p:nvGrpSpPr>
        <p:grpSpPr bwMode="auto">
          <a:xfrm>
            <a:off x="3732213" y="2155825"/>
            <a:ext cx="868362" cy="485775"/>
            <a:chOff x="3923928" y="3212976"/>
            <a:chExt cx="1158157" cy="648072"/>
          </a:xfrm>
        </p:grpSpPr>
        <p:sp>
          <p:nvSpPr>
            <p:cNvPr id="7" name="右箭头 6">
              <a:extLst>
                <a:ext uri="{FF2B5EF4-FFF2-40B4-BE49-F238E27FC236}">
                  <a16:creationId xmlns:a16="http://schemas.microsoft.com/office/drawing/2014/main" xmlns="" id="{7439CCB2-06E0-4B06-941A-7FE37AE6CC21}"/>
                </a:ext>
              </a:extLst>
            </p:cNvPr>
            <p:cNvSpPr/>
            <p:nvPr/>
          </p:nvSpPr>
          <p:spPr bwMode="auto">
            <a:xfrm>
              <a:off x="3995916" y="3573016"/>
              <a:ext cx="935842" cy="288032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3497" name="TextBox 32">
              <a:extLst>
                <a:ext uri="{FF2B5EF4-FFF2-40B4-BE49-F238E27FC236}">
                  <a16:creationId xmlns:a16="http://schemas.microsoft.com/office/drawing/2014/main" xmlns="" id="{C28F2869-1B1F-4CAD-8EA3-119027CE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3928" y="3212976"/>
              <a:ext cx="1158157" cy="491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抽象成</a:t>
              </a:r>
            </a:p>
          </p:txBody>
        </p:sp>
      </p:grpSp>
      <p:grpSp>
        <p:nvGrpSpPr>
          <p:cNvPr id="4" name="组合 39">
            <a:extLst>
              <a:ext uri="{FF2B5EF4-FFF2-40B4-BE49-F238E27FC236}">
                <a16:creationId xmlns:a16="http://schemas.microsoft.com/office/drawing/2014/main" xmlns="" id="{EB3C7E67-1860-48A5-9FBD-7A530CD2CD01}"/>
              </a:ext>
            </a:extLst>
          </p:cNvPr>
          <p:cNvGrpSpPr>
            <a:grpSpLocks/>
          </p:cNvGrpSpPr>
          <p:nvPr/>
        </p:nvGrpSpPr>
        <p:grpSpPr bwMode="auto">
          <a:xfrm>
            <a:off x="4595813" y="1647825"/>
            <a:ext cx="2916237" cy="2065338"/>
            <a:chOff x="5076056" y="2535287"/>
            <a:chExt cx="3888432" cy="2752820"/>
          </a:xfrm>
        </p:grpSpPr>
        <p:grpSp>
          <p:nvGrpSpPr>
            <p:cNvPr id="63499" name="组合 38">
              <a:extLst>
                <a:ext uri="{FF2B5EF4-FFF2-40B4-BE49-F238E27FC236}">
                  <a16:creationId xmlns:a16="http://schemas.microsoft.com/office/drawing/2014/main" xmlns="" id="{08699D4B-8AB6-4106-A458-683DD41689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6056" y="2535287"/>
              <a:ext cx="3888432" cy="2320772"/>
              <a:chOff x="5076056" y="2535287"/>
              <a:chExt cx="3888432" cy="2320772"/>
            </a:xfrm>
          </p:grpSpPr>
          <p:cxnSp>
            <p:nvCxnSpPr>
              <p:cNvPr id="63500" name="直接连接符 8">
                <a:extLst>
                  <a:ext uri="{FF2B5EF4-FFF2-40B4-BE49-F238E27FC236}">
                    <a16:creationId xmlns:a16="http://schemas.microsoft.com/office/drawing/2014/main" xmlns="" id="{39574F4A-29D2-4D0F-A161-FC674AEB3A5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076056" y="4365104"/>
                <a:ext cx="388843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63501" name="组合 9">
                <a:extLst>
                  <a:ext uri="{FF2B5EF4-FFF2-40B4-BE49-F238E27FC236}">
                    <a16:creationId xmlns:a16="http://schemas.microsoft.com/office/drawing/2014/main" xmlns="" id="{E342747D-9AAD-42D0-9552-F0A8AD52E6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88652" y="3356992"/>
                <a:ext cx="591130" cy="490955"/>
                <a:chOff x="4932040" y="3573016"/>
                <a:chExt cx="591130" cy="490955"/>
              </a:xfrm>
            </p:grpSpPr>
            <p:sp>
              <p:nvSpPr>
                <p:cNvPr id="63502" name="椭圆 10">
                  <a:extLst>
                    <a:ext uri="{FF2B5EF4-FFF2-40B4-BE49-F238E27FC236}">
                      <a16:creationId xmlns:a16="http://schemas.microsoft.com/office/drawing/2014/main" xmlns="" id="{4FE906C7-CDB1-4BD5-B723-A6DE7465EB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3503" name="TextBox 11">
                  <a:extLst>
                    <a:ext uri="{FF2B5EF4-FFF2-40B4-BE49-F238E27FC236}">
                      <a16:creationId xmlns:a16="http://schemas.microsoft.com/office/drawing/2014/main" xmlns="" id="{37A23169-CCBE-42BA-AA50-CF5D557BD44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0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A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3504" name="组合 12">
                <a:extLst>
                  <a:ext uri="{FF2B5EF4-FFF2-40B4-BE49-F238E27FC236}">
                    <a16:creationId xmlns:a16="http://schemas.microsoft.com/office/drawing/2014/main" xmlns="" id="{7029D6B8-DA6C-49C4-8CCE-7C6B928065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6924" y="2535287"/>
                <a:ext cx="591130" cy="490955"/>
                <a:chOff x="4932040" y="3573016"/>
                <a:chExt cx="591130" cy="490955"/>
              </a:xfrm>
            </p:grpSpPr>
            <p:sp>
              <p:nvSpPr>
                <p:cNvPr id="63505" name="椭圆 13">
                  <a:extLst>
                    <a:ext uri="{FF2B5EF4-FFF2-40B4-BE49-F238E27FC236}">
                      <a16:creationId xmlns:a16="http://schemas.microsoft.com/office/drawing/2014/main" xmlns="" id="{6A1C24F7-B838-45A8-AD76-496EE5AEDE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3506" name="TextBox 14">
                  <a:extLst>
                    <a:ext uri="{FF2B5EF4-FFF2-40B4-BE49-F238E27FC236}">
                      <a16:creationId xmlns:a16="http://schemas.microsoft.com/office/drawing/2014/main" xmlns="" id="{004D94F1-F6F7-4853-9074-4F39CE8113D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0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B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3507" name="TextBox 15">
                <a:extLst>
                  <a:ext uri="{FF2B5EF4-FFF2-40B4-BE49-F238E27FC236}">
                    <a16:creationId xmlns:a16="http://schemas.microsoft.com/office/drawing/2014/main" xmlns="" id="{4753341D-4DA7-4668-9E58-A72ED5F468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32440" y="4365104"/>
                <a:ext cx="216024" cy="490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3508" name="TextBox 35">
              <a:extLst>
                <a:ext uri="{FF2B5EF4-FFF2-40B4-BE49-F238E27FC236}">
                  <a16:creationId xmlns:a16="http://schemas.microsoft.com/office/drawing/2014/main" xmlns="" id="{07CC052A-4C7A-4511-BCB5-803606876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2572" y="4797152"/>
              <a:ext cx="1463282" cy="490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数学问题</a:t>
              </a: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1C459CC8-C51D-441F-8CB4-5ECC999667E0}"/>
              </a:ext>
            </a:extLst>
          </p:cNvPr>
          <p:cNvSpPr txBox="1"/>
          <p:nvPr/>
        </p:nvSpPr>
        <p:spPr>
          <a:xfrm>
            <a:off x="1146087" y="4016375"/>
            <a:ext cx="6299200" cy="414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作图问题：</a:t>
            </a:r>
            <a:r>
              <a:rPr lang="zh-CN" altLang="en-US" sz="2100" b="1" dirty="0">
                <a:latin typeface="+mn-lt"/>
              </a:rPr>
              <a:t>在直线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l</a:t>
            </a:r>
            <a:r>
              <a:rPr lang="zh-CN" altLang="en-US" sz="2100" b="1" dirty="0">
                <a:latin typeface="+mn-lt"/>
              </a:rPr>
              <a:t>上求作一点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C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,</a:t>
            </a:r>
            <a:r>
              <a:rPr lang="zh-CN" altLang="en-US" sz="2100" b="1" dirty="0">
                <a:latin typeface="+mn-lt"/>
              </a:rPr>
              <a:t>使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AC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+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BC</a:t>
            </a:r>
            <a:r>
              <a:rPr lang="zh-CN" altLang="en-US" sz="2100" b="1" dirty="0">
                <a:latin typeface="+mn-lt"/>
              </a:rPr>
              <a:t>最短问题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grpSp>
        <p:nvGrpSpPr>
          <p:cNvPr id="9" name="组合 53">
            <a:extLst>
              <a:ext uri="{FF2B5EF4-FFF2-40B4-BE49-F238E27FC236}">
                <a16:creationId xmlns:a16="http://schemas.microsoft.com/office/drawing/2014/main" xmlns="" id="{392BA098-8E65-4EA9-BA3F-C95855B031E2}"/>
              </a:ext>
            </a:extLst>
          </p:cNvPr>
          <p:cNvGrpSpPr>
            <a:grpSpLocks/>
          </p:cNvGrpSpPr>
          <p:nvPr/>
        </p:nvGrpSpPr>
        <p:grpSpPr bwMode="auto">
          <a:xfrm>
            <a:off x="1301750" y="1831975"/>
            <a:ext cx="2320925" cy="1911350"/>
            <a:chOff x="683568" y="2780928"/>
            <a:chExt cx="3096344" cy="2549861"/>
          </a:xfrm>
        </p:grpSpPr>
        <p:grpSp>
          <p:nvGrpSpPr>
            <p:cNvPr id="63511" name="组合 36">
              <a:extLst>
                <a:ext uri="{FF2B5EF4-FFF2-40B4-BE49-F238E27FC236}">
                  <a16:creationId xmlns:a16="http://schemas.microsoft.com/office/drawing/2014/main" xmlns="" id="{665F829B-59A8-48C0-8CB2-64A86ED6DB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3568" y="2780928"/>
              <a:ext cx="3067050" cy="2549861"/>
              <a:chOff x="683568" y="2780928"/>
              <a:chExt cx="3067050" cy="2549861"/>
            </a:xfrm>
          </p:grpSpPr>
          <p:pic>
            <p:nvPicPr>
              <p:cNvPr id="63512" name="Picture 1">
                <a:extLst>
                  <a:ext uri="{FF2B5EF4-FFF2-40B4-BE49-F238E27FC236}">
                    <a16:creationId xmlns:a16="http://schemas.microsoft.com/office/drawing/2014/main" xmlns="" id="{0CFF3D5B-1714-47C1-8542-810D3904E0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780928"/>
                <a:ext cx="3067050" cy="207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513" name="TextBox 34">
                <a:extLst>
                  <a:ext uri="{FF2B5EF4-FFF2-40B4-BE49-F238E27FC236}">
                    <a16:creationId xmlns:a16="http://schemas.microsoft.com/office/drawing/2014/main" xmlns="" id="{3135F3F6-C6BE-44C3-B294-05EECD9258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75656" y="4839543"/>
                <a:ext cx="1463380" cy="491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latin typeface="黑体" panose="02010609060101010101" pitchFamily="49" charset="-122"/>
                    <a:ea typeface="黑体" panose="02010609060101010101" pitchFamily="49" charset="-122"/>
                  </a:rPr>
                  <a:t>实际问题</a:t>
                </a:r>
              </a:p>
            </p:txBody>
          </p:sp>
        </p:grpSp>
        <p:grpSp>
          <p:nvGrpSpPr>
            <p:cNvPr id="63514" name="组合 42">
              <a:extLst>
                <a:ext uri="{FF2B5EF4-FFF2-40B4-BE49-F238E27FC236}">
                  <a16:creationId xmlns:a16="http://schemas.microsoft.com/office/drawing/2014/main" xmlns="" id="{F06B8A5E-A41B-48BC-AABA-1EF521B2F2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9592" y="3645024"/>
              <a:ext cx="591160" cy="491246"/>
              <a:chOff x="4932040" y="3573016"/>
              <a:chExt cx="591160" cy="491246"/>
            </a:xfrm>
          </p:grpSpPr>
          <p:sp>
            <p:nvSpPr>
              <p:cNvPr id="63515" name="椭圆 43">
                <a:extLst>
                  <a:ext uri="{FF2B5EF4-FFF2-40B4-BE49-F238E27FC236}">
                    <a16:creationId xmlns:a16="http://schemas.microsoft.com/office/drawing/2014/main" xmlns="" id="{1E9B1AA0-7C9C-4DC5-9771-3A234D0FF7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63516" name="TextBox 44">
                <a:extLst>
                  <a:ext uri="{FF2B5EF4-FFF2-40B4-BE49-F238E27FC236}">
                    <a16:creationId xmlns:a16="http://schemas.microsoft.com/office/drawing/2014/main" xmlns="" id="{83C43CB6-18B0-4806-A93C-D071AF9119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44" cy="491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3517" name="组合 45">
              <a:extLst>
                <a:ext uri="{FF2B5EF4-FFF2-40B4-BE49-F238E27FC236}">
                  <a16:creationId xmlns:a16="http://schemas.microsoft.com/office/drawing/2014/main" xmlns="" id="{A803DF09-5FB5-45D9-98A1-1B949F6C96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02030" y="3140968"/>
              <a:ext cx="591160" cy="491246"/>
              <a:chOff x="4932040" y="3573016"/>
              <a:chExt cx="591160" cy="491246"/>
            </a:xfrm>
          </p:grpSpPr>
          <p:sp>
            <p:nvSpPr>
              <p:cNvPr id="63518" name="椭圆 46">
                <a:extLst>
                  <a:ext uri="{FF2B5EF4-FFF2-40B4-BE49-F238E27FC236}">
                    <a16:creationId xmlns:a16="http://schemas.microsoft.com/office/drawing/2014/main" xmlns="" id="{4A6F50CB-910E-4708-B9CC-0061E4288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3519" name="TextBox 47">
                <a:extLst>
                  <a:ext uri="{FF2B5EF4-FFF2-40B4-BE49-F238E27FC236}">
                    <a16:creationId xmlns:a16="http://schemas.microsoft.com/office/drawing/2014/main" xmlns="" id="{C2698596-D536-4757-9176-13D70373F2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44" cy="491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3520" name="直接连接符 48">
              <a:extLst>
                <a:ext uri="{FF2B5EF4-FFF2-40B4-BE49-F238E27FC236}">
                  <a16:creationId xmlns:a16="http://schemas.microsoft.com/office/drawing/2014/main" xmlns="" id="{3EFEA74F-6421-4FA6-BC19-FCAB11315AA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3568" y="4437112"/>
              <a:ext cx="3096344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521" name="TextBox 52">
              <a:extLst>
                <a:ext uri="{FF2B5EF4-FFF2-40B4-BE49-F238E27FC236}">
                  <a16:creationId xmlns:a16="http://schemas.microsoft.com/office/drawing/2014/main" xmlns="" id="{686F5F13-40E2-4774-BE61-B28AD7AF99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872" y="4365104"/>
              <a:ext cx="216024" cy="675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endParaRPr lang="zh-CN" altLang="en-US" sz="27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40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3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EB61785-C9ED-4DC0-99CB-2B774078B38C}"/>
              </a:ext>
            </a:extLst>
          </p:cNvPr>
          <p:cNvSpPr txBox="1"/>
          <p:nvPr/>
        </p:nvSpPr>
        <p:spPr>
          <a:xfrm>
            <a:off x="700722" y="498479"/>
            <a:ext cx="7723042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现在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假设点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A,B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分别是直线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异侧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的两个点，如何在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上找到一个点，使得这个点到点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的距离的和最短？</a:t>
            </a:r>
          </a:p>
        </p:txBody>
      </p:sp>
      <p:sp>
        <p:nvSpPr>
          <p:cNvPr id="8201" name="TextBox 21">
            <a:extLst>
              <a:ext uri="{FF2B5EF4-FFF2-40B4-BE49-F238E27FC236}">
                <a16:creationId xmlns:a16="http://schemas.microsoft.com/office/drawing/2014/main" xmlns="" id="{5D342C04-01DF-4F8C-894B-2E9E80D7C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037" y="2419350"/>
            <a:ext cx="429601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</a:rPr>
              <a:t>   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根据“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两点之间，线段最短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”，可知这个交点即为所求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8202" name="TextBox 22">
            <a:extLst>
              <a:ext uri="{FF2B5EF4-FFF2-40B4-BE49-F238E27FC236}">
                <a16:creationId xmlns:a16="http://schemas.microsoft.com/office/drawing/2014/main" xmlns="" id="{3E834A29-6238-410E-AF4A-D5647A204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8" y="1669087"/>
            <a:ext cx="47516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相交于一点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66474" y="54847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cxnSp>
        <p:nvCxnSpPr>
          <p:cNvPr id="30" name="直接连接符 5">
            <a:extLst>
              <a:ext uri="{FF2B5EF4-FFF2-40B4-BE49-F238E27FC236}">
                <a16:creationId xmlns:a16="http://schemas.microsoft.com/office/drawing/2014/main" xmlns="" id="{F47BB552-299E-406D-90A9-4C6D0C78C03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22900" y="2419350"/>
            <a:ext cx="29162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9">
            <a:extLst>
              <a:ext uri="{FF2B5EF4-FFF2-40B4-BE49-F238E27FC236}">
                <a16:creationId xmlns:a16="http://schemas.microsoft.com/office/drawing/2014/main" xmlns="" id="{45D921AC-BBC2-46F2-AFA1-F8CC0C9ACB9F}"/>
              </a:ext>
            </a:extLst>
          </p:cNvPr>
          <p:cNvGrpSpPr>
            <a:grpSpLocks/>
          </p:cNvGrpSpPr>
          <p:nvPr/>
        </p:nvGrpSpPr>
        <p:grpSpPr bwMode="auto">
          <a:xfrm>
            <a:off x="5657850" y="1663700"/>
            <a:ext cx="442913" cy="368300"/>
            <a:chOff x="4932040" y="3573016"/>
            <a:chExt cx="591573" cy="490751"/>
          </a:xfrm>
        </p:grpSpPr>
        <p:sp>
          <p:nvSpPr>
            <p:cNvPr id="32" name="椭圆 11">
              <a:extLst>
                <a:ext uri="{FF2B5EF4-FFF2-40B4-BE49-F238E27FC236}">
                  <a16:creationId xmlns:a16="http://schemas.microsoft.com/office/drawing/2014/main" xmlns="" id="{819AC579-27EC-49DF-BAB6-052165ACF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33" name="TextBox 12">
              <a:extLst>
                <a:ext uri="{FF2B5EF4-FFF2-40B4-BE49-F238E27FC236}">
                  <a16:creationId xmlns:a16="http://schemas.microsoft.com/office/drawing/2014/main" xmlns="" id="{A9473F14-94A2-48F9-9E32-1BE36D8F77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7557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TextBox 8">
            <a:extLst>
              <a:ext uri="{FF2B5EF4-FFF2-40B4-BE49-F238E27FC236}">
                <a16:creationId xmlns:a16="http://schemas.microsoft.com/office/drawing/2014/main" xmlns="" id="{1B458715-35B5-494E-9A88-200217573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5288" y="2419350"/>
            <a:ext cx="16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l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" name="组合 12">
            <a:extLst>
              <a:ext uri="{FF2B5EF4-FFF2-40B4-BE49-F238E27FC236}">
                <a16:creationId xmlns:a16="http://schemas.microsoft.com/office/drawing/2014/main" xmlns="" id="{B8AAFF67-CEDB-43B6-A539-20C689B145A7}"/>
              </a:ext>
            </a:extLst>
          </p:cNvPr>
          <p:cNvGrpSpPr>
            <a:grpSpLocks/>
          </p:cNvGrpSpPr>
          <p:nvPr/>
        </p:nvGrpSpPr>
        <p:grpSpPr bwMode="auto">
          <a:xfrm>
            <a:off x="7818438" y="3722688"/>
            <a:ext cx="358775" cy="276225"/>
            <a:chOff x="4932040" y="3573016"/>
            <a:chExt cx="479589" cy="369332"/>
          </a:xfrm>
        </p:grpSpPr>
        <p:sp>
          <p:nvSpPr>
            <p:cNvPr id="36" name="椭圆 14">
              <a:extLst>
                <a:ext uri="{FF2B5EF4-FFF2-40B4-BE49-F238E27FC236}">
                  <a16:creationId xmlns:a16="http://schemas.microsoft.com/office/drawing/2014/main" xmlns="" id="{A99A3139-C499-4637-8AF3-A4BCD0164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37" name="TextBox 15">
              <a:extLst>
                <a:ext uri="{FF2B5EF4-FFF2-40B4-BE49-F238E27FC236}">
                  <a16:creationId xmlns:a16="http://schemas.microsoft.com/office/drawing/2014/main" xmlns="" id="{2317D255-5D5D-417C-AE99-B968FE6C88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3355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FDB459DF-3BB3-490A-ACF1-415186C28F3B}"/>
              </a:ext>
            </a:extLst>
          </p:cNvPr>
          <p:cNvCxnSpPr/>
          <p:nvPr/>
        </p:nvCxnSpPr>
        <p:spPr bwMode="auto">
          <a:xfrm>
            <a:off x="5721288" y="1905328"/>
            <a:ext cx="2106675" cy="200420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9" name="组合 12">
            <a:extLst>
              <a:ext uri="{FF2B5EF4-FFF2-40B4-BE49-F238E27FC236}">
                <a16:creationId xmlns:a16="http://schemas.microsoft.com/office/drawing/2014/main" xmlns="" id="{A68B4637-CB62-4C89-BED2-D517BB90F57B}"/>
              </a:ext>
            </a:extLst>
          </p:cNvPr>
          <p:cNvGrpSpPr>
            <a:grpSpLocks/>
          </p:cNvGrpSpPr>
          <p:nvPr/>
        </p:nvGrpSpPr>
        <p:grpSpPr bwMode="auto">
          <a:xfrm>
            <a:off x="6232525" y="2105025"/>
            <a:ext cx="358775" cy="379413"/>
            <a:chOff x="4932040" y="3429000"/>
            <a:chExt cx="475977" cy="504056"/>
          </a:xfrm>
        </p:grpSpPr>
        <p:sp>
          <p:nvSpPr>
            <p:cNvPr id="40" name="椭圆 19">
              <a:extLst>
                <a:ext uri="{FF2B5EF4-FFF2-40B4-BE49-F238E27FC236}">
                  <a16:creationId xmlns:a16="http://schemas.microsoft.com/office/drawing/2014/main" xmlns="" id="{CA7A31BA-C93E-40AC-ABAA-3638D73E2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" name="TextBox 20">
              <a:extLst>
                <a:ext uri="{FF2B5EF4-FFF2-40B4-BE49-F238E27FC236}">
                  <a16:creationId xmlns:a16="http://schemas.microsoft.com/office/drawing/2014/main" xmlns="" id="{AD59BE8D-4324-44B0-B7D2-ED7125B5D2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1850" y="3429000"/>
              <a:ext cx="446167" cy="490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5B9DAB3-D819-4E08-A26B-5F32D312840B}"/>
              </a:ext>
            </a:extLst>
          </p:cNvPr>
          <p:cNvSpPr txBox="1"/>
          <p:nvPr/>
        </p:nvSpPr>
        <p:spPr>
          <a:xfrm>
            <a:off x="619735" y="530105"/>
            <a:ext cx="803189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           如果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A,B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分别是直线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同侧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的两个点，又应该如何</a:t>
            </a:r>
            <a:r>
              <a:rPr lang="zh-CN" altLang="en-US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解决所走路径最短的问题？</a:t>
            </a:r>
            <a:endParaRPr lang="zh-CN" altLang="en-US" sz="2400" b="1" dirty="0"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xmlns="" id="{BD4AE4A8-28F3-4F9B-BE8D-8D0EDEAFB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55" y="1676491"/>
            <a:ext cx="4167187" cy="20128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问题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，如何将点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移”到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的另一侧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处，满足直线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上的任意一点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，都保持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CB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的长度相等？ </a:t>
            </a:r>
          </a:p>
        </p:txBody>
      </p:sp>
      <p:cxnSp>
        <p:nvCxnSpPr>
          <p:cNvPr id="65539" name="直接连接符 9">
            <a:extLst>
              <a:ext uri="{FF2B5EF4-FFF2-40B4-BE49-F238E27FC236}">
                <a16:creationId xmlns:a16="http://schemas.microsoft.com/office/drawing/2014/main" xmlns="" id="{28E97F6F-57D7-4E81-977E-D1DE75EDD0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51413" y="2540000"/>
            <a:ext cx="29146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5540" name="组合 9">
            <a:extLst>
              <a:ext uri="{FF2B5EF4-FFF2-40B4-BE49-F238E27FC236}">
                <a16:creationId xmlns:a16="http://schemas.microsoft.com/office/drawing/2014/main" xmlns="" id="{4FD43E4B-8681-41B5-84B1-5FECDE5AC319}"/>
              </a:ext>
            </a:extLst>
          </p:cNvPr>
          <p:cNvGrpSpPr>
            <a:grpSpLocks/>
          </p:cNvGrpSpPr>
          <p:nvPr/>
        </p:nvGrpSpPr>
        <p:grpSpPr bwMode="auto">
          <a:xfrm>
            <a:off x="5183188" y="1782763"/>
            <a:ext cx="444500" cy="368300"/>
            <a:chOff x="4932040" y="3573016"/>
            <a:chExt cx="590287" cy="490750"/>
          </a:xfrm>
        </p:grpSpPr>
        <p:sp>
          <p:nvSpPr>
            <p:cNvPr id="65541" name="椭圆 15">
              <a:extLst>
                <a:ext uri="{FF2B5EF4-FFF2-40B4-BE49-F238E27FC236}">
                  <a16:creationId xmlns:a16="http://schemas.microsoft.com/office/drawing/2014/main" xmlns="" id="{A6DB3E11-F634-44DE-9199-A793EA831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5542" name="TextBox 16">
              <a:extLst>
                <a:ext uri="{FF2B5EF4-FFF2-40B4-BE49-F238E27FC236}">
                  <a16:creationId xmlns:a16="http://schemas.microsoft.com/office/drawing/2014/main" xmlns="" id="{26B98146-50ED-4200-8824-20929031A7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6271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12">
            <a:extLst>
              <a:ext uri="{FF2B5EF4-FFF2-40B4-BE49-F238E27FC236}">
                <a16:creationId xmlns:a16="http://schemas.microsoft.com/office/drawing/2014/main" xmlns="" id="{6FBDCA97-0913-4D31-B483-A9C6A64D8247}"/>
              </a:ext>
            </a:extLst>
          </p:cNvPr>
          <p:cNvGrpSpPr>
            <a:grpSpLocks/>
          </p:cNvGrpSpPr>
          <p:nvPr/>
        </p:nvGrpSpPr>
        <p:grpSpPr bwMode="auto">
          <a:xfrm>
            <a:off x="7064375" y="1168400"/>
            <a:ext cx="442913" cy="368300"/>
            <a:chOff x="4932040" y="3573016"/>
            <a:chExt cx="590119" cy="492443"/>
          </a:xfrm>
        </p:grpSpPr>
        <p:sp>
          <p:nvSpPr>
            <p:cNvPr id="65544" name="椭圆 13">
              <a:extLst>
                <a:ext uri="{FF2B5EF4-FFF2-40B4-BE49-F238E27FC236}">
                  <a16:creationId xmlns:a16="http://schemas.microsoft.com/office/drawing/2014/main" xmlns="" id="{608BBCAD-354A-47B7-B6B1-4DC98FA80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5545" name="TextBox 14">
              <a:extLst>
                <a:ext uri="{FF2B5EF4-FFF2-40B4-BE49-F238E27FC236}">
                  <a16:creationId xmlns:a16="http://schemas.microsoft.com/office/drawing/2014/main" xmlns="" id="{17164B8E-7013-487F-AD04-92401BD59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610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546" name="TextBox 12">
            <a:extLst>
              <a:ext uri="{FF2B5EF4-FFF2-40B4-BE49-F238E27FC236}">
                <a16:creationId xmlns:a16="http://schemas.microsoft.com/office/drawing/2014/main" xmlns="" id="{F5AD1A14-E630-465D-9C7F-FE732ACE1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2213" y="2540000"/>
            <a:ext cx="16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l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333F8C55-622A-4C9C-9304-3319C8BF1B3B}"/>
              </a:ext>
            </a:extLst>
          </p:cNvPr>
          <p:cNvCxnSpPr/>
          <p:nvPr/>
        </p:nvCxnSpPr>
        <p:spPr bwMode="auto">
          <a:xfrm>
            <a:off x="7118350" y="1438275"/>
            <a:ext cx="0" cy="225107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25" name="TextBox 14">
            <a:extLst>
              <a:ext uri="{FF2B5EF4-FFF2-40B4-BE49-F238E27FC236}">
                <a16:creationId xmlns:a16="http://schemas.microsoft.com/office/drawing/2014/main" xmlns="" id="{1C49731F-EA89-4F75-8313-7B0EB8A71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65" y="3914775"/>
            <a:ext cx="6102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利用轴对称，作出点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8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8473"/>
            <a:chOff x="123" y="40"/>
            <a:chExt cx="3160" cy="753"/>
          </a:xfrm>
        </p:grpSpPr>
        <p:cxnSp>
          <p:nvCxnSpPr>
            <p:cNvPr id="19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5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97927" y="57898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17919E-6 L 0.00122 0.438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>
            <a:extLst>
              <a:ext uri="{FF2B5EF4-FFF2-40B4-BE49-F238E27FC236}">
                <a16:creationId xmlns:a16="http://schemas.microsoft.com/office/drawing/2014/main" xmlns="" id="{09769DAF-CDAC-4779-B564-079524077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13" y="665840"/>
            <a:ext cx="5403056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作法：</a:t>
            </a: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</a:rPr>
              <a:t>；</a:t>
            </a: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则点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即为所求． 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0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8">
            <a:extLst>
              <a:ext uri="{FF2B5EF4-FFF2-40B4-BE49-F238E27FC236}">
                <a16:creationId xmlns:a16="http://schemas.microsoft.com/office/drawing/2014/main" xmlns="" id="{8998C3CA-1463-41BA-A921-80D6741DBBA9}"/>
              </a:ext>
            </a:extLst>
          </p:cNvPr>
          <p:cNvGrpSpPr>
            <a:grpSpLocks/>
          </p:cNvGrpSpPr>
          <p:nvPr/>
        </p:nvGrpSpPr>
        <p:grpSpPr bwMode="auto">
          <a:xfrm>
            <a:off x="5518025" y="932648"/>
            <a:ext cx="2916238" cy="1741488"/>
            <a:chOff x="5076056" y="2535287"/>
            <a:chExt cx="3888432" cy="2320698"/>
          </a:xfrm>
        </p:grpSpPr>
        <p:cxnSp>
          <p:nvCxnSpPr>
            <p:cNvPr id="35" name="直接连接符 6">
              <a:extLst>
                <a:ext uri="{FF2B5EF4-FFF2-40B4-BE49-F238E27FC236}">
                  <a16:creationId xmlns:a16="http://schemas.microsoft.com/office/drawing/2014/main" xmlns="" id="{E60D5650-C9E6-40B6-99E6-06C7C54EA11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76056" y="4365104"/>
              <a:ext cx="3888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6" name="组合 9">
              <a:extLst>
                <a:ext uri="{FF2B5EF4-FFF2-40B4-BE49-F238E27FC236}">
                  <a16:creationId xmlns:a16="http://schemas.microsoft.com/office/drawing/2014/main" xmlns="" id="{9C4DC9D3-3E86-4865-BDDA-A32D5511E8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88652" y="3356992"/>
              <a:ext cx="591130" cy="490881"/>
              <a:chOff x="4932040" y="3573016"/>
              <a:chExt cx="591130" cy="490881"/>
            </a:xfrm>
          </p:grpSpPr>
          <p:sp>
            <p:nvSpPr>
              <p:cNvPr id="41" name="椭圆 12">
                <a:extLst>
                  <a:ext uri="{FF2B5EF4-FFF2-40B4-BE49-F238E27FC236}">
                    <a16:creationId xmlns:a16="http://schemas.microsoft.com/office/drawing/2014/main" xmlns="" id="{2E344BAC-3E83-4741-9157-AB2649884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2" name="TextBox 13">
                <a:extLst>
                  <a:ext uri="{FF2B5EF4-FFF2-40B4-BE49-F238E27FC236}">
                    <a16:creationId xmlns:a16="http://schemas.microsoft.com/office/drawing/2014/main" xmlns="" id="{3EAF0671-E76A-4845-81BE-2618B9CDFE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14" cy="490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7" name="组合 12">
              <a:extLst>
                <a:ext uri="{FF2B5EF4-FFF2-40B4-BE49-F238E27FC236}">
                  <a16:creationId xmlns:a16="http://schemas.microsoft.com/office/drawing/2014/main" xmlns="" id="{B7F42219-7894-47FE-9DB7-DC9F1E2718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36924" y="2535287"/>
              <a:ext cx="591130" cy="490881"/>
              <a:chOff x="4932040" y="3573016"/>
              <a:chExt cx="591130" cy="490881"/>
            </a:xfrm>
          </p:grpSpPr>
          <p:sp>
            <p:nvSpPr>
              <p:cNvPr id="39" name="椭圆 10">
                <a:extLst>
                  <a:ext uri="{FF2B5EF4-FFF2-40B4-BE49-F238E27FC236}">
                    <a16:creationId xmlns:a16="http://schemas.microsoft.com/office/drawing/2014/main" xmlns="" id="{9071487F-6CFC-4EC2-928F-A52F83FCB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0" name="TextBox 11">
                <a:extLst>
                  <a:ext uri="{FF2B5EF4-FFF2-40B4-BE49-F238E27FC236}">
                    <a16:creationId xmlns:a16="http://schemas.microsoft.com/office/drawing/2014/main" xmlns="" id="{029FD562-12B4-418A-90E5-271D95A531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14" cy="490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TextBox 9">
              <a:extLst>
                <a:ext uri="{FF2B5EF4-FFF2-40B4-BE49-F238E27FC236}">
                  <a16:creationId xmlns:a16="http://schemas.microsoft.com/office/drawing/2014/main" xmlns="" id="{C955A851-F92C-4598-B4DA-B2F9D913F6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440" y="4365104"/>
              <a:ext cx="216024" cy="4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l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4" name="直接连接符 15">
            <a:extLst>
              <a:ext uri="{FF2B5EF4-FFF2-40B4-BE49-F238E27FC236}">
                <a16:creationId xmlns:a16="http://schemas.microsoft.com/office/drawing/2014/main" xmlns="" id="{938ED61F-F051-4D7C-98BE-4C3B810DF3BA}"/>
              </a:ext>
            </a:extLst>
          </p:cNvPr>
          <p:cNvCxnSpPr>
            <a:cxnSpLocks noChangeShapeType="1"/>
            <a:endCxn id="48" idx="5"/>
          </p:cNvCxnSpPr>
          <p:nvPr/>
        </p:nvCxnSpPr>
        <p:spPr bwMode="auto">
          <a:xfrm>
            <a:off x="5850950" y="1773396"/>
            <a:ext cx="1818302" cy="16678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矩形 16">
            <a:extLst>
              <a:ext uri="{FF2B5EF4-FFF2-40B4-BE49-F238E27FC236}">
                <a16:creationId xmlns:a16="http://schemas.microsoft.com/office/drawing/2014/main" xmlns="" id="{A222739A-1CB9-4E29-A681-264C78251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6161" y="2075699"/>
            <a:ext cx="237241" cy="231266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2E45FD8F-5032-480C-BDE2-C92134BDD58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3213" y="1104281"/>
            <a:ext cx="0" cy="229878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7" name="组合 19">
            <a:extLst>
              <a:ext uri="{FF2B5EF4-FFF2-40B4-BE49-F238E27FC236}">
                <a16:creationId xmlns:a16="http://schemas.microsoft.com/office/drawing/2014/main" xmlns="" id="{601B8A50-A837-4844-BC9D-7C9B281AACD6}"/>
              </a:ext>
            </a:extLst>
          </p:cNvPr>
          <p:cNvGrpSpPr>
            <a:grpSpLocks/>
          </p:cNvGrpSpPr>
          <p:nvPr/>
        </p:nvGrpSpPr>
        <p:grpSpPr bwMode="auto">
          <a:xfrm>
            <a:off x="7586538" y="3177373"/>
            <a:ext cx="565150" cy="368300"/>
            <a:chOff x="4932040" y="3573016"/>
            <a:chExt cx="753171" cy="490751"/>
          </a:xfrm>
        </p:grpSpPr>
        <p:sp>
          <p:nvSpPr>
            <p:cNvPr id="48" name="椭圆 20">
              <a:extLst>
                <a:ext uri="{FF2B5EF4-FFF2-40B4-BE49-F238E27FC236}">
                  <a16:creationId xmlns:a16="http://schemas.microsoft.com/office/drawing/2014/main" xmlns="" id="{2BE15AFC-73AE-4F9E-B799-7AA5DAB5F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9" name="TextBox 21">
              <a:extLst>
                <a:ext uri="{FF2B5EF4-FFF2-40B4-BE49-F238E27FC236}">
                  <a16:creationId xmlns:a16="http://schemas.microsoft.com/office/drawing/2014/main" xmlns="" id="{95644319-F2BA-43A4-B4EA-A6554A045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609155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 ′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4497AC1C-D8E8-4A2E-B40C-D810CDF65B36}"/>
              </a:ext>
            </a:extLst>
          </p:cNvPr>
          <p:cNvCxnSpPr>
            <a:cxnSpLocks noChangeShapeType="1"/>
            <a:stCxn id="39" idx="3"/>
            <a:endCxn id="53" idx="1"/>
          </p:cNvCxnSpPr>
          <p:nvPr/>
        </p:nvCxnSpPr>
        <p:spPr bwMode="auto">
          <a:xfrm flipH="1">
            <a:off x="6464050" y="1187001"/>
            <a:ext cx="1140383" cy="108549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" name="组合 24">
            <a:extLst>
              <a:ext uri="{FF2B5EF4-FFF2-40B4-BE49-F238E27FC236}">
                <a16:creationId xmlns:a16="http://schemas.microsoft.com/office/drawing/2014/main" xmlns="" id="{DCC0BFB0-9AC2-4DD4-8F9A-DD3AA1C47CC0}"/>
              </a:ext>
            </a:extLst>
          </p:cNvPr>
          <p:cNvGrpSpPr>
            <a:grpSpLocks/>
          </p:cNvGrpSpPr>
          <p:nvPr/>
        </p:nvGrpSpPr>
        <p:grpSpPr bwMode="auto">
          <a:xfrm>
            <a:off x="6356225" y="2088348"/>
            <a:ext cx="442913" cy="368300"/>
            <a:chOff x="4932040" y="3573016"/>
            <a:chExt cx="591573" cy="490750"/>
          </a:xfrm>
        </p:grpSpPr>
        <p:sp>
          <p:nvSpPr>
            <p:cNvPr id="52" name="椭圆 25">
              <a:extLst>
                <a:ext uri="{FF2B5EF4-FFF2-40B4-BE49-F238E27FC236}">
                  <a16:creationId xmlns:a16="http://schemas.microsoft.com/office/drawing/2014/main" xmlns="" id="{4B2C4F41-8D78-4E10-AE3C-8163D75BA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3" name="TextBox 26">
              <a:extLst>
                <a:ext uri="{FF2B5EF4-FFF2-40B4-BE49-F238E27FC236}">
                  <a16:creationId xmlns:a16="http://schemas.microsoft.com/office/drawing/2014/main" xmlns="" id="{A9BDD6C3-E173-4532-B290-1C921F54A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7557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0DE9FD32-8C42-4976-B3BF-6C18B85F6F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4656" y="1794096"/>
            <a:ext cx="527360" cy="46267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b334aa63-1c47-45de-adbf-297c5c8795b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</TotalTime>
  <Pages>0</Pages>
  <Words>2914</Words>
  <Characters>0</Characters>
  <Application>Microsoft Office PowerPoint</Application>
  <DocSecurity>0</DocSecurity>
  <PresentationFormat>全屏显示(16:9)</PresentationFormat>
  <Lines>0</Lines>
  <Paragraphs>395</Paragraphs>
  <Slides>38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《七彩课堂》课件模板（新）</vt:lpstr>
      <vt:lpstr>2_《七彩课堂》课件模板（新）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1160</cp:revision>
  <dcterms:created xsi:type="dcterms:W3CDTF">2016-01-14T07:05:12Z</dcterms:created>
  <dcterms:modified xsi:type="dcterms:W3CDTF">2020-04-27T08:23:31Z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