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  <p:sldMasterId id="2147484345" r:id="rId2"/>
  </p:sldMasterIdLst>
  <p:notesMasterIdLst>
    <p:notesMasterId r:id="rId95"/>
  </p:notesMasterIdLst>
  <p:handoutMasterIdLst>
    <p:handoutMasterId r:id="rId96"/>
  </p:handoutMasterIdLst>
  <p:sldIdLst>
    <p:sldId id="399" r:id="rId3"/>
    <p:sldId id="737" r:id="rId4"/>
    <p:sldId id="650" r:id="rId5"/>
    <p:sldId id="425" r:id="rId6"/>
    <p:sldId id="651" r:id="rId7"/>
    <p:sldId id="652" r:id="rId8"/>
    <p:sldId id="653" r:id="rId9"/>
    <p:sldId id="654" r:id="rId10"/>
    <p:sldId id="655" r:id="rId11"/>
    <p:sldId id="656" r:id="rId12"/>
    <p:sldId id="658" r:id="rId13"/>
    <p:sldId id="657" r:id="rId14"/>
    <p:sldId id="659" r:id="rId15"/>
    <p:sldId id="660" r:id="rId16"/>
    <p:sldId id="661" r:id="rId17"/>
    <p:sldId id="662" r:id="rId18"/>
    <p:sldId id="663" r:id="rId19"/>
    <p:sldId id="664" r:id="rId20"/>
    <p:sldId id="665" r:id="rId21"/>
    <p:sldId id="666" r:id="rId22"/>
    <p:sldId id="667" r:id="rId23"/>
    <p:sldId id="677" r:id="rId24"/>
    <p:sldId id="668" r:id="rId25"/>
    <p:sldId id="676" r:id="rId26"/>
    <p:sldId id="669" r:id="rId27"/>
    <p:sldId id="678" r:id="rId28"/>
    <p:sldId id="679" r:id="rId29"/>
    <p:sldId id="670" r:id="rId30"/>
    <p:sldId id="671" r:id="rId31"/>
    <p:sldId id="672" r:id="rId32"/>
    <p:sldId id="673" r:id="rId33"/>
    <p:sldId id="674" r:id="rId34"/>
    <p:sldId id="675" r:id="rId35"/>
    <p:sldId id="738" r:id="rId36"/>
    <p:sldId id="680" r:id="rId37"/>
    <p:sldId id="681" r:id="rId38"/>
    <p:sldId id="682" r:id="rId39"/>
    <p:sldId id="683" r:id="rId40"/>
    <p:sldId id="684" r:id="rId41"/>
    <p:sldId id="685" r:id="rId42"/>
    <p:sldId id="686" r:id="rId43"/>
    <p:sldId id="687" r:id="rId44"/>
    <p:sldId id="688" r:id="rId45"/>
    <p:sldId id="689" r:id="rId46"/>
    <p:sldId id="690" r:id="rId47"/>
    <p:sldId id="691" r:id="rId48"/>
    <p:sldId id="692" r:id="rId49"/>
    <p:sldId id="694" r:id="rId50"/>
    <p:sldId id="697" r:id="rId51"/>
    <p:sldId id="739" r:id="rId52"/>
    <p:sldId id="699" r:id="rId53"/>
    <p:sldId id="700" r:id="rId54"/>
    <p:sldId id="701" r:id="rId55"/>
    <p:sldId id="702" r:id="rId56"/>
    <p:sldId id="703" r:id="rId57"/>
    <p:sldId id="704" r:id="rId58"/>
    <p:sldId id="705" r:id="rId59"/>
    <p:sldId id="706" r:id="rId60"/>
    <p:sldId id="707" r:id="rId61"/>
    <p:sldId id="708" r:id="rId62"/>
    <p:sldId id="742" r:id="rId63"/>
    <p:sldId id="709" r:id="rId64"/>
    <p:sldId id="710" r:id="rId65"/>
    <p:sldId id="711" r:id="rId66"/>
    <p:sldId id="712" r:id="rId67"/>
    <p:sldId id="713" r:id="rId68"/>
    <p:sldId id="714" r:id="rId69"/>
    <p:sldId id="715" r:id="rId70"/>
    <p:sldId id="716" r:id="rId71"/>
    <p:sldId id="717" r:id="rId72"/>
    <p:sldId id="718" r:id="rId73"/>
    <p:sldId id="719" r:id="rId74"/>
    <p:sldId id="720" r:id="rId75"/>
    <p:sldId id="721" r:id="rId76"/>
    <p:sldId id="722" r:id="rId77"/>
    <p:sldId id="723" r:id="rId78"/>
    <p:sldId id="724" r:id="rId79"/>
    <p:sldId id="725" r:id="rId80"/>
    <p:sldId id="726" r:id="rId81"/>
    <p:sldId id="727" r:id="rId82"/>
    <p:sldId id="728" r:id="rId83"/>
    <p:sldId id="729" r:id="rId84"/>
    <p:sldId id="730" r:id="rId85"/>
    <p:sldId id="731" r:id="rId86"/>
    <p:sldId id="740" r:id="rId87"/>
    <p:sldId id="732" r:id="rId88"/>
    <p:sldId id="733" r:id="rId89"/>
    <p:sldId id="734" r:id="rId90"/>
    <p:sldId id="735" r:id="rId91"/>
    <p:sldId id="736" r:id="rId92"/>
    <p:sldId id="455" r:id="rId93"/>
    <p:sldId id="741" r:id="rId94"/>
  </p:sldIdLst>
  <p:sldSz cx="9144000" cy="5143500" type="screen16x9"/>
  <p:notesSz cx="6858000" cy="9144000"/>
  <p:custDataLst>
    <p:tags r:id="rId9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52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中国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95" autoAdjust="0"/>
    <p:restoredTop sz="95825" autoAdjust="0"/>
  </p:normalViewPr>
  <p:slideViewPr>
    <p:cSldViewPr snapToGrid="0">
      <p:cViewPr varScale="1">
        <p:scale>
          <a:sx n="114" d="100"/>
          <a:sy n="114" d="100"/>
        </p:scale>
        <p:origin x="-534" y="-102"/>
      </p:cViewPr>
      <p:guideLst>
        <p:guide orient="horz" pos="1620"/>
        <p:guide pos="285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97" Type="http://schemas.openxmlformats.org/officeDocument/2006/relationships/tags" Target="tags/tag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commentAuthors" Target="commentAuthor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152A3C0D-C47E-40DE-B310-15C3CF229D0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B6341409-77C1-4238-97F3-7FD6144F7A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2A456335-40BF-4BD7-BDD3-0EA793E56A5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7A6D5351-2A93-4B5C-9E43-A1903347483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BF6104A6-6AF9-40ED-88FD-4AA06292940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142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6286F613-ED8B-40A1-A4C2-F5EFCE5531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56D315D-AE73-4372-B6A5-DFAC949F076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="" xmlns:a16="http://schemas.microsoft.com/office/drawing/2014/main" id="{0513A287-8A82-46FB-B9D3-58D841D2528A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A370BD9-CFE1-4F63-9500-F2ADFBC60EC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8094475-EE9E-422E-A6D7-DAC904BA22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AA31C3C6-3699-4B2A-A681-503203769E9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47111" name="Picture 2">
            <a:extLst>
              <a:ext uri="{FF2B5EF4-FFF2-40B4-BE49-F238E27FC236}">
                <a16:creationId xmlns="" xmlns:a16="http://schemas.microsoft.com/office/drawing/2014/main" id="{A0FB371A-1127-4A7B-AD37-5AC69E3484C0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="" xmlns:a16="http://schemas.microsoft.com/office/drawing/2014/main" id="{8CD08784-7012-47D2-B26F-D00B96E26E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="" xmlns:a16="http://schemas.microsoft.com/office/drawing/2014/main" id="{8382FC4E-1E21-40F3-AEE3-D5D6FEA6C4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5532320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>
            <a:extLst>
              <a:ext uri="{FF2B5EF4-FFF2-40B4-BE49-F238E27FC236}">
                <a16:creationId xmlns="" xmlns:a16="http://schemas.microsoft.com/office/drawing/2014/main" id="{87348B44-9B50-4A8C-8351-221908F732C4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文本占位符 2">
            <a:extLst>
              <a:ext uri="{FF2B5EF4-FFF2-40B4-BE49-F238E27FC236}">
                <a16:creationId xmlns="" xmlns:a16="http://schemas.microsoft.com/office/drawing/2014/main" id="{F1623474-E328-4896-B8E1-7A8B45D9AF1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幻灯片图像占位符 1">
            <a:extLst>
              <a:ext uri="{FF2B5EF4-FFF2-40B4-BE49-F238E27FC236}">
                <a16:creationId xmlns="" xmlns:a16="http://schemas.microsoft.com/office/drawing/2014/main" id="{84893006-CC45-40D1-88EE-3523890C27E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备注占位符 2">
            <a:extLst>
              <a:ext uri="{FF2B5EF4-FFF2-40B4-BE49-F238E27FC236}">
                <a16:creationId xmlns="" xmlns:a16="http://schemas.microsoft.com/office/drawing/2014/main" id="{106F85AD-E201-4C55-B84A-A27369B779C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81923" name="灯片编号占位符 3">
            <a:extLst>
              <a:ext uri="{FF2B5EF4-FFF2-40B4-BE49-F238E27FC236}">
                <a16:creationId xmlns="" xmlns:a16="http://schemas.microsoft.com/office/drawing/2014/main" id="{82E5E9A8-7D6C-41F9-AB1A-06353CCECD2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prstTxWarp prst="textNoShape">
              <a:avLst/>
            </a:prstTxWarp>
          </a:bodyPr>
          <a:lstStyle/>
          <a:p>
            <a:fld id="{8D23E591-866D-48B5-A1A9-2BB2BC136097}" type="slidenum">
              <a:rPr lang="zh-CN" altLang="en-US" smtClean="0">
                <a:ea typeface="宋体" panose="02010600030101010101" pitchFamily="2" charset="-122"/>
              </a:rPr>
              <a:pPr/>
              <a:t>33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1C3C6-3699-4B2A-A681-503203769E9F}" type="slidenum">
              <a:rPr lang="en-US" altLang="en-US" smtClean="0"/>
              <a:pPr/>
              <a:t>56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3368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1C3C6-3699-4B2A-A681-503203769E9F}" type="slidenum">
              <a:rPr lang="en-US" altLang="en-US" smtClean="0"/>
              <a:pPr/>
              <a:t>60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7270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>
            <a:extLst>
              <a:ext uri="{FF2B5EF4-FFF2-40B4-BE49-F238E27FC236}">
                <a16:creationId xmlns="" xmlns:a16="http://schemas.microsoft.com/office/drawing/2014/main" id="{3DDE3B49-F997-4BE5-8C43-F8FCA154AD8E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文本占位符 2">
            <a:extLst>
              <a:ext uri="{FF2B5EF4-FFF2-40B4-BE49-F238E27FC236}">
                <a16:creationId xmlns="" xmlns:a16="http://schemas.microsoft.com/office/drawing/2014/main" id="{89B03C4D-EFBE-4AF4-A193-ECFAA7BA631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幻灯片图像占位符 1">
            <a:extLst>
              <a:ext uri="{FF2B5EF4-FFF2-40B4-BE49-F238E27FC236}">
                <a16:creationId xmlns="" xmlns:a16="http://schemas.microsoft.com/office/drawing/2014/main" id="{2102C537-2848-4917-B731-7243FD830F77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文本占位符 2">
            <a:extLst>
              <a:ext uri="{FF2B5EF4-FFF2-40B4-BE49-F238E27FC236}">
                <a16:creationId xmlns="" xmlns:a16="http://schemas.microsoft.com/office/drawing/2014/main" id="{3BB38AFB-A7E2-4D2F-93BE-A1ADBB39B92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6047937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8361980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271045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135665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0120449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7669884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450853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1831729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290075"/>
      </p:ext>
    </p:extLst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5818949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7941900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1172371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920201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883757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4132734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9240398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4190009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0987965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68675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0063827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987837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2283705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9964219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183551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3771714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0FBA2AD-3C4A-42DD-BEC5-A44088500411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>
            <a:extLst>
              <a:ext uri="{FF2B5EF4-FFF2-40B4-BE49-F238E27FC236}">
                <a16:creationId xmlns="" xmlns:a16="http://schemas.microsoft.com/office/drawing/2014/main" id="{B961F841-7380-40AE-A18C-96547587E20E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="" xmlns:a16="http://schemas.microsoft.com/office/drawing/2014/main" id="{BAE741E7-BCE3-4015-B2A3-7AE14C63E2F1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="" xmlns:a16="http://schemas.microsoft.com/office/drawing/2014/main" id="{BFAC8F10-29DC-4B98-A002-141265ECF4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="" xmlns:a16="http://schemas.microsoft.com/office/drawing/2014/main" id="{7672B971-D64C-4DF7-9B94-580372763C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="" xmlns:a16="http://schemas.microsoft.com/office/drawing/2014/main" id="{A29320FE-0F4F-4282-9300-B2951B1E12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="" xmlns:a16="http://schemas.microsoft.com/office/drawing/2014/main" id="{330C7124-A197-43EC-B4A1-401300B708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="" xmlns:a16="http://schemas.microsoft.com/office/drawing/2014/main" id="{F1A82553-482C-4B85-BF1C-3D0F5A6F22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="" xmlns:a16="http://schemas.microsoft.com/office/drawing/2014/main" id="{205223C0-B442-4878-A1F7-B8394C0F37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="" xmlns:a16="http://schemas.microsoft.com/office/drawing/2014/main" id="{17741542-5005-4877-886E-D1250603CD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="" xmlns:a16="http://schemas.microsoft.com/office/drawing/2014/main" id="{37C8E0B8-19AD-4446-96C8-64AB3B77C7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="" xmlns:a16="http://schemas.microsoft.com/office/drawing/2014/main" id="{1199ECA0-1A69-4CB1-BAA5-D630EB38A3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="" xmlns:a16="http://schemas.microsoft.com/office/drawing/2014/main" id="{6BD5A486-A47C-41AC-8A34-D91049E02D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="" xmlns:a16="http://schemas.microsoft.com/office/drawing/2014/main" id="{EA6E89F1-5426-4A02-AF58-151D2104023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="" xmlns:a16="http://schemas.microsoft.com/office/drawing/2014/main" id="{E0DDC7C8-F8B1-47FC-9CE8-8F12D3BD60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="" xmlns:a16="http://schemas.microsoft.com/office/drawing/2014/main" id="{2A74C299-2002-4234-8593-6927B3E255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="" xmlns:a16="http://schemas.microsoft.com/office/drawing/2014/main" id="{069A0B87-8356-4D9D-A946-6F3F82F83B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="" xmlns:a16="http://schemas.microsoft.com/office/drawing/2014/main" id="{78D8B104-5538-439F-99CF-B792615354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="" xmlns:a16="http://schemas.microsoft.com/office/drawing/2014/main" id="{77A41160-D0A4-40DD-B78F-91D5A73C0E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="" xmlns:a16="http://schemas.microsoft.com/office/drawing/2014/main" id="{7AD8931D-C234-41C9-83E0-8707237EE7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="" xmlns:a16="http://schemas.microsoft.com/office/drawing/2014/main" id="{7D81EB14-7EB2-466E-AF9C-A07970F35A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="" xmlns:a16="http://schemas.microsoft.com/office/drawing/2014/main" id="{7416D250-568F-4A01-BF36-874F83CAF3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="" xmlns:a16="http://schemas.microsoft.com/office/drawing/2014/main" id="{6E2D917B-2315-4564-BA71-CCF5A0CC88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="" xmlns:a16="http://schemas.microsoft.com/office/drawing/2014/main" id="{CFE5283C-FB77-48D9-B0C3-1EE998CB4D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="" xmlns:a16="http://schemas.microsoft.com/office/drawing/2014/main" id="{C858B6C0-6DDD-4FE4-9B8D-7309FC3E15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="" xmlns:a16="http://schemas.microsoft.com/office/drawing/2014/main" id="{E2F58890-2DBF-4445-BC20-5607D8A1F34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="" xmlns:a16="http://schemas.microsoft.com/office/drawing/2014/main" id="{4B358724-8BB1-4140-A605-6DAE957248D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="" xmlns:a16="http://schemas.microsoft.com/office/drawing/2014/main" id="{CA5719AF-D3CF-470D-AA5F-89123D29635E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="" xmlns:a16="http://schemas.microsoft.com/office/drawing/2014/main" id="{A9AAA20B-401F-4855-8BA6-D3AA324127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="" xmlns:a16="http://schemas.microsoft.com/office/drawing/2014/main" id="{F2935990-101A-4349-B46F-DF1E47A1B0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="" xmlns:a16="http://schemas.microsoft.com/office/drawing/2014/main" id="{8C66070C-AE3D-4E98-BDEC-EFF2CEDE24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="" xmlns:a16="http://schemas.microsoft.com/office/drawing/2014/main" id="{3640D7C4-D356-4AC4-AB8C-4E1FE7CC5C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="" xmlns:a16="http://schemas.microsoft.com/office/drawing/2014/main" id="{A8BBB9FE-35D4-4D10-83F7-4A8F8C59E2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="" xmlns:a16="http://schemas.microsoft.com/office/drawing/2014/main" id="{0B212187-604C-4A21-AC7B-290FFC686E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="" xmlns:a16="http://schemas.microsoft.com/office/drawing/2014/main" id="{99CCF8AE-2F49-4EE6-ACB2-8F63F5ABB5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="" xmlns:a16="http://schemas.microsoft.com/office/drawing/2014/main" id="{334C41B9-B2D4-4DC3-BA7E-496369C87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="" xmlns:a16="http://schemas.microsoft.com/office/drawing/2014/main" id="{06D3D0FD-FE63-4000-B774-63A602729E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="" xmlns:a16="http://schemas.microsoft.com/office/drawing/2014/main" id="{DB28D69C-7672-4F48-8825-15ED055826BA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="" xmlns:a16="http://schemas.microsoft.com/office/drawing/2014/main" id="{73231551-13BC-4439-A06F-B7366BB124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90" name="文本框 1">
            <a:extLst>
              <a:ext uri="{FF2B5EF4-FFF2-40B4-BE49-F238E27FC236}">
                <a16:creationId xmlns="" xmlns:a16="http://schemas.microsoft.com/office/drawing/2014/main" id="{68E1520D-F9AC-490C-88AA-E9404DD970A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755143" y="4871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14.1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式的乘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4" r:id="rId1"/>
    <p:sldLayoutId id="2147484243" r:id="rId2"/>
    <p:sldLayoutId id="2147484242" r:id="rId3"/>
    <p:sldLayoutId id="2147484241" r:id="rId4"/>
    <p:sldLayoutId id="2147484240" r:id="rId5"/>
    <p:sldLayoutId id="2147484239" r:id="rId6"/>
    <p:sldLayoutId id="2147484238" r:id="rId7"/>
    <p:sldLayoutId id="2147484281" r:id="rId8"/>
    <p:sldLayoutId id="2147484282" r:id="rId9"/>
    <p:sldLayoutId id="2147484237" r:id="rId10"/>
    <p:sldLayoutId id="2147484236" r:id="rId11"/>
    <p:sldLayoutId id="2147484235" r:id="rId12"/>
    <p:sldLayoutId id="2147484234" r:id="rId13"/>
    <p:sldLayoutId id="2147484283" r:id="rId14"/>
    <p:sldLayoutId id="2147484284" r:id="rId15"/>
    <p:sldLayoutId id="2147484233" r:id="rId16"/>
    <p:sldLayoutId id="2147484285" r:id="rId17"/>
    <p:sldLayoutId id="2147484286" r:id="rId18"/>
    <p:sldLayoutId id="2147484287" r:id="rId19"/>
    <p:sldLayoutId id="2147484288" r:id="rId20"/>
    <p:sldLayoutId id="2147484289" r:id="rId21"/>
    <p:sldLayoutId id="2147484342" r:id="rId22"/>
    <p:sldLayoutId id="2147484343" r:id="rId23"/>
    <p:sldLayoutId id="2147484344" r:id="rId24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9597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6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6" Type="http://schemas.openxmlformats.org/officeDocument/2006/relationships/slide" Target="slide61.xml"/><Relationship Id="rId5" Type="http://schemas.openxmlformats.org/officeDocument/2006/relationships/slide" Target="slide3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9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21.wmf"/><Relationship Id="rId1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3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22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6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oleObject" Target="../embeddings/oleObject19.bin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3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5" Type="http://schemas.openxmlformats.org/officeDocument/2006/relationships/image" Target="../media/image13.png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34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image" Target="../media/image13.png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39.w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38.wmf"/><Relationship Id="rId4" Type="http://schemas.openxmlformats.org/officeDocument/2006/relationships/image" Target="../media/image35.wmf"/><Relationship Id="rId9" Type="http://schemas.openxmlformats.org/officeDocument/2006/relationships/oleObject" Target="../embeddings/oleObject23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w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41.wm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oleObject" Target="../embeddings/oleObject32.bin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4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47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49.w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38.bin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5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53.wmf"/><Relationship Id="rId4" Type="http://schemas.openxmlformats.org/officeDocument/2006/relationships/image" Target="../media/image50.wmf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55.wm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7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56.wmf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3.png"/><Relationship Id="rId4" Type="http://schemas.openxmlformats.org/officeDocument/2006/relationships/image" Target="../media/image59.wmf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14.gif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="" xmlns:a16="http://schemas.microsoft.com/office/drawing/2014/main" id="{0AB5A0C7-6496-426B-837A-BB7AB8BBF2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8">
            <a:extLst>
              <a:ext uri="{FF2B5EF4-FFF2-40B4-BE49-F238E27FC236}">
                <a16:creationId xmlns="" xmlns:a16="http://schemas.microsoft.com/office/drawing/2014/main" id="{22B580A7-CD46-40DD-8B30-8145239C2B48}"/>
              </a:ext>
            </a:extLst>
          </p:cNvPr>
          <p:cNvSpPr txBox="1"/>
          <p:nvPr/>
        </p:nvSpPr>
        <p:spPr>
          <a:xfrm>
            <a:off x="500008" y="865416"/>
            <a:ext cx="8380730" cy="2285241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defRPr/>
            </a:pPr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14.1 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整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式的乘法</a:t>
            </a: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14.1.4  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整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式的乘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法</a:t>
            </a:r>
            <a:endParaRPr lang="en-US" altLang="zh-CN" sz="4800" b="1" dirty="0" smtClean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grpSp>
        <p:nvGrpSpPr>
          <p:cNvPr id="48131" name="组合 7">
            <a:extLst>
              <a:ext uri="{FF2B5EF4-FFF2-40B4-BE49-F238E27FC236}">
                <a16:creationId xmlns="" xmlns:a16="http://schemas.microsoft.com/office/drawing/2014/main" id="{FE6409D2-C581-4632-81AE-8B6F94B5B8AB}"/>
              </a:ext>
            </a:extLst>
          </p:cNvPr>
          <p:cNvGrpSpPr>
            <a:grpSpLocks/>
          </p:cNvGrpSpPr>
          <p:nvPr/>
        </p:nvGrpSpPr>
        <p:grpSpPr bwMode="auto">
          <a:xfrm>
            <a:off x="7445390" y="3645248"/>
            <a:ext cx="1639887" cy="417513"/>
            <a:chOff x="149639" y="497986"/>
            <a:chExt cx="1639993" cy="416879"/>
          </a:xfrm>
        </p:grpSpPr>
        <p:pic>
          <p:nvPicPr>
            <p:cNvPr id="9" name="图片 8">
              <a:hlinkClick r:id="rId3" action="ppaction://hlinksldjump"/>
              <a:extLst>
                <a:ext uri="{FF2B5EF4-FFF2-40B4-BE49-F238E27FC236}">
                  <a16:creationId xmlns="" xmlns:a16="http://schemas.microsoft.com/office/drawing/2014/main" id="{9CF54DA6-7E35-4C64-BBF2-262CB011BF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0752" y="536028"/>
              <a:ext cx="1628880" cy="3788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8133" name="文本框 11">
              <a:extLst>
                <a:ext uri="{FF2B5EF4-FFF2-40B4-BE49-F238E27FC236}">
                  <a16:creationId xmlns="" xmlns:a16="http://schemas.microsoft.com/office/drawing/2014/main" id="{61A531A9-D33F-4B3F-9E86-A004DACF04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639" y="497986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3" action="ppaction://hlinksldjump"/>
                </a:rPr>
                <a:t>第一课时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134" name="组合 11">
            <a:extLst>
              <a:ext uri="{FF2B5EF4-FFF2-40B4-BE49-F238E27FC236}">
                <a16:creationId xmlns="" xmlns:a16="http://schemas.microsoft.com/office/drawing/2014/main" id="{A90600F1-837E-42FA-B31A-0E21593D1E15}"/>
              </a:ext>
            </a:extLst>
          </p:cNvPr>
          <p:cNvGrpSpPr>
            <a:grpSpLocks/>
          </p:cNvGrpSpPr>
          <p:nvPr/>
        </p:nvGrpSpPr>
        <p:grpSpPr bwMode="auto">
          <a:xfrm>
            <a:off x="7454915" y="4172298"/>
            <a:ext cx="1630362" cy="400050"/>
            <a:chOff x="321077" y="536227"/>
            <a:chExt cx="1629583" cy="400110"/>
          </a:xfrm>
        </p:grpSpPr>
        <p:pic>
          <p:nvPicPr>
            <p:cNvPr id="13" name="图片 12">
              <a:hlinkClick r:id="rId5" action="ppaction://hlinksldjump"/>
              <a:extLst>
                <a:ext uri="{FF2B5EF4-FFF2-40B4-BE49-F238E27FC236}">
                  <a16:creationId xmlns="" xmlns:a16="http://schemas.microsoft.com/office/drawing/2014/main" id="{C7BAE9B2-20BB-4DEC-BF76-3E91A6F520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8136" name="文本框 11">
              <a:extLst>
                <a:ext uri="{FF2B5EF4-FFF2-40B4-BE49-F238E27FC236}">
                  <a16:creationId xmlns="" xmlns:a16="http://schemas.microsoft.com/office/drawing/2014/main" id="{7BD69310-D10D-4CCA-9B42-142FA1AF19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5" action="ppaction://hlinksldjump"/>
                </a:rPr>
                <a:t>第二课时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" y="-2726"/>
            <a:ext cx="3561908" cy="435611"/>
            <a:chOff x="-1" y="-2726"/>
            <a:chExt cx="3561908" cy="435611"/>
          </a:xfrm>
        </p:grpSpPr>
        <p:sp>
          <p:nvSpPr>
            <p:cNvPr id="14" name="圆角矩形 13"/>
            <p:cNvSpPr/>
            <p:nvPr/>
          </p:nvSpPr>
          <p:spPr>
            <a:xfrm>
              <a:off x="-1" y="-2726"/>
              <a:ext cx="3561908" cy="435611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kern="0" dirty="0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158452" y="32775"/>
              <a:ext cx="333862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/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/>
                </a:rPr>
                <a:t>人教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  <a:ea typeface="宋体"/>
                </a:rPr>
                <a:t>版 数学 </a:t>
              </a: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/>
                </a:rPr>
                <a:t>八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  <a:ea typeface="宋体"/>
                </a:rPr>
                <a:t>年级 上册</a:t>
              </a:r>
              <a:endPara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endParaRPr>
            </a:p>
          </p:txBody>
        </p:sp>
      </p:grpSp>
      <p:grpSp>
        <p:nvGrpSpPr>
          <p:cNvPr id="17" name="组合 11">
            <a:extLst>
              <a:ext uri="{FF2B5EF4-FFF2-40B4-BE49-F238E27FC236}">
                <a16:creationId xmlns="" xmlns:a16="http://schemas.microsoft.com/office/drawing/2014/main" id="{A90600F1-837E-42FA-B31A-0E21593D1E15}"/>
              </a:ext>
            </a:extLst>
          </p:cNvPr>
          <p:cNvGrpSpPr>
            <a:grpSpLocks/>
          </p:cNvGrpSpPr>
          <p:nvPr/>
        </p:nvGrpSpPr>
        <p:grpSpPr bwMode="auto">
          <a:xfrm>
            <a:off x="7467034" y="4684727"/>
            <a:ext cx="1630362" cy="400110"/>
            <a:chOff x="321077" y="536227"/>
            <a:chExt cx="1629583" cy="400170"/>
          </a:xfrm>
        </p:grpSpPr>
        <p:pic>
          <p:nvPicPr>
            <p:cNvPr id="18" name="图片 17">
              <a:hlinkClick r:id="rId6" action="ppaction://hlinksldjump"/>
              <a:extLst>
                <a:ext uri="{FF2B5EF4-FFF2-40B4-BE49-F238E27FC236}">
                  <a16:creationId xmlns="" xmlns:a16="http://schemas.microsoft.com/office/drawing/2014/main" id="{C7BAE9B2-20BB-4DEC-BF76-3E91A6F520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9" name="文本框 11">
              <a:extLst>
                <a:ext uri="{FF2B5EF4-FFF2-40B4-BE49-F238E27FC236}">
                  <a16:creationId xmlns="" xmlns:a16="http://schemas.microsoft.com/office/drawing/2014/main" id="{7BD69310-D10D-4CCA-9B42-142FA1AF19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 smtClean="0">
                  <a:solidFill>
                    <a:schemeClr val="bg1"/>
                  </a:solidFill>
                  <a:hlinkClick r:id="rId6" action="ppaction://hlinksldjump"/>
                </a:rPr>
                <a:t>第</a:t>
              </a:r>
              <a:r>
                <a:rPr lang="zh-CN" altLang="en-US" sz="2000" dirty="0">
                  <a:solidFill>
                    <a:schemeClr val="bg1"/>
                  </a:solidFill>
                  <a:hlinkClick r:id="rId6" action="ppaction://hlinksldjump"/>
                </a:rPr>
                <a:t>三</a:t>
              </a:r>
              <a:r>
                <a:rPr lang="zh-CN" altLang="en-US" sz="2000" dirty="0" smtClean="0">
                  <a:solidFill>
                    <a:schemeClr val="bg1"/>
                  </a:solidFill>
                  <a:hlinkClick r:id="rId6" action="ppaction://hlinksldjump"/>
                </a:rPr>
                <a:t>课</a:t>
              </a:r>
              <a:r>
                <a:rPr lang="zh-CN" altLang="en-US" sz="2000" dirty="0">
                  <a:solidFill>
                    <a:schemeClr val="bg1"/>
                  </a:solidFill>
                  <a:hlinkClick r:id="rId6" action="ppaction://hlinksldjump"/>
                </a:rPr>
                <a:t>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0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47976" y="607661"/>
            <a:ext cx="8593137" cy="5148266"/>
            <a:chOff x="157163" y="582609"/>
            <a:chExt cx="8593137" cy="5148266"/>
          </a:xfrm>
        </p:grpSpPr>
        <p:grpSp>
          <p:nvGrpSpPr>
            <p:cNvPr id="14" name="组合 13"/>
            <p:cNvGrpSpPr/>
            <p:nvPr/>
          </p:nvGrpSpPr>
          <p:grpSpPr>
            <a:xfrm>
              <a:off x="157163" y="582612"/>
              <a:ext cx="8593137" cy="5148263"/>
              <a:chOff x="-3593057" y="1567519"/>
              <a:chExt cx="8776917" cy="5124845"/>
            </a:xfrm>
          </p:grpSpPr>
          <p:pic>
            <p:nvPicPr>
              <p:cNvPr id="18" name="一个圆顶角并剪去另一个顶角的矩形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593057" y="1567519"/>
                <a:ext cx="8776917" cy="512484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" name="矩形 18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grpSp>
          <p:nvGrpSpPr>
            <p:cNvPr id="15" name="组 1"/>
            <p:cNvGrpSpPr/>
            <p:nvPr/>
          </p:nvGrpSpPr>
          <p:grpSpPr>
            <a:xfrm>
              <a:off x="1211265" y="582609"/>
              <a:ext cx="3184525" cy="617537"/>
              <a:chOff x="7647436" y="3815009"/>
              <a:chExt cx="3452021" cy="601051"/>
            </a:xfrm>
          </p:grpSpPr>
          <p:sp>
            <p:nvSpPr>
              <p:cNvPr id="16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marL="0" marR="0" lvl="0" indent="0" defTabSz="6858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41D5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17" name="图片 16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C0E806DC-0899-4CDD-91CD-0B64098E28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023" y="1543740"/>
            <a:ext cx="7562850" cy="3046988"/>
          </a:xfrm>
          <a:prstGeom prst="rect">
            <a:avLst/>
          </a:prstGeom>
          <a:noFill/>
          <a:ln w="25400">
            <a:noFill/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 smtClean="0">
                <a:latin typeface="+mn-lt"/>
              </a:rPr>
              <a:t>1. </a:t>
            </a:r>
            <a:r>
              <a:rPr lang="zh-CN" altLang="en-US" sz="2400" b="1" dirty="0" smtClean="0">
                <a:latin typeface="+mn-lt"/>
              </a:rPr>
              <a:t>在</a:t>
            </a:r>
            <a:r>
              <a:rPr lang="zh-CN" altLang="en-US" sz="2400" b="1" dirty="0">
                <a:latin typeface="+mn-lt"/>
              </a:rPr>
              <a:t>计算</a:t>
            </a:r>
            <a:r>
              <a:rPr lang="zh-CN" altLang="en-US" sz="2400" b="1" dirty="0" smtClean="0">
                <a:latin typeface="+mn-lt"/>
              </a:rPr>
              <a:t>时，应</a:t>
            </a:r>
            <a:r>
              <a:rPr lang="zh-CN" altLang="en-US" sz="2400" b="1" dirty="0">
                <a:latin typeface="+mn-lt"/>
              </a:rPr>
              <a:t>先确定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积的符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号</a:t>
            </a:r>
            <a:r>
              <a:rPr lang="zh-CN" altLang="en-US" sz="2400" b="1" dirty="0" smtClean="0">
                <a:latin typeface="+mn-lt"/>
              </a:rPr>
              <a:t>，积</a:t>
            </a:r>
            <a:r>
              <a:rPr lang="zh-CN" altLang="en-US" sz="2400" b="1" dirty="0">
                <a:latin typeface="+mn-lt"/>
              </a:rPr>
              <a:t>的系数等于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各因式系数的积</a:t>
            </a:r>
            <a:r>
              <a:rPr lang="zh-CN" altLang="en-US" sz="2400" b="1" dirty="0" smtClean="0">
                <a:latin typeface="+mn-lt"/>
              </a:rPr>
              <a:t>；</a:t>
            </a:r>
            <a:endParaRPr lang="en-US" altLang="zh-CN" sz="2400" b="1" dirty="0" smtClean="0">
              <a:latin typeface="+mn-lt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latin typeface="+mn-lt"/>
              </a:rPr>
              <a:t>2. </a:t>
            </a:r>
            <a:r>
              <a:rPr lang="zh-CN" altLang="en-US" sz="2400" b="1" dirty="0" smtClean="0">
                <a:latin typeface="+mn-lt"/>
              </a:rPr>
              <a:t>注意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按顺序</a:t>
            </a:r>
            <a:r>
              <a:rPr lang="zh-CN" altLang="en-US" sz="2400" b="1" dirty="0">
                <a:latin typeface="+mn-lt"/>
              </a:rPr>
              <a:t>运算；</a:t>
            </a: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latin typeface="+mn-lt"/>
              </a:rPr>
              <a:t>3. </a:t>
            </a:r>
            <a:r>
              <a:rPr lang="zh-CN" altLang="en-US" sz="2400" b="1" dirty="0" smtClean="0">
                <a:latin typeface="+mn-lt"/>
              </a:rPr>
              <a:t>不要</a:t>
            </a:r>
            <a:r>
              <a:rPr lang="zh-CN" altLang="en-US" sz="2400" b="1" dirty="0">
                <a:latin typeface="+mn-lt"/>
              </a:rPr>
              <a:t>漏掉只在一个单项式里含有的字母因式；</a:t>
            </a: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latin typeface="+mn-lt"/>
              </a:rPr>
              <a:t>4. </a:t>
            </a:r>
            <a:r>
              <a:rPr lang="zh-CN" altLang="en-US" sz="2400" b="1" dirty="0" smtClean="0">
                <a:latin typeface="+mn-lt"/>
              </a:rPr>
              <a:t>此</a:t>
            </a:r>
            <a:r>
              <a:rPr lang="zh-CN" altLang="en-US" sz="2400" b="1" dirty="0">
                <a:latin typeface="+mn-lt"/>
              </a:rPr>
              <a:t>性质对三个及以上单项式相乘仍然适用．</a:t>
            </a:r>
          </a:p>
        </p:txBody>
      </p:sp>
      <p:grpSp>
        <p:nvGrpSpPr>
          <p:cNvPr id="8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0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2">
            <a:extLst>
              <a:ext uri="{FF2B5EF4-FFF2-40B4-BE49-F238E27FC236}">
                <a16:creationId xmlns="" xmlns:a16="http://schemas.microsoft.com/office/drawing/2014/main" id="{CC1D1AEE-A4EE-4689-B536-7FFDD1B7C3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8153" y="726252"/>
            <a:ext cx="7929344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下面各题的计算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结果对不对？如果不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对，应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当怎样改正？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·2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=6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改正：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         </a:t>
            </a:r>
            <a:r>
              <a:rPr lang="zh-CN" altLang="en-US" sz="2400" b="1" u="sng" dirty="0" smtClean="0">
                <a:latin typeface="+mn-lt"/>
                <a:ea typeface="楷体" panose="02010609060101010101" pitchFamily="49" charset="-122"/>
              </a:rPr>
              <a:t>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·3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=6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4   </a:t>
            </a:r>
            <a:r>
              <a:rPr lang="en-US" altLang="zh-CN" sz="2400" b="1" baseline="300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改正：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         </a:t>
            </a:r>
            <a:r>
              <a:rPr lang="zh-CN" altLang="en-US" sz="2400" b="1" u="sng" dirty="0" smtClean="0">
                <a:latin typeface="+mn-lt"/>
                <a:ea typeface="楷体" panose="02010609060101010101" pitchFamily="49" charset="-122"/>
              </a:rPr>
              <a:t>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·4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=12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改正：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en-US" sz="2400" b="1" u="sng" dirty="0" smtClean="0">
                <a:latin typeface="+mn-lt"/>
                <a:ea typeface="楷体" panose="02010609060101010101" pitchFamily="49" charset="-122"/>
              </a:rPr>
              <a:t>   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·3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=15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15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改正：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en-US" sz="2400" b="1" u="sng" dirty="0" smtClean="0">
                <a:latin typeface="+mn-lt"/>
                <a:ea typeface="楷体" panose="02010609060101010101" pitchFamily="49" charset="-122"/>
              </a:rPr>
              <a:t>      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221" name="矩形 5">
            <a:extLst>
              <a:ext uri="{FF2B5EF4-FFF2-40B4-BE49-F238E27FC236}">
                <a16:creationId xmlns="" xmlns:a16="http://schemas.microsoft.com/office/drawing/2014/main" id="{0AB3D8AD-501B-42E9-854C-006B52B3A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2425" y="1337468"/>
            <a:ext cx="18161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·2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=6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21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9222" name="矩形 7">
            <a:extLst>
              <a:ext uri="{FF2B5EF4-FFF2-40B4-BE49-F238E27FC236}">
                <a16:creationId xmlns="" xmlns:a16="http://schemas.microsoft.com/office/drawing/2014/main" id="{1EB5DD16-0650-4DF2-B99C-D2CDF53906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9887" y="2459037"/>
            <a:ext cx="18938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·4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9223" name="矩形 8">
            <a:extLst>
              <a:ext uri="{FF2B5EF4-FFF2-40B4-BE49-F238E27FC236}">
                <a16:creationId xmlns="" xmlns:a16="http://schemas.microsoft.com/office/drawing/2014/main" id="{E252653B-3706-4DA3-B486-AA8F742EA2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0362" y="2990850"/>
            <a:ext cx="19208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5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·3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=15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21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9224" name="TextBox 9">
            <a:extLst>
              <a:ext uri="{FF2B5EF4-FFF2-40B4-BE49-F238E27FC236}">
                <a16:creationId xmlns="" xmlns:a16="http://schemas.microsoft.com/office/drawing/2014/main" id="{19E1FA68-56BD-41FF-A657-C9A376F56F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0781" y="1381125"/>
            <a:ext cx="474663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9225" name="TextBox 10">
            <a:extLst>
              <a:ext uri="{FF2B5EF4-FFF2-40B4-BE49-F238E27FC236}">
                <a16:creationId xmlns="" xmlns:a16="http://schemas.microsoft.com/office/drawing/2014/main" id="{82C52C08-CD3D-4F2D-87E2-6B8CB5D303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0781" y="2499519"/>
            <a:ext cx="474663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9226" name="TextBox 11">
            <a:extLst>
              <a:ext uri="{FF2B5EF4-FFF2-40B4-BE49-F238E27FC236}">
                <a16:creationId xmlns="" xmlns:a16="http://schemas.microsoft.com/office/drawing/2014/main" id="{6EC54E9B-5C5D-482A-A36E-3C5F3EF242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2778" y="3020219"/>
            <a:ext cx="474663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9227" name="任意多边形 13">
            <a:extLst>
              <a:ext uri="{FF2B5EF4-FFF2-40B4-BE49-F238E27FC236}">
                <a16:creationId xmlns="" xmlns:a16="http://schemas.microsoft.com/office/drawing/2014/main" id="{08F94C44-7CAD-45DB-B719-C55903D9D2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2544" y="1988345"/>
            <a:ext cx="342900" cy="336550"/>
          </a:xfrm>
          <a:custGeom>
            <a:avLst/>
            <a:gdLst>
              <a:gd name="T0" fmla="*/ 0 w 494675"/>
              <a:gd name="T1" fmla="*/ 239843 h 449705"/>
              <a:gd name="T2" fmla="*/ 164892 w 494675"/>
              <a:gd name="T3" fmla="*/ 449705 h 449705"/>
              <a:gd name="T4" fmla="*/ 494675 w 494675"/>
              <a:gd name="T5" fmla="*/ 0 h 449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4675" h="449705">
                <a:moveTo>
                  <a:pt x="0" y="239843"/>
                </a:moveTo>
                <a:lnTo>
                  <a:pt x="164892" y="449705"/>
                </a:lnTo>
                <a:lnTo>
                  <a:pt x="494675" y="0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" name="组合 5">
            <a:extLst>
              <a:ext uri="{FF2B5EF4-FFF2-40B4-BE49-F238E27FC236}">
                <a16:creationId xmlns="" xmlns:a16="http://schemas.microsoft.com/office/drawing/2014/main" id="{8F5AED6E-8422-450C-97D7-0FCFEBBB5747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5" name="文本框 15">
              <a:extLst>
                <a:ext uri="{FF2B5EF4-FFF2-40B4-BE49-F238E27FC236}">
                  <a16:creationId xmlns="" xmlns:a16="http://schemas.microsoft.com/office/drawing/2014/main" id="{9CDFDD51-AA30-4B88-A240-4BC8B7A52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6" name="组合 2">
              <a:extLst>
                <a:ext uri="{FF2B5EF4-FFF2-40B4-BE49-F238E27FC236}">
                  <a16:creationId xmlns="" xmlns:a16="http://schemas.microsoft.com/office/drawing/2014/main" id="{79BAAB28-77B6-4D51-BBE2-8C98B6A4BE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7" name="直线连接符 14">
                <a:extLst>
                  <a:ext uri="{FF2B5EF4-FFF2-40B4-BE49-F238E27FC236}">
                    <a16:creationId xmlns="" xmlns:a16="http://schemas.microsoft.com/office/drawing/2014/main" id="{A1BBD827-C703-4B03-9AF5-AAF66300DFC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eform 74">
                <a:extLst>
                  <a:ext uri="{FF2B5EF4-FFF2-40B4-BE49-F238E27FC236}">
                    <a16:creationId xmlns="" xmlns:a16="http://schemas.microsoft.com/office/drawing/2014/main" id="{2007C1D5-B5C0-4620-929E-AB4E8C898E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43" y="81569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  <p:bldP spid="9223" grpId="0"/>
      <p:bldP spid="9224" grpId="0"/>
      <p:bldP spid="9225" grpId="0"/>
      <p:bldP spid="92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Box 2">
            <a:extLst>
              <a:ext uri="{FF2B5EF4-FFF2-40B4-BE49-F238E27FC236}">
                <a16:creationId xmlns="" xmlns:a16="http://schemas.microsoft.com/office/drawing/2014/main" id="{DAC46015-D6DD-46A4-BAC6-8DC0678E6D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4425" y="677217"/>
            <a:ext cx="13388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计算：</a:t>
            </a:r>
          </a:p>
        </p:txBody>
      </p:sp>
      <p:sp>
        <p:nvSpPr>
          <p:cNvPr id="58370" name="TextBox 3">
            <a:extLst>
              <a:ext uri="{FF2B5EF4-FFF2-40B4-BE49-F238E27FC236}">
                <a16:creationId xmlns="" xmlns:a16="http://schemas.microsoft.com/office/drawing/2014/main" id="{7AA8A75A-BFDB-4EAD-87C2-E228BF4919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3975" y="1175395"/>
            <a:ext cx="53498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 smtClean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2100" b="1" dirty="0" smtClean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·5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            </a:t>
            </a:r>
            <a:r>
              <a:rPr lang="en-US" altLang="zh-CN" sz="21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·(–2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8371" name="TextBox 4">
            <a:extLst>
              <a:ext uri="{FF2B5EF4-FFF2-40B4-BE49-F238E27FC236}">
                <a16:creationId xmlns="" xmlns:a16="http://schemas.microsoft.com/office/drawing/2014/main" id="{038449AB-E681-4B42-8F86-02F744F8CE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1028" y="1728788"/>
            <a:ext cx="55563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en-US" altLang="zh-CN" sz="2100" b="1" dirty="0" smtClean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dirty="0" smtClean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(–3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·4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；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 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             </a:t>
            </a:r>
            <a:r>
              <a:rPr lang="en-US" altLang="zh-CN" sz="21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1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(–2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(–3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.</a:t>
            </a:r>
            <a:endParaRPr lang="en-US" altLang="zh-CN" sz="2100" b="1" baseline="30000" dirty="0">
              <a:latin typeface="Times New Roman" panose="02020603050405020304" pitchFamily="18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AF74F26-5376-427D-95CE-4E5B6989A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9862" y="2117725"/>
            <a:ext cx="488473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latin typeface="+mn-lt"/>
                <a:ea typeface="仿宋" pitchFamily="49" charset="-122"/>
              </a:rPr>
              <a:t>1</a:t>
            </a:r>
            <a:r>
              <a:rPr lang="en-US" altLang="zh-CN" sz="2100" b="1" dirty="0" smtClean="0">
                <a:latin typeface="仿宋" pitchFamily="49" charset="-122"/>
                <a:ea typeface="仿宋" pitchFamily="49" charset="-122"/>
              </a:rPr>
              <a:t>)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原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式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(3×5)(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15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；</a:t>
            </a:r>
            <a:endParaRPr lang="zh-CN" altLang="en-US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34D7E11-4848-4FFA-8E54-603C0FA8A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3400" y="2667000"/>
            <a:ext cx="521176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100" b="1" dirty="0" smtClean="0">
                <a:latin typeface="仿宋" pitchFamily="49" charset="-122"/>
                <a:ea typeface="仿宋" pitchFamily="49" charset="-122"/>
              </a:rPr>
              <a:t>(</a:t>
            </a:r>
            <a:r>
              <a:rPr lang="en-US" altLang="zh-CN" sz="2100" b="1" dirty="0" smtClean="0">
                <a:latin typeface="+mn-lt"/>
                <a:ea typeface="仿宋" pitchFamily="49" charset="-122"/>
              </a:rPr>
              <a:t>2</a:t>
            </a:r>
            <a:r>
              <a:rPr lang="en-US" altLang="zh-CN" sz="2100" b="1" dirty="0" smtClean="0">
                <a:latin typeface="仿宋" pitchFamily="49" charset="-122"/>
                <a:ea typeface="仿宋" pitchFamily="49" charset="-122"/>
              </a:rPr>
              <a:t>)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原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式</a:t>
            </a:r>
            <a:r>
              <a:rPr lang="en-US" altLang="zh-CN" sz="2100" b="1" dirty="0">
                <a:latin typeface="宋体" panose="02010600030101010101" pitchFamily="2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[4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×(–2)](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y·y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；</a:t>
            </a:r>
            <a:endParaRPr lang="zh-CN" altLang="en-US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6713C6A-FF08-46C0-8EA4-07530E55B8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9737" y="3214688"/>
            <a:ext cx="6015139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100" b="1" dirty="0" smtClean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latin typeface="+mn-lt"/>
                <a:ea typeface="仿宋" pitchFamily="49" charset="-122"/>
              </a:rPr>
              <a:t>3</a:t>
            </a:r>
            <a:r>
              <a:rPr lang="en-US" altLang="zh-CN" sz="2100" b="1" dirty="0" smtClean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100" b="1" dirty="0">
                <a:latin typeface="宋体" panose="02010600030101010101" pitchFamily="2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·4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=(9×4)(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36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；</a:t>
            </a:r>
            <a:endParaRPr lang="zh-CN" altLang="en-US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994ECF8-5363-41FB-B406-066702F59C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9438" y="3763963"/>
            <a:ext cx="5171609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100" b="1" dirty="0" smtClean="0">
                <a:latin typeface="仿宋" pitchFamily="49" charset="-122"/>
                <a:ea typeface="仿宋" pitchFamily="49" charset="-122"/>
              </a:rPr>
              <a:t>(</a:t>
            </a:r>
            <a:r>
              <a:rPr lang="en-US" altLang="zh-CN" sz="2100" b="1" dirty="0" smtClean="0">
                <a:latin typeface="+mn-lt"/>
                <a:ea typeface="仿宋" pitchFamily="49" charset="-122"/>
              </a:rPr>
              <a:t>4</a:t>
            </a:r>
            <a:r>
              <a:rPr lang="en-US" altLang="zh-CN" sz="2100" b="1" dirty="0" smtClean="0">
                <a:latin typeface="仿宋" pitchFamily="49" charset="-122"/>
                <a:ea typeface="仿宋" pitchFamily="49" charset="-122"/>
              </a:rPr>
              <a:t>)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原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式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·9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=[(–8)×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](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)= –72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1" name="云形标注 10">
            <a:extLst>
              <a:ext uri="{FF2B5EF4-FFF2-40B4-BE49-F238E27FC236}">
                <a16:creationId xmlns="" xmlns:a16="http://schemas.microsoft.com/office/drawing/2014/main" id="{8383E18E-46B7-4D92-894B-244FE31A5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1409" y="1175395"/>
            <a:ext cx="2612214" cy="945918"/>
          </a:xfrm>
          <a:prstGeom prst="cloudCallout">
            <a:avLst>
              <a:gd name="adj1" fmla="val -154598"/>
              <a:gd name="adj2" fmla="val 69604"/>
            </a:avLst>
          </a:prstGeom>
          <a:solidFill>
            <a:srgbClr val="99FFCC"/>
          </a:solidFill>
          <a:ln w="9525">
            <a:solidFill>
              <a:srgbClr val="FFFFC5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2100" b="1" dirty="0">
                <a:latin typeface="+mn-lt"/>
                <a:ea typeface="楷体" pitchFamily="49" charset="-122"/>
              </a:rPr>
              <a:t>单独因式</a:t>
            </a:r>
            <a:r>
              <a:rPr lang="en-US" altLang="zh-CN" sz="2100" b="1" i="1" dirty="0">
                <a:latin typeface="+mn-lt"/>
                <a:ea typeface="楷体" pitchFamily="49" charset="-122"/>
              </a:rPr>
              <a:t>x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别</a:t>
            </a:r>
            <a:r>
              <a:rPr lang="zh-CN" altLang="en-US" sz="2100" b="1" dirty="0" smtClean="0">
                <a:latin typeface="+mn-lt"/>
                <a:ea typeface="楷体" pitchFamily="49" charset="-122"/>
              </a:rPr>
              <a:t>漏乘、漏</a:t>
            </a:r>
            <a:r>
              <a:rPr lang="zh-CN" altLang="en-US" sz="2100" b="1" dirty="0">
                <a:latin typeface="+mn-lt"/>
                <a:ea typeface="楷体" pitchFamily="49" charset="-122"/>
              </a:rPr>
              <a:t>写</a:t>
            </a:r>
          </a:p>
        </p:txBody>
      </p:sp>
      <p:sp>
        <p:nvSpPr>
          <p:cNvPr id="58378" name="Text Box 9">
            <a:extLst>
              <a:ext uri="{FF2B5EF4-FFF2-40B4-BE49-F238E27FC236}">
                <a16:creationId xmlns="" xmlns:a16="http://schemas.microsoft.com/office/drawing/2014/main" id="{719318EB-95EE-4B61-BE7B-1E2A9B2D35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1453" y="4207694"/>
            <a:ext cx="524156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有乘方运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算，先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算乘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方，再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算单项式相乘</a:t>
            </a:r>
            <a:r>
              <a: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.</a:t>
            </a:r>
          </a:p>
        </p:txBody>
      </p:sp>
      <p:grpSp>
        <p:nvGrpSpPr>
          <p:cNvPr id="21" name="组合 5">
            <a:extLst>
              <a:ext uri="{FF2B5EF4-FFF2-40B4-BE49-F238E27FC236}">
                <a16:creationId xmlns="" xmlns:a16="http://schemas.microsoft.com/office/drawing/2014/main" id="{8F5AED6E-8422-450C-97D7-0FCFEBBB5747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22" name="文本框 15">
              <a:extLst>
                <a:ext uri="{FF2B5EF4-FFF2-40B4-BE49-F238E27FC236}">
                  <a16:creationId xmlns="" xmlns:a16="http://schemas.microsoft.com/office/drawing/2014/main" id="{9CDFDD51-AA30-4B88-A240-4BC8B7A52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23" name="组合 2">
              <a:extLst>
                <a:ext uri="{FF2B5EF4-FFF2-40B4-BE49-F238E27FC236}">
                  <a16:creationId xmlns="" xmlns:a16="http://schemas.microsoft.com/office/drawing/2014/main" id="{79BAAB28-77B6-4D51-BBE2-8C98B6A4BE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24" name="直线连接符 14">
                <a:extLst>
                  <a:ext uri="{FF2B5EF4-FFF2-40B4-BE49-F238E27FC236}">
                    <a16:creationId xmlns="" xmlns:a16="http://schemas.microsoft.com/office/drawing/2014/main" id="{A1BBD827-C703-4B03-9AF5-AAF66300DFC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Freeform 74">
                <a:extLst>
                  <a:ext uri="{FF2B5EF4-FFF2-40B4-BE49-F238E27FC236}">
                    <a16:creationId xmlns="" xmlns:a16="http://schemas.microsoft.com/office/drawing/2014/main" id="{2007C1D5-B5C0-4620-929E-AB4E8C898E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737" y="4341044"/>
            <a:ext cx="1095375" cy="365125"/>
          </a:xfrm>
          <a:prstGeom prst="rect">
            <a:avLst/>
          </a:prstGeom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821" y="677217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 bldLvl="0" animBg="1"/>
      <p:bldP spid="5837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文本框 99">
            <a:extLst>
              <a:ext uri="{FF2B5EF4-FFF2-40B4-BE49-F238E27FC236}">
                <a16:creationId xmlns="" xmlns:a16="http://schemas.microsoft.com/office/drawing/2014/main" id="{BFA01F8E-FCF7-491B-BAB0-07756A7344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6469" y="1100138"/>
            <a:ext cx="758745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2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知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7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–6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–3–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的积与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是同类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项，求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的值．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5AA06FD-DC28-4DC2-B4DA-BC3F4121F9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6669" y="2304997"/>
            <a:ext cx="605005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en-US" altLang="zh-CN" sz="2100" dirty="0" smtClean="0">
                <a:latin typeface="+mn-lt"/>
                <a:ea typeface="黑体" panose="02010609060101010101" pitchFamily="49" charset="-122"/>
              </a:rPr>
              <a:t>∵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–2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100" b="1" i="1" baseline="30000" dirty="0" smtClean="0">
                <a:latin typeface="+mn-lt"/>
                <a:ea typeface="黑体" panose="02010609060101010101" pitchFamily="49" charset="-122"/>
              </a:rPr>
              <a:t>m</a:t>
            </a:r>
            <a:r>
              <a:rPr lang="zh-CN" altLang="en-US" sz="2100" b="1" baseline="30000" dirty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b="1" baseline="30000" dirty="0">
                <a:latin typeface="+mn-lt"/>
                <a:ea typeface="黑体" panose="02010609060101010101" pitchFamily="49" charset="-122"/>
              </a:rPr>
              <a:t>1</a:t>
            </a:r>
            <a:r>
              <a:rPr lang="en-US" altLang="zh-CN" sz="21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100" b="1" baseline="30000" dirty="0"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i="1" baseline="30000" dirty="0">
                <a:latin typeface="+mn-lt"/>
                <a:ea typeface="黑体" panose="02010609060101010101" pitchFamily="49" charset="-122"/>
              </a:rPr>
              <a:t>n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与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7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i="1" baseline="30000" dirty="0" smtClean="0"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100" b="1" baseline="30000" dirty="0" smtClean="0">
                <a:latin typeface="+mn-lt"/>
                <a:ea typeface="黑体" panose="02010609060101010101" pitchFamily="49" charset="-122"/>
              </a:rPr>
              <a:t>–6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100" b="1" baseline="30000" dirty="0" smtClean="0">
                <a:latin typeface="+mn-lt"/>
                <a:ea typeface="黑体" panose="02010609060101010101" pitchFamily="49" charset="-122"/>
              </a:rPr>
              <a:t>–3–</a:t>
            </a:r>
            <a:r>
              <a:rPr lang="en-US" altLang="zh-CN" sz="2100" b="1" i="1" baseline="30000" dirty="0" smtClean="0">
                <a:latin typeface="+mn-lt"/>
                <a:ea typeface="黑体" panose="02010609060101010101" pitchFamily="49" charset="-122"/>
              </a:rPr>
              <a:t>m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的积与</a:t>
            </a:r>
            <a:r>
              <a:rPr lang="en-US" altLang="zh-CN" sz="2100" b="1" i="1" dirty="0"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100" b="1" i="1" dirty="0"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是同类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项</a:t>
            </a:r>
            <a:r>
              <a:rPr lang="zh-CN" altLang="en-US" sz="2100" dirty="0" smtClean="0">
                <a:latin typeface="+mn-lt"/>
                <a:ea typeface="黑体" panose="02010609060101010101" pitchFamily="49" charset="-122"/>
              </a:rPr>
              <a:t>，</a:t>
            </a:r>
            <a:endParaRPr lang="zh-CN" altLang="en-US" sz="2100" dirty="0"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4" name="对象 3">
            <a:hlinkClick r:id="" action="ppaction://ole?verb=1"/>
            <a:extLst>
              <a:ext uri="{FF2B5EF4-FFF2-40B4-BE49-F238E27FC236}">
                <a16:creationId xmlns="" xmlns:a16="http://schemas.microsoft.com/office/drawing/2014/main" id="{536E47C2-A581-4AA6-ADE2-A869DBF9B5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8355040"/>
              </p:ext>
            </p:extLst>
          </p:nvPr>
        </p:nvGraphicFramePr>
        <p:xfrm>
          <a:off x="2027238" y="2746375"/>
          <a:ext cx="2309812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52" name="Equation" r:id="rId4" imgW="1371600" imgH="469800" progId="Equation.DSMT4">
                  <p:embed/>
                </p:oleObj>
              </mc:Choice>
              <mc:Fallback>
                <p:oleObj name="Equation" r:id="rId4" imgW="1371600" imgH="4698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7238" y="2746375"/>
                        <a:ext cx="2309812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DD9F878-2532-4F1F-B3F5-81F35F86B0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9894" y="3533776"/>
            <a:ext cx="19175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m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7.</a:t>
            </a:r>
          </a:p>
        </p:txBody>
      </p:sp>
      <p:grpSp>
        <p:nvGrpSpPr>
          <p:cNvPr id="2" name="组合 6">
            <a:extLst>
              <a:ext uri="{FF2B5EF4-FFF2-40B4-BE49-F238E27FC236}">
                <a16:creationId xmlns="" xmlns:a16="http://schemas.microsoft.com/office/drawing/2014/main" id="{49C74BA3-1292-4017-8444-73C937D6F76B}"/>
              </a:ext>
            </a:extLst>
          </p:cNvPr>
          <p:cNvGrpSpPr>
            <a:grpSpLocks/>
          </p:cNvGrpSpPr>
          <p:nvPr/>
        </p:nvGrpSpPr>
        <p:grpSpPr bwMode="auto">
          <a:xfrm>
            <a:off x="4674466" y="2743201"/>
            <a:ext cx="1887067" cy="790575"/>
            <a:chOff x="2150" y="6231"/>
            <a:chExt cx="3962" cy="1661"/>
          </a:xfrm>
        </p:grpSpPr>
        <p:sp>
          <p:nvSpPr>
            <p:cNvPr id="59398" name="文本框 1">
              <a:extLst>
                <a:ext uri="{FF2B5EF4-FFF2-40B4-BE49-F238E27FC236}">
                  <a16:creationId xmlns="" xmlns:a16="http://schemas.microsoft.com/office/drawing/2014/main" id="{3D76E759-943B-4A4E-93B4-F9B7051547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0" y="6603"/>
              <a:ext cx="2151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100" b="1" dirty="0">
                  <a:latin typeface="仿宋" pitchFamily="49" charset="-122"/>
                  <a:ea typeface="仿宋" pitchFamily="49" charset="-122"/>
                </a:rPr>
                <a:t>解</a:t>
              </a:r>
              <a:r>
                <a:rPr lang="zh-CN" altLang="en-US" sz="2100" b="1" dirty="0" smtClean="0">
                  <a:latin typeface="仿宋" pitchFamily="49" charset="-122"/>
                  <a:ea typeface="仿宋" pitchFamily="49" charset="-122"/>
                </a:rPr>
                <a:t>得</a:t>
              </a:r>
              <a:r>
                <a:rPr lang="zh-CN" altLang="en-US" sz="2100" dirty="0" smtClean="0">
                  <a:latin typeface="+mn-lt"/>
                  <a:ea typeface="黑体" panose="02010609060101010101" pitchFamily="49" charset="-122"/>
                </a:rPr>
                <a:t>：</a:t>
              </a:r>
              <a:endParaRPr lang="zh-CN" altLang="en-US" sz="2100" dirty="0">
                <a:latin typeface="+mn-lt"/>
                <a:ea typeface="黑体" panose="02010609060101010101" pitchFamily="49" charset="-122"/>
              </a:endParaRPr>
            </a:p>
          </p:txBody>
        </p:sp>
        <p:graphicFrame>
          <p:nvGraphicFramePr>
            <p:cNvPr id="59399" name="对象 5">
              <a:hlinkClick r:id="" action="ppaction://ole?verb=1"/>
              <a:extLst>
                <a:ext uri="{FF2B5EF4-FFF2-40B4-BE49-F238E27FC236}">
                  <a16:creationId xmlns="" xmlns:a16="http://schemas.microsoft.com/office/drawing/2014/main" id="{0C0BAAF6-D944-4C69-BD35-518AE2D15A38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226" y="6231"/>
            <a:ext cx="1886" cy="16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553" r:id="rId6" imgW="533160" imgH="469800" progId="Equation.DSMT4">
                    <p:embed/>
                  </p:oleObj>
                </mc:Choice>
                <mc:Fallback>
                  <p:oleObj r:id="rId6" imgW="533160" imgH="469800" progId="Equation.DSMT4">
                    <p:embed/>
                    <p:pic>
                      <p:nvPicPr>
                        <p:cNvPr id="0" name="对象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6" y="6231"/>
                          <a:ext cx="1886" cy="166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9F53A0A-3A05-42AA-BA51-EAF04E367A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784" y="3956050"/>
            <a:ext cx="8124825" cy="76142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2225">
            <a:solidFill>
              <a:srgbClr val="CC0066"/>
            </a:solidFill>
            <a:prstDash val="dash"/>
            <a:round/>
            <a:headEnd/>
            <a:tailEnd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方法总结：</a:t>
            </a:r>
            <a:r>
              <a:rPr lang="zh-CN" altLang="en-US" b="1" dirty="0">
                <a:latin typeface="宋体" pitchFamily="2" charset="-122"/>
              </a:rPr>
              <a:t>单项式乘以单项式就是把它们的系数和同底数幂分别相</a:t>
            </a:r>
            <a:r>
              <a:rPr lang="zh-CN" altLang="en-US" b="1" dirty="0" smtClean="0">
                <a:latin typeface="宋体" pitchFamily="2" charset="-122"/>
              </a:rPr>
              <a:t>乘，结</a:t>
            </a:r>
            <a:r>
              <a:rPr lang="zh-CN" altLang="en-US" b="1" dirty="0">
                <a:latin typeface="宋体" pitchFamily="2" charset="-122"/>
              </a:rPr>
              <a:t>合同类项的定</a:t>
            </a:r>
            <a:r>
              <a:rPr lang="zh-CN" altLang="en-US" b="1" dirty="0" smtClean="0">
                <a:latin typeface="宋体" pitchFamily="2" charset="-122"/>
              </a:rPr>
              <a:t>义，列</a:t>
            </a:r>
            <a:r>
              <a:rPr lang="zh-CN" altLang="en-US" b="1" dirty="0">
                <a:latin typeface="宋体" pitchFamily="2" charset="-122"/>
              </a:rPr>
              <a:t>出二元一次方程组求出参数的</a:t>
            </a:r>
            <a:r>
              <a:rPr lang="zh-CN" altLang="en-US" b="1" dirty="0" smtClean="0">
                <a:latin typeface="宋体" pitchFamily="2" charset="-122"/>
              </a:rPr>
              <a:t>值，然</a:t>
            </a:r>
            <a:r>
              <a:rPr lang="zh-CN" altLang="en-US" b="1" dirty="0">
                <a:latin typeface="宋体" pitchFamily="2" charset="-122"/>
              </a:rPr>
              <a:t>后代入求值即可．</a:t>
            </a:r>
          </a:p>
        </p:txBody>
      </p:sp>
      <p:grpSp>
        <p:nvGrpSpPr>
          <p:cNvPr id="59405" name="组合 6">
            <a:extLst>
              <a:ext uri="{FF2B5EF4-FFF2-40B4-BE49-F238E27FC236}">
                <a16:creationId xmlns="" xmlns:a16="http://schemas.microsoft.com/office/drawing/2014/main" id="{4E19C231-BB23-4027-A1C4-91360DF6C484}"/>
              </a:ext>
            </a:extLst>
          </p:cNvPr>
          <p:cNvGrpSpPr>
            <a:grpSpLocks/>
          </p:cNvGrpSpPr>
          <p:nvPr/>
        </p:nvGrpSpPr>
        <p:grpSpPr bwMode="auto">
          <a:xfrm>
            <a:off x="701675" y="581025"/>
            <a:ext cx="1858963" cy="492125"/>
            <a:chOff x="427462" y="558483"/>
            <a:chExt cx="1858351" cy="491808"/>
          </a:xfrm>
        </p:grpSpPr>
        <p:grpSp>
          <p:nvGrpSpPr>
            <p:cNvPr id="59406" name="组合 5">
              <a:extLst>
                <a:ext uri="{FF2B5EF4-FFF2-40B4-BE49-F238E27FC236}">
                  <a16:creationId xmlns="" xmlns:a16="http://schemas.microsoft.com/office/drawing/2014/main" id="{516950CC-EC3C-42C0-A775-836B03B3F4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7" name="椭圆 16">
                <a:extLst>
                  <a:ext uri="{FF2B5EF4-FFF2-40B4-BE49-F238E27FC236}">
                    <a16:creationId xmlns="" xmlns:a16="http://schemas.microsoft.com/office/drawing/2014/main" id="{9825E422-09B6-4CA6-9DF0-BA426CE5CC62}"/>
                  </a:ext>
                </a:extLst>
              </p:cNvPr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73FDCC5C-05B4-450F-B3DE-016D3A8BFA43}"/>
                  </a:ext>
                </a:extLst>
              </p:cNvPr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A6438E97-1151-418A-ABEE-7BC6E933325D}"/>
                  </a:ext>
                </a:extLst>
              </p:cNvPr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79E802EA-30D7-490C-8EA3-66C9D43D5491}"/>
                  </a:ext>
                </a:extLst>
              </p:cNvPr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9507BCDD-4752-4FD1-BFED-1DAB02AC2E60}"/>
                  </a:ext>
                </a:extLst>
              </p:cNvPr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59412" name="文本框 11">
              <a:extLst>
                <a:ext uri="{FF2B5EF4-FFF2-40B4-BE49-F238E27FC236}">
                  <a16:creationId xmlns="" xmlns:a16="http://schemas.microsoft.com/office/drawing/2014/main" id="{AD9A7BEA-1B4B-4CE0-98CE-329261625B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59413" name="文本框 8">
            <a:extLst>
              <a:ext uri="{FF2B5EF4-FFF2-40B4-BE49-F238E27FC236}">
                <a16:creationId xmlns="" xmlns:a16="http://schemas.microsoft.com/office/drawing/2014/main" id="{5D64DD2B-A13E-4072-9DBC-78F5E67DE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574675"/>
            <a:ext cx="4910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利用单项式乘法的法则求字母的值</a:t>
            </a:r>
          </a:p>
        </p:txBody>
      </p:sp>
      <p:grpSp>
        <p:nvGrpSpPr>
          <p:cNvPr id="23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4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框 20482">
            <a:extLst>
              <a:ext uri="{FF2B5EF4-FFF2-40B4-BE49-F238E27FC236}">
                <a16:creationId xmlns="" xmlns:a16="http://schemas.microsoft.com/office/drawing/2014/main" id="{37B72F7F-DB72-490F-8F01-4FDEC36C37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4871" y="733406"/>
            <a:ext cx="6593254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3. 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已知                         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求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的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值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graphicFrame>
        <p:nvGraphicFramePr>
          <p:cNvPr id="61442" name="对象 20483">
            <a:extLst>
              <a:ext uri="{FF2B5EF4-FFF2-40B4-BE49-F238E27FC236}">
                <a16:creationId xmlns="" xmlns:a16="http://schemas.microsoft.com/office/drawing/2014/main" id="{9A0EDC02-673F-4C35-B64C-EBE6C60CA3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6236539"/>
              </p:ext>
            </p:extLst>
          </p:nvPr>
        </p:nvGraphicFramePr>
        <p:xfrm>
          <a:off x="2274094" y="645781"/>
          <a:ext cx="3429000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48" r:id="rId3" imgW="1828800" imgH="393480" progId="Equation.3">
                  <p:embed/>
                </p:oleObj>
              </mc:Choice>
              <mc:Fallback>
                <p:oleObj r:id="rId3" imgW="1828800" imgH="393480" progId="Equation.3">
                  <p:embed/>
                  <p:pic>
                    <p:nvPicPr>
                      <p:cNvPr id="0" name="对象 204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4094" y="645781"/>
                        <a:ext cx="3429000" cy="747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5" name="对象 20484">
            <a:extLst>
              <a:ext uri="{FF2B5EF4-FFF2-40B4-BE49-F238E27FC236}">
                <a16:creationId xmlns="" xmlns:a16="http://schemas.microsoft.com/office/drawing/2014/main" id="{54E78B32-F3A6-4F71-99DD-6B81C350DE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4809560"/>
              </p:ext>
            </p:extLst>
          </p:nvPr>
        </p:nvGraphicFramePr>
        <p:xfrm>
          <a:off x="2380273" y="1389856"/>
          <a:ext cx="3106738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49" r:id="rId5" imgW="1790640" imgH="393480" progId="Equation.3">
                  <p:embed/>
                </p:oleObj>
              </mc:Choice>
              <mc:Fallback>
                <p:oleObj r:id="rId5" imgW="1790640" imgH="393480" progId="Equation.3">
                  <p:embed/>
                  <p:pic>
                    <p:nvPicPr>
                      <p:cNvPr id="0" name="对象 204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0273" y="1389856"/>
                        <a:ext cx="3106738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4" name="文本框 20485">
            <a:extLst>
              <a:ext uri="{FF2B5EF4-FFF2-40B4-BE49-F238E27FC236}">
                <a16:creationId xmlns="" xmlns:a16="http://schemas.microsoft.com/office/drawing/2014/main" id="{E3BD48B7-5E24-4531-A919-802915824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1038" y="4084638"/>
            <a:ext cx="221615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00">
              <a:latin typeface="+mn-lt"/>
            </a:endParaRPr>
          </a:p>
        </p:txBody>
      </p:sp>
      <p:sp>
        <p:nvSpPr>
          <p:cNvPr id="20487" name="文本框 20486">
            <a:extLst>
              <a:ext uri="{FF2B5EF4-FFF2-40B4-BE49-F238E27FC236}">
                <a16:creationId xmlns="" xmlns:a16="http://schemas.microsoft.com/office/drawing/2014/main" id="{31F46476-5E40-4488-96C1-E5B728FF1E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9250" y="3657600"/>
            <a:ext cx="14589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+mn-lt"/>
                <a:ea typeface="仿宋" pitchFamily="49" charset="-122"/>
              </a:rPr>
              <a:t>解得</a:t>
            </a:r>
            <a:r>
              <a:rPr lang="zh-CN" altLang="en-US" sz="2100" b="1" dirty="0">
                <a:latin typeface="+mn-lt"/>
              </a:rPr>
              <a:t>：</a:t>
            </a:r>
          </a:p>
        </p:txBody>
      </p:sp>
      <p:sp>
        <p:nvSpPr>
          <p:cNvPr id="20488" name="文本框 20487">
            <a:extLst>
              <a:ext uri="{FF2B5EF4-FFF2-40B4-BE49-F238E27FC236}">
                <a16:creationId xmlns="" xmlns:a16="http://schemas.microsoft.com/office/drawing/2014/main" id="{FED80F36-D289-4740-BF57-4CF79A1B0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8993" y="4572000"/>
            <a:ext cx="40497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+mn-lt"/>
              </a:rPr>
              <a:t>∴</a:t>
            </a:r>
            <a:r>
              <a:rPr lang="zh-CN" altLang="en-US" sz="2100" b="1" i="1" dirty="0">
                <a:solidFill>
                  <a:srgbClr val="000000"/>
                </a:solidFill>
                <a:latin typeface="+mn-lt"/>
                <a:ea typeface="仿宋" pitchFamily="49" charset="-122"/>
              </a:rPr>
              <a:t>m、n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仿宋" pitchFamily="49" charset="-122"/>
              </a:rPr>
              <a:t>的值分别是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=1，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=2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100" b="1" i="1" dirty="0">
              <a:solidFill>
                <a:srgbClr val="000000"/>
              </a:solidFill>
              <a:latin typeface="+mn-lt"/>
            </a:endParaRPr>
          </a:p>
        </p:txBody>
      </p:sp>
      <p:graphicFrame>
        <p:nvGraphicFramePr>
          <p:cNvPr id="61447" name="对象 20488">
            <a:extLst>
              <a:ext uri="{FF2B5EF4-FFF2-40B4-BE49-F238E27FC236}">
                <a16:creationId xmlns="" xmlns:a16="http://schemas.microsoft.com/office/drawing/2014/main" id="{1E10C7B1-D009-4D14-A64A-4E400857E3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7710198"/>
              </p:ext>
            </p:extLst>
          </p:nvPr>
        </p:nvGraphicFramePr>
        <p:xfrm>
          <a:off x="6158706" y="924718"/>
          <a:ext cx="762000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50" r:id="rId7" imgW="397233" imgH="141012" progId="Equation.3">
                  <p:embed/>
                </p:oleObj>
              </mc:Choice>
              <mc:Fallback>
                <p:oleObj r:id="rId7" imgW="397233" imgH="141012" progId="Equation.3">
                  <p:embed/>
                  <p:pic>
                    <p:nvPicPr>
                      <p:cNvPr id="0" name="对象 204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8706" y="924718"/>
                        <a:ext cx="762000" cy="277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0" name="文本框 20489">
            <a:extLst>
              <a:ext uri="{FF2B5EF4-FFF2-40B4-BE49-F238E27FC236}">
                <a16:creationId xmlns="" xmlns:a16="http://schemas.microsoft.com/office/drawing/2014/main" id="{071C830A-30C4-499A-A4F4-EDE88E3C5E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250" y="1524000"/>
            <a:ext cx="34559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</a:p>
        </p:txBody>
      </p:sp>
      <p:graphicFrame>
        <p:nvGraphicFramePr>
          <p:cNvPr id="20491" name="对象 20490">
            <a:extLst>
              <a:ext uri="{FF2B5EF4-FFF2-40B4-BE49-F238E27FC236}">
                <a16:creationId xmlns="" xmlns:a16="http://schemas.microsoft.com/office/drawing/2014/main" id="{7D1B2039-DCA9-435A-93B5-2E8B363612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386261"/>
              </p:ext>
            </p:extLst>
          </p:nvPr>
        </p:nvGraphicFramePr>
        <p:xfrm>
          <a:off x="2924175" y="2857500"/>
          <a:ext cx="2357438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51" r:id="rId9" imgW="1365089" imgH="229685" progId="Equation.3">
                  <p:embed/>
                </p:oleObj>
              </mc:Choice>
              <mc:Fallback>
                <p:oleObj r:id="rId9" imgW="1365089" imgH="229685" progId="Equation.3">
                  <p:embed/>
                  <p:pic>
                    <p:nvPicPr>
                      <p:cNvPr id="0" name="对象 204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4175" y="2857500"/>
                        <a:ext cx="2357438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对象 20491">
            <a:extLst>
              <a:ext uri="{FF2B5EF4-FFF2-40B4-BE49-F238E27FC236}">
                <a16:creationId xmlns="" xmlns:a16="http://schemas.microsoft.com/office/drawing/2014/main" id="{9854DDB4-B9E1-4951-B94D-89AD52F585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292585"/>
              </p:ext>
            </p:extLst>
          </p:nvPr>
        </p:nvGraphicFramePr>
        <p:xfrm>
          <a:off x="2484438" y="2061245"/>
          <a:ext cx="2930525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52" name="Equation" r:id="rId11" imgW="1688760" imgH="393480" progId="Equation.DSMT4">
                  <p:embed/>
                </p:oleObj>
              </mc:Choice>
              <mc:Fallback>
                <p:oleObj name="Equation" r:id="rId11" imgW="1688760" imgH="393480" progId="Equation.DSMT4">
                  <p:embed/>
                  <p:pic>
                    <p:nvPicPr>
                      <p:cNvPr id="0" name="对象 204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2061245"/>
                        <a:ext cx="2930525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3" name="对象 20492">
            <a:extLst>
              <a:ext uri="{FF2B5EF4-FFF2-40B4-BE49-F238E27FC236}">
                <a16:creationId xmlns="" xmlns:a16="http://schemas.microsoft.com/office/drawing/2014/main" id="{5F725466-A800-47FD-9155-2216A2A30E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6488501"/>
              </p:ext>
            </p:extLst>
          </p:nvPr>
        </p:nvGraphicFramePr>
        <p:xfrm>
          <a:off x="2335213" y="3478213"/>
          <a:ext cx="2405062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53" name="Equation" r:id="rId13" imgW="1193760" imgH="457200" progId="Equation.DSMT4">
                  <p:embed/>
                </p:oleObj>
              </mc:Choice>
              <mc:Fallback>
                <p:oleObj name="Equation" r:id="rId13" imgW="1193760" imgH="457200" progId="Equation.DSMT4">
                  <p:embed/>
                  <p:pic>
                    <p:nvPicPr>
                      <p:cNvPr id="0" name="对象 204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5213" y="3478213"/>
                        <a:ext cx="2405062" cy="922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4" name="对象 20493">
            <a:extLst>
              <a:ext uri="{FF2B5EF4-FFF2-40B4-BE49-F238E27FC236}">
                <a16:creationId xmlns="" xmlns:a16="http://schemas.microsoft.com/office/drawing/2014/main" id="{0DF8954C-4929-4C9F-8B88-8726441F83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454957"/>
              </p:ext>
            </p:extLst>
          </p:nvPr>
        </p:nvGraphicFramePr>
        <p:xfrm>
          <a:off x="6176963" y="3490913"/>
          <a:ext cx="941387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54" name="Equation" r:id="rId15" imgW="469800" imgH="457200" progId="Equation.DSMT4">
                  <p:embed/>
                </p:oleObj>
              </mc:Choice>
              <mc:Fallback>
                <p:oleObj name="Equation" r:id="rId15" imgW="469800" imgH="457200" progId="Equation.DSMT4">
                  <p:embed/>
                  <p:pic>
                    <p:nvPicPr>
                      <p:cNvPr id="0" name="对象 204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6963" y="3490913"/>
                        <a:ext cx="941387" cy="915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组合 5">
            <a:extLst>
              <a:ext uri="{FF2B5EF4-FFF2-40B4-BE49-F238E27FC236}">
                <a16:creationId xmlns="" xmlns:a16="http://schemas.microsoft.com/office/drawing/2014/main" id="{8F5AED6E-8422-450C-97D7-0FCFEBBB5747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43439"/>
            <a:ext cx="2006600" cy="477838"/>
            <a:chOff x="248" y="58"/>
            <a:chExt cx="3160" cy="752"/>
          </a:xfrm>
        </p:grpSpPr>
        <p:sp>
          <p:nvSpPr>
            <p:cNvPr id="20" name="文本框 15">
              <a:extLst>
                <a:ext uri="{FF2B5EF4-FFF2-40B4-BE49-F238E27FC236}">
                  <a16:creationId xmlns="" xmlns:a16="http://schemas.microsoft.com/office/drawing/2014/main" id="{9CDFDD51-AA30-4B88-A240-4BC8B7A52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</a:p>
          </p:txBody>
        </p:sp>
        <p:grpSp>
          <p:nvGrpSpPr>
            <p:cNvPr id="21" name="组合 2">
              <a:extLst>
                <a:ext uri="{FF2B5EF4-FFF2-40B4-BE49-F238E27FC236}">
                  <a16:creationId xmlns="" xmlns:a16="http://schemas.microsoft.com/office/drawing/2014/main" id="{79BAAB28-77B6-4D51-BBE2-8C98B6A4BE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22" name="直线连接符 14">
                <a:extLst>
                  <a:ext uri="{FF2B5EF4-FFF2-40B4-BE49-F238E27FC236}">
                    <a16:creationId xmlns="" xmlns:a16="http://schemas.microsoft.com/office/drawing/2014/main" id="{A1BBD827-C703-4B03-9AF5-AAF66300DFC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>
                <a:extLst>
                  <a:ext uri="{FF2B5EF4-FFF2-40B4-BE49-F238E27FC236}">
                    <a16:creationId xmlns="" xmlns:a16="http://schemas.microsoft.com/office/drawing/2014/main" id="{2007C1D5-B5C0-4620-929E-AB4E8C898E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77" y="73114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bldLvl="0"/>
      <p:bldP spid="20488" grpId="0"/>
      <p:bldP spid="2049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文本框 6151">
            <a:extLst>
              <a:ext uri="{FF2B5EF4-FFF2-40B4-BE49-F238E27FC236}">
                <a16:creationId xmlns="" xmlns:a16="http://schemas.microsoft.com/office/drawing/2014/main" id="{9C550B18-CA9E-4F32-82E3-DDC0B6FF8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0950" y="400991"/>
            <a:ext cx="2936875" cy="46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单项式与多项式相乘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C026EB5F-ACEB-48DD-AA67-09DCFB99CB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0780" y="986265"/>
            <a:ext cx="57246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如图，试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求出三块草坪的总面积是多少？</a:t>
            </a:r>
          </a:p>
        </p:txBody>
      </p:sp>
      <p:sp>
        <p:nvSpPr>
          <p:cNvPr id="9" name="Text Box 39">
            <a:extLst>
              <a:ext uri="{FF2B5EF4-FFF2-40B4-BE49-F238E27FC236}">
                <a16:creationId xmlns="" xmlns:a16="http://schemas.microsoft.com/office/drawing/2014/main" id="{ECC34C74-1B9E-44F8-8E49-85CF81AD8A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9988" y="3868738"/>
            <a:ext cx="6858000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+mn-lt"/>
              </a:rPr>
              <a:t>  </a:t>
            </a:r>
            <a:r>
              <a:rPr lang="en-US" altLang="zh-CN" sz="2100" b="1" dirty="0" smtClean="0">
                <a:latin typeface="+mn-lt"/>
              </a:rPr>
              <a:t>      </a:t>
            </a:r>
            <a:r>
              <a:rPr lang="zh-CN" altLang="en-US" sz="2100" b="1" dirty="0">
                <a:latin typeface="+mn-lt"/>
              </a:rPr>
              <a:t>如果把它看成三个小长方</a:t>
            </a:r>
            <a:r>
              <a:rPr lang="zh-CN" altLang="en-US" sz="2100" b="1" dirty="0" smtClean="0">
                <a:latin typeface="+mn-lt"/>
              </a:rPr>
              <a:t>形，那</a:t>
            </a:r>
            <a:r>
              <a:rPr lang="zh-CN" altLang="en-US" sz="2100" b="1" dirty="0">
                <a:latin typeface="+mn-lt"/>
              </a:rPr>
              <a:t>么它们的面积可分别表示为</a:t>
            </a:r>
            <a:r>
              <a:rPr lang="en-US" altLang="zh-CN" sz="2100" b="1" dirty="0">
                <a:latin typeface="+mn-lt"/>
              </a:rPr>
              <a:t>_____</a:t>
            </a:r>
            <a:r>
              <a:rPr lang="zh-CN" altLang="en-US" sz="2100" b="1" dirty="0">
                <a:latin typeface="+mn-lt"/>
              </a:rPr>
              <a:t>、</a:t>
            </a:r>
            <a:r>
              <a:rPr lang="en-US" altLang="zh-CN" sz="2100" b="1" dirty="0">
                <a:latin typeface="+mn-lt"/>
              </a:rPr>
              <a:t>_____</a:t>
            </a:r>
            <a:r>
              <a:rPr lang="zh-CN" altLang="en-US" sz="2100" b="1" dirty="0">
                <a:latin typeface="+mn-lt"/>
              </a:rPr>
              <a:t>、</a:t>
            </a:r>
            <a:r>
              <a:rPr lang="en-US" altLang="zh-CN" sz="2100" b="1" dirty="0">
                <a:latin typeface="+mn-lt"/>
              </a:rPr>
              <a:t>_____. </a:t>
            </a:r>
            <a:r>
              <a:rPr lang="en-US" altLang="zh-CN" sz="2100" b="1" u="sng" dirty="0">
                <a:latin typeface="+mn-lt"/>
              </a:rPr>
              <a:t>                   </a:t>
            </a:r>
            <a:r>
              <a:rPr lang="en-US" altLang="zh-CN" sz="2100" b="1" dirty="0">
                <a:latin typeface="+mn-lt"/>
              </a:rPr>
              <a:t>          </a:t>
            </a:r>
          </a:p>
        </p:txBody>
      </p:sp>
      <p:grpSp>
        <p:nvGrpSpPr>
          <p:cNvPr id="62470" name="Group 36">
            <a:extLst>
              <a:ext uri="{FF2B5EF4-FFF2-40B4-BE49-F238E27FC236}">
                <a16:creationId xmlns="" xmlns:a16="http://schemas.microsoft.com/office/drawing/2014/main" id="{00F05E88-D943-45B8-8CE1-35107BFBF105}"/>
              </a:ext>
            </a:extLst>
          </p:cNvPr>
          <p:cNvGrpSpPr>
            <a:grpSpLocks/>
          </p:cNvGrpSpPr>
          <p:nvPr/>
        </p:nvGrpSpPr>
        <p:grpSpPr bwMode="auto">
          <a:xfrm>
            <a:off x="5678488" y="1858963"/>
            <a:ext cx="342900" cy="1943100"/>
            <a:chOff x="3696" y="1104"/>
            <a:chExt cx="288" cy="1632"/>
          </a:xfrm>
        </p:grpSpPr>
        <p:sp>
          <p:nvSpPr>
            <p:cNvPr id="62471" name="Line 13">
              <a:extLst>
                <a:ext uri="{FF2B5EF4-FFF2-40B4-BE49-F238E27FC236}">
                  <a16:creationId xmlns="" xmlns:a16="http://schemas.microsoft.com/office/drawing/2014/main" id="{E3376EC9-F79C-4C31-8981-F8C6EBA5A2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6" y="1104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2" name="Line 14">
              <a:extLst>
                <a:ext uri="{FF2B5EF4-FFF2-40B4-BE49-F238E27FC236}">
                  <a16:creationId xmlns="" xmlns:a16="http://schemas.microsoft.com/office/drawing/2014/main" id="{DEA36BF7-FC69-47C6-9D78-EC1331C095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6" y="2736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3" name="Line 15">
              <a:extLst>
                <a:ext uri="{FF2B5EF4-FFF2-40B4-BE49-F238E27FC236}">
                  <a16:creationId xmlns="" xmlns:a16="http://schemas.microsoft.com/office/drawing/2014/main" id="{EB02D699-C1CB-4DE1-A724-E0381E505B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0" y="1104"/>
              <a:ext cx="0" cy="1632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4" name="Text Box 16">
              <a:extLst>
                <a:ext uri="{FF2B5EF4-FFF2-40B4-BE49-F238E27FC236}">
                  <a16:creationId xmlns="" xmlns:a16="http://schemas.microsoft.com/office/drawing/2014/main" id="{184565FB-B3D0-4F93-A3A3-E93ABD712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1680"/>
              <a:ext cx="192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2475" name="Group 38">
            <a:extLst>
              <a:ext uri="{FF2B5EF4-FFF2-40B4-BE49-F238E27FC236}">
                <a16:creationId xmlns="" xmlns:a16="http://schemas.microsoft.com/office/drawing/2014/main" id="{9D74757A-87FA-4CA0-BC8C-0D1D60F64170}"/>
              </a:ext>
            </a:extLst>
          </p:cNvPr>
          <p:cNvGrpSpPr>
            <a:grpSpLocks/>
          </p:cNvGrpSpPr>
          <p:nvPr/>
        </p:nvGrpSpPr>
        <p:grpSpPr bwMode="auto">
          <a:xfrm>
            <a:off x="1277938" y="1411288"/>
            <a:ext cx="2000250" cy="2390775"/>
            <a:chOff x="0" y="729"/>
            <a:chExt cx="1680" cy="2007"/>
          </a:xfrm>
        </p:grpSpPr>
        <p:grpSp>
          <p:nvGrpSpPr>
            <p:cNvPr id="62476" name="Group 34">
              <a:extLst>
                <a:ext uri="{FF2B5EF4-FFF2-40B4-BE49-F238E27FC236}">
                  <a16:creationId xmlns="" xmlns:a16="http://schemas.microsoft.com/office/drawing/2014/main" id="{18FB0E70-22D7-4C01-9FF5-9340BDE4DE5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92" y="1104"/>
              <a:ext cx="288" cy="1632"/>
              <a:chOff x="1392" y="1104"/>
              <a:chExt cx="288" cy="1632"/>
            </a:xfrm>
          </p:grpSpPr>
          <p:sp>
            <p:nvSpPr>
              <p:cNvPr id="62477" name="Line 17">
                <a:extLst>
                  <a:ext uri="{FF2B5EF4-FFF2-40B4-BE49-F238E27FC236}">
                    <a16:creationId xmlns="" xmlns:a16="http://schemas.microsoft.com/office/drawing/2014/main" id="{197462E7-5408-4A85-ACE4-B02FFCD9C8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2" y="1104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78" name="Line 18">
                <a:extLst>
                  <a:ext uri="{FF2B5EF4-FFF2-40B4-BE49-F238E27FC236}">
                    <a16:creationId xmlns="" xmlns:a16="http://schemas.microsoft.com/office/drawing/2014/main" id="{6EC6D287-9AAC-47A9-AE0E-9128B74E63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2" y="2736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79" name="Line 19">
                <a:extLst>
                  <a:ext uri="{FF2B5EF4-FFF2-40B4-BE49-F238E27FC236}">
                    <a16:creationId xmlns="" xmlns:a16="http://schemas.microsoft.com/office/drawing/2014/main" id="{B5ACAA0B-0E97-4E1D-BEC0-4C9836CA8E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36" y="1104"/>
                <a:ext cx="0" cy="1632"/>
              </a:xfrm>
              <a:prstGeom prst="line">
                <a:avLst/>
              </a:prstGeom>
              <a:noFill/>
              <a:ln w="38100">
                <a:solidFill>
                  <a:srgbClr val="660066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80" name="Text Box 20">
                <a:extLst>
                  <a:ext uri="{FF2B5EF4-FFF2-40B4-BE49-F238E27FC236}">
                    <a16:creationId xmlns="" xmlns:a16="http://schemas.microsoft.com/office/drawing/2014/main" id="{AABE08C5-34BB-4E23-9E28-2EE7D0ABBD2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92" y="1680"/>
                <a:ext cx="192" cy="30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p</a:t>
                </a:r>
                <a:endPara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2481" name="Group 33">
              <a:extLst>
                <a:ext uri="{FF2B5EF4-FFF2-40B4-BE49-F238E27FC236}">
                  <a16:creationId xmlns="" xmlns:a16="http://schemas.microsoft.com/office/drawing/2014/main" id="{605504AF-3FA3-47B4-A46C-B2505FD7BF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729"/>
              <a:ext cx="1392" cy="2007"/>
              <a:chOff x="0" y="729"/>
              <a:chExt cx="1392" cy="2007"/>
            </a:xfrm>
          </p:grpSpPr>
          <p:sp>
            <p:nvSpPr>
              <p:cNvPr id="62482" name="Rectangle 7">
                <a:extLst>
                  <a:ext uri="{FF2B5EF4-FFF2-40B4-BE49-F238E27FC236}">
                    <a16:creationId xmlns="" xmlns:a16="http://schemas.microsoft.com/office/drawing/2014/main" id="{603F11AF-A225-4D00-89DD-3D2CE7C201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104"/>
                <a:ext cx="1392" cy="1632"/>
              </a:xfrm>
              <a:prstGeom prst="rect">
                <a:avLst/>
              </a:prstGeom>
              <a:solidFill>
                <a:srgbClr val="00B05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zh-CN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483" name="Line 21">
                <a:extLst>
                  <a:ext uri="{FF2B5EF4-FFF2-40B4-BE49-F238E27FC236}">
                    <a16:creationId xmlns="" xmlns:a16="http://schemas.microsoft.com/office/drawing/2014/main" id="{1504532A-BC0D-4321-92EF-3DC9CDEF74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816"/>
                <a:ext cx="0" cy="2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84" name="Line 22">
                <a:extLst>
                  <a:ext uri="{FF2B5EF4-FFF2-40B4-BE49-F238E27FC236}">
                    <a16:creationId xmlns="" xmlns:a16="http://schemas.microsoft.com/office/drawing/2014/main" id="{D38D49D8-CCD9-40AC-9C3E-CEC5A1FA9E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2" y="816"/>
                <a:ext cx="0" cy="2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85" name="Line 23">
                <a:extLst>
                  <a:ext uri="{FF2B5EF4-FFF2-40B4-BE49-F238E27FC236}">
                    <a16:creationId xmlns="" xmlns:a16="http://schemas.microsoft.com/office/drawing/2014/main" id="{0BE940D2-1F4E-4C44-9550-16C4061FB8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960"/>
                <a:ext cx="1392" cy="0"/>
              </a:xfrm>
              <a:prstGeom prst="line">
                <a:avLst/>
              </a:prstGeom>
              <a:noFill/>
              <a:ln w="38100">
                <a:solidFill>
                  <a:srgbClr val="660066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86" name="Text Box 24">
                <a:extLst>
                  <a:ext uri="{FF2B5EF4-FFF2-40B4-BE49-F238E27FC236}">
                    <a16:creationId xmlns="" xmlns:a16="http://schemas.microsoft.com/office/drawing/2014/main" id="{ED4EAB85-3B03-4EE5-A4F2-EB60042174D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6" y="729"/>
                <a:ext cx="336" cy="30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2487" name="Group 35">
            <a:extLst>
              <a:ext uri="{FF2B5EF4-FFF2-40B4-BE49-F238E27FC236}">
                <a16:creationId xmlns="" xmlns:a16="http://schemas.microsoft.com/office/drawing/2014/main" id="{8D6D2232-E192-4883-BABE-96F4A2644B4B}"/>
              </a:ext>
            </a:extLst>
          </p:cNvPr>
          <p:cNvGrpSpPr>
            <a:grpSpLocks/>
          </p:cNvGrpSpPr>
          <p:nvPr/>
        </p:nvGrpSpPr>
        <p:grpSpPr bwMode="auto">
          <a:xfrm>
            <a:off x="4306888" y="1411288"/>
            <a:ext cx="1371600" cy="2390775"/>
            <a:chOff x="2544" y="729"/>
            <a:chExt cx="1152" cy="2007"/>
          </a:xfrm>
        </p:grpSpPr>
        <p:sp>
          <p:nvSpPr>
            <p:cNvPr id="62488" name="Rectangle 5">
              <a:extLst>
                <a:ext uri="{FF2B5EF4-FFF2-40B4-BE49-F238E27FC236}">
                  <a16:creationId xmlns="" xmlns:a16="http://schemas.microsoft.com/office/drawing/2014/main" id="{40DC944B-B607-4A9D-B735-B8DB91597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1104"/>
              <a:ext cx="1152" cy="1632"/>
            </a:xfrm>
            <a:prstGeom prst="rect">
              <a:avLst/>
            </a:prstGeom>
            <a:solidFill>
              <a:srgbClr val="00B050">
                <a:alpha val="74901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489" name="Line 25">
              <a:extLst>
                <a:ext uri="{FF2B5EF4-FFF2-40B4-BE49-F238E27FC236}">
                  <a16:creationId xmlns="" xmlns:a16="http://schemas.microsoft.com/office/drawing/2014/main" id="{3589024E-C229-4FB7-BA62-0ECFB71521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4" y="816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0" name="Line 26">
              <a:extLst>
                <a:ext uri="{FF2B5EF4-FFF2-40B4-BE49-F238E27FC236}">
                  <a16:creationId xmlns="" xmlns:a16="http://schemas.microsoft.com/office/drawing/2014/main" id="{ABD77DB4-ADE3-4424-B6DE-8F0CA5E3F8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6" y="816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1" name="Line 27">
              <a:extLst>
                <a:ext uri="{FF2B5EF4-FFF2-40B4-BE49-F238E27FC236}">
                  <a16:creationId xmlns="" xmlns:a16="http://schemas.microsoft.com/office/drawing/2014/main" id="{262D29E0-E2EC-41DD-842B-032D542FEC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4" y="960"/>
              <a:ext cx="115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2" name="Text Box 28">
              <a:extLst>
                <a:ext uri="{FF2B5EF4-FFF2-40B4-BE49-F238E27FC236}">
                  <a16:creationId xmlns="" xmlns:a16="http://schemas.microsoft.com/office/drawing/2014/main" id="{5A3D1296-D99C-4DDD-A9B4-891E764D8B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729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2493" name="Group 37">
            <a:extLst>
              <a:ext uri="{FF2B5EF4-FFF2-40B4-BE49-F238E27FC236}">
                <a16:creationId xmlns="" xmlns:a16="http://schemas.microsoft.com/office/drawing/2014/main" id="{C53E53DE-A574-4851-8B46-55371CFFAF78}"/>
              </a:ext>
            </a:extLst>
          </p:cNvPr>
          <p:cNvGrpSpPr>
            <a:grpSpLocks/>
          </p:cNvGrpSpPr>
          <p:nvPr/>
        </p:nvGrpSpPr>
        <p:grpSpPr bwMode="auto">
          <a:xfrm>
            <a:off x="6707188" y="1401763"/>
            <a:ext cx="1143000" cy="2389187"/>
            <a:chOff x="4560" y="729"/>
            <a:chExt cx="960" cy="2007"/>
          </a:xfrm>
        </p:grpSpPr>
        <p:sp>
          <p:nvSpPr>
            <p:cNvPr id="62494" name="Rectangle 8">
              <a:extLst>
                <a:ext uri="{FF2B5EF4-FFF2-40B4-BE49-F238E27FC236}">
                  <a16:creationId xmlns="" xmlns:a16="http://schemas.microsoft.com/office/drawing/2014/main" id="{CB68AF4C-D1A3-4171-A37F-A724DA1DCA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1104"/>
              <a:ext cx="672" cy="1632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495" name="Line 9">
              <a:extLst>
                <a:ext uri="{FF2B5EF4-FFF2-40B4-BE49-F238E27FC236}">
                  <a16:creationId xmlns="" xmlns:a16="http://schemas.microsoft.com/office/drawing/2014/main" id="{B87F60A9-B8A7-4C2F-87A9-C35D2A4BC9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2" y="1104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6" name="Line 10">
              <a:extLst>
                <a:ext uri="{FF2B5EF4-FFF2-40B4-BE49-F238E27FC236}">
                  <a16:creationId xmlns="" xmlns:a16="http://schemas.microsoft.com/office/drawing/2014/main" id="{3354821A-F1D8-471A-AA09-901F870440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2" y="2736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7" name="Line 11">
              <a:extLst>
                <a:ext uri="{FF2B5EF4-FFF2-40B4-BE49-F238E27FC236}">
                  <a16:creationId xmlns="" xmlns:a16="http://schemas.microsoft.com/office/drawing/2014/main" id="{58CC5031-EE45-4F26-8955-3C661C2BAD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76" y="1104"/>
              <a:ext cx="0" cy="1632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8" name="Text Box 12">
              <a:extLst>
                <a:ext uri="{FF2B5EF4-FFF2-40B4-BE49-F238E27FC236}">
                  <a16:creationId xmlns="" xmlns:a16="http://schemas.microsoft.com/office/drawing/2014/main" id="{F70E551E-A686-43C3-B529-1CF46C52D7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64" y="1680"/>
              <a:ext cx="192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499" name="Line 29">
              <a:extLst>
                <a:ext uri="{FF2B5EF4-FFF2-40B4-BE49-F238E27FC236}">
                  <a16:creationId xmlns="" xmlns:a16="http://schemas.microsoft.com/office/drawing/2014/main" id="{56CDAFA1-032F-4EDD-B919-002B504C5C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2" y="816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0" name="Line 30">
              <a:extLst>
                <a:ext uri="{FF2B5EF4-FFF2-40B4-BE49-F238E27FC236}">
                  <a16:creationId xmlns="" xmlns:a16="http://schemas.microsoft.com/office/drawing/2014/main" id="{1C11D3E4-DE92-4B75-B744-2C862BA573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816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1" name="Line 31">
              <a:extLst>
                <a:ext uri="{FF2B5EF4-FFF2-40B4-BE49-F238E27FC236}">
                  <a16:creationId xmlns="" xmlns:a16="http://schemas.microsoft.com/office/drawing/2014/main" id="{CBB990F5-986E-411B-A870-C7F7922400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960"/>
              <a:ext cx="67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2" name="Text Box 32">
              <a:extLst>
                <a:ext uri="{FF2B5EF4-FFF2-40B4-BE49-F238E27FC236}">
                  <a16:creationId xmlns="" xmlns:a16="http://schemas.microsoft.com/office/drawing/2014/main" id="{101726FE-F4B2-4D9E-8948-1E4E930E60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2" y="729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3" name="Text Box 40">
            <a:extLst>
              <a:ext uri="{FF2B5EF4-FFF2-40B4-BE49-F238E27FC236}">
                <a16:creationId xmlns="" xmlns:a16="http://schemas.microsoft.com/office/drawing/2014/main" id="{28FC5945-0FDA-4823-A8D5-389470C7C2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087" y="4348163"/>
            <a:ext cx="676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 Box 41">
            <a:extLst>
              <a:ext uri="{FF2B5EF4-FFF2-40B4-BE49-F238E27FC236}">
                <a16:creationId xmlns="" xmlns:a16="http://schemas.microsoft.com/office/drawing/2014/main" id="{A9A3BC40-F3F5-4C57-AD06-EF6383D545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1188" y="4348163"/>
            <a:ext cx="685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 Box 42">
            <a:extLst>
              <a:ext uri="{FF2B5EF4-FFF2-40B4-BE49-F238E27FC236}">
                <a16:creationId xmlns="" xmlns:a16="http://schemas.microsoft.com/office/drawing/2014/main" id="{9F8C6877-5555-419D-826C-9EDBE269C4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2488" y="4348163"/>
            <a:ext cx="7167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2510" name="组合 4">
            <a:extLst>
              <a:ext uri="{FF2B5EF4-FFF2-40B4-BE49-F238E27FC236}">
                <a16:creationId xmlns="" xmlns:a16="http://schemas.microsoft.com/office/drawing/2014/main" id="{9D2B88B2-A997-40D6-8F16-E58C454FE9BD}"/>
              </a:ext>
            </a:extLst>
          </p:cNvPr>
          <p:cNvGrpSpPr>
            <a:grpSpLocks/>
          </p:cNvGrpSpPr>
          <p:nvPr/>
        </p:nvGrpSpPr>
        <p:grpSpPr bwMode="auto">
          <a:xfrm>
            <a:off x="2108200" y="441219"/>
            <a:ext cx="1685925" cy="410359"/>
            <a:chOff x="3485" y="1168"/>
            <a:chExt cx="2655" cy="644"/>
          </a:xfrm>
        </p:grpSpPr>
        <p:sp>
          <p:nvSpPr>
            <p:cNvPr id="6" name="圆角矩形 5">
              <a:extLst>
                <a:ext uri="{FF2B5EF4-FFF2-40B4-BE49-F238E27FC236}">
                  <a16:creationId xmlns="" xmlns:a16="http://schemas.microsoft.com/office/drawing/2014/main" id="{597A8FA1-6C70-42E2-AF38-7F281B58E65E}"/>
                </a:ext>
              </a:extLst>
            </p:cNvPr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62512" name="矩形 1">
              <a:extLst>
                <a:ext uri="{FF2B5EF4-FFF2-40B4-BE49-F238E27FC236}">
                  <a16:creationId xmlns="" xmlns:a16="http://schemas.microsoft.com/office/drawing/2014/main" id="{CC6BDBE5-0A7F-479E-9FD3-F04F13B026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7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51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53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3" grpId="0"/>
      <p:bldP spid="44" grpId="0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89" name="Group 3">
            <a:extLst>
              <a:ext uri="{FF2B5EF4-FFF2-40B4-BE49-F238E27FC236}">
                <a16:creationId xmlns="" xmlns:a16="http://schemas.microsoft.com/office/drawing/2014/main" id="{C802E0E8-5575-405D-8262-A3B2A78A6646}"/>
              </a:ext>
            </a:extLst>
          </p:cNvPr>
          <p:cNvGrpSpPr>
            <a:grpSpLocks/>
          </p:cNvGrpSpPr>
          <p:nvPr/>
        </p:nvGrpSpPr>
        <p:grpSpPr bwMode="auto">
          <a:xfrm>
            <a:off x="5694363" y="1314450"/>
            <a:ext cx="342900" cy="1943100"/>
            <a:chOff x="3696" y="1104"/>
            <a:chExt cx="288" cy="1632"/>
          </a:xfrm>
        </p:grpSpPr>
        <p:sp>
          <p:nvSpPr>
            <p:cNvPr id="63490" name="Line 4">
              <a:extLst>
                <a:ext uri="{FF2B5EF4-FFF2-40B4-BE49-F238E27FC236}">
                  <a16:creationId xmlns="" xmlns:a16="http://schemas.microsoft.com/office/drawing/2014/main" id="{6DC25A9D-9E77-4D69-9CD2-5A9F44E115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6" y="1104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1" name="Line 5">
              <a:extLst>
                <a:ext uri="{FF2B5EF4-FFF2-40B4-BE49-F238E27FC236}">
                  <a16:creationId xmlns="" xmlns:a16="http://schemas.microsoft.com/office/drawing/2014/main" id="{2899E8EB-A8AD-4CD8-B568-3D56ECF2AF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6" y="2736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2" name="Line 6">
              <a:extLst>
                <a:ext uri="{FF2B5EF4-FFF2-40B4-BE49-F238E27FC236}">
                  <a16:creationId xmlns="" xmlns:a16="http://schemas.microsoft.com/office/drawing/2014/main" id="{C5A11CBA-7854-4E32-9C48-0607104D56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0" y="1104"/>
              <a:ext cx="0" cy="1632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3" name="Text Box 7">
              <a:extLst>
                <a:ext uri="{FF2B5EF4-FFF2-40B4-BE49-F238E27FC236}">
                  <a16:creationId xmlns="" xmlns:a16="http://schemas.microsoft.com/office/drawing/2014/main" id="{1EBEE66F-5B6D-42C3-92B7-B5446CA379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1680"/>
              <a:ext cx="192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8">
            <a:extLst>
              <a:ext uri="{FF2B5EF4-FFF2-40B4-BE49-F238E27FC236}">
                <a16:creationId xmlns="" xmlns:a16="http://schemas.microsoft.com/office/drawing/2014/main" id="{4FFDA0D8-1C0C-4035-B036-405A66C030A4}"/>
              </a:ext>
            </a:extLst>
          </p:cNvPr>
          <p:cNvGrpSpPr>
            <a:grpSpLocks/>
          </p:cNvGrpSpPr>
          <p:nvPr/>
        </p:nvGrpSpPr>
        <p:grpSpPr bwMode="auto">
          <a:xfrm>
            <a:off x="1293813" y="868363"/>
            <a:ext cx="2000250" cy="2389187"/>
            <a:chOff x="0" y="729"/>
            <a:chExt cx="1680" cy="2007"/>
          </a:xfrm>
        </p:grpSpPr>
        <p:grpSp>
          <p:nvGrpSpPr>
            <p:cNvPr id="63495" name="Group 9">
              <a:extLst>
                <a:ext uri="{FF2B5EF4-FFF2-40B4-BE49-F238E27FC236}">
                  <a16:creationId xmlns="" xmlns:a16="http://schemas.microsoft.com/office/drawing/2014/main" id="{14B8B0F7-F879-4A91-978E-FD445B6DC7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92" y="1104"/>
              <a:ext cx="288" cy="1632"/>
              <a:chOff x="1392" y="1104"/>
              <a:chExt cx="288" cy="1632"/>
            </a:xfrm>
          </p:grpSpPr>
          <p:sp>
            <p:nvSpPr>
              <p:cNvPr id="63496" name="Line 10">
                <a:extLst>
                  <a:ext uri="{FF2B5EF4-FFF2-40B4-BE49-F238E27FC236}">
                    <a16:creationId xmlns="" xmlns:a16="http://schemas.microsoft.com/office/drawing/2014/main" id="{95A3BA77-BD76-4B83-806F-EAE287F283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2" y="1104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97" name="Line 11">
                <a:extLst>
                  <a:ext uri="{FF2B5EF4-FFF2-40B4-BE49-F238E27FC236}">
                    <a16:creationId xmlns="" xmlns:a16="http://schemas.microsoft.com/office/drawing/2014/main" id="{6ABB06D6-0646-4D84-9065-CCDAF76BEF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2" y="2736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98" name="Line 12">
                <a:extLst>
                  <a:ext uri="{FF2B5EF4-FFF2-40B4-BE49-F238E27FC236}">
                    <a16:creationId xmlns="" xmlns:a16="http://schemas.microsoft.com/office/drawing/2014/main" id="{6F0BDEB0-5224-4D02-A0A3-5B0E0E4AA3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36" y="1104"/>
                <a:ext cx="0" cy="1632"/>
              </a:xfrm>
              <a:prstGeom prst="line">
                <a:avLst/>
              </a:prstGeom>
              <a:noFill/>
              <a:ln w="38100">
                <a:solidFill>
                  <a:srgbClr val="660066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99" name="Text Box 13">
                <a:extLst>
                  <a:ext uri="{FF2B5EF4-FFF2-40B4-BE49-F238E27FC236}">
                    <a16:creationId xmlns="" xmlns:a16="http://schemas.microsoft.com/office/drawing/2014/main" id="{7D933B86-4CA6-47D8-8A1F-1CB3B903546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92" y="1680"/>
                <a:ext cx="192" cy="30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  <a:sym typeface="Arial" panose="020B0604020202020204" pitchFamily="34" charset="0"/>
                  </a:rPr>
                  <a:t>p</a:t>
                </a:r>
                <a:endPara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3500" name="Group 14">
              <a:extLst>
                <a:ext uri="{FF2B5EF4-FFF2-40B4-BE49-F238E27FC236}">
                  <a16:creationId xmlns="" xmlns:a16="http://schemas.microsoft.com/office/drawing/2014/main" id="{6071695F-3CBE-4C7E-8F72-E259FF6558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729"/>
              <a:ext cx="1392" cy="2007"/>
              <a:chOff x="0" y="729"/>
              <a:chExt cx="1392" cy="2007"/>
            </a:xfrm>
          </p:grpSpPr>
          <p:sp>
            <p:nvSpPr>
              <p:cNvPr id="63501" name="Rectangle 15">
                <a:extLst>
                  <a:ext uri="{FF2B5EF4-FFF2-40B4-BE49-F238E27FC236}">
                    <a16:creationId xmlns="" xmlns:a16="http://schemas.microsoft.com/office/drawing/2014/main" id="{53A07ECA-4038-4041-B1E5-E88CC53D33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104"/>
                <a:ext cx="1392" cy="1632"/>
              </a:xfrm>
              <a:prstGeom prst="rect">
                <a:avLst/>
              </a:prstGeom>
              <a:solidFill>
                <a:srgbClr val="00B05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zh-CN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502" name="Line 16">
                <a:extLst>
                  <a:ext uri="{FF2B5EF4-FFF2-40B4-BE49-F238E27FC236}">
                    <a16:creationId xmlns="" xmlns:a16="http://schemas.microsoft.com/office/drawing/2014/main" id="{13873E6C-4E92-4794-AB3F-06ED55A040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816"/>
                <a:ext cx="0" cy="2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03" name="Line 17">
                <a:extLst>
                  <a:ext uri="{FF2B5EF4-FFF2-40B4-BE49-F238E27FC236}">
                    <a16:creationId xmlns="" xmlns:a16="http://schemas.microsoft.com/office/drawing/2014/main" id="{87C9E76C-1C17-4E64-9191-20211E6EC8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2" y="816"/>
                <a:ext cx="0" cy="2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04" name="Line 18">
                <a:extLst>
                  <a:ext uri="{FF2B5EF4-FFF2-40B4-BE49-F238E27FC236}">
                    <a16:creationId xmlns="" xmlns:a16="http://schemas.microsoft.com/office/drawing/2014/main" id="{5445C685-7BCF-4269-AA05-3CEE4EE133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960"/>
                <a:ext cx="1392" cy="0"/>
              </a:xfrm>
              <a:prstGeom prst="line">
                <a:avLst/>
              </a:prstGeom>
              <a:noFill/>
              <a:ln w="38100">
                <a:solidFill>
                  <a:srgbClr val="660066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05" name="Text Box 19">
                <a:extLst>
                  <a:ext uri="{FF2B5EF4-FFF2-40B4-BE49-F238E27FC236}">
                    <a16:creationId xmlns="" xmlns:a16="http://schemas.microsoft.com/office/drawing/2014/main" id="{027CBEDE-AFFD-4AD9-9479-B17FBD82E04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6" y="729"/>
                <a:ext cx="336" cy="30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3506" name="Group 20">
            <a:extLst>
              <a:ext uri="{FF2B5EF4-FFF2-40B4-BE49-F238E27FC236}">
                <a16:creationId xmlns="" xmlns:a16="http://schemas.microsoft.com/office/drawing/2014/main" id="{5DBF7AAB-D116-4007-9B9D-F37DB16C2102}"/>
              </a:ext>
            </a:extLst>
          </p:cNvPr>
          <p:cNvGrpSpPr>
            <a:grpSpLocks/>
          </p:cNvGrpSpPr>
          <p:nvPr/>
        </p:nvGrpSpPr>
        <p:grpSpPr bwMode="auto">
          <a:xfrm>
            <a:off x="4322763" y="868363"/>
            <a:ext cx="1371600" cy="2389187"/>
            <a:chOff x="2544" y="729"/>
            <a:chExt cx="1152" cy="2007"/>
          </a:xfrm>
        </p:grpSpPr>
        <p:sp>
          <p:nvSpPr>
            <p:cNvPr id="63507" name="Rectangle 21">
              <a:extLst>
                <a:ext uri="{FF2B5EF4-FFF2-40B4-BE49-F238E27FC236}">
                  <a16:creationId xmlns="" xmlns:a16="http://schemas.microsoft.com/office/drawing/2014/main" id="{8F5E1E91-62A1-4C24-B86B-E14D6F57F7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1104"/>
              <a:ext cx="1152" cy="1632"/>
            </a:xfrm>
            <a:prstGeom prst="rect">
              <a:avLst/>
            </a:prstGeom>
            <a:solidFill>
              <a:srgbClr val="00B050">
                <a:alpha val="67841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508" name="Line 22">
              <a:extLst>
                <a:ext uri="{FF2B5EF4-FFF2-40B4-BE49-F238E27FC236}">
                  <a16:creationId xmlns="" xmlns:a16="http://schemas.microsoft.com/office/drawing/2014/main" id="{5A2C90B9-DE02-4BD6-B21D-08B86284F5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4" y="816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9" name="Line 23">
              <a:extLst>
                <a:ext uri="{FF2B5EF4-FFF2-40B4-BE49-F238E27FC236}">
                  <a16:creationId xmlns="" xmlns:a16="http://schemas.microsoft.com/office/drawing/2014/main" id="{B3E00FF0-3653-444F-8C5D-4156D4EB1E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6" y="816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0" name="Line 24">
              <a:extLst>
                <a:ext uri="{FF2B5EF4-FFF2-40B4-BE49-F238E27FC236}">
                  <a16:creationId xmlns="" xmlns:a16="http://schemas.microsoft.com/office/drawing/2014/main" id="{0AC3340C-3A06-44A5-8B10-7FCA72F931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4" y="960"/>
              <a:ext cx="115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1" name="Text Box 25">
              <a:extLst>
                <a:ext uri="{FF2B5EF4-FFF2-40B4-BE49-F238E27FC236}">
                  <a16:creationId xmlns="" xmlns:a16="http://schemas.microsoft.com/office/drawing/2014/main" id="{8CEA973A-D89C-4A1A-92BB-17C1DD0F19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729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26">
            <a:extLst>
              <a:ext uri="{FF2B5EF4-FFF2-40B4-BE49-F238E27FC236}">
                <a16:creationId xmlns="" xmlns:a16="http://schemas.microsoft.com/office/drawing/2014/main" id="{A4D02E9E-B3E6-4716-85C8-BB25231AAD59}"/>
              </a:ext>
            </a:extLst>
          </p:cNvPr>
          <p:cNvGrpSpPr>
            <a:grpSpLocks/>
          </p:cNvGrpSpPr>
          <p:nvPr/>
        </p:nvGrpSpPr>
        <p:grpSpPr bwMode="auto">
          <a:xfrm>
            <a:off x="6723063" y="857250"/>
            <a:ext cx="1143000" cy="2389188"/>
            <a:chOff x="4560" y="729"/>
            <a:chExt cx="960" cy="2007"/>
          </a:xfrm>
        </p:grpSpPr>
        <p:sp>
          <p:nvSpPr>
            <p:cNvPr id="63513" name="Rectangle 27">
              <a:extLst>
                <a:ext uri="{FF2B5EF4-FFF2-40B4-BE49-F238E27FC236}">
                  <a16:creationId xmlns="" xmlns:a16="http://schemas.microsoft.com/office/drawing/2014/main" id="{BE5A1254-0268-4765-81E3-970455980A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1104"/>
              <a:ext cx="672" cy="1632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514" name="Line 28">
              <a:extLst>
                <a:ext uri="{FF2B5EF4-FFF2-40B4-BE49-F238E27FC236}">
                  <a16:creationId xmlns="" xmlns:a16="http://schemas.microsoft.com/office/drawing/2014/main" id="{7E3866CF-A871-44EF-8689-0740CF157D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2" y="1104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5" name="Line 29">
              <a:extLst>
                <a:ext uri="{FF2B5EF4-FFF2-40B4-BE49-F238E27FC236}">
                  <a16:creationId xmlns="" xmlns:a16="http://schemas.microsoft.com/office/drawing/2014/main" id="{25ECD0F9-BBEC-4F21-851A-10D370D690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2" y="2736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6" name="Line 30">
              <a:extLst>
                <a:ext uri="{FF2B5EF4-FFF2-40B4-BE49-F238E27FC236}">
                  <a16:creationId xmlns="" xmlns:a16="http://schemas.microsoft.com/office/drawing/2014/main" id="{B042BAB2-9E0A-41D9-AD58-6B8D84325C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76" y="1104"/>
              <a:ext cx="0" cy="1632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7" name="Text Box 31">
              <a:extLst>
                <a:ext uri="{FF2B5EF4-FFF2-40B4-BE49-F238E27FC236}">
                  <a16:creationId xmlns="" xmlns:a16="http://schemas.microsoft.com/office/drawing/2014/main" id="{EBF6A817-F770-4F7D-BDDB-A09D2CE67D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77" y="1680"/>
              <a:ext cx="192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518" name="Line 32">
              <a:extLst>
                <a:ext uri="{FF2B5EF4-FFF2-40B4-BE49-F238E27FC236}">
                  <a16:creationId xmlns="" xmlns:a16="http://schemas.microsoft.com/office/drawing/2014/main" id="{28E49AED-F120-4D76-9162-95D8CABB5C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2" y="816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9" name="Line 33">
              <a:extLst>
                <a:ext uri="{FF2B5EF4-FFF2-40B4-BE49-F238E27FC236}">
                  <a16:creationId xmlns="" xmlns:a16="http://schemas.microsoft.com/office/drawing/2014/main" id="{C768596E-0D51-440B-BA09-F6A424A34D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816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0" name="Line 34">
              <a:extLst>
                <a:ext uri="{FF2B5EF4-FFF2-40B4-BE49-F238E27FC236}">
                  <a16:creationId xmlns="" xmlns:a16="http://schemas.microsoft.com/office/drawing/2014/main" id="{AF2C2D19-3834-4CBB-AF0F-E5B723890F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0" y="960"/>
              <a:ext cx="67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1" name="Text Box 35">
              <a:extLst>
                <a:ext uri="{FF2B5EF4-FFF2-40B4-BE49-F238E27FC236}">
                  <a16:creationId xmlns="" xmlns:a16="http://schemas.microsoft.com/office/drawing/2014/main" id="{AADBBEF2-39E0-4316-8B5D-5E5C210614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2" y="729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40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42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 4.5679E-6 L -0.1125 0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8125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07407E-6 L 0.14896 4.07407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4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3" name="Group 20">
            <a:extLst>
              <a:ext uri="{FF2B5EF4-FFF2-40B4-BE49-F238E27FC236}">
                <a16:creationId xmlns="" xmlns:a16="http://schemas.microsoft.com/office/drawing/2014/main" id="{6F752092-F378-4326-98A8-7ED8227B68E0}"/>
              </a:ext>
            </a:extLst>
          </p:cNvPr>
          <p:cNvGrpSpPr>
            <a:grpSpLocks/>
          </p:cNvGrpSpPr>
          <p:nvPr/>
        </p:nvGrpSpPr>
        <p:grpSpPr bwMode="auto">
          <a:xfrm>
            <a:off x="2514600" y="730078"/>
            <a:ext cx="4171950" cy="2389187"/>
            <a:chOff x="1152" y="-87"/>
            <a:chExt cx="3504" cy="2007"/>
          </a:xfrm>
        </p:grpSpPr>
        <p:sp>
          <p:nvSpPr>
            <p:cNvPr id="64514" name="Rectangle 2">
              <a:extLst>
                <a:ext uri="{FF2B5EF4-FFF2-40B4-BE49-F238E27FC236}">
                  <a16:creationId xmlns="" xmlns:a16="http://schemas.microsoft.com/office/drawing/2014/main" id="{7CDD392C-1684-47AB-B4C4-0BD871B16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288"/>
              <a:ext cx="1392" cy="1632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4515" name="Rectangle 3">
              <a:extLst>
                <a:ext uri="{FF2B5EF4-FFF2-40B4-BE49-F238E27FC236}">
                  <a16:creationId xmlns="" xmlns:a16="http://schemas.microsoft.com/office/drawing/2014/main" id="{BAEDAC8B-7617-4A1C-8585-71689F3DF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288"/>
              <a:ext cx="1152" cy="1632"/>
            </a:xfrm>
            <a:prstGeom prst="rect">
              <a:avLst/>
            </a:prstGeom>
            <a:solidFill>
              <a:srgbClr val="00B050">
                <a:alpha val="8196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4516" name="Rectangle 4">
              <a:extLst>
                <a:ext uri="{FF2B5EF4-FFF2-40B4-BE49-F238E27FC236}">
                  <a16:creationId xmlns="" xmlns:a16="http://schemas.microsoft.com/office/drawing/2014/main" id="{1F9F8602-05CB-4CE3-AD08-6B72777F08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288"/>
              <a:ext cx="672" cy="1632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4517" name="Line 5">
              <a:extLst>
                <a:ext uri="{FF2B5EF4-FFF2-40B4-BE49-F238E27FC236}">
                  <a16:creationId xmlns="" xmlns:a16="http://schemas.microsoft.com/office/drawing/2014/main" id="{19E15300-DB38-49C5-B8C7-AD5AF84704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0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18" name="Line 6">
              <a:extLst>
                <a:ext uri="{FF2B5EF4-FFF2-40B4-BE49-F238E27FC236}">
                  <a16:creationId xmlns="" xmlns:a16="http://schemas.microsoft.com/office/drawing/2014/main" id="{4497E6B4-BA65-4FAB-A6BD-0840EF99D5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8" y="0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19" name="Line 7">
              <a:extLst>
                <a:ext uri="{FF2B5EF4-FFF2-40B4-BE49-F238E27FC236}">
                  <a16:creationId xmlns="" xmlns:a16="http://schemas.microsoft.com/office/drawing/2014/main" id="{BB7BB474-07DA-485E-81EB-676460FE18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4" y="0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20" name="Line 8">
              <a:extLst>
                <a:ext uri="{FF2B5EF4-FFF2-40B4-BE49-F238E27FC236}">
                  <a16:creationId xmlns="" xmlns:a16="http://schemas.microsoft.com/office/drawing/2014/main" id="{4730FF4F-39AB-47D5-BFFF-C79543D5B3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6" y="0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21" name="Line 9">
              <a:extLst>
                <a:ext uri="{FF2B5EF4-FFF2-40B4-BE49-F238E27FC236}">
                  <a16:creationId xmlns="" xmlns:a16="http://schemas.microsoft.com/office/drawing/2014/main" id="{18A517D1-5573-4219-9F50-908CBDBC8D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144"/>
              <a:ext cx="139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22" name="Line 10">
              <a:extLst>
                <a:ext uri="{FF2B5EF4-FFF2-40B4-BE49-F238E27FC236}">
                  <a16:creationId xmlns="" xmlns:a16="http://schemas.microsoft.com/office/drawing/2014/main" id="{95CE7BEE-7A39-404C-A21E-7B7BC3EF4E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4" y="144"/>
              <a:ext cx="115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23" name="Line 11">
              <a:extLst>
                <a:ext uri="{FF2B5EF4-FFF2-40B4-BE49-F238E27FC236}">
                  <a16:creationId xmlns="" xmlns:a16="http://schemas.microsoft.com/office/drawing/2014/main" id="{D213B110-063A-4180-ADCE-81670D5936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6" y="144"/>
              <a:ext cx="67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24" name="Text Box 12">
              <a:extLst>
                <a:ext uri="{FF2B5EF4-FFF2-40B4-BE49-F238E27FC236}">
                  <a16:creationId xmlns="" xmlns:a16="http://schemas.microsoft.com/office/drawing/2014/main" id="{4D68844B-E896-4ED7-AF3D-84A7DC742D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88" y="-87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64525" name="Text Box 13">
              <a:extLst>
                <a:ext uri="{FF2B5EF4-FFF2-40B4-BE49-F238E27FC236}">
                  <a16:creationId xmlns="" xmlns:a16="http://schemas.microsoft.com/office/drawing/2014/main" id="{2BADED5D-87C1-4ACE-BA8F-5229A4AE33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-87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  <p:sp>
          <p:nvSpPr>
            <p:cNvPr id="64526" name="Text Box 14">
              <a:extLst>
                <a:ext uri="{FF2B5EF4-FFF2-40B4-BE49-F238E27FC236}">
                  <a16:creationId xmlns="" xmlns:a16="http://schemas.microsoft.com/office/drawing/2014/main" id="{C749763A-D104-43D6-AAC7-16F83AD6EA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-87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64527" name="Line 15">
              <a:extLst>
                <a:ext uri="{FF2B5EF4-FFF2-40B4-BE49-F238E27FC236}">
                  <a16:creationId xmlns="" xmlns:a16="http://schemas.microsoft.com/office/drawing/2014/main" id="{0B4E95A1-C9A2-46D9-943B-63AA79AA20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8" y="288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28" name="Line 16">
              <a:extLst>
                <a:ext uri="{FF2B5EF4-FFF2-40B4-BE49-F238E27FC236}">
                  <a16:creationId xmlns="" xmlns:a16="http://schemas.microsoft.com/office/drawing/2014/main" id="{21B06D3C-793F-424F-B0DA-0838118362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8" y="1920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29" name="Line 17">
              <a:extLst>
                <a:ext uri="{FF2B5EF4-FFF2-40B4-BE49-F238E27FC236}">
                  <a16:creationId xmlns="" xmlns:a16="http://schemas.microsoft.com/office/drawing/2014/main" id="{65146408-C3A4-4A54-9F00-566C72438E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2" y="288"/>
              <a:ext cx="0" cy="1632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30" name="Text Box 18">
              <a:extLst>
                <a:ext uri="{FF2B5EF4-FFF2-40B4-BE49-F238E27FC236}">
                  <a16:creationId xmlns="" xmlns:a16="http://schemas.microsoft.com/office/drawing/2014/main" id="{DF35812E-0BD5-4D1B-84BD-B60982C37E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22" y="864"/>
              <a:ext cx="192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4531" name="Text Box 21">
            <a:extLst>
              <a:ext uri="{FF2B5EF4-FFF2-40B4-BE49-F238E27FC236}">
                <a16:creationId xmlns="" xmlns:a16="http://schemas.microsoft.com/office/drawing/2014/main" id="{6EC67009-814D-4031-99F3-1441606597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076" y="3259319"/>
            <a:ext cx="80266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如果</a:t>
            </a:r>
            <a:r>
              <a:rPr lang="zh-CN" altLang="en-US" sz="2400" b="1" dirty="0">
                <a:latin typeface="宋体" panose="02010600030101010101" pitchFamily="2" charset="-122"/>
              </a:rPr>
              <a:t>把它看成一个大长方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形，那</a:t>
            </a:r>
            <a:r>
              <a:rPr lang="zh-CN" altLang="en-US" sz="2400" b="1" dirty="0">
                <a:latin typeface="宋体" panose="02010600030101010101" pitchFamily="2" charset="-122"/>
              </a:rPr>
              <a:t>么它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的长</a:t>
            </a:r>
            <a:r>
              <a:rPr lang="zh-CN" altLang="en-US" sz="2400" b="1" dirty="0">
                <a:latin typeface="宋体" panose="02010600030101010101" pitchFamily="2" charset="-122"/>
              </a:rPr>
              <a:t>为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________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，面</a:t>
            </a:r>
            <a:r>
              <a:rPr lang="zh-CN" altLang="en-US" sz="2400" b="1" dirty="0">
                <a:latin typeface="宋体" panose="02010600030101010101" pitchFamily="2" charset="-122"/>
              </a:rPr>
              <a:t>积可表示为</a:t>
            </a:r>
            <a:r>
              <a:rPr lang="en-US" altLang="zh-CN" sz="2400" b="1" dirty="0">
                <a:latin typeface="宋体" panose="02010600030101010101" pitchFamily="2" charset="-122"/>
              </a:rPr>
              <a:t>_________. </a:t>
            </a:r>
            <a:r>
              <a:rPr lang="en-US" altLang="zh-CN" sz="2400" b="1" u="sng" dirty="0">
                <a:latin typeface="宋体" panose="02010600030101010101" pitchFamily="2" charset="-122"/>
              </a:rPr>
              <a:t>                   </a:t>
            </a:r>
            <a:r>
              <a:rPr lang="en-US" altLang="zh-CN" sz="2400" b="1" dirty="0">
                <a:latin typeface="宋体" panose="02010600030101010101" pitchFamily="2" charset="-122"/>
              </a:rPr>
              <a:t>          </a:t>
            </a:r>
          </a:p>
        </p:txBody>
      </p:sp>
      <p:sp>
        <p:nvSpPr>
          <p:cNvPr id="21" name="Text Box 22">
            <a:extLst>
              <a:ext uri="{FF2B5EF4-FFF2-40B4-BE49-F238E27FC236}">
                <a16:creationId xmlns="" xmlns:a16="http://schemas.microsoft.com/office/drawing/2014/main" id="{0F4DCE0F-7AF1-4F6A-B1E6-447237292D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1529" y="3860343"/>
            <a:ext cx="18081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a+b+c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Text Box 23">
            <a:extLst>
              <a:ext uri="{FF2B5EF4-FFF2-40B4-BE49-F238E27FC236}">
                <a16:creationId xmlns="" xmlns:a16="http://schemas.microsoft.com/office/drawing/2014/main" id="{D7075B64-B244-40EB-97B8-C99992B32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8858" y="3327179"/>
            <a:ext cx="15665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a+b+c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8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9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1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4">
            <a:extLst>
              <a:ext uri="{FF2B5EF4-FFF2-40B4-BE49-F238E27FC236}">
                <a16:creationId xmlns="" xmlns:a16="http://schemas.microsoft.com/office/drawing/2014/main" id="{93E23D01-A404-4BCC-8968-DFC7E3522B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859205"/>
            <a:ext cx="8001000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宋体" panose="02010600030101010101" pitchFamily="2" charset="-122"/>
              </a:rPr>
              <a:t>     </a:t>
            </a:r>
            <a:r>
              <a:rPr lang="zh-CN" altLang="en-US" sz="2100" b="1" dirty="0">
                <a:latin typeface="宋体" panose="02010600030101010101" pitchFamily="2" charset="-122"/>
              </a:rPr>
              <a:t>如果把它看成三个小长方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形，那</a:t>
            </a:r>
            <a:r>
              <a:rPr lang="zh-CN" altLang="en-US" sz="2100" b="1" dirty="0">
                <a:latin typeface="宋体" panose="02010600030101010101" pitchFamily="2" charset="-122"/>
              </a:rPr>
              <a:t>么它们的面积可分别表示为</a:t>
            </a:r>
            <a:r>
              <a:rPr lang="en-US" altLang="zh-CN" sz="2100" b="1" dirty="0">
                <a:latin typeface="宋体" panose="02010600030101010101" pitchFamily="2" charset="-122"/>
              </a:rPr>
              <a:t>_____</a:t>
            </a:r>
            <a:r>
              <a:rPr lang="zh-CN" altLang="en-US" sz="2100" b="1" dirty="0">
                <a:latin typeface="宋体" panose="02010600030101010101" pitchFamily="2" charset="-122"/>
              </a:rPr>
              <a:t>、</a:t>
            </a:r>
            <a:r>
              <a:rPr lang="en-US" altLang="zh-CN" sz="2100" b="1" dirty="0">
                <a:latin typeface="宋体" panose="02010600030101010101" pitchFamily="2" charset="-122"/>
              </a:rPr>
              <a:t>_____</a:t>
            </a:r>
            <a:r>
              <a:rPr lang="zh-CN" altLang="en-US" sz="2100" b="1" dirty="0">
                <a:latin typeface="宋体" panose="02010600030101010101" pitchFamily="2" charset="-122"/>
              </a:rPr>
              <a:t>、</a:t>
            </a:r>
            <a:r>
              <a:rPr lang="en-US" altLang="zh-CN" sz="2100" b="1" dirty="0">
                <a:latin typeface="宋体" panose="02010600030101010101" pitchFamily="2" charset="-122"/>
              </a:rPr>
              <a:t>_____. </a:t>
            </a:r>
            <a:r>
              <a:rPr lang="en-US" altLang="zh-CN" sz="2100" b="1" u="sng" dirty="0">
                <a:latin typeface="宋体" panose="02010600030101010101" pitchFamily="2" charset="-122"/>
              </a:rPr>
              <a:t>                   </a:t>
            </a:r>
            <a:r>
              <a:rPr lang="en-US" altLang="zh-CN" sz="2100" b="1" dirty="0">
                <a:latin typeface="宋体" panose="02010600030101010101" pitchFamily="2" charset="-122"/>
              </a:rPr>
              <a:t>          </a:t>
            </a:r>
          </a:p>
        </p:txBody>
      </p:sp>
      <p:sp>
        <p:nvSpPr>
          <p:cNvPr id="65538" name="Text Box 5">
            <a:extLst>
              <a:ext uri="{FF2B5EF4-FFF2-40B4-BE49-F238E27FC236}">
                <a16:creationId xmlns="" xmlns:a16="http://schemas.microsoft.com/office/drawing/2014/main" id="{008DCD05-1A55-4AE5-8A21-4EE07DDE0B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833" y="3734737"/>
            <a:ext cx="8563284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宋体" panose="02010600030101010101" pitchFamily="2" charset="-122"/>
              </a:rPr>
              <a:t>     </a:t>
            </a:r>
            <a:r>
              <a:rPr lang="zh-CN" altLang="en-US" sz="2100" b="1" dirty="0">
                <a:latin typeface="宋体" panose="02010600030101010101" pitchFamily="2" charset="-122"/>
              </a:rPr>
              <a:t>如果把它看成一个大长方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形，那</a:t>
            </a:r>
            <a:r>
              <a:rPr lang="zh-CN" altLang="en-US" sz="2100" b="1" dirty="0">
                <a:latin typeface="宋体" panose="02010600030101010101" pitchFamily="2" charset="-122"/>
              </a:rPr>
              <a:t>么它的面积可表示为</a:t>
            </a:r>
            <a:r>
              <a:rPr lang="en-US" altLang="zh-CN" sz="2100" b="1" dirty="0">
                <a:latin typeface="宋体" panose="02010600030101010101" pitchFamily="2" charset="-122"/>
              </a:rPr>
              <a:t>_________. </a:t>
            </a:r>
            <a:r>
              <a:rPr lang="en-US" altLang="zh-CN" sz="2100" b="1" u="sng" dirty="0">
                <a:latin typeface="宋体" panose="02010600030101010101" pitchFamily="2" charset="-122"/>
              </a:rPr>
              <a:t>                   </a:t>
            </a:r>
            <a:r>
              <a:rPr lang="en-US" altLang="zh-CN" sz="2100" b="1" dirty="0">
                <a:latin typeface="宋体" panose="02010600030101010101" pitchFamily="2" charset="-122"/>
              </a:rPr>
              <a:t>          </a:t>
            </a:r>
          </a:p>
        </p:txBody>
      </p:sp>
      <p:grpSp>
        <p:nvGrpSpPr>
          <p:cNvPr id="65539" name="Group 6">
            <a:extLst>
              <a:ext uri="{FF2B5EF4-FFF2-40B4-BE49-F238E27FC236}">
                <a16:creationId xmlns="" xmlns:a16="http://schemas.microsoft.com/office/drawing/2014/main" id="{F5163DB2-DAC6-4B7E-A34F-46FDDDBA5AB9}"/>
              </a:ext>
            </a:extLst>
          </p:cNvPr>
          <p:cNvGrpSpPr>
            <a:grpSpLocks/>
          </p:cNvGrpSpPr>
          <p:nvPr/>
        </p:nvGrpSpPr>
        <p:grpSpPr bwMode="auto">
          <a:xfrm>
            <a:off x="2514600" y="539742"/>
            <a:ext cx="4171950" cy="2335213"/>
            <a:chOff x="1152" y="-42"/>
            <a:chExt cx="3504" cy="1962"/>
          </a:xfrm>
        </p:grpSpPr>
        <p:sp>
          <p:nvSpPr>
            <p:cNvPr id="65540" name="Rectangle 7">
              <a:extLst>
                <a:ext uri="{FF2B5EF4-FFF2-40B4-BE49-F238E27FC236}">
                  <a16:creationId xmlns="" xmlns:a16="http://schemas.microsoft.com/office/drawing/2014/main" id="{2B7C7A71-5551-44E5-8E89-230BD1AE16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288"/>
              <a:ext cx="1392" cy="1632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541" name="Rectangle 8">
              <a:extLst>
                <a:ext uri="{FF2B5EF4-FFF2-40B4-BE49-F238E27FC236}">
                  <a16:creationId xmlns="" xmlns:a16="http://schemas.microsoft.com/office/drawing/2014/main" id="{2D90F027-AB1D-4B2A-A313-13768BC6CC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288"/>
              <a:ext cx="1152" cy="1632"/>
            </a:xfrm>
            <a:prstGeom prst="rect">
              <a:avLst/>
            </a:prstGeom>
            <a:solidFill>
              <a:srgbClr val="FFCC00">
                <a:alpha val="7803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542" name="Rectangle 9">
              <a:extLst>
                <a:ext uri="{FF2B5EF4-FFF2-40B4-BE49-F238E27FC236}">
                  <a16:creationId xmlns="" xmlns:a16="http://schemas.microsoft.com/office/drawing/2014/main" id="{6492CE88-82F5-44F2-BB72-F4EC712568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288"/>
              <a:ext cx="672" cy="1632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543" name="Line 10">
              <a:extLst>
                <a:ext uri="{FF2B5EF4-FFF2-40B4-BE49-F238E27FC236}">
                  <a16:creationId xmlns="" xmlns:a16="http://schemas.microsoft.com/office/drawing/2014/main" id="{A2082D74-CFAE-4160-966E-34FB403483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0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4" name="Line 11">
              <a:extLst>
                <a:ext uri="{FF2B5EF4-FFF2-40B4-BE49-F238E27FC236}">
                  <a16:creationId xmlns="" xmlns:a16="http://schemas.microsoft.com/office/drawing/2014/main" id="{1DDEDBAF-C38D-42A0-B568-8170A9DE09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8" y="0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5" name="Line 12">
              <a:extLst>
                <a:ext uri="{FF2B5EF4-FFF2-40B4-BE49-F238E27FC236}">
                  <a16:creationId xmlns="" xmlns:a16="http://schemas.microsoft.com/office/drawing/2014/main" id="{40B9876C-B017-4247-B577-774DD2E7EC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4" y="0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6" name="Line 13">
              <a:extLst>
                <a:ext uri="{FF2B5EF4-FFF2-40B4-BE49-F238E27FC236}">
                  <a16:creationId xmlns="" xmlns:a16="http://schemas.microsoft.com/office/drawing/2014/main" id="{AABC639A-6641-4C5C-A880-57D796F288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6" y="0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7" name="Line 14">
              <a:extLst>
                <a:ext uri="{FF2B5EF4-FFF2-40B4-BE49-F238E27FC236}">
                  <a16:creationId xmlns="" xmlns:a16="http://schemas.microsoft.com/office/drawing/2014/main" id="{D2699BD0-AD0A-4B52-A517-F0A2B8AC00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144"/>
              <a:ext cx="139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8" name="Line 15">
              <a:extLst>
                <a:ext uri="{FF2B5EF4-FFF2-40B4-BE49-F238E27FC236}">
                  <a16:creationId xmlns="" xmlns:a16="http://schemas.microsoft.com/office/drawing/2014/main" id="{CB515A94-EE4A-4E17-91B8-93B4D99885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4" y="144"/>
              <a:ext cx="115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9" name="Line 16">
              <a:extLst>
                <a:ext uri="{FF2B5EF4-FFF2-40B4-BE49-F238E27FC236}">
                  <a16:creationId xmlns="" xmlns:a16="http://schemas.microsoft.com/office/drawing/2014/main" id="{E8D583CB-7AE9-4A85-80BF-7BC3D9F958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6" y="144"/>
              <a:ext cx="67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0" name="Text Box 17">
              <a:extLst>
                <a:ext uri="{FF2B5EF4-FFF2-40B4-BE49-F238E27FC236}">
                  <a16:creationId xmlns="" xmlns:a16="http://schemas.microsoft.com/office/drawing/2014/main" id="{001D50A6-ECDF-4C68-833D-8FDA0B2E60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88" y="-42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551" name="Text Box 18">
              <a:extLst>
                <a:ext uri="{FF2B5EF4-FFF2-40B4-BE49-F238E27FC236}">
                  <a16:creationId xmlns="" xmlns:a16="http://schemas.microsoft.com/office/drawing/2014/main" id="{90E6EB28-0205-41F2-B993-E07F12C971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-42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552" name="Text Box 19">
              <a:extLst>
                <a:ext uri="{FF2B5EF4-FFF2-40B4-BE49-F238E27FC236}">
                  <a16:creationId xmlns="" xmlns:a16="http://schemas.microsoft.com/office/drawing/2014/main" id="{5A412241-76BA-425F-846E-BE0143BC17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-42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553" name="Line 20">
              <a:extLst>
                <a:ext uri="{FF2B5EF4-FFF2-40B4-BE49-F238E27FC236}">
                  <a16:creationId xmlns="" xmlns:a16="http://schemas.microsoft.com/office/drawing/2014/main" id="{2F5ABBC9-A703-4DC1-9E4F-A6CD93927F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8" y="288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4" name="Line 21">
              <a:extLst>
                <a:ext uri="{FF2B5EF4-FFF2-40B4-BE49-F238E27FC236}">
                  <a16:creationId xmlns="" xmlns:a16="http://schemas.microsoft.com/office/drawing/2014/main" id="{32EBEFA8-3DA9-4EE0-BDD2-4402DDE930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68" y="1920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5" name="Line 22">
              <a:extLst>
                <a:ext uri="{FF2B5EF4-FFF2-40B4-BE49-F238E27FC236}">
                  <a16:creationId xmlns="" xmlns:a16="http://schemas.microsoft.com/office/drawing/2014/main" id="{F9D7FED2-962D-4278-8719-E3131AFCDF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2" y="288"/>
              <a:ext cx="0" cy="1632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6" name="Text Box 23">
              <a:extLst>
                <a:ext uri="{FF2B5EF4-FFF2-40B4-BE49-F238E27FC236}">
                  <a16:creationId xmlns="" xmlns:a16="http://schemas.microsoft.com/office/drawing/2014/main" id="{0E8EFBF9-2FE0-4183-BCF9-FAD3D7FE17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31" y="864"/>
              <a:ext cx="192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27">
            <a:extLst>
              <a:ext uri="{FF2B5EF4-FFF2-40B4-BE49-F238E27FC236}">
                <a16:creationId xmlns="" xmlns:a16="http://schemas.microsoft.com/office/drawing/2014/main" id="{BDD63159-4257-4079-AC55-D69E1185C787}"/>
              </a:ext>
            </a:extLst>
          </p:cNvPr>
          <p:cNvGrpSpPr>
            <a:grpSpLocks/>
          </p:cNvGrpSpPr>
          <p:nvPr/>
        </p:nvGrpSpPr>
        <p:grpSpPr bwMode="auto">
          <a:xfrm>
            <a:off x="769938" y="3389430"/>
            <a:ext cx="2630487" cy="414338"/>
            <a:chOff x="2361" y="2314"/>
            <a:chExt cx="2210" cy="348"/>
          </a:xfrm>
        </p:grpSpPr>
        <p:sp>
          <p:nvSpPr>
            <p:cNvPr id="65558" name="Text Box 24">
              <a:extLst>
                <a:ext uri="{FF2B5EF4-FFF2-40B4-BE49-F238E27FC236}">
                  <a16:creationId xmlns="" xmlns:a16="http://schemas.microsoft.com/office/drawing/2014/main" id="{7A87FC74-C06C-4158-BAE1-A47AE31BF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61" y="2314"/>
              <a:ext cx="624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65559" name="Text Box 25">
              <a:extLst>
                <a:ext uri="{FF2B5EF4-FFF2-40B4-BE49-F238E27FC236}">
                  <a16:creationId xmlns="" xmlns:a16="http://schemas.microsoft.com/office/drawing/2014/main" id="{A6F76D68-3AE4-4ABF-AC08-3F22BC4ED4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47" y="2314"/>
              <a:ext cx="624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</a:p>
          </p:txBody>
        </p:sp>
        <p:sp>
          <p:nvSpPr>
            <p:cNvPr id="65560" name="Text Box 26">
              <a:extLst>
                <a:ext uri="{FF2B5EF4-FFF2-40B4-BE49-F238E27FC236}">
                  <a16:creationId xmlns="" xmlns:a16="http://schemas.microsoft.com/office/drawing/2014/main" id="{DC26E882-69CD-4E19-B018-79270CA488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76" y="2314"/>
              <a:ext cx="624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</p:grpSp>
      <p:sp>
        <p:nvSpPr>
          <p:cNvPr id="26" name="Text Box 28">
            <a:extLst>
              <a:ext uri="{FF2B5EF4-FFF2-40B4-BE49-F238E27FC236}">
                <a16:creationId xmlns="" xmlns:a16="http://schemas.microsoft.com/office/drawing/2014/main" id="{D7885FE3-ADEC-4424-A3F7-C358905539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3753787"/>
            <a:ext cx="14859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a+b+c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 Box 30">
            <a:extLst>
              <a:ext uri="{FF2B5EF4-FFF2-40B4-BE49-F238E27FC236}">
                <a16:creationId xmlns="" xmlns:a16="http://schemas.microsoft.com/office/drawing/2014/main" id="{B0DD6443-CBD1-4CBA-9C34-CF2EBC949A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3167" y="4291806"/>
            <a:ext cx="19431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</a:rPr>
              <a:t>a+</a:t>
            </a: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</a:rPr>
              <a:t>b+</a:t>
            </a: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1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7">
            <a:extLst>
              <a:ext uri="{FF2B5EF4-FFF2-40B4-BE49-F238E27FC236}">
                <a16:creationId xmlns="" xmlns:a16="http://schemas.microsoft.com/office/drawing/2014/main" id="{4FD59F29-7428-490A-91D1-E6466500DDF3}"/>
              </a:ext>
            </a:extLst>
          </p:cNvPr>
          <p:cNvGrpSpPr>
            <a:grpSpLocks/>
          </p:cNvGrpSpPr>
          <p:nvPr/>
        </p:nvGrpSpPr>
        <p:grpSpPr bwMode="auto">
          <a:xfrm>
            <a:off x="3997317" y="4458493"/>
            <a:ext cx="857250" cy="114300"/>
            <a:chOff x="2304" y="3840"/>
            <a:chExt cx="720" cy="96"/>
          </a:xfrm>
        </p:grpSpPr>
        <p:sp>
          <p:nvSpPr>
            <p:cNvPr id="65564" name="Line 34">
              <a:extLst>
                <a:ext uri="{FF2B5EF4-FFF2-40B4-BE49-F238E27FC236}">
                  <a16:creationId xmlns="" xmlns:a16="http://schemas.microsoft.com/office/drawing/2014/main" id="{B235C936-E519-4F53-989D-755A4333D0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3840"/>
              <a:ext cx="720" cy="0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65" name="Line 36">
              <a:extLst>
                <a:ext uri="{FF2B5EF4-FFF2-40B4-BE49-F238E27FC236}">
                  <a16:creationId xmlns="" xmlns:a16="http://schemas.microsoft.com/office/drawing/2014/main" id="{CA82465B-5F37-4389-AB93-9D89D8060A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3936"/>
              <a:ext cx="720" cy="0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" name="Text Box 38">
            <a:extLst>
              <a:ext uri="{FF2B5EF4-FFF2-40B4-BE49-F238E27FC236}">
                <a16:creationId xmlns="" xmlns:a16="http://schemas.microsoft.com/office/drawing/2014/main" id="{3AB820FA-CCAA-407C-8007-56F55E02E3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6667" y="4314031"/>
            <a:ext cx="14859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a+b+c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37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9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>
            <a:extLst>
              <a:ext uri="{FF2B5EF4-FFF2-40B4-BE49-F238E27FC236}">
                <a16:creationId xmlns="" xmlns:a16="http://schemas.microsoft.com/office/drawing/2014/main" id="{12BA7123-5D8E-4AE1-97E9-64982BA4A5A7}"/>
              </a:ext>
            </a:extLst>
          </p:cNvPr>
          <p:cNvGrpSpPr>
            <a:grpSpLocks/>
          </p:cNvGrpSpPr>
          <p:nvPr/>
        </p:nvGrpSpPr>
        <p:grpSpPr bwMode="auto">
          <a:xfrm>
            <a:off x="2231549" y="2358631"/>
            <a:ext cx="4921739" cy="511969"/>
            <a:chOff x="1178" y="3705"/>
            <a:chExt cx="3470" cy="430"/>
          </a:xfrm>
        </p:grpSpPr>
        <p:sp>
          <p:nvSpPr>
            <p:cNvPr id="66562" name="Text Box 11">
              <a:extLst>
                <a:ext uri="{FF2B5EF4-FFF2-40B4-BE49-F238E27FC236}">
                  <a16:creationId xmlns="" xmlns:a16="http://schemas.microsoft.com/office/drawing/2014/main" id="{0D5E4624-76D1-463B-8956-EAA0E3D00B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6" y="3748"/>
              <a:ext cx="163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a+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b+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6563" name="Group 12">
              <a:extLst>
                <a:ext uri="{FF2B5EF4-FFF2-40B4-BE49-F238E27FC236}">
                  <a16:creationId xmlns="" xmlns:a16="http://schemas.microsoft.com/office/drawing/2014/main" id="{46F19E86-CEEF-48B0-82E7-EB8B5657F3F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56" y="3888"/>
              <a:ext cx="720" cy="96"/>
              <a:chOff x="2304" y="3840"/>
              <a:chExt cx="720" cy="96"/>
            </a:xfrm>
          </p:grpSpPr>
          <p:sp>
            <p:nvSpPr>
              <p:cNvPr id="66564" name="Line 13">
                <a:extLst>
                  <a:ext uri="{FF2B5EF4-FFF2-40B4-BE49-F238E27FC236}">
                    <a16:creationId xmlns="" xmlns:a16="http://schemas.microsoft.com/office/drawing/2014/main" id="{F92E4C46-D180-4557-AFA6-7106ECFE7E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4" y="3840"/>
                <a:ext cx="720" cy="0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565" name="Line 14">
                <a:extLst>
                  <a:ext uri="{FF2B5EF4-FFF2-40B4-BE49-F238E27FC236}">
                    <a16:creationId xmlns="" xmlns:a16="http://schemas.microsoft.com/office/drawing/2014/main" id="{B5892FAF-EE8E-4AC0-8F45-4551C3C8EA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4" y="3936"/>
                <a:ext cx="720" cy="0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6566" name="Text Box 15">
              <a:extLst>
                <a:ext uri="{FF2B5EF4-FFF2-40B4-BE49-F238E27FC236}">
                  <a16:creationId xmlns="" xmlns:a16="http://schemas.microsoft.com/office/drawing/2014/main" id="{8EB97EC5-DC62-4FC3-A2B4-C30B6412E4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8" y="3705"/>
              <a:ext cx="1248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a+b+c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)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 Box 17">
            <a:extLst>
              <a:ext uri="{FF2B5EF4-FFF2-40B4-BE49-F238E27FC236}">
                <a16:creationId xmlns="" xmlns:a16="http://schemas.microsoft.com/office/drawing/2014/main" id="{D476A73C-8691-499F-805E-A44E3B0AA0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1822450"/>
            <a:ext cx="2038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400" b="1" dirty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 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+ b+ 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24">
            <a:extLst>
              <a:ext uri="{FF2B5EF4-FFF2-40B4-BE49-F238E27FC236}">
                <a16:creationId xmlns="" xmlns:a16="http://schemas.microsoft.com/office/drawing/2014/main" id="{36FD8254-3092-459D-9959-6070A0FF2252}"/>
              </a:ext>
            </a:extLst>
          </p:cNvPr>
          <p:cNvGrpSpPr>
            <a:grpSpLocks/>
          </p:cNvGrpSpPr>
          <p:nvPr/>
        </p:nvGrpSpPr>
        <p:grpSpPr bwMode="auto">
          <a:xfrm>
            <a:off x="3916363" y="2000250"/>
            <a:ext cx="1012825" cy="84138"/>
            <a:chOff x="2304" y="3840"/>
            <a:chExt cx="720" cy="96"/>
          </a:xfrm>
        </p:grpSpPr>
        <p:sp>
          <p:nvSpPr>
            <p:cNvPr id="66569" name="Line 25">
              <a:extLst>
                <a:ext uri="{FF2B5EF4-FFF2-40B4-BE49-F238E27FC236}">
                  <a16:creationId xmlns="" xmlns:a16="http://schemas.microsoft.com/office/drawing/2014/main" id="{6BB02D61-B44D-496A-B0DA-E34D355231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3840"/>
              <a:ext cx="720" cy="0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70" name="Line 26">
              <a:extLst>
                <a:ext uri="{FF2B5EF4-FFF2-40B4-BE49-F238E27FC236}">
                  <a16:creationId xmlns="" xmlns:a16="http://schemas.microsoft.com/office/drawing/2014/main" id="{93BC1113-5AAB-41D9-B7ED-A60ACB91E9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3936"/>
              <a:ext cx="720" cy="0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AutoShape 28">
            <a:extLst>
              <a:ext uri="{FF2B5EF4-FFF2-40B4-BE49-F238E27FC236}">
                <a16:creationId xmlns="" xmlns:a16="http://schemas.microsoft.com/office/drawing/2014/main" id="{32039068-7FE8-49C6-BFB6-33C492B56B49}"/>
              </a:ext>
            </a:extLst>
          </p:cNvPr>
          <p:cNvSpPr>
            <a:spLocks/>
          </p:cNvSpPr>
          <p:nvPr/>
        </p:nvSpPr>
        <p:spPr bwMode="auto">
          <a:xfrm rot="5400000" flipV="1">
            <a:off x="2605088" y="1506538"/>
            <a:ext cx="158750" cy="469900"/>
          </a:xfrm>
          <a:prstGeom prst="leftBracket">
            <a:avLst>
              <a:gd name="adj" fmla="val 0"/>
            </a:avLst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AutoShape 29">
            <a:extLst>
              <a:ext uri="{FF2B5EF4-FFF2-40B4-BE49-F238E27FC236}">
                <a16:creationId xmlns="" xmlns:a16="http://schemas.microsoft.com/office/drawing/2014/main" id="{E3E4B367-8B2F-4968-993B-65CDDA3FE25A}"/>
              </a:ext>
            </a:extLst>
          </p:cNvPr>
          <p:cNvSpPr>
            <a:spLocks/>
          </p:cNvSpPr>
          <p:nvPr/>
        </p:nvSpPr>
        <p:spPr bwMode="auto">
          <a:xfrm rot="5400000" flipV="1">
            <a:off x="2690813" y="1236663"/>
            <a:ext cx="241300" cy="939800"/>
          </a:xfrm>
          <a:prstGeom prst="leftBracket">
            <a:avLst>
              <a:gd name="adj" fmla="val 0"/>
            </a:avLst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AutoShape 30">
            <a:extLst>
              <a:ext uri="{FF2B5EF4-FFF2-40B4-BE49-F238E27FC236}">
                <a16:creationId xmlns="" xmlns:a16="http://schemas.microsoft.com/office/drawing/2014/main" id="{007D945F-3093-4A5D-A1A2-9F8F63BF0DA5}"/>
              </a:ext>
            </a:extLst>
          </p:cNvPr>
          <p:cNvSpPr>
            <a:spLocks/>
          </p:cNvSpPr>
          <p:nvPr/>
        </p:nvSpPr>
        <p:spPr bwMode="auto">
          <a:xfrm rot="5400000" flipV="1">
            <a:off x="2805907" y="962819"/>
            <a:ext cx="400050" cy="1328737"/>
          </a:xfrm>
          <a:prstGeom prst="leftBracket">
            <a:avLst>
              <a:gd name="adj" fmla="val 0"/>
            </a:avLst>
          </a:prstGeom>
          <a:noFill/>
          <a:ln w="38100">
            <a:solidFill>
              <a:srgbClr val="66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Box 31">
            <a:extLst>
              <a:ext uri="{FF2B5EF4-FFF2-40B4-BE49-F238E27FC236}">
                <a16:creationId xmlns="" xmlns:a16="http://schemas.microsoft.com/office/drawing/2014/main" id="{C3E0D57D-9897-4778-B109-2F4CB66132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3550" y="1768475"/>
            <a:ext cx="8620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400" b="1" i="1">
                <a:latin typeface="Times New Roman" panose="02020603050405020304" pitchFamily="18" charset="0"/>
              </a:rPr>
              <a:t>b</a:t>
            </a:r>
            <a:endParaRPr lang="en-US" altLang="zh-CN" sz="24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Box 33">
            <a:extLst>
              <a:ext uri="{FF2B5EF4-FFF2-40B4-BE49-F238E27FC236}">
                <a16:creationId xmlns="" xmlns:a16="http://schemas.microsoft.com/office/drawing/2014/main" id="{FC1D04A8-644A-49BA-83D0-32BD8DA5A7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3125" y="1808163"/>
            <a:ext cx="4699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34">
            <a:extLst>
              <a:ext uri="{FF2B5EF4-FFF2-40B4-BE49-F238E27FC236}">
                <a16:creationId xmlns="" xmlns:a16="http://schemas.microsoft.com/office/drawing/2014/main" id="{43BC73B9-2DF2-44F3-8052-8E8EEB7469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1888" y="1768475"/>
            <a:ext cx="9413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400" b="1" i="1">
                <a:latin typeface="Times New Roman" panose="02020603050405020304" pitchFamily="18" charset="0"/>
              </a:rPr>
              <a:t>c</a:t>
            </a:r>
            <a:endParaRPr lang="en-US" altLang="zh-CN" sz="24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35">
            <a:extLst>
              <a:ext uri="{FF2B5EF4-FFF2-40B4-BE49-F238E27FC236}">
                <a16:creationId xmlns="" xmlns:a16="http://schemas.microsoft.com/office/drawing/2014/main" id="{4A697E6B-BAD6-404B-A86D-EB7034F5A0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4588" y="1768475"/>
            <a:ext cx="784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400" b="1" i="1">
                <a:latin typeface="Times New Roman" panose="02020603050405020304" pitchFamily="18" charset="0"/>
              </a:rPr>
              <a:t>a</a:t>
            </a:r>
            <a:endParaRPr lang="en-US" altLang="zh-CN" sz="24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36">
            <a:extLst>
              <a:ext uri="{FF2B5EF4-FFF2-40B4-BE49-F238E27FC236}">
                <a16:creationId xmlns="" xmlns:a16="http://schemas.microsoft.com/office/drawing/2014/main" id="{AEA110EE-42B4-41AC-9598-34E3DE4179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7013" y="1790700"/>
            <a:ext cx="4714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37">
            <a:extLst>
              <a:ext uri="{FF2B5EF4-FFF2-40B4-BE49-F238E27FC236}">
                <a16:creationId xmlns="" xmlns:a16="http://schemas.microsoft.com/office/drawing/2014/main" id="{F8036890-D298-44A3-B716-A436BCE0EB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5371" y="697707"/>
            <a:ext cx="265312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</a:t>
            </a:r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乘法的分配律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5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6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8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220" y="2084784"/>
            <a:ext cx="1684422" cy="272314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6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6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6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bldLvl="0" animBg="1"/>
      <p:bldP spid="13" grpId="0" bldLvl="0" animBg="1"/>
      <p:bldP spid="14" grpId="0" bldLvl="0" animBg="1"/>
      <p:bldP spid="15" grpId="0"/>
      <p:bldP spid="16" grpId="0"/>
      <p:bldP spid="17" grpId="0"/>
      <p:bldP spid="18" grpId="0"/>
      <p:bldP spid="19" grpId="0"/>
      <p:bldP spid="2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58723" y="50334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>
                  <a:solidFill>
                    <a:prstClr val="white"/>
                  </a:solidFill>
                </a:rPr>
                <a:t>第一课时</a:t>
              </a:r>
            </a:p>
          </p:txBody>
        </p:sp>
      </p:grp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矩形 22"/>
          <p:cNvSpPr/>
          <p:nvPr/>
        </p:nvSpPr>
        <p:spPr>
          <a:xfrm>
            <a:off x="1891190" y="1910030"/>
            <a:ext cx="56589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单项式与单项式、多项式相乘</a:t>
            </a:r>
            <a:endParaRPr lang="zh-CN" altLang="en-US" sz="1200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932033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97" y="2206312"/>
            <a:ext cx="3434972" cy="2721241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FE34D194-95C6-4ABE-B7FE-7972977749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450" y="1195388"/>
            <a:ext cx="8086725" cy="1200329"/>
          </a:xfrm>
          <a:prstGeom prst="rect">
            <a:avLst/>
          </a:prstGeom>
          <a:noFill/>
          <a:ln w="254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1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2100" dirty="0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单</a:t>
            </a:r>
            <a:r>
              <a:rPr lang="zh-CN" altLang="en-US" sz="2400" b="1" dirty="0">
                <a:latin typeface="宋体" panose="02010600030101010101" pitchFamily="2" charset="-122"/>
              </a:rPr>
              <a:t>项式与多项式相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乘，就</a:t>
            </a:r>
            <a:r>
              <a:rPr lang="zh-CN" altLang="en-US" sz="2400" b="1" dirty="0">
                <a:latin typeface="宋体" panose="02010600030101010101" pitchFamily="2" charset="-122"/>
              </a:rPr>
              <a:t>是用单项式乘多项式的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每一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项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，再</a:t>
            </a:r>
            <a:r>
              <a:rPr lang="zh-CN" altLang="en-US" sz="2400" b="1" dirty="0">
                <a:latin typeface="宋体" panose="02010600030101010101" pitchFamily="2" charset="-122"/>
              </a:rPr>
              <a:t>把所得的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积相加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3" name="组合 13">
            <a:extLst>
              <a:ext uri="{FF2B5EF4-FFF2-40B4-BE49-F238E27FC236}">
                <a16:creationId xmlns="" xmlns:a16="http://schemas.microsoft.com/office/drawing/2014/main" id="{F65BB131-4A80-423F-B5C8-D24B3A144BD6}"/>
              </a:ext>
            </a:extLst>
          </p:cNvPr>
          <p:cNvGrpSpPr>
            <a:grpSpLocks/>
          </p:cNvGrpSpPr>
          <p:nvPr/>
        </p:nvGrpSpPr>
        <p:grpSpPr bwMode="auto">
          <a:xfrm>
            <a:off x="1075295" y="2735345"/>
            <a:ext cx="2753753" cy="2031325"/>
            <a:chOff x="319223" y="4365558"/>
            <a:chExt cx="3671913" cy="2704749"/>
          </a:xfrm>
        </p:grpSpPr>
        <p:sp>
          <p:nvSpPr>
            <p:cNvPr id="67591" name="Rectangle 7">
              <a:extLst>
                <a:ext uri="{FF2B5EF4-FFF2-40B4-BE49-F238E27FC236}">
                  <a16:creationId xmlns="" xmlns:a16="http://schemas.microsoft.com/office/drawing/2014/main" id="{2BFA8F1A-610F-4230-9ED7-65D5478DB6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85" y="4365558"/>
              <a:ext cx="3657751" cy="2704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ea typeface="黑体" panose="02010609060101010101" pitchFamily="49" charset="-122"/>
                </a:rPr>
                <a:t>      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1. </a:t>
              </a:r>
              <a:r>
                <a:rPr lang="zh-CN" altLang="en-US" sz="2100" b="1" dirty="0" smtClean="0">
                  <a:latin typeface="宋体" panose="02010600030101010101" pitchFamily="2" charset="-122"/>
                </a:rPr>
                <a:t>依据</a:t>
              </a:r>
              <a:r>
                <a:rPr lang="zh-CN" altLang="en-US" sz="2100" b="1" dirty="0">
                  <a:latin typeface="宋体" panose="02010600030101010101" pitchFamily="2" charset="-122"/>
                </a:rPr>
                <a:t>是</a:t>
              </a:r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乘法分配</a:t>
              </a:r>
              <a:r>
                <a:rPr lang="zh-CN" altLang="en-US" sz="2100" b="1" dirty="0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律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.</a:t>
              </a:r>
              <a:endPara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1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    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2. </a:t>
              </a:r>
              <a:r>
                <a:rPr lang="zh-CN" altLang="en-US" sz="2100" b="1" dirty="0" smtClean="0">
                  <a:latin typeface="宋体" panose="02010600030101010101" pitchFamily="2" charset="-122"/>
                </a:rPr>
                <a:t>积</a:t>
              </a:r>
              <a:r>
                <a:rPr lang="zh-CN" altLang="en-US" sz="2100" b="1" dirty="0">
                  <a:latin typeface="宋体" panose="02010600030101010101" pitchFamily="2" charset="-122"/>
                </a:rPr>
                <a:t>的项数与多项式的项数</a:t>
              </a:r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相同</a:t>
              </a:r>
              <a:r>
                <a:rPr lang="en-US" altLang="zh-CN" sz="2100" b="1" dirty="0">
                  <a:latin typeface="宋体" panose="02010600030101010101" pitchFamily="2" charset="-122"/>
                </a:rPr>
                <a:t>.</a:t>
              </a:r>
              <a:endParaRPr lang="zh-CN" altLang="en-US" sz="2100" b="1" dirty="0">
                <a:latin typeface="宋体" panose="02010600030101010101" pitchFamily="2" charset="-122"/>
              </a:endParaRPr>
            </a:p>
          </p:txBody>
        </p:sp>
        <p:grpSp>
          <p:nvGrpSpPr>
            <p:cNvPr id="67592" name="组合 38">
              <a:extLst>
                <a:ext uri="{FF2B5EF4-FFF2-40B4-BE49-F238E27FC236}">
                  <a16:creationId xmlns="" xmlns:a16="http://schemas.microsoft.com/office/drawing/2014/main" id="{A11F745B-9D43-48A7-B9A0-B332BC0F9B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9223" y="4435898"/>
              <a:ext cx="751888" cy="662605"/>
              <a:chOff x="719125" y="5301208"/>
              <a:chExt cx="750949" cy="661364"/>
            </a:xfrm>
          </p:grpSpPr>
          <p:grpSp>
            <p:nvGrpSpPr>
              <p:cNvPr id="67593" name="组合 35">
                <a:extLst>
                  <a:ext uri="{FF2B5EF4-FFF2-40B4-BE49-F238E27FC236}">
                    <a16:creationId xmlns="" xmlns:a16="http://schemas.microsoft.com/office/drawing/2014/main" id="{73D08968-B494-4B4A-9EF2-4DFEC291BEB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19383" y="5301208"/>
                <a:ext cx="648071" cy="661364"/>
                <a:chOff x="575367" y="5318792"/>
                <a:chExt cx="648071" cy="661364"/>
              </a:xfrm>
            </p:grpSpPr>
            <p:sp>
              <p:nvSpPr>
                <p:cNvPr id="67594" name="椭圆 33">
                  <a:extLst>
                    <a:ext uri="{FF2B5EF4-FFF2-40B4-BE49-F238E27FC236}">
                      <a16:creationId xmlns="" xmlns:a16="http://schemas.microsoft.com/office/drawing/2014/main" id="{5F01D229-1E82-480E-B698-E97ECEF96B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5367" y="5332084"/>
                  <a:ext cx="648071" cy="648072"/>
                </a:xfrm>
                <a:prstGeom prst="ellipse">
                  <a:avLst/>
                </a:prstGeom>
                <a:solidFill>
                  <a:srgbClr val="EB2A0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67595" name="椭圆 34">
                  <a:extLst>
                    <a:ext uri="{FF2B5EF4-FFF2-40B4-BE49-F238E27FC236}">
                      <a16:creationId xmlns="" xmlns:a16="http://schemas.microsoft.com/office/drawing/2014/main" id="{132E3820-8E56-4019-85BB-5DD7318796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402" y="5318792"/>
                  <a:ext cx="504055" cy="504057"/>
                </a:xfrm>
                <a:prstGeom prst="ellipse">
                  <a:avLst/>
                </a:prstGeom>
                <a:solidFill>
                  <a:srgbClr val="FFCC00">
                    <a:alpha val="62743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  <p:sp>
            <p:nvSpPr>
              <p:cNvPr id="67596" name="TextBox 37">
                <a:extLst>
                  <a:ext uri="{FF2B5EF4-FFF2-40B4-BE49-F238E27FC236}">
                    <a16:creationId xmlns="" xmlns:a16="http://schemas.microsoft.com/office/drawing/2014/main" id="{38DE13F2-849B-4469-B568-B11D25A9C7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19125" y="5385875"/>
                <a:ext cx="750949" cy="427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1500" b="1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注意</a:t>
                </a:r>
              </a:p>
            </p:txBody>
          </p:sp>
        </p:grpSp>
      </p:grpSp>
      <p:grpSp>
        <p:nvGrpSpPr>
          <p:cNvPr id="7" name="Group 4">
            <a:extLst>
              <a:ext uri="{FF2B5EF4-FFF2-40B4-BE49-F238E27FC236}">
                <a16:creationId xmlns="" xmlns:a16="http://schemas.microsoft.com/office/drawing/2014/main" id="{25E3DC90-54DA-4243-9852-6654A1762022}"/>
              </a:ext>
            </a:extLst>
          </p:cNvPr>
          <p:cNvGrpSpPr>
            <a:grpSpLocks/>
          </p:cNvGrpSpPr>
          <p:nvPr/>
        </p:nvGrpSpPr>
        <p:grpSpPr bwMode="auto">
          <a:xfrm>
            <a:off x="5553793" y="2395717"/>
            <a:ext cx="1407218" cy="1773237"/>
            <a:chOff x="2841" y="345"/>
            <a:chExt cx="1989" cy="1489"/>
          </a:xfrm>
        </p:grpSpPr>
        <p:grpSp>
          <p:nvGrpSpPr>
            <p:cNvPr id="67598" name="Group 5">
              <a:extLst>
                <a:ext uri="{FF2B5EF4-FFF2-40B4-BE49-F238E27FC236}">
                  <a16:creationId xmlns="" xmlns:a16="http://schemas.microsoft.com/office/drawing/2014/main" id="{4D5D04A5-EC3B-4515-A3ED-46816659BD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41" y="345"/>
              <a:ext cx="537" cy="1134"/>
              <a:chOff x="2524" y="436"/>
              <a:chExt cx="537" cy="1134"/>
            </a:xfrm>
          </p:grpSpPr>
          <p:grpSp>
            <p:nvGrpSpPr>
              <p:cNvPr id="67599" name="Group 6">
                <a:extLst>
                  <a:ext uri="{FF2B5EF4-FFF2-40B4-BE49-F238E27FC236}">
                    <a16:creationId xmlns="" xmlns:a16="http://schemas.microsoft.com/office/drawing/2014/main" id="{72774693-52A9-476F-8D85-459FC6AA134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24" y="436"/>
                <a:ext cx="537" cy="1134"/>
                <a:chOff x="2524" y="436"/>
                <a:chExt cx="537" cy="1134"/>
              </a:xfrm>
            </p:grpSpPr>
            <p:sp>
              <p:nvSpPr>
                <p:cNvPr id="67600" name="Line 7">
                  <a:extLst>
                    <a:ext uri="{FF2B5EF4-FFF2-40B4-BE49-F238E27FC236}">
                      <a16:creationId xmlns="" xmlns:a16="http://schemas.microsoft.com/office/drawing/2014/main" id="{8CEE0516-392B-4FF0-82FB-C9CD0064C91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789" y="436"/>
                  <a:ext cx="27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01" name="Line 8">
                  <a:extLst>
                    <a:ext uri="{FF2B5EF4-FFF2-40B4-BE49-F238E27FC236}">
                      <a16:creationId xmlns="" xmlns:a16="http://schemas.microsoft.com/office/drawing/2014/main" id="{3BAAF600-C5C9-4402-9154-D73E04FF465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789" y="1570"/>
                  <a:ext cx="27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02" name="Line 9">
                  <a:extLst>
                    <a:ext uri="{FF2B5EF4-FFF2-40B4-BE49-F238E27FC236}">
                      <a16:creationId xmlns="" xmlns:a16="http://schemas.microsoft.com/office/drawing/2014/main" id="{D49B04E1-0340-44FB-A775-5BA2D53E337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880" y="436"/>
                  <a:ext cx="0" cy="1134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 type="arrow" w="med" len="med"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03" name="Text Box 10">
                  <a:extLst>
                    <a:ext uri="{FF2B5EF4-FFF2-40B4-BE49-F238E27FC236}">
                      <a16:creationId xmlns="" xmlns:a16="http://schemas.microsoft.com/office/drawing/2014/main" id="{2D142ABE-B17E-4398-BB2D-B7B9A9FD3D8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24" y="799"/>
                  <a:ext cx="408" cy="3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GB" altLang="zh-CN" b="1" i="1" dirty="0" smtClean="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P</a:t>
                  </a:r>
                  <a:endParaRPr lang="en-US" altLang="zh-CN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67604" name="Line 11">
                <a:extLst>
                  <a:ext uri="{FF2B5EF4-FFF2-40B4-BE49-F238E27FC236}">
                    <a16:creationId xmlns="" xmlns:a16="http://schemas.microsoft.com/office/drawing/2014/main" id="{C5096D4C-56C2-4AAF-B533-50326B6362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89" y="43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7605" name="Group 12">
              <a:extLst>
                <a:ext uri="{FF2B5EF4-FFF2-40B4-BE49-F238E27FC236}">
                  <a16:creationId xmlns="" xmlns:a16="http://schemas.microsoft.com/office/drawing/2014/main" id="{676CA160-8995-43EE-A90D-2B0C58270E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78" y="345"/>
              <a:ext cx="1452" cy="1489"/>
              <a:chOff x="3378" y="436"/>
              <a:chExt cx="1452" cy="1489"/>
            </a:xfrm>
          </p:grpSpPr>
          <p:sp>
            <p:nvSpPr>
              <p:cNvPr id="67606" name="Rectangle 13">
                <a:extLst>
                  <a:ext uri="{FF2B5EF4-FFF2-40B4-BE49-F238E27FC236}">
                    <a16:creationId xmlns="" xmlns:a16="http://schemas.microsoft.com/office/drawing/2014/main" id="{4572E2A8-F554-4E67-A752-6FDE396BC7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78" y="436"/>
                <a:ext cx="1451" cy="113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67607" name="Group 14">
                <a:extLst>
                  <a:ext uri="{FF2B5EF4-FFF2-40B4-BE49-F238E27FC236}">
                    <a16:creationId xmlns="" xmlns:a16="http://schemas.microsoft.com/office/drawing/2014/main" id="{906AB0BB-D817-4339-8518-9CB26645EE5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78" y="1570"/>
                <a:ext cx="1452" cy="355"/>
                <a:chOff x="3378" y="1570"/>
                <a:chExt cx="1452" cy="355"/>
              </a:xfrm>
            </p:grpSpPr>
            <p:sp>
              <p:nvSpPr>
                <p:cNvPr id="67608" name="Line 15">
                  <a:extLst>
                    <a:ext uri="{FF2B5EF4-FFF2-40B4-BE49-F238E27FC236}">
                      <a16:creationId xmlns="" xmlns:a16="http://schemas.microsoft.com/office/drawing/2014/main" id="{18748253-B216-4745-B052-284E94C91F1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78" y="1570"/>
                  <a:ext cx="0" cy="22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09" name="Line 16">
                  <a:extLst>
                    <a:ext uri="{FF2B5EF4-FFF2-40B4-BE49-F238E27FC236}">
                      <a16:creationId xmlns="" xmlns:a16="http://schemas.microsoft.com/office/drawing/2014/main" id="{04C7A09D-601D-491C-94E2-316DD37F62A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30" y="1570"/>
                  <a:ext cx="0" cy="22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10" name="Line 17">
                  <a:extLst>
                    <a:ext uri="{FF2B5EF4-FFF2-40B4-BE49-F238E27FC236}">
                      <a16:creationId xmlns="" xmlns:a16="http://schemas.microsoft.com/office/drawing/2014/main" id="{81926653-DF46-4373-B0B4-82591204DD5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88" y="1706"/>
                  <a:ext cx="1407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 type="arrow" w="med" len="med"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11" name="Text Box 18">
                  <a:extLst>
                    <a:ext uri="{FF2B5EF4-FFF2-40B4-BE49-F238E27FC236}">
                      <a16:creationId xmlns="" xmlns:a16="http://schemas.microsoft.com/office/drawing/2014/main" id="{5B825021-2685-40A4-B57D-5A50B3EF1CA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30" y="1616"/>
                  <a:ext cx="332" cy="30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GB" altLang="zh-CN" b="1" i="1" dirty="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b</a:t>
                  </a:r>
                  <a:endParaRPr lang="en-GB" altLang="zh-CN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12" name="Group 19">
            <a:extLst>
              <a:ext uri="{FF2B5EF4-FFF2-40B4-BE49-F238E27FC236}">
                <a16:creationId xmlns="" xmlns:a16="http://schemas.microsoft.com/office/drawing/2014/main" id="{F72DAB1B-4EE6-4C8E-AD74-980791DB5977}"/>
              </a:ext>
            </a:extLst>
          </p:cNvPr>
          <p:cNvGrpSpPr>
            <a:grpSpLocks/>
          </p:cNvGrpSpPr>
          <p:nvPr/>
        </p:nvGrpSpPr>
        <p:grpSpPr bwMode="auto">
          <a:xfrm>
            <a:off x="4844694" y="2391186"/>
            <a:ext cx="1079500" cy="1771650"/>
            <a:chOff x="2472" y="436"/>
            <a:chExt cx="907" cy="1487"/>
          </a:xfrm>
        </p:grpSpPr>
        <p:grpSp>
          <p:nvGrpSpPr>
            <p:cNvPr id="67613" name="Group 20">
              <a:extLst>
                <a:ext uri="{FF2B5EF4-FFF2-40B4-BE49-F238E27FC236}">
                  <a16:creationId xmlns="" xmlns:a16="http://schemas.microsoft.com/office/drawing/2014/main" id="{84012D3E-740C-43DD-BBE6-B43AA9BF994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72" y="436"/>
              <a:ext cx="317" cy="1134"/>
              <a:chOff x="2744" y="436"/>
              <a:chExt cx="317" cy="1134"/>
            </a:xfrm>
          </p:grpSpPr>
          <p:grpSp>
            <p:nvGrpSpPr>
              <p:cNvPr id="67614" name="Group 21">
                <a:extLst>
                  <a:ext uri="{FF2B5EF4-FFF2-40B4-BE49-F238E27FC236}">
                    <a16:creationId xmlns="" xmlns:a16="http://schemas.microsoft.com/office/drawing/2014/main" id="{E3677D14-E173-4A20-B5A1-E985189ED6A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44" y="436"/>
                <a:ext cx="317" cy="1134"/>
                <a:chOff x="2744" y="436"/>
                <a:chExt cx="317" cy="1134"/>
              </a:xfrm>
            </p:grpSpPr>
            <p:sp>
              <p:nvSpPr>
                <p:cNvPr id="67615" name="Line 22">
                  <a:extLst>
                    <a:ext uri="{FF2B5EF4-FFF2-40B4-BE49-F238E27FC236}">
                      <a16:creationId xmlns="" xmlns:a16="http://schemas.microsoft.com/office/drawing/2014/main" id="{3BCA09E5-8A20-46AB-9AD3-45913D94944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789" y="436"/>
                  <a:ext cx="27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16" name="Line 23">
                  <a:extLst>
                    <a:ext uri="{FF2B5EF4-FFF2-40B4-BE49-F238E27FC236}">
                      <a16:creationId xmlns="" xmlns:a16="http://schemas.microsoft.com/office/drawing/2014/main" id="{54497E5D-8B38-40D6-AD4E-B1216CBAE9A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789" y="1570"/>
                  <a:ext cx="27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17" name="Line 24">
                  <a:extLst>
                    <a:ext uri="{FF2B5EF4-FFF2-40B4-BE49-F238E27FC236}">
                      <a16:creationId xmlns="" xmlns:a16="http://schemas.microsoft.com/office/drawing/2014/main" id="{C8FCB69A-DD52-4175-A68D-BE9F195D672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880" y="436"/>
                  <a:ext cx="0" cy="1134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 type="arrow" w="med" len="med"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18" name="Text Box 25">
                  <a:extLst>
                    <a:ext uri="{FF2B5EF4-FFF2-40B4-BE49-F238E27FC236}">
                      <a16:creationId xmlns="" xmlns:a16="http://schemas.microsoft.com/office/drawing/2014/main" id="{D50B28F7-AD8F-4226-B50D-2F809BA95AC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744" y="799"/>
                  <a:ext cx="193" cy="30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defPPr>
                    <a:defRPr lang="zh-CN"/>
                  </a:defPPr>
                  <a:lvl1pPr>
                    <a:defRPr b="1" i="1">
                      <a:solidFill>
                        <a:srgbClr val="FF0000"/>
                      </a:solidFill>
                      <a:latin typeface="Times New Roman" panose="02020603050405020304" pitchFamily="18" charset="0"/>
                    </a:defRPr>
                  </a:lvl1pPr>
                </a:lstStyle>
                <a:p>
                  <a:r>
                    <a:rPr lang="en-US" altLang="zh-CN" dirty="0">
                      <a:sym typeface="Arial" panose="020B0604020202020204" pitchFamily="34" charset="0"/>
                    </a:rPr>
                    <a:t>p</a:t>
                  </a:r>
                  <a:endParaRPr lang="en-US" altLang="zh-CN" dirty="0"/>
                </a:p>
              </p:txBody>
            </p:sp>
          </p:grpSp>
          <p:sp>
            <p:nvSpPr>
              <p:cNvPr id="67619" name="Line 26">
                <a:extLst>
                  <a:ext uri="{FF2B5EF4-FFF2-40B4-BE49-F238E27FC236}">
                    <a16:creationId xmlns="" xmlns:a16="http://schemas.microsoft.com/office/drawing/2014/main" id="{99C007C6-56FF-423C-8AE4-FFEFB3742A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789" y="43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7620" name="Rectangle 27">
              <a:extLst>
                <a:ext uri="{FF2B5EF4-FFF2-40B4-BE49-F238E27FC236}">
                  <a16:creationId xmlns="" xmlns:a16="http://schemas.microsoft.com/office/drawing/2014/main" id="{675B237E-4594-402B-BE84-54862632BB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436"/>
              <a:ext cx="634" cy="1134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7621" name="Group 28">
              <a:extLst>
                <a:ext uri="{FF2B5EF4-FFF2-40B4-BE49-F238E27FC236}">
                  <a16:creationId xmlns="" xmlns:a16="http://schemas.microsoft.com/office/drawing/2014/main" id="{AD6A9B34-6204-463B-8866-410A53876D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44" y="1570"/>
              <a:ext cx="635" cy="353"/>
              <a:chOff x="2744" y="1570"/>
              <a:chExt cx="635" cy="353"/>
            </a:xfrm>
          </p:grpSpPr>
          <p:sp>
            <p:nvSpPr>
              <p:cNvPr id="67622" name="Line 29">
                <a:extLst>
                  <a:ext uri="{FF2B5EF4-FFF2-40B4-BE49-F238E27FC236}">
                    <a16:creationId xmlns="" xmlns:a16="http://schemas.microsoft.com/office/drawing/2014/main" id="{22FD5A34-85B9-4C4E-8509-197FD3523C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44" y="1570"/>
                <a:ext cx="0" cy="22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23" name="Line 30">
                <a:extLst>
                  <a:ext uri="{FF2B5EF4-FFF2-40B4-BE49-F238E27FC236}">
                    <a16:creationId xmlns="" xmlns:a16="http://schemas.microsoft.com/office/drawing/2014/main" id="{82520BD4-9441-4ECF-A12E-A21FB6AA29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44" y="1706"/>
                <a:ext cx="635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24" name="Text Box 31">
                <a:extLst>
                  <a:ext uri="{FF2B5EF4-FFF2-40B4-BE49-F238E27FC236}">
                    <a16:creationId xmlns="" xmlns:a16="http://schemas.microsoft.com/office/drawing/2014/main" id="{36882FB6-731B-4D6E-A1B4-CADE16772E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25" y="1614"/>
                <a:ext cx="193" cy="309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defRPr b="1" i="1">
                    <a:solidFill>
                      <a:srgbClr val="FF0000"/>
                    </a:solidFill>
                    <a:latin typeface="Times New Roman" panose="02020603050405020304" pitchFamily="18" charset="0"/>
                  </a:defRPr>
                </a:lvl1pPr>
              </a:lstStyle>
              <a:p>
                <a:r>
                  <a:rPr lang="en-GB" altLang="zh-CN" dirty="0"/>
                  <a:t>a</a:t>
                </a:r>
              </a:p>
            </p:txBody>
          </p:sp>
        </p:grpSp>
      </p:grpSp>
      <p:grpSp>
        <p:nvGrpSpPr>
          <p:cNvPr id="16" name="Group 32">
            <a:extLst>
              <a:ext uri="{FF2B5EF4-FFF2-40B4-BE49-F238E27FC236}">
                <a16:creationId xmlns="" xmlns:a16="http://schemas.microsoft.com/office/drawing/2014/main" id="{4F78E79D-77B2-4090-ADF5-1B878DC5C6BB}"/>
              </a:ext>
            </a:extLst>
          </p:cNvPr>
          <p:cNvGrpSpPr>
            <a:grpSpLocks/>
          </p:cNvGrpSpPr>
          <p:nvPr/>
        </p:nvGrpSpPr>
        <p:grpSpPr bwMode="auto">
          <a:xfrm>
            <a:off x="6962598" y="2395717"/>
            <a:ext cx="917575" cy="1773237"/>
            <a:chOff x="4512" y="119"/>
            <a:chExt cx="771" cy="1489"/>
          </a:xfrm>
        </p:grpSpPr>
        <p:sp>
          <p:nvSpPr>
            <p:cNvPr id="67626" name="Rectangle 33">
              <a:extLst>
                <a:ext uri="{FF2B5EF4-FFF2-40B4-BE49-F238E27FC236}">
                  <a16:creationId xmlns="" xmlns:a16="http://schemas.microsoft.com/office/drawing/2014/main" id="{F91C9769-7513-4744-83E7-1E1AA9E7A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2" y="119"/>
              <a:ext cx="499" cy="1134"/>
            </a:xfrm>
            <a:prstGeom prst="rect">
              <a:avLst/>
            </a:prstGeom>
            <a:solidFill>
              <a:srgbClr val="00B0F0">
                <a:alpha val="63135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7627" name="Group 34">
              <a:extLst>
                <a:ext uri="{FF2B5EF4-FFF2-40B4-BE49-F238E27FC236}">
                  <a16:creationId xmlns="" xmlns:a16="http://schemas.microsoft.com/office/drawing/2014/main" id="{B1214E8F-63F8-410B-98C5-E7E6A869AE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11" y="119"/>
              <a:ext cx="272" cy="1134"/>
              <a:chOff x="5239" y="436"/>
              <a:chExt cx="272" cy="1134"/>
            </a:xfrm>
          </p:grpSpPr>
          <p:sp>
            <p:nvSpPr>
              <p:cNvPr id="67628" name="Line 35">
                <a:extLst>
                  <a:ext uri="{FF2B5EF4-FFF2-40B4-BE49-F238E27FC236}">
                    <a16:creationId xmlns="" xmlns:a16="http://schemas.microsoft.com/office/drawing/2014/main" id="{99AFAA9E-D2CF-4F26-8CC4-2D680A33D0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39" y="1570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29" name="Line 36">
                <a:extLst>
                  <a:ext uri="{FF2B5EF4-FFF2-40B4-BE49-F238E27FC236}">
                    <a16:creationId xmlns="" xmlns:a16="http://schemas.microsoft.com/office/drawing/2014/main" id="{D3613141-A41A-433E-B524-48C1D4B84F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30" y="436"/>
                <a:ext cx="0" cy="1134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30" name="Text Box 37">
                <a:extLst>
                  <a:ext uri="{FF2B5EF4-FFF2-40B4-BE49-F238E27FC236}">
                    <a16:creationId xmlns="" xmlns:a16="http://schemas.microsoft.com/office/drawing/2014/main" id="{9078F180-406E-462A-ABD0-3E2BC82EFA3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308" y="845"/>
                <a:ext cx="200" cy="309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defRPr b="1" i="1">
                    <a:solidFill>
                      <a:srgbClr val="FF0000"/>
                    </a:solidFill>
                    <a:latin typeface="Times New Roman" panose="02020603050405020304" pitchFamily="18" charset="0"/>
                  </a:defRPr>
                </a:lvl1pPr>
              </a:lstStyle>
              <a:p>
                <a:r>
                  <a:rPr lang="en-US" altLang="zh-CN" dirty="0">
                    <a:sym typeface="Arial" panose="020B0604020202020204" pitchFamily="34" charset="0"/>
                  </a:rPr>
                  <a:t>p</a:t>
                </a:r>
                <a:endParaRPr lang="en-US" altLang="zh-CN" dirty="0"/>
              </a:p>
            </p:txBody>
          </p:sp>
          <p:sp>
            <p:nvSpPr>
              <p:cNvPr id="67631" name="Line 38">
                <a:extLst>
                  <a:ext uri="{FF2B5EF4-FFF2-40B4-BE49-F238E27FC236}">
                    <a16:creationId xmlns="" xmlns:a16="http://schemas.microsoft.com/office/drawing/2014/main" id="{45B1CC6A-DF5F-4BDC-9542-4D16509782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39" y="43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7632" name="Group 39">
              <a:extLst>
                <a:ext uri="{FF2B5EF4-FFF2-40B4-BE49-F238E27FC236}">
                  <a16:creationId xmlns="" xmlns:a16="http://schemas.microsoft.com/office/drawing/2014/main" id="{BC4CF211-F74F-4C23-9447-AA3F9A0ABF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12" y="1253"/>
              <a:ext cx="499" cy="355"/>
              <a:chOff x="4830" y="1570"/>
              <a:chExt cx="499" cy="355"/>
            </a:xfrm>
          </p:grpSpPr>
          <p:sp>
            <p:nvSpPr>
              <p:cNvPr id="67633" name="Line 40">
                <a:extLst>
                  <a:ext uri="{FF2B5EF4-FFF2-40B4-BE49-F238E27FC236}">
                    <a16:creationId xmlns="" xmlns:a16="http://schemas.microsoft.com/office/drawing/2014/main" id="{7F5DFE8C-0524-4009-B885-49B37482A5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9" y="1570"/>
                <a:ext cx="0" cy="22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34" name="Line 41">
                <a:extLst>
                  <a:ext uri="{FF2B5EF4-FFF2-40B4-BE49-F238E27FC236}">
                    <a16:creationId xmlns="" xmlns:a16="http://schemas.microsoft.com/office/drawing/2014/main" id="{FFF34D00-188D-4C7F-BE53-7E1AEE3A12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30" y="1706"/>
                <a:ext cx="499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35" name="Text Box 42">
                <a:extLst>
                  <a:ext uri="{FF2B5EF4-FFF2-40B4-BE49-F238E27FC236}">
                    <a16:creationId xmlns="" xmlns:a16="http://schemas.microsoft.com/office/drawing/2014/main" id="{26AF0663-FD10-4106-9C38-7CE889F8A30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66" y="1616"/>
                <a:ext cx="227" cy="309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defRPr b="1" i="1">
                    <a:solidFill>
                      <a:srgbClr val="FF0000"/>
                    </a:solidFill>
                    <a:latin typeface="Times New Roman" panose="02020603050405020304" pitchFamily="18" charset="0"/>
                  </a:defRPr>
                </a:lvl1pPr>
              </a:lstStyle>
              <a:p>
                <a:r>
                  <a:rPr lang="en-GB" altLang="zh-CN"/>
                  <a:t>c</a:t>
                </a:r>
              </a:p>
            </p:txBody>
          </p:sp>
        </p:grpSp>
      </p:grpSp>
      <p:grpSp>
        <p:nvGrpSpPr>
          <p:cNvPr id="57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58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60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12290"/>
          <p:cNvSpPr>
            <a:spLocks noChangeArrowheads="1"/>
          </p:cNvSpPr>
          <p:nvPr/>
        </p:nvSpPr>
        <p:spPr bwMode="auto">
          <a:xfrm>
            <a:off x="-3350" y="611187"/>
            <a:ext cx="9140825" cy="53975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单项式乘以多项式的法则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>
            <a:extLst>
              <a:ext uri="{FF2B5EF4-FFF2-40B4-BE49-F238E27FC236}">
                <a16:creationId xmlns="" xmlns:a16="http://schemas.microsoft.com/office/drawing/2014/main" id="{A6D0FA63-F588-4868-85E3-94D9F013C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7226" y="2036763"/>
            <a:ext cx="30956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 sz="21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="" xmlns:a16="http://schemas.microsoft.com/office/drawing/2014/main" id="{F4AB4931-09D7-44D1-BFCC-9DA6DBC15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638" y="1007765"/>
            <a:ext cx="49720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kumimoji="1" lang="zh-CN" altLang="en-US" sz="2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例</a:t>
            </a:r>
            <a:r>
              <a:rPr kumimoji="1"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1" lang="en-US" altLang="zh-CN" sz="2400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</a:p>
        </p:txBody>
      </p:sp>
      <p:sp>
        <p:nvSpPr>
          <p:cNvPr id="68611" name="Rectangle 4">
            <a:extLst>
              <a:ext uri="{FF2B5EF4-FFF2-40B4-BE49-F238E27FC236}">
                <a16:creationId xmlns="" xmlns:a16="http://schemas.microsoft.com/office/drawing/2014/main" id="{D01FA551-8BA9-4814-B393-D2FF3E969D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049" y="1526580"/>
            <a:ext cx="54292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100" b="1" dirty="0" smtClean="0">
                <a:latin typeface="Times New Roman" panose="02020603050405020304" pitchFamily="18" charset="0"/>
              </a:rPr>
              <a:t>(1)(–4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(2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+3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–1)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； </a:t>
            </a:r>
            <a:endParaRPr lang="zh-CN" altLang="en-US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479D0A7B-6820-4C6B-915A-A60E61CF59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638" y="1952030"/>
            <a:ext cx="5029200" cy="412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buFontTx/>
              <a:buNone/>
              <a:defRPr/>
            </a:pPr>
            <a:r>
              <a:rPr kumimoji="1" lang="zh-CN" altLang="en-US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kumimoji="1" lang="zh-CN" altLang="en-US" sz="2100" dirty="0" smtClean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100" b="1" noProof="1" smtClean="0"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  <a:sym typeface="+mn-ea"/>
              </a:rPr>
              <a:t>(1)</a:t>
            </a:r>
            <a:r>
              <a:rPr kumimoji="1"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(–4</a:t>
            </a:r>
            <a:r>
              <a:rPr kumimoji="1" lang="en-US" altLang="zh-CN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)·(2</a:t>
            </a:r>
            <a:r>
              <a:rPr kumimoji="1" lang="en-US" altLang="zh-CN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1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1"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+3</a:t>
            </a:r>
            <a:r>
              <a:rPr kumimoji="1" lang="en-US" altLang="zh-CN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–1)</a:t>
            </a:r>
            <a:endParaRPr kumimoji="1" lang="en-US" altLang="zh-CN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5C71C420-24C6-4E41-BCD7-C649374E211C}"/>
              </a:ext>
            </a:extLst>
          </p:cNvPr>
          <p:cNvSpPr/>
          <p:nvPr/>
        </p:nvSpPr>
        <p:spPr>
          <a:xfrm>
            <a:off x="1288353" y="2496414"/>
            <a:ext cx="4429125" cy="412750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>
            <a:spAutoFit/>
          </a:bodyPr>
          <a:lstStyle/>
          <a:p>
            <a:pPr algn="just" eaLnBrk="0" hangingPunct="0"/>
            <a:r>
              <a:rPr lang="en-US" altLang="en-US" sz="21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endParaRPr lang="en-US" altLang="en-US" sz="2100" noProof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="" xmlns:a16="http://schemas.microsoft.com/office/drawing/2014/main" id="{DF82F573-474F-4C1E-93D4-D9FEE801A3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8288" y="2957513"/>
            <a:ext cx="3657600" cy="414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kumimoji="1"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kumimoji="1"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–8</a:t>
            </a:r>
            <a:r>
              <a:rPr kumimoji="1"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1"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–12</a:t>
            </a:r>
            <a:r>
              <a:rPr kumimoji="1"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1"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+4</a:t>
            </a:r>
            <a:r>
              <a:rPr kumimoji="1"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</a:p>
        </p:txBody>
      </p:sp>
      <p:sp>
        <p:nvSpPr>
          <p:cNvPr id="8" name="Rectangle 8">
            <a:extLst>
              <a:ext uri="{FF2B5EF4-FFF2-40B4-BE49-F238E27FC236}">
                <a16:creationId xmlns="" xmlns:a16="http://schemas.microsoft.com/office/drawing/2014/main" id="{51BC37C1-BD7B-4A8B-AA00-8256BDF41C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0750" y="2483714"/>
            <a:ext cx="1396536" cy="415498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kumimoji="1" lang="en-US" altLang="zh-CN" sz="2100" b="1" dirty="0" smtClean="0">
                <a:latin typeface="+mn-lt"/>
                <a:cs typeface="Times New Roman" panose="02020603050405020304" pitchFamily="18" charset="0"/>
              </a:rPr>
              <a:t>(–4</a:t>
            </a:r>
            <a:r>
              <a:rPr kumimoji="1" lang="en-US" altLang="zh-CN" sz="2100" b="1" i="1" dirty="0" smtClean="0">
                <a:latin typeface="+mn-lt"/>
                <a:cs typeface="Times New Roman" panose="02020603050405020304" pitchFamily="18" charset="0"/>
              </a:rPr>
              <a:t>x</a:t>
            </a:r>
            <a:r>
              <a:rPr kumimoji="1" lang="en-US" altLang="zh-CN" sz="2100" b="1" dirty="0" smtClean="0">
                <a:latin typeface="+mn-lt"/>
                <a:cs typeface="Times New Roman" panose="02020603050405020304" pitchFamily="18" charset="0"/>
              </a:rPr>
              <a:t>)·(2</a:t>
            </a:r>
            <a:r>
              <a:rPr kumimoji="1" lang="en-US" altLang="zh-CN" sz="2100" b="1" i="1" dirty="0" smtClean="0">
                <a:latin typeface="+mn-lt"/>
                <a:cs typeface="Times New Roman" panose="02020603050405020304" pitchFamily="18" charset="0"/>
              </a:rPr>
              <a:t>x</a:t>
            </a:r>
            <a:r>
              <a:rPr kumimoji="1" lang="en-US" altLang="zh-CN" sz="2100" b="1" baseline="30000" dirty="0" smtClean="0">
                <a:latin typeface="+mn-lt"/>
                <a:cs typeface="Times New Roman" panose="02020603050405020304" pitchFamily="18" charset="0"/>
              </a:rPr>
              <a:t>2</a:t>
            </a:r>
            <a:r>
              <a:rPr kumimoji="1" lang="en-US" altLang="zh-CN" sz="2100" b="1" dirty="0" smtClean="0">
                <a:latin typeface="+mn-lt"/>
                <a:cs typeface="Times New Roman" panose="02020603050405020304" pitchFamily="18" charset="0"/>
              </a:rPr>
              <a:t>)</a:t>
            </a:r>
            <a:endParaRPr kumimoji="1" lang="en-US" altLang="zh-CN" sz="21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="" xmlns:a16="http://schemas.microsoft.com/office/drawing/2014/main" id="{672C8114-A4AB-4AAF-9E7E-B154E7436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9204" y="2466252"/>
            <a:ext cx="1127232" cy="415498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kumimoji="1" lang="en-US" altLang="zh-CN" sz="2100" b="1" dirty="0" smtClean="0">
                <a:latin typeface="+mn-lt"/>
                <a:cs typeface="Times New Roman" panose="02020603050405020304" pitchFamily="18" charset="0"/>
              </a:rPr>
              <a:t>(–4</a:t>
            </a:r>
            <a:r>
              <a:rPr kumimoji="1" lang="en-US" altLang="zh-CN" sz="2100" b="1" i="1" dirty="0" smtClean="0">
                <a:latin typeface="+mn-lt"/>
                <a:cs typeface="Times New Roman" panose="02020603050405020304" pitchFamily="18" charset="0"/>
              </a:rPr>
              <a:t>x</a:t>
            </a:r>
            <a:r>
              <a:rPr kumimoji="1" lang="en-US" altLang="zh-CN" sz="2100" b="1" dirty="0" smtClean="0">
                <a:latin typeface="+mn-lt"/>
                <a:cs typeface="Times New Roman" panose="02020603050405020304" pitchFamily="18" charset="0"/>
              </a:rPr>
              <a:t>)·</a:t>
            </a:r>
            <a:r>
              <a:rPr kumimoji="1" lang="en-US" altLang="zh-CN" sz="2100" b="1" dirty="0">
                <a:latin typeface="+mn-lt"/>
                <a:cs typeface="Times New Roman" panose="02020603050405020304" pitchFamily="18" charset="0"/>
              </a:rPr>
              <a:t>3</a:t>
            </a:r>
            <a:r>
              <a:rPr kumimoji="1" lang="en-US" altLang="zh-CN" sz="2100" b="1" i="1" dirty="0">
                <a:latin typeface="+mn-lt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10" name="Rectangle 10">
            <a:extLst>
              <a:ext uri="{FF2B5EF4-FFF2-40B4-BE49-F238E27FC236}">
                <a16:creationId xmlns="" xmlns:a16="http://schemas.microsoft.com/office/drawing/2014/main" id="{0B310690-9AE0-4362-9C2A-FBB796D01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2007" y="2471878"/>
            <a:ext cx="1306768" cy="415498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kumimoji="1"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(–4</a:t>
            </a:r>
            <a:r>
              <a:rPr kumimoji="1" lang="en-US" altLang="zh-CN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)·(–1)</a:t>
            </a:r>
            <a:endParaRPr kumimoji="1" lang="en-US" altLang="zh-CN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1">
            <a:extLst>
              <a:ext uri="{FF2B5EF4-FFF2-40B4-BE49-F238E27FC236}">
                <a16:creationId xmlns="" xmlns:a16="http://schemas.microsoft.com/office/drawing/2014/main" id="{49B6E011-197C-4892-BA78-B3B1DA667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4538" y="2493666"/>
            <a:ext cx="338554" cy="415498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100" b="1" noProof="1">
                <a:latin typeface="+mn-lt"/>
              </a:rPr>
              <a:t>+</a:t>
            </a:r>
            <a:endParaRPr lang="en-US" altLang="zh-CN" sz="2100" b="1" noProof="1"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12" name="Rectangle 12">
            <a:extLst>
              <a:ext uri="{FF2B5EF4-FFF2-40B4-BE49-F238E27FC236}">
                <a16:creationId xmlns="" xmlns:a16="http://schemas.microsoft.com/office/drawing/2014/main" id="{9859BC01-23F3-4132-BA5B-89C774A844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5645" y="2483714"/>
            <a:ext cx="338554" cy="415498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100" b="1" noProof="1">
                <a:latin typeface="+mn-lt"/>
              </a:rPr>
              <a:t>+</a:t>
            </a:r>
            <a:endParaRPr lang="en-US" altLang="zh-CN" sz="2100" b="1" noProof="1">
              <a:latin typeface="+mn-lt"/>
              <a:ea typeface="Times New Roman" panose="02020603050405020304" pitchFamily="18" charset="0"/>
            </a:endParaRPr>
          </a:p>
        </p:txBody>
      </p:sp>
      <p:graphicFrame>
        <p:nvGraphicFramePr>
          <p:cNvPr id="68620" name="Object 2">
            <a:extLst>
              <a:ext uri="{FF2B5EF4-FFF2-40B4-BE49-F238E27FC236}">
                <a16:creationId xmlns="" xmlns:a16="http://schemas.microsoft.com/office/drawing/2014/main" id="{F18F8520-911E-4477-A6F2-88B91E58495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0927009"/>
              </p:ext>
            </p:extLst>
          </p:nvPr>
        </p:nvGraphicFramePr>
        <p:xfrm>
          <a:off x="4497117" y="1397519"/>
          <a:ext cx="2755900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60" name="Equation" r:id="rId3" imgW="1511280" imgH="444240" progId="Equation.DSMT4">
                  <p:embed/>
                </p:oleObj>
              </mc:Choice>
              <mc:Fallback>
                <p:oleObj name="Equation" r:id="rId3" imgW="1511280" imgH="444240" progId="Equation.DSMT4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7117" y="1397519"/>
                        <a:ext cx="2755900" cy="73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="" xmlns:a16="http://schemas.microsoft.com/office/drawing/2014/main" id="{8A07A054-6F68-4F38-82C5-9491D83D9B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6213782"/>
              </p:ext>
            </p:extLst>
          </p:nvPr>
        </p:nvGraphicFramePr>
        <p:xfrm>
          <a:off x="2117492" y="3439185"/>
          <a:ext cx="3008312" cy="651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61" r:id="rId5" imgW="1765080" imgH="406080" progId="Equation.DSMT4">
                  <p:embed/>
                </p:oleObj>
              </mc:Choice>
              <mc:Fallback>
                <p:oleObj r:id="rId5" imgW="1765080" imgH="406080" progId="Equation.DSMT4">
                  <p:embed/>
                  <p:pic>
                    <p:nvPicPr>
                      <p:cNvPr id="0" name="Object 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7492" y="3439185"/>
                        <a:ext cx="3008312" cy="6513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78B0C5FB-D166-4A55-942A-D2E6143A01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8119" y="3557112"/>
            <a:ext cx="1795294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2100" b="1" noProof="1" smtClean="0"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  <a:sym typeface="+mn-ea"/>
              </a:rPr>
              <a:t>(2)</a:t>
            </a:r>
            <a:r>
              <a:rPr kumimoji="1" lang="zh-CN" altLang="en-US" sz="2100" b="1" dirty="0" smtClean="0">
                <a:latin typeface="仿宋" pitchFamily="49" charset="-122"/>
                <a:ea typeface="仿宋" pitchFamily="49" charset="-122"/>
              </a:rPr>
              <a:t>原</a:t>
            </a:r>
            <a:r>
              <a:rPr kumimoji="1" lang="zh-CN" altLang="en-US" sz="2100" b="1" dirty="0">
                <a:latin typeface="仿宋" pitchFamily="49" charset="-122"/>
                <a:ea typeface="仿宋" pitchFamily="49" charset="-122"/>
              </a:rPr>
              <a:t>式</a:t>
            </a:r>
          </a:p>
        </p:txBody>
      </p:sp>
      <p:graphicFrame>
        <p:nvGraphicFramePr>
          <p:cNvPr id="13" name="对象 12">
            <a:extLst>
              <a:ext uri="{FF2B5EF4-FFF2-40B4-BE49-F238E27FC236}">
                <a16:creationId xmlns="" xmlns:a16="http://schemas.microsoft.com/office/drawing/2014/main" id="{298513C0-2D35-4F66-B237-EF12187B287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8058041"/>
              </p:ext>
            </p:extLst>
          </p:nvPr>
        </p:nvGraphicFramePr>
        <p:xfrm>
          <a:off x="5147663" y="3422754"/>
          <a:ext cx="1720850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62" r:id="rId7" imgW="1973520" imgH="925920" progId="Equation.DSMT4">
                  <p:embed/>
                </p:oleObj>
              </mc:Choice>
              <mc:Fallback>
                <p:oleObj r:id="rId7" imgW="1973520" imgH="925920" progId="Equation.DSMT4">
                  <p:embed/>
                  <p:pic>
                    <p:nvPicPr>
                      <p:cNvPr id="0" name="对象 12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7663" y="3422754"/>
                        <a:ext cx="1720850" cy="68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4">
            <a:extLst>
              <a:ext uri="{FF2B5EF4-FFF2-40B4-BE49-F238E27FC236}">
                <a16:creationId xmlns="" xmlns:a16="http://schemas.microsoft.com/office/drawing/2014/main" id="{ECCD3E56-C93A-4CAD-9921-B10E857100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224" y="4400425"/>
            <a:ext cx="2239962" cy="368300"/>
          </a:xfrm>
          <a:prstGeom prst="rect">
            <a:avLst/>
          </a:prstGeom>
          <a:noFill/>
          <a:ln w="25400">
            <a:solidFill>
              <a:schemeClr val="tx1">
                <a:alpha val="41959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单项式与多项式相乘</a:t>
            </a:r>
          </a:p>
        </p:txBody>
      </p:sp>
      <p:sp>
        <p:nvSpPr>
          <p:cNvPr id="16" name="Rectangle 4">
            <a:extLst>
              <a:ext uri="{FF2B5EF4-FFF2-40B4-BE49-F238E27FC236}">
                <a16:creationId xmlns="" xmlns:a16="http://schemas.microsoft.com/office/drawing/2014/main" id="{8CB87A7E-17ED-4150-A8B9-568F078B11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7299" y="4338512"/>
            <a:ext cx="2241550" cy="506413"/>
          </a:xfrm>
          <a:prstGeom prst="rect">
            <a:avLst/>
          </a:prstGeom>
          <a:noFill/>
          <a:ln w="25400">
            <a:solidFill>
              <a:schemeClr val="tx1">
                <a:alpha val="41176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单项式与单项式相乘</a:t>
            </a:r>
          </a:p>
        </p:txBody>
      </p:sp>
      <p:grpSp>
        <p:nvGrpSpPr>
          <p:cNvPr id="17" name="组合 13">
            <a:extLst>
              <a:ext uri="{FF2B5EF4-FFF2-40B4-BE49-F238E27FC236}">
                <a16:creationId xmlns="" xmlns:a16="http://schemas.microsoft.com/office/drawing/2014/main" id="{C43709A9-467B-4F92-97BE-5D6F5D52BF43}"/>
              </a:ext>
            </a:extLst>
          </p:cNvPr>
          <p:cNvGrpSpPr>
            <a:grpSpLocks/>
          </p:cNvGrpSpPr>
          <p:nvPr/>
        </p:nvGrpSpPr>
        <p:grpSpPr bwMode="auto">
          <a:xfrm>
            <a:off x="3420099" y="4184525"/>
            <a:ext cx="1739900" cy="884237"/>
            <a:chOff x="3529036" y="4972461"/>
            <a:chExt cx="2319655" cy="1181012"/>
          </a:xfrm>
        </p:grpSpPr>
        <p:sp>
          <p:nvSpPr>
            <p:cNvPr id="18" name="右箭头 17">
              <a:extLst>
                <a:ext uri="{FF2B5EF4-FFF2-40B4-BE49-F238E27FC236}">
                  <a16:creationId xmlns="" xmlns:a16="http://schemas.microsoft.com/office/drawing/2014/main" id="{13598C99-4BDC-4E96-9850-235D41AA083F}"/>
                </a:ext>
              </a:extLst>
            </p:cNvPr>
            <p:cNvSpPr/>
            <p:nvPr/>
          </p:nvSpPr>
          <p:spPr bwMode="auto">
            <a:xfrm>
              <a:off x="3529036" y="5332914"/>
              <a:ext cx="2232879" cy="432543"/>
            </a:xfrm>
            <a:prstGeom prst="rightArrow">
              <a:avLst/>
            </a:prstGeom>
            <a:solidFill>
              <a:schemeClr val="accent6">
                <a:lumMod val="75000"/>
                <a:alpha val="63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68628" name="Rectangle 4">
              <a:extLst>
                <a:ext uri="{FF2B5EF4-FFF2-40B4-BE49-F238E27FC236}">
                  <a16:creationId xmlns="" xmlns:a16="http://schemas.microsoft.com/office/drawing/2014/main" id="{F67BF5AA-E393-4B47-A6C6-A32F8CBC3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7471" y="5662108"/>
              <a:ext cx="2141220" cy="491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乘法分配律</a:t>
              </a:r>
            </a:p>
          </p:txBody>
        </p:sp>
        <p:sp>
          <p:nvSpPr>
            <p:cNvPr id="68629" name="TextBox 11">
              <a:extLst>
                <a:ext uri="{FF2B5EF4-FFF2-40B4-BE49-F238E27FC236}">
                  <a16:creationId xmlns="" xmlns:a16="http://schemas.microsoft.com/office/drawing/2014/main" id="{0FFF27F5-358A-460B-975F-8B38D573E9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3861" y="4972461"/>
              <a:ext cx="853557" cy="491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转化</a:t>
              </a:r>
            </a:p>
          </p:txBody>
        </p:sp>
      </p:grpSp>
      <p:grpSp>
        <p:nvGrpSpPr>
          <p:cNvPr id="68634" name="组合 6">
            <a:extLst>
              <a:ext uri="{FF2B5EF4-FFF2-40B4-BE49-F238E27FC236}">
                <a16:creationId xmlns="" xmlns:a16="http://schemas.microsoft.com/office/drawing/2014/main" id="{98594DDC-EF16-4FF8-A71F-ED6B3190FFD7}"/>
              </a:ext>
            </a:extLst>
          </p:cNvPr>
          <p:cNvGrpSpPr>
            <a:grpSpLocks/>
          </p:cNvGrpSpPr>
          <p:nvPr/>
        </p:nvGrpSpPr>
        <p:grpSpPr bwMode="auto">
          <a:xfrm>
            <a:off x="701675" y="514350"/>
            <a:ext cx="1858963" cy="492125"/>
            <a:chOff x="427462" y="558483"/>
            <a:chExt cx="1858351" cy="491808"/>
          </a:xfrm>
        </p:grpSpPr>
        <p:grpSp>
          <p:nvGrpSpPr>
            <p:cNvPr id="68635" name="组合 5">
              <a:extLst>
                <a:ext uri="{FF2B5EF4-FFF2-40B4-BE49-F238E27FC236}">
                  <a16:creationId xmlns="" xmlns:a16="http://schemas.microsoft.com/office/drawing/2014/main" id="{B68FA4E9-7270-47D4-8454-AD1EFDA515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963D7198-A5A4-462E-BA05-EA8706043E85}"/>
                  </a:ext>
                </a:extLst>
              </p:cNvPr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="" xmlns:a16="http://schemas.microsoft.com/office/drawing/2014/main" id="{24CB3F8C-FB55-4488-95E1-CA1F975F39F7}"/>
                  </a:ext>
                </a:extLst>
              </p:cNvPr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2BA7B502-C7F2-4EE3-B898-12925BB3AA6C}"/>
                  </a:ext>
                </a:extLst>
              </p:cNvPr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20651F64-7A50-44CE-9F20-BF77B67FD0EE}"/>
                  </a:ext>
                </a:extLst>
              </p:cNvPr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BFD31BD0-73ED-44C6-BCF0-D26CCBB7C3D6}"/>
                  </a:ext>
                </a:extLst>
              </p:cNvPr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68641" name="文本框 11">
              <a:extLst>
                <a:ext uri="{FF2B5EF4-FFF2-40B4-BE49-F238E27FC236}">
                  <a16:creationId xmlns="" xmlns:a16="http://schemas.microsoft.com/office/drawing/2014/main" id="{E84E6994-CE6D-4A72-879B-C61B93ECB2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sp>
        <p:nvSpPr>
          <p:cNvPr id="68642" name="文本框 23">
            <a:extLst>
              <a:ext uri="{FF2B5EF4-FFF2-40B4-BE49-F238E27FC236}">
                <a16:creationId xmlns="" xmlns:a16="http://schemas.microsoft.com/office/drawing/2014/main" id="{F57B13C2-65AE-421A-8D35-0858ED3562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7325" y="531018"/>
            <a:ext cx="55784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利用单项式乘以多项式的法则进行运算</a:t>
            </a:r>
          </a:p>
        </p:txBody>
      </p:sp>
      <p:grpSp>
        <p:nvGrpSpPr>
          <p:cNvPr id="37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38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40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137525" y="2062446"/>
            <a:ext cx="2584439" cy="23083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b="1" noProof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解题步骤</a:t>
            </a:r>
            <a:r>
              <a:rPr lang="zh-CN" altLang="en-US" b="1" noProof="1">
                <a:latin typeface="宋体" panose="02010600030101010101" pitchFamily="2" charset="-122"/>
              </a:rPr>
              <a:t>：</a:t>
            </a:r>
            <a:r>
              <a:rPr lang="en-US" altLang="zh-CN" b="1" noProof="1">
                <a:latin typeface="宋体" panose="02010600030101010101" pitchFamily="2" charset="-122"/>
              </a:rPr>
              <a:t>1.</a:t>
            </a:r>
            <a:r>
              <a:rPr lang="zh-CN" altLang="en-US" b="1" noProof="1">
                <a:latin typeface="宋体" panose="02010600030101010101" pitchFamily="2" charset="-122"/>
              </a:rPr>
              <a:t>用单项式去乘多项式的每一项，结果是一个多项式，项数与因式中多项式的项数相同</a:t>
            </a:r>
            <a:r>
              <a:rPr lang="en-US" altLang="zh-CN" b="1" noProof="1">
                <a:latin typeface="宋体" panose="02010600030101010101" pitchFamily="2" charset="-122"/>
              </a:rPr>
              <a:t>.2.</a:t>
            </a:r>
            <a:r>
              <a:rPr lang="zh-CN" altLang="en-US" b="1" noProof="1">
                <a:latin typeface="宋体" panose="02010600030101010101" pitchFamily="2" charset="-122"/>
              </a:rPr>
              <a:t>含有混合运算的应注意运算顺序，有</a:t>
            </a:r>
            <a:r>
              <a:rPr lang="zh-CN" altLang="en-US" b="1" noProof="1" smtClean="0">
                <a:latin typeface="宋体" panose="02010600030101010101" pitchFamily="2" charset="-122"/>
              </a:rPr>
              <a:t>同类项必须</a:t>
            </a:r>
            <a:r>
              <a:rPr lang="zh-CN" altLang="en-US" b="1" noProof="1">
                <a:latin typeface="宋体" panose="02010600030101010101" pitchFamily="2" charset="-122"/>
              </a:rPr>
              <a:t>合并同类项，从而得到最简结果</a:t>
            </a:r>
            <a:r>
              <a:rPr lang="en-US" altLang="zh-CN" b="1" noProof="1">
                <a:latin typeface="宋体" panose="02010600030101010101" pitchFamily="2" charset="-122"/>
              </a:rPr>
              <a:t>.</a:t>
            </a:r>
            <a:endParaRPr lang="zh-CN" altLang="en-US" b="1" noProof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bldLvl="0"/>
      <p:bldP spid="9" grpId="0" bldLvl="0"/>
      <p:bldP spid="10" grpId="0" bldLvl="0"/>
      <p:bldP spid="11" grpId="0" bldLvl="0"/>
      <p:bldP spid="12" grpId="0" bldLvl="0"/>
      <p:bldP spid="4" grpId="0"/>
      <p:bldP spid="15" grpId="0" bldLvl="0" animBg="1"/>
      <p:bldP spid="16" grpId="0" bldLvl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矩形 71690">
            <a:extLst>
              <a:ext uri="{FF2B5EF4-FFF2-40B4-BE49-F238E27FC236}">
                <a16:creationId xmlns="" xmlns:a16="http://schemas.microsoft.com/office/drawing/2014/main" id="{8542D843-A36E-47A0-8D31-76E29AAD46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0543" y="1997076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400" b="1" dirty="0">
                <a:latin typeface="+mn-lt"/>
              </a:rPr>
              <a:t>①</a:t>
            </a:r>
          </a:p>
        </p:txBody>
      </p:sp>
      <p:sp>
        <p:nvSpPr>
          <p:cNvPr id="69635" name="矩形 71691">
            <a:extLst>
              <a:ext uri="{FF2B5EF4-FFF2-40B4-BE49-F238E27FC236}">
                <a16:creationId xmlns="" xmlns:a16="http://schemas.microsoft.com/office/drawing/2014/main" id="{EC790D1B-898A-4027-9D01-CA17C9D25E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0543" y="2805981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400" b="1" dirty="0">
                <a:latin typeface="+mn-lt"/>
              </a:rPr>
              <a:t>②</a:t>
            </a:r>
          </a:p>
        </p:txBody>
      </p:sp>
      <p:sp>
        <p:nvSpPr>
          <p:cNvPr id="69636" name="矩形 71692">
            <a:extLst>
              <a:ext uri="{FF2B5EF4-FFF2-40B4-BE49-F238E27FC236}">
                <a16:creationId xmlns="" xmlns:a16="http://schemas.microsoft.com/office/drawing/2014/main" id="{049B5A4C-310C-4F9C-8855-60B70A6507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0543" y="3598863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400" b="1">
                <a:latin typeface="+mn-lt"/>
              </a:rPr>
              <a:t>③</a:t>
            </a:r>
          </a:p>
        </p:txBody>
      </p:sp>
      <p:sp>
        <p:nvSpPr>
          <p:cNvPr id="69637" name="文本框 71693">
            <a:extLst>
              <a:ext uri="{FF2B5EF4-FFF2-40B4-BE49-F238E27FC236}">
                <a16:creationId xmlns="" xmlns:a16="http://schemas.microsoft.com/office/drawing/2014/main" id="{81EB4D92-A540-4839-BB55-4CA7490390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8153" y="695325"/>
            <a:ext cx="762244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下列各题的解法是否正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确，如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果错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了，指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出错在什么地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方，并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改正过来。</a:t>
            </a:r>
          </a:p>
        </p:txBody>
      </p:sp>
      <p:graphicFrame>
        <p:nvGraphicFramePr>
          <p:cNvPr id="69638" name="对象 71694">
            <a:extLst>
              <a:ext uri="{FF2B5EF4-FFF2-40B4-BE49-F238E27FC236}">
                <a16:creationId xmlns="" xmlns:a16="http://schemas.microsoft.com/office/drawing/2014/main" id="{B1C944DB-5372-4B8D-BBC2-9831D412EEE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6468495"/>
              </p:ext>
            </p:extLst>
          </p:nvPr>
        </p:nvGraphicFramePr>
        <p:xfrm>
          <a:off x="1798638" y="1828800"/>
          <a:ext cx="322262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73" name="Equation" r:id="rId3" imgW="1765080" imgH="431640" progId="Equation.DSMT4">
                  <p:embed/>
                </p:oleObj>
              </mc:Choice>
              <mc:Fallback>
                <p:oleObj name="Equation" r:id="rId3" imgW="1765080" imgH="431640" progId="Equation.DSMT4">
                  <p:embed/>
                  <p:pic>
                    <p:nvPicPr>
                      <p:cNvPr id="0" name="对象 71694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8638" y="1828800"/>
                        <a:ext cx="3222625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9" name="对象 71695">
            <a:extLst>
              <a:ext uri="{FF2B5EF4-FFF2-40B4-BE49-F238E27FC236}">
                <a16:creationId xmlns="" xmlns:a16="http://schemas.microsoft.com/office/drawing/2014/main" id="{40F5CBD3-0B38-45A2-86DA-2DEA095F4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8142148"/>
              </p:ext>
            </p:extLst>
          </p:nvPr>
        </p:nvGraphicFramePr>
        <p:xfrm>
          <a:off x="1554589" y="2774950"/>
          <a:ext cx="3482975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74" name="Equation" r:id="rId5" imgW="1447560" imgH="279360" progId="Equation.DSMT4">
                  <p:embed/>
                </p:oleObj>
              </mc:Choice>
              <mc:Fallback>
                <p:oleObj name="Equation" r:id="rId5" imgW="1447560" imgH="279360" progId="Equation.DSMT4">
                  <p:embed/>
                  <p:pic>
                    <p:nvPicPr>
                      <p:cNvPr id="0" name="对象 71695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4589" y="2774950"/>
                        <a:ext cx="3482975" cy="563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0" name="对象 71696">
            <a:extLst>
              <a:ext uri="{FF2B5EF4-FFF2-40B4-BE49-F238E27FC236}">
                <a16:creationId xmlns="" xmlns:a16="http://schemas.microsoft.com/office/drawing/2014/main" id="{04FBEE58-4471-44EF-8BF6-A3704E1E5A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3986821"/>
              </p:ext>
            </p:extLst>
          </p:nvPr>
        </p:nvGraphicFramePr>
        <p:xfrm>
          <a:off x="1704975" y="3543300"/>
          <a:ext cx="375285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75" name="Equation" r:id="rId7" imgW="2133360" imgH="279360" progId="Equation.DSMT4">
                  <p:embed/>
                </p:oleObj>
              </mc:Choice>
              <mc:Fallback>
                <p:oleObj name="Equation" r:id="rId7" imgW="2133360" imgH="279360" progId="Equation.DSMT4">
                  <p:embed/>
                  <p:pic>
                    <p:nvPicPr>
                      <p:cNvPr id="0" name="对象 71696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4975" y="3543300"/>
                        <a:ext cx="3752850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98" name="矩形 71697">
            <a:extLst>
              <a:ext uri="{FF2B5EF4-FFF2-40B4-BE49-F238E27FC236}">
                <a16:creationId xmlns="" xmlns:a16="http://schemas.microsoft.com/office/drawing/2014/main" id="{05C8E9BF-CB23-43E8-BB8A-EAD859BA30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6050" y="1979613"/>
            <a:ext cx="5709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3000" b="1" dirty="0">
                <a:solidFill>
                  <a:srgbClr val="F43C5B"/>
                </a:solidFill>
                <a:latin typeface="+mn-lt"/>
              </a:rPr>
              <a:t>×</a:t>
            </a:r>
          </a:p>
        </p:txBody>
      </p:sp>
      <p:graphicFrame>
        <p:nvGraphicFramePr>
          <p:cNvPr id="71699" name="对象 71698">
            <a:extLst>
              <a:ext uri="{FF2B5EF4-FFF2-40B4-BE49-F238E27FC236}">
                <a16:creationId xmlns="" xmlns:a16="http://schemas.microsoft.com/office/drawing/2014/main" id="{11577DE7-66C1-41C7-9844-237706165D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6256912"/>
              </p:ext>
            </p:extLst>
          </p:nvPr>
        </p:nvGraphicFramePr>
        <p:xfrm>
          <a:off x="5378450" y="1828800"/>
          <a:ext cx="126365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76" name="Equation" r:id="rId9" imgW="507960" imgH="393480" progId="Equation.DSMT4">
                  <p:embed/>
                </p:oleObj>
              </mc:Choice>
              <mc:Fallback>
                <p:oleObj name="Equation" r:id="rId9" imgW="507960" imgH="393480" progId="Equation.DSMT4">
                  <p:embed/>
                  <p:pic>
                    <p:nvPicPr>
                      <p:cNvPr id="0" name="对象 71698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8450" y="1828800"/>
                        <a:ext cx="1263650" cy="75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00" name="矩形 71699">
            <a:extLst>
              <a:ext uri="{FF2B5EF4-FFF2-40B4-BE49-F238E27FC236}">
                <a16:creationId xmlns="" xmlns:a16="http://schemas.microsoft.com/office/drawing/2014/main" id="{78E21F65-BB7A-4900-9420-1DD31C4A3F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6100" y="2686050"/>
            <a:ext cx="5709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3000" b="1">
                <a:solidFill>
                  <a:srgbClr val="F43C5B"/>
                </a:solidFill>
                <a:latin typeface="+mn-lt"/>
              </a:rPr>
              <a:t>×</a:t>
            </a:r>
          </a:p>
        </p:txBody>
      </p:sp>
      <p:graphicFrame>
        <p:nvGraphicFramePr>
          <p:cNvPr id="71701" name="对象 71700">
            <a:extLst>
              <a:ext uri="{FF2B5EF4-FFF2-40B4-BE49-F238E27FC236}">
                <a16:creationId xmlns="" xmlns:a16="http://schemas.microsoft.com/office/drawing/2014/main" id="{7FBB8775-7287-4802-9DB6-B57F72F46D4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8985763"/>
              </p:ext>
            </p:extLst>
          </p:nvPr>
        </p:nvGraphicFramePr>
        <p:xfrm>
          <a:off x="5249863" y="2730500"/>
          <a:ext cx="157797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77" name="Equation" r:id="rId11" imgW="850680" imgH="203040" progId="Equation.DSMT4">
                  <p:embed/>
                </p:oleObj>
              </mc:Choice>
              <mc:Fallback>
                <p:oleObj name="Equation" r:id="rId11" imgW="850680" imgH="203040" progId="Equation.DSMT4">
                  <p:embed/>
                  <p:pic>
                    <p:nvPicPr>
                      <p:cNvPr id="0" name="对象 71700"/>
                      <p:cNvPicPr>
                        <a:picLocks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9863" y="2730500"/>
                        <a:ext cx="1577975" cy="42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02" name="对象 71701">
            <a:extLst>
              <a:ext uri="{FF2B5EF4-FFF2-40B4-BE49-F238E27FC236}">
                <a16:creationId xmlns="" xmlns:a16="http://schemas.microsoft.com/office/drawing/2014/main" id="{B817DA09-82D7-490C-BB80-97AE721A43C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8379580"/>
              </p:ext>
            </p:extLst>
          </p:nvPr>
        </p:nvGraphicFramePr>
        <p:xfrm>
          <a:off x="3514725" y="4102100"/>
          <a:ext cx="184785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78" name="Equation" r:id="rId13" imgW="977760" imgH="203040" progId="Equation.DSMT4">
                  <p:embed/>
                </p:oleObj>
              </mc:Choice>
              <mc:Fallback>
                <p:oleObj name="Equation" r:id="rId13" imgW="977760" imgH="203040" progId="Equation.DSMT4">
                  <p:embed/>
                  <p:pic>
                    <p:nvPicPr>
                      <p:cNvPr id="0" name="对象 71701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4725" y="4102100"/>
                        <a:ext cx="1847850" cy="42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03" name="矩形 71702">
            <a:extLst>
              <a:ext uri="{FF2B5EF4-FFF2-40B4-BE49-F238E27FC236}">
                <a16:creationId xmlns="" xmlns:a16="http://schemas.microsoft.com/office/drawing/2014/main" id="{24C94386-4973-44DF-9B43-A0554273B9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0250" y="3600450"/>
            <a:ext cx="5709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3000" b="1">
                <a:solidFill>
                  <a:srgbClr val="F43C5B"/>
                </a:solidFill>
                <a:latin typeface="+mn-lt"/>
              </a:rPr>
              <a:t>×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22FE526-C91A-4A1C-A96E-10F3D0E4FB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5089" y="1973263"/>
            <a:ext cx="1771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漏了单独字母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7BE4576-4C64-4959-ACFB-8F03E4960A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9512" y="2774950"/>
            <a:ext cx="1187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漏乘</a:t>
            </a:r>
            <a:r>
              <a:rPr lang="en-US" altLang="zh-CN" b="1" dirty="0" smtClean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1</a:t>
            </a:r>
            <a:endParaRPr lang="zh-CN" altLang="en-US" b="1" dirty="0">
              <a:solidFill>
                <a:srgbClr val="0000FF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1F31F16-1434-4969-AA83-4E7FFED09C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0238" y="3690938"/>
            <a:ext cx="18399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符号没有变化</a:t>
            </a:r>
          </a:p>
        </p:txBody>
      </p:sp>
      <p:grpSp>
        <p:nvGrpSpPr>
          <p:cNvPr id="26" name="组合 5">
            <a:extLst>
              <a:ext uri="{FF2B5EF4-FFF2-40B4-BE49-F238E27FC236}">
                <a16:creationId xmlns="" xmlns:a16="http://schemas.microsoft.com/office/drawing/2014/main" id="{8F5AED6E-8422-450C-97D7-0FCFEBBB5747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27" name="文本框 15">
              <a:extLst>
                <a:ext uri="{FF2B5EF4-FFF2-40B4-BE49-F238E27FC236}">
                  <a16:creationId xmlns="" xmlns:a16="http://schemas.microsoft.com/office/drawing/2014/main" id="{9CDFDD51-AA30-4B88-A240-4BC8B7A52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</a:p>
          </p:txBody>
        </p:sp>
        <p:grpSp>
          <p:nvGrpSpPr>
            <p:cNvPr id="28" name="组合 2">
              <a:extLst>
                <a:ext uri="{FF2B5EF4-FFF2-40B4-BE49-F238E27FC236}">
                  <a16:creationId xmlns="" xmlns:a16="http://schemas.microsoft.com/office/drawing/2014/main" id="{79BAAB28-77B6-4D51-BBE2-8C98B6A4BE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29" name="直线连接符 14">
                <a:extLst>
                  <a:ext uri="{FF2B5EF4-FFF2-40B4-BE49-F238E27FC236}">
                    <a16:creationId xmlns="" xmlns:a16="http://schemas.microsoft.com/office/drawing/2014/main" id="{A1BBD827-C703-4B03-9AF5-AAF66300DFC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reeform 74">
                <a:extLst>
                  <a:ext uri="{FF2B5EF4-FFF2-40B4-BE49-F238E27FC236}">
                    <a16:creationId xmlns="" xmlns:a16="http://schemas.microsoft.com/office/drawing/2014/main" id="{2007C1D5-B5C0-4620-929E-AB4E8C898E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96" y="73684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8" grpId="0"/>
      <p:bldP spid="71700" grpId="0"/>
      <p:bldP spid="71703" grpId="0"/>
      <p:bldP spid="2" grpId="0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084" y="1859063"/>
            <a:ext cx="2996726" cy="2721241"/>
          </a:xfrm>
          <a:prstGeom prst="rect">
            <a:avLst/>
          </a:prstGeom>
        </p:spPr>
      </p:pic>
      <p:sp>
        <p:nvSpPr>
          <p:cNvPr id="70657" name="文本框 99">
            <a:extLst>
              <a:ext uri="{FF2B5EF4-FFF2-40B4-BE49-F238E27FC236}">
                <a16:creationId xmlns="" xmlns:a16="http://schemas.microsoft.com/office/drawing/2014/main" id="{F4EDA939-DB6E-4363-816B-AF419DEE84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735" y="1307266"/>
            <a:ext cx="783907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先化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简，再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求值：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–4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3)–2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  其中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516E99F-130B-41C3-ADF3-B19AED1A85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861" y="3552705"/>
            <a:ext cx="19812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当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–2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时，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156AF2A-BDCF-4E74-B01C-D1DFB1D3B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2950" y="2279437"/>
            <a:ext cx="369203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(2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–4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en-US" sz="2100" b="1" dirty="0">
                <a:latin typeface="Times New Roman" panose="02020603050405020304" pitchFamily="18" charset="0"/>
              </a:rPr>
              <a:t>＋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3)–2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(3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en-US" sz="2100" b="1" dirty="0">
                <a:latin typeface="Times New Roman" panose="02020603050405020304" pitchFamily="18" charset="0"/>
              </a:rPr>
              <a:t>＋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4)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69975E1-B4F7-439A-93DC-7DFDBAB2B7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8491" y="2721709"/>
            <a:ext cx="29674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–12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–6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D363438B-CF76-4316-882F-88434AFEC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6487" y="3137207"/>
            <a:ext cx="168828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–20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3135428-E2FC-4238-939A-D92BA30854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062" y="3935199"/>
            <a:ext cx="348845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原式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–20×(–2)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+9×(–2)</a:t>
            </a:r>
          </a:p>
          <a:p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        = –20×4–9×2</a:t>
            </a:r>
          </a:p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–98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5160E011-F8BF-4C2B-A36B-6A3E316C71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2965" y="2302141"/>
            <a:ext cx="2700964" cy="2192908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26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方法总结</a:t>
            </a:r>
            <a:r>
              <a:rPr lang="zh-CN" altLang="en-US" sz="2100" dirty="0">
                <a:solidFill>
                  <a:srgbClr val="26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按运算法则进行化</a:t>
            </a:r>
            <a:r>
              <a:rPr lang="zh-CN" altLang="en-US" sz="2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简，然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后代入求</a:t>
            </a:r>
            <a:r>
              <a:rPr lang="zh-CN" altLang="en-US" sz="2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值，特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别注意的是代入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负数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要用括号括起来．</a:t>
            </a:r>
          </a:p>
        </p:txBody>
      </p:sp>
      <p:grpSp>
        <p:nvGrpSpPr>
          <p:cNvPr id="70668" name="组合 6">
            <a:extLst>
              <a:ext uri="{FF2B5EF4-FFF2-40B4-BE49-F238E27FC236}">
                <a16:creationId xmlns="" xmlns:a16="http://schemas.microsoft.com/office/drawing/2014/main" id="{D1B3A563-ED21-45D3-A3EB-DA1DE2C5886F}"/>
              </a:ext>
            </a:extLst>
          </p:cNvPr>
          <p:cNvGrpSpPr>
            <a:grpSpLocks/>
          </p:cNvGrpSpPr>
          <p:nvPr/>
        </p:nvGrpSpPr>
        <p:grpSpPr bwMode="auto">
          <a:xfrm>
            <a:off x="701675" y="679658"/>
            <a:ext cx="1858963" cy="492125"/>
            <a:chOff x="427462" y="558483"/>
            <a:chExt cx="1858351" cy="491808"/>
          </a:xfrm>
        </p:grpSpPr>
        <p:grpSp>
          <p:nvGrpSpPr>
            <p:cNvPr id="70669" name="组合 5">
              <a:extLst>
                <a:ext uri="{FF2B5EF4-FFF2-40B4-BE49-F238E27FC236}">
                  <a16:creationId xmlns="" xmlns:a16="http://schemas.microsoft.com/office/drawing/2014/main" id="{82CCAC91-7BC3-41E7-999D-5B0D27B0E1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F79BFBFC-203A-451F-80CB-1806DFF4BB35}"/>
                  </a:ext>
                </a:extLst>
              </p:cNvPr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="" xmlns:a16="http://schemas.microsoft.com/office/drawing/2014/main" id="{8CF635C9-55F9-41D1-BE91-003FF4229340}"/>
                  </a:ext>
                </a:extLst>
              </p:cNvPr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3C6E8E61-6E1D-4B2C-BB37-C327BD66158D}"/>
                  </a:ext>
                </a:extLst>
              </p:cNvPr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0CC8A7AA-BE78-477C-BA76-A5FE78B4F31D}"/>
                  </a:ext>
                </a:extLst>
              </p:cNvPr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B44D5F1A-5D2B-4FF8-B622-347D71CC7478}"/>
                  </a:ext>
                </a:extLst>
              </p:cNvPr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0675" name="文本框 11">
              <a:extLst>
                <a:ext uri="{FF2B5EF4-FFF2-40B4-BE49-F238E27FC236}">
                  <a16:creationId xmlns="" xmlns:a16="http://schemas.microsoft.com/office/drawing/2014/main" id="{2ED0CDB6-F24C-4432-BD08-88453847FA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</a:rPr>
                <a:t>4</a:t>
              </a:r>
              <a:endParaRPr lang="en-US" altLang="zh-CN" sz="2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0676" name="文本框 5">
            <a:extLst>
              <a:ext uri="{FF2B5EF4-FFF2-40B4-BE49-F238E27FC236}">
                <a16:creationId xmlns="" xmlns:a16="http://schemas.microsoft.com/office/drawing/2014/main" id="{22C5B21A-0265-4B35-A59D-C9E1C23556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0163" y="679658"/>
            <a:ext cx="5165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单项式乘以多项式的化简求值问题</a:t>
            </a:r>
          </a:p>
        </p:txBody>
      </p:sp>
      <p:grpSp>
        <p:nvGrpSpPr>
          <p:cNvPr id="24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5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8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2" grpId="0"/>
      <p:bldP spid="13" grpId="0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1" name="文本框 3170">
            <a:extLst>
              <a:ext uri="{FF2B5EF4-FFF2-40B4-BE49-F238E27FC236}">
                <a16:creationId xmlns="" xmlns:a16="http://schemas.microsoft.com/office/drawing/2014/main" id="{74FB114F-9AB9-4945-931B-930045B176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7638" y="715964"/>
            <a:ext cx="24513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先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化简再求值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:</a:t>
            </a:r>
          </a:p>
        </p:txBody>
      </p:sp>
      <p:graphicFrame>
        <p:nvGraphicFramePr>
          <p:cNvPr id="3174" name="对象 3173">
            <a:extLst>
              <a:ext uri="{FF2B5EF4-FFF2-40B4-BE49-F238E27FC236}">
                <a16:creationId xmlns="" xmlns:a16="http://schemas.microsoft.com/office/drawing/2014/main" id="{09DF9308-34C9-4D75-BDD2-8C24588919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4747877"/>
              </p:ext>
            </p:extLst>
          </p:nvPr>
        </p:nvGraphicFramePr>
        <p:xfrm>
          <a:off x="1803493" y="1201738"/>
          <a:ext cx="5637212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2" r:id="rId3" imgW="2881649" imgH="393529" progId="Equation.3">
                  <p:embed/>
                </p:oleObj>
              </mc:Choice>
              <mc:Fallback>
                <p:oleObj r:id="rId3" imgW="2881649" imgH="393529" progId="Equation.3">
                  <p:embed/>
                  <p:pic>
                    <p:nvPicPr>
                      <p:cNvPr id="0" name="对象 317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493" y="1201738"/>
                        <a:ext cx="5637212" cy="77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88" name="内容占位符 3187">
            <a:extLst>
              <a:ext uri="{FF2B5EF4-FFF2-40B4-BE49-F238E27FC236}">
                <a16:creationId xmlns="" xmlns:a16="http://schemas.microsoft.com/office/drawing/2014/main" id="{FDBD25DD-5F8A-4373-A98D-71FC2BF265EC}"/>
              </a:ext>
            </a:extLst>
          </p:cNvPr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811814988"/>
              </p:ext>
            </p:extLst>
          </p:nvPr>
        </p:nvGraphicFramePr>
        <p:xfrm>
          <a:off x="2672534" y="2141249"/>
          <a:ext cx="408463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3" name="Equation" r:id="rId5" imgW="1854000" imgH="203040" progId="Equation.DSMT4">
                  <p:embed/>
                </p:oleObj>
              </mc:Choice>
              <mc:Fallback>
                <p:oleObj name="Equation" r:id="rId5" imgW="1854000" imgH="203040" progId="Equation.DSMT4">
                  <p:embed/>
                  <p:pic>
                    <p:nvPicPr>
                      <p:cNvPr id="0" name="内容占位符 3187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2534" y="2141249"/>
                        <a:ext cx="4084638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99" name="内容占位符 3198">
            <a:extLst>
              <a:ext uri="{FF2B5EF4-FFF2-40B4-BE49-F238E27FC236}">
                <a16:creationId xmlns="" xmlns:a16="http://schemas.microsoft.com/office/drawing/2014/main" id="{6A55B503-58B0-4B8D-91FA-99CD58841CC8}"/>
              </a:ext>
            </a:extLst>
          </p:cNvPr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484822694"/>
              </p:ext>
            </p:extLst>
          </p:nvPr>
        </p:nvGraphicFramePr>
        <p:xfrm>
          <a:off x="1724681" y="3308569"/>
          <a:ext cx="131445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4" name="Equation" r:id="rId7" imgW="787320" imgH="393480" progId="Equation.DSMT4">
                  <p:embed/>
                </p:oleObj>
              </mc:Choice>
              <mc:Fallback>
                <p:oleObj name="Equation" r:id="rId7" imgW="787320" imgH="393480" progId="Equation.DSMT4">
                  <p:embed/>
                  <p:pic>
                    <p:nvPicPr>
                      <p:cNvPr id="0" name="内容占位符 3198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4681" y="3308569"/>
                        <a:ext cx="131445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02" name="内容占位符 3201">
            <a:extLst>
              <a:ext uri="{FF2B5EF4-FFF2-40B4-BE49-F238E27FC236}">
                <a16:creationId xmlns="" xmlns:a16="http://schemas.microsoft.com/office/drawing/2014/main" id="{B7B38FAC-3EF7-4F72-AF33-B58A74EFAF69}"/>
              </a:ext>
            </a:extLst>
          </p:cNvPr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931411114"/>
              </p:ext>
            </p:extLst>
          </p:nvPr>
        </p:nvGraphicFramePr>
        <p:xfrm>
          <a:off x="2520740" y="4054926"/>
          <a:ext cx="1222375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5" name="Equation" r:id="rId9" imgW="660240" imgH="393480" progId="Equation.DSMT4">
                  <p:embed/>
                </p:oleObj>
              </mc:Choice>
              <mc:Fallback>
                <p:oleObj name="Equation" r:id="rId9" imgW="660240" imgH="393480" progId="Equation.DSMT4">
                  <p:embed/>
                  <p:pic>
                    <p:nvPicPr>
                      <p:cNvPr id="0" name="内容占位符 320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0740" y="4054926"/>
                        <a:ext cx="1222375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05" name="对象 3204">
            <a:extLst>
              <a:ext uri="{FF2B5EF4-FFF2-40B4-BE49-F238E27FC236}">
                <a16:creationId xmlns="" xmlns:a16="http://schemas.microsoft.com/office/drawing/2014/main" id="{F9150E70-636D-4431-9EF3-58252C3FADE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7087364"/>
              </p:ext>
            </p:extLst>
          </p:nvPr>
        </p:nvGraphicFramePr>
        <p:xfrm>
          <a:off x="2383406" y="2791291"/>
          <a:ext cx="75565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6" name="Equation" r:id="rId11" imgW="317160" imgH="177480" progId="Equation.DSMT4">
                  <p:embed/>
                </p:oleObj>
              </mc:Choice>
              <mc:Fallback>
                <p:oleObj name="Equation" r:id="rId11" imgW="317160" imgH="177480" progId="Equation.DSMT4">
                  <p:embed/>
                  <p:pic>
                    <p:nvPicPr>
                      <p:cNvPr id="0" name="对象 3204"/>
                      <p:cNvPicPr>
                        <a:picLocks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3406" y="2791291"/>
                        <a:ext cx="755650" cy="423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组合 5">
            <a:extLst>
              <a:ext uri="{FF2B5EF4-FFF2-40B4-BE49-F238E27FC236}">
                <a16:creationId xmlns="" xmlns:a16="http://schemas.microsoft.com/office/drawing/2014/main" id="{8F5AED6E-8422-450C-97D7-0FCFEBBB5747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5" name="文本框 15">
              <a:extLst>
                <a:ext uri="{FF2B5EF4-FFF2-40B4-BE49-F238E27FC236}">
                  <a16:creationId xmlns="" xmlns:a16="http://schemas.microsoft.com/office/drawing/2014/main" id="{9CDFDD51-AA30-4B88-A240-4BC8B7A52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6" name="组合 2">
              <a:extLst>
                <a:ext uri="{FF2B5EF4-FFF2-40B4-BE49-F238E27FC236}">
                  <a16:creationId xmlns="" xmlns:a16="http://schemas.microsoft.com/office/drawing/2014/main" id="{79BAAB28-77B6-4D51-BBE2-8C98B6A4BE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7" name="直线连接符 14">
                <a:extLst>
                  <a:ext uri="{FF2B5EF4-FFF2-40B4-BE49-F238E27FC236}">
                    <a16:creationId xmlns="" xmlns:a16="http://schemas.microsoft.com/office/drawing/2014/main" id="{A1BBD827-C703-4B03-9AF5-AAF66300DFC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eform 74">
                <a:extLst>
                  <a:ext uri="{FF2B5EF4-FFF2-40B4-BE49-F238E27FC236}">
                    <a16:creationId xmlns="" xmlns:a16="http://schemas.microsoft.com/office/drawing/2014/main" id="{2007C1D5-B5C0-4620-929E-AB4E8C898E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47" y="715964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 Box 19"/>
          <p:cNvSpPr txBox="1"/>
          <p:nvPr/>
        </p:nvSpPr>
        <p:spPr>
          <a:xfrm>
            <a:off x="1275887" y="2098547"/>
            <a:ext cx="166102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: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仿宋" panose="02010609060101010101" charset="-122"/>
              </a:rPr>
              <a:t>原式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  <a:cs typeface="仿宋" panose="02010609060101010101" charset="-122"/>
              </a:rPr>
              <a:t>=</a:t>
            </a:r>
            <a:endParaRPr lang="en-US" altLang="zh-CN" sz="2800" b="1" dirty="0">
              <a:latin typeface="仿宋" pitchFamily="49" charset="-122"/>
              <a:ea typeface="仿宋" pitchFamily="49" charset="-122"/>
              <a:cs typeface="仿宋" panose="02010609060101010101" charset="-122"/>
            </a:endParaRPr>
          </a:p>
        </p:txBody>
      </p:sp>
      <p:sp>
        <p:nvSpPr>
          <p:cNvPr id="22" name="Text Box 19"/>
          <p:cNvSpPr txBox="1"/>
          <p:nvPr/>
        </p:nvSpPr>
        <p:spPr>
          <a:xfrm>
            <a:off x="1609499" y="4156645"/>
            <a:ext cx="166102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仿宋" panose="02010609060101010101" charset="-122"/>
              </a:rPr>
              <a:t>原式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仿宋" panose="02010609060101010101" charset="-122"/>
              </a:rPr>
              <a:t>=</a:t>
            </a:r>
            <a:endParaRPr lang="en-US" altLang="zh-CN" sz="2400" b="1" dirty="0">
              <a:latin typeface="仿宋" pitchFamily="49" charset="-122"/>
              <a:ea typeface="仿宋" pitchFamily="49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936" y="1531844"/>
            <a:ext cx="3533187" cy="3208386"/>
          </a:xfrm>
          <a:prstGeom prst="rect">
            <a:avLst/>
          </a:prstGeom>
        </p:spPr>
      </p:pic>
      <p:sp>
        <p:nvSpPr>
          <p:cNvPr id="72705" name="文本框 100">
            <a:extLst>
              <a:ext uri="{FF2B5EF4-FFF2-40B4-BE49-F238E27FC236}">
                <a16:creationId xmlns="" xmlns:a16="http://schemas.microsoft.com/office/drawing/2014/main" id="{DCCD4771-8B25-4867-9099-BBC36B75D1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1100138"/>
            <a:ext cx="8285162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果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展开式中不含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项，求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的值．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97CA7F2-804E-4584-9AE6-6192E466C5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1462" y="2101839"/>
            <a:ext cx="3132137" cy="2354491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方法总结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：在整式乘法的混合运算</a:t>
            </a:r>
            <a:r>
              <a:rPr lang="zh-CN" altLang="en-US" sz="21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中，要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注意运算顺序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注意当要求多项式中不含有哪一项</a:t>
            </a:r>
            <a:r>
              <a:rPr lang="zh-CN" altLang="en-US" sz="21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时，则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表示这一项的系数为</a:t>
            </a:r>
            <a:r>
              <a:rPr lang="en-US" altLang="zh-CN" sz="2100" dirty="0">
                <a:latin typeface="Times New Roman" panose="02020603050405020304" pitchFamily="18" charset="0"/>
                <a:ea typeface="黑体" panose="02010609060101010101" pitchFamily="49" charset="-122"/>
              </a:rPr>
              <a:t>0.</a:t>
            </a:r>
            <a:endParaRPr lang="zh-CN" altLang="en-US" sz="21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8E40C3C-42AC-446E-9809-902141EE28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3150" y="2082884"/>
            <a:ext cx="34002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(–3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–2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nx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2)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6CB8195-58E1-4086-80EA-D28DEEBD19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2836" y="2703120"/>
            <a:ext cx="23887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–2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nx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2)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4EDF51F-424E-484C-A592-B1150387D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0188" y="3190101"/>
            <a:ext cx="29402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–18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nx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18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98E899D-02FA-419B-B10F-B7E1E26D84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9550" y="3557493"/>
            <a:ext cx="34854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∵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展开式中不含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项，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0.</a:t>
            </a:r>
          </a:p>
        </p:txBody>
      </p:sp>
      <p:grpSp>
        <p:nvGrpSpPr>
          <p:cNvPr id="72715" name="组合 6">
            <a:extLst>
              <a:ext uri="{FF2B5EF4-FFF2-40B4-BE49-F238E27FC236}">
                <a16:creationId xmlns="" xmlns:a16="http://schemas.microsoft.com/office/drawing/2014/main" id="{91666D3E-DDBE-409B-891B-450409ECBBB3}"/>
              </a:ext>
            </a:extLst>
          </p:cNvPr>
          <p:cNvGrpSpPr>
            <a:grpSpLocks/>
          </p:cNvGrpSpPr>
          <p:nvPr/>
        </p:nvGrpSpPr>
        <p:grpSpPr bwMode="auto">
          <a:xfrm>
            <a:off x="701675" y="514350"/>
            <a:ext cx="1858963" cy="492125"/>
            <a:chOff x="427462" y="558483"/>
            <a:chExt cx="1858351" cy="491808"/>
          </a:xfrm>
        </p:grpSpPr>
        <p:grpSp>
          <p:nvGrpSpPr>
            <p:cNvPr id="72716" name="组合 5">
              <a:extLst>
                <a:ext uri="{FF2B5EF4-FFF2-40B4-BE49-F238E27FC236}">
                  <a16:creationId xmlns="" xmlns:a16="http://schemas.microsoft.com/office/drawing/2014/main" id="{CA98AFFD-53AA-4534-A327-D4064CD874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DA5BAEE0-63B8-4D1C-8222-05DAB2A8BE7E}"/>
                  </a:ext>
                </a:extLst>
              </p:cNvPr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="" xmlns:a16="http://schemas.microsoft.com/office/drawing/2014/main" id="{EF70E11B-B8D9-41B9-81AB-3ECF06870370}"/>
                  </a:ext>
                </a:extLst>
              </p:cNvPr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F69257E9-8B09-4980-B6E9-DD641E95F071}"/>
                  </a:ext>
                </a:extLst>
              </p:cNvPr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651805F8-57B6-4C5B-9151-CAFD37938C70}"/>
                  </a:ext>
                </a:extLst>
              </p:cNvPr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045E7BDC-B426-404A-BCA4-BB15EFBD900A}"/>
                  </a:ext>
                </a:extLst>
              </p:cNvPr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2722" name="文本框 11">
              <a:extLst>
                <a:ext uri="{FF2B5EF4-FFF2-40B4-BE49-F238E27FC236}">
                  <a16:creationId xmlns="" xmlns:a16="http://schemas.microsoft.com/office/drawing/2014/main" id="{23CD27A8-94EA-4228-A9F8-533205FBEF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</a:rPr>
                <a:t>5</a:t>
              </a:r>
              <a:endParaRPr lang="en-US" altLang="zh-CN" sz="2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2723" name="文本框 7">
            <a:extLst>
              <a:ext uri="{FF2B5EF4-FFF2-40B4-BE49-F238E27FC236}">
                <a16:creationId xmlns="" xmlns:a16="http://schemas.microsoft.com/office/drawing/2014/main" id="{07316F1C-D3B2-4641-9712-F751734A93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8600" y="530225"/>
            <a:ext cx="5165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单项式乘以多项式的化简求字母的值</a:t>
            </a:r>
          </a:p>
        </p:txBody>
      </p:sp>
      <p:grpSp>
        <p:nvGrpSpPr>
          <p:cNvPr id="24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5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8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/>
      <p:bldP spid="5" grpId="0"/>
      <p:bldP spid="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文本框 2">
            <a:extLst>
              <a:ext uri="{FF2B5EF4-FFF2-40B4-BE49-F238E27FC236}">
                <a16:creationId xmlns="" xmlns:a16="http://schemas.microsoft.com/office/drawing/2014/main" id="{76085694-436A-4A01-9D29-9D4D58E4D3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144" y="703263"/>
            <a:ext cx="799758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6.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果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的结果中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不含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项，那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么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A.2　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B.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C.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0.5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.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–0.5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3730" name="文本框 3">
            <a:extLst>
              <a:ext uri="{FF2B5EF4-FFF2-40B4-BE49-F238E27FC236}">
                <a16:creationId xmlns="" xmlns:a16="http://schemas.microsoft.com/office/drawing/2014/main" id="{81DDAF65-A2A5-4BDA-8646-B77F50158B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079" y="2051050"/>
            <a:ext cx="744147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解析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+mn-lt"/>
              </a:rPr>
              <a:t>(</a:t>
            </a:r>
            <a:r>
              <a:rPr lang="zh-CN" altLang="en-US" sz="2400" b="1" i="1" dirty="0" smtClean="0">
                <a:latin typeface="+mn-lt"/>
              </a:rPr>
              <a:t>x</a:t>
            </a:r>
            <a:r>
              <a:rPr lang="zh-CN" altLang="en-US" sz="2400" b="1" dirty="0" smtClean="0">
                <a:latin typeface="+mn-lt"/>
              </a:rPr>
              <a:t>+</a:t>
            </a:r>
            <a:r>
              <a:rPr lang="zh-CN" altLang="en-US" sz="2400" b="1" i="1" dirty="0" smtClean="0">
                <a:latin typeface="+mn-lt"/>
              </a:rPr>
              <a:t>a</a:t>
            </a:r>
            <a:r>
              <a:rPr lang="en-US" altLang="zh-CN" sz="2400" b="1" dirty="0" smtClean="0">
                <a:latin typeface="+mn-lt"/>
              </a:rPr>
              <a:t>)</a:t>
            </a:r>
            <a:r>
              <a:rPr lang="zh-CN" altLang="en-US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zh-CN" altLang="en-US" sz="2400" b="1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+</a:t>
            </a:r>
            <a:r>
              <a:rPr lang="en-US" altLang="zh-CN" sz="2400" b="1" i="1" dirty="0">
                <a:latin typeface="+mn-lt"/>
              </a:rPr>
              <a:t>a</a:t>
            </a:r>
            <a:r>
              <a:rPr lang="en-US" altLang="zh-CN" sz="2400" b="1" dirty="0" smtClean="0">
                <a:latin typeface="+mn-lt"/>
              </a:rPr>
              <a:t>)=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+</a:t>
            </a:r>
            <a:r>
              <a:rPr lang="en-US" altLang="zh-CN" sz="2400" b="1" i="1" dirty="0">
                <a:latin typeface="+mn-lt"/>
              </a:rPr>
              <a:t>ax</a:t>
            </a:r>
            <a:r>
              <a:rPr lang="en-US" altLang="zh-CN" sz="2400" b="1" dirty="0" smtClean="0">
                <a:latin typeface="+mn-lt"/>
              </a:rPr>
              <a:t>–2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–2</a:t>
            </a:r>
            <a:r>
              <a:rPr lang="en-US" altLang="zh-CN" sz="2400" b="1" i="1" dirty="0">
                <a:latin typeface="+mn-lt"/>
              </a:rPr>
              <a:t>a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</a:rPr>
              <a:t>                                    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–2)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x–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endParaRPr lang="en-US" altLang="zh-CN" sz="2400" b="1" i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latin typeface="+mn-lt"/>
                <a:sym typeface="微软雅黑" panose="020B0503020204020204" pitchFamily="34" charset="-122"/>
              </a:rPr>
              <a:t>             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∵ </a:t>
            </a:r>
            <a:r>
              <a:rPr lang="en-US" altLang="zh-CN" sz="2400" b="1" i="1" dirty="0" smtClean="0">
                <a:latin typeface="+mn-lt"/>
                <a:sym typeface="微软雅黑" panose="020B0503020204020204" pitchFamily="34" charset="-122"/>
              </a:rPr>
              <a:t>x</a:t>
            </a:r>
            <a:r>
              <a:rPr lang="en-US" altLang="zh-CN" sz="2400" b="1" baseline="30000" dirty="0" smtClean="0">
                <a:latin typeface="+mn-lt"/>
                <a:sym typeface="微软雅黑" panose="020B0503020204020204" pitchFamily="34" charset="-122"/>
              </a:rPr>
              <a:t>2</a:t>
            </a:r>
            <a:r>
              <a:rPr lang="en-US" altLang="zh-CN" sz="2400" b="1" dirty="0" smtClean="0">
                <a:latin typeface="+mn-lt"/>
                <a:sym typeface="微软雅黑" panose="020B0503020204020204" pitchFamily="34" charset="-122"/>
              </a:rPr>
              <a:t>+(</a:t>
            </a:r>
            <a:r>
              <a:rPr lang="en-US" altLang="zh-CN" sz="2400" b="1" i="1" dirty="0" smtClean="0">
                <a:latin typeface="+mn-lt"/>
                <a:sym typeface="微软雅黑" panose="020B0503020204020204" pitchFamily="34" charset="-122"/>
              </a:rPr>
              <a:t>a</a:t>
            </a:r>
            <a:r>
              <a:rPr lang="en-US" altLang="zh-CN" sz="2400" b="1" dirty="0" smtClean="0">
                <a:latin typeface="+mn-lt"/>
                <a:sym typeface="微软雅黑" panose="020B0503020204020204" pitchFamily="34" charset="-122"/>
              </a:rPr>
              <a:t>–2)</a:t>
            </a:r>
            <a:r>
              <a:rPr lang="en-US" altLang="zh-CN" sz="2400" b="1" i="1" dirty="0" smtClean="0">
                <a:latin typeface="+mn-lt"/>
                <a:sym typeface="微软雅黑" panose="020B0503020204020204" pitchFamily="34" charset="-122"/>
              </a:rPr>
              <a:t>x</a:t>
            </a:r>
            <a:r>
              <a:rPr lang="en-US" altLang="zh-CN" sz="2400" b="1" dirty="0" smtClean="0">
                <a:latin typeface="+mn-lt"/>
                <a:sym typeface="微软雅黑" panose="020B0503020204020204" pitchFamily="34" charset="-122"/>
              </a:rPr>
              <a:t>–2</a:t>
            </a:r>
            <a:r>
              <a:rPr lang="en-US" altLang="zh-CN" sz="2400" b="1" i="1" dirty="0" smtClean="0">
                <a:latin typeface="+mn-lt"/>
                <a:sym typeface="微软雅黑" panose="020B0503020204020204" pitchFamily="34" charset="-122"/>
              </a:rPr>
              <a:t>a</a:t>
            </a:r>
            <a:r>
              <a:rPr lang="zh-CN" altLang="en-US" sz="2400" b="1" dirty="0">
                <a:latin typeface="+mn-lt"/>
                <a:ea typeface="仿宋" pitchFamily="49" charset="-122"/>
                <a:sym typeface="微软雅黑" panose="020B0503020204020204" pitchFamily="34" charset="-122"/>
              </a:rPr>
              <a:t>中不含</a:t>
            </a:r>
            <a:r>
              <a:rPr lang="en-US" altLang="zh-CN" sz="2400" b="1" i="1" dirty="0">
                <a:latin typeface="+mn-lt"/>
                <a:ea typeface="仿宋" pitchFamily="49" charset="-122"/>
                <a:sym typeface="微软雅黑" panose="020B0503020204020204" pitchFamily="34" charset="-122"/>
              </a:rPr>
              <a:t>x</a:t>
            </a:r>
            <a:r>
              <a:rPr lang="zh-CN" altLang="en-US" sz="2400" b="1" dirty="0" smtClean="0">
                <a:latin typeface="+mn-lt"/>
                <a:ea typeface="仿宋" pitchFamily="49" charset="-122"/>
                <a:sym typeface="微软雅黑" panose="020B0503020204020204" pitchFamily="34" charset="-122"/>
              </a:rPr>
              <a:t>项，</a:t>
            </a:r>
            <a:endParaRPr lang="en-US" altLang="zh-CN" sz="2400" b="1" dirty="0" smtClean="0">
              <a:latin typeface="+mn-lt"/>
              <a:ea typeface="仿宋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latin typeface="+mn-lt"/>
                <a:ea typeface="仿宋" pitchFamily="49" charset="-122"/>
                <a:sym typeface="微软雅黑" panose="020B0503020204020204" pitchFamily="34" charset="-122"/>
              </a:rPr>
              <a:t>            </a:t>
            </a:r>
            <a:r>
              <a:rPr lang="en-US" altLang="zh-CN" sz="2400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∴</a:t>
            </a:r>
            <a:r>
              <a:rPr lang="en-US" altLang="zh-CN" sz="2400" b="1" i="1" dirty="0" smtClean="0">
                <a:latin typeface="+mn-lt"/>
                <a:ea typeface="仿宋" pitchFamily="49" charset="-122"/>
                <a:sym typeface="微软雅黑" panose="020B0503020204020204" pitchFamily="34" charset="-122"/>
              </a:rPr>
              <a:t>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itchFamily="49" charset="-122"/>
                <a:sym typeface="微软雅黑" panose="020B0503020204020204" pitchFamily="34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  <a:sym typeface="微软雅黑" panose="020B0503020204020204" pitchFamily="34" charset="-122"/>
              </a:rPr>
              <a:t>–2=0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  <a:sym typeface="微软雅黑" panose="020B0503020204020204" pitchFamily="34" charset="-122"/>
              </a:rPr>
              <a:t>，即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itchFamily="49" charset="-122"/>
                <a:sym typeface="微软雅黑" panose="020B0503020204020204" pitchFamily="34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  <a:sym typeface="微软雅黑" panose="020B0503020204020204" pitchFamily="34" charset="-122"/>
              </a:rPr>
              <a:t>=2.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</a:rPr>
              <a:t>           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DEB8E62-48F4-43B9-B758-65697F3C69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5675" y="805204"/>
            <a:ext cx="515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A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9" name="组合 5">
            <a:extLst>
              <a:ext uri="{FF2B5EF4-FFF2-40B4-BE49-F238E27FC236}">
                <a16:creationId xmlns="" xmlns:a16="http://schemas.microsoft.com/office/drawing/2014/main" id="{8F5AED6E-8422-450C-97D7-0FCFEBBB5747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0" name="文本框 15">
              <a:extLst>
                <a:ext uri="{FF2B5EF4-FFF2-40B4-BE49-F238E27FC236}">
                  <a16:creationId xmlns="" xmlns:a16="http://schemas.microsoft.com/office/drawing/2014/main" id="{9CDFDD51-AA30-4B88-A240-4BC8B7A52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1" name="组合 2">
              <a:extLst>
                <a:ext uri="{FF2B5EF4-FFF2-40B4-BE49-F238E27FC236}">
                  <a16:creationId xmlns="" xmlns:a16="http://schemas.microsoft.com/office/drawing/2014/main" id="{79BAAB28-77B6-4D51-BBE2-8C98B6A4BE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2" name="直线连接符 14">
                <a:extLst>
                  <a:ext uri="{FF2B5EF4-FFF2-40B4-BE49-F238E27FC236}">
                    <a16:creationId xmlns="" xmlns:a16="http://schemas.microsoft.com/office/drawing/2014/main" id="{A1BBD827-C703-4B03-9AF5-AAF66300DFC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>
                <a:extLst>
                  <a:ext uri="{FF2B5EF4-FFF2-40B4-BE49-F238E27FC236}">
                    <a16:creationId xmlns="" xmlns:a16="http://schemas.microsoft.com/office/drawing/2014/main" id="{2007C1D5-B5C0-4620-929E-AB4E8C898E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88" y="73684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7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7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Box 2">
            <a:extLst>
              <a:ext uri="{FF2B5EF4-FFF2-40B4-BE49-F238E27FC236}">
                <a16:creationId xmlns="" xmlns:a16="http://schemas.microsoft.com/office/drawing/2014/main" id="{3ECA03A8-D5F1-4989-A81E-D477C9CA87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663" y="1319213"/>
            <a:ext cx="84518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计算：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•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pPr lvl="1" eaLnBrk="0" fontAlgn="ctr" hangingPunct="0">
              <a:lnSpc>
                <a:spcPct val="150000"/>
              </a:lnSpc>
            </a:pP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A．2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 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B．2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 lvl="1" eaLnBrk="0" fontAlgn="ctr" hangingPunct="0">
              <a:lnSpc>
                <a:spcPct val="1500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C．3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 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D．3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endParaRPr lang="zh-CN" altLang="zh-CN" sz="2400" b="1" i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4754" name="组合 3">
            <a:extLst>
              <a:ext uri="{FF2B5EF4-FFF2-40B4-BE49-F238E27FC236}">
                <a16:creationId xmlns="" xmlns:a16="http://schemas.microsoft.com/office/drawing/2014/main" id="{01275D83-3E07-4B10-9D1C-6C5CAC7807F3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681038"/>
            <a:ext cx="1879600" cy="476250"/>
            <a:chOff x="497257" y="753279"/>
            <a:chExt cx="1881032" cy="477054"/>
          </a:xfrm>
        </p:grpSpPr>
        <p:grpSp>
          <p:nvGrpSpPr>
            <p:cNvPr id="74755" name="组合 2">
              <a:extLst>
                <a:ext uri="{FF2B5EF4-FFF2-40B4-BE49-F238E27FC236}">
                  <a16:creationId xmlns="" xmlns:a16="http://schemas.microsoft.com/office/drawing/2014/main" id="{5B8759E9-BE2A-408E-9980-5F99100868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96DEF8BE-B231-41B3-B469-4DA24EB3CF02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C0412E96-907C-406A-A56F-48C36747015B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F884BDA3-BF7F-41DF-80AB-96CF90A1F703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8B0F5E0A-BF93-4E49-9248-4E3EA5CFBCB3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4760" name="矩形 1">
              <a:extLst>
                <a:ext uri="{FF2B5EF4-FFF2-40B4-BE49-F238E27FC236}">
                  <a16:creationId xmlns="" xmlns:a16="http://schemas.microsoft.com/office/drawing/2014/main" id="{5CB320FB-D4CB-4946-982B-7A431770E5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4768" name="文本框 3">
                <a:extLst>
                  <a:ext uri="{FF2B5EF4-FFF2-40B4-BE49-F238E27FC236}">
                    <a16:creationId xmlns="" xmlns:a16="http://schemas.microsoft.com/office/drawing/2014/main" id="{F85DC819-97C6-40FE-81A6-E19EB299995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19145" y="3291894"/>
                <a:ext cx="7471410" cy="6473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</a:rPr>
                  <a:t>2. 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</a:rPr>
                  <a:t>计算</a:t>
                </a:r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  <m:r>
                      <a:rPr lang="zh-CN" altLang="en-US" sz="2400" b="1" i="1" dirty="0" smtClean="0">
                        <a:latin typeface="Cambria Math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400" b="1" i="1" dirty="0">
                    <a:latin typeface="+mn-lt"/>
                    <a:ea typeface="楷体" panose="02010609060101010101" pitchFamily="49" charset="-122"/>
                  </a:rPr>
                  <a:t>x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</a:rPr>
                  <a:t>•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</a:rPr>
                  <a:t>(–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i="1" dirty="0" smtClean="0">
                    <a:latin typeface="+mn-lt"/>
                    <a:ea typeface="楷体" panose="02010609060101010101" pitchFamily="49" charset="-122"/>
                  </a:rPr>
                  <a:t>x</a:t>
                </a:r>
                <a:r>
                  <a:rPr lang="zh-CN" altLang="en-US" sz="2400" b="1" baseline="30000" dirty="0" smtClean="0">
                    <a:latin typeface="+mn-lt"/>
                    <a:ea typeface="楷体" panose="02010609060101010101" pitchFamily="49" charset="-122"/>
                  </a:rPr>
                  <a:t>2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</a:rPr>
                  <a:t>)</a:t>
                </a:r>
                <a:r>
                  <a:rPr lang="zh-CN" altLang="en-US" sz="2400" b="1" baseline="30000" dirty="0" smtClean="0">
                    <a:latin typeface="+mn-lt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</a:rPr>
                  <a:t>= </a:t>
                </a:r>
                <a:r>
                  <a:rPr lang="zh-CN" altLang="en-US" sz="2400" b="1" u="sng" dirty="0" smtClean="0">
                    <a:latin typeface="+mn-lt"/>
                    <a:ea typeface="楷体" panose="02010609060101010101" pitchFamily="49" charset="-122"/>
                  </a:rPr>
                  <a:t>            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</a:rPr>
                  <a:t>．</a:t>
                </a:r>
                <a:endParaRPr lang="zh-CN" altLang="en-US" sz="2400" b="1" dirty="0">
                  <a:latin typeface="+mn-lt"/>
                  <a:ea typeface="楷体" panose="02010609060101010101" pitchFamily="49" charset="-122"/>
                </a:endParaRPr>
              </a:p>
            </p:txBody>
          </p:sp>
        </mc:Choice>
        <mc:Fallback xmlns="">
          <p:sp>
            <p:nvSpPr>
              <p:cNvPr id="74768" name="文本框 3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F85DC819-97C6-40FE-81A6-E19EB29999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19145" y="3291894"/>
                <a:ext cx="7471410" cy="647323"/>
              </a:xfrm>
              <a:prstGeom prst="rect">
                <a:avLst/>
              </a:prstGeom>
              <a:blipFill rotWithShape="1">
                <a:blip r:embed="rId2"/>
                <a:stretch>
                  <a:fillRect l="-1305" b="-471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46D705B-494E-4B50-AA2E-B76F609F2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9013" y="1509441"/>
            <a:ext cx="569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B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4F349E7-74A6-4A2B-9507-6ED46D9A5F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6538" y="3307667"/>
            <a:ext cx="1582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4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7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25" name="组合 5">
            <a:extLst>
              <a:ext uri="{FF2B5EF4-FFF2-40B4-BE49-F238E27FC236}">
                <a16:creationId xmlns="" xmlns:a16="http://schemas.microsoft.com/office/drawing/2014/main" id="{8F5AED6E-8422-450C-97D7-0FCFEBBB5747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26" name="文本框 15">
              <a:extLst>
                <a:ext uri="{FF2B5EF4-FFF2-40B4-BE49-F238E27FC236}">
                  <a16:creationId xmlns="" xmlns:a16="http://schemas.microsoft.com/office/drawing/2014/main" id="{9CDFDD51-AA30-4B88-A240-4BC8B7A52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27" name="组合 2">
              <a:extLst>
                <a:ext uri="{FF2B5EF4-FFF2-40B4-BE49-F238E27FC236}">
                  <a16:creationId xmlns="" xmlns:a16="http://schemas.microsoft.com/office/drawing/2014/main" id="{79BAAB28-77B6-4D51-BBE2-8C98B6A4BE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28" name="直线连接符 14">
                <a:extLst>
                  <a:ext uri="{FF2B5EF4-FFF2-40B4-BE49-F238E27FC236}">
                    <a16:creationId xmlns="" xmlns:a16="http://schemas.microsoft.com/office/drawing/2014/main" id="{A1BBD827-C703-4B03-9AF5-AAF66300DFC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Freeform 74">
                <a:extLst>
                  <a:ext uri="{FF2B5EF4-FFF2-40B4-BE49-F238E27FC236}">
                    <a16:creationId xmlns="" xmlns:a16="http://schemas.microsoft.com/office/drawing/2014/main" id="{2007C1D5-B5C0-4620-929E-AB4E8C898E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文本框 1">
            <a:extLst>
              <a:ext uri="{FF2B5EF4-FFF2-40B4-BE49-F238E27FC236}">
                <a16:creationId xmlns="" xmlns:a16="http://schemas.microsoft.com/office/drawing/2014/main" id="{411D22CB-36D0-4018-885D-CD871D6A01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007" y="1269046"/>
            <a:ext cx="62325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09600" indent="-609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计算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·2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的结果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A.5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   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B.6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    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C.5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           D.6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75778" name="文本框 2">
            <a:extLst>
              <a:ext uri="{FF2B5EF4-FFF2-40B4-BE49-F238E27FC236}">
                <a16:creationId xmlns="" xmlns:a16="http://schemas.microsoft.com/office/drawing/2014/main" id="{D67D379F-DFBE-4F27-9CE0-474FAF75B7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2675" y="2303642"/>
            <a:ext cx="68453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09600" indent="-609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算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(–9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)·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8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的结果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.–72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5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B.72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.–72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5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D.72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75779" name="文本框 3">
            <a:extLst>
              <a:ext uri="{FF2B5EF4-FFF2-40B4-BE49-F238E27FC236}">
                <a16:creationId xmlns="" xmlns:a16="http://schemas.microsoft.com/office/drawing/2014/main" id="{E60EDBDF-CA47-46D1-B2A0-352A51802C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3395" y="3548063"/>
            <a:ext cx="68453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)·(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那么</a:t>
            </a:r>
            <a:r>
              <a:rPr lang="en-US" altLang="zh-CN" sz="2400" b="1" i="1" dirty="0" err="1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err="1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err="1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A.8               B.7               C.6                D.5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D798DE9-C992-4720-9F94-46EBFBBB40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6045" y="1397387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B2F2048-4C74-4858-9E2F-3BDAF7DD8B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3761" y="2446994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7C72925-E9D3-45A4-8F3D-3FD5BA8C0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1654" y="3668673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D</a:t>
            </a:r>
          </a:p>
        </p:txBody>
      </p:sp>
      <p:grpSp>
        <p:nvGrpSpPr>
          <p:cNvPr id="75783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75784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75785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0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5788" name="组合 7">
            <a:extLst>
              <a:ext uri="{FF2B5EF4-FFF2-40B4-BE49-F238E27FC236}">
                <a16:creationId xmlns="" xmlns:a16="http://schemas.microsoft.com/office/drawing/2014/main" id="{99D4A77D-572C-40F3-8D3C-46464E3122C3}"/>
              </a:ext>
            </a:extLst>
          </p:cNvPr>
          <p:cNvGrpSpPr>
            <a:grpSpLocks/>
          </p:cNvGrpSpPr>
          <p:nvPr/>
        </p:nvGrpSpPr>
        <p:grpSpPr bwMode="auto">
          <a:xfrm>
            <a:off x="3357847" y="579885"/>
            <a:ext cx="2479675" cy="520700"/>
            <a:chOff x="5083" y="1100"/>
            <a:chExt cx="3904" cy="822"/>
          </a:xfrm>
        </p:grpSpPr>
        <p:grpSp>
          <p:nvGrpSpPr>
            <p:cNvPr id="75789" name="组合 1">
              <a:extLst>
                <a:ext uri="{FF2B5EF4-FFF2-40B4-BE49-F238E27FC236}">
                  <a16:creationId xmlns="" xmlns:a16="http://schemas.microsoft.com/office/drawing/2014/main" id="{9BFACDA6-F782-48C5-8F2F-BB32040956C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7B2CF198-5415-480E-84DD-544ED00FDCFE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D69DD208-4EAB-4387-BCE3-55144B50A5C9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87A8BA22-E6D4-4437-88F3-097501124D0F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F0B0C886-7B1B-4926-B1FA-FBBCC9183E30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A867BF31-784F-43F7-8B96-EFB46F06CDAD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5795" name="TextBox 15">
              <a:extLst>
                <a:ext uri="{FF2B5EF4-FFF2-40B4-BE49-F238E27FC236}">
                  <a16:creationId xmlns="" xmlns:a16="http://schemas.microsoft.com/office/drawing/2014/main" id="{A107FC84-4693-4EB9-823C-9B5B337630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基础巩固题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Line 19">
            <a:extLst>
              <a:ext uri="{FF2B5EF4-FFF2-40B4-BE49-F238E27FC236}">
                <a16:creationId xmlns="" xmlns:a16="http://schemas.microsoft.com/office/drawing/2014/main" id="{EC0C9E0C-03CF-4AFE-B5F0-DFDB59104512}"/>
              </a:ext>
            </a:extLst>
          </p:cNvPr>
          <p:cNvSpPr>
            <a:spLocks noChangeShapeType="1"/>
          </p:cNvSpPr>
          <p:nvPr/>
        </p:nvSpPr>
        <p:spPr bwMode="auto">
          <a:xfrm>
            <a:off x="3762375" y="541972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802" name="Rectangle 4">
            <a:extLst>
              <a:ext uri="{FF2B5EF4-FFF2-40B4-BE49-F238E27FC236}">
                <a16:creationId xmlns="" xmlns:a16="http://schemas.microsoft.com/office/drawing/2014/main" id="{A625AFA6-0A69-47EE-8D81-6F82B26B94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2112" y="1785939"/>
            <a:ext cx="5206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+1)=___________________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</a:p>
        </p:txBody>
      </p:sp>
      <p:sp>
        <p:nvSpPr>
          <p:cNvPr id="16" name="Rectangle 7">
            <a:extLst>
              <a:ext uri="{FF2B5EF4-FFF2-40B4-BE49-F238E27FC236}">
                <a16:creationId xmlns="" xmlns:a16="http://schemas.microsoft.com/office/drawing/2014/main" id="{C13F0517-1783-4F6A-B92D-C0FC482F7C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7937" y="1765303"/>
            <a:ext cx="12827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+4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6804" name="Rectangle 8">
            <a:extLst>
              <a:ext uri="{FF2B5EF4-FFF2-40B4-BE49-F238E27FC236}">
                <a16:creationId xmlns="" xmlns:a16="http://schemas.microsoft.com/office/drawing/2014/main" id="{65A7EE95-770E-4DCD-816C-5D58A7875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2112" y="2384892"/>
            <a:ext cx="5270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)=___________________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</a:p>
        </p:txBody>
      </p:sp>
      <p:sp>
        <p:nvSpPr>
          <p:cNvPr id="18" name="Rectangle 9">
            <a:extLst>
              <a:ext uri="{FF2B5EF4-FFF2-40B4-BE49-F238E27FC236}">
                <a16:creationId xmlns="" xmlns:a16="http://schemas.microsoft.com/office/drawing/2014/main" id="{B83D0E0B-D45F-4C5F-9D70-E3D592A12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5296" y="2384890"/>
            <a:ext cx="12955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6806" name="Rectangle 10">
            <a:extLst>
              <a:ext uri="{FF2B5EF4-FFF2-40B4-BE49-F238E27FC236}">
                <a16:creationId xmlns="" xmlns:a16="http://schemas.microsoft.com/office/drawing/2014/main" id="{9A63A77B-2CBB-464B-BF94-D3452147FD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2112" y="2967039"/>
            <a:ext cx="62071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–5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+6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z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)(–3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=___________________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</a:p>
        </p:txBody>
      </p:sp>
      <p:sp>
        <p:nvSpPr>
          <p:cNvPr id="20" name="Rectangle 11">
            <a:extLst>
              <a:ext uri="{FF2B5EF4-FFF2-40B4-BE49-F238E27FC236}">
                <a16:creationId xmlns="" xmlns:a16="http://schemas.microsoft.com/office/drawing/2014/main" id="{72743152-EF63-4F83-8DA7-3271A2D52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6494" y="2952753"/>
            <a:ext cx="22573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+15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–18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xz</a:t>
            </a:r>
            <a:endParaRPr lang="en-US" altLang="zh-CN" sz="2400" b="1" i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6808" name="Rectangle 12">
            <a:extLst>
              <a:ext uri="{FF2B5EF4-FFF2-40B4-BE49-F238E27FC236}">
                <a16:creationId xmlns="" xmlns:a16="http://schemas.microsoft.com/office/drawing/2014/main" id="{BAD9BD01-27AC-4358-A2B2-F0EEC0B612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2112" y="3544889"/>
            <a:ext cx="598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)=___________________.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2" name="Rectangle 13">
            <a:extLst>
              <a:ext uri="{FF2B5EF4-FFF2-40B4-BE49-F238E27FC236}">
                <a16:creationId xmlns="" xmlns:a16="http://schemas.microsoft.com/office/drawing/2014/main" id="{BCDB1552-19FF-48FA-BD15-801CF98448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3998" y="3506789"/>
            <a:ext cx="2188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–8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c</a:t>
            </a:r>
            <a:endParaRPr lang="en-US" altLang="zh-CN" sz="2400" b="1" i="1" baseline="30000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6810" name="文本框 3">
            <a:extLst>
              <a:ext uri="{FF2B5EF4-FFF2-40B4-BE49-F238E27FC236}">
                <a16:creationId xmlns="" xmlns:a16="http://schemas.microsoft.com/office/drawing/2014/main" id="{B7AE50D0-4FB8-46D9-8783-C54EF2C320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699" y="1225551"/>
            <a:ext cx="10342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计算</a:t>
            </a:r>
          </a:p>
        </p:txBody>
      </p:sp>
      <p:grpSp>
        <p:nvGrpSpPr>
          <p:cNvPr id="17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19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1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3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7">
            <a:extLst>
              <a:ext uri="{FF2B5EF4-FFF2-40B4-BE49-F238E27FC236}">
                <a16:creationId xmlns="" xmlns:a16="http://schemas.microsoft.com/office/drawing/2014/main" id="{99D4A77D-572C-40F3-8D3C-46464E3122C3}"/>
              </a:ext>
            </a:extLst>
          </p:cNvPr>
          <p:cNvGrpSpPr>
            <a:grpSpLocks/>
          </p:cNvGrpSpPr>
          <p:nvPr/>
        </p:nvGrpSpPr>
        <p:grpSpPr bwMode="auto">
          <a:xfrm>
            <a:off x="3291131" y="579884"/>
            <a:ext cx="2480310" cy="521333"/>
            <a:chOff x="5044" y="1100"/>
            <a:chExt cx="3905" cy="823"/>
          </a:xfrm>
        </p:grpSpPr>
        <p:grpSp>
          <p:nvGrpSpPr>
            <p:cNvPr id="26" name="组合 1">
              <a:extLst>
                <a:ext uri="{FF2B5EF4-FFF2-40B4-BE49-F238E27FC236}">
                  <a16:creationId xmlns="" xmlns:a16="http://schemas.microsoft.com/office/drawing/2014/main" id="{9BFACDA6-F782-48C5-8F2F-BB32040956C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7B2CF198-5415-480E-84DD-544ED00FDCFE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D69DD208-4EAB-4387-BCE3-55144B50A5C9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87A8BA22-E6D4-4437-88F3-097501124D0F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="" xmlns:a16="http://schemas.microsoft.com/office/drawing/2014/main" id="{F0B0C886-7B1B-4926-B1FA-FBBCC9183E30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2" name="缺角矩形 31">
                <a:extLst>
                  <a:ext uri="{FF2B5EF4-FFF2-40B4-BE49-F238E27FC236}">
                    <a16:creationId xmlns="" xmlns:a16="http://schemas.microsoft.com/office/drawing/2014/main" id="{A867BF31-784F-43F7-8B96-EFB46F06CDAD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27" name="TextBox 15">
              <a:extLst>
                <a:ext uri="{FF2B5EF4-FFF2-40B4-BE49-F238E27FC236}">
                  <a16:creationId xmlns="" xmlns:a16="http://schemas.microsoft.com/office/drawing/2014/main" id="{A107FC84-4693-4EB9-823C-9B5B337630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4" y="110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Box 3">
            <a:extLst>
              <a:ext uri="{FF2B5EF4-FFF2-40B4-BE49-F238E27FC236}">
                <a16:creationId xmlns="" xmlns:a16="http://schemas.microsoft.com/office/drawing/2014/main" id="{1DBBE10C-6DA9-4F1E-B50D-D881E3AAB6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7907" y="614092"/>
            <a:ext cx="3818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幂的运算性质有哪几条？</a:t>
            </a:r>
          </a:p>
        </p:txBody>
      </p:sp>
      <p:sp>
        <p:nvSpPr>
          <p:cNvPr id="2054" name="矩形 4">
            <a:extLst>
              <a:ext uri="{FF2B5EF4-FFF2-40B4-BE49-F238E27FC236}">
                <a16:creationId xmlns="" xmlns:a16="http://schemas.microsoft.com/office/drawing/2014/main" id="{07D78335-4160-4704-AA91-418157754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101128"/>
            <a:ext cx="62295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+mn-lt"/>
              </a:rPr>
              <a:t> </a:t>
            </a:r>
            <a:r>
              <a:rPr lang="zh-CN" altLang="en-US" sz="2000" b="1" dirty="0">
                <a:latin typeface="+mn-lt"/>
              </a:rPr>
              <a:t>同底数幂的乘法法则：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·a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=a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+mn-lt"/>
              </a:rPr>
              <a:t>m+n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000" b="1" dirty="0" smtClean="0">
                <a:latin typeface="+mn-lt"/>
              </a:rPr>
              <a:t>( </a:t>
            </a:r>
            <a:r>
              <a:rPr lang="en-US" altLang="zh-CN" sz="2000" b="1" i="1" dirty="0">
                <a:latin typeface="+mn-lt"/>
              </a:rPr>
              <a:t>m</a:t>
            </a:r>
            <a:r>
              <a:rPr lang="zh-CN" altLang="en-US" sz="2000" b="1" i="1" dirty="0">
                <a:latin typeface="+mn-lt"/>
              </a:rPr>
              <a:t>、</a:t>
            </a:r>
            <a:r>
              <a:rPr lang="en-US" altLang="zh-CN" sz="2000" b="1" i="1" dirty="0">
                <a:latin typeface="+mn-lt"/>
              </a:rPr>
              <a:t>n</a:t>
            </a:r>
            <a:r>
              <a:rPr lang="zh-CN" altLang="en-US" sz="2000" b="1" dirty="0">
                <a:latin typeface="+mn-lt"/>
              </a:rPr>
              <a:t>都是正整</a:t>
            </a:r>
            <a:r>
              <a:rPr lang="zh-CN" altLang="en-US" sz="2000" b="1" dirty="0" smtClean="0">
                <a:latin typeface="+mn-lt"/>
              </a:rPr>
              <a:t>数</a:t>
            </a:r>
            <a:r>
              <a:rPr lang="en-US" altLang="zh-CN" sz="2000" b="1" dirty="0" smtClean="0">
                <a:latin typeface="+mn-lt"/>
              </a:rPr>
              <a:t>).</a:t>
            </a:r>
            <a:endParaRPr lang="zh-CN" altLang="en-US" sz="2000" b="1" dirty="0">
              <a:latin typeface="+mn-lt"/>
            </a:endParaRPr>
          </a:p>
        </p:txBody>
      </p:sp>
      <p:sp>
        <p:nvSpPr>
          <p:cNvPr id="2055" name="矩形 5">
            <a:extLst>
              <a:ext uri="{FF2B5EF4-FFF2-40B4-BE49-F238E27FC236}">
                <a16:creationId xmlns="" xmlns:a16="http://schemas.microsoft.com/office/drawing/2014/main" id="{BBB7B0B6-2F2B-4DD9-9268-F335FE6EF1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279" y="1488929"/>
            <a:ext cx="52709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n-lt"/>
              </a:rPr>
              <a:t>幂的乘方法则</a:t>
            </a:r>
            <a:r>
              <a:rPr lang="zh-CN" altLang="en-US" sz="2000" b="1" dirty="0" smtClean="0">
                <a:latin typeface="+mn-lt"/>
              </a:rPr>
              <a:t>：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=a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+mn-lt"/>
              </a:rPr>
              <a:t>mn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000" b="1" dirty="0" smtClean="0">
                <a:latin typeface="+mn-lt"/>
              </a:rPr>
              <a:t>( </a:t>
            </a:r>
            <a:r>
              <a:rPr lang="en-US" altLang="zh-CN" sz="2000" b="1" i="1" dirty="0">
                <a:latin typeface="+mn-lt"/>
              </a:rPr>
              <a:t>m</a:t>
            </a:r>
            <a:r>
              <a:rPr lang="zh-CN" altLang="en-US" sz="2000" b="1" i="1" dirty="0">
                <a:latin typeface="+mn-lt"/>
              </a:rPr>
              <a:t>、</a:t>
            </a:r>
            <a:r>
              <a:rPr lang="en-US" altLang="zh-CN" sz="2000" b="1" i="1" dirty="0">
                <a:latin typeface="+mn-lt"/>
              </a:rPr>
              <a:t>n</a:t>
            </a:r>
            <a:r>
              <a:rPr lang="zh-CN" altLang="en-US" sz="2000" b="1" dirty="0">
                <a:latin typeface="+mn-lt"/>
              </a:rPr>
              <a:t>都是正整</a:t>
            </a:r>
            <a:r>
              <a:rPr lang="zh-CN" altLang="en-US" sz="2000" b="1" dirty="0" smtClean="0">
                <a:latin typeface="+mn-lt"/>
              </a:rPr>
              <a:t>数</a:t>
            </a:r>
            <a:r>
              <a:rPr lang="en-US" altLang="zh-CN" sz="2000" b="1" dirty="0" smtClean="0">
                <a:latin typeface="+mn-lt"/>
              </a:rPr>
              <a:t>).</a:t>
            </a:r>
            <a:endParaRPr lang="zh-CN" altLang="en-US" sz="2000" b="1" dirty="0">
              <a:latin typeface="+mn-lt"/>
            </a:endParaRPr>
          </a:p>
        </p:txBody>
      </p:sp>
      <p:sp>
        <p:nvSpPr>
          <p:cNvPr id="2056" name="矩形 6">
            <a:extLst>
              <a:ext uri="{FF2B5EF4-FFF2-40B4-BE49-F238E27FC236}">
                <a16:creationId xmlns="" xmlns:a16="http://schemas.microsoft.com/office/drawing/2014/main" id="{758199B1-8B56-41BB-A497-76629DA8FE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3890" y="1856778"/>
            <a:ext cx="535595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+mn-lt"/>
              </a:rPr>
              <a:t>积的乘方法则</a:t>
            </a:r>
            <a:r>
              <a:rPr lang="zh-CN" altLang="en-US" sz="2000" b="1" dirty="0" smtClean="0">
                <a:latin typeface="+mn-lt"/>
              </a:rPr>
              <a:t>：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=a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000" b="1" dirty="0" smtClean="0">
                <a:latin typeface="+mn-lt"/>
              </a:rPr>
              <a:t>( </a:t>
            </a:r>
            <a:r>
              <a:rPr lang="en-US" altLang="zh-CN" sz="2000" b="1" i="1" dirty="0">
                <a:latin typeface="+mn-lt"/>
              </a:rPr>
              <a:t>m</a:t>
            </a:r>
            <a:r>
              <a:rPr lang="zh-CN" altLang="en-US" sz="2000" b="1" i="1" dirty="0">
                <a:latin typeface="+mn-lt"/>
              </a:rPr>
              <a:t>、</a:t>
            </a:r>
            <a:r>
              <a:rPr lang="en-US" altLang="zh-CN" sz="2000" b="1" i="1" dirty="0">
                <a:latin typeface="+mn-lt"/>
              </a:rPr>
              <a:t>n</a:t>
            </a:r>
            <a:r>
              <a:rPr lang="zh-CN" altLang="en-US" sz="2000" b="1" dirty="0">
                <a:latin typeface="+mn-lt"/>
              </a:rPr>
              <a:t>都是正整</a:t>
            </a:r>
            <a:r>
              <a:rPr lang="zh-CN" altLang="en-US" sz="2000" b="1" dirty="0" smtClean="0">
                <a:latin typeface="+mn-lt"/>
              </a:rPr>
              <a:t>数</a:t>
            </a:r>
            <a:r>
              <a:rPr lang="en-US" altLang="zh-CN" sz="2000" b="1" dirty="0" smtClean="0">
                <a:latin typeface="+mn-lt"/>
              </a:rPr>
              <a:t>).</a:t>
            </a:r>
            <a:endParaRPr lang="en-US" altLang="zh-CN" sz="20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057" name="TextBox 8">
            <a:extLst>
              <a:ext uri="{FF2B5EF4-FFF2-40B4-BE49-F238E27FC236}">
                <a16:creationId xmlns="" xmlns:a16="http://schemas.microsoft.com/office/drawing/2014/main" id="{FD3D2972-FAFF-4C95-A48C-9B7E591D8D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9863" y="2321915"/>
            <a:ext cx="613180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计算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· 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· 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4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=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u="sng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zh-CN" altLang="en-US" sz="2400" b="1" u="sng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; 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6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= 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;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(–2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4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= 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· 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4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= 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；</a:t>
            </a:r>
            <a:endParaRPr lang="en-US" altLang="zh-CN" sz="2400" b="1" dirty="0" smtClean="0">
              <a:latin typeface="+mn-lt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5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Wingdings" panose="05000000000000000000" pitchFamily="2" charset="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               </a:t>
            </a:r>
            <a:r>
              <a:rPr lang="zh-CN" altLang="en-US" sz="2400" b="1" u="sng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58" name="TextBox 9">
            <a:extLst>
              <a:ext uri="{FF2B5EF4-FFF2-40B4-BE49-F238E27FC236}">
                <a16:creationId xmlns="" xmlns:a16="http://schemas.microsoft.com/office/drawing/2014/main" id="{ED4BF451-7836-4A69-86CE-9F91A18196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5435" y="2406538"/>
            <a:ext cx="4411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9" name="TextBox 10">
            <a:extLst>
              <a:ext uri="{FF2B5EF4-FFF2-40B4-BE49-F238E27FC236}">
                <a16:creationId xmlns="" xmlns:a16="http://schemas.microsoft.com/office/drawing/2014/main" id="{8187B6E2-FB4F-4F69-81BA-CD8A70618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5374" y="2908726"/>
            <a:ext cx="5437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18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60" name="TextBox 12">
            <a:extLst>
              <a:ext uri="{FF2B5EF4-FFF2-40B4-BE49-F238E27FC236}">
                <a16:creationId xmlns="" xmlns:a16="http://schemas.microsoft.com/office/drawing/2014/main" id="{4B3B8884-9171-4621-A80D-4237BEBF2F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1071" y="2914179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–8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61" name="TextBox 13">
            <a:extLst>
              <a:ext uri="{FF2B5EF4-FFF2-40B4-BE49-F238E27FC236}">
                <a16:creationId xmlns="" xmlns:a16="http://schemas.microsoft.com/office/drawing/2014/main" id="{B450BA7D-D2DF-4B70-A467-4D4E409CBF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9113" y="3440133"/>
            <a:ext cx="5437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50" name="Object 6">
            <a:extLst>
              <a:ext uri="{FF2B5EF4-FFF2-40B4-BE49-F238E27FC236}">
                <a16:creationId xmlns="" xmlns:a16="http://schemas.microsoft.com/office/drawing/2014/main" id="{634465E3-9DBD-4D03-A9DA-E5868862DC9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0184098"/>
              </p:ext>
            </p:extLst>
          </p:nvPr>
        </p:nvGraphicFramePr>
        <p:xfrm>
          <a:off x="2005988" y="3971028"/>
          <a:ext cx="154622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37" r:id="rId3" imgW="939600" imgH="469800" progId="Equation.DSMT4">
                  <p:embed/>
                </p:oleObj>
              </mc:Choice>
              <mc:Fallback>
                <p:oleObj r:id="rId3" imgW="939600" imgH="469800" progId="Equation.DSMT4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5988" y="3971028"/>
                        <a:ext cx="1546225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2" name="TextBox 18">
            <a:extLst>
              <a:ext uri="{FF2B5EF4-FFF2-40B4-BE49-F238E27FC236}">
                <a16:creationId xmlns="" xmlns:a16="http://schemas.microsoft.com/office/drawing/2014/main" id="{18B7C2B0-02F2-4D85-AC26-D537AB722B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0994" y="4056753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9165" name="组合 1">
            <a:extLst>
              <a:ext uri="{FF2B5EF4-FFF2-40B4-BE49-F238E27FC236}">
                <a16:creationId xmlns="" xmlns:a16="http://schemas.microsoft.com/office/drawing/2014/main" id="{E4A02B4C-D16B-4992-A9CE-90A9CBB96657}"/>
              </a:ext>
            </a:extLst>
          </p:cNvPr>
          <p:cNvGrpSpPr>
            <a:grpSpLocks/>
          </p:cNvGrpSpPr>
          <p:nvPr/>
        </p:nvGrpSpPr>
        <p:grpSpPr bwMode="auto">
          <a:xfrm>
            <a:off x="0" y="-53263"/>
            <a:ext cx="2006600" cy="493712"/>
            <a:chOff x="100" y="40"/>
            <a:chExt cx="3160" cy="778"/>
          </a:xfrm>
        </p:grpSpPr>
        <p:cxnSp>
          <p:nvCxnSpPr>
            <p:cNvPr id="11" name="直线连接符 10">
              <a:extLst>
                <a:ext uri="{FF2B5EF4-FFF2-40B4-BE49-F238E27FC236}">
                  <a16:creationId xmlns="" xmlns:a16="http://schemas.microsoft.com/office/drawing/2014/main" id="{523FD005-EE79-44B7-AAAF-3568D9471387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167" name="文本框 18">
              <a:extLst>
                <a:ext uri="{FF2B5EF4-FFF2-40B4-BE49-F238E27FC236}">
                  <a16:creationId xmlns="" xmlns:a16="http://schemas.microsoft.com/office/drawing/2014/main" id="{D4C01FF1-E25B-4294-B49A-C32BCFDB32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1E7FE01F-A911-44CE-9D97-2F87198D4E5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9" name="圆角矩形 31"/>
          <p:cNvSpPr>
            <a:spLocks noChangeArrowheads="1"/>
          </p:cNvSpPr>
          <p:nvPr/>
        </p:nvSpPr>
        <p:spPr bwMode="auto">
          <a:xfrm>
            <a:off x="646430" y="1950244"/>
            <a:ext cx="460918" cy="142014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0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回</a:t>
            </a:r>
            <a:endParaRPr lang="zh-CN" altLang="en-US" sz="20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0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顾旧知</a:t>
            </a:r>
            <a:endParaRPr lang="zh-CN" altLang="en-US" sz="20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006" l="0" r="958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26" y="1256506"/>
            <a:ext cx="695325" cy="69532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55" grpId="0"/>
      <p:bldP spid="2056" grpId="0"/>
      <p:bldP spid="2057" grpId="0"/>
      <p:bldP spid="2058" grpId="0"/>
      <p:bldP spid="2059" grpId="0"/>
      <p:bldP spid="2060" grpId="0"/>
      <p:bldP spid="2061" grpId="0"/>
      <p:bldP spid="206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5">
            <a:extLst>
              <a:ext uri="{FF2B5EF4-FFF2-40B4-BE49-F238E27FC236}">
                <a16:creationId xmlns="" xmlns:a16="http://schemas.microsoft.com/office/drawing/2014/main" id="{3D3ACC62-9325-4A7E-AD49-D3ACA82BA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053" y="1150724"/>
            <a:ext cx="61150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计算：</a:t>
            </a: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2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2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2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200" b="1" i="1" dirty="0" smtClean="0"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2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2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)–5</a:t>
            </a:r>
            <a:r>
              <a:rPr lang="en-US" altLang="zh-CN" sz="22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2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2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2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200" b="1" i="1" dirty="0" smtClean="0"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2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).</a:t>
            </a:r>
            <a:endParaRPr lang="en-US" altLang="zh-CN" sz="22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B7B2653-39F5-4404-9BA6-A7E2193DE2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385" y="1503149"/>
            <a:ext cx="65437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( 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·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+(–2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·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+(–5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·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+(–5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 ·(–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58F6613-6CE9-4D7C-8447-8954EA20D0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878" y="1917487"/>
            <a:ext cx="480452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          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+(–2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)+(–5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)+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82828AF1-D97A-4BFF-A402-9FD88FCFA5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878" y="2387387"/>
            <a:ext cx="28873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          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–7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+3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7829" name="文本框 99">
            <a:extLst>
              <a:ext uri="{FF2B5EF4-FFF2-40B4-BE49-F238E27FC236}">
                <a16:creationId xmlns="" xmlns:a16="http://schemas.microsoft.com/office/drawing/2014/main" id="{EC5ADC26-AB36-4AF8-AD3A-79811CA975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053" y="2821503"/>
            <a:ext cx="55149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解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方程：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8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(5–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)=34–2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(4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–3).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99088D8-782D-4EA3-B02B-BD31ED1E24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6837" y="4588024"/>
            <a:ext cx="366974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解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得</a:t>
            </a:r>
            <a:r>
              <a:rPr lang="zh-CN" altLang="en-US" sz="21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      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=1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0E90E923-3A2E-4CCF-B51E-F4B88A80C2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128" y="3272993"/>
            <a:ext cx="540244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：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去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括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号，得</a:t>
            </a:r>
            <a:r>
              <a:rPr lang="zh-CN" altLang="en-US" sz="21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40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=34–8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+6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8BDDF977-2457-4B4B-B622-558343DB93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4715" y="3705512"/>
            <a:ext cx="399500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移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项，得：     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40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–6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=34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2100" b="1" dirty="0"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1369BB1-5BBB-4F89-8653-39EA63BDB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6837" y="4150284"/>
            <a:ext cx="394102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合并同类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项，得</a:t>
            </a:r>
            <a:r>
              <a:rPr lang="zh-CN" altLang="en-US" sz="21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34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=34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2100" b="1" dirty="0"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7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18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9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1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" name="组合 7">
            <a:extLst>
              <a:ext uri="{FF2B5EF4-FFF2-40B4-BE49-F238E27FC236}">
                <a16:creationId xmlns="" xmlns:a16="http://schemas.microsoft.com/office/drawing/2014/main" id="{99D4A77D-572C-40F3-8D3C-46464E3122C3}"/>
              </a:ext>
            </a:extLst>
          </p:cNvPr>
          <p:cNvGrpSpPr>
            <a:grpSpLocks/>
          </p:cNvGrpSpPr>
          <p:nvPr/>
        </p:nvGrpSpPr>
        <p:grpSpPr bwMode="auto">
          <a:xfrm>
            <a:off x="3332680" y="554718"/>
            <a:ext cx="2479675" cy="520700"/>
            <a:chOff x="5083" y="1100"/>
            <a:chExt cx="3904" cy="822"/>
          </a:xfrm>
        </p:grpSpPr>
        <p:grpSp>
          <p:nvGrpSpPr>
            <p:cNvPr id="25" name="组合 1">
              <a:extLst>
                <a:ext uri="{FF2B5EF4-FFF2-40B4-BE49-F238E27FC236}">
                  <a16:creationId xmlns="" xmlns:a16="http://schemas.microsoft.com/office/drawing/2014/main" id="{9BFACDA6-F782-48C5-8F2F-BB32040956C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7B2CF198-5415-480E-84DD-544ED00FDCFE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D69DD208-4EAB-4387-BCE3-55144B50A5C9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87A8BA22-E6D4-4437-88F3-097501124D0F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F0B0C886-7B1B-4926-B1FA-FBBCC9183E30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="" xmlns:a16="http://schemas.microsoft.com/office/drawing/2014/main" id="{A867BF31-784F-43F7-8B96-EFB46F06CDAD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26" name="TextBox 15">
              <a:extLst>
                <a:ext uri="{FF2B5EF4-FFF2-40B4-BE49-F238E27FC236}">
                  <a16:creationId xmlns="" xmlns:a16="http://schemas.microsoft.com/office/drawing/2014/main" id="{A107FC84-4693-4EB9-823C-9B5B337630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基础巩固题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3" grpId="0"/>
      <p:bldP spid="4" grpId="0"/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849" name="Group 25">
            <a:extLst>
              <a:ext uri="{FF2B5EF4-FFF2-40B4-BE49-F238E27FC236}">
                <a16:creationId xmlns="" xmlns:a16="http://schemas.microsoft.com/office/drawing/2014/main" id="{9FC17740-E022-428B-951E-6E1E3B580065}"/>
              </a:ext>
            </a:extLst>
          </p:cNvPr>
          <p:cNvGrpSpPr>
            <a:grpSpLocks/>
          </p:cNvGrpSpPr>
          <p:nvPr/>
        </p:nvGrpSpPr>
        <p:grpSpPr bwMode="auto">
          <a:xfrm>
            <a:off x="4446588" y="1536700"/>
            <a:ext cx="4367212" cy="3270250"/>
            <a:chOff x="1953" y="86"/>
            <a:chExt cx="3668" cy="2746"/>
          </a:xfrm>
        </p:grpSpPr>
        <p:sp>
          <p:nvSpPr>
            <p:cNvPr id="78850" name="Rectangle 4">
              <a:extLst>
                <a:ext uri="{FF2B5EF4-FFF2-40B4-BE49-F238E27FC236}">
                  <a16:creationId xmlns="" xmlns:a16="http://schemas.microsoft.com/office/drawing/2014/main" id="{70246B2C-B973-45CD-A5F9-1EE9821DE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" y="480"/>
              <a:ext cx="1724" cy="2352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住宅用地</a:t>
              </a:r>
            </a:p>
          </p:txBody>
        </p:sp>
        <p:sp>
          <p:nvSpPr>
            <p:cNvPr id="78851" name="Rectangle 5">
              <a:extLst>
                <a:ext uri="{FF2B5EF4-FFF2-40B4-BE49-F238E27FC236}">
                  <a16:creationId xmlns="" xmlns:a16="http://schemas.microsoft.com/office/drawing/2014/main" id="{7AA38963-06CB-40E7-9978-D090A5D93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9" y="480"/>
              <a:ext cx="1133" cy="144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人民广场</a:t>
              </a:r>
            </a:p>
          </p:txBody>
        </p:sp>
        <p:sp>
          <p:nvSpPr>
            <p:cNvPr id="78852" name="Rectangle 6">
              <a:extLst>
                <a:ext uri="{FF2B5EF4-FFF2-40B4-BE49-F238E27FC236}">
                  <a16:creationId xmlns="" xmlns:a16="http://schemas.microsoft.com/office/drawing/2014/main" id="{657B4BF9-175D-41EB-B5AA-56D90B6AC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9" y="1920"/>
              <a:ext cx="1133" cy="91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商业用地</a:t>
              </a:r>
            </a:p>
          </p:txBody>
        </p:sp>
        <p:sp>
          <p:nvSpPr>
            <p:cNvPr id="78853" name="Line 9">
              <a:extLst>
                <a:ext uri="{FF2B5EF4-FFF2-40B4-BE49-F238E27FC236}">
                  <a16:creationId xmlns="" xmlns:a16="http://schemas.microsoft.com/office/drawing/2014/main" id="{328D40F7-B3A6-43D9-A6BA-33F4FE7868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2" y="1920"/>
              <a:ext cx="38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4" name="Line 10">
              <a:extLst>
                <a:ext uri="{FF2B5EF4-FFF2-40B4-BE49-F238E27FC236}">
                  <a16:creationId xmlns="" xmlns:a16="http://schemas.microsoft.com/office/drawing/2014/main" id="{C8D3EAA9-2E63-4429-B545-AD8A6DD7B8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2" y="480"/>
              <a:ext cx="38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5" name="Line 11">
              <a:extLst>
                <a:ext uri="{FF2B5EF4-FFF2-40B4-BE49-F238E27FC236}">
                  <a16:creationId xmlns="" xmlns:a16="http://schemas.microsoft.com/office/drawing/2014/main" id="{617B0699-3DEF-4624-B490-9A7C34F2DE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24" y="480"/>
              <a:ext cx="0" cy="1440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6" name="Text Box 12">
              <a:extLst>
                <a:ext uri="{FF2B5EF4-FFF2-40B4-BE49-F238E27FC236}">
                  <a16:creationId xmlns="" xmlns:a16="http://schemas.microsoft.com/office/drawing/2014/main" id="{E6E3A811-707B-435A-BEB7-9C1E9F2CD2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31" y="1154"/>
              <a:ext cx="390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</a:rPr>
                <a:t>3</a:t>
              </a: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857" name="Line 13">
              <a:extLst>
                <a:ext uri="{FF2B5EF4-FFF2-40B4-BE49-F238E27FC236}">
                  <a16:creationId xmlns="" xmlns:a16="http://schemas.microsoft.com/office/drawing/2014/main" id="{50EC6D4C-3CD6-46DB-AAA0-4157D190AC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0" y="192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8" name="Line 14">
              <a:extLst>
                <a:ext uri="{FF2B5EF4-FFF2-40B4-BE49-F238E27FC236}">
                  <a16:creationId xmlns="" xmlns:a16="http://schemas.microsoft.com/office/drawing/2014/main" id="{41BEE7CF-4327-479D-A699-D8FFA57458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2" y="192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9" name="Line 15">
              <a:extLst>
                <a:ext uri="{FF2B5EF4-FFF2-40B4-BE49-F238E27FC236}">
                  <a16:creationId xmlns="" xmlns:a16="http://schemas.microsoft.com/office/drawing/2014/main" id="{5EA6D9A4-AEB1-4B4A-8C4B-0D67360F57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80" y="192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0" name="Line 16">
              <a:extLst>
                <a:ext uri="{FF2B5EF4-FFF2-40B4-BE49-F238E27FC236}">
                  <a16:creationId xmlns="" xmlns:a16="http://schemas.microsoft.com/office/drawing/2014/main" id="{819FF3E5-BEF9-4FF0-856A-B437363731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0" y="288"/>
              <a:ext cx="1680" cy="0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1" name="Line 17">
              <a:extLst>
                <a:ext uri="{FF2B5EF4-FFF2-40B4-BE49-F238E27FC236}">
                  <a16:creationId xmlns="" xmlns:a16="http://schemas.microsoft.com/office/drawing/2014/main" id="{F8683779-3E95-42F9-9517-02AA917D31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80" y="288"/>
              <a:ext cx="1142" cy="0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2" name="Text Box 18">
              <a:extLst>
                <a:ext uri="{FF2B5EF4-FFF2-40B4-BE49-F238E27FC236}">
                  <a16:creationId xmlns="" xmlns:a16="http://schemas.microsoft.com/office/drawing/2014/main" id="{18275289-669D-4E26-981C-C6BCABDB1D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4" y="86"/>
              <a:ext cx="960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</a:rPr>
                <a:t>3</a:t>
              </a: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r>
                <a:rPr lang="en-US" altLang="zh-CN" b="1">
                  <a:latin typeface="Times New Roman" panose="02020603050405020304" pitchFamily="18" charset="0"/>
                </a:rPr>
                <a:t>+2</a:t>
              </a:r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863" name="Text Box 19">
              <a:extLst>
                <a:ext uri="{FF2B5EF4-FFF2-40B4-BE49-F238E27FC236}">
                  <a16:creationId xmlns="" xmlns:a16="http://schemas.microsoft.com/office/drawing/2014/main" id="{66483E88-781C-423D-97D4-6ED0357B96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2" y="96"/>
              <a:ext cx="768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dirty="0" smtClean="0">
                  <a:latin typeface="Times New Roman" panose="02020603050405020304" pitchFamily="18" charset="0"/>
                </a:rPr>
                <a:t>2</a:t>
              </a:r>
              <a:r>
                <a:rPr lang="en-US" altLang="zh-CN" b="1" i="1" dirty="0" smtClean="0">
                  <a:latin typeface="Times New Roman" panose="02020603050405020304" pitchFamily="18" charset="0"/>
                </a:rPr>
                <a:t>a–b</a:t>
              </a:r>
              <a:endPara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864" name="Line 21">
              <a:extLst>
                <a:ext uri="{FF2B5EF4-FFF2-40B4-BE49-F238E27FC236}">
                  <a16:creationId xmlns="" xmlns:a16="http://schemas.microsoft.com/office/drawing/2014/main" id="{7903B760-4E98-401B-90C6-E76C090D37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7" y="2832"/>
              <a:ext cx="38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5" name="Line 22">
              <a:extLst>
                <a:ext uri="{FF2B5EF4-FFF2-40B4-BE49-F238E27FC236}">
                  <a16:creationId xmlns="" xmlns:a16="http://schemas.microsoft.com/office/drawing/2014/main" id="{75BC5234-5056-4BE9-98B5-EEBD85F038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7" y="480"/>
              <a:ext cx="38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6" name="Line 24">
              <a:extLst>
                <a:ext uri="{FF2B5EF4-FFF2-40B4-BE49-F238E27FC236}">
                  <a16:creationId xmlns="" xmlns:a16="http://schemas.microsoft.com/office/drawing/2014/main" id="{0AB7A19B-3991-4362-875B-1EBEF38D3E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0" y="528"/>
              <a:ext cx="0" cy="2304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7" name="Text Box 23">
              <a:extLst>
                <a:ext uri="{FF2B5EF4-FFF2-40B4-BE49-F238E27FC236}">
                  <a16:creationId xmlns="" xmlns:a16="http://schemas.microsoft.com/office/drawing/2014/main" id="{2C950B03-1C3B-4773-A115-787EEB1D3F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3" y="1558"/>
              <a:ext cx="432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4</a:t>
              </a: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</a:p>
          </p:txBody>
        </p:sp>
      </p:grpSp>
      <p:sp>
        <p:nvSpPr>
          <p:cNvPr id="78868" name="Text Box 26">
            <a:extLst>
              <a:ext uri="{FF2B5EF4-FFF2-40B4-BE49-F238E27FC236}">
                <a16:creationId xmlns="" xmlns:a16="http://schemas.microsoft.com/office/drawing/2014/main" id="{1B03A90B-8A94-4855-8AB4-F60AC3961C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1" y="903288"/>
            <a:ext cx="79152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如图，一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块长方形地用来建造住宅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广场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厦，求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这块地的面积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22" name="Text Box 24">
            <a:extLst>
              <a:ext uri="{FF2B5EF4-FFF2-40B4-BE49-F238E27FC236}">
                <a16:creationId xmlns="" xmlns:a16="http://schemas.microsoft.com/office/drawing/2014/main" id="{255F4F39-BCB7-48B3-A9E8-D847A17B43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139" y="2029507"/>
            <a:ext cx="4107658" cy="25853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2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2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[(3</a:t>
            </a:r>
            <a:r>
              <a:rPr lang="en-US" altLang="zh-CN" sz="22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+2</a:t>
            </a:r>
            <a:r>
              <a:rPr lang="en-US" altLang="zh-CN" sz="22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2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)+(2</a:t>
            </a:r>
            <a:r>
              <a:rPr lang="en-US" altLang="zh-CN" sz="22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en-US" altLang="zh-CN" sz="22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2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)]</a:t>
            </a:r>
            <a:endParaRPr lang="en-US" altLang="zh-CN" sz="22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2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(5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2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2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2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2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2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·5</a:t>
            </a:r>
            <a:r>
              <a:rPr lang="en-US" altLang="zh-CN" sz="22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2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+4</a:t>
            </a:r>
            <a:r>
              <a:rPr lang="en-US" altLang="zh-CN" sz="22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a·b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200" b="1" dirty="0"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zh-CN" altLang="en-US" sz="2200" b="1" dirty="0">
                <a:solidFill>
                  <a:srgbClr val="FF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2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+4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0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这块地的面积为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+4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78875" name="组合 6">
            <a:extLst>
              <a:ext uri="{FF2B5EF4-FFF2-40B4-BE49-F238E27FC236}">
                <a16:creationId xmlns="" xmlns:a16="http://schemas.microsoft.com/office/drawing/2014/main" id="{E6383F21-1442-41D2-A7EF-B85A59A88FB5}"/>
              </a:ext>
            </a:extLst>
          </p:cNvPr>
          <p:cNvGrpSpPr>
            <a:grpSpLocks/>
          </p:cNvGrpSpPr>
          <p:nvPr/>
        </p:nvGrpSpPr>
        <p:grpSpPr bwMode="auto">
          <a:xfrm>
            <a:off x="3317979" y="477521"/>
            <a:ext cx="2480310" cy="483529"/>
            <a:chOff x="5047" y="930"/>
            <a:chExt cx="3905" cy="761"/>
          </a:xfrm>
        </p:grpSpPr>
        <p:grpSp>
          <p:nvGrpSpPr>
            <p:cNvPr id="78876" name="组合 21">
              <a:extLst>
                <a:ext uri="{FF2B5EF4-FFF2-40B4-BE49-F238E27FC236}">
                  <a16:creationId xmlns="" xmlns:a16="http://schemas.microsoft.com/office/drawing/2014/main" id="{0AD78FE3-825E-4B88-98EA-303C8BEB41C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D1EC34F2-2058-40CF-833C-FA7AEF22D912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95A91F2B-0378-4248-8837-6B3184E72541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D1598EB1-45CF-47F6-A8A1-1ED907899129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1D1214D4-C148-47C9-90A5-F40648EA71AF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1C96C9A4-BF04-4C7F-A6E2-EBE3896B2B30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8882" name="TextBox 15">
              <a:extLst>
                <a:ext uri="{FF2B5EF4-FFF2-40B4-BE49-F238E27FC236}">
                  <a16:creationId xmlns="" xmlns:a16="http://schemas.microsoft.com/office/drawing/2014/main" id="{CC332C41-246C-4640-BC8D-0214407449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7" y="93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37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8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39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文本框 100">
            <a:extLst>
              <a:ext uri="{FF2B5EF4-FFF2-40B4-BE49-F238E27FC236}">
                <a16:creationId xmlns="" xmlns:a16="http://schemas.microsoft.com/office/drawing/2014/main" id="{E1F3DA70-24F7-401C-8346-F9CF2DDAD4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1034361"/>
            <a:ext cx="828675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某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同学在计算一个多项式乘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以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时，算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成了加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上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，得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到的答案是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，那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么正确的计算结果是多少？</a:t>
            </a:r>
          </a:p>
        </p:txBody>
      </p:sp>
      <p:pic>
        <p:nvPicPr>
          <p:cNvPr id="79874" name="图片 3">
            <a:extLst>
              <a:ext uri="{FF2B5EF4-FFF2-40B4-BE49-F238E27FC236}">
                <a16:creationId xmlns="" xmlns:a16="http://schemas.microsoft.com/office/drawing/2014/main" id="{E63485A0-34FD-4C26-A543-8875BFB10977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455863"/>
            <a:ext cx="7938" cy="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9E58ADB-034D-4C21-9C17-391C2BF921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3988" y="2208213"/>
            <a:ext cx="548322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设这个多项式为</a:t>
            </a:r>
            <a:r>
              <a:rPr lang="en-US" altLang="zh-CN" sz="2100" b="1" dirty="0" smtClean="0">
                <a:latin typeface="+mn-lt"/>
              </a:rPr>
              <a:t>A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，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则</a:t>
            </a:r>
            <a:endParaRPr lang="zh-CN" altLang="en-US" sz="21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6504181-CC83-409D-8480-E6974EA86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3638" y="3046413"/>
            <a:ext cx="38100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∴A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E747316A-396F-4B5C-A789-EAC37DCDE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3638" y="3576638"/>
            <a:ext cx="477996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∴A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·(–3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1)(–3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6C40360-6348-4A4B-AE8E-B25D5CD8B2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3638" y="2595563"/>
            <a:ext cx="28985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1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(–3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–2</a:t>
            </a:r>
            <a:r>
              <a:rPr lang="en-US" altLang="zh-CN" sz="2100" b="1" i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1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1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2100" b="1" dirty="0"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59E7CF5-4AAD-46CC-BD5E-7C0D41CEF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9838" y="4068763"/>
            <a:ext cx="227498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–12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</a:p>
        </p:txBody>
      </p:sp>
      <p:grpSp>
        <p:nvGrpSpPr>
          <p:cNvPr id="79885" name="组合 2">
            <a:extLst>
              <a:ext uri="{FF2B5EF4-FFF2-40B4-BE49-F238E27FC236}">
                <a16:creationId xmlns="" xmlns:a16="http://schemas.microsoft.com/office/drawing/2014/main" id="{94FA88E4-386C-4316-9596-D64847DAA536}"/>
              </a:ext>
            </a:extLst>
          </p:cNvPr>
          <p:cNvGrpSpPr>
            <a:grpSpLocks/>
          </p:cNvGrpSpPr>
          <p:nvPr/>
        </p:nvGrpSpPr>
        <p:grpSpPr bwMode="auto">
          <a:xfrm>
            <a:off x="3283112" y="492793"/>
            <a:ext cx="2478722" cy="477175"/>
            <a:chOff x="5047" y="957"/>
            <a:chExt cx="3905" cy="751"/>
          </a:xfrm>
        </p:grpSpPr>
        <p:grpSp>
          <p:nvGrpSpPr>
            <p:cNvPr id="79886" name="组合 6">
              <a:extLst>
                <a:ext uri="{FF2B5EF4-FFF2-40B4-BE49-F238E27FC236}">
                  <a16:creationId xmlns="" xmlns:a16="http://schemas.microsoft.com/office/drawing/2014/main" id="{50BD1AF8-3C4D-4887-9549-46AC0B02369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08F34FC4-23CB-4875-80CB-3E2CF5A37B70}"/>
                  </a:ext>
                </a:extLst>
              </p:cNvPr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" name="缺角矩形 2">
                <a:extLst>
                  <a:ext uri="{FF2B5EF4-FFF2-40B4-BE49-F238E27FC236}">
                    <a16:creationId xmlns="" xmlns:a16="http://schemas.microsoft.com/office/drawing/2014/main" id="{5753CF55-AF4C-4F56-B975-92918B7E3BEF}"/>
                  </a:ext>
                </a:extLst>
              </p:cNvPr>
              <p:cNvSpPr/>
              <p:nvPr/>
            </p:nvSpPr>
            <p:spPr>
              <a:xfrm rot="3000000">
                <a:off x="4479356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4" name="缺角矩形 3">
                <a:extLst>
                  <a:ext uri="{FF2B5EF4-FFF2-40B4-BE49-F238E27FC236}">
                    <a16:creationId xmlns="" xmlns:a16="http://schemas.microsoft.com/office/drawing/2014/main" id="{334B4422-7804-4DA4-8C6B-9DF15F4803D3}"/>
                  </a:ext>
                </a:extLst>
              </p:cNvPr>
              <p:cNvSpPr/>
              <p:nvPr/>
            </p:nvSpPr>
            <p:spPr>
              <a:xfrm rot="3000000">
                <a:off x="4936766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5" name="缺角矩形 4">
                <a:extLst>
                  <a:ext uri="{FF2B5EF4-FFF2-40B4-BE49-F238E27FC236}">
                    <a16:creationId xmlns="" xmlns:a16="http://schemas.microsoft.com/office/drawing/2014/main" id="{BE5310A8-AC18-4A13-8264-306551D7A7D2}"/>
                  </a:ext>
                </a:extLst>
              </p:cNvPr>
              <p:cNvSpPr/>
              <p:nvPr/>
            </p:nvSpPr>
            <p:spPr>
              <a:xfrm rot="3000000">
                <a:off x="3564538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6" name="缺角矩形 5">
                <a:extLst>
                  <a:ext uri="{FF2B5EF4-FFF2-40B4-BE49-F238E27FC236}">
                    <a16:creationId xmlns="" xmlns:a16="http://schemas.microsoft.com/office/drawing/2014/main" id="{B499E462-CE06-4E22-8EB0-AE1D83FD617F}"/>
                  </a:ext>
                </a:extLst>
              </p:cNvPr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9892" name="TextBox 15">
              <a:extLst>
                <a:ext uri="{FF2B5EF4-FFF2-40B4-BE49-F238E27FC236}">
                  <a16:creationId xmlns="" xmlns:a16="http://schemas.microsoft.com/office/drawing/2014/main" id="{ACF24107-E5FA-4E52-A6ED-1BB37C795C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7" y="957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+mn-lt"/>
                </a:rPr>
                <a:t>拓广探索题</a:t>
              </a:r>
              <a:endParaRPr lang="en-US" altLang="zh-CN" sz="25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23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24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</a:p>
          </p:txBody>
        </p:sp>
        <p:grpSp>
          <p:nvGrpSpPr>
            <p:cNvPr id="25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6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132D8E9-75D7-4004-B83D-5D9185DC8A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494" y="1633916"/>
            <a:ext cx="747712" cy="1569660"/>
          </a:xfrm>
          <a:prstGeom prst="rect">
            <a:avLst/>
          </a:prstGeom>
          <a:noFill/>
          <a:ln w="25400">
            <a:solidFill>
              <a:srgbClr val="00B05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整式乘法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3C47F36-6C9B-42BA-82C6-C07BC628C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3494" y="607645"/>
            <a:ext cx="1648619" cy="830997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单项式乘单项式</a:t>
            </a:r>
          </a:p>
        </p:txBody>
      </p:sp>
      <p:sp>
        <p:nvSpPr>
          <p:cNvPr id="10" name="左大括号 9">
            <a:extLst>
              <a:ext uri="{FF2B5EF4-FFF2-40B4-BE49-F238E27FC236}">
                <a16:creationId xmlns="" xmlns:a16="http://schemas.microsoft.com/office/drawing/2014/main" id="{DBA40BAA-67DA-443A-B23C-0B21F98F6DA7}"/>
              </a:ext>
            </a:extLst>
          </p:cNvPr>
          <p:cNvSpPr>
            <a:spLocks/>
          </p:cNvSpPr>
          <p:nvPr/>
        </p:nvSpPr>
        <p:spPr bwMode="auto">
          <a:xfrm>
            <a:off x="1058863" y="1400542"/>
            <a:ext cx="161925" cy="2430463"/>
          </a:xfrm>
          <a:prstGeom prst="leftBrace">
            <a:avLst>
              <a:gd name="adj1" fmla="val 7505"/>
              <a:gd name="adj2" fmla="val 50000"/>
            </a:avLst>
          </a:prstGeom>
          <a:solidFill>
            <a:schemeClr val="accent1"/>
          </a:solidFill>
          <a:ln w="25400">
            <a:solidFill>
              <a:schemeClr val="tx1">
                <a:alpha val="29018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3" name="Text Box 3">
            <a:extLst>
              <a:ext uri="{FF2B5EF4-FFF2-40B4-BE49-F238E27FC236}">
                <a16:creationId xmlns="" xmlns:a16="http://schemas.microsoft.com/office/drawing/2014/main" id="{6AAA736A-9C28-435E-90DF-4D02E326D4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5964" y="701695"/>
            <a:ext cx="5670550" cy="553998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实质上是转化为同底数幂的运算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35911F39-1614-46AB-95FB-BDC740F963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3492" y="1623775"/>
            <a:ext cx="1648619" cy="830997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>
                <a:sym typeface="宋体" panose="02010600030101010101" pitchFamily="2" charset="-122"/>
              </a:rPr>
              <a:t>单项式乘</a:t>
            </a:r>
            <a:endParaRPr lang="en-US" altLang="zh-CN"/>
          </a:p>
          <a:p>
            <a:r>
              <a:rPr lang="zh-CN" altLang="en-US"/>
              <a:t>多项式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5F8075B0-D635-417E-8E45-7CBCAFF5B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5962" y="1767502"/>
            <a:ext cx="5670551" cy="400110"/>
          </a:xfrm>
          <a:prstGeom prst="rect">
            <a:avLst/>
          </a:prstGeom>
          <a:noFill/>
          <a:ln w="25400">
            <a:solidFill>
              <a:schemeClr val="tx1">
                <a:alpha val="59998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实质上是转化为单项式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项式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E5235F7-993B-4EB2-B57F-3CDD7F4591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3493" y="3236913"/>
            <a:ext cx="1648619" cy="461665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四点注意</a:t>
            </a:r>
          </a:p>
        </p:txBody>
      </p:sp>
      <p:sp>
        <p:nvSpPr>
          <p:cNvPr id="24" name="右箭头 23">
            <a:extLst>
              <a:ext uri="{FF2B5EF4-FFF2-40B4-BE49-F238E27FC236}">
                <a16:creationId xmlns="" xmlns:a16="http://schemas.microsoft.com/office/drawing/2014/main" id="{7821E895-290F-4DA4-B23C-83CE5E555B3F}"/>
              </a:ext>
            </a:extLst>
          </p:cNvPr>
          <p:cNvSpPr/>
          <p:nvPr/>
        </p:nvSpPr>
        <p:spPr bwMode="auto">
          <a:xfrm>
            <a:off x="3074988" y="882650"/>
            <a:ext cx="161925" cy="26828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25" name="右箭头 24">
            <a:extLst>
              <a:ext uri="{FF2B5EF4-FFF2-40B4-BE49-F238E27FC236}">
                <a16:creationId xmlns="" xmlns:a16="http://schemas.microsoft.com/office/drawing/2014/main" id="{80D35710-0D65-45F5-84DB-B546B20E295E}"/>
              </a:ext>
            </a:extLst>
          </p:cNvPr>
          <p:cNvSpPr/>
          <p:nvPr/>
        </p:nvSpPr>
        <p:spPr bwMode="auto">
          <a:xfrm>
            <a:off x="3057526" y="1905129"/>
            <a:ext cx="161925" cy="26828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26" name="右箭头 25">
            <a:extLst>
              <a:ext uri="{FF2B5EF4-FFF2-40B4-BE49-F238E27FC236}">
                <a16:creationId xmlns="" xmlns:a16="http://schemas.microsoft.com/office/drawing/2014/main" id="{28FB9154-FA50-4B21-ACFF-C1390699C362}"/>
              </a:ext>
            </a:extLst>
          </p:cNvPr>
          <p:cNvSpPr/>
          <p:nvPr/>
        </p:nvSpPr>
        <p:spPr bwMode="auto">
          <a:xfrm>
            <a:off x="3040063" y="3365500"/>
            <a:ext cx="161925" cy="271463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5" name="Rectangle 6">
            <a:extLst>
              <a:ext uri="{FF2B5EF4-FFF2-40B4-BE49-F238E27FC236}">
                <a16:creationId xmlns="" xmlns:a16="http://schemas.microsoft.com/office/drawing/2014/main" id="{9253974E-6E82-4B5A-8039-5B39A8E334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5963" y="2762250"/>
            <a:ext cx="5670551" cy="1931690"/>
          </a:xfrm>
          <a:prstGeom prst="rect">
            <a:avLst/>
          </a:prstGeom>
          <a:noFill/>
          <a:ln w="25400">
            <a:solidFill>
              <a:schemeClr val="tx1">
                <a:alpha val="48000"/>
              </a:schemeClr>
            </a:solidFill>
            <a:miter lim="800000"/>
          </a:ln>
          <a:effectLst/>
        </p:spPr>
        <p:txBody>
          <a:bodyPr lIns="57511" tIns="28755" rIns="57511" bIns="28755" anchor="b"/>
          <a:lstStyle/>
          <a:p>
            <a:pPr>
              <a:defRPr/>
            </a:pPr>
            <a:r>
              <a:rPr lang="en-US" altLang="zh-CN" sz="2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(1)</a:t>
            </a:r>
            <a:r>
              <a:rPr lang="zh-CN" altLang="en-US" sz="2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计</a:t>
            </a:r>
            <a:r>
              <a:rPr lang="zh-CN" altLang="en-US" sz="2000" dirty="0">
                <a:latin typeface="黑体" panose="02010600030101010101" pitchFamily="2" charset="-122"/>
                <a:ea typeface="黑体" panose="02010600030101010101" pitchFamily="2" charset="-122"/>
              </a:rPr>
              <a:t>算</a:t>
            </a:r>
            <a:r>
              <a:rPr lang="zh-CN" altLang="en-US" sz="2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时，要</a:t>
            </a:r>
            <a:r>
              <a:rPr lang="zh-CN" altLang="en-US" sz="2000" dirty="0">
                <a:latin typeface="黑体" panose="02010600030101010101" pitchFamily="2" charset="-122"/>
                <a:ea typeface="黑体" panose="02010600030101010101" pitchFamily="2" charset="-122"/>
              </a:rPr>
              <a:t>注意</a:t>
            </a:r>
            <a:r>
              <a:rPr lang="zh-CN" altLang="en-US" sz="20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符号</a:t>
            </a:r>
            <a:r>
              <a:rPr lang="zh-CN" altLang="en-US" sz="2000" dirty="0">
                <a:latin typeface="黑体" panose="02010600030101010101" pitchFamily="2" charset="-122"/>
                <a:ea typeface="黑体" panose="02010600030101010101" pitchFamily="2" charset="-122"/>
              </a:rPr>
              <a:t>问</a:t>
            </a:r>
            <a:r>
              <a:rPr lang="zh-CN" altLang="en-US" sz="2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题，多</a:t>
            </a:r>
            <a:r>
              <a:rPr lang="zh-CN" altLang="en-US" sz="2000" dirty="0">
                <a:latin typeface="黑体" panose="02010600030101010101" pitchFamily="2" charset="-122"/>
                <a:ea typeface="黑体" panose="02010600030101010101" pitchFamily="2" charset="-122"/>
              </a:rPr>
              <a:t>项式中每一项都包括它前面的符</a:t>
            </a:r>
            <a:r>
              <a:rPr lang="zh-CN" altLang="en-US" sz="2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号，单</a:t>
            </a:r>
            <a:r>
              <a:rPr lang="zh-CN" altLang="en-US" sz="2000" dirty="0">
                <a:latin typeface="黑体" panose="02010600030101010101" pitchFamily="2" charset="-122"/>
                <a:ea typeface="黑体" panose="02010600030101010101" pitchFamily="2" charset="-122"/>
              </a:rPr>
              <a:t>项式分别与多项式的每一项相乘</a:t>
            </a:r>
            <a:r>
              <a:rPr lang="zh-CN" altLang="en-US" sz="2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时，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同</a:t>
            </a:r>
            <a:r>
              <a:rPr lang="zh-CN" altLang="en-US" sz="20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号相乘得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正</a:t>
            </a:r>
            <a:r>
              <a:rPr lang="zh-CN" altLang="en-US" sz="2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异</a:t>
            </a:r>
            <a:r>
              <a:rPr lang="zh-CN" altLang="en-US" sz="20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号相乘得负</a:t>
            </a:r>
          </a:p>
          <a:p>
            <a:pPr>
              <a:defRPr/>
            </a:pPr>
            <a:r>
              <a:rPr lang="en-US" altLang="zh-CN" sz="2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(2)</a:t>
            </a:r>
            <a:r>
              <a:rPr lang="zh-CN" altLang="en-US" sz="2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不</a:t>
            </a:r>
            <a:r>
              <a:rPr lang="zh-CN" altLang="en-US" sz="2000" dirty="0">
                <a:latin typeface="黑体" panose="02010600030101010101" pitchFamily="2" charset="-122"/>
                <a:ea typeface="黑体" panose="02010600030101010101" pitchFamily="2" charset="-122"/>
              </a:rPr>
              <a:t>要出现漏乘现象</a:t>
            </a:r>
            <a:br>
              <a:rPr lang="zh-CN" altLang="en-US" sz="2000" dirty="0"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en-US" altLang="zh-CN" sz="2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(3)</a:t>
            </a:r>
            <a:r>
              <a:rPr lang="zh-CN" altLang="en-US" sz="2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运</a:t>
            </a:r>
            <a:r>
              <a:rPr lang="zh-CN" altLang="en-US" sz="2000" dirty="0">
                <a:latin typeface="黑体" panose="02010600030101010101" pitchFamily="2" charset="-122"/>
                <a:ea typeface="黑体" panose="02010600030101010101" pitchFamily="2" charset="-122"/>
              </a:rPr>
              <a:t>算要有顺序：</a:t>
            </a:r>
            <a:r>
              <a:rPr lang="zh-CN" altLang="en-US" sz="20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先乘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方，再</a:t>
            </a:r>
            <a:r>
              <a:rPr lang="zh-CN" altLang="en-US" sz="20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乘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除，最</a:t>
            </a:r>
            <a:r>
              <a:rPr lang="zh-CN" altLang="en-US" sz="20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后加减</a:t>
            </a:r>
            <a:endParaRPr lang="en-US" altLang="zh-CN" sz="2000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defRPr/>
            </a:pPr>
            <a:r>
              <a:rPr lang="en-US" altLang="zh-CN" sz="2000" dirty="0" smtClean="0">
                <a:latin typeface="黑体" panose="02010600030101010101" pitchFamily="2" charset="-122"/>
                <a:ea typeface="黑体" panose="02010600030101010101" pitchFamily="2" charset="-122"/>
                <a:sym typeface="Wingdings" panose="05000000000000000000" pitchFamily="2" charset="2"/>
              </a:rPr>
              <a:t>(4)</a:t>
            </a:r>
            <a:r>
              <a:rPr lang="zh-CN" altLang="en-US" sz="2000" dirty="0" smtClean="0">
                <a:latin typeface="黑体" panose="02010600030101010101" pitchFamily="2" charset="-122"/>
                <a:ea typeface="黑体" panose="02010600030101010101" pitchFamily="2" charset="-122"/>
                <a:sym typeface="Wingdings" panose="05000000000000000000" pitchFamily="2" charset="2"/>
              </a:rPr>
              <a:t>对</a:t>
            </a:r>
            <a:r>
              <a:rPr lang="zh-CN" altLang="en-US" sz="2000" dirty="0">
                <a:latin typeface="黑体" panose="02010600030101010101" pitchFamily="2" charset="-122"/>
                <a:ea typeface="黑体" panose="02010600030101010101" pitchFamily="2" charset="-122"/>
                <a:sym typeface="Wingdings" panose="05000000000000000000" pitchFamily="2" charset="2"/>
              </a:rPr>
              <a:t>于混合运</a:t>
            </a:r>
            <a:r>
              <a:rPr lang="zh-CN" altLang="en-US" sz="2000" dirty="0" smtClean="0">
                <a:latin typeface="黑体" panose="02010600030101010101" pitchFamily="2" charset="-122"/>
                <a:ea typeface="黑体" panose="02010600030101010101" pitchFamily="2" charset="-122"/>
                <a:sym typeface="Wingdings" panose="05000000000000000000" pitchFamily="2" charset="2"/>
              </a:rPr>
              <a:t>算，注</a:t>
            </a:r>
            <a:r>
              <a:rPr lang="zh-CN" altLang="en-US" sz="2000" dirty="0">
                <a:latin typeface="黑体" panose="02010600030101010101" pitchFamily="2" charset="-122"/>
                <a:ea typeface="黑体" panose="02010600030101010101" pitchFamily="2" charset="-122"/>
                <a:sym typeface="Wingdings" panose="05000000000000000000" pitchFamily="2" charset="2"/>
              </a:rPr>
              <a:t>意最后应合并同类项</a:t>
            </a:r>
          </a:p>
        </p:txBody>
      </p:sp>
      <p:grpSp>
        <p:nvGrpSpPr>
          <p:cNvPr id="80909" name="组合 1">
            <a:extLst>
              <a:ext uri="{FF2B5EF4-FFF2-40B4-BE49-F238E27FC236}">
                <a16:creationId xmlns="" xmlns:a16="http://schemas.microsoft.com/office/drawing/2014/main" id="{2E21C39F-3890-4F8E-9644-771BCD0F408F}"/>
              </a:ext>
            </a:extLst>
          </p:cNvPr>
          <p:cNvGrpSpPr>
            <a:grpSpLocks/>
          </p:cNvGrpSpPr>
          <p:nvPr/>
        </p:nvGrpSpPr>
        <p:grpSpPr bwMode="auto">
          <a:xfrm>
            <a:off x="0" y="-57879"/>
            <a:ext cx="2006600" cy="478473"/>
            <a:chOff x="227" y="63"/>
            <a:chExt cx="3160" cy="753"/>
          </a:xfrm>
        </p:grpSpPr>
        <p:cxnSp>
          <p:nvCxnSpPr>
            <p:cNvPr id="17" name="直线连接符 16">
              <a:extLst>
                <a:ext uri="{FF2B5EF4-FFF2-40B4-BE49-F238E27FC236}">
                  <a16:creationId xmlns="" xmlns:a16="http://schemas.microsoft.com/office/drawing/2014/main" id="{E1C10BFC-D709-43D2-AC52-DCA41FFF14CC}"/>
                </a:ext>
              </a:extLst>
            </p:cNvPr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0911" name="文本框 17">
              <a:extLst>
                <a:ext uri="{FF2B5EF4-FFF2-40B4-BE49-F238E27FC236}">
                  <a16:creationId xmlns="" xmlns:a16="http://schemas.microsoft.com/office/drawing/2014/main" id="{2BEE9158-6926-42E0-9ED9-9DB6BFB177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0" y="6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2" name="Freeform 74">
              <a:extLst>
                <a:ext uri="{FF2B5EF4-FFF2-40B4-BE49-F238E27FC236}">
                  <a16:creationId xmlns="" xmlns:a16="http://schemas.microsoft.com/office/drawing/2014/main" id="{7F34F49A-8F36-4852-81CD-C287C427F45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42" y="197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0" grpId="0" bldLvl="0" animBg="1"/>
      <p:bldP spid="13" grpId="0" bldLvl="0" animBg="1"/>
      <p:bldP spid="14" grpId="0" bldLvl="0" animBg="1"/>
      <p:bldP spid="19" grpId="0" bldLvl="0" animBg="1"/>
      <p:bldP spid="21" grpId="0" bldLvl="0" animBg="1"/>
      <p:bldP spid="24" grpId="0" bldLvl="0" animBg="1"/>
      <p:bldP spid="25" grpId="0" bldLvl="0" animBg="1"/>
      <p:bldP spid="26" grpId="0" bldLvl="0" animBg="1"/>
      <p:bldP spid="1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67112" y="75501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第二课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矩形 22"/>
          <p:cNvSpPr/>
          <p:nvPr/>
        </p:nvSpPr>
        <p:spPr>
          <a:xfrm>
            <a:off x="1891190" y="1910030"/>
            <a:ext cx="56589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多项式乘多项式</a:t>
            </a:r>
          </a:p>
        </p:txBody>
      </p:sp>
    </p:spTree>
    <p:extLst>
      <p:ext uri="{BB962C8B-B14F-4D97-AF65-F5344CB8AC3E}">
        <p14:creationId xmlns:p14="http://schemas.microsoft.com/office/powerpoint/2010/main" val="128628800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副标题 2050">
            <a:extLst>
              <a:ext uri="{FF2B5EF4-FFF2-40B4-BE49-F238E27FC236}">
                <a16:creationId xmlns="" xmlns:a16="http://schemas.microsoft.com/office/drawing/2014/main" id="{1D2FA895-5417-45C7-8D8A-55D50742A020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712588" y="571828"/>
            <a:ext cx="7297341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defTabSz="914400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ea typeface="楷体" panose="02010609060101010101" pitchFamily="49" charset="-122"/>
              </a:rPr>
              <a:t>     </a:t>
            </a:r>
            <a:r>
              <a:rPr lang="en-US" altLang="zh-CN" b="1" dirty="0" smtClean="0">
                <a:ea typeface="楷体" panose="02010609060101010101" pitchFamily="49" charset="-122"/>
              </a:rPr>
              <a:t>    </a:t>
            </a:r>
            <a:r>
              <a:rPr lang="zh-CN" altLang="en-US" b="1" dirty="0" smtClean="0">
                <a:ea typeface="楷体" panose="02010609060101010101" pitchFamily="49" charset="-122"/>
              </a:rPr>
              <a:t>为</a:t>
            </a:r>
            <a:r>
              <a:rPr lang="zh-CN" altLang="en-US" b="1" dirty="0">
                <a:ea typeface="楷体" panose="02010609060101010101" pitchFamily="49" charset="-122"/>
              </a:rPr>
              <a:t>了把校园建设成为花园式的学 </a:t>
            </a:r>
            <a:r>
              <a:rPr lang="zh-CN" altLang="en-US" b="1" dirty="0" smtClean="0">
                <a:ea typeface="楷体" panose="02010609060101010101" pitchFamily="49" charset="-122"/>
              </a:rPr>
              <a:t>校，经</a:t>
            </a:r>
            <a:r>
              <a:rPr lang="zh-CN" altLang="en-US" b="1" dirty="0">
                <a:ea typeface="楷体" panose="02010609060101010101" pitchFamily="49" charset="-122"/>
              </a:rPr>
              <a:t>研究决定将原有的长为</a:t>
            </a:r>
            <a:r>
              <a:rPr lang="en-US" altLang="zh-CN" b="1" i="1" dirty="0">
                <a:ea typeface="楷体" panose="02010609060101010101" pitchFamily="49" charset="-122"/>
              </a:rPr>
              <a:t>a</a:t>
            </a:r>
            <a:r>
              <a:rPr lang="zh-CN" altLang="en-US" b="1" dirty="0" smtClean="0">
                <a:ea typeface="楷体" panose="02010609060101010101" pitchFamily="49" charset="-122"/>
              </a:rPr>
              <a:t>米， </a:t>
            </a:r>
            <a:r>
              <a:rPr lang="zh-CN" altLang="en-US" b="1" dirty="0">
                <a:ea typeface="楷体" panose="02010609060101010101" pitchFamily="49" charset="-122"/>
              </a:rPr>
              <a:t>宽为</a:t>
            </a:r>
            <a:r>
              <a:rPr lang="en-US" altLang="zh-CN" b="1" i="1" dirty="0">
                <a:ea typeface="楷体" panose="02010609060101010101" pitchFamily="49" charset="-122"/>
              </a:rPr>
              <a:t>b</a:t>
            </a:r>
            <a:r>
              <a:rPr lang="zh-CN" altLang="en-US" b="1" dirty="0">
                <a:ea typeface="楷体" panose="02010609060101010101" pitchFamily="49" charset="-122"/>
              </a:rPr>
              <a:t>米的足球场向宿舍楼方向加长 </a:t>
            </a:r>
            <a:r>
              <a:rPr lang="en-US" altLang="zh-CN" b="1" i="1" dirty="0">
                <a:ea typeface="楷体" panose="02010609060101010101" pitchFamily="49" charset="-122"/>
              </a:rPr>
              <a:t>m</a:t>
            </a:r>
            <a:r>
              <a:rPr lang="zh-CN" altLang="en-US" b="1" dirty="0" smtClean="0">
                <a:ea typeface="楷体" panose="02010609060101010101" pitchFamily="49" charset="-122"/>
              </a:rPr>
              <a:t>米，向</a:t>
            </a:r>
            <a:r>
              <a:rPr lang="zh-CN" altLang="en-US" b="1" dirty="0">
                <a:ea typeface="楷体" panose="02010609060101010101" pitchFamily="49" charset="-122"/>
              </a:rPr>
              <a:t>厕所方向加宽</a:t>
            </a:r>
            <a:r>
              <a:rPr lang="en-US" altLang="zh-CN" b="1" i="1" dirty="0">
                <a:ea typeface="楷体" panose="02010609060101010101" pitchFamily="49" charset="-122"/>
              </a:rPr>
              <a:t>n</a:t>
            </a:r>
            <a:r>
              <a:rPr lang="zh-CN" altLang="en-US" b="1" dirty="0" smtClean="0">
                <a:ea typeface="楷体" panose="02010609060101010101" pitchFamily="49" charset="-122"/>
              </a:rPr>
              <a:t>米，扩</a:t>
            </a:r>
            <a:r>
              <a:rPr lang="zh-CN" altLang="en-US" b="1" dirty="0">
                <a:ea typeface="楷体" panose="02010609060101010101" pitchFamily="49" charset="-122"/>
              </a:rPr>
              <a:t>建成为美化校园绿草</a:t>
            </a:r>
            <a:r>
              <a:rPr lang="zh-CN" altLang="en-US" b="1" dirty="0" smtClean="0">
                <a:ea typeface="楷体" panose="02010609060101010101" pitchFamily="49" charset="-122"/>
              </a:rPr>
              <a:t>地</a:t>
            </a:r>
            <a:r>
              <a:rPr lang="en-US" altLang="zh-CN" b="1" dirty="0" smtClean="0">
                <a:ea typeface="楷体" panose="02010609060101010101" pitchFamily="49" charset="-122"/>
              </a:rPr>
              <a:t>.</a:t>
            </a:r>
            <a:r>
              <a:rPr lang="zh-CN" altLang="en-US" b="1" dirty="0" smtClean="0">
                <a:ea typeface="楷体" panose="02010609060101010101" pitchFamily="49" charset="-122"/>
              </a:rPr>
              <a:t>你</a:t>
            </a:r>
            <a:r>
              <a:rPr lang="zh-CN" altLang="en-US" b="1" dirty="0">
                <a:ea typeface="楷体" panose="02010609060101010101" pitchFamily="49" charset="-122"/>
              </a:rPr>
              <a:t>是学校的小主</a:t>
            </a:r>
            <a:r>
              <a:rPr lang="zh-CN" altLang="en-US" b="1" dirty="0" smtClean="0">
                <a:ea typeface="楷体" panose="02010609060101010101" pitchFamily="49" charset="-122"/>
              </a:rPr>
              <a:t>人，你</a:t>
            </a:r>
            <a:r>
              <a:rPr lang="zh-CN" altLang="en-US" b="1" dirty="0">
                <a:ea typeface="楷体" panose="02010609060101010101" pitchFamily="49" charset="-122"/>
              </a:rPr>
              <a:t>能帮助学校计算出扩展后绿地的面积吗？</a:t>
            </a:r>
          </a:p>
        </p:txBody>
      </p:sp>
      <p:grpSp>
        <p:nvGrpSpPr>
          <p:cNvPr id="48130" name="组合 2165">
            <a:extLst>
              <a:ext uri="{FF2B5EF4-FFF2-40B4-BE49-F238E27FC236}">
                <a16:creationId xmlns="" xmlns:a16="http://schemas.microsoft.com/office/drawing/2014/main" id="{4E387E7C-835B-40CD-9CA7-F0D947A5D9D6}"/>
              </a:ext>
            </a:extLst>
          </p:cNvPr>
          <p:cNvGrpSpPr>
            <a:grpSpLocks/>
          </p:cNvGrpSpPr>
          <p:nvPr/>
        </p:nvGrpSpPr>
        <p:grpSpPr bwMode="auto">
          <a:xfrm>
            <a:off x="4046934" y="2629310"/>
            <a:ext cx="3829050" cy="2217737"/>
            <a:chOff x="1248" y="2265"/>
            <a:chExt cx="3216" cy="1863"/>
          </a:xfrm>
        </p:grpSpPr>
        <p:sp>
          <p:nvSpPr>
            <p:cNvPr id="48131" name="文本框 2128">
              <a:extLst>
                <a:ext uri="{FF2B5EF4-FFF2-40B4-BE49-F238E27FC236}">
                  <a16:creationId xmlns="" xmlns:a16="http://schemas.microsoft.com/office/drawing/2014/main" id="{67B53ECB-3AE6-431C-9CF0-D3FE0558F1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83" y="2265"/>
              <a:ext cx="240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 i="1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48132" name="文本框 2134">
              <a:extLst>
                <a:ext uri="{FF2B5EF4-FFF2-40B4-BE49-F238E27FC236}">
                  <a16:creationId xmlns="" xmlns:a16="http://schemas.microsoft.com/office/drawing/2014/main" id="{7DC797F8-3678-4076-A714-3CB0595E25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93" y="2273"/>
              <a:ext cx="240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m</a:t>
              </a:r>
            </a:p>
          </p:txBody>
        </p:sp>
        <p:grpSp>
          <p:nvGrpSpPr>
            <p:cNvPr id="48133" name="组合 2142">
              <a:extLst>
                <a:ext uri="{FF2B5EF4-FFF2-40B4-BE49-F238E27FC236}">
                  <a16:creationId xmlns="" xmlns:a16="http://schemas.microsoft.com/office/drawing/2014/main" id="{5B3CD692-E086-44C7-8545-4038E28D25B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48" y="2352"/>
              <a:ext cx="3216" cy="1776"/>
              <a:chOff x="1248" y="2352"/>
              <a:chExt cx="3216" cy="1776"/>
            </a:xfrm>
          </p:grpSpPr>
          <p:grpSp>
            <p:nvGrpSpPr>
              <p:cNvPr id="48134" name="组合 2059">
                <a:extLst>
                  <a:ext uri="{FF2B5EF4-FFF2-40B4-BE49-F238E27FC236}">
                    <a16:creationId xmlns="" xmlns:a16="http://schemas.microsoft.com/office/drawing/2014/main" id="{0F133B3A-3BF2-4DB9-A036-E9529E68BCF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40" y="2544"/>
                <a:ext cx="3024" cy="1584"/>
                <a:chOff x="1824" y="2592"/>
                <a:chExt cx="2304" cy="1152"/>
              </a:xfrm>
            </p:grpSpPr>
            <p:sp>
              <p:nvSpPr>
                <p:cNvPr id="48135" name="矩形 2051">
                  <a:extLst>
                    <a:ext uri="{FF2B5EF4-FFF2-40B4-BE49-F238E27FC236}">
                      <a16:creationId xmlns="" xmlns:a16="http://schemas.microsoft.com/office/drawing/2014/main" id="{B0D0F137-4656-42C5-A1D1-B1D3F7D0A6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2592"/>
                  <a:ext cx="1920" cy="912"/>
                </a:xfrm>
                <a:prstGeom prst="rect">
                  <a:avLst/>
                </a:prstGeom>
                <a:solidFill>
                  <a:srgbClr val="008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zh-CN" altLang="zh-CN" sz="100" b="1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8136" name="矩形 2052">
                  <a:extLst>
                    <a:ext uri="{FF2B5EF4-FFF2-40B4-BE49-F238E27FC236}">
                      <a16:creationId xmlns="" xmlns:a16="http://schemas.microsoft.com/office/drawing/2014/main" id="{BEA28922-EE28-44E7-A99D-2AECA7C97A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44" y="2592"/>
                  <a:ext cx="384" cy="91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00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137" name="矩形 2054">
                  <a:extLst>
                    <a:ext uri="{FF2B5EF4-FFF2-40B4-BE49-F238E27FC236}">
                      <a16:creationId xmlns="" xmlns:a16="http://schemas.microsoft.com/office/drawing/2014/main" id="{C107D794-27A2-4F8E-92F6-F6614E4435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24" y="3504"/>
                  <a:ext cx="1920" cy="240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00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138" name="矩形 2055">
                  <a:extLst>
                    <a:ext uri="{FF2B5EF4-FFF2-40B4-BE49-F238E27FC236}">
                      <a16:creationId xmlns="" xmlns:a16="http://schemas.microsoft.com/office/drawing/2014/main" id="{0FDFF6CF-1843-4376-8128-2DF96DC305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44" y="3504"/>
                  <a:ext cx="384" cy="240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00" b="1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8139" name="直接连接符 2117">
                <a:extLst>
                  <a:ext uri="{FF2B5EF4-FFF2-40B4-BE49-F238E27FC236}">
                    <a16:creationId xmlns="" xmlns:a16="http://schemas.microsoft.com/office/drawing/2014/main" id="{B177431D-C2DE-4117-B5F9-239FDAEC4D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2544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40" name="直接连接符 2118">
                <a:extLst>
                  <a:ext uri="{FF2B5EF4-FFF2-40B4-BE49-F238E27FC236}">
                    <a16:creationId xmlns="" xmlns:a16="http://schemas.microsoft.com/office/drawing/2014/main" id="{8266AE7A-6D9B-409E-828F-29805DD04D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3792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41" name="直接连接符 2120">
                <a:extLst>
                  <a:ext uri="{FF2B5EF4-FFF2-40B4-BE49-F238E27FC236}">
                    <a16:creationId xmlns="" xmlns:a16="http://schemas.microsoft.com/office/drawing/2014/main" id="{F19BDEAB-6B6F-44A3-995C-B3B2DD2D0D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44" y="2544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42" name="直接连接符 2121">
                <a:extLst>
                  <a:ext uri="{FF2B5EF4-FFF2-40B4-BE49-F238E27FC236}">
                    <a16:creationId xmlns="" xmlns:a16="http://schemas.microsoft.com/office/drawing/2014/main" id="{F132F81B-B64A-41B8-BE99-8224F697AC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" y="3312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43" name="文本框 2122">
                <a:extLst>
                  <a:ext uri="{FF2B5EF4-FFF2-40B4-BE49-F238E27FC236}">
                    <a16:creationId xmlns="" xmlns:a16="http://schemas.microsoft.com/office/drawing/2014/main" id="{905CDEED-97F0-4841-A6B7-3EBA34F0D1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8" y="3024"/>
                <a:ext cx="240" cy="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8144" name="直接连接符 2123">
                <a:extLst>
                  <a:ext uri="{FF2B5EF4-FFF2-40B4-BE49-F238E27FC236}">
                    <a16:creationId xmlns="" xmlns:a16="http://schemas.microsoft.com/office/drawing/2014/main" id="{0AA2B037-545E-416C-808D-41FC4C0149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0" y="2352"/>
                <a:ext cx="0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45" name="直接连接符 2125">
                <a:extLst>
                  <a:ext uri="{FF2B5EF4-FFF2-40B4-BE49-F238E27FC236}">
                    <a16:creationId xmlns="" xmlns:a16="http://schemas.microsoft.com/office/drawing/2014/main" id="{45475AB5-E39D-4947-9428-77AB7717C9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971" y="235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46" name="直接连接符 2126">
                <a:extLst>
                  <a:ext uri="{FF2B5EF4-FFF2-40B4-BE49-F238E27FC236}">
                    <a16:creationId xmlns="" xmlns:a16="http://schemas.microsoft.com/office/drawing/2014/main" id="{6A12299D-C174-492C-9EE0-F832567947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93" y="2448"/>
                <a:ext cx="104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47" name="直接连接符 2127">
                <a:extLst>
                  <a:ext uri="{FF2B5EF4-FFF2-40B4-BE49-F238E27FC236}">
                    <a16:creationId xmlns="" xmlns:a16="http://schemas.microsoft.com/office/drawing/2014/main" id="{DE9DF154-5603-469F-A863-5931AD3ED8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6" y="2448"/>
                <a:ext cx="105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48" name="直接连接符 2130">
                <a:extLst>
                  <a:ext uri="{FF2B5EF4-FFF2-40B4-BE49-F238E27FC236}">
                    <a16:creationId xmlns="" xmlns:a16="http://schemas.microsoft.com/office/drawing/2014/main" id="{08E918D1-8F09-4AB6-A3F7-223B563164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64" y="235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49" name="直接连接符 2133">
                <a:extLst>
                  <a:ext uri="{FF2B5EF4-FFF2-40B4-BE49-F238E27FC236}">
                    <a16:creationId xmlns="" xmlns:a16="http://schemas.microsoft.com/office/drawing/2014/main" id="{E089DD90-5549-4484-8BDA-DC3CDD454F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84" y="244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50" name="直接连接符 2135">
                <a:extLst>
                  <a:ext uri="{FF2B5EF4-FFF2-40B4-BE49-F238E27FC236}">
                    <a16:creationId xmlns="" xmlns:a16="http://schemas.microsoft.com/office/drawing/2014/main" id="{DBA3CB94-85F5-4C65-9BB2-ED4C88FD0E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20" y="244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51" name="直接连接符 2136">
                <a:extLst>
                  <a:ext uri="{FF2B5EF4-FFF2-40B4-BE49-F238E27FC236}">
                    <a16:creationId xmlns="" xmlns:a16="http://schemas.microsoft.com/office/drawing/2014/main" id="{D42F3222-1F01-4C7E-9DB3-FFEAC5B8CA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48" y="4128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52" name="文本框 2139">
                <a:extLst>
                  <a:ext uri="{FF2B5EF4-FFF2-40B4-BE49-F238E27FC236}">
                    <a16:creationId xmlns="" xmlns:a16="http://schemas.microsoft.com/office/drawing/2014/main" id="{EBFE63F6-9D37-46BC-B293-224642500D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8" y="3788"/>
                <a:ext cx="192" cy="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n</a:t>
                </a:r>
              </a:p>
            </p:txBody>
          </p:sp>
          <p:sp>
            <p:nvSpPr>
              <p:cNvPr id="48153" name="直接连接符 2140">
                <a:extLst>
                  <a:ext uri="{FF2B5EF4-FFF2-40B4-BE49-F238E27FC236}">
                    <a16:creationId xmlns="" xmlns:a16="http://schemas.microsoft.com/office/drawing/2014/main" id="{A9496357-1CE7-4F01-81D4-75307EF3D8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" y="4032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54" name="直接连接符 2141">
                <a:extLst>
                  <a:ext uri="{FF2B5EF4-FFF2-40B4-BE49-F238E27FC236}">
                    <a16:creationId xmlns="" xmlns:a16="http://schemas.microsoft.com/office/drawing/2014/main" id="{76DCEBEE-27A2-4890-A91A-016664D187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44" y="3792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8155" name="组合 1">
            <a:extLst>
              <a:ext uri="{FF2B5EF4-FFF2-40B4-BE49-F238E27FC236}">
                <a16:creationId xmlns="" xmlns:a16="http://schemas.microsoft.com/office/drawing/2014/main" id="{C186EB39-2914-4227-8A6C-B4EF3E3AB8BF}"/>
              </a:ext>
            </a:extLst>
          </p:cNvPr>
          <p:cNvGrpSpPr>
            <a:grpSpLocks/>
          </p:cNvGrpSpPr>
          <p:nvPr/>
        </p:nvGrpSpPr>
        <p:grpSpPr bwMode="auto">
          <a:xfrm>
            <a:off x="0" y="-61912"/>
            <a:ext cx="2006600" cy="493712"/>
            <a:chOff x="100" y="40"/>
            <a:chExt cx="3160" cy="778"/>
          </a:xfrm>
        </p:grpSpPr>
        <p:cxnSp>
          <p:nvCxnSpPr>
            <p:cNvPr id="11" name="直线连接符 10">
              <a:extLst>
                <a:ext uri="{FF2B5EF4-FFF2-40B4-BE49-F238E27FC236}">
                  <a16:creationId xmlns="" xmlns:a16="http://schemas.microsoft.com/office/drawing/2014/main" id="{57D8AF9E-9477-47C9-A8C3-9F77C48AE809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157" name="文本框 18">
              <a:extLst>
                <a:ext uri="{FF2B5EF4-FFF2-40B4-BE49-F238E27FC236}">
                  <a16:creationId xmlns="" xmlns:a16="http://schemas.microsoft.com/office/drawing/2014/main" id="{E5696D93-95BF-4318-9090-5F07765A9D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89AB032B-FD61-4DC3-BE80-EC790933699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15064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>
            <a:extLst>
              <a:ext uri="{FF2B5EF4-FFF2-40B4-BE49-F238E27FC236}">
                <a16:creationId xmlns="" xmlns:a16="http://schemas.microsoft.com/office/drawing/2014/main" id="{6FB3C787-FCB9-407D-A7EF-5B1CF3E722F7}"/>
              </a:ext>
            </a:extLst>
          </p:cNvPr>
          <p:cNvSpPr txBox="1"/>
          <p:nvPr/>
        </p:nvSpPr>
        <p:spPr bwMode="auto">
          <a:xfrm>
            <a:off x="1179513" y="987425"/>
            <a:ext cx="6972300" cy="14319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2. </a:t>
            </a:r>
            <a:r>
              <a:rPr lang="zh-CN" altLang="en-US" noProof="1" smtClean="0">
                <a:sym typeface="+mn-ea"/>
              </a:rPr>
              <a:t>能</a:t>
            </a:r>
            <a:r>
              <a:rPr lang="zh-CN" altLang="en-US" noProof="1">
                <a:sym typeface="+mn-ea"/>
              </a:rPr>
              <a:t>够运用</a:t>
            </a:r>
            <a:r>
              <a:rPr lang="zh-CN" altLang="en-US" noProof="1">
                <a:sym typeface="Arial" panose="020B0604020202020204" pitchFamily="34" charset="0"/>
              </a:rPr>
              <a:t>多项式与多项式的乘法运算法则进行计算</a:t>
            </a:r>
            <a:r>
              <a:rPr lang="en-US" altLang="zh-CN" noProof="1">
                <a:sym typeface="Arial" panose="020B0604020202020204" pitchFamily="34" charset="0"/>
              </a:rPr>
              <a:t>.</a:t>
            </a:r>
            <a:endParaRPr lang="zh-CN" altLang="en-US" noProof="1"/>
          </a:p>
          <a:p>
            <a:r>
              <a:rPr lang="en-US" altLang="zh-CN" noProof="1">
                <a:sym typeface="+mn-ea"/>
              </a:rPr>
              <a:t>  </a:t>
            </a:r>
            <a:endParaRPr lang="zh-CN" altLang="zh-CN" noProof="1">
              <a:sym typeface="+mn-ea"/>
            </a:endParaRPr>
          </a:p>
        </p:txBody>
      </p:sp>
      <p:sp>
        <p:nvSpPr>
          <p:cNvPr id="33796" name="矩形 11">
            <a:extLst>
              <a:ext uri="{FF2B5EF4-FFF2-40B4-BE49-F238E27FC236}">
                <a16:creationId xmlns="" xmlns:a16="http://schemas.microsoft.com/office/drawing/2014/main" id="{40F78871-F210-4F79-9CD6-1342D53A52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375" y="2824162"/>
            <a:ext cx="6835775" cy="15001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理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解并掌握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多项式与多项式的乘法运算法则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60325"/>
            <a:ext cx="2017712" cy="477838"/>
            <a:chOff x="1588" y="-60325"/>
            <a:chExt cx="2017712" cy="477838"/>
          </a:xfrm>
        </p:grpSpPr>
        <p:cxnSp>
          <p:nvCxnSpPr>
            <p:cNvPr id="15" name="直线连接符 14">
              <a:extLst>
                <a:ext uri="{FF2B5EF4-FFF2-40B4-BE49-F238E27FC236}">
                  <a16:creationId xmlns="" xmlns:a16="http://schemas.microsoft.com/office/drawing/2014/main" id="{2EFCC1F3-9CBA-4568-A6B9-DE3A7718C553}"/>
                </a:ext>
              </a:extLst>
            </p:cNvPr>
            <p:cNvCxnSpPr/>
            <p:nvPr/>
          </p:nvCxnSpPr>
          <p:spPr>
            <a:xfrm>
              <a:off x="1588" y="377825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157" name="文本框 18">
              <a:extLst>
                <a:ext uri="{FF2B5EF4-FFF2-40B4-BE49-F238E27FC236}">
                  <a16:creationId xmlns="" xmlns:a16="http://schemas.microsoft.com/office/drawing/2014/main" id="{C581F8D3-A790-4AC2-9E80-E0B6807F88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450" y="-60325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EF8D3F7C-19C6-4FAD-8324-98F4B08F82E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57163" y="14288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6782" y="799408"/>
            <a:ext cx="7690963" cy="3628131"/>
            <a:chOff x="-38068" y="589858"/>
            <a:chExt cx="7690963" cy="3628131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1285671"/>
              <a:ext cx="7690962" cy="2932318"/>
              <a:chOff x="224" y="1466"/>
              <a:chExt cx="13665" cy="6076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0568" y="4162"/>
                <a:ext cx="6017" cy="625"/>
              </a:xfrm>
              <a:prstGeom prst="bentConnector3">
                <a:avLst>
                  <a:gd name="adj1" fmla="val 58923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652895" y="589858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7205020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0" descr="PE03255_">
            <a:extLst>
              <a:ext uri="{FF2B5EF4-FFF2-40B4-BE49-F238E27FC236}">
                <a16:creationId xmlns="" xmlns:a16="http://schemas.microsoft.com/office/drawing/2014/main" id="{A0941EA9-78B9-4090-974F-CE6EA3F19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981" y="1232991"/>
            <a:ext cx="5727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如何进行单项式与多项式乘法的运算？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3" name="Text Box 7">
            <a:extLst>
              <a:ext uri="{FF2B5EF4-FFF2-40B4-BE49-F238E27FC236}">
                <a16:creationId xmlns="" xmlns:a16="http://schemas.microsoft.com/office/drawing/2014/main" id="{935DFF97-0C14-4F9F-AD22-3DBE17337C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8656" y="2228256"/>
            <a:ext cx="429418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(2)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再</a:t>
            </a:r>
            <a:r>
              <a:rPr lang="zh-CN" altLang="en-US" sz="2400" b="1" dirty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把所得的积相加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14" name="Rectangle 11" descr="PE03255_">
            <a:extLst>
              <a:ext uri="{FF2B5EF4-FFF2-40B4-BE49-F238E27FC236}">
                <a16:creationId xmlns="" xmlns:a16="http://schemas.microsoft.com/office/drawing/2014/main" id="{F6946332-B55A-4B29-B326-0AE6BFC2C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8824" y="1727994"/>
            <a:ext cx="550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(1)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将</a:t>
            </a:r>
            <a:r>
              <a:rPr lang="zh-CN" altLang="en-US" sz="2400" b="1" dirty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单项式分别乘以多项式的各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项</a:t>
            </a:r>
            <a:r>
              <a:rPr lang="en-US" altLang="zh-CN" sz="2400" b="1" dirty="0" smtClean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50181" name="矩形 14">
            <a:extLst>
              <a:ext uri="{FF2B5EF4-FFF2-40B4-BE49-F238E27FC236}">
                <a16:creationId xmlns="" xmlns:a16="http://schemas.microsoft.com/office/drawing/2014/main" id="{A75C9D19-FB4E-4CBD-86C3-F062563477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981" y="2743200"/>
            <a:ext cx="76876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进行单项式与多项式乘法运算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时，要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注意什么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?</a:t>
            </a:r>
          </a:p>
        </p:txBody>
      </p:sp>
      <p:sp>
        <p:nvSpPr>
          <p:cNvPr id="16" name="Rectangle 15" descr="PE03255_">
            <a:extLst>
              <a:ext uri="{FF2B5EF4-FFF2-40B4-BE49-F238E27FC236}">
                <a16:creationId xmlns="" xmlns:a16="http://schemas.microsoft.com/office/drawing/2014/main" id="{22B5880F-AE5E-435F-8DDE-F34BEDC07F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006" y="3338512"/>
            <a:ext cx="2628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(1)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不能</a:t>
            </a:r>
            <a:r>
              <a:rPr lang="zh-CN" altLang="en-US" sz="2400" b="1" dirty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漏乘</a:t>
            </a:r>
            <a:r>
              <a:rPr lang="en-US" altLang="zh-CN" sz="2400" b="1" dirty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:</a:t>
            </a:r>
          </a:p>
        </p:txBody>
      </p:sp>
      <p:sp>
        <p:nvSpPr>
          <p:cNvPr id="17" name="Rectangle 16" descr="PE03255_">
            <a:extLst>
              <a:ext uri="{FF2B5EF4-FFF2-40B4-BE49-F238E27FC236}">
                <a16:creationId xmlns="" xmlns:a16="http://schemas.microsoft.com/office/drawing/2014/main" id="{BCE1CE57-C3AB-4A2F-A421-D001756703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7939" y="3346902"/>
            <a:ext cx="50587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即单项式要乘多项式的每一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项</a:t>
            </a:r>
            <a:r>
              <a:rPr lang="en-US" altLang="zh-CN" sz="2400" b="1" dirty="0" smtClean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.</a:t>
            </a:r>
            <a:endParaRPr lang="zh-CN" altLang="en-US" sz="2400" b="1" dirty="0">
              <a:solidFill>
                <a:srgbClr val="0000FF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8" name="Rectangle 17" descr="PE03255_">
            <a:extLst>
              <a:ext uri="{FF2B5EF4-FFF2-40B4-BE49-F238E27FC236}">
                <a16:creationId xmlns="" xmlns:a16="http://schemas.microsoft.com/office/drawing/2014/main" id="{1FB3D4FB-8487-4B87-AE31-DAD496D8ED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6906" y="3872706"/>
            <a:ext cx="560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(2)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去</a:t>
            </a:r>
            <a:r>
              <a:rPr lang="zh-CN" altLang="en-US" sz="2400" b="1" dirty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括号时注意符号的变化</a:t>
            </a:r>
            <a:r>
              <a:rPr lang="en-US" altLang="zh-CN" sz="2400" b="1" dirty="0">
                <a:solidFill>
                  <a:srgbClr val="0000FF"/>
                </a:solidFill>
                <a:latin typeface="仿宋" pitchFamily="49" charset="-122"/>
                <a:ea typeface="仿宋" pitchFamily="49" charset="-122"/>
              </a:rPr>
              <a:t>.</a:t>
            </a:r>
          </a:p>
        </p:txBody>
      </p:sp>
      <p:grpSp>
        <p:nvGrpSpPr>
          <p:cNvPr id="50189" name="组合 4">
            <a:extLst>
              <a:ext uri="{FF2B5EF4-FFF2-40B4-BE49-F238E27FC236}">
                <a16:creationId xmlns="" xmlns:a16="http://schemas.microsoft.com/office/drawing/2014/main" id="{7E163F0C-8BDB-46A7-8612-DBFBEF220D0C}"/>
              </a:ext>
            </a:extLst>
          </p:cNvPr>
          <p:cNvGrpSpPr>
            <a:grpSpLocks/>
          </p:cNvGrpSpPr>
          <p:nvPr/>
        </p:nvGrpSpPr>
        <p:grpSpPr bwMode="auto">
          <a:xfrm>
            <a:off x="2072481" y="585787"/>
            <a:ext cx="1685925" cy="409790"/>
            <a:chOff x="3485" y="1168"/>
            <a:chExt cx="2654" cy="644"/>
          </a:xfrm>
        </p:grpSpPr>
        <p:sp>
          <p:nvSpPr>
            <p:cNvPr id="6" name="圆角矩形 5">
              <a:extLst>
                <a:ext uri="{FF2B5EF4-FFF2-40B4-BE49-F238E27FC236}">
                  <a16:creationId xmlns="" xmlns:a16="http://schemas.microsoft.com/office/drawing/2014/main" id="{A98BF5A3-204D-488A-A9AF-7F0C43F9B6C1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191" name="矩形 1">
              <a:extLst>
                <a:ext uri="{FF2B5EF4-FFF2-40B4-BE49-F238E27FC236}">
                  <a16:creationId xmlns="" xmlns:a16="http://schemas.microsoft.com/office/drawing/2014/main" id="{F50483D8-B84F-4847-A2D4-C4CCF9C9C2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prstClr val="white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prstClr val="white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50192" name="文本框 6151">
            <a:extLst>
              <a:ext uri="{FF2B5EF4-FFF2-40B4-BE49-F238E27FC236}">
                <a16:creationId xmlns="" xmlns:a16="http://schemas.microsoft.com/office/drawing/2014/main" id="{6371A9D7-A857-41FB-A7B1-A25A9CB25A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106" y="569913"/>
            <a:ext cx="3278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多项式乘多项式的法则</a:t>
            </a:r>
          </a:p>
        </p:txBody>
      </p:sp>
      <p:grpSp>
        <p:nvGrpSpPr>
          <p:cNvPr id="19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0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22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圆角矩形 31"/>
          <p:cNvSpPr>
            <a:spLocks noChangeArrowheads="1"/>
          </p:cNvSpPr>
          <p:nvPr/>
        </p:nvSpPr>
        <p:spPr bwMode="auto">
          <a:xfrm>
            <a:off x="646430" y="2388394"/>
            <a:ext cx="460918" cy="1344708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 smtClean="0">
                <a:solidFill>
                  <a:prstClr val="black"/>
                </a:solidFill>
                <a:latin typeface="+mn-lt"/>
                <a:ea typeface="黑体" pitchFamily="49" charset="-122"/>
              </a:rPr>
              <a:t>回</a:t>
            </a:r>
            <a:endParaRPr lang="zh-CN" altLang="en-US" sz="2000" b="1" dirty="0">
              <a:solidFill>
                <a:prstClr val="black"/>
              </a:solidFill>
              <a:latin typeface="+mn-lt"/>
              <a:ea typeface="黑体" pitchFamily="49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black"/>
                </a:solidFill>
                <a:latin typeface="+mn-lt"/>
                <a:ea typeface="黑体" pitchFamily="49" charset="-122"/>
              </a:rPr>
              <a:t>顾旧知</a:t>
            </a:r>
            <a:endParaRPr lang="zh-CN" altLang="en-US" sz="2000" b="1" dirty="0">
              <a:solidFill>
                <a:prstClr val="black"/>
              </a:solidFill>
              <a:latin typeface="+mn-lt"/>
              <a:ea typeface="黑体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006" l="0" r="958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26" y="1694656"/>
            <a:ext cx="6953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26162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 build="p"/>
      <p:bldP spid="16" grpId="0" build="p"/>
      <p:bldP spid="17" grpId="0" build="p"/>
      <p:bldP spid="18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 Box 2">
            <a:extLst>
              <a:ext uri="{FF2B5EF4-FFF2-40B4-BE49-F238E27FC236}">
                <a16:creationId xmlns="" xmlns:a16="http://schemas.microsoft.com/office/drawing/2014/main" id="{AA647A46-591F-4C54-B051-C078568A65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925" y="612670"/>
            <a:ext cx="3857625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某地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区在退耕还林期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间，有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一块原长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米，宽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米的长方形林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区，若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长增加了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米，宽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增加了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米，请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你计算这块林区现在的面积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59" name="Rectangle 26">
            <a:extLst>
              <a:ext uri="{FF2B5EF4-FFF2-40B4-BE49-F238E27FC236}">
                <a16:creationId xmlns="" xmlns:a16="http://schemas.microsoft.com/office/drawing/2014/main" id="{4634E601-1736-463E-A33D-30CE2B4920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6188" y="1843088"/>
            <a:ext cx="2571750" cy="1714500"/>
          </a:xfrm>
          <a:prstGeom prst="rect">
            <a:avLst/>
          </a:prstGeom>
          <a:solidFill>
            <a:srgbClr val="FFFF99"/>
          </a:solidFill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7">
            <a:extLst>
              <a:ext uri="{FF2B5EF4-FFF2-40B4-BE49-F238E27FC236}">
                <a16:creationId xmlns="" xmlns:a16="http://schemas.microsoft.com/office/drawing/2014/main" id="{714AB61B-BB98-4A13-B376-8B745B14B0DA}"/>
              </a:ext>
            </a:extLst>
          </p:cNvPr>
          <p:cNvGrpSpPr>
            <a:grpSpLocks/>
          </p:cNvGrpSpPr>
          <p:nvPr/>
        </p:nvGrpSpPr>
        <p:grpSpPr bwMode="auto">
          <a:xfrm>
            <a:off x="5056188" y="1328738"/>
            <a:ext cx="3486150" cy="2228850"/>
            <a:chOff x="1488" y="636"/>
            <a:chExt cx="2928" cy="1872"/>
          </a:xfrm>
        </p:grpSpPr>
        <p:sp>
          <p:nvSpPr>
            <p:cNvPr id="51205" name="Rectangle 28">
              <a:extLst>
                <a:ext uri="{FF2B5EF4-FFF2-40B4-BE49-F238E27FC236}">
                  <a16:creationId xmlns="" xmlns:a16="http://schemas.microsoft.com/office/drawing/2014/main" id="{9F28404F-B80F-4662-BC80-D56EFD0AD8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636"/>
              <a:ext cx="2160" cy="432"/>
            </a:xfrm>
            <a:prstGeom prst="rect">
              <a:avLst/>
            </a:prstGeom>
            <a:solidFill>
              <a:srgbClr val="66FF33"/>
            </a:solidFill>
            <a:ln w="38100">
              <a:solidFill>
                <a:srgbClr val="FF3300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206" name="Rectangle 29">
              <a:extLst>
                <a:ext uri="{FF2B5EF4-FFF2-40B4-BE49-F238E27FC236}">
                  <a16:creationId xmlns="" xmlns:a16="http://schemas.microsoft.com/office/drawing/2014/main" id="{FB261089-B9A5-49F4-BE69-6B8C30DE3E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1068"/>
              <a:ext cx="768" cy="1440"/>
            </a:xfrm>
            <a:prstGeom prst="rect">
              <a:avLst/>
            </a:prstGeom>
            <a:solidFill>
              <a:srgbClr val="66FF33"/>
            </a:solidFill>
            <a:ln w="38100">
              <a:solidFill>
                <a:srgbClr val="FF3300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207" name="Rectangle 30">
              <a:extLst>
                <a:ext uri="{FF2B5EF4-FFF2-40B4-BE49-F238E27FC236}">
                  <a16:creationId xmlns="" xmlns:a16="http://schemas.microsoft.com/office/drawing/2014/main" id="{57C966DE-DC9B-47E8-9196-05D52863D3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636"/>
              <a:ext cx="768" cy="432"/>
            </a:xfrm>
            <a:prstGeom prst="rect">
              <a:avLst/>
            </a:prstGeom>
            <a:solidFill>
              <a:srgbClr val="66FF33"/>
            </a:solidFill>
            <a:ln w="38100">
              <a:solidFill>
                <a:srgbClr val="FF3300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Group 35">
            <a:extLst>
              <a:ext uri="{FF2B5EF4-FFF2-40B4-BE49-F238E27FC236}">
                <a16:creationId xmlns="" xmlns:a16="http://schemas.microsoft.com/office/drawing/2014/main" id="{E84BBB1E-76C4-4882-940A-DD1CAFB16F9E}"/>
              </a:ext>
            </a:extLst>
          </p:cNvPr>
          <p:cNvGrpSpPr>
            <a:grpSpLocks/>
          </p:cNvGrpSpPr>
          <p:nvPr/>
        </p:nvGrpSpPr>
        <p:grpSpPr bwMode="auto">
          <a:xfrm>
            <a:off x="4770438" y="1843088"/>
            <a:ext cx="2857500" cy="2025650"/>
            <a:chOff x="1248" y="1068"/>
            <a:chExt cx="2400" cy="1701"/>
          </a:xfrm>
        </p:grpSpPr>
        <p:grpSp>
          <p:nvGrpSpPr>
            <p:cNvPr id="51209" name="Group 36">
              <a:extLst>
                <a:ext uri="{FF2B5EF4-FFF2-40B4-BE49-F238E27FC236}">
                  <a16:creationId xmlns="" xmlns:a16="http://schemas.microsoft.com/office/drawing/2014/main" id="{2EE53D32-4D27-4FD2-BB21-08C98744D05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48" y="1068"/>
              <a:ext cx="336" cy="1440"/>
              <a:chOff x="1248" y="1068"/>
              <a:chExt cx="336" cy="1440"/>
            </a:xfrm>
          </p:grpSpPr>
          <p:sp>
            <p:nvSpPr>
              <p:cNvPr id="51210" name="Text Box 37">
                <a:extLst>
                  <a:ext uri="{FF2B5EF4-FFF2-40B4-BE49-F238E27FC236}">
                    <a16:creationId xmlns="" xmlns:a16="http://schemas.microsoft.com/office/drawing/2014/main" id="{F3DD4B69-2614-405E-AA29-215EF3BED0A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8" y="1548"/>
                <a:ext cx="33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211" name="Line 38">
                <a:extLst>
                  <a:ext uri="{FF2B5EF4-FFF2-40B4-BE49-F238E27FC236}">
                    <a16:creationId xmlns="" xmlns:a16="http://schemas.microsoft.com/office/drawing/2014/main" id="{FE5461FB-2F8D-4E07-8047-65A69EFD7C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96" y="1068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12" name="Line 39">
                <a:extLst>
                  <a:ext uri="{FF2B5EF4-FFF2-40B4-BE49-F238E27FC236}">
                    <a16:creationId xmlns="" xmlns:a16="http://schemas.microsoft.com/office/drawing/2014/main" id="{657D8DD3-64B7-467D-8612-F7E0E0D610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96" y="2508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13" name="Line 40">
                <a:extLst>
                  <a:ext uri="{FF2B5EF4-FFF2-40B4-BE49-F238E27FC236}">
                    <a16:creationId xmlns="" xmlns:a16="http://schemas.microsoft.com/office/drawing/2014/main" id="{EE536961-E379-408A-9C35-D790B4D28D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" y="1932"/>
                <a:ext cx="0" cy="57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14" name="Line 41">
                <a:extLst>
                  <a:ext uri="{FF2B5EF4-FFF2-40B4-BE49-F238E27FC236}">
                    <a16:creationId xmlns="" xmlns:a16="http://schemas.microsoft.com/office/drawing/2014/main" id="{7B210765-2D42-408C-A22F-5369EAB18D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44" y="1068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1215" name="Group 42">
              <a:extLst>
                <a:ext uri="{FF2B5EF4-FFF2-40B4-BE49-F238E27FC236}">
                  <a16:creationId xmlns="" xmlns:a16="http://schemas.microsoft.com/office/drawing/2014/main" id="{DFDFE8F5-564A-4253-BE2D-BAC153468A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88" y="2460"/>
              <a:ext cx="2160" cy="309"/>
              <a:chOff x="1488" y="2460"/>
              <a:chExt cx="2160" cy="309"/>
            </a:xfrm>
          </p:grpSpPr>
          <p:sp>
            <p:nvSpPr>
              <p:cNvPr id="51216" name="Text Box 43">
                <a:extLst>
                  <a:ext uri="{FF2B5EF4-FFF2-40B4-BE49-F238E27FC236}">
                    <a16:creationId xmlns="" xmlns:a16="http://schemas.microsoft.com/office/drawing/2014/main" id="{37079C96-9772-464B-A649-411878165ED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56" y="2460"/>
                <a:ext cx="720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m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217" name="Line 44">
                <a:extLst>
                  <a:ext uri="{FF2B5EF4-FFF2-40B4-BE49-F238E27FC236}">
                    <a16:creationId xmlns="" xmlns:a16="http://schemas.microsoft.com/office/drawing/2014/main" id="{3721FE69-F2F0-4560-AC1F-DEE59EE13F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88" y="250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18" name="Line 45">
                <a:extLst>
                  <a:ext uri="{FF2B5EF4-FFF2-40B4-BE49-F238E27FC236}">
                    <a16:creationId xmlns="" xmlns:a16="http://schemas.microsoft.com/office/drawing/2014/main" id="{80F810F4-BA57-4CDB-A6D3-650FB91D85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48" y="250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19" name="Line 46">
                <a:extLst>
                  <a:ext uri="{FF2B5EF4-FFF2-40B4-BE49-F238E27FC236}">
                    <a16:creationId xmlns="" xmlns:a16="http://schemas.microsoft.com/office/drawing/2014/main" id="{1255FB55-3555-4AC0-8D75-821D3DEE3E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88" y="2652"/>
                <a:ext cx="72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20" name="Line 47">
                <a:extLst>
                  <a:ext uri="{FF2B5EF4-FFF2-40B4-BE49-F238E27FC236}">
                    <a16:creationId xmlns="" xmlns:a16="http://schemas.microsoft.com/office/drawing/2014/main" id="{BCAA5383-594F-4D51-A10D-144CF9ACEB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88" y="2652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" name="Group 48">
            <a:extLst>
              <a:ext uri="{FF2B5EF4-FFF2-40B4-BE49-F238E27FC236}">
                <a16:creationId xmlns="" xmlns:a16="http://schemas.microsoft.com/office/drawing/2014/main" id="{07C424B0-0368-414A-9820-6212938B4F6F}"/>
              </a:ext>
            </a:extLst>
          </p:cNvPr>
          <p:cNvGrpSpPr>
            <a:grpSpLocks/>
          </p:cNvGrpSpPr>
          <p:nvPr/>
        </p:nvGrpSpPr>
        <p:grpSpPr bwMode="auto">
          <a:xfrm>
            <a:off x="4713288" y="1125538"/>
            <a:ext cx="4057650" cy="2768600"/>
            <a:chOff x="1200" y="444"/>
            <a:chExt cx="3408" cy="2325"/>
          </a:xfrm>
        </p:grpSpPr>
        <p:grpSp>
          <p:nvGrpSpPr>
            <p:cNvPr id="51222" name="Group 49">
              <a:extLst>
                <a:ext uri="{FF2B5EF4-FFF2-40B4-BE49-F238E27FC236}">
                  <a16:creationId xmlns="" xmlns:a16="http://schemas.microsoft.com/office/drawing/2014/main" id="{3CDF0712-354D-474C-BE0B-48A671B798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00" y="444"/>
              <a:ext cx="384" cy="549"/>
              <a:chOff x="1200" y="444"/>
              <a:chExt cx="384" cy="549"/>
            </a:xfrm>
          </p:grpSpPr>
          <p:sp>
            <p:nvSpPr>
              <p:cNvPr id="51223" name="Text Box 50">
                <a:extLst>
                  <a:ext uri="{FF2B5EF4-FFF2-40B4-BE49-F238E27FC236}">
                    <a16:creationId xmlns="" xmlns:a16="http://schemas.microsoft.com/office/drawing/2014/main" id="{42D927DD-5247-4F7F-9CE0-03D2736AD8E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00" y="684"/>
                <a:ext cx="384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224" name="Line 51">
                <a:extLst>
                  <a:ext uri="{FF2B5EF4-FFF2-40B4-BE49-F238E27FC236}">
                    <a16:creationId xmlns="" xmlns:a16="http://schemas.microsoft.com/office/drawing/2014/main" id="{FF068F5E-0221-4604-B78D-F1F0E6B5E5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96" y="636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25" name="Line 52">
                <a:extLst>
                  <a:ext uri="{FF2B5EF4-FFF2-40B4-BE49-F238E27FC236}">
                    <a16:creationId xmlns="" xmlns:a16="http://schemas.microsoft.com/office/drawing/2014/main" id="{9692CBCD-DE7B-408D-B946-49D2A48117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" y="444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1226" name="Group 53">
              <a:extLst>
                <a:ext uri="{FF2B5EF4-FFF2-40B4-BE49-F238E27FC236}">
                  <a16:creationId xmlns="" xmlns:a16="http://schemas.microsoft.com/office/drawing/2014/main" id="{43E3368A-007C-430F-A1ED-AFC448502D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88" y="2460"/>
              <a:ext cx="720" cy="309"/>
              <a:chOff x="3888" y="2460"/>
              <a:chExt cx="720" cy="309"/>
            </a:xfrm>
          </p:grpSpPr>
          <p:sp>
            <p:nvSpPr>
              <p:cNvPr id="51227" name="Text Box 54">
                <a:extLst>
                  <a:ext uri="{FF2B5EF4-FFF2-40B4-BE49-F238E27FC236}">
                    <a16:creationId xmlns="" xmlns:a16="http://schemas.microsoft.com/office/drawing/2014/main" id="{186B61C4-356F-449B-A07E-443AABE0AF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88" y="2460"/>
                <a:ext cx="57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n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228" name="Line 55">
                <a:extLst>
                  <a:ext uri="{FF2B5EF4-FFF2-40B4-BE49-F238E27FC236}">
                    <a16:creationId xmlns="" xmlns:a16="http://schemas.microsoft.com/office/drawing/2014/main" id="{802BEE31-5948-44EC-89F9-45644546F5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16" y="250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29" name="Line 56">
                <a:extLst>
                  <a:ext uri="{FF2B5EF4-FFF2-40B4-BE49-F238E27FC236}">
                    <a16:creationId xmlns="" xmlns:a16="http://schemas.microsoft.com/office/drawing/2014/main" id="{289A8FDE-CA80-48E0-AD77-920E76B7CC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16" y="2652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5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36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8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166692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Rectangle 1037">
            <a:extLst>
              <a:ext uri="{FF2B5EF4-FFF2-40B4-BE49-F238E27FC236}">
                <a16:creationId xmlns="" xmlns:a16="http://schemas.microsoft.com/office/drawing/2014/main" id="{A280E427-9C58-4DE5-94EB-0FC003FE57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5788" y="1810545"/>
            <a:ext cx="2571750" cy="1714500"/>
          </a:xfrm>
          <a:prstGeom prst="rect">
            <a:avLst/>
          </a:prstGeom>
          <a:solidFill>
            <a:srgbClr val="FFFF99"/>
          </a:solidFill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100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070">
            <a:extLst>
              <a:ext uri="{FF2B5EF4-FFF2-40B4-BE49-F238E27FC236}">
                <a16:creationId xmlns="" xmlns:a16="http://schemas.microsoft.com/office/drawing/2014/main" id="{5B244733-9D5D-40A9-85C8-519E4B8947EE}"/>
              </a:ext>
            </a:extLst>
          </p:cNvPr>
          <p:cNvGrpSpPr>
            <a:grpSpLocks/>
          </p:cNvGrpSpPr>
          <p:nvPr/>
        </p:nvGrpSpPr>
        <p:grpSpPr bwMode="auto">
          <a:xfrm>
            <a:off x="4395788" y="1296195"/>
            <a:ext cx="3486150" cy="2228850"/>
            <a:chOff x="1488" y="636"/>
            <a:chExt cx="2928" cy="1872"/>
          </a:xfrm>
        </p:grpSpPr>
        <p:sp>
          <p:nvSpPr>
            <p:cNvPr id="52227" name="Rectangle 1038">
              <a:extLst>
                <a:ext uri="{FF2B5EF4-FFF2-40B4-BE49-F238E27FC236}">
                  <a16:creationId xmlns="" xmlns:a16="http://schemas.microsoft.com/office/drawing/2014/main" id="{263837D1-EBE0-42AC-BA30-D99BF75FAB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636"/>
              <a:ext cx="2160" cy="432"/>
            </a:xfrm>
            <a:prstGeom prst="rect">
              <a:avLst/>
            </a:prstGeom>
            <a:solidFill>
              <a:srgbClr val="66FF33"/>
            </a:solidFill>
            <a:ln w="38100">
              <a:solidFill>
                <a:srgbClr val="FF3300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100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228" name="Rectangle 1039">
              <a:extLst>
                <a:ext uri="{FF2B5EF4-FFF2-40B4-BE49-F238E27FC236}">
                  <a16:creationId xmlns="" xmlns:a16="http://schemas.microsoft.com/office/drawing/2014/main" id="{A1EA4064-4D11-4899-B4F0-2D17B9F03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1068"/>
              <a:ext cx="768" cy="1440"/>
            </a:xfrm>
            <a:prstGeom prst="rect">
              <a:avLst/>
            </a:prstGeom>
            <a:solidFill>
              <a:srgbClr val="66FF33"/>
            </a:solidFill>
            <a:ln w="38100">
              <a:solidFill>
                <a:srgbClr val="FF3300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100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229" name="Rectangle 1041">
              <a:extLst>
                <a:ext uri="{FF2B5EF4-FFF2-40B4-BE49-F238E27FC236}">
                  <a16:creationId xmlns="" xmlns:a16="http://schemas.microsoft.com/office/drawing/2014/main" id="{AEC7C235-0DFD-4F80-AC41-567D708FAD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636"/>
              <a:ext cx="768" cy="432"/>
            </a:xfrm>
            <a:prstGeom prst="rect">
              <a:avLst/>
            </a:prstGeom>
            <a:solidFill>
              <a:srgbClr val="66FF33"/>
            </a:solidFill>
            <a:ln w="38100">
              <a:solidFill>
                <a:srgbClr val="FF3300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100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0" name="Text Box 1045">
            <a:extLst>
              <a:ext uri="{FF2B5EF4-FFF2-40B4-BE49-F238E27FC236}">
                <a16:creationId xmlns="" xmlns:a16="http://schemas.microsoft.com/office/drawing/2014/main" id="{A3E9091E-D4FF-4CAC-94B1-90DE877AFB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7338" y="2267745"/>
            <a:ext cx="11430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rPr>
              <a:t>ma</a:t>
            </a:r>
            <a:endParaRPr lang="en-US" altLang="zh-CN" sz="2100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Text Box 1049">
            <a:extLst>
              <a:ext uri="{FF2B5EF4-FFF2-40B4-BE49-F238E27FC236}">
                <a16:creationId xmlns="" xmlns:a16="http://schemas.microsoft.com/office/drawing/2014/main" id="{8EC1E11A-8F7A-4257-B182-3B6B72EA73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8988" y="2267745"/>
            <a:ext cx="9144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rPr>
              <a:t>na</a:t>
            </a:r>
            <a:endParaRPr lang="en-US" altLang="zh-CN" sz="2100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Text Box 1050">
            <a:extLst>
              <a:ext uri="{FF2B5EF4-FFF2-40B4-BE49-F238E27FC236}">
                <a16:creationId xmlns="" xmlns:a16="http://schemas.microsoft.com/office/drawing/2014/main" id="{826BE866-149F-4448-A6D9-2E5253EE53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1463" y="1296195"/>
            <a:ext cx="9144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rPr>
              <a:t>mb</a:t>
            </a:r>
            <a:endParaRPr lang="en-US" altLang="zh-CN" sz="2100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" name="Text Box 1051">
            <a:extLst>
              <a:ext uri="{FF2B5EF4-FFF2-40B4-BE49-F238E27FC236}">
                <a16:creationId xmlns="" xmlns:a16="http://schemas.microsoft.com/office/drawing/2014/main" id="{4F14133D-4F20-4403-BC85-E90769DD51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8988" y="1296195"/>
            <a:ext cx="10287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rPr>
              <a:t>nb</a:t>
            </a:r>
            <a:endParaRPr lang="en-US" altLang="zh-CN" sz="2100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1069">
            <a:extLst>
              <a:ext uri="{FF2B5EF4-FFF2-40B4-BE49-F238E27FC236}">
                <a16:creationId xmlns="" xmlns:a16="http://schemas.microsoft.com/office/drawing/2014/main" id="{CA6F0A68-1A58-4FC2-B001-87AEAAE945DC}"/>
              </a:ext>
            </a:extLst>
          </p:cNvPr>
          <p:cNvGrpSpPr>
            <a:grpSpLocks/>
          </p:cNvGrpSpPr>
          <p:nvPr/>
        </p:nvGrpSpPr>
        <p:grpSpPr bwMode="auto">
          <a:xfrm>
            <a:off x="4110038" y="1810545"/>
            <a:ext cx="2857500" cy="2071687"/>
            <a:chOff x="1248" y="1068"/>
            <a:chExt cx="2400" cy="1740"/>
          </a:xfrm>
        </p:grpSpPr>
        <p:grpSp>
          <p:nvGrpSpPr>
            <p:cNvPr id="52235" name="Group 1064">
              <a:extLst>
                <a:ext uri="{FF2B5EF4-FFF2-40B4-BE49-F238E27FC236}">
                  <a16:creationId xmlns="" xmlns:a16="http://schemas.microsoft.com/office/drawing/2014/main" id="{5016D75C-0158-4B16-8624-4749EE2F26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48" y="1068"/>
              <a:ext cx="336" cy="1440"/>
              <a:chOff x="1248" y="1068"/>
              <a:chExt cx="336" cy="1440"/>
            </a:xfrm>
          </p:grpSpPr>
          <p:sp>
            <p:nvSpPr>
              <p:cNvPr id="52236" name="Text Box 1047">
                <a:extLst>
                  <a:ext uri="{FF2B5EF4-FFF2-40B4-BE49-F238E27FC236}">
                    <a16:creationId xmlns="" xmlns:a16="http://schemas.microsoft.com/office/drawing/2014/main" id="{2B4FCA6B-9CF7-4EFE-B42B-F76A78C9123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8" y="1548"/>
                <a:ext cx="33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237" name="Line 1052">
                <a:extLst>
                  <a:ext uri="{FF2B5EF4-FFF2-40B4-BE49-F238E27FC236}">
                    <a16:creationId xmlns="" xmlns:a16="http://schemas.microsoft.com/office/drawing/2014/main" id="{12AA8CF6-DD01-42A8-B259-1A6C64FA87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96" y="1068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38" name="Line 1053">
                <a:extLst>
                  <a:ext uri="{FF2B5EF4-FFF2-40B4-BE49-F238E27FC236}">
                    <a16:creationId xmlns="" xmlns:a16="http://schemas.microsoft.com/office/drawing/2014/main" id="{09CB8450-BB9D-440A-BF5A-186A0CB017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96" y="2508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39" name="Line 1056">
                <a:extLst>
                  <a:ext uri="{FF2B5EF4-FFF2-40B4-BE49-F238E27FC236}">
                    <a16:creationId xmlns="" xmlns:a16="http://schemas.microsoft.com/office/drawing/2014/main" id="{4B0D54BF-D56C-4610-BB25-D7259E52A0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" y="1932"/>
                <a:ext cx="0" cy="57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40" name="Line 1057">
                <a:extLst>
                  <a:ext uri="{FF2B5EF4-FFF2-40B4-BE49-F238E27FC236}">
                    <a16:creationId xmlns="" xmlns:a16="http://schemas.microsoft.com/office/drawing/2014/main" id="{307348E8-AFD4-456A-A025-4292ABB870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44" y="1068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2241" name="Group 1065">
              <a:extLst>
                <a:ext uri="{FF2B5EF4-FFF2-40B4-BE49-F238E27FC236}">
                  <a16:creationId xmlns="" xmlns:a16="http://schemas.microsoft.com/office/drawing/2014/main" id="{C35F90C0-6FDC-4F58-82FF-AF3812E70EC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88" y="2460"/>
              <a:ext cx="2160" cy="348"/>
              <a:chOff x="1488" y="2460"/>
              <a:chExt cx="2160" cy="348"/>
            </a:xfrm>
          </p:grpSpPr>
          <p:sp>
            <p:nvSpPr>
              <p:cNvPr id="52242" name="Text Box 1044">
                <a:extLst>
                  <a:ext uri="{FF2B5EF4-FFF2-40B4-BE49-F238E27FC236}">
                    <a16:creationId xmlns="" xmlns:a16="http://schemas.microsoft.com/office/drawing/2014/main" id="{1A0F2BB7-EFED-42A4-93A9-E56D1C1B617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56" y="2460"/>
                <a:ext cx="720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m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243" name="Line 1058">
                <a:extLst>
                  <a:ext uri="{FF2B5EF4-FFF2-40B4-BE49-F238E27FC236}">
                    <a16:creationId xmlns="" xmlns:a16="http://schemas.microsoft.com/office/drawing/2014/main" id="{DA3E1931-E55B-4A0E-821C-5400A7E485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88" y="250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44" name="Line 1060">
                <a:extLst>
                  <a:ext uri="{FF2B5EF4-FFF2-40B4-BE49-F238E27FC236}">
                    <a16:creationId xmlns="" xmlns:a16="http://schemas.microsoft.com/office/drawing/2014/main" id="{6BAC36A6-3365-4BA5-8EC9-A6886553F3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48" y="250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45" name="Line 1061">
                <a:extLst>
                  <a:ext uri="{FF2B5EF4-FFF2-40B4-BE49-F238E27FC236}">
                    <a16:creationId xmlns="" xmlns:a16="http://schemas.microsoft.com/office/drawing/2014/main" id="{F08CC90F-2F28-4F88-89A2-D0659F9899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88" y="2652"/>
                <a:ext cx="72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46" name="Line 1062">
                <a:extLst>
                  <a:ext uri="{FF2B5EF4-FFF2-40B4-BE49-F238E27FC236}">
                    <a16:creationId xmlns="" xmlns:a16="http://schemas.microsoft.com/office/drawing/2014/main" id="{74DF0ECA-8F29-421F-BE9C-C258A3597B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88" y="2652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2" name="Group 1068">
            <a:extLst>
              <a:ext uri="{FF2B5EF4-FFF2-40B4-BE49-F238E27FC236}">
                <a16:creationId xmlns="" xmlns:a16="http://schemas.microsoft.com/office/drawing/2014/main" id="{35B0147E-DF79-4C2D-9251-92FAF761DC07}"/>
              </a:ext>
            </a:extLst>
          </p:cNvPr>
          <p:cNvGrpSpPr>
            <a:grpSpLocks/>
          </p:cNvGrpSpPr>
          <p:nvPr/>
        </p:nvGrpSpPr>
        <p:grpSpPr bwMode="auto">
          <a:xfrm>
            <a:off x="4052888" y="1067595"/>
            <a:ext cx="4057650" cy="2814637"/>
            <a:chOff x="1200" y="444"/>
            <a:chExt cx="3408" cy="2364"/>
          </a:xfrm>
        </p:grpSpPr>
        <p:grpSp>
          <p:nvGrpSpPr>
            <p:cNvPr id="52248" name="Group 1067">
              <a:extLst>
                <a:ext uri="{FF2B5EF4-FFF2-40B4-BE49-F238E27FC236}">
                  <a16:creationId xmlns="" xmlns:a16="http://schemas.microsoft.com/office/drawing/2014/main" id="{8E992022-9A74-4B46-9041-B4298779D6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00" y="444"/>
              <a:ext cx="384" cy="588"/>
              <a:chOff x="1200" y="444"/>
              <a:chExt cx="384" cy="588"/>
            </a:xfrm>
          </p:grpSpPr>
          <p:sp>
            <p:nvSpPr>
              <p:cNvPr id="52249" name="Text Box 1046">
                <a:extLst>
                  <a:ext uri="{FF2B5EF4-FFF2-40B4-BE49-F238E27FC236}">
                    <a16:creationId xmlns="" xmlns:a16="http://schemas.microsoft.com/office/drawing/2014/main" id="{5592C13C-17F8-4984-9E93-D4FF0F2C593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00" y="684"/>
                <a:ext cx="384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250" name="Line 1054">
                <a:extLst>
                  <a:ext uri="{FF2B5EF4-FFF2-40B4-BE49-F238E27FC236}">
                    <a16:creationId xmlns="" xmlns:a16="http://schemas.microsoft.com/office/drawing/2014/main" id="{EE8B315B-9BEE-422C-A349-2E92791762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96" y="636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51" name="Line 1055">
                <a:extLst>
                  <a:ext uri="{FF2B5EF4-FFF2-40B4-BE49-F238E27FC236}">
                    <a16:creationId xmlns="" xmlns:a16="http://schemas.microsoft.com/office/drawing/2014/main" id="{49ED933C-892A-451E-B45F-D9AC7D9B78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" y="444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2252" name="Group 1066">
              <a:extLst>
                <a:ext uri="{FF2B5EF4-FFF2-40B4-BE49-F238E27FC236}">
                  <a16:creationId xmlns="" xmlns:a16="http://schemas.microsoft.com/office/drawing/2014/main" id="{4EC0AE1A-71EE-4020-90C2-E80956BCF3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88" y="2460"/>
              <a:ext cx="720" cy="348"/>
              <a:chOff x="3888" y="2460"/>
              <a:chExt cx="720" cy="348"/>
            </a:xfrm>
          </p:grpSpPr>
          <p:sp>
            <p:nvSpPr>
              <p:cNvPr id="52253" name="Text Box 1048">
                <a:extLst>
                  <a:ext uri="{FF2B5EF4-FFF2-40B4-BE49-F238E27FC236}">
                    <a16:creationId xmlns="" xmlns:a16="http://schemas.microsoft.com/office/drawing/2014/main" id="{E098B7E8-094E-44B8-9EC4-45320D3F432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88" y="2460"/>
                <a:ext cx="57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n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254" name="Line 1059">
                <a:extLst>
                  <a:ext uri="{FF2B5EF4-FFF2-40B4-BE49-F238E27FC236}">
                    <a16:creationId xmlns="" xmlns:a16="http://schemas.microsoft.com/office/drawing/2014/main" id="{7F31536E-1383-49A8-BC77-3C585C6168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16" y="250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55" name="Line 1063">
                <a:extLst>
                  <a:ext uri="{FF2B5EF4-FFF2-40B4-BE49-F238E27FC236}">
                    <a16:creationId xmlns="" xmlns:a16="http://schemas.microsoft.com/office/drawing/2014/main" id="{38F939EE-9381-42D6-BF5F-5179A915BB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16" y="2652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2256" name="Rectangle 1087">
            <a:extLst>
              <a:ext uri="{FF2B5EF4-FFF2-40B4-BE49-F238E27FC236}">
                <a16:creationId xmlns="" xmlns:a16="http://schemas.microsoft.com/office/drawing/2014/main" id="{C2DB740D-102C-4819-9030-91157DC9D6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0925" y="566738"/>
            <a:ext cx="5457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你能用不同的形式表示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所拼图的面积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</a:p>
        </p:txBody>
      </p:sp>
      <p:sp>
        <p:nvSpPr>
          <p:cNvPr id="117" name="Text Box 1088">
            <a:extLst>
              <a:ext uri="{FF2B5EF4-FFF2-40B4-BE49-F238E27FC236}">
                <a16:creationId xmlns="" xmlns:a16="http://schemas.microsoft.com/office/drawing/2014/main" id="{2043BF6B-DF98-4637-A035-FDFD7E3BAD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4951" y="4107656"/>
            <a:ext cx="62293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</a:rPr>
              <a:t>这块林区现在长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</a:rPr>
              <a:t>为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m+n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</a:rPr>
              <a:t>米，宽为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</a:rPr>
              <a:t>米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</a:rPr>
              <a:t>.</a:t>
            </a:r>
            <a:endParaRPr lang="zh-CN" altLang="en-US" sz="2100" b="1" baseline="30000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5230825-C80A-42AA-B559-C38DB52377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8418" y="1492252"/>
            <a:ext cx="147989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m+n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8A0BA50-31AB-466F-8B3A-A42EF6D4BA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6981" y="2435227"/>
            <a:ext cx="190308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+n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239DBFB-A982-4C21-B471-FEB00E888F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6981" y="3448052"/>
            <a:ext cx="18843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ma+mb+na+nb</a:t>
            </a:r>
            <a:endParaRPr lang="en-US" altLang="zh-CN" sz="2100" b="1" i="1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58E04D5-9C28-41C5-A90A-154B487305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6981" y="1104902"/>
            <a:ext cx="12682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方法一：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F965DBB-9750-452F-8BF6-7AB0E7AA3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6981" y="2046289"/>
            <a:ext cx="12682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方法二：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1215826-5E7E-45D7-A27B-F986CFF3B3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6981" y="3090864"/>
            <a:ext cx="12682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方法三：</a:t>
            </a:r>
          </a:p>
        </p:txBody>
      </p:sp>
      <p:grpSp>
        <p:nvGrpSpPr>
          <p:cNvPr id="45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46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48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220523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bldLvl="0" animBg="1"/>
      <p:bldP spid="90" grpId="0"/>
      <p:bldP spid="91" grpId="0"/>
      <p:bldP spid="92" grpId="0"/>
      <p:bldP spid="93" grpId="0"/>
      <p:bldP spid="117" grpId="0"/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>
            <a:extLst>
              <a:ext uri="{FF2B5EF4-FFF2-40B4-BE49-F238E27FC236}">
                <a16:creationId xmlns="" xmlns:a16="http://schemas.microsoft.com/office/drawing/2014/main" id="{49784713-69FB-4F5A-AAFC-7423BD1E82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3998" y="2676589"/>
            <a:ext cx="6806882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掌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单项式与单项式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单项式与多项式相乘的运算法则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>
            <a:extLst>
              <a:ext uri="{FF2B5EF4-FFF2-40B4-BE49-F238E27FC236}">
                <a16:creationId xmlns="" xmlns:a16="http://schemas.microsoft.com/office/drawing/2014/main" id="{A76885FE-D8F4-4855-8615-05DABE8CF1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0248" y="1148089"/>
            <a:ext cx="6602413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能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够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灵活地进行单项式与单项式、单项式与多项式相乘的运算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.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cxnSp>
        <p:nvCxnSpPr>
          <p:cNvPr id="15" name="直线连接符 14">
            <a:extLst>
              <a:ext uri="{FF2B5EF4-FFF2-40B4-BE49-F238E27FC236}">
                <a16:creationId xmlns="" xmlns:a16="http://schemas.microsoft.com/office/drawing/2014/main" id="{E94DF500-D81D-4978-826B-76420F8F9943}"/>
              </a:ext>
            </a:extLst>
          </p:cNvPr>
          <p:cNvCxnSpPr/>
          <p:nvPr/>
        </p:nvCxnSpPr>
        <p:spPr>
          <a:xfrm>
            <a:off x="1588" y="404827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181" name="文本框 18">
            <a:extLst>
              <a:ext uri="{FF2B5EF4-FFF2-40B4-BE49-F238E27FC236}">
                <a16:creationId xmlns="" xmlns:a16="http://schemas.microsoft.com/office/drawing/2014/main" id="{9800FFB4-E3C2-496B-A097-84D8793F0D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450" y="-33323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 dirty="0">
                <a:latin typeface="宋体" panose="02010600030101010101" pitchFamily="2" charset="-122"/>
                <a:cs typeface="Yuanti SC"/>
              </a:rPr>
              <a:t>素养目标</a:t>
            </a:r>
          </a:p>
        </p:txBody>
      </p:sp>
      <p:sp>
        <p:nvSpPr>
          <p:cNvPr id="17" name="Freeform 74">
            <a:extLst>
              <a:ext uri="{FF2B5EF4-FFF2-40B4-BE49-F238E27FC236}">
                <a16:creationId xmlns="" xmlns:a16="http://schemas.microsoft.com/office/drawing/2014/main" id="{EF1CAC1D-39DD-49F9-A7A3-CF0D225AA89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57163" y="41290"/>
            <a:ext cx="360362" cy="319087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02744" y="924767"/>
            <a:ext cx="7666197" cy="3235415"/>
            <a:chOff x="-80280" y="521201"/>
            <a:chExt cx="7666197" cy="3235415"/>
          </a:xfrm>
        </p:grpSpPr>
        <p:grpSp>
          <p:nvGrpSpPr>
            <p:cNvPr id="13" name="组合 14"/>
            <p:cNvGrpSpPr/>
            <p:nvPr/>
          </p:nvGrpSpPr>
          <p:grpSpPr>
            <a:xfrm>
              <a:off x="-80280" y="1054502"/>
              <a:ext cx="7666197" cy="2702114"/>
              <a:chOff x="149" y="987"/>
              <a:chExt cx="13621" cy="5599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149" y="6491"/>
                <a:ext cx="13041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0706" y="342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580201" y="521201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">
            <a:extLst>
              <a:ext uri="{FF2B5EF4-FFF2-40B4-BE49-F238E27FC236}">
                <a16:creationId xmlns="" xmlns:a16="http://schemas.microsoft.com/office/drawing/2014/main" id="{2759F0E7-CAB2-475D-A162-5730DDDAABA8}"/>
              </a:ext>
            </a:extLst>
          </p:cNvPr>
          <p:cNvSpPr txBox="1">
            <a:spLocks noChangeArrowheads="1"/>
          </p:cNvSpPr>
          <p:nvPr/>
        </p:nvSpPr>
        <p:spPr>
          <a:xfrm>
            <a:off x="864394" y="536575"/>
            <a:ext cx="7561262" cy="917575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125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400" b="1" kern="0" dirty="0" smtClean="0">
                <a:latin typeface="+mn-lt"/>
                <a:cs typeface="Times New Roman" panose="02020603050405020304" pitchFamily="18" charset="0"/>
              </a:rPr>
              <a:t>         由于</a:t>
            </a:r>
            <a:r>
              <a:rPr lang="en-US" altLang="zh-CN" sz="2400" b="1" kern="0" dirty="0" smtClean="0">
                <a:latin typeface="+mn-lt"/>
                <a:cs typeface="Times New Roman" panose="02020603050405020304" pitchFamily="18" charset="0"/>
              </a:rPr>
              <a:t>(</a:t>
            </a:r>
            <a:r>
              <a:rPr lang="en-US" altLang="zh-CN" sz="2400" b="1" i="1" kern="0" dirty="0" smtClean="0">
                <a:latin typeface="+mn-lt"/>
                <a:cs typeface="Times New Roman" panose="02020603050405020304" pitchFamily="18" charset="0"/>
              </a:rPr>
              <a:t>m+n</a:t>
            </a:r>
            <a:r>
              <a:rPr lang="en-US" altLang="zh-CN" sz="2400" b="1" kern="0" dirty="0" smtClean="0">
                <a:latin typeface="+mn-lt"/>
                <a:cs typeface="Times New Roman" panose="02020603050405020304" pitchFamily="18" charset="0"/>
              </a:rPr>
              <a:t>)(</a:t>
            </a:r>
            <a:r>
              <a:rPr lang="en-US" altLang="zh-CN" sz="2400" b="1" i="1" kern="0" dirty="0" smtClean="0">
                <a:latin typeface="+mn-lt"/>
                <a:cs typeface="Times New Roman" panose="02020603050405020304" pitchFamily="18" charset="0"/>
              </a:rPr>
              <a:t>a+b</a:t>
            </a:r>
            <a:r>
              <a:rPr lang="en-US" altLang="zh-CN" sz="2400" b="1" kern="0" dirty="0" smtClean="0">
                <a:latin typeface="+mn-lt"/>
                <a:cs typeface="Times New Roman" panose="02020603050405020304" pitchFamily="18" charset="0"/>
              </a:rPr>
              <a:t>)</a:t>
            </a:r>
            <a:r>
              <a:rPr lang="zh-CN" altLang="en-US" sz="2400" b="1" kern="0" dirty="0" smtClean="0">
                <a:latin typeface="+mn-lt"/>
                <a:cs typeface="Times New Roman" panose="02020603050405020304" pitchFamily="18" charset="0"/>
              </a:rPr>
              <a:t>和</a:t>
            </a:r>
            <a:r>
              <a:rPr lang="en-US" altLang="zh-CN" sz="2400" b="1" kern="0" dirty="0" smtClean="0">
                <a:latin typeface="+mn-lt"/>
                <a:cs typeface="Times New Roman" panose="02020603050405020304" pitchFamily="18" charset="0"/>
              </a:rPr>
              <a:t>(</a:t>
            </a:r>
            <a:r>
              <a:rPr lang="en-US" altLang="zh-CN" sz="2400" b="1" i="1" kern="0" dirty="0" smtClean="0">
                <a:latin typeface="+mn-lt"/>
                <a:cs typeface="Times New Roman" panose="02020603050405020304" pitchFamily="18" charset="0"/>
              </a:rPr>
              <a:t>ma+mb+na+nb</a:t>
            </a:r>
            <a:r>
              <a:rPr lang="en-US" altLang="zh-CN" sz="2400" b="1" kern="0" dirty="0" smtClean="0">
                <a:latin typeface="+mn-lt"/>
                <a:cs typeface="Times New Roman" panose="02020603050405020304" pitchFamily="18" charset="0"/>
              </a:rPr>
              <a:t>)</a:t>
            </a:r>
            <a:r>
              <a:rPr lang="zh-CN" altLang="en-US" sz="2400" b="1" kern="0" dirty="0" smtClean="0">
                <a:latin typeface="+mn-lt"/>
                <a:cs typeface="Times New Roman" panose="02020603050405020304" pitchFamily="18" charset="0"/>
              </a:rPr>
              <a:t>表</a:t>
            </a:r>
            <a:r>
              <a:rPr lang="zh-CN" altLang="en-US" sz="2400" b="1" kern="0" dirty="0">
                <a:latin typeface="+mn-lt"/>
                <a:cs typeface="Times New Roman" panose="02020603050405020304" pitchFamily="18" charset="0"/>
              </a:rPr>
              <a:t>示同一块地的面</a:t>
            </a:r>
            <a:r>
              <a:rPr lang="zh-CN" altLang="en-US" sz="2400" b="1" kern="0" dirty="0" smtClean="0">
                <a:latin typeface="+mn-lt"/>
                <a:cs typeface="Times New Roman" panose="02020603050405020304" pitchFamily="18" charset="0"/>
              </a:rPr>
              <a:t>积，故</a:t>
            </a:r>
            <a:r>
              <a:rPr lang="zh-CN" altLang="en-US" sz="2400" b="1" kern="0" dirty="0">
                <a:latin typeface="+mn-lt"/>
                <a:cs typeface="Times New Roman" panose="02020603050405020304" pitchFamily="18" charset="0"/>
              </a:rPr>
              <a:t>有：</a:t>
            </a:r>
          </a:p>
          <a:p>
            <a:pPr marL="342900" indent="-342900" eaLnBrk="0" hangingPunct="0">
              <a:lnSpc>
                <a:spcPct val="125000"/>
              </a:lnSpc>
              <a:spcBef>
                <a:spcPct val="20000"/>
              </a:spcBef>
              <a:buFontTx/>
              <a:buChar char="•"/>
              <a:defRPr/>
            </a:pPr>
            <a:endParaRPr lang="en-US" altLang="zh-CN" sz="2400" b="1" kern="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4" name="Rectangle 4" descr="PE03255_">
            <a:extLst>
              <a:ext uri="{FF2B5EF4-FFF2-40B4-BE49-F238E27FC236}">
                <a16:creationId xmlns="" xmlns:a16="http://schemas.microsoft.com/office/drawing/2014/main" id="{F90F8DD6-72D5-4959-8081-9197971632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3801" y="1427590"/>
            <a:ext cx="1837362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)=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Rectangle 5" descr="PE03255_">
            <a:extLst>
              <a:ext uri="{FF2B5EF4-FFF2-40B4-BE49-F238E27FC236}">
                <a16:creationId xmlns="" xmlns:a16="http://schemas.microsoft.com/office/drawing/2014/main" id="{C9A08CA0-1F75-4A71-8FB6-3B2D07A2FA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6863" y="1418065"/>
            <a:ext cx="857250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ma</a:t>
            </a:r>
          </a:p>
        </p:txBody>
      </p:sp>
      <p:sp>
        <p:nvSpPr>
          <p:cNvPr id="26" name="Rectangle 6" descr="PE03255_">
            <a:extLst>
              <a:ext uri="{FF2B5EF4-FFF2-40B4-BE49-F238E27FC236}">
                <a16:creationId xmlns="" xmlns:a16="http://schemas.microsoft.com/office/drawing/2014/main" id="{C546592F-07F0-4D98-8A46-13CC0FBF8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988" y="1421240"/>
            <a:ext cx="829073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+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mb</a:t>
            </a:r>
          </a:p>
        </p:txBody>
      </p:sp>
      <p:sp>
        <p:nvSpPr>
          <p:cNvPr id="27" name="Rectangle 7" descr="PE03255_">
            <a:extLst>
              <a:ext uri="{FF2B5EF4-FFF2-40B4-BE49-F238E27FC236}">
                <a16:creationId xmlns="" xmlns:a16="http://schemas.microsoft.com/office/drawing/2014/main" id="{3B5F1B18-07F1-4F77-898F-F1AFF48877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8276" y="1421240"/>
            <a:ext cx="761747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+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na</a:t>
            </a:r>
          </a:p>
        </p:txBody>
      </p:sp>
      <p:sp>
        <p:nvSpPr>
          <p:cNvPr id="28" name="Rectangle 8" descr="PE03255_">
            <a:extLst>
              <a:ext uri="{FF2B5EF4-FFF2-40B4-BE49-F238E27FC236}">
                <a16:creationId xmlns="" xmlns:a16="http://schemas.microsoft.com/office/drawing/2014/main" id="{605C6E0D-3EF0-46DC-89BC-46B3DD54F0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3113" y="1421240"/>
            <a:ext cx="971550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+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nb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17" descr="PE03255_">
            <a:extLst>
              <a:ext uri="{FF2B5EF4-FFF2-40B4-BE49-F238E27FC236}">
                <a16:creationId xmlns="" xmlns:a16="http://schemas.microsoft.com/office/drawing/2014/main" id="{89A893A3-DE32-4E5B-9162-1F987CE98F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7031" y="1849437"/>
            <a:ext cx="6778625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如何进行多项式与多项式相乘的运算？</a:t>
            </a:r>
          </a:p>
        </p:txBody>
      </p:sp>
      <p:sp>
        <p:nvSpPr>
          <p:cNvPr id="30" name="Text Box 18">
            <a:extLst>
              <a:ext uri="{FF2B5EF4-FFF2-40B4-BE49-F238E27FC236}">
                <a16:creationId xmlns="" xmlns:a16="http://schemas.microsoft.com/office/drawing/2014/main" id="{7DA47EE2-B8B2-474B-A6AC-ADFA68591F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6662" y="3368675"/>
            <a:ext cx="594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实际</a:t>
            </a:r>
            <a:r>
              <a:rPr lang="zh-CN" altLang="en-US" sz="2400" b="1" dirty="0" smtClean="0">
                <a:latin typeface="+mn-lt"/>
              </a:rPr>
              <a:t>上，把</a:t>
            </a:r>
            <a:r>
              <a:rPr lang="en-US" altLang="zh-CN" sz="2400" b="1" dirty="0" smtClean="0">
                <a:latin typeface="+mn-lt"/>
              </a:rPr>
              <a:t>(</a:t>
            </a:r>
            <a:r>
              <a:rPr lang="en-US" altLang="zh-CN" sz="2400" b="1" i="1" dirty="0" smtClean="0">
                <a:latin typeface="+mn-lt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sym typeface="宋体" panose="02010600030101010101" pitchFamily="2" charset="-122"/>
              </a:rPr>
              <a:t>+</a:t>
            </a:r>
            <a:r>
              <a:rPr lang="en-US" altLang="zh-CN" sz="2400" b="1" i="1" dirty="0" smtClean="0">
                <a:latin typeface="+mn-lt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</a:rPr>
              <a:t>)</a:t>
            </a:r>
            <a:r>
              <a:rPr lang="zh-CN" altLang="en-US" sz="2400" b="1" dirty="0" smtClean="0">
                <a:latin typeface="+mn-lt"/>
              </a:rPr>
              <a:t>看</a:t>
            </a:r>
            <a:r>
              <a:rPr lang="zh-CN" altLang="en-US" sz="2400" b="1" dirty="0">
                <a:latin typeface="+mn-lt"/>
              </a:rPr>
              <a:t>成一个整</a:t>
            </a:r>
            <a:r>
              <a:rPr lang="zh-CN" altLang="en-US" sz="2400" b="1" dirty="0" smtClean="0">
                <a:latin typeface="+mn-lt"/>
              </a:rPr>
              <a:t>体，有</a:t>
            </a:r>
            <a:r>
              <a:rPr lang="zh-CN" altLang="en-US" sz="2400" b="1" dirty="0">
                <a:latin typeface="+mn-lt"/>
              </a:rPr>
              <a:t>：</a:t>
            </a:r>
          </a:p>
        </p:txBody>
      </p:sp>
      <p:sp>
        <p:nvSpPr>
          <p:cNvPr id="31" name="Text Box 19">
            <a:extLst>
              <a:ext uri="{FF2B5EF4-FFF2-40B4-BE49-F238E27FC236}">
                <a16:creationId xmlns="" xmlns:a16="http://schemas.microsoft.com/office/drawing/2014/main" id="{E15AE524-7B17-415A-8E52-A62949BCA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9149" y="4415333"/>
            <a:ext cx="3314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ma+mb+na+nb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 Box 20">
            <a:extLst>
              <a:ext uri="{FF2B5EF4-FFF2-40B4-BE49-F238E27FC236}">
                <a16:creationId xmlns="" xmlns:a16="http://schemas.microsoft.com/office/drawing/2014/main" id="{053E8DAB-28B9-40A4-8B93-7ACB613B08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324" y="3824783"/>
            <a:ext cx="2611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m+n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a+b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 Box 21">
            <a:extLst>
              <a:ext uri="{FF2B5EF4-FFF2-40B4-BE49-F238E27FC236}">
                <a16:creationId xmlns="" xmlns:a16="http://schemas.microsoft.com/office/drawing/2014/main" id="{A4FDB91C-82DB-4503-B70E-BCE2F70D98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4224" y="3834308"/>
            <a:ext cx="3873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a+b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+n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a+b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Line 22">
            <a:extLst>
              <a:ext uri="{FF2B5EF4-FFF2-40B4-BE49-F238E27FC236}">
                <a16:creationId xmlns="" xmlns:a16="http://schemas.microsoft.com/office/drawing/2014/main" id="{A68B8DB0-A149-429E-AB69-70D67D0EDFED}"/>
              </a:ext>
            </a:extLst>
          </p:cNvPr>
          <p:cNvSpPr>
            <a:spLocks noChangeShapeType="1"/>
          </p:cNvSpPr>
          <p:nvPr/>
        </p:nvSpPr>
        <p:spPr bwMode="auto">
          <a:xfrm>
            <a:off x="3239874" y="4284861"/>
            <a:ext cx="514350" cy="1587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5" name="Line 23">
            <a:extLst>
              <a:ext uri="{FF2B5EF4-FFF2-40B4-BE49-F238E27FC236}">
                <a16:creationId xmlns="" xmlns:a16="http://schemas.microsoft.com/office/drawing/2014/main" id="{51B2C483-4CCB-4375-9878-094F7089363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04506" y="4284861"/>
            <a:ext cx="7794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6" name="Line 24">
            <a:extLst>
              <a:ext uri="{FF2B5EF4-FFF2-40B4-BE49-F238E27FC236}">
                <a16:creationId xmlns="" xmlns:a16="http://schemas.microsoft.com/office/drawing/2014/main" id="{7C0F1E44-4148-4A9B-8961-0F73A32FAA7E}"/>
              </a:ext>
            </a:extLst>
          </p:cNvPr>
          <p:cNvSpPr>
            <a:spLocks noChangeShapeType="1"/>
          </p:cNvSpPr>
          <p:nvPr/>
        </p:nvSpPr>
        <p:spPr bwMode="auto">
          <a:xfrm>
            <a:off x="5428029" y="4288531"/>
            <a:ext cx="788987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7336CB9-0C69-4A50-85B7-D14C78A288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0" y="2236788"/>
            <a:ext cx="13724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m+n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D488B43-4AA6-4742-B016-B8C78CD354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3794" y="2227262"/>
            <a:ext cx="12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mX+nX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6CC01EF-2C97-46F8-9C44-631F9B5CEA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3374" y="2260451"/>
            <a:ext cx="4508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96C4FEA-85D8-4651-AAF1-9994921B78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2862" y="2842915"/>
            <a:ext cx="32191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若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，如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何计算？</a:t>
            </a:r>
          </a:p>
        </p:txBody>
      </p:sp>
      <p:grpSp>
        <p:nvGrpSpPr>
          <p:cNvPr id="37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38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40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793653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uild="p" advAuto="0"/>
      <p:bldP spid="26" grpId="0" build="p" advAuto="0"/>
      <p:bldP spid="27" grpId="0" bldLvl="0" animBg="1"/>
      <p:bldP spid="28" grpId="0" bldLvl="0" animBg="1"/>
      <p:bldP spid="30" grpId="0"/>
      <p:bldP spid="31" grpId="0"/>
      <p:bldP spid="32" grpId="0"/>
      <p:bldP spid="33" grpId="0"/>
      <p:bldP spid="2" grpId="0"/>
      <p:bldP spid="3" grpId="0"/>
      <p:bldP spid="4" grpId="0"/>
      <p:bldP spid="4" grpId="1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67CAC3E9-21F1-4927-967C-EBEF9C1678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055" y="1344613"/>
            <a:ext cx="7790489" cy="1015663"/>
          </a:xfrm>
          <a:prstGeom prst="rect">
            <a:avLst/>
          </a:prstGeom>
          <a:solidFill>
            <a:srgbClr val="00FFFF">
              <a:alpha val="23000"/>
            </a:srgbClr>
          </a:solidFill>
          <a:ln w="25400" algn="ctr">
            <a:solidFill>
              <a:schemeClr val="accent3">
                <a:lumMod val="50000"/>
                <a:alpha val="59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多项</a:t>
            </a:r>
            <a:r>
              <a:rPr lang="zh-CN" altLang="en-US" sz="2400" b="1" dirty="0">
                <a:latin typeface="宋体" panose="02010600030101010101" pitchFamily="2" charset="-122"/>
              </a:rPr>
              <a:t>式与多项式相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乘，先</a:t>
            </a:r>
            <a:r>
              <a:rPr lang="zh-CN" altLang="en-US" sz="2400" b="1" dirty="0">
                <a:latin typeface="宋体" panose="02010600030101010101" pitchFamily="2" charset="-122"/>
              </a:rPr>
              <a:t>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一个多项式的每一项分别乘以另一个多项式的每一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项，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再</a:t>
            </a:r>
            <a:r>
              <a:rPr lang="zh-CN" altLang="en-US" sz="2400" b="1" dirty="0">
                <a:latin typeface="宋体" panose="02010600030101010101" pitchFamily="2" charset="-122"/>
              </a:rPr>
              <a:t>把所得的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积相加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4" name="Group 2">
            <a:extLst>
              <a:ext uri="{FF2B5EF4-FFF2-40B4-BE49-F238E27FC236}">
                <a16:creationId xmlns="" xmlns:a16="http://schemas.microsoft.com/office/drawing/2014/main" id="{CF80B193-ABE8-4C6C-AA92-B8B760A9878F}"/>
              </a:ext>
            </a:extLst>
          </p:cNvPr>
          <p:cNvGrpSpPr>
            <a:grpSpLocks/>
          </p:cNvGrpSpPr>
          <p:nvPr/>
        </p:nvGrpSpPr>
        <p:grpSpPr bwMode="auto">
          <a:xfrm>
            <a:off x="1771650" y="2727325"/>
            <a:ext cx="1200150" cy="228600"/>
            <a:chOff x="576" y="1344"/>
            <a:chExt cx="1008" cy="192"/>
          </a:xfrm>
        </p:grpSpPr>
        <p:sp>
          <p:nvSpPr>
            <p:cNvPr id="54279" name="Line 3">
              <a:extLst>
                <a:ext uri="{FF2B5EF4-FFF2-40B4-BE49-F238E27FC236}">
                  <a16:creationId xmlns="" xmlns:a16="http://schemas.microsoft.com/office/drawing/2014/main" id="{3EA60802-4FCC-4BB6-8F65-00750079F3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6" y="1440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80" name="Line 4">
              <a:extLst>
                <a:ext uri="{FF2B5EF4-FFF2-40B4-BE49-F238E27FC236}">
                  <a16:creationId xmlns="" xmlns:a16="http://schemas.microsoft.com/office/drawing/2014/main" id="{3A908B03-C4A8-4D53-A606-5C4F333605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6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81" name="Line 5">
              <a:extLst>
                <a:ext uri="{FF2B5EF4-FFF2-40B4-BE49-F238E27FC236}">
                  <a16:creationId xmlns="" xmlns:a16="http://schemas.microsoft.com/office/drawing/2014/main" id="{FC013069-3963-413D-85E6-9821BE2EEC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4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82" name="Oval 6">
              <a:extLst>
                <a:ext uri="{FF2B5EF4-FFF2-40B4-BE49-F238E27FC236}">
                  <a16:creationId xmlns="" xmlns:a16="http://schemas.microsoft.com/office/drawing/2014/main" id="{FDE25CA0-E458-40A4-B3F3-7E4886072B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1344"/>
              <a:ext cx="192" cy="192"/>
            </a:xfrm>
            <a:prstGeom prst="ellipse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200" b="1">
                  <a:solidFill>
                    <a:prstClr val="black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12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Group 7">
            <a:extLst>
              <a:ext uri="{FF2B5EF4-FFF2-40B4-BE49-F238E27FC236}">
                <a16:creationId xmlns="" xmlns:a16="http://schemas.microsoft.com/office/drawing/2014/main" id="{37B8C500-B1F7-4190-8F76-326C7966AA71}"/>
              </a:ext>
            </a:extLst>
          </p:cNvPr>
          <p:cNvGrpSpPr>
            <a:grpSpLocks/>
          </p:cNvGrpSpPr>
          <p:nvPr/>
        </p:nvGrpSpPr>
        <p:grpSpPr bwMode="auto">
          <a:xfrm>
            <a:off x="1657350" y="2498725"/>
            <a:ext cx="2114550" cy="457200"/>
            <a:chOff x="192" y="720"/>
            <a:chExt cx="1776" cy="384"/>
          </a:xfrm>
        </p:grpSpPr>
        <p:sp>
          <p:nvSpPr>
            <p:cNvPr id="54284" name="Line 8">
              <a:extLst>
                <a:ext uri="{FF2B5EF4-FFF2-40B4-BE49-F238E27FC236}">
                  <a16:creationId xmlns="" xmlns:a16="http://schemas.microsoft.com/office/drawing/2014/main" id="{82E84B42-77CF-46A9-8AC9-FA1BB86F22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" y="816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85" name="Line 9">
              <a:extLst>
                <a:ext uri="{FF2B5EF4-FFF2-40B4-BE49-F238E27FC236}">
                  <a16:creationId xmlns="" xmlns:a16="http://schemas.microsoft.com/office/drawing/2014/main" id="{4B943A37-9EA6-4D45-9138-3709A286CE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816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86" name="Line 10">
              <a:extLst>
                <a:ext uri="{FF2B5EF4-FFF2-40B4-BE49-F238E27FC236}">
                  <a16:creationId xmlns="" xmlns:a16="http://schemas.microsoft.com/office/drawing/2014/main" id="{6BE01B88-488E-4EDC-B430-7ADE287F36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" y="816"/>
              <a:ext cx="17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87" name="Oval 11">
              <a:extLst>
                <a:ext uri="{FF2B5EF4-FFF2-40B4-BE49-F238E27FC236}">
                  <a16:creationId xmlns="" xmlns:a16="http://schemas.microsoft.com/office/drawing/2014/main" id="{7FA6F4AC-91E1-4059-AE9F-F34E3DED85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720"/>
              <a:ext cx="192" cy="192"/>
            </a:xfrm>
            <a:prstGeom prst="ellipse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600" b="1">
                  <a:solidFill>
                    <a:prstClr val="black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6" name="Group 12">
            <a:extLst>
              <a:ext uri="{FF2B5EF4-FFF2-40B4-BE49-F238E27FC236}">
                <a16:creationId xmlns="" xmlns:a16="http://schemas.microsoft.com/office/drawing/2014/main" id="{0CD3BDEB-C419-4875-ACB8-C03832C4A8D8}"/>
              </a:ext>
            </a:extLst>
          </p:cNvPr>
          <p:cNvGrpSpPr>
            <a:grpSpLocks/>
          </p:cNvGrpSpPr>
          <p:nvPr/>
        </p:nvGrpSpPr>
        <p:grpSpPr bwMode="auto">
          <a:xfrm>
            <a:off x="2371725" y="3441700"/>
            <a:ext cx="685800" cy="285750"/>
            <a:chOff x="1008" y="1872"/>
            <a:chExt cx="576" cy="240"/>
          </a:xfrm>
        </p:grpSpPr>
        <p:sp>
          <p:nvSpPr>
            <p:cNvPr id="54289" name="Line 13">
              <a:extLst>
                <a:ext uri="{FF2B5EF4-FFF2-40B4-BE49-F238E27FC236}">
                  <a16:creationId xmlns="" xmlns:a16="http://schemas.microsoft.com/office/drawing/2014/main" id="{FD4DA8D1-2026-45DC-A75C-183BE6876D9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08" y="1872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90" name="Line 14">
              <a:extLst>
                <a:ext uri="{FF2B5EF4-FFF2-40B4-BE49-F238E27FC236}">
                  <a16:creationId xmlns="" xmlns:a16="http://schemas.microsoft.com/office/drawing/2014/main" id="{DC062896-44C4-42DE-B7AA-C9F7217CAA7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84" y="1872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91" name="Line 15">
              <a:extLst>
                <a:ext uri="{FF2B5EF4-FFF2-40B4-BE49-F238E27FC236}">
                  <a16:creationId xmlns="" xmlns:a16="http://schemas.microsoft.com/office/drawing/2014/main" id="{87618519-4BDF-4A4D-9C55-23BEA30902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8" y="2016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92" name="Oval 16">
              <a:extLst>
                <a:ext uri="{FF2B5EF4-FFF2-40B4-BE49-F238E27FC236}">
                  <a16:creationId xmlns="" xmlns:a16="http://schemas.microsoft.com/office/drawing/2014/main" id="{F6403700-0A54-4501-A953-F839A625E6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1920"/>
              <a:ext cx="192" cy="192"/>
            </a:xfrm>
            <a:prstGeom prst="ellipse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b="1">
                  <a:solidFill>
                    <a:prstClr val="black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</p:grpSp>
      <p:grpSp>
        <p:nvGrpSpPr>
          <p:cNvPr id="7" name="Group 17">
            <a:extLst>
              <a:ext uri="{FF2B5EF4-FFF2-40B4-BE49-F238E27FC236}">
                <a16:creationId xmlns="" xmlns:a16="http://schemas.microsoft.com/office/drawing/2014/main" id="{A633F5F6-DEB0-403D-ADCB-97E46974F1E0}"/>
              </a:ext>
            </a:extLst>
          </p:cNvPr>
          <p:cNvGrpSpPr>
            <a:grpSpLocks/>
          </p:cNvGrpSpPr>
          <p:nvPr/>
        </p:nvGrpSpPr>
        <p:grpSpPr bwMode="auto">
          <a:xfrm>
            <a:off x="2228850" y="3470275"/>
            <a:ext cx="1543050" cy="400050"/>
            <a:chOff x="240" y="2304"/>
            <a:chExt cx="1296" cy="336"/>
          </a:xfrm>
        </p:grpSpPr>
        <p:sp>
          <p:nvSpPr>
            <p:cNvPr id="54294" name="Line 18">
              <a:extLst>
                <a:ext uri="{FF2B5EF4-FFF2-40B4-BE49-F238E27FC236}">
                  <a16:creationId xmlns="" xmlns:a16="http://schemas.microsoft.com/office/drawing/2014/main" id="{EEC39087-2B50-410C-BBB8-8A9BBB5506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40" y="2544"/>
              <a:ext cx="1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95" name="Line 19">
              <a:extLst>
                <a:ext uri="{FF2B5EF4-FFF2-40B4-BE49-F238E27FC236}">
                  <a16:creationId xmlns="" xmlns:a16="http://schemas.microsoft.com/office/drawing/2014/main" id="{B0FD4A0F-DD44-483A-BC3C-25BFD1560A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36" y="230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96" name="Line 20">
              <a:extLst>
                <a:ext uri="{FF2B5EF4-FFF2-40B4-BE49-F238E27FC236}">
                  <a16:creationId xmlns="" xmlns:a16="http://schemas.microsoft.com/office/drawing/2014/main" id="{2CC088B3-C085-4E4B-8661-96478BCF24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0" y="230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97" name="Oval 21">
              <a:extLst>
                <a:ext uri="{FF2B5EF4-FFF2-40B4-BE49-F238E27FC236}">
                  <a16:creationId xmlns="" xmlns:a16="http://schemas.microsoft.com/office/drawing/2014/main" id="{2293194C-A7FC-438F-AC01-564673C2C9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2448"/>
              <a:ext cx="192" cy="192"/>
            </a:xfrm>
            <a:prstGeom prst="ellipse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b="1">
                  <a:solidFill>
                    <a:prstClr val="black"/>
                  </a:solidFill>
                  <a:latin typeface="Times New Roman" panose="02020603050405020304" pitchFamily="18" charset="0"/>
                </a:rPr>
                <a:t>4</a:t>
              </a:r>
            </a:p>
          </p:txBody>
        </p:sp>
      </p:grpSp>
      <p:sp>
        <p:nvSpPr>
          <p:cNvPr id="30" name="Text Box 22">
            <a:extLst>
              <a:ext uri="{FF2B5EF4-FFF2-40B4-BE49-F238E27FC236}">
                <a16:creationId xmlns="" xmlns:a16="http://schemas.microsoft.com/office/drawing/2014/main" id="{3927CDEF-C175-4BC1-A69E-720276D03F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4450" y="2784475"/>
            <a:ext cx="29718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5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4500" b="1" i="1" dirty="0" smtClean="0">
                <a:solidFill>
                  <a:srgbClr val="A50021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45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4500" b="1" i="1" dirty="0" smtClean="0">
                <a:solidFill>
                  <a:srgbClr val="3333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45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45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45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4500" b="1" i="1" dirty="0" smtClean="0">
                <a:solidFill>
                  <a:srgbClr val="993366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45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endParaRPr lang="en-US" altLang="zh-CN" sz="45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 Box 23">
            <a:extLst>
              <a:ext uri="{FF2B5EF4-FFF2-40B4-BE49-F238E27FC236}">
                <a16:creationId xmlns="" xmlns:a16="http://schemas.microsoft.com/office/drawing/2014/main" id="{CC0EEAD6-E3CD-4F6B-9385-BC0F71C31C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0500" y="2898775"/>
            <a:ext cx="342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prstClr val="black"/>
                </a:solidFill>
                <a:latin typeface="Times New Roman" panose="02020603050405020304" pitchFamily="18" charset="0"/>
              </a:rPr>
              <a:t>=</a:t>
            </a:r>
            <a:endParaRPr lang="en-US" altLang="zh-CN" sz="3600" b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 Box 24">
            <a:extLst>
              <a:ext uri="{FF2B5EF4-FFF2-40B4-BE49-F238E27FC236}">
                <a16:creationId xmlns="" xmlns:a16="http://schemas.microsoft.com/office/drawing/2014/main" id="{2C9D1724-2410-457B-9CD3-D30113DB1B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0" y="2784475"/>
            <a:ext cx="971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500" b="1" i="1">
                <a:solidFill>
                  <a:srgbClr val="A50021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4500" b="1" i="1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endParaRPr lang="en-US" altLang="zh-CN" sz="45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Oval 25">
            <a:extLst>
              <a:ext uri="{FF2B5EF4-FFF2-40B4-BE49-F238E27FC236}">
                <a16:creationId xmlns="" xmlns:a16="http://schemas.microsoft.com/office/drawing/2014/main" id="{2B768C4D-3B77-418E-92AD-6D73C9E07E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2784475"/>
            <a:ext cx="228600" cy="228600"/>
          </a:xfrm>
          <a:prstGeom prst="ellipse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200" b="1">
                <a:solidFill>
                  <a:prstClr val="black"/>
                </a:solidFill>
                <a:latin typeface="Times New Roman" panose="02020603050405020304" pitchFamily="18" charset="0"/>
              </a:rPr>
              <a:t>1</a:t>
            </a:r>
            <a:endParaRPr lang="en-US" altLang="zh-CN" sz="1200" b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Oval 26">
            <a:extLst>
              <a:ext uri="{FF2B5EF4-FFF2-40B4-BE49-F238E27FC236}">
                <a16:creationId xmlns="" xmlns:a16="http://schemas.microsoft.com/office/drawing/2014/main" id="{65317406-017A-43FE-8E2C-631F24F87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3550" y="2784475"/>
            <a:ext cx="228600" cy="228600"/>
          </a:xfrm>
          <a:prstGeom prst="ellipse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35" name="Oval 27">
            <a:extLst>
              <a:ext uri="{FF2B5EF4-FFF2-40B4-BE49-F238E27FC236}">
                <a16:creationId xmlns="" xmlns:a16="http://schemas.microsoft.com/office/drawing/2014/main" id="{FD95AD8E-788E-47CC-A759-0D99D72F6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5100" y="2784475"/>
            <a:ext cx="228600" cy="228600"/>
          </a:xfrm>
          <a:prstGeom prst="ellipse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36" name="Oval 28">
            <a:extLst>
              <a:ext uri="{FF2B5EF4-FFF2-40B4-BE49-F238E27FC236}">
                <a16:creationId xmlns="" xmlns:a16="http://schemas.microsoft.com/office/drawing/2014/main" id="{FD3ABC56-51E3-4D53-8C3C-1E49B032BC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6650" y="2784475"/>
            <a:ext cx="228600" cy="228600"/>
          </a:xfrm>
          <a:prstGeom prst="ellipse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prstClr val="black"/>
                </a:solidFill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37" name="Text Box 29">
            <a:extLst>
              <a:ext uri="{FF2B5EF4-FFF2-40B4-BE49-F238E27FC236}">
                <a16:creationId xmlns="" xmlns:a16="http://schemas.microsoft.com/office/drawing/2014/main" id="{4CF1E3BD-9624-46EC-BEC1-A05B7F48FD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2760663"/>
            <a:ext cx="12573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500" b="1">
                <a:solidFill>
                  <a:prstClr val="black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4500" b="1" i="1">
                <a:solidFill>
                  <a:srgbClr val="A50021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4500" b="1" i="1">
                <a:solidFill>
                  <a:srgbClr val="993366"/>
                </a:solidFill>
                <a:latin typeface="Times New Roman" panose="02020603050405020304" pitchFamily="18" charset="0"/>
              </a:rPr>
              <a:t>n</a:t>
            </a:r>
            <a:endParaRPr lang="en-US" altLang="zh-CN" sz="3300" b="1">
              <a:solidFill>
                <a:srgbClr val="9933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 Box 30">
            <a:extLst>
              <a:ext uri="{FF2B5EF4-FFF2-40B4-BE49-F238E27FC236}">
                <a16:creationId xmlns="" xmlns:a16="http://schemas.microsoft.com/office/drawing/2014/main" id="{FD3DE1C2-E4B8-4C8D-919F-BEE82370C7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5500" y="2803525"/>
            <a:ext cx="1373188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5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4500" b="1" i="1" dirty="0">
                <a:solidFill>
                  <a:srgbClr val="3333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45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endParaRPr lang="en-US" altLang="zh-CN" sz="3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 Box 31">
            <a:extLst>
              <a:ext uri="{FF2B5EF4-FFF2-40B4-BE49-F238E27FC236}">
                <a16:creationId xmlns="" xmlns:a16="http://schemas.microsoft.com/office/drawing/2014/main" id="{5A10D3EA-57D7-4BF0-8673-E5246C9A05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2784475"/>
            <a:ext cx="12700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500" b="1">
                <a:solidFill>
                  <a:prstClr val="black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4500" b="1" i="1">
                <a:solidFill>
                  <a:srgbClr val="3333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4500" b="1" i="1">
                <a:solidFill>
                  <a:srgbClr val="993366"/>
                </a:solidFill>
                <a:latin typeface="Times New Roman" panose="02020603050405020304" pitchFamily="18" charset="0"/>
              </a:rPr>
              <a:t>n</a:t>
            </a:r>
            <a:endParaRPr lang="en-US" altLang="zh-CN" sz="3300" b="1">
              <a:solidFill>
                <a:srgbClr val="9933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Rectangle 2">
            <a:extLst>
              <a:ext uri="{FF2B5EF4-FFF2-40B4-BE49-F238E27FC236}">
                <a16:creationId xmlns="" xmlns:a16="http://schemas.microsoft.com/office/drawing/2014/main" id="{F2664277-C773-4263-81C1-5E328CBD3783}"/>
              </a:ext>
            </a:extLst>
          </p:cNvPr>
          <p:cNvSpPr txBox="1">
            <a:spLocks noChangeArrowheads="1"/>
          </p:cNvSpPr>
          <p:nvPr/>
        </p:nvSpPr>
        <p:spPr>
          <a:xfrm>
            <a:off x="504030" y="3870325"/>
            <a:ext cx="3573019" cy="487363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buFont typeface="Wingdings" panose="05000000000000000000" pitchFamily="2" charset="2"/>
              <a:buChar char="u"/>
              <a:defRPr/>
            </a:pPr>
            <a:r>
              <a:rPr lang="en-US" altLang="zh-CN" sz="2400" kern="0" dirty="0" smtClean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“</a:t>
            </a:r>
            <a:r>
              <a:rPr lang="zh-CN" altLang="en-US" sz="2400" kern="0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多乘多</a:t>
            </a:r>
            <a:r>
              <a:rPr lang="en-US" altLang="zh-CN" sz="2400" kern="0" dirty="0" smtClean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”</a:t>
            </a:r>
            <a:r>
              <a:rPr lang="zh-CN" altLang="en-US" sz="2400" kern="0" dirty="0" smtClean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 顺口溜</a:t>
            </a:r>
            <a:r>
              <a:rPr lang="zh-CN" altLang="en-US" sz="2400" kern="0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：</a:t>
            </a:r>
          </a:p>
        </p:txBody>
      </p:sp>
      <p:sp>
        <p:nvSpPr>
          <p:cNvPr id="41" name="Rectangle 3">
            <a:extLst>
              <a:ext uri="{FF2B5EF4-FFF2-40B4-BE49-F238E27FC236}">
                <a16:creationId xmlns="" xmlns:a16="http://schemas.microsoft.com/office/drawing/2014/main" id="{4852C8E6-E403-409C-8C0E-E38188D9C8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5581" y="4297363"/>
            <a:ext cx="5621338" cy="7556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20000"/>
              </a:spcBef>
            </a:pPr>
            <a:r>
              <a:rPr lang="zh-CN" altLang="en-US" sz="2100" b="1" dirty="0">
                <a:latin typeface="宋体" panose="02010600030101010101" pitchFamily="2" charset="-122"/>
              </a:rPr>
              <a:t>多乘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多，来</a:t>
            </a:r>
            <a:r>
              <a:rPr lang="zh-CN" altLang="en-US" sz="2100" b="1" dirty="0">
                <a:latin typeface="宋体" panose="02010600030101010101" pitchFamily="2" charset="-122"/>
              </a:rPr>
              <a:t>计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算，多</a:t>
            </a:r>
            <a:r>
              <a:rPr lang="zh-CN" altLang="en-US" sz="2100" b="1" dirty="0">
                <a:latin typeface="宋体" panose="02010600030101010101" pitchFamily="2" charset="-122"/>
              </a:rPr>
              <a:t>项式各项都见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面，</a:t>
            </a:r>
            <a:endParaRPr lang="zh-CN" altLang="en-US" sz="2100" b="1" dirty="0">
              <a:latin typeface="宋体" panose="02010600030101010101" pitchFamily="2" charset="-122"/>
            </a:endParaRPr>
          </a:p>
          <a:p>
            <a:pPr algn="ctr" eaLnBrk="0" hangingPunct="0">
              <a:spcBef>
                <a:spcPct val="20000"/>
              </a:spcBef>
            </a:pPr>
            <a:r>
              <a:rPr lang="zh-CN" altLang="en-US" sz="2100" b="1" dirty="0">
                <a:latin typeface="宋体" panose="02010600030101010101" pitchFamily="2" charset="-122"/>
              </a:rPr>
              <a:t>乘后结果要相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加，化</a:t>
            </a:r>
            <a:r>
              <a:rPr lang="zh-CN" altLang="en-US" sz="2100" b="1" dirty="0">
                <a:latin typeface="宋体" panose="02010600030101010101" pitchFamily="2" charset="-122"/>
              </a:rPr>
              <a:t>简、排列才算完</a:t>
            </a:r>
            <a:r>
              <a:rPr lang="en-US" altLang="zh-CN" b="1" dirty="0"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43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44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46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/>
          <a:lstStyle/>
          <a:p>
            <a:pPr lvl="0"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多项式乘以多项</a:t>
            </a:r>
            <a:r>
              <a:rPr lang="zh-CN" altLang="en-US" sz="2800" b="1" spc="1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式</a:t>
            </a:r>
            <a:endParaRPr lang="zh-CN" altLang="en-US" sz="2800" b="1" spc="100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200019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/>
      <p:bldP spid="31" grpId="0"/>
      <p:bldP spid="32" grpId="0"/>
      <p:bldP spid="33" grpId="0" bldLvl="0" animBg="1"/>
      <p:bldP spid="34" grpId="0" bldLvl="0" animBg="1"/>
      <p:bldP spid="35" grpId="0" bldLvl="0" animBg="1"/>
      <p:bldP spid="36" grpId="0" bldLvl="0" animBg="1"/>
      <p:bldP spid="37" grpId="0"/>
      <p:bldP spid="38" grpId="0"/>
      <p:bldP spid="39" grpId="0"/>
      <p:bldP spid="40" grpId="0"/>
      <p:bldP spid="41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16">
            <a:extLst>
              <a:ext uri="{FF2B5EF4-FFF2-40B4-BE49-F238E27FC236}">
                <a16:creationId xmlns="" xmlns:a16="http://schemas.microsoft.com/office/drawing/2014/main" id="{B2A1AD61-E1A1-4708-896D-617B8C4B5F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0925" y="1114425"/>
            <a:ext cx="7721600" cy="1027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kumimoji="1" lang="zh-CN" altLang="en-US" sz="2400" b="1" kern="0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kumimoji="1" lang="en-US" altLang="zh-CN" sz="2400" b="1" kern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1 </a:t>
            </a:r>
            <a:r>
              <a:rPr kumimoji="1" lang="en-US" altLang="zh-CN" sz="2400" b="1" kern="0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</a:t>
            </a:r>
            <a:r>
              <a:rPr kumimoji="1"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算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1" lang="en-US" altLang="zh-CN" sz="2400" b="1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+1)(</a:t>
            </a:r>
            <a:r>
              <a:rPr kumimoji="1" lang="en-US" altLang="zh-CN" sz="2400" b="1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+2)</a:t>
            </a:r>
            <a:r>
              <a:rPr kumimoji="1" lang="zh-CN" altLang="en-US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–8</a:t>
            </a:r>
            <a:r>
              <a:rPr kumimoji="1" lang="en-US" altLang="zh-CN" sz="2400" b="1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kumimoji="1" lang="en-US" altLang="zh-CN" sz="2400" b="1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–</a:t>
            </a:r>
            <a:r>
              <a:rPr kumimoji="1" lang="en-US" altLang="zh-CN" sz="2400" b="1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kumimoji="1" lang="zh-CN" altLang="en-US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；</a:t>
            </a:r>
            <a:endParaRPr kumimoji="1" lang="zh-CN" altLang="en-US" sz="2400" b="1" kern="0" dirty="0">
              <a:solidFill>
                <a:prstClr val="black"/>
              </a:solidFill>
              <a:latin typeface="Times New Roman" panose="02020603050405020304" pitchFamily="18" charset="0"/>
              <a:ea typeface="黑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D6AD1FEA-5BC7-44FB-9CB3-A32954E2DC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3463" y="2094292"/>
            <a:ext cx="59864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 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 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x·x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+1·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+1×2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=3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+6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+2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F88D9109-60B0-4162-B29F-7D43DFC6A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2438" y="3602417"/>
            <a:ext cx="58721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(2) 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–8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+8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" name="组合 4">
            <a:extLst>
              <a:ext uri="{FF2B5EF4-FFF2-40B4-BE49-F238E27FC236}">
                <a16:creationId xmlns="" xmlns:a16="http://schemas.microsoft.com/office/drawing/2014/main" id="{DA45E619-4775-49C1-9313-F67915784AF3}"/>
              </a:ext>
            </a:extLst>
          </p:cNvPr>
          <p:cNvGrpSpPr>
            <a:grpSpLocks/>
          </p:cNvGrpSpPr>
          <p:nvPr/>
        </p:nvGrpSpPr>
        <p:grpSpPr bwMode="auto">
          <a:xfrm>
            <a:off x="6124575" y="2268917"/>
            <a:ext cx="2360582" cy="991499"/>
            <a:chOff x="9192" y="4186"/>
            <a:chExt cx="4585" cy="1883"/>
          </a:xfrm>
        </p:grpSpPr>
        <p:sp>
          <p:nvSpPr>
            <p:cNvPr id="55301" name="云形标注 1">
              <a:extLst>
                <a:ext uri="{FF2B5EF4-FFF2-40B4-BE49-F238E27FC236}">
                  <a16:creationId xmlns="" xmlns:a16="http://schemas.microsoft.com/office/drawing/2014/main" id="{B474C65D-3C39-475D-8BD6-47D7A6EE5A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92" y="4186"/>
              <a:ext cx="4585" cy="1883"/>
            </a:xfrm>
            <a:prstGeom prst="cloudCallout">
              <a:avLst>
                <a:gd name="adj1" fmla="val -88472"/>
                <a:gd name="adj2" fmla="val 35310"/>
              </a:avLst>
            </a:prstGeom>
            <a:solidFill>
              <a:srgbClr val="66FF99"/>
            </a:solidFill>
            <a:ln w="9525">
              <a:solidFill>
                <a:srgbClr val="FFFF7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 b="1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55302" name="文本框 3">
              <a:extLst>
                <a:ext uri="{FF2B5EF4-FFF2-40B4-BE49-F238E27FC236}">
                  <a16:creationId xmlns="" xmlns:a16="http://schemas.microsoft.com/office/drawing/2014/main" id="{CC851D23-D620-4C9A-845E-425DAE8EB2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92" y="4333"/>
              <a:ext cx="4095" cy="1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b="1" dirty="0" smtClean="0">
                  <a:solidFill>
                    <a:prstClr val="black"/>
                  </a:solidFill>
                  <a:latin typeface="宋体" panose="02010600030101010101" pitchFamily="2" charset="-122"/>
                </a:rPr>
                <a:t>    </a:t>
              </a:r>
              <a:r>
                <a:rPr lang="zh-CN" altLang="en-US" b="1" dirty="0" smtClean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</a:rPr>
                <a:t>结果</a:t>
              </a:r>
              <a:r>
                <a:rPr lang="zh-CN" altLang="en-US" b="1" dirty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</a:rPr>
                <a:t>中有同类项的要合并同类项</a:t>
              </a:r>
              <a:r>
                <a:rPr lang="en-US" altLang="zh-CN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.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6C857167-2271-4CE1-9B04-D56052CA56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6863" y="3167442"/>
            <a:ext cx="2521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+7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</a:p>
        </p:txBody>
      </p:sp>
      <p:grpSp>
        <p:nvGrpSpPr>
          <p:cNvPr id="4" name="组合 6">
            <a:extLst>
              <a:ext uri="{FF2B5EF4-FFF2-40B4-BE49-F238E27FC236}">
                <a16:creationId xmlns="" xmlns:a16="http://schemas.microsoft.com/office/drawing/2014/main" id="{FF902CFB-0E02-4D10-970F-D94D0CD8F42B}"/>
              </a:ext>
            </a:extLst>
          </p:cNvPr>
          <p:cNvGrpSpPr>
            <a:grpSpLocks/>
          </p:cNvGrpSpPr>
          <p:nvPr/>
        </p:nvGrpSpPr>
        <p:grpSpPr bwMode="auto">
          <a:xfrm>
            <a:off x="6343635" y="3306113"/>
            <a:ext cx="2184400" cy="896938"/>
            <a:chOff x="9192" y="4186"/>
            <a:chExt cx="4585" cy="1883"/>
          </a:xfrm>
        </p:grpSpPr>
        <p:sp>
          <p:nvSpPr>
            <p:cNvPr id="55305" name="云形标注 7">
              <a:extLst>
                <a:ext uri="{FF2B5EF4-FFF2-40B4-BE49-F238E27FC236}">
                  <a16:creationId xmlns="" xmlns:a16="http://schemas.microsoft.com/office/drawing/2014/main" id="{77154D6F-936C-4591-9FFB-D47EACAB30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92" y="4186"/>
              <a:ext cx="4585" cy="1883"/>
            </a:xfrm>
            <a:prstGeom prst="cloudCallout">
              <a:avLst>
                <a:gd name="adj1" fmla="val -93620"/>
                <a:gd name="adj2" fmla="val 19356"/>
              </a:avLst>
            </a:prstGeom>
            <a:solidFill>
              <a:srgbClr val="66FF99"/>
            </a:solidFill>
            <a:ln w="9525">
              <a:solidFill>
                <a:srgbClr val="FFFF7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0" b="1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55306" name="文本框 8">
              <a:extLst>
                <a:ext uri="{FF2B5EF4-FFF2-40B4-BE49-F238E27FC236}">
                  <a16:creationId xmlns="" xmlns:a16="http://schemas.microsoft.com/office/drawing/2014/main" id="{F4980087-65FB-4AD9-B280-DDFD90A2F3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92" y="4333"/>
              <a:ext cx="4095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prstClr val="black"/>
                  </a:solidFill>
                  <a:latin typeface="宋体" panose="02010600030101010101" pitchFamily="2" charset="-122"/>
                </a:rPr>
                <a:t>    </a:t>
              </a:r>
              <a:r>
                <a:rPr lang="zh-CN" altLang="en-US" b="1" dirty="0" smtClean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</a:rPr>
                <a:t>计算</a:t>
              </a:r>
              <a:r>
                <a:rPr lang="zh-CN" altLang="en-US" b="1" dirty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</a:rPr>
                <a:t>时要注意符号问题</a:t>
              </a:r>
              <a:r>
                <a:rPr lang="en-US" altLang="zh-CN" b="1" dirty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</a:rPr>
                <a:t>.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8EF9944-51DF-4F6C-B20B-503F16A03D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5738" y="4151692"/>
            <a:ext cx="28913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+8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</a:p>
        </p:txBody>
      </p:sp>
      <p:grpSp>
        <p:nvGrpSpPr>
          <p:cNvPr id="55312" name="组合 6">
            <a:extLst>
              <a:ext uri="{FF2B5EF4-FFF2-40B4-BE49-F238E27FC236}">
                <a16:creationId xmlns="" xmlns:a16="http://schemas.microsoft.com/office/drawing/2014/main" id="{652518CB-AA6E-4AB9-8C64-148CDEC98BA3}"/>
              </a:ext>
            </a:extLst>
          </p:cNvPr>
          <p:cNvGrpSpPr>
            <a:grpSpLocks/>
          </p:cNvGrpSpPr>
          <p:nvPr/>
        </p:nvGrpSpPr>
        <p:grpSpPr bwMode="auto">
          <a:xfrm>
            <a:off x="679450" y="655638"/>
            <a:ext cx="1858963" cy="492125"/>
            <a:chOff x="427462" y="558483"/>
            <a:chExt cx="1858351" cy="492443"/>
          </a:xfrm>
        </p:grpSpPr>
        <p:grpSp>
          <p:nvGrpSpPr>
            <p:cNvPr id="55313" name="组合 5">
              <a:extLst>
                <a:ext uri="{FF2B5EF4-FFF2-40B4-BE49-F238E27FC236}">
                  <a16:creationId xmlns="" xmlns:a16="http://schemas.microsoft.com/office/drawing/2014/main" id="{A8AEF80A-7366-464D-8972-1D2A4BBC64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4C6E9AF9-AC24-4455-B33C-3D10A2B6BE1F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" name="椭圆 1">
                <a:extLst>
                  <a:ext uri="{FF2B5EF4-FFF2-40B4-BE49-F238E27FC236}">
                    <a16:creationId xmlns="" xmlns:a16="http://schemas.microsoft.com/office/drawing/2014/main" id="{495826B2-76AE-4711-8BBF-4411D81936D8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="" xmlns:a16="http://schemas.microsoft.com/office/drawing/2014/main" id="{A258B2E0-7DC1-4D56-A343-0EB4206F9BD1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C01435B7-8A3F-4215-92F9-65CB6B448875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EFE1C845-C478-4141-9706-891FAE693190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5319" name="文本框 11">
              <a:extLst>
                <a:ext uri="{FF2B5EF4-FFF2-40B4-BE49-F238E27FC236}">
                  <a16:creationId xmlns="" xmlns:a16="http://schemas.microsoft.com/office/drawing/2014/main" id="{626B99BD-22B1-49B6-9090-065604A5DC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>
                  <a:solidFill>
                    <a:prstClr val="white"/>
                  </a:solidFill>
                </a:rPr>
                <a:t>1</a:t>
              </a:r>
              <a:endParaRPr lang="zh-CN" altLang="en-US" sz="2600" b="1">
                <a:solidFill>
                  <a:prstClr val="white"/>
                </a:solidFill>
              </a:endParaRPr>
            </a:p>
          </p:txBody>
        </p:sp>
      </p:grpSp>
      <p:sp>
        <p:nvSpPr>
          <p:cNvPr id="55320" name="文本框 2">
            <a:extLst>
              <a:ext uri="{FF2B5EF4-FFF2-40B4-BE49-F238E27FC236}">
                <a16:creationId xmlns="" xmlns:a16="http://schemas.microsoft.com/office/drawing/2014/main" id="{A54E3AC8-E4D0-4EAF-957F-05338A9033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5413" y="654050"/>
            <a:ext cx="49149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用多项式乘以多项式法则进行计算</a:t>
            </a:r>
          </a:p>
        </p:txBody>
      </p:sp>
      <p:grpSp>
        <p:nvGrpSpPr>
          <p:cNvPr id="27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8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893433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6" grpId="0"/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0A031B44-31E7-42F5-B85A-BE95151976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6031" y="1144590"/>
            <a:ext cx="55816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(3) 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x·xy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2F2D1179-14CD-4F88-9ED6-D9F25102A90A}"/>
              </a:ext>
            </a:extLst>
          </p:cNvPr>
          <p:cNvSpPr/>
          <p:nvPr/>
        </p:nvSpPr>
        <p:spPr bwMode="auto">
          <a:xfrm>
            <a:off x="991562" y="3399460"/>
            <a:ext cx="7212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    需</a:t>
            </a:r>
            <a:r>
              <a:rPr lang="zh-CN" alt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要注意的几个问</a:t>
            </a:r>
            <a:r>
              <a:rPr lang="zh-CN" altLang="en-US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题：</a:t>
            </a:r>
            <a:r>
              <a:rPr lang="en-US" altLang="zh-CN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</a:rPr>
              <a:t>(1)</a:t>
            </a:r>
            <a:r>
              <a:rPr kumimoji="1"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漏乘；</a:t>
            </a:r>
            <a:r>
              <a:rPr kumimoji="1" lang="en-US" altLang="zh-CN" sz="2400" b="1" dirty="0" smtClean="0">
                <a:solidFill>
                  <a:prstClr val="black"/>
                </a:solidFill>
                <a:latin typeface="宋体" pitchFamily="2" charset="-122"/>
              </a:rPr>
              <a:t>(2)</a:t>
            </a:r>
            <a:r>
              <a:rPr kumimoji="1"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符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号问</a:t>
            </a:r>
            <a:r>
              <a:rPr kumimoji="1"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题；</a:t>
            </a:r>
            <a:r>
              <a:rPr kumimoji="1" lang="en-US" altLang="zh-CN" sz="2400" b="1" dirty="0" smtClean="0">
                <a:solidFill>
                  <a:prstClr val="black"/>
                </a:solidFill>
                <a:latin typeface="宋体" pitchFamily="2" charset="-122"/>
              </a:rPr>
              <a:t>(3)</a:t>
            </a:r>
            <a:r>
              <a:rPr kumimoji="1"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最</a:t>
            </a:r>
            <a:r>
              <a:rPr kumimoji="1"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后结果应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化成最简形式</a:t>
            </a:r>
            <a:r>
              <a:rPr kumimoji="1"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5" name="组合 6">
            <a:extLst>
              <a:ext uri="{FF2B5EF4-FFF2-40B4-BE49-F238E27FC236}">
                <a16:creationId xmlns="" xmlns:a16="http://schemas.microsoft.com/office/drawing/2014/main" id="{D7739A52-16B4-4DDB-BB5C-372E5AB9C079}"/>
              </a:ext>
            </a:extLst>
          </p:cNvPr>
          <p:cNvGrpSpPr>
            <a:grpSpLocks/>
          </p:cNvGrpSpPr>
          <p:nvPr/>
        </p:nvGrpSpPr>
        <p:grpSpPr bwMode="auto">
          <a:xfrm>
            <a:off x="6079137" y="1812972"/>
            <a:ext cx="2754381" cy="539750"/>
            <a:chOff x="9192" y="4186"/>
            <a:chExt cx="4585" cy="1133"/>
          </a:xfrm>
        </p:grpSpPr>
        <p:sp>
          <p:nvSpPr>
            <p:cNvPr id="56330" name="云形标注 7">
              <a:extLst>
                <a:ext uri="{FF2B5EF4-FFF2-40B4-BE49-F238E27FC236}">
                  <a16:creationId xmlns="" xmlns:a16="http://schemas.microsoft.com/office/drawing/2014/main" id="{23D76607-1A6E-468F-A136-DC1628A4A1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92" y="4186"/>
              <a:ext cx="4585" cy="1133"/>
            </a:xfrm>
            <a:prstGeom prst="cloudCallout">
              <a:avLst>
                <a:gd name="adj1" fmla="val -90650"/>
                <a:gd name="adj2" fmla="val -77789"/>
              </a:avLst>
            </a:prstGeom>
            <a:solidFill>
              <a:srgbClr val="66FF99"/>
            </a:solidFill>
            <a:ln w="9525">
              <a:solidFill>
                <a:srgbClr val="FFFF7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56331" name="文本框 8">
              <a:extLst>
                <a:ext uri="{FF2B5EF4-FFF2-40B4-BE49-F238E27FC236}">
                  <a16:creationId xmlns="" xmlns:a16="http://schemas.microsoft.com/office/drawing/2014/main" id="{5D05626A-ACDB-45F3-8ED5-7D7A7317A6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92" y="4333"/>
              <a:ext cx="4095" cy="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</a:rPr>
                <a:t>计算时不能漏乘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</a:rPr>
                <a:t>.</a:t>
              </a:r>
            </a:p>
          </p:txBody>
        </p:sp>
      </p:grpSp>
      <p:grpSp>
        <p:nvGrpSpPr>
          <p:cNvPr id="17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8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0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297721" y="546698"/>
            <a:ext cx="276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(3) (</a:t>
            </a:r>
            <a:r>
              <a:rPr kumimoji="1" lang="en-US" altLang="zh-CN" sz="2400" b="1" i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1" lang="en-US" altLang="zh-CN" sz="2400" b="1" i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kumimoji="1" lang="en-US" altLang="zh-CN" sz="2400" b="1" i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kern="0" baseline="30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–</a:t>
            </a:r>
            <a:r>
              <a:rPr kumimoji="1" lang="en-US" altLang="zh-CN" sz="2400" b="1" i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xy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kumimoji="1" lang="en-US" altLang="zh-CN" sz="2400" b="1" i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kern="0" baseline="30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).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18" y="2823287"/>
            <a:ext cx="18002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10040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文本占位符 31746">
            <a:extLst>
              <a:ext uri="{FF2B5EF4-FFF2-40B4-BE49-F238E27FC236}">
                <a16:creationId xmlns="" xmlns:a16="http://schemas.microsoft.com/office/drawing/2014/main" id="{19A1CBF2-F56E-470F-97B0-7AFF2A7287C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19050" y="733570"/>
            <a:ext cx="7612922" cy="2435225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noProof="1" smtClean="0">
                <a:solidFill>
                  <a:srgbClr val="0000FF"/>
                </a:solidFill>
                <a:ea typeface="楷体" panose="02010609060101010101" pitchFamily="49" charset="-122"/>
              </a:rPr>
              <a:t>    </a:t>
            </a:r>
            <a:r>
              <a:rPr lang="en-US" altLang="zh-CN" sz="2800" b="1" noProof="1" smtClean="0">
                <a:solidFill>
                  <a:srgbClr val="0000FF"/>
                </a:solidFill>
                <a:ea typeface="楷体" panose="02010609060101010101" pitchFamily="49" charset="-122"/>
              </a:rPr>
              <a:t>1</a:t>
            </a:r>
            <a:r>
              <a:rPr lang="en-US" altLang="zh-CN" sz="2800" b="1" noProof="1">
                <a:solidFill>
                  <a:srgbClr val="0000FF"/>
                </a:solidFill>
                <a:ea typeface="楷体" panose="02010609060101010101" pitchFamily="49" charset="-122"/>
              </a:rPr>
              <a:t>.</a:t>
            </a:r>
            <a:r>
              <a:rPr lang="zh-CN" altLang="en-US" sz="2800" b="1" noProof="1">
                <a:solidFill>
                  <a:srgbClr val="080808"/>
                </a:solidFill>
                <a:ea typeface="楷体" panose="02010609060101010101" pitchFamily="49" charset="-122"/>
              </a:rPr>
              <a:t>快速训练</a:t>
            </a:r>
            <a:r>
              <a:rPr lang="en-US" altLang="zh-CN" sz="2800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:</a:t>
            </a:r>
            <a:endParaRPr lang="en-US" altLang="zh-CN" sz="2800" b="1" noProof="1">
              <a:solidFill>
                <a:srgbClr val="080808"/>
              </a:solidFill>
              <a:ea typeface="楷体" panose="02010609060101010101" pitchFamily="49" charset="-122"/>
            </a:endParaRPr>
          </a:p>
          <a:p>
            <a:pPr marL="609600" indent="-609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noProof="1">
                <a:solidFill>
                  <a:srgbClr val="080808"/>
                </a:solidFill>
                <a:ea typeface="楷体" panose="02010609060101010101" pitchFamily="49" charset="-122"/>
              </a:rPr>
              <a:t>   </a:t>
            </a:r>
            <a:r>
              <a:rPr lang="en-US" altLang="zh-CN" b="1" noProof="1" smtClean="0">
                <a:solidFill>
                  <a:srgbClr val="080808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1</a:t>
            </a:r>
            <a:r>
              <a:rPr lang="en-US" altLang="zh-CN" b="1" noProof="1" smtClean="0">
                <a:solidFill>
                  <a:srgbClr val="080808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 (2</a:t>
            </a:r>
            <a:r>
              <a:rPr lang="en-US" altLang="zh-CN" b="1" i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x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+1)(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x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+3);                  </a:t>
            </a:r>
            <a:r>
              <a:rPr lang="en-US" altLang="zh-CN" b="1" noProof="1" smtClean="0">
                <a:solidFill>
                  <a:srgbClr val="080808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2</a:t>
            </a:r>
            <a:r>
              <a:rPr lang="en-US" altLang="zh-CN" b="1" noProof="1" smtClean="0">
                <a:solidFill>
                  <a:srgbClr val="080808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m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+2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n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)(</a:t>
            </a:r>
            <a:r>
              <a:rPr lang="en-US" altLang="zh-CN" b="1" i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m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+3</a:t>
            </a:r>
            <a:r>
              <a:rPr lang="en-US" altLang="zh-CN" b="1" i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n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):</a:t>
            </a:r>
            <a:endParaRPr lang="en-US" altLang="zh-CN" b="1" noProof="1">
              <a:solidFill>
                <a:srgbClr val="080808"/>
              </a:solidFill>
              <a:ea typeface="楷体" panose="02010609060101010101" pitchFamily="49" charset="-122"/>
            </a:endParaRPr>
          </a:p>
          <a:p>
            <a:pPr marL="609600" indent="-609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noProof="1">
                <a:solidFill>
                  <a:srgbClr val="080808"/>
                </a:solidFill>
                <a:ea typeface="楷体" panose="02010609060101010101" pitchFamily="49" charset="-122"/>
              </a:rPr>
              <a:t>   </a:t>
            </a:r>
            <a:r>
              <a:rPr lang="en-US" altLang="zh-CN" b="1" noProof="1" smtClean="0">
                <a:solidFill>
                  <a:srgbClr val="080808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3</a:t>
            </a:r>
            <a:r>
              <a:rPr lang="en-US" altLang="zh-CN" b="1" noProof="1" smtClean="0">
                <a:solidFill>
                  <a:srgbClr val="080808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( 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a</a:t>
            </a:r>
            <a:r>
              <a:rPr lang="en-US" altLang="zh-CN" b="1" noProof="1">
                <a:solidFill>
                  <a:srgbClr val="080808"/>
                </a:solidFill>
                <a:ea typeface="楷体" panose="02010609060101010101" pitchFamily="49" charset="-122"/>
              </a:rPr>
              <a:t> 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– 1)</a:t>
            </a:r>
            <a:r>
              <a:rPr lang="en-US" altLang="zh-CN" b="1" baseline="30000" noProof="1" smtClean="0">
                <a:solidFill>
                  <a:srgbClr val="080808"/>
                </a:solidFill>
                <a:ea typeface="楷体" panose="02010609060101010101" pitchFamily="49" charset="-122"/>
              </a:rPr>
              <a:t>2 </a:t>
            </a:r>
            <a:r>
              <a:rPr lang="zh-CN" altLang="en-US" b="1" noProof="1">
                <a:solidFill>
                  <a:srgbClr val="080808"/>
                </a:solidFill>
                <a:ea typeface="楷体" panose="02010609060101010101" pitchFamily="49" charset="-122"/>
              </a:rPr>
              <a:t>；          </a:t>
            </a:r>
            <a:r>
              <a:rPr lang="zh-CN" altLang="en-US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           </a:t>
            </a:r>
            <a:r>
              <a:rPr lang="en-US" altLang="zh-CN" b="1" noProof="1" smtClean="0">
                <a:solidFill>
                  <a:srgbClr val="080808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4</a:t>
            </a:r>
            <a:r>
              <a:rPr lang="en-US" altLang="zh-CN" b="1" noProof="1" smtClean="0">
                <a:solidFill>
                  <a:srgbClr val="080808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a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+3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b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)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(a </a:t>
            </a:r>
            <a:r>
              <a:rPr lang="en-US" altLang="zh-CN" b="1" noProof="1">
                <a:solidFill>
                  <a:srgbClr val="080808"/>
                </a:solidFill>
                <a:ea typeface="楷体" panose="02010609060101010101" pitchFamily="49" charset="-122"/>
              </a:rPr>
              <a:t>–3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b</a:t>
            </a:r>
            <a:r>
              <a:rPr lang="en-US" altLang="zh-CN" b="1" noProof="1">
                <a:solidFill>
                  <a:srgbClr val="080808"/>
                </a:solidFill>
                <a:ea typeface="楷体" panose="02010609060101010101" pitchFamily="49" charset="-122"/>
              </a:rPr>
              <a:t> 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).</a:t>
            </a:r>
            <a:endParaRPr lang="en-US" altLang="zh-CN" b="1" noProof="1">
              <a:solidFill>
                <a:srgbClr val="080808"/>
              </a:solidFill>
              <a:ea typeface="楷体" panose="02010609060101010101" pitchFamily="49" charset="-122"/>
            </a:endParaRPr>
          </a:p>
          <a:p>
            <a:pPr marL="609600" indent="-609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noProof="1">
                <a:solidFill>
                  <a:srgbClr val="080808"/>
                </a:solidFill>
                <a:ea typeface="楷体" panose="02010609060101010101" pitchFamily="49" charset="-122"/>
              </a:rPr>
              <a:t>   </a:t>
            </a:r>
            <a:r>
              <a:rPr lang="en-US" altLang="zh-CN" b="1" noProof="1" smtClean="0">
                <a:solidFill>
                  <a:srgbClr val="080808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5</a:t>
            </a:r>
            <a:r>
              <a:rPr lang="en-US" altLang="zh-CN" b="1" noProof="1" smtClean="0">
                <a:solidFill>
                  <a:srgbClr val="080808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x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+2)(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x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+3);</a:t>
            </a:r>
            <a:r>
              <a:rPr lang="en-US" altLang="zh-CN" b="1" baseline="30000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                              </a:t>
            </a:r>
            <a:r>
              <a:rPr lang="en-US" altLang="zh-CN" b="1" noProof="1" smtClean="0">
                <a:solidFill>
                  <a:srgbClr val="080808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6</a:t>
            </a:r>
            <a:r>
              <a:rPr lang="en-US" altLang="zh-CN" b="1" noProof="1" smtClean="0">
                <a:solidFill>
                  <a:srgbClr val="080808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x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–4)(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x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+1)</a:t>
            </a:r>
            <a:endParaRPr lang="en-US" altLang="zh-CN" b="1" noProof="1">
              <a:solidFill>
                <a:srgbClr val="080808"/>
              </a:solidFill>
              <a:ea typeface="楷体" panose="02010609060101010101" pitchFamily="49" charset="-122"/>
            </a:endParaRPr>
          </a:p>
          <a:p>
            <a:pPr marL="609600" indent="-609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noProof="1">
                <a:solidFill>
                  <a:srgbClr val="080808"/>
                </a:solidFill>
                <a:ea typeface="楷体" panose="02010609060101010101" pitchFamily="49" charset="-122"/>
              </a:rPr>
              <a:t>   </a:t>
            </a:r>
            <a:r>
              <a:rPr lang="en-US" altLang="zh-CN" b="1" noProof="1" smtClean="0">
                <a:solidFill>
                  <a:srgbClr val="080808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7</a:t>
            </a:r>
            <a:r>
              <a:rPr lang="en-US" altLang="zh-CN" b="1" noProof="1" smtClean="0">
                <a:solidFill>
                  <a:srgbClr val="080808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</a:t>
            </a:r>
            <a:r>
              <a:rPr lang="en-US" altLang="zh-CN" b="1" noProof="1">
                <a:solidFill>
                  <a:srgbClr val="080808"/>
                </a:solidFill>
                <a:ea typeface="楷体" panose="02010609060101010101" pitchFamily="49" charset="-122"/>
              </a:rPr>
              <a:t>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y+</a:t>
            </a:r>
            <a:r>
              <a:rPr lang="en-US" altLang="zh-CN" b="1" noProof="1">
                <a:solidFill>
                  <a:srgbClr val="080808"/>
                </a:solidFill>
                <a:ea typeface="楷体" panose="02010609060101010101" pitchFamily="49" charset="-122"/>
              </a:rPr>
              <a:t>4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)(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y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–2);                      </a:t>
            </a:r>
            <a:r>
              <a:rPr lang="en-US" altLang="zh-CN" b="1" noProof="1" smtClean="0">
                <a:solidFill>
                  <a:srgbClr val="080808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8</a:t>
            </a:r>
            <a:r>
              <a:rPr lang="en-US" altLang="zh-CN" b="1" noProof="1" smtClean="0">
                <a:solidFill>
                  <a:srgbClr val="080808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y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–5)(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y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–3)</a:t>
            </a:r>
            <a:endParaRPr lang="en-US" altLang="zh-CN" b="1" noProof="1">
              <a:solidFill>
                <a:srgbClr val="080808"/>
              </a:solidFill>
              <a:ea typeface="楷体" panose="02010609060101010101" pitchFamily="49" charset="-122"/>
            </a:endParaRPr>
          </a:p>
        </p:txBody>
      </p:sp>
      <p:sp>
        <p:nvSpPr>
          <p:cNvPr id="57346" name="文本框 31747">
            <a:extLst>
              <a:ext uri="{FF2B5EF4-FFF2-40B4-BE49-F238E27FC236}">
                <a16:creationId xmlns="" xmlns:a16="http://schemas.microsoft.com/office/drawing/2014/main" id="{A5BD1FFD-354A-441F-B1DF-C8AF2E4A30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7400" y="2268231"/>
            <a:ext cx="11620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–9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b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sym typeface="Wingdings" panose="05000000000000000000" pitchFamily="2" charset="2"/>
            </a:endParaRPr>
          </a:p>
        </p:txBody>
      </p:sp>
      <p:grpSp>
        <p:nvGrpSpPr>
          <p:cNvPr id="9" name="组合 5">
            <a:extLst>
              <a:ext uri="{FF2B5EF4-FFF2-40B4-BE49-F238E27FC236}">
                <a16:creationId xmlns="" xmlns:a16="http://schemas.microsoft.com/office/drawing/2014/main" id="{8F5AED6E-8422-450C-97D7-0FCFEBBB5747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0" name="文本框 15">
              <a:extLst>
                <a:ext uri="{FF2B5EF4-FFF2-40B4-BE49-F238E27FC236}">
                  <a16:creationId xmlns="" xmlns:a16="http://schemas.microsoft.com/office/drawing/2014/main" id="{9CDFDD51-AA30-4B88-A240-4BC8B7A52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1" name="组合 2">
              <a:extLst>
                <a:ext uri="{FF2B5EF4-FFF2-40B4-BE49-F238E27FC236}">
                  <a16:creationId xmlns="" xmlns:a16="http://schemas.microsoft.com/office/drawing/2014/main" id="{79BAAB28-77B6-4D51-BBE2-8C98B6A4BE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3" name="直线连接符 14">
                <a:extLst>
                  <a:ext uri="{FF2B5EF4-FFF2-40B4-BE49-F238E27FC236}">
                    <a16:creationId xmlns="" xmlns:a16="http://schemas.microsoft.com/office/drawing/2014/main" id="{A1BBD827-C703-4B03-9AF5-AAF66300DFC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>
                <a:extLst>
                  <a:ext uri="{FF2B5EF4-FFF2-40B4-BE49-F238E27FC236}">
                    <a16:creationId xmlns="" xmlns:a16="http://schemas.microsoft.com/office/drawing/2014/main" id="{2007C1D5-B5C0-4620-929E-AB4E8C898E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78" y="84361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418263" y="1668156"/>
            <a:ext cx="125547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+7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+3</a:t>
            </a:r>
            <a:endParaRPr lang="zh-CN" altLang="en-US" sz="2100" dirty="0"/>
          </a:p>
        </p:txBody>
      </p:sp>
      <p:sp>
        <p:nvSpPr>
          <p:cNvPr id="3" name="矩形 2"/>
          <p:cNvSpPr/>
          <p:nvPr/>
        </p:nvSpPr>
        <p:spPr>
          <a:xfrm>
            <a:off x="7337400" y="1615520"/>
            <a:ext cx="165942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m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+5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mn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+6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n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endParaRPr lang="zh-CN" altLang="en-US" sz="2100" dirty="0"/>
          </a:p>
        </p:txBody>
      </p:sp>
      <p:sp>
        <p:nvSpPr>
          <p:cNvPr id="4" name="矩形 3"/>
          <p:cNvSpPr/>
          <p:nvPr/>
        </p:nvSpPr>
        <p:spPr>
          <a:xfrm>
            <a:off x="2858075" y="2268231"/>
            <a:ext cx="110158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–2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+1</a:t>
            </a:r>
            <a:endParaRPr lang="zh-CN" altLang="en-US" sz="2100" dirty="0"/>
          </a:p>
        </p:txBody>
      </p:sp>
      <p:sp>
        <p:nvSpPr>
          <p:cNvPr id="5" name="矩形 4"/>
          <p:cNvSpPr/>
          <p:nvPr/>
        </p:nvSpPr>
        <p:spPr>
          <a:xfrm>
            <a:off x="3154766" y="2896881"/>
            <a:ext cx="112082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+5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+6</a:t>
            </a:r>
            <a:endParaRPr lang="zh-CN" altLang="en-US" sz="2100" dirty="0"/>
          </a:p>
        </p:txBody>
      </p:sp>
      <p:sp>
        <p:nvSpPr>
          <p:cNvPr id="6" name="矩形 5"/>
          <p:cNvSpPr/>
          <p:nvPr/>
        </p:nvSpPr>
        <p:spPr>
          <a:xfrm>
            <a:off x="6727156" y="2896881"/>
            <a:ext cx="108234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–3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–4</a:t>
            </a:r>
            <a:endParaRPr lang="zh-CN" altLang="en-US" sz="2100" dirty="0"/>
          </a:p>
        </p:txBody>
      </p:sp>
      <p:sp>
        <p:nvSpPr>
          <p:cNvPr id="7" name="矩形 6"/>
          <p:cNvSpPr/>
          <p:nvPr/>
        </p:nvSpPr>
        <p:spPr>
          <a:xfrm>
            <a:off x="3154766" y="3506481"/>
            <a:ext cx="107273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y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–8</a:t>
            </a:r>
            <a:endParaRPr lang="zh-CN" altLang="en-US" sz="2100" dirty="0"/>
          </a:p>
        </p:txBody>
      </p:sp>
      <p:sp>
        <p:nvSpPr>
          <p:cNvPr id="8" name="矩形 7"/>
          <p:cNvSpPr/>
          <p:nvPr/>
        </p:nvSpPr>
        <p:spPr>
          <a:xfrm>
            <a:off x="6668646" y="3506481"/>
            <a:ext cx="120738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–8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y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+15</a:t>
            </a:r>
            <a:endParaRPr lang="zh-CN" altLang="en-US" sz="2100" dirty="0"/>
          </a:p>
        </p:txBody>
      </p:sp>
    </p:spTree>
    <p:extLst>
      <p:ext uri="{BB962C8B-B14F-4D97-AF65-F5344CB8AC3E}">
        <p14:creationId xmlns:p14="http://schemas.microsoft.com/office/powerpoint/2010/main" val="125046868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框 99">
            <a:extLst>
              <a:ext uri="{FF2B5EF4-FFF2-40B4-BE49-F238E27FC236}">
                <a16:creationId xmlns="" xmlns:a16="http://schemas.microsoft.com/office/drawing/2014/main" id="{9D73501C-3531-4034-B9C8-1D8749A592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201" y="1147763"/>
            <a:ext cx="76136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先化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简，再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求值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–5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，其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2FA85F8-32D2-460C-870A-86D8D1C4CC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1513" y="3809753"/>
            <a:ext cx="28686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当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–1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时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，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489F8AD-8BE0-4DB5-9DB5-CEF56D56A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5763" y="2352428"/>
            <a:ext cx="417934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–8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–(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–5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)(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0DCC23B-368B-4970-901F-7F23C4B614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6213" y="2895353"/>
            <a:ext cx="39549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EF72B45-D337-4388-9919-7BE2B20F5F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6213" y="3395415"/>
            <a:ext cx="27781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B92CF10-EA73-45A2-9FD2-679258AF26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1513" y="4222503"/>
            <a:ext cx="308770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–8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2–15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–21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58379" name="组合 6">
            <a:extLst>
              <a:ext uri="{FF2B5EF4-FFF2-40B4-BE49-F238E27FC236}">
                <a16:creationId xmlns="" xmlns:a16="http://schemas.microsoft.com/office/drawing/2014/main" id="{69B601AB-6B90-4003-9256-2D9DF2C1D985}"/>
              </a:ext>
            </a:extLst>
          </p:cNvPr>
          <p:cNvGrpSpPr>
            <a:grpSpLocks/>
          </p:cNvGrpSpPr>
          <p:nvPr/>
        </p:nvGrpSpPr>
        <p:grpSpPr bwMode="auto">
          <a:xfrm>
            <a:off x="669925" y="598488"/>
            <a:ext cx="1858963" cy="492125"/>
            <a:chOff x="427462" y="558483"/>
            <a:chExt cx="1858351" cy="491808"/>
          </a:xfrm>
        </p:grpSpPr>
        <p:grpSp>
          <p:nvGrpSpPr>
            <p:cNvPr id="58380" name="组合 5">
              <a:extLst>
                <a:ext uri="{FF2B5EF4-FFF2-40B4-BE49-F238E27FC236}">
                  <a16:creationId xmlns="" xmlns:a16="http://schemas.microsoft.com/office/drawing/2014/main" id="{589AB536-FEC5-4DC7-B895-3AE10BCD45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FD2222F3-4DE7-429F-A4E1-B01AFEB3297B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="" xmlns:a16="http://schemas.microsoft.com/office/drawing/2014/main" id="{FF6413F0-F2DE-413D-8F5F-917EE14F964E}"/>
                  </a:ext>
                </a:extLst>
              </p:cNvPr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="" xmlns:a16="http://schemas.microsoft.com/office/drawing/2014/main" id="{EA964FDF-5882-4479-B3CA-326DFA62BEEA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B12DDC0B-CC32-43FD-8A90-E0D395DE7C57}"/>
                  </a:ext>
                </a:extLst>
              </p:cNvPr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20A8DC1E-F3F6-43EB-BB45-EA5F688B76D6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8386" name="文本框 11">
              <a:extLst>
                <a:ext uri="{FF2B5EF4-FFF2-40B4-BE49-F238E27FC236}">
                  <a16:creationId xmlns="" xmlns:a16="http://schemas.microsoft.com/office/drawing/2014/main" id="{0560E121-15F4-4568-BB74-C252165E01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58387" name="文本框 2">
            <a:extLst>
              <a:ext uri="{FF2B5EF4-FFF2-40B4-BE49-F238E27FC236}">
                <a16:creationId xmlns="" xmlns:a16="http://schemas.microsoft.com/office/drawing/2014/main" id="{270DE634-2F13-42BD-B582-885AEA97D5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5244" y="631825"/>
            <a:ext cx="5519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用多项式乘以多项式法则进行化简求值</a:t>
            </a:r>
          </a:p>
        </p:txBody>
      </p:sp>
      <p:grpSp>
        <p:nvGrpSpPr>
          <p:cNvPr id="21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3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801753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矩形 87041">
            <a:extLst>
              <a:ext uri="{FF2B5EF4-FFF2-40B4-BE49-F238E27FC236}">
                <a16:creationId xmlns="" xmlns:a16="http://schemas.microsoft.com/office/drawing/2014/main" id="{2C59B65C-1776-4660-826E-328FC0F55F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3805" y="725913"/>
            <a:ext cx="66143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先化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简，再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值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 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，其中           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396" name="矩形 87045">
                <a:extLst>
                  <a:ext uri="{FF2B5EF4-FFF2-40B4-BE49-F238E27FC236}">
                    <a16:creationId xmlns="" xmlns:a16="http://schemas.microsoft.com/office/drawing/2014/main" id="{3E87CE40-BE69-4389-A4EC-9E0D9C0C68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87143" y="1348967"/>
                <a:ext cx="2170981" cy="548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2100" b="1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x</a:t>
                </a:r>
                <a:r>
                  <a:rPr lang="en-US" altLang="zh-CN" sz="21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= –2</a:t>
                </a:r>
                <a:r>
                  <a:rPr lang="zh-CN" altLang="en-US" sz="21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，</a:t>
                </a:r>
                <a:r>
                  <a:rPr lang="en-US" altLang="zh-CN" sz="2100" b="1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y</a:t>
                </a:r>
                <a:r>
                  <a:rPr lang="en-US" altLang="zh-CN" sz="2100" b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1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21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1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1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100" b="1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9396" name="矩形 87045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3E87CE40-BE69-4389-A4EC-9E0D9C0C68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87143" y="1348967"/>
                <a:ext cx="2170981" cy="548612"/>
              </a:xfrm>
              <a:prstGeom prst="rect">
                <a:avLst/>
              </a:prstGeom>
              <a:blipFill rotWithShape="1">
                <a:blip r:embed="rId2"/>
                <a:stretch>
                  <a:fillRect l="-3371" b="-777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7047" name="文本框 87046">
            <a:extLst>
              <a:ext uri="{FF2B5EF4-FFF2-40B4-BE49-F238E27FC236}">
                <a16:creationId xmlns="" xmlns:a16="http://schemas.microsoft.com/office/drawing/2014/main" id="{D21F8395-7333-4139-BDC0-B90E78B626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9738" y="2065338"/>
            <a:ext cx="68913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+mn-lt"/>
              </a:rPr>
              <a:t>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dirty="0" smtClean="0">
                <a:latin typeface="+mn-lt"/>
              </a:rPr>
              <a:t>)(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–2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dirty="0" smtClean="0">
                <a:latin typeface="+mn-lt"/>
              </a:rPr>
              <a:t>) –</a:t>
            </a:r>
            <a:r>
              <a:rPr lang="zh-CN" altLang="en-US" sz="2400" b="1" dirty="0" smtClean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(2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–3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dirty="0" smtClean="0">
                <a:latin typeface="+mn-lt"/>
              </a:rPr>
              <a:t>)(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+2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dirty="0" smtClean="0">
                <a:latin typeface="+mn-lt"/>
              </a:rPr>
              <a:t>)</a:t>
            </a:r>
            <a:endParaRPr lang="en-US" altLang="zh-CN" sz="2400" b="1" dirty="0">
              <a:latin typeface="+mn-lt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–(2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+4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–3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–6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7048" name="文本框 87047">
            <a:extLst>
              <a:ext uri="{FF2B5EF4-FFF2-40B4-BE49-F238E27FC236}">
                <a16:creationId xmlns="" xmlns:a16="http://schemas.microsoft.com/office/drawing/2014/main" id="{681CFC03-CC2E-4FB3-99E0-9C7BA3D226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9738" y="3105150"/>
            <a:ext cx="50752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–2</a:t>
            </a:r>
            <a:r>
              <a:rPr lang="en-US" altLang="zh-CN" sz="2400" b="1" i="1" dirty="0">
                <a:latin typeface="+mn-lt"/>
              </a:rPr>
              <a:t>xy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>
                <a:latin typeface="+mn-lt"/>
              </a:rPr>
              <a:t>xy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+2</a:t>
            </a:r>
            <a:r>
              <a:rPr lang="en-US" altLang="zh-CN" sz="2400" b="1" i="1" dirty="0">
                <a:latin typeface="+mn-lt"/>
              </a:rPr>
              <a:t>y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–2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>
                <a:latin typeface="+mn-lt"/>
              </a:rPr>
              <a:t>xy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+6</a:t>
            </a:r>
            <a:r>
              <a:rPr lang="en-US" altLang="zh-CN" sz="2400" b="1" i="1" dirty="0">
                <a:latin typeface="+mn-lt"/>
              </a:rPr>
              <a:t>y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endParaRPr lang="en-US" altLang="zh-CN" sz="24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87049" name="文本框 87048">
            <a:extLst>
              <a:ext uri="{FF2B5EF4-FFF2-40B4-BE49-F238E27FC236}">
                <a16:creationId xmlns="" xmlns:a16="http://schemas.microsoft.com/office/drawing/2014/main" id="{416D18F2-7C02-4253-B766-168551D62D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9738" y="3600450"/>
            <a:ext cx="50752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–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–4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+8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50" name="文本框 87049">
            <a:extLst>
              <a:ext uri="{FF2B5EF4-FFF2-40B4-BE49-F238E27FC236}">
                <a16:creationId xmlns="" xmlns:a16="http://schemas.microsoft.com/office/drawing/2014/main" id="{66D6A760-815B-48E2-9FBA-FE7E3672B0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4341" y="4149725"/>
            <a:ext cx="3024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当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100" b="1" dirty="0">
                <a:latin typeface="Times New Roman" panose="02020603050405020304" pitchFamily="18" charset="0"/>
              </a:rPr>
              <a:t>= 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–2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100" b="1" dirty="0">
                <a:latin typeface="Times New Roman" panose="02020603050405020304" pitchFamily="18" charset="0"/>
              </a:rPr>
              <a:t>=        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时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，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87053" name="文本框 87052">
            <a:extLst>
              <a:ext uri="{FF2B5EF4-FFF2-40B4-BE49-F238E27FC236}">
                <a16:creationId xmlns="" xmlns:a16="http://schemas.microsoft.com/office/drawing/2014/main" id="{A74C95A0-0139-4A74-83F4-862FE23C5A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587" y="4163887"/>
            <a:ext cx="30241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原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式</a:t>
            </a:r>
            <a:r>
              <a:rPr lang="en-US" altLang="zh-CN" sz="2400" b="1" dirty="0">
                <a:latin typeface="Times New Roman" panose="02020603050405020304" pitchFamily="18" charset="0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–6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id="{6503280A-EFC9-46ED-AA0B-256B751295AC}"/>
                  </a:ext>
                </a:extLst>
              </p:cNvPr>
              <p:cNvSpPr/>
              <p:nvPr/>
            </p:nvSpPr>
            <p:spPr>
              <a:xfrm>
                <a:off x="3503546" y="4088606"/>
                <a:ext cx="598241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altLang="zh-CN" b="1" i="1" dirty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6503280A-EFC9-46ED-AA0B-256B751295A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3546" y="4088606"/>
                <a:ext cx="598241" cy="61093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组合 5">
            <a:extLst>
              <a:ext uri="{FF2B5EF4-FFF2-40B4-BE49-F238E27FC236}">
                <a16:creationId xmlns="" xmlns:a16="http://schemas.microsoft.com/office/drawing/2014/main" id="{8F5AED6E-8422-450C-97D7-0FCFEBBB5747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9CDFDD51-AA30-4B88-A240-4BC8B7A52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7" name="组合 2">
              <a:extLst>
                <a:ext uri="{FF2B5EF4-FFF2-40B4-BE49-F238E27FC236}">
                  <a16:creationId xmlns="" xmlns:a16="http://schemas.microsoft.com/office/drawing/2014/main" id="{79BAAB28-77B6-4D51-BBE2-8C98B6A4BE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8" name="直线连接符 14">
                <a:extLst>
                  <a:ext uri="{FF2B5EF4-FFF2-40B4-BE49-F238E27FC236}">
                    <a16:creationId xmlns="" xmlns:a16="http://schemas.microsoft.com/office/drawing/2014/main" id="{A1BBD827-C703-4B03-9AF5-AAF66300DFC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Freeform 74">
                <a:extLst>
                  <a:ext uri="{FF2B5EF4-FFF2-40B4-BE49-F238E27FC236}">
                    <a16:creationId xmlns="" xmlns:a16="http://schemas.microsoft.com/office/drawing/2014/main" id="{2007C1D5-B5C0-4620-929E-AB4E8C898E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77" y="775291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8727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87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7" grpId="0"/>
      <p:bldP spid="87048" grpId="0"/>
      <p:bldP spid="87049" grpId="0"/>
      <p:bldP spid="87050" grpId="0"/>
      <p:bldP spid="87053" grpId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99">
            <a:extLst>
              <a:ext uri="{FF2B5EF4-FFF2-40B4-BE49-F238E27FC236}">
                <a16:creationId xmlns="" xmlns:a16="http://schemas.microsoft.com/office/drawing/2014/main" id="{47A0DE54-8AD6-4235-8F38-EED208993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275" y="630238"/>
            <a:ext cx="76295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ax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≠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0)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的积不含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项，也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不含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项，求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系数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的值．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322BC39-F32E-46CC-AF07-5D54A8A10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6288" y="1830567"/>
            <a:ext cx="3320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bx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1)(3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–2)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1D94F05-C556-43DF-95C8-0901112754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2363" y="2308439"/>
            <a:ext cx="4499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24EFE8B-1825-4427-B5D9-72992DA21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6528" y="2898776"/>
            <a:ext cx="46137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∵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积不含</a:t>
            </a:r>
            <a:r>
              <a:rPr lang="en-US" altLang="zh-CN" sz="2400" b="1" i="1" dirty="0">
                <a:latin typeface="+mn-lt"/>
                <a:ea typeface="仿宋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仿宋" pitchFamily="49" charset="-122"/>
              </a:rPr>
              <a:t>2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的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项，也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不含</a:t>
            </a:r>
            <a:r>
              <a:rPr lang="en-US" altLang="zh-CN" sz="2400" b="1" i="1" dirty="0">
                <a:latin typeface="+mn-lt"/>
                <a:ea typeface="仿宋" pitchFamily="49" charset="-122"/>
              </a:rPr>
              <a:t>x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的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项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6" name="对象 5">
            <a:hlinkClick r:id="" action="ppaction://ole?verb=1"/>
            <a:extLst>
              <a:ext uri="{FF2B5EF4-FFF2-40B4-BE49-F238E27FC236}">
                <a16:creationId xmlns="" xmlns:a16="http://schemas.microsoft.com/office/drawing/2014/main" id="{D5E41AB9-E90D-4E12-AE47-E6BF62B5E9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810030"/>
              </p:ext>
            </p:extLst>
          </p:nvPr>
        </p:nvGraphicFramePr>
        <p:xfrm>
          <a:off x="1122363" y="3629025"/>
          <a:ext cx="2047875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44" r:id="rId3" imgW="1054080" imgH="469800" progId="Equation.DSMT4">
                  <p:embed/>
                </p:oleObj>
              </mc:Choice>
              <mc:Fallback>
                <p:oleObj r:id="rId3" imgW="105408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2363" y="3629025"/>
                        <a:ext cx="2047875" cy="912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1"/>
            <a:extLst>
              <a:ext uri="{FF2B5EF4-FFF2-40B4-BE49-F238E27FC236}">
                <a16:creationId xmlns="" xmlns:a16="http://schemas.microsoft.com/office/drawing/2014/main" id="{95CDBEE6-42F0-4CDF-8ED1-77D7B40092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044530"/>
              </p:ext>
            </p:extLst>
          </p:nvPr>
        </p:nvGraphicFramePr>
        <p:xfrm>
          <a:off x="3613034" y="3409950"/>
          <a:ext cx="966787" cy="1255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45" name="Equation" r:id="rId5" imgW="647640" imgH="838080" progId="Equation.DSMT4">
                  <p:embed/>
                </p:oleObj>
              </mc:Choice>
              <mc:Fallback>
                <p:oleObj name="Equation" r:id="rId5" imgW="64764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3034" y="3409950"/>
                        <a:ext cx="966787" cy="12552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5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952" y="1538155"/>
            <a:ext cx="3414401" cy="3100520"/>
          </a:xfrm>
          <a:prstGeom prst="rect">
            <a:avLst/>
          </a:prstGeom>
        </p:spPr>
      </p:pic>
      <p:sp>
        <p:nvSpPr>
          <p:cNvPr id="14" name="文本框 99">
            <a:extLst>
              <a:ext uri="{FF2B5EF4-FFF2-40B4-BE49-F238E27FC236}">
                <a16:creationId xmlns="" xmlns:a16="http://schemas.microsoft.com/office/drawing/2014/main" id="{1F04BEBF-DB3D-4AE9-9600-EB7455E7BA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7211" y="2061399"/>
            <a:ext cx="3215314" cy="2031325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26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方法总结</a:t>
            </a:r>
            <a:r>
              <a:rPr lang="zh-CN" altLang="en-US" sz="2100" dirty="0" smtClean="0">
                <a:solidFill>
                  <a:srgbClr val="26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解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决此类问题首先要利用多项式乘法法则计算出展开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式，合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并同类项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后，再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根据不含某一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项，可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得这一项系数等于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零，再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列出方程解答．</a:t>
            </a:r>
          </a:p>
        </p:txBody>
      </p:sp>
    </p:spTree>
    <p:extLst>
      <p:ext uri="{BB962C8B-B14F-4D97-AF65-F5344CB8AC3E}">
        <p14:creationId xmlns:p14="http://schemas.microsoft.com/office/powerpoint/2010/main" val="407052823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4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文本框 4120">
            <a:extLst>
              <a:ext uri="{FF2B5EF4-FFF2-40B4-BE49-F238E27FC236}">
                <a16:creationId xmlns="" xmlns:a16="http://schemas.microsoft.com/office/drawing/2014/main" id="{457A787E-F701-4232-8241-276C61C9FE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2538" y="330200"/>
            <a:ext cx="7405687" cy="4350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选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择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题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算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–(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+1)(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–5)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结果正确的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    )</a:t>
            </a:r>
            <a:endParaRPr lang="en-US" altLang="zh-CN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.–4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–5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			B.4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+5</a:t>
            </a:r>
          </a:p>
          <a:p>
            <a:pPr lvl="1">
              <a:lnSpc>
                <a:spcPct val="12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C.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–4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+5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		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D.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+4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–5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+1)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结果中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项的系数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    )</a:t>
            </a:r>
            <a:endParaRPr lang="en-US" altLang="zh-CN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.–2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			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B.1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.–4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			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以上都不对</a:t>
            </a:r>
          </a:p>
          <a:p>
            <a:pPr lvl="1">
              <a:lnSpc>
                <a:spcPct val="120000"/>
              </a:lnSpc>
            </a:pPr>
            <a:endParaRPr lang="zh-CN" altLang="en-US" sz="2400" b="1" baseline="30000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124" name="文本框 4123">
            <a:extLst>
              <a:ext uri="{FF2B5EF4-FFF2-40B4-BE49-F238E27FC236}">
                <a16:creationId xmlns="" xmlns:a16="http://schemas.microsoft.com/office/drawing/2014/main" id="{00DB73D0-01DE-4DE6-8105-5885374BAD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6160" y="1250390"/>
            <a:ext cx="622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4125" name="文本框 4124">
            <a:extLst>
              <a:ext uri="{FF2B5EF4-FFF2-40B4-BE49-F238E27FC236}">
                <a16:creationId xmlns="" xmlns:a16="http://schemas.microsoft.com/office/drawing/2014/main" id="{4DE2251B-5929-41DA-8809-B770B09785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5443" y="2997201"/>
            <a:ext cx="622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</a:p>
        </p:txBody>
      </p:sp>
      <p:grpSp>
        <p:nvGrpSpPr>
          <p:cNvPr id="9" name="组合 5">
            <a:extLst>
              <a:ext uri="{FF2B5EF4-FFF2-40B4-BE49-F238E27FC236}">
                <a16:creationId xmlns="" xmlns:a16="http://schemas.microsoft.com/office/drawing/2014/main" id="{8F5AED6E-8422-450C-97D7-0FCFEBBB5747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0" name="文本框 15">
              <a:extLst>
                <a:ext uri="{FF2B5EF4-FFF2-40B4-BE49-F238E27FC236}">
                  <a16:creationId xmlns="" xmlns:a16="http://schemas.microsoft.com/office/drawing/2014/main" id="{9CDFDD51-AA30-4B88-A240-4BC8B7A52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1" name="组合 2">
              <a:extLst>
                <a:ext uri="{FF2B5EF4-FFF2-40B4-BE49-F238E27FC236}">
                  <a16:creationId xmlns="" xmlns:a16="http://schemas.microsoft.com/office/drawing/2014/main" id="{79BAAB28-77B6-4D51-BBE2-8C98B6A4BE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3" name="直线连接符 14">
                <a:extLst>
                  <a:ext uri="{FF2B5EF4-FFF2-40B4-BE49-F238E27FC236}">
                    <a16:creationId xmlns="" xmlns:a16="http://schemas.microsoft.com/office/drawing/2014/main" id="{A1BBD827-C703-4B03-9AF5-AAF66300DFC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>
                <a:extLst>
                  <a:ext uri="{FF2B5EF4-FFF2-40B4-BE49-F238E27FC236}">
                    <a16:creationId xmlns="" xmlns:a16="http://schemas.microsoft.com/office/drawing/2014/main" id="{2007C1D5-B5C0-4620-929E-AB4E8C898E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77" y="775291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87463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4" grpId="0"/>
      <p:bldP spid="412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Box 2">
            <a:extLst>
              <a:ext uri="{FF2B5EF4-FFF2-40B4-BE49-F238E27FC236}">
                <a16:creationId xmlns="" xmlns:a16="http://schemas.microsoft.com/office/drawing/2014/main" id="{EC06C88E-86A7-4250-9896-515D90BCE5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413" y="1353811"/>
            <a:ext cx="845185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计算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zh-CN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+3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结果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zh-CN" sz="28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A．</a:t>
            </a:r>
            <a:r>
              <a:rPr lang="zh-CN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           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B．</a:t>
            </a:r>
            <a:r>
              <a:rPr lang="zh-CN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</a:t>
            </a:r>
            <a:endParaRPr lang="en-US" altLang="zh-CN" sz="2800" b="1" dirty="0" smtClean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C．</a:t>
            </a:r>
            <a:r>
              <a:rPr lang="zh-CN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+6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           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D．</a:t>
            </a:r>
            <a:r>
              <a:rPr lang="zh-CN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+6</a:t>
            </a:r>
            <a:endParaRPr lang="zh-CN" altLang="zh-CN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6563" name="组合 3">
            <a:extLst>
              <a:ext uri="{FF2B5EF4-FFF2-40B4-BE49-F238E27FC236}">
                <a16:creationId xmlns="" xmlns:a16="http://schemas.microsoft.com/office/drawing/2014/main" id="{7907B605-34CD-4006-8E37-0FFE9C83CBB1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871538"/>
            <a:ext cx="1879600" cy="476250"/>
            <a:chOff x="497257" y="753279"/>
            <a:chExt cx="1881032" cy="477054"/>
          </a:xfrm>
        </p:grpSpPr>
        <p:grpSp>
          <p:nvGrpSpPr>
            <p:cNvPr id="66564" name="组合 2">
              <a:extLst>
                <a:ext uri="{FF2B5EF4-FFF2-40B4-BE49-F238E27FC236}">
                  <a16:creationId xmlns="" xmlns:a16="http://schemas.microsoft.com/office/drawing/2014/main" id="{9BB14951-525F-4056-8DAD-2C927B9B8D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028E0D15-139D-440D-868F-F001B2C50520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C1A60EF6-4287-4538-81B6-730BC4875CDE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FBCAAAA4-D916-4AA9-A05C-4E7C18219196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1070AA46-1873-46EF-9DF8-6BBA8F76ED01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6569" name="矩形 1">
              <a:extLst>
                <a:ext uri="{FF2B5EF4-FFF2-40B4-BE49-F238E27FC236}">
                  <a16:creationId xmlns="" xmlns:a16="http://schemas.microsoft.com/office/drawing/2014/main" id="{504E89E5-B387-43DD-8EAB-D3238B9893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</a:rPr>
                <a:t>连接中考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E66A4DA-FCC0-4A03-A5A2-309D8CF57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2237" y="1554753"/>
            <a:ext cx="301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B</a:t>
            </a:r>
            <a:endParaRPr lang="zh-CN" altLang="en-US" sz="2800" b="1" dirty="0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22" name="组合 5">
            <a:extLst>
              <a:ext uri="{FF2B5EF4-FFF2-40B4-BE49-F238E27FC236}">
                <a16:creationId xmlns="" xmlns:a16="http://schemas.microsoft.com/office/drawing/2014/main" id="{8F5AED6E-8422-450C-97D7-0FCFEBBB5747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23" name="文本框 15">
              <a:extLst>
                <a:ext uri="{FF2B5EF4-FFF2-40B4-BE49-F238E27FC236}">
                  <a16:creationId xmlns="" xmlns:a16="http://schemas.microsoft.com/office/drawing/2014/main" id="{9CDFDD51-AA30-4B88-A240-4BC8B7A52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24" name="组合 2">
              <a:extLst>
                <a:ext uri="{FF2B5EF4-FFF2-40B4-BE49-F238E27FC236}">
                  <a16:creationId xmlns="" xmlns:a16="http://schemas.microsoft.com/office/drawing/2014/main" id="{79BAAB28-77B6-4D51-BBE2-8C98B6A4BE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25" name="直线连接符 14">
                <a:extLst>
                  <a:ext uri="{FF2B5EF4-FFF2-40B4-BE49-F238E27FC236}">
                    <a16:creationId xmlns="" xmlns:a16="http://schemas.microsoft.com/office/drawing/2014/main" id="{A1BBD827-C703-4B03-9AF5-AAF66300DFC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>
                <a:extLst>
                  <a:ext uri="{FF2B5EF4-FFF2-40B4-BE49-F238E27FC236}">
                    <a16:creationId xmlns="" xmlns:a16="http://schemas.microsoft.com/office/drawing/2014/main" id="{2007C1D5-B5C0-4620-929E-AB4E8C898E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9687468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文本框 6151">
            <a:extLst>
              <a:ext uri="{FF2B5EF4-FFF2-40B4-BE49-F238E27FC236}">
                <a16:creationId xmlns="" xmlns:a16="http://schemas.microsoft.com/office/drawing/2014/main" id="{D88FAB56-6CAE-4612-9F17-FF1C8B4B7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7634" y="524006"/>
            <a:ext cx="2925762" cy="45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单项式与单项式相乘</a:t>
            </a:r>
          </a:p>
        </p:txBody>
      </p:sp>
      <p:sp>
        <p:nvSpPr>
          <p:cNvPr id="10" name="Text Box 3">
            <a:extLst>
              <a:ext uri="{FF2B5EF4-FFF2-40B4-BE49-F238E27FC236}">
                <a16:creationId xmlns="" xmlns:a16="http://schemas.microsoft.com/office/drawing/2014/main" id="{07F9EA8A-7BC1-4B6E-B545-66A4245C10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3792" y="1135063"/>
            <a:ext cx="7393934" cy="24191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光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的速度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约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3×10</a:t>
            </a:r>
            <a:r>
              <a:rPr lang="en-US" altLang="zh-CN" sz="28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  <a:cs typeface="+mn-ea"/>
                <a:sym typeface="+mn-ea"/>
              </a:rPr>
              <a:t>km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/</a:t>
            </a:r>
            <a:r>
              <a:rPr lang="en-US" altLang="zh-CN" sz="2800" b="1" i="1" dirty="0" smtClean="0">
                <a:latin typeface="+mn-lt"/>
                <a:ea typeface="楷体" panose="02010609060101010101" pitchFamily="49" charset="-122"/>
                <a:sym typeface="+mn-ea"/>
              </a:rPr>
              <a:t>s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，太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阳光照射到地球上需要的时间大约是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5×10</a:t>
            </a:r>
            <a:r>
              <a:rPr lang="en-US" altLang="zh-CN" sz="28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 smtClean="0">
                <a:latin typeface="+mn-lt"/>
                <a:ea typeface="楷体" panose="02010609060101010101" pitchFamily="49" charset="-122"/>
              </a:rPr>
              <a:t>s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，你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知道地球与太阳的距离约是多少吗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?</a:t>
            </a:r>
          </a:p>
        </p:txBody>
      </p:sp>
      <p:sp>
        <p:nvSpPr>
          <p:cNvPr id="11" name="Text Box 5">
            <a:extLst>
              <a:ext uri="{FF2B5EF4-FFF2-40B4-BE49-F238E27FC236}">
                <a16:creationId xmlns="" xmlns:a16="http://schemas.microsoft.com/office/drawing/2014/main" id="{ED2D35B9-E22D-4074-992D-85F39B2B99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4450" y="3680470"/>
            <a:ext cx="7334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地球与太阳的距离约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(3×10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)×(5×10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km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51207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4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209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211" name="组合 4">
            <a:extLst>
              <a:ext uri="{FF2B5EF4-FFF2-40B4-BE49-F238E27FC236}">
                <a16:creationId xmlns="" xmlns:a16="http://schemas.microsoft.com/office/drawing/2014/main" id="{CBEBA06E-AE98-4301-8877-0B3AE6757849}"/>
              </a:ext>
            </a:extLst>
          </p:cNvPr>
          <p:cNvGrpSpPr>
            <a:grpSpLocks/>
          </p:cNvGrpSpPr>
          <p:nvPr/>
        </p:nvGrpSpPr>
        <p:grpSpPr bwMode="auto">
          <a:xfrm>
            <a:off x="2582198" y="555561"/>
            <a:ext cx="1685925" cy="409790"/>
            <a:chOff x="3485" y="1168"/>
            <a:chExt cx="2654" cy="644"/>
          </a:xfrm>
        </p:grpSpPr>
        <p:sp>
          <p:nvSpPr>
            <p:cNvPr id="6" name="圆角矩形 5">
              <a:extLst>
                <a:ext uri="{FF2B5EF4-FFF2-40B4-BE49-F238E27FC236}">
                  <a16:creationId xmlns="" xmlns:a16="http://schemas.microsoft.com/office/drawing/2014/main" id="{68F54486-A1E4-4CDB-B798-CDDD8145F752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51213" name="矩形 1">
              <a:extLst>
                <a:ext uri="{FF2B5EF4-FFF2-40B4-BE49-F238E27FC236}">
                  <a16:creationId xmlns="" xmlns:a16="http://schemas.microsoft.com/office/drawing/2014/main" id="{B33FFD60-1CE0-49AE-A952-20806762BB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9">
            <a:extLst>
              <a:ext uri="{FF2B5EF4-FFF2-40B4-BE49-F238E27FC236}">
                <a16:creationId xmlns="" xmlns:a16="http://schemas.microsoft.com/office/drawing/2014/main" id="{EB28099F-6D9A-4925-8041-E4C38A5B4F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178" y="981677"/>
            <a:ext cx="8451850" cy="27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fontAlgn="ctr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矩形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ABCD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内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将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两张边长分别为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和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＞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正方形纸片按图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2两种方式放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置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2中两张正方形纸片均有部分重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叠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矩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形中未被这两张正方形纸片覆盖的部分用阴影表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示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设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图1中阴影部分的面积为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S</a:t>
            </a:r>
            <a:r>
              <a:rPr lang="zh-CN" altLang="zh-CN" sz="2400" b="1" baseline="-25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2中阴影部分的面积为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S</a:t>
            </a:r>
            <a:r>
              <a:rPr lang="zh-CN" altLang="zh-CN" sz="2400" b="1" baseline="-25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．当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AD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=2时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S</a:t>
            </a:r>
            <a:r>
              <a:rPr lang="zh-CN" altLang="zh-CN" sz="2400" b="1" baseline="-25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S</a:t>
            </a:r>
            <a:r>
              <a:rPr lang="zh-CN" altLang="zh-CN" sz="2400" b="1" baseline="-25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zh-CN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eaLnBrk="0" fontAlgn="ctr" hangingPunct="0">
              <a:lnSpc>
                <a:spcPct val="120000"/>
              </a:lnSpc>
            </a:pP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A．2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	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B．2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C．2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</a:p>
        </p:txBody>
      </p:sp>
      <p:grpSp>
        <p:nvGrpSpPr>
          <p:cNvPr id="66563" name="组合 3">
            <a:extLst>
              <a:ext uri="{FF2B5EF4-FFF2-40B4-BE49-F238E27FC236}">
                <a16:creationId xmlns="" xmlns:a16="http://schemas.microsoft.com/office/drawing/2014/main" id="{7907B605-34CD-4006-8E37-0FFE9C83CBB1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66564" name="组合 2">
              <a:extLst>
                <a:ext uri="{FF2B5EF4-FFF2-40B4-BE49-F238E27FC236}">
                  <a16:creationId xmlns="" xmlns:a16="http://schemas.microsoft.com/office/drawing/2014/main" id="{9BB14951-525F-4056-8DAD-2C927B9B8D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028E0D15-139D-440D-868F-F001B2C50520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C1A60EF6-4287-4538-81B6-730BC4875CDE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FBCAAAA4-D916-4AA9-A05C-4E7C18219196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1070AA46-1873-46EF-9DF8-6BBA8F76ED01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6569" name="矩形 1">
              <a:extLst>
                <a:ext uri="{FF2B5EF4-FFF2-40B4-BE49-F238E27FC236}">
                  <a16:creationId xmlns="" xmlns:a16="http://schemas.microsoft.com/office/drawing/2014/main" id="{504E89E5-B387-43DD-8EAB-D3238B9893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连接中考</a:t>
              </a:r>
            </a:p>
          </p:txBody>
        </p:sp>
      </p:grpSp>
      <p:pic>
        <p:nvPicPr>
          <p:cNvPr id="66576" name="图片 -2147482607">
            <a:extLst>
              <a:ext uri="{FF2B5EF4-FFF2-40B4-BE49-F238E27FC236}">
                <a16:creationId xmlns="" xmlns:a16="http://schemas.microsoft.com/office/drawing/2014/main" id="{80D0A8B8-7C37-425D-B283-38E227774F82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" b="1045"/>
          <a:stretch>
            <a:fillRect/>
          </a:stretch>
        </p:blipFill>
        <p:spPr bwMode="auto">
          <a:xfrm>
            <a:off x="2273300" y="3935573"/>
            <a:ext cx="416083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503CAF7-8C02-4E14-BC87-9F05E5D9E1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6493" y="2812917"/>
            <a:ext cx="485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B</a:t>
            </a:r>
            <a:endParaRPr lang="zh-CN" altLang="en-US" sz="2400" b="1" dirty="0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22" name="组合 5">
            <a:extLst>
              <a:ext uri="{FF2B5EF4-FFF2-40B4-BE49-F238E27FC236}">
                <a16:creationId xmlns="" xmlns:a16="http://schemas.microsoft.com/office/drawing/2014/main" id="{8F5AED6E-8422-450C-97D7-0FCFEBBB5747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23" name="文本框 15">
              <a:extLst>
                <a:ext uri="{FF2B5EF4-FFF2-40B4-BE49-F238E27FC236}">
                  <a16:creationId xmlns="" xmlns:a16="http://schemas.microsoft.com/office/drawing/2014/main" id="{9CDFDD51-AA30-4B88-A240-4BC8B7A52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24" name="组合 2">
              <a:extLst>
                <a:ext uri="{FF2B5EF4-FFF2-40B4-BE49-F238E27FC236}">
                  <a16:creationId xmlns="" xmlns:a16="http://schemas.microsoft.com/office/drawing/2014/main" id="{79BAAB28-77B6-4D51-BBE2-8C98B6A4BE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25" name="直线连接符 14">
                <a:extLst>
                  <a:ext uri="{FF2B5EF4-FFF2-40B4-BE49-F238E27FC236}">
                    <a16:creationId xmlns="" xmlns:a16="http://schemas.microsoft.com/office/drawing/2014/main" id="{A1BBD827-C703-4B03-9AF5-AAF66300DFC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>
                <a:extLst>
                  <a:ext uri="{FF2B5EF4-FFF2-40B4-BE49-F238E27FC236}">
                    <a16:creationId xmlns="" xmlns:a16="http://schemas.microsoft.com/office/drawing/2014/main" id="{2007C1D5-B5C0-4620-929E-AB4E8C898E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695381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1">
            <a:extLst>
              <a:ext uri="{FF2B5EF4-FFF2-40B4-BE49-F238E27FC236}">
                <a16:creationId xmlns="" xmlns:a16="http://schemas.microsoft.com/office/drawing/2014/main" id="{0C0BB3E0-4F37-4669-A46A-3639E39FA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63" y="2432050"/>
            <a:ext cx="7627937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如果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结果中不含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的一次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项，那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么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满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足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A．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B．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=0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C．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D．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=0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33A69D0F-432D-4299-A989-D94738AC2B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925" y="2912181"/>
            <a:ext cx="358775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C</a:t>
            </a:r>
          </a:p>
        </p:txBody>
      </p:sp>
      <p:sp>
        <p:nvSpPr>
          <p:cNvPr id="68611" name="文本框 3">
            <a:extLst>
              <a:ext uri="{FF2B5EF4-FFF2-40B4-BE49-F238E27FC236}">
                <a16:creationId xmlns="" xmlns:a16="http://schemas.microsoft.com/office/drawing/2014/main" id="{2BD875A9-D24C-49B4-A4FA-25423BE141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25" y="1050687"/>
            <a:ext cx="7991475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计算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结果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A．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+3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                                 B．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 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C．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+3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+2                                 D．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+2 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F193697-E61B-47A7-9DFC-532C70C83C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4387" y="1149350"/>
            <a:ext cx="361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D</a:t>
            </a:r>
          </a:p>
        </p:txBody>
      </p:sp>
      <p:grpSp>
        <p:nvGrpSpPr>
          <p:cNvPr id="68618" name="组合 7">
            <a:extLst>
              <a:ext uri="{FF2B5EF4-FFF2-40B4-BE49-F238E27FC236}">
                <a16:creationId xmlns="" xmlns:a16="http://schemas.microsoft.com/office/drawing/2014/main" id="{5BF91E95-BF88-4E09-A18B-488E37853EC0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488950"/>
            <a:ext cx="2479675" cy="491632"/>
            <a:chOff x="5083" y="1100"/>
            <a:chExt cx="3905" cy="778"/>
          </a:xfrm>
        </p:grpSpPr>
        <p:grpSp>
          <p:nvGrpSpPr>
            <p:cNvPr id="68619" name="组合 1">
              <a:extLst>
                <a:ext uri="{FF2B5EF4-FFF2-40B4-BE49-F238E27FC236}">
                  <a16:creationId xmlns="" xmlns:a16="http://schemas.microsoft.com/office/drawing/2014/main" id="{2FD579C7-567B-4A69-88BC-F717CF449EB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5328BF0C-E0D0-43DA-9539-0E57F01D651E}"/>
                  </a:ext>
                </a:extLst>
              </p:cNvPr>
              <p:cNvSpPr/>
              <p:nvPr/>
            </p:nvSpPr>
            <p:spPr>
              <a:xfrm rot="3000000">
                <a:off x="4021298" y="597720"/>
                <a:ext cx="419757" cy="41887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CD061BD3-F756-4399-905C-24C900AE9BEE}"/>
                  </a:ext>
                </a:extLst>
              </p:cNvPr>
              <p:cNvSpPr/>
              <p:nvPr/>
            </p:nvSpPr>
            <p:spPr>
              <a:xfrm rot="3000000">
                <a:off x="4478652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21153353-0E1F-4296-A077-DFF0DB61E0A4}"/>
                  </a:ext>
                </a:extLst>
              </p:cNvPr>
              <p:cNvSpPr/>
              <p:nvPr/>
            </p:nvSpPr>
            <p:spPr>
              <a:xfrm rot="3000000">
                <a:off x="4936006" y="597720"/>
                <a:ext cx="419757" cy="41887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08E4B99C-A7F6-465B-8450-E48DBC02E61D}"/>
                  </a:ext>
                </a:extLst>
              </p:cNvPr>
              <p:cNvSpPr/>
              <p:nvPr/>
            </p:nvSpPr>
            <p:spPr>
              <a:xfrm rot="3000000">
                <a:off x="3563944" y="597721"/>
                <a:ext cx="419757" cy="418870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8B8B1650-CB8D-48EF-99BF-616F6A49ACD3}"/>
                  </a:ext>
                </a:extLst>
              </p:cNvPr>
              <p:cNvSpPr/>
              <p:nvPr/>
            </p:nvSpPr>
            <p:spPr>
              <a:xfrm rot="3000000">
                <a:off x="5393359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8625" name="TextBox 15">
              <a:extLst>
                <a:ext uri="{FF2B5EF4-FFF2-40B4-BE49-F238E27FC236}">
                  <a16:creationId xmlns="" xmlns:a16="http://schemas.microsoft.com/office/drawing/2014/main" id="{3DDE767B-B94C-49F2-8342-2914B5BD70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基础巩固题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  <p:sp>
        <p:nvSpPr>
          <p:cNvPr id="68626" name="文本框 1">
            <a:extLst>
              <a:ext uri="{FF2B5EF4-FFF2-40B4-BE49-F238E27FC236}">
                <a16:creationId xmlns="" xmlns:a16="http://schemas.microsoft.com/office/drawing/2014/main" id="{10E45237-21C8-4E9F-B238-1118A95672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63" y="3868003"/>
            <a:ext cx="80851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i="1" dirty="0" err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则(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–1)=_____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　．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1DA4A635-9017-492D-AB41-B70FF4F6D7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3284" y="3867104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</a:p>
        </p:txBody>
      </p:sp>
      <p:grpSp>
        <p:nvGrpSpPr>
          <p:cNvPr id="21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23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4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5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2902178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 Box 2">
            <a:extLst>
              <a:ext uri="{FF2B5EF4-FFF2-40B4-BE49-F238E27FC236}">
                <a16:creationId xmlns="" xmlns:a16="http://schemas.microsoft.com/office/drawing/2014/main" id="{6CF190E7-57B9-45D5-8E20-1ABDE15439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9375" y="303213"/>
            <a:ext cx="4743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1">
              <a:solidFill>
                <a:prstClr val="black"/>
              </a:solidFill>
            </a:endParaRPr>
          </a:p>
        </p:txBody>
      </p:sp>
      <p:graphicFrame>
        <p:nvGraphicFramePr>
          <p:cNvPr id="21" name="Object 2">
            <a:extLst>
              <a:ext uri="{FF2B5EF4-FFF2-40B4-BE49-F238E27FC236}">
                <a16:creationId xmlns="" xmlns:a16="http://schemas.microsoft.com/office/drawing/2014/main" id="{B7FEA43A-1A5B-43A2-9AFF-95B6A725CD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9131261"/>
              </p:ext>
            </p:extLst>
          </p:nvPr>
        </p:nvGraphicFramePr>
        <p:xfrm>
          <a:off x="1697038" y="1754188"/>
          <a:ext cx="46799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86" r:id="rId3" imgW="1777680" imgH="228600" progId="Equation.DSMT4">
                  <p:embed/>
                </p:oleObj>
              </mc:Choice>
              <mc:Fallback>
                <p:oleObj r:id="rId3" imgW="1777680" imgH="22860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7038" y="1754188"/>
                        <a:ext cx="4679950" cy="46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44">
            <a:extLst>
              <a:ext uri="{FF2B5EF4-FFF2-40B4-BE49-F238E27FC236}">
                <a16:creationId xmlns="" xmlns:a16="http://schemas.microsoft.com/office/drawing/2014/main" id="{0918A6B6-8AC4-40C8-A7B8-04D5859D03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8538" y="1285875"/>
            <a:ext cx="7256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判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别下列解法是否正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确，若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不正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确，请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说出理由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grpSp>
        <p:nvGrpSpPr>
          <p:cNvPr id="2" name="Group 69">
            <a:extLst>
              <a:ext uri="{FF2B5EF4-FFF2-40B4-BE49-F238E27FC236}">
                <a16:creationId xmlns="" xmlns:a16="http://schemas.microsoft.com/office/drawing/2014/main" id="{4C736547-501F-4ED6-A9A0-39764635F871}"/>
              </a:ext>
            </a:extLst>
          </p:cNvPr>
          <p:cNvGrpSpPr>
            <a:grpSpLocks/>
          </p:cNvGrpSpPr>
          <p:nvPr/>
        </p:nvGrpSpPr>
        <p:grpSpPr bwMode="auto">
          <a:xfrm>
            <a:off x="1292693" y="2290748"/>
            <a:ext cx="5998527" cy="2118862"/>
            <a:chOff x="213" y="1002"/>
            <a:chExt cx="4867" cy="1774"/>
          </a:xfrm>
        </p:grpSpPr>
        <p:sp>
          <p:nvSpPr>
            <p:cNvPr id="24" name="Text Box 42">
              <a:extLst>
                <a:ext uri="{FF2B5EF4-FFF2-40B4-BE49-F238E27FC236}">
                  <a16:creationId xmlns="" xmlns:a16="http://schemas.microsoft.com/office/drawing/2014/main" id="{8D4F0466-983F-45D0-A8A5-B03CA9A7C8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" y="1002"/>
              <a:ext cx="1154" cy="3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dist">
                <a:buFontTx/>
                <a:buNone/>
                <a:defRPr/>
              </a:pPr>
              <a:r>
                <a:rPr kumimoji="1" lang="zh-CN" altLang="en-US" sz="2400" b="1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解：</a:t>
              </a:r>
              <a:r>
                <a:rPr kumimoji="1" lang="zh-CN" altLang="en-US" sz="2400" b="1" dirty="0">
                  <a:solidFill>
                    <a:prstClr val="black"/>
                  </a:solidFill>
                  <a:latin typeface="仿宋" pitchFamily="49" charset="-122"/>
                  <a:ea typeface="仿宋" pitchFamily="49" charset="-122"/>
                </a:rPr>
                <a:t>原式</a:t>
              </a:r>
            </a:p>
          </p:txBody>
        </p:sp>
        <p:grpSp>
          <p:nvGrpSpPr>
            <p:cNvPr id="69638" name="Group 65">
              <a:extLst>
                <a:ext uri="{FF2B5EF4-FFF2-40B4-BE49-F238E27FC236}">
                  <a16:creationId xmlns="" xmlns:a16="http://schemas.microsoft.com/office/drawing/2014/main" id="{97D1BE75-613D-480A-8820-8D5980824D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83" y="1006"/>
              <a:ext cx="3797" cy="1770"/>
              <a:chOff x="1283" y="874"/>
              <a:chExt cx="3797" cy="934"/>
            </a:xfrm>
          </p:grpSpPr>
          <p:graphicFrame>
            <p:nvGraphicFramePr>
              <p:cNvPr id="69639" name="Object 4">
                <a:extLst>
                  <a:ext uri="{FF2B5EF4-FFF2-40B4-BE49-F238E27FC236}">
                    <a16:creationId xmlns="" xmlns:a16="http://schemas.microsoft.com/office/drawing/2014/main" id="{980FE856-B6B0-486D-B3B5-1451B40623D8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1289" y="874"/>
              <a:ext cx="3699" cy="19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4187" r:id="rId5" imgW="1752480" imgH="228600" progId="Equation.DSMT4">
                      <p:embed/>
                    </p:oleObj>
                  </mc:Choice>
                  <mc:Fallback>
                    <p:oleObj r:id="rId5" imgW="1752480" imgH="228600" progId="Equation.DSMT4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89" y="874"/>
                            <a:ext cx="3699" cy="19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9640" name="Object 5">
                <a:extLst>
                  <a:ext uri="{FF2B5EF4-FFF2-40B4-BE49-F238E27FC236}">
                    <a16:creationId xmlns="" xmlns:a16="http://schemas.microsoft.com/office/drawing/2014/main" id="{40EFACF0-C969-414F-BEA4-5D29B6F4DE03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507290341"/>
                  </p:ext>
                </p:extLst>
              </p:nvPr>
            </p:nvGraphicFramePr>
            <p:xfrm>
              <a:off x="1283" y="1107"/>
              <a:ext cx="3797" cy="20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4188" r:id="rId7" imgW="1739880" imgH="228600" progId="Equation.DSMT4">
                      <p:embed/>
                    </p:oleObj>
                  </mc:Choice>
                  <mc:Fallback>
                    <p:oleObj r:id="rId7" imgW="1739880" imgH="228600" progId="Equation.DSMT4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83" y="1107"/>
                            <a:ext cx="3797" cy="20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9641" name="Object 6">
                <a:extLst>
                  <a:ext uri="{FF2B5EF4-FFF2-40B4-BE49-F238E27FC236}">
                    <a16:creationId xmlns="" xmlns:a16="http://schemas.microsoft.com/office/drawing/2014/main" id="{0F4191E9-A4DF-43D6-9D3C-428E9FAE9CA1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87324490"/>
                  </p:ext>
                </p:extLst>
              </p:nvPr>
            </p:nvGraphicFramePr>
            <p:xfrm>
              <a:off x="1283" y="1356"/>
              <a:ext cx="3353" cy="19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4189" r:id="rId9" imgW="1638000" imgH="203040" progId="Equation.DSMT4">
                      <p:embed/>
                    </p:oleObj>
                  </mc:Choice>
                  <mc:Fallback>
                    <p:oleObj r:id="rId9" imgW="1638000" imgH="203040" progId="Equation.DSMT4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83" y="1356"/>
                            <a:ext cx="3353" cy="19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9642" name="Object 7">
                <a:extLst>
                  <a:ext uri="{FF2B5EF4-FFF2-40B4-BE49-F238E27FC236}">
                    <a16:creationId xmlns="" xmlns:a16="http://schemas.microsoft.com/office/drawing/2014/main" id="{005C9155-75C6-42FF-A33D-37EBA1BCB458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834523731"/>
                  </p:ext>
                </p:extLst>
              </p:nvPr>
            </p:nvGraphicFramePr>
            <p:xfrm>
              <a:off x="1298" y="1593"/>
              <a:ext cx="1375" cy="21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4190" r:id="rId11" imgW="838080" imgH="228600" progId="Equation.DSMT4">
                      <p:embed/>
                    </p:oleObj>
                  </mc:Choice>
                  <mc:Fallback>
                    <p:oleObj r:id="rId11" imgW="838080" imgH="228600" progId="Equation.DSMT4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98" y="1593"/>
                            <a:ext cx="1375" cy="21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30" name="Object 3">
            <a:extLst>
              <a:ext uri="{FF2B5EF4-FFF2-40B4-BE49-F238E27FC236}">
                <a16:creationId xmlns="" xmlns:a16="http://schemas.microsoft.com/office/drawing/2014/main" id="{790B15E8-3838-490D-B26C-AB03B43063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1393910"/>
              </p:ext>
            </p:extLst>
          </p:nvPr>
        </p:nvGraphicFramePr>
        <p:xfrm>
          <a:off x="1551781" y="4219575"/>
          <a:ext cx="820738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91" name="Equation" r:id="rId13" imgW="279360" imgH="177480" progId="Equation.DSMT4">
                  <p:embed/>
                </p:oleObj>
              </mc:Choice>
              <mc:Fallback>
                <p:oleObj name="Equation" r:id="rId13" imgW="279360" imgH="17748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1781" y="4219575"/>
                        <a:ext cx="820738" cy="522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Line 71">
            <a:extLst>
              <a:ext uri="{FF2B5EF4-FFF2-40B4-BE49-F238E27FC236}">
                <a16:creationId xmlns="" xmlns:a16="http://schemas.microsoft.com/office/drawing/2014/main" id="{C6DDCABF-8E36-4F9F-ADA3-83546AE5BE46}"/>
              </a:ext>
            </a:extLst>
          </p:cNvPr>
          <p:cNvSpPr>
            <a:spLocks noChangeShapeType="1"/>
          </p:cNvSpPr>
          <p:nvPr/>
        </p:nvSpPr>
        <p:spPr bwMode="auto">
          <a:xfrm>
            <a:off x="1962150" y="2818605"/>
            <a:ext cx="0" cy="140097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33" name="Line 72">
            <a:extLst>
              <a:ext uri="{FF2B5EF4-FFF2-40B4-BE49-F238E27FC236}">
                <a16:creationId xmlns="" xmlns:a16="http://schemas.microsoft.com/office/drawing/2014/main" id="{F46F51C1-31A1-4FA8-9000-9422FA0EB1D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43101" y="2801143"/>
            <a:ext cx="2389187" cy="1746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34" name="Line 73">
            <a:extLst>
              <a:ext uri="{FF2B5EF4-FFF2-40B4-BE49-F238E27FC236}">
                <a16:creationId xmlns="" xmlns:a16="http://schemas.microsoft.com/office/drawing/2014/main" id="{06D70D37-8018-4B33-B246-3543589261B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24350" y="2400299"/>
            <a:ext cx="7938" cy="40957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FBB04B8-4FBE-4886-9E83-87A01C7EB3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9813" y="2360613"/>
            <a:ext cx="828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漏乘</a:t>
            </a:r>
          </a:p>
        </p:txBody>
      </p:sp>
      <p:grpSp>
        <p:nvGrpSpPr>
          <p:cNvPr id="23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25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6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7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组合 7">
            <a:extLst>
              <a:ext uri="{FF2B5EF4-FFF2-40B4-BE49-F238E27FC236}">
                <a16:creationId xmlns="" xmlns:a16="http://schemas.microsoft.com/office/drawing/2014/main" id="{5BF91E95-BF88-4E09-A18B-488E37853EC0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08000"/>
            <a:ext cx="2479675" cy="491632"/>
            <a:chOff x="5083" y="1100"/>
            <a:chExt cx="3905" cy="778"/>
          </a:xfrm>
        </p:grpSpPr>
        <p:grpSp>
          <p:nvGrpSpPr>
            <p:cNvPr id="32" name="组合 1">
              <a:extLst>
                <a:ext uri="{FF2B5EF4-FFF2-40B4-BE49-F238E27FC236}">
                  <a16:creationId xmlns="" xmlns:a16="http://schemas.microsoft.com/office/drawing/2014/main" id="{2FD579C7-567B-4A69-88BC-F717CF449EB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36" name="缺角矩形 35">
                <a:extLst>
                  <a:ext uri="{FF2B5EF4-FFF2-40B4-BE49-F238E27FC236}">
                    <a16:creationId xmlns="" xmlns:a16="http://schemas.microsoft.com/office/drawing/2014/main" id="{5328BF0C-E0D0-43DA-9539-0E57F01D651E}"/>
                  </a:ext>
                </a:extLst>
              </p:cNvPr>
              <p:cNvSpPr/>
              <p:nvPr/>
            </p:nvSpPr>
            <p:spPr>
              <a:xfrm rot="3000000">
                <a:off x="4021298" y="597720"/>
                <a:ext cx="419757" cy="41887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缺角矩形 36">
                <a:extLst>
                  <a:ext uri="{FF2B5EF4-FFF2-40B4-BE49-F238E27FC236}">
                    <a16:creationId xmlns="" xmlns:a16="http://schemas.microsoft.com/office/drawing/2014/main" id="{CD061BD3-F756-4399-905C-24C900AE9BEE}"/>
                  </a:ext>
                </a:extLst>
              </p:cNvPr>
              <p:cNvSpPr/>
              <p:nvPr/>
            </p:nvSpPr>
            <p:spPr>
              <a:xfrm rot="3000000">
                <a:off x="4478652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缺角矩形 37">
                <a:extLst>
                  <a:ext uri="{FF2B5EF4-FFF2-40B4-BE49-F238E27FC236}">
                    <a16:creationId xmlns="" xmlns:a16="http://schemas.microsoft.com/office/drawing/2014/main" id="{21153353-0E1F-4296-A077-DFF0DB61E0A4}"/>
                  </a:ext>
                </a:extLst>
              </p:cNvPr>
              <p:cNvSpPr/>
              <p:nvPr/>
            </p:nvSpPr>
            <p:spPr>
              <a:xfrm rot="3000000">
                <a:off x="4936006" y="597720"/>
                <a:ext cx="419757" cy="41887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缺角矩形 38">
                <a:extLst>
                  <a:ext uri="{FF2B5EF4-FFF2-40B4-BE49-F238E27FC236}">
                    <a16:creationId xmlns="" xmlns:a16="http://schemas.microsoft.com/office/drawing/2014/main" id="{08E4B99C-A7F6-465B-8450-E48DBC02E61D}"/>
                  </a:ext>
                </a:extLst>
              </p:cNvPr>
              <p:cNvSpPr/>
              <p:nvPr/>
            </p:nvSpPr>
            <p:spPr>
              <a:xfrm rot="3000000">
                <a:off x="3563944" y="597721"/>
                <a:ext cx="419757" cy="418870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缺角矩形 39">
                <a:extLst>
                  <a:ext uri="{FF2B5EF4-FFF2-40B4-BE49-F238E27FC236}">
                    <a16:creationId xmlns="" xmlns:a16="http://schemas.microsoft.com/office/drawing/2014/main" id="{8B8B1650-CB8D-48EF-99BF-616F6A49ACD3}"/>
                  </a:ext>
                </a:extLst>
              </p:cNvPr>
              <p:cNvSpPr/>
              <p:nvPr/>
            </p:nvSpPr>
            <p:spPr>
              <a:xfrm rot="3000000">
                <a:off x="5393359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5" name="TextBox 15">
              <a:extLst>
                <a:ext uri="{FF2B5EF4-FFF2-40B4-BE49-F238E27FC236}">
                  <a16:creationId xmlns="" xmlns:a16="http://schemas.microsoft.com/office/drawing/2014/main" id="{3DDE767B-B94C-49F2-8342-2914B5BD70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基础巩固题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124643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2">
            <a:extLst>
              <a:ext uri="{FF2B5EF4-FFF2-40B4-BE49-F238E27FC236}">
                <a16:creationId xmlns="" xmlns:a16="http://schemas.microsoft.com/office/drawing/2014/main" id="{2EC5249D-F951-4E9D-AAE0-0555F88D48D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1606257"/>
              </p:ext>
            </p:extLst>
          </p:nvPr>
        </p:nvGraphicFramePr>
        <p:xfrm>
          <a:off x="1427163" y="1258888"/>
          <a:ext cx="4781549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44" r:id="rId3" imgW="1765080" imgH="228600" progId="Equation.DSMT4">
                  <p:embed/>
                </p:oleObj>
              </mc:Choice>
              <mc:Fallback>
                <p:oleObj r:id="rId3" imgW="1765080" imgH="22860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7163" y="1258888"/>
                        <a:ext cx="4781549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5">
            <a:extLst>
              <a:ext uri="{FF2B5EF4-FFF2-40B4-BE49-F238E27FC236}">
                <a16:creationId xmlns="" xmlns:a16="http://schemas.microsoft.com/office/drawing/2014/main" id="{79D757AB-32D3-4AD0-B4E2-F28E0E9FEE21}"/>
              </a:ext>
            </a:extLst>
          </p:cNvPr>
          <p:cNvGrpSpPr>
            <a:grpSpLocks/>
          </p:cNvGrpSpPr>
          <p:nvPr/>
        </p:nvGrpSpPr>
        <p:grpSpPr bwMode="auto">
          <a:xfrm>
            <a:off x="1225947" y="1870075"/>
            <a:ext cx="5878116" cy="1938338"/>
            <a:chOff x="64" y="1087"/>
            <a:chExt cx="4937" cy="1628"/>
          </a:xfrm>
        </p:grpSpPr>
        <p:sp>
          <p:nvSpPr>
            <p:cNvPr id="15" name="Text Box 10">
              <a:extLst>
                <a:ext uri="{FF2B5EF4-FFF2-40B4-BE49-F238E27FC236}">
                  <a16:creationId xmlns="" xmlns:a16="http://schemas.microsoft.com/office/drawing/2014/main" id="{AD590AEE-1258-43F3-AC8B-723AEF3F54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" y="1112"/>
              <a:ext cx="1019" cy="5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dist">
                <a:defRPr/>
              </a:pPr>
              <a:r>
                <a:rPr kumimoji="1" lang="zh-CN" altLang="en-US" sz="2000" b="1" dirty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解</a:t>
              </a:r>
              <a:r>
                <a:rPr kumimoji="1" lang="zh-CN" altLang="en-US" sz="2000" b="1" dirty="0" smtClean="0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：</a:t>
              </a:r>
              <a:r>
                <a:rPr kumimoji="1" lang="zh-CN" altLang="en-US" sz="20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原式</a:t>
              </a:r>
            </a:p>
            <a:p>
              <a:pPr algn="dist">
                <a:buFontTx/>
                <a:buNone/>
                <a:defRPr/>
              </a:pPr>
              <a:endParaRPr kumimoji="1" lang="zh-CN" altLang="en-US" sz="20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grpSp>
          <p:nvGrpSpPr>
            <p:cNvPr id="70660" name="Group 11">
              <a:extLst>
                <a:ext uri="{FF2B5EF4-FFF2-40B4-BE49-F238E27FC236}">
                  <a16:creationId xmlns="" xmlns:a16="http://schemas.microsoft.com/office/drawing/2014/main" id="{547E4A89-02C4-4925-9299-60C4383ADC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71" y="1087"/>
              <a:ext cx="3930" cy="1628"/>
              <a:chOff x="1051" y="2075"/>
              <a:chExt cx="3930" cy="890"/>
            </a:xfrm>
          </p:grpSpPr>
          <p:graphicFrame>
            <p:nvGraphicFramePr>
              <p:cNvPr id="70661" name="Object 5">
                <a:extLst>
                  <a:ext uri="{FF2B5EF4-FFF2-40B4-BE49-F238E27FC236}">
                    <a16:creationId xmlns="" xmlns:a16="http://schemas.microsoft.com/office/drawing/2014/main" id="{022B3F7F-4AE8-4E0D-B47E-96A9CEBEB68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1051" y="2075"/>
              <a:ext cx="3930" cy="22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5145" r:id="rId5" imgW="1866600" imgH="228600" progId="Equation.3">
                      <p:embed/>
                    </p:oleObj>
                  </mc:Choice>
                  <mc:Fallback>
                    <p:oleObj r:id="rId5" imgW="1866600" imgH="228600" progId="Equation.3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051" y="2075"/>
                            <a:ext cx="3930" cy="22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0662" name="Object 6">
                <a:extLst>
                  <a:ext uri="{FF2B5EF4-FFF2-40B4-BE49-F238E27FC236}">
                    <a16:creationId xmlns="" xmlns:a16="http://schemas.microsoft.com/office/drawing/2014/main" id="{6DD4C1FE-6BC4-4E73-B322-77030375979F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1168" y="2416"/>
              <a:ext cx="2917" cy="21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5146" r:id="rId7" imgW="1409400" imgH="203040" progId="Equation.3">
                      <p:embed/>
                    </p:oleObj>
                  </mc:Choice>
                  <mc:Fallback>
                    <p:oleObj r:id="rId7" imgW="1409400" imgH="203040" progId="Equation.3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168" y="2416"/>
                            <a:ext cx="2917" cy="21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0663" name="Object 7">
                <a:extLst>
                  <a:ext uri="{FF2B5EF4-FFF2-40B4-BE49-F238E27FC236}">
                    <a16:creationId xmlns="" xmlns:a16="http://schemas.microsoft.com/office/drawing/2014/main" id="{8F4213D7-66B8-4443-9716-D773244E731C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1240" y="2744"/>
              <a:ext cx="1748" cy="22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5147" r:id="rId9" imgW="838080" imgH="203040" progId="Equation.DSMT4">
                      <p:embed/>
                    </p:oleObj>
                  </mc:Choice>
                  <mc:Fallback>
                    <p:oleObj r:id="rId9" imgW="838080" imgH="203040" progId="Equation.DSMT4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40" y="2744"/>
                            <a:ext cx="1748" cy="22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20" name="Object 3">
            <a:extLst>
              <a:ext uri="{FF2B5EF4-FFF2-40B4-BE49-F238E27FC236}">
                <a16:creationId xmlns="" xmlns:a16="http://schemas.microsoft.com/office/drawing/2014/main" id="{9F36A4A2-C73C-41B2-A8EC-1BF70B7B76D3}"/>
              </a:ext>
            </a:extLst>
          </p:cNvPr>
          <p:cNvGraphicFramePr>
            <a:graphicFrameLocks/>
          </p:cNvGraphicFramePr>
          <p:nvPr/>
        </p:nvGraphicFramePr>
        <p:xfrm>
          <a:off x="6030913" y="3436938"/>
          <a:ext cx="153193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48" r:id="rId11" imgW="774700" imgH="203200" progId="Equation.DSMT4">
                  <p:embed/>
                </p:oleObj>
              </mc:Choice>
              <mc:Fallback>
                <p:oleObj r:id="rId11" imgW="774700" imgH="20320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0913" y="3436938"/>
                        <a:ext cx="1531937" cy="381000"/>
                      </a:xfrm>
                      <a:prstGeom prst="rect">
                        <a:avLst/>
                      </a:prstGeom>
                      <a:solidFill>
                        <a:srgbClr val="000099">
                          <a:alpha val="70000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Line 17">
            <a:extLst>
              <a:ext uri="{FF2B5EF4-FFF2-40B4-BE49-F238E27FC236}">
                <a16:creationId xmlns="" xmlns:a16="http://schemas.microsoft.com/office/drawing/2014/main" id="{CAC9A8CC-8A6E-4DF7-A16B-C4BE06ABDF6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624638" y="2409825"/>
            <a:ext cx="0" cy="10795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Line 18">
            <a:extLst>
              <a:ext uri="{FF2B5EF4-FFF2-40B4-BE49-F238E27FC236}">
                <a16:creationId xmlns="" xmlns:a16="http://schemas.microsoft.com/office/drawing/2014/main" id="{C39D5DB2-2AEF-428D-9A01-3D53C103ABB2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1038" y="2409825"/>
            <a:ext cx="1314450" cy="0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Line 19">
            <a:extLst>
              <a:ext uri="{FF2B5EF4-FFF2-40B4-BE49-F238E27FC236}">
                <a16:creationId xmlns="" xmlns:a16="http://schemas.microsoft.com/office/drawing/2014/main" id="{E8672758-3AE0-44DB-93A2-5CEEB81B9A94}"/>
              </a:ext>
            </a:extLst>
          </p:cNvPr>
          <p:cNvSpPr>
            <a:spLocks noChangeShapeType="1"/>
          </p:cNvSpPr>
          <p:nvPr/>
        </p:nvSpPr>
        <p:spPr bwMode="auto">
          <a:xfrm>
            <a:off x="4789488" y="3113088"/>
            <a:ext cx="1314450" cy="0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aphicFrame>
        <p:nvGraphicFramePr>
          <p:cNvPr id="24" name="Object 4">
            <a:extLst>
              <a:ext uri="{FF2B5EF4-FFF2-40B4-BE49-F238E27FC236}">
                <a16:creationId xmlns="" xmlns:a16="http://schemas.microsoft.com/office/drawing/2014/main" id="{F18ADB08-50DC-4A54-9A5B-B31327E8AF31}"/>
              </a:ext>
            </a:extLst>
          </p:cNvPr>
          <p:cNvGraphicFramePr>
            <a:graphicFrameLocks/>
          </p:cNvGraphicFramePr>
          <p:nvPr/>
        </p:nvGraphicFramePr>
        <p:xfrm>
          <a:off x="4841875" y="4300538"/>
          <a:ext cx="18113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49" r:id="rId13" imgW="863975" imgH="228699" progId="Equation.DSMT4">
                  <p:embed/>
                </p:oleObj>
              </mc:Choice>
              <mc:Fallback>
                <p:oleObj r:id="rId13" imgW="863975" imgH="228699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1875" y="4300538"/>
                        <a:ext cx="1811338" cy="428625"/>
                      </a:xfrm>
                      <a:prstGeom prst="rect">
                        <a:avLst/>
                      </a:prstGeom>
                      <a:solidFill>
                        <a:srgbClr val="0000FF">
                          <a:alpha val="6899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Line 21">
            <a:extLst>
              <a:ext uri="{FF2B5EF4-FFF2-40B4-BE49-F238E27FC236}">
                <a16:creationId xmlns="" xmlns:a16="http://schemas.microsoft.com/office/drawing/2014/main" id="{995319F4-2365-4BC5-96EB-1F94A0C4906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761038" y="3165475"/>
            <a:ext cx="0" cy="113506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9D2BAC26-773D-45CF-A7DA-67518BD731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8075" y="2044700"/>
            <a:ext cx="11985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运算法则混淆</a:t>
            </a:r>
          </a:p>
        </p:txBody>
      </p:sp>
      <p:grpSp>
        <p:nvGrpSpPr>
          <p:cNvPr id="26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27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8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9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1" name="组合 7">
            <a:extLst>
              <a:ext uri="{FF2B5EF4-FFF2-40B4-BE49-F238E27FC236}">
                <a16:creationId xmlns="" xmlns:a16="http://schemas.microsoft.com/office/drawing/2014/main" id="{5BF91E95-BF88-4E09-A18B-488E37853EC0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488950"/>
            <a:ext cx="2479675" cy="491632"/>
            <a:chOff x="5083" y="1100"/>
            <a:chExt cx="3905" cy="778"/>
          </a:xfrm>
        </p:grpSpPr>
        <p:grpSp>
          <p:nvGrpSpPr>
            <p:cNvPr id="32" name="组合 1">
              <a:extLst>
                <a:ext uri="{FF2B5EF4-FFF2-40B4-BE49-F238E27FC236}">
                  <a16:creationId xmlns="" xmlns:a16="http://schemas.microsoft.com/office/drawing/2014/main" id="{2FD579C7-567B-4A69-88BC-F717CF449EB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34" name="缺角矩形 33">
                <a:extLst>
                  <a:ext uri="{FF2B5EF4-FFF2-40B4-BE49-F238E27FC236}">
                    <a16:creationId xmlns="" xmlns:a16="http://schemas.microsoft.com/office/drawing/2014/main" id="{5328BF0C-E0D0-43DA-9539-0E57F01D651E}"/>
                  </a:ext>
                </a:extLst>
              </p:cNvPr>
              <p:cNvSpPr/>
              <p:nvPr/>
            </p:nvSpPr>
            <p:spPr>
              <a:xfrm rot="3000000">
                <a:off x="4021298" y="597720"/>
                <a:ext cx="419757" cy="41887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缺角矩形 34">
                <a:extLst>
                  <a:ext uri="{FF2B5EF4-FFF2-40B4-BE49-F238E27FC236}">
                    <a16:creationId xmlns="" xmlns:a16="http://schemas.microsoft.com/office/drawing/2014/main" id="{CD061BD3-F756-4399-905C-24C900AE9BEE}"/>
                  </a:ext>
                </a:extLst>
              </p:cNvPr>
              <p:cNvSpPr/>
              <p:nvPr/>
            </p:nvSpPr>
            <p:spPr>
              <a:xfrm rot="3000000">
                <a:off x="4478652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缺角矩形 35">
                <a:extLst>
                  <a:ext uri="{FF2B5EF4-FFF2-40B4-BE49-F238E27FC236}">
                    <a16:creationId xmlns="" xmlns:a16="http://schemas.microsoft.com/office/drawing/2014/main" id="{21153353-0E1F-4296-A077-DFF0DB61E0A4}"/>
                  </a:ext>
                </a:extLst>
              </p:cNvPr>
              <p:cNvSpPr/>
              <p:nvPr/>
            </p:nvSpPr>
            <p:spPr>
              <a:xfrm rot="3000000">
                <a:off x="4936006" y="597720"/>
                <a:ext cx="419757" cy="41887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缺角矩形 36">
                <a:extLst>
                  <a:ext uri="{FF2B5EF4-FFF2-40B4-BE49-F238E27FC236}">
                    <a16:creationId xmlns="" xmlns:a16="http://schemas.microsoft.com/office/drawing/2014/main" id="{08E4B99C-A7F6-465B-8450-E48DBC02E61D}"/>
                  </a:ext>
                </a:extLst>
              </p:cNvPr>
              <p:cNvSpPr/>
              <p:nvPr/>
            </p:nvSpPr>
            <p:spPr>
              <a:xfrm rot="3000000">
                <a:off x="3563944" y="597721"/>
                <a:ext cx="419757" cy="418870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缺角矩形 37">
                <a:extLst>
                  <a:ext uri="{FF2B5EF4-FFF2-40B4-BE49-F238E27FC236}">
                    <a16:creationId xmlns="" xmlns:a16="http://schemas.microsoft.com/office/drawing/2014/main" id="{8B8B1650-CB8D-48EF-99BF-616F6A49ACD3}"/>
                  </a:ext>
                </a:extLst>
              </p:cNvPr>
              <p:cNvSpPr/>
              <p:nvPr/>
            </p:nvSpPr>
            <p:spPr>
              <a:xfrm rot="3000000">
                <a:off x="5393359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3" name="TextBox 15">
              <a:extLst>
                <a:ext uri="{FF2B5EF4-FFF2-40B4-BE49-F238E27FC236}">
                  <a16:creationId xmlns="" xmlns:a16="http://schemas.microsoft.com/office/drawing/2014/main" id="{3DDE767B-B94C-49F2-8342-2914B5BD70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基础巩固题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375211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3" descr="PE03255_">
            <a:extLst>
              <a:ext uri="{FF2B5EF4-FFF2-40B4-BE49-F238E27FC236}">
                <a16:creationId xmlns="" xmlns:a16="http://schemas.microsoft.com/office/drawing/2014/main" id="{21625789-AA77-492E-B52E-D00AA9F5CA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8538" y="1205821"/>
            <a:ext cx="7953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Aft>
                <a:spcPct val="2000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5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算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−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+7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(2)(2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−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="" xmlns:a16="http://schemas.microsoft.com/office/drawing/2014/main" id="{AC144E6F-B66A-4FC6-B43D-4B1D6543F8B0}"/>
              </a:ext>
            </a:extLst>
          </p:cNvPr>
          <p:cNvGrpSpPr>
            <a:grpSpLocks/>
          </p:cNvGrpSpPr>
          <p:nvPr/>
        </p:nvGrpSpPr>
        <p:grpSpPr bwMode="auto">
          <a:xfrm>
            <a:off x="1292464" y="1756786"/>
            <a:ext cx="3965575" cy="646511"/>
            <a:chOff x="0" y="1249"/>
            <a:chExt cx="2570" cy="543"/>
          </a:xfrm>
        </p:grpSpPr>
        <p:sp>
          <p:nvSpPr>
            <p:cNvPr id="71683" name="Rectangle 5" descr="PE03255_">
              <a:extLst>
                <a:ext uri="{FF2B5EF4-FFF2-40B4-BE49-F238E27FC236}">
                  <a16:creationId xmlns="" xmlns:a16="http://schemas.microsoft.com/office/drawing/2014/main" id="{9681DD53-D0DE-4EE0-B825-C149428A04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352"/>
              <a:ext cx="37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解</a:t>
              </a:r>
              <a:r>
                <a:rPr lang="en-US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:</a:t>
              </a:r>
            </a:p>
          </p:txBody>
        </p:sp>
        <p:sp>
          <p:nvSpPr>
            <p:cNvPr id="71684" name="Text Box 6" descr="PE03255_">
              <a:extLst>
                <a:ext uri="{FF2B5EF4-FFF2-40B4-BE49-F238E27FC236}">
                  <a16:creationId xmlns="" xmlns:a16="http://schemas.microsoft.com/office/drawing/2014/main" id="{3C3755EE-9EBF-41AC-B858-CBC27688CB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" y="1249"/>
              <a:ext cx="2400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  <a:spcBef>
                  <a:spcPct val="25000"/>
                </a:spcBef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49" charset="-122"/>
                  <a:sym typeface="Wingdings" panose="05000000000000000000" pitchFamily="2" charset="2"/>
                </a:rPr>
                <a:t>(1) </a:t>
              </a:r>
              <a:r>
                <a:rPr lang="en-US" altLang="zh-CN" sz="2400" b="1" dirty="0" smtClean="0">
                  <a:latin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</a:rPr>
                <a:t>x</a:t>
              </a:r>
              <a:r>
                <a:rPr lang="en-US" altLang="zh-CN" sz="2400" b="1" i="1" dirty="0">
                  <a:latin typeface="Times New Roman" panose="02020603050405020304" pitchFamily="18" charset="0"/>
                </a:rPr>
                <a:t>−</a:t>
              </a:r>
              <a:r>
                <a:rPr lang="en-US" altLang="zh-CN" sz="2400" b="1" dirty="0" smtClean="0">
                  <a:latin typeface="Times New Roman" panose="02020603050405020304" pitchFamily="18" charset="0"/>
                </a:rPr>
                <a:t>3</a:t>
              </a:r>
              <a:r>
                <a:rPr lang="en-US" altLang="zh-CN" sz="2400" b="1" i="1" dirty="0" smtClean="0">
                  <a:latin typeface="Times New Roman" panose="02020603050405020304" pitchFamily="18" charset="0"/>
                </a:rPr>
                <a:t>y</a:t>
              </a:r>
              <a:r>
                <a:rPr lang="en-US" altLang="zh-CN" sz="2400" b="1" dirty="0" smtClean="0">
                  <a:latin typeface="Times New Roman" panose="02020603050405020304" pitchFamily="18" charset="0"/>
                </a:rPr>
                <a:t>)(</a:t>
              </a:r>
              <a:r>
                <a:rPr lang="en-US" altLang="zh-CN" sz="2400" b="1" i="1" dirty="0" smtClean="0">
                  <a:latin typeface="Times New Roman" panose="02020603050405020304" pitchFamily="18" charset="0"/>
                </a:rPr>
                <a:t>x+</a:t>
              </a:r>
              <a:r>
                <a:rPr lang="en-US" altLang="zh-CN" sz="2400" b="1" dirty="0" smtClean="0">
                  <a:latin typeface="Times New Roman" panose="02020603050405020304" pitchFamily="18" charset="0"/>
                </a:rPr>
                <a:t>7</a:t>
              </a:r>
              <a:r>
                <a:rPr lang="en-US" altLang="zh-CN" sz="2400" b="1" i="1" dirty="0" smtClean="0">
                  <a:latin typeface="Times New Roman" panose="02020603050405020304" pitchFamily="18" charset="0"/>
                </a:rPr>
                <a:t>y</a:t>
              </a:r>
              <a:r>
                <a:rPr lang="en-US" altLang="zh-CN" sz="2400" b="1" dirty="0" smtClean="0">
                  <a:latin typeface="Times New Roman" panose="02020603050405020304" pitchFamily="18" charset="0"/>
                </a:rPr>
                <a:t>) </a:t>
              </a:r>
              <a:endParaRPr lang="en-US" altLang="zh-CN" sz="2400" b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4" name="Rectangle 7" descr="PE03255_">
            <a:extLst>
              <a:ext uri="{FF2B5EF4-FFF2-40B4-BE49-F238E27FC236}">
                <a16:creationId xmlns="" xmlns:a16="http://schemas.microsoft.com/office/drawing/2014/main" id="{3939BB20-6714-4E4D-897E-50E9B8EDC4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1140" y="2400728"/>
            <a:ext cx="359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8" descr="PE03255_">
            <a:extLst>
              <a:ext uri="{FF2B5EF4-FFF2-40B4-BE49-F238E27FC236}">
                <a16:creationId xmlns="" xmlns:a16="http://schemas.microsoft.com/office/drawing/2014/main" id="{D7FC4619-BEBD-4178-BD97-8B523072C3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5140" y="2400728"/>
            <a:ext cx="800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7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xy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9" descr="PE03255_">
            <a:extLst>
              <a:ext uri="{FF2B5EF4-FFF2-40B4-BE49-F238E27FC236}">
                <a16:creationId xmlns="" xmlns:a16="http://schemas.microsoft.com/office/drawing/2014/main" id="{47040238-C145-4FA2-BFC9-C8B0A0E0F3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3243" y="2418190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−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yx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0" descr="PE03255_">
            <a:extLst>
              <a:ext uri="{FF2B5EF4-FFF2-40B4-BE49-F238E27FC236}">
                <a16:creationId xmlns="" xmlns:a16="http://schemas.microsoft.com/office/drawing/2014/main" id="{1B2C9352-18CC-4269-B50F-60CC57B4A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493" y="2400728"/>
            <a:ext cx="359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微软雅黑" panose="020B0503020204020204" pitchFamily="34" charset="-122"/>
              </a:rPr>
              <a:t>−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8" name="Rectangle 11" descr="PE03255_">
            <a:extLst>
              <a:ext uri="{FF2B5EF4-FFF2-40B4-BE49-F238E27FC236}">
                <a16:creationId xmlns="" xmlns:a16="http://schemas.microsoft.com/office/drawing/2014/main" id="{9245FA42-A250-458C-A576-9A5DF5C7CB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3627" y="2824590"/>
            <a:ext cx="359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=</a:t>
            </a:r>
          </a:p>
        </p:txBody>
      </p:sp>
      <p:sp>
        <p:nvSpPr>
          <p:cNvPr id="19" name="Rectangle 12" descr="PE03255_">
            <a:extLst>
              <a:ext uri="{FF2B5EF4-FFF2-40B4-BE49-F238E27FC236}">
                <a16:creationId xmlns="" xmlns:a16="http://schemas.microsoft.com/office/drawing/2014/main" id="{BF19A867-808E-41DF-B870-EF95575566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2227" y="2824590"/>
            <a:ext cx="2686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+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xy–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21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20" name="Rectangle 13" descr="PE03255_">
            <a:extLst>
              <a:ext uri="{FF2B5EF4-FFF2-40B4-BE49-F238E27FC236}">
                <a16:creationId xmlns="" xmlns:a16="http://schemas.microsoft.com/office/drawing/2014/main" id="{50E95D0A-E896-4168-BE33-07303E3B8E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0052" y="2400728"/>
            <a:ext cx="1085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21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y</a:t>
            </a:r>
            <a:r>
              <a:rPr lang="en-US" altLang="zh-CN" sz="2400" b="1" i="1" baseline="3000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2</a:t>
            </a:r>
          </a:p>
        </p:txBody>
      </p:sp>
      <p:sp>
        <p:nvSpPr>
          <p:cNvPr id="21" name="Rectangle 14" descr="PE03255_">
            <a:extLst>
              <a:ext uri="{FF2B5EF4-FFF2-40B4-BE49-F238E27FC236}">
                <a16:creationId xmlns="" xmlns:a16="http://schemas.microsoft.com/office/drawing/2014/main" id="{4E190DD7-D52D-4952-98FC-D266FBADB4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9350" y="1890133"/>
            <a:ext cx="2730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(2)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(2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MS PGothic" panose="020B0600070205080204" pitchFamily="34" charset="-128"/>
              </a:rPr>
              <a:t>+5</a:t>
            </a:r>
            <a:r>
              <a:rPr lang="en-US" altLang="zh-CN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)(3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</a:rPr>
              <a:t>−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22" name="Rectangle 15" descr="PE03255_">
            <a:extLst>
              <a:ext uri="{FF2B5EF4-FFF2-40B4-BE49-F238E27FC236}">
                <a16:creationId xmlns="" xmlns:a16="http://schemas.microsoft.com/office/drawing/2014/main" id="{AD0B9779-1158-439E-94EA-EA7A645303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2063" y="2320345"/>
            <a:ext cx="359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=</a:t>
            </a:r>
          </a:p>
        </p:txBody>
      </p:sp>
      <p:sp>
        <p:nvSpPr>
          <p:cNvPr id="23" name="Rectangle 16" descr="PE03255_">
            <a:extLst>
              <a:ext uri="{FF2B5EF4-FFF2-40B4-BE49-F238E27FC236}">
                <a16:creationId xmlns="" xmlns:a16="http://schemas.microsoft.com/office/drawing/2014/main" id="{7B37B028-3417-4CEB-A131-31A0C2E5E0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9340" y="2400728"/>
            <a:ext cx="1085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en-US" sz="2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2</a:t>
            </a:r>
            <a:endParaRPr lang="en-US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4" name="Rectangle 17" descr="PE03255_">
            <a:extLst>
              <a:ext uri="{FF2B5EF4-FFF2-40B4-BE49-F238E27FC236}">
                <a16:creationId xmlns="" xmlns:a16="http://schemas.microsoft.com/office/drawing/2014/main" id="{4435719C-BBAA-43B0-8760-603FFD8BC5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8138" y="2296533"/>
            <a:ext cx="1200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</a:p>
        </p:txBody>
      </p:sp>
      <p:sp>
        <p:nvSpPr>
          <p:cNvPr id="25" name="Rectangle 18" descr="PE03255_">
            <a:extLst>
              <a:ext uri="{FF2B5EF4-FFF2-40B4-BE49-F238E27FC236}">
                <a16:creationId xmlns="" xmlns:a16="http://schemas.microsoft.com/office/drawing/2014/main" id="{3F04DACD-5755-465C-8F67-ADBB0A7A5B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0682" y="2293358"/>
            <a:ext cx="2114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−2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MT Extra" panose="05050102010205020202" pitchFamily="82"/>
              </a:rPr>
              <a:t>•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y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MT Extra" panose="05050102010205020202" pitchFamily="82"/>
            </a:endParaRPr>
          </a:p>
        </p:txBody>
      </p:sp>
      <p:sp>
        <p:nvSpPr>
          <p:cNvPr id="26" name="Rectangle 19" descr="PE03255_">
            <a:extLst>
              <a:ext uri="{FF2B5EF4-FFF2-40B4-BE49-F238E27FC236}">
                <a16:creationId xmlns="" xmlns:a16="http://schemas.microsoft.com/office/drawing/2014/main" id="{8FB97440-D5CB-4722-AEC3-3521D1A055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0583" y="2304470"/>
            <a:ext cx="12955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 +5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y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MT Extra" panose="05050102010205020202" pitchFamily="82"/>
              </a:rPr>
              <a:t>•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x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MT Extra" panose="05050102010205020202" pitchFamily="82"/>
            </a:endParaRPr>
          </a:p>
        </p:txBody>
      </p:sp>
      <p:sp>
        <p:nvSpPr>
          <p:cNvPr id="27" name="Rectangle 20" descr="PE03255_">
            <a:extLst>
              <a:ext uri="{FF2B5EF4-FFF2-40B4-BE49-F238E27FC236}">
                <a16:creationId xmlns="" xmlns:a16="http://schemas.microsoft.com/office/drawing/2014/main" id="{756F0004-6395-4A00-826B-0FDEFEEC2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4435" y="2328283"/>
            <a:ext cx="359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−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21" descr="PE03255_">
            <a:extLst>
              <a:ext uri="{FF2B5EF4-FFF2-40B4-BE49-F238E27FC236}">
                <a16:creationId xmlns="" xmlns:a16="http://schemas.microsoft.com/office/drawing/2014/main" id="{C087BCC9-B649-4AC5-9119-48A0A0AB1E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4185" y="2304469"/>
            <a:ext cx="9350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5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y</a:t>
            </a:r>
            <a:r>
              <a:rPr lang="en-US" altLang="en-US" sz="2400" i="1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y</a:t>
            </a:r>
          </a:p>
        </p:txBody>
      </p:sp>
      <p:sp>
        <p:nvSpPr>
          <p:cNvPr id="29" name="Rectangle 22" descr="PE03255_">
            <a:extLst>
              <a:ext uri="{FF2B5EF4-FFF2-40B4-BE49-F238E27FC236}">
                <a16:creationId xmlns="" xmlns:a16="http://schemas.microsoft.com/office/drawing/2014/main" id="{3F45AEC7-22D5-428F-A326-575DB86BF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2063" y="2756908"/>
            <a:ext cx="359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=</a:t>
            </a:r>
          </a:p>
        </p:txBody>
      </p:sp>
      <p:sp>
        <p:nvSpPr>
          <p:cNvPr id="30" name="Rectangle 23" descr="PE03255_">
            <a:extLst>
              <a:ext uri="{FF2B5EF4-FFF2-40B4-BE49-F238E27FC236}">
                <a16:creationId xmlns="" xmlns:a16="http://schemas.microsoft.com/office/drawing/2014/main" id="{D2AA408C-CCA3-4F82-BFB8-41171EC46D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7813" y="2753733"/>
            <a:ext cx="800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6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r>
              <a:rPr lang="en-US" altLang="zh-CN" sz="2400" b="1" i="1" baseline="3000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2</a:t>
            </a:r>
          </a:p>
        </p:txBody>
      </p:sp>
      <p:sp>
        <p:nvSpPr>
          <p:cNvPr id="31" name="Rectangle 24" descr="PE03255_">
            <a:extLst>
              <a:ext uri="{FF2B5EF4-FFF2-40B4-BE49-F238E27FC236}">
                <a16:creationId xmlns="" xmlns:a16="http://schemas.microsoft.com/office/drawing/2014/main" id="{8181C887-6F3A-4500-95CD-E5F515A04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2313" y="2753733"/>
            <a:ext cx="10366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−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xy</a:t>
            </a:r>
          </a:p>
        </p:txBody>
      </p:sp>
      <p:sp>
        <p:nvSpPr>
          <p:cNvPr id="32" name="Rectangle 25" descr="PE03255_">
            <a:extLst>
              <a:ext uri="{FF2B5EF4-FFF2-40B4-BE49-F238E27FC236}">
                <a16:creationId xmlns="" xmlns:a16="http://schemas.microsoft.com/office/drawing/2014/main" id="{DAEB15B6-0912-4C73-AABC-2F63B17F4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2309" y="2771389"/>
            <a:ext cx="10342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15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xy</a:t>
            </a:r>
          </a:p>
        </p:txBody>
      </p:sp>
      <p:sp>
        <p:nvSpPr>
          <p:cNvPr id="33" name="Rectangle 26" descr="PE03255_">
            <a:extLst>
              <a:ext uri="{FF2B5EF4-FFF2-40B4-BE49-F238E27FC236}">
                <a16:creationId xmlns="" xmlns:a16="http://schemas.microsoft.com/office/drawing/2014/main" id="{00846C7E-5F44-41D1-BB7D-360C40C0EA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8449" y="2790091"/>
            <a:ext cx="1428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−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27" descr="PE03255_">
            <a:extLst>
              <a:ext uri="{FF2B5EF4-FFF2-40B4-BE49-F238E27FC236}">
                <a16:creationId xmlns="" xmlns:a16="http://schemas.microsoft.com/office/drawing/2014/main" id="{95C734AB-B769-4980-9C0C-2DD6D619EB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2063" y="3260145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=</a:t>
            </a:r>
          </a:p>
        </p:txBody>
      </p:sp>
      <p:sp>
        <p:nvSpPr>
          <p:cNvPr id="35" name="Rectangle 28" descr="PE03255_">
            <a:extLst>
              <a:ext uri="{FF2B5EF4-FFF2-40B4-BE49-F238E27FC236}">
                <a16:creationId xmlns="" xmlns:a16="http://schemas.microsoft.com/office/drawing/2014/main" id="{4F5F254E-2D4F-458F-88E3-6F1A1EFF7F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7813" y="3260145"/>
            <a:ext cx="3143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6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r>
              <a:rPr lang="en-US" altLang="zh-CN" sz="2400" b="1" i="1" baseline="3000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2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xy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−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i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grpSp>
        <p:nvGrpSpPr>
          <p:cNvPr id="36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37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8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39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1" name="组合 7">
            <a:extLst>
              <a:ext uri="{FF2B5EF4-FFF2-40B4-BE49-F238E27FC236}">
                <a16:creationId xmlns="" xmlns:a16="http://schemas.microsoft.com/office/drawing/2014/main" id="{5BF91E95-BF88-4E09-A18B-488E37853EC0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488950"/>
            <a:ext cx="2479675" cy="491632"/>
            <a:chOff x="5083" y="1100"/>
            <a:chExt cx="3905" cy="778"/>
          </a:xfrm>
        </p:grpSpPr>
        <p:grpSp>
          <p:nvGrpSpPr>
            <p:cNvPr id="42" name="组合 1">
              <a:extLst>
                <a:ext uri="{FF2B5EF4-FFF2-40B4-BE49-F238E27FC236}">
                  <a16:creationId xmlns="" xmlns:a16="http://schemas.microsoft.com/office/drawing/2014/main" id="{2FD579C7-567B-4A69-88BC-F717CF449EB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44" name="缺角矩形 43">
                <a:extLst>
                  <a:ext uri="{FF2B5EF4-FFF2-40B4-BE49-F238E27FC236}">
                    <a16:creationId xmlns="" xmlns:a16="http://schemas.microsoft.com/office/drawing/2014/main" id="{5328BF0C-E0D0-43DA-9539-0E57F01D651E}"/>
                  </a:ext>
                </a:extLst>
              </p:cNvPr>
              <p:cNvSpPr/>
              <p:nvPr/>
            </p:nvSpPr>
            <p:spPr>
              <a:xfrm rot="3000000">
                <a:off x="4021298" y="597720"/>
                <a:ext cx="419757" cy="41887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缺角矩形 44">
                <a:extLst>
                  <a:ext uri="{FF2B5EF4-FFF2-40B4-BE49-F238E27FC236}">
                    <a16:creationId xmlns="" xmlns:a16="http://schemas.microsoft.com/office/drawing/2014/main" id="{CD061BD3-F756-4399-905C-24C900AE9BEE}"/>
                  </a:ext>
                </a:extLst>
              </p:cNvPr>
              <p:cNvSpPr/>
              <p:nvPr/>
            </p:nvSpPr>
            <p:spPr>
              <a:xfrm rot="3000000">
                <a:off x="4478652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缺角矩形 45">
                <a:extLst>
                  <a:ext uri="{FF2B5EF4-FFF2-40B4-BE49-F238E27FC236}">
                    <a16:creationId xmlns="" xmlns:a16="http://schemas.microsoft.com/office/drawing/2014/main" id="{21153353-0E1F-4296-A077-DFF0DB61E0A4}"/>
                  </a:ext>
                </a:extLst>
              </p:cNvPr>
              <p:cNvSpPr/>
              <p:nvPr/>
            </p:nvSpPr>
            <p:spPr>
              <a:xfrm rot="3000000">
                <a:off x="4936006" y="597720"/>
                <a:ext cx="419757" cy="41887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缺角矩形 46">
                <a:extLst>
                  <a:ext uri="{FF2B5EF4-FFF2-40B4-BE49-F238E27FC236}">
                    <a16:creationId xmlns="" xmlns:a16="http://schemas.microsoft.com/office/drawing/2014/main" id="{08E4B99C-A7F6-465B-8450-E48DBC02E61D}"/>
                  </a:ext>
                </a:extLst>
              </p:cNvPr>
              <p:cNvSpPr/>
              <p:nvPr/>
            </p:nvSpPr>
            <p:spPr>
              <a:xfrm rot="3000000">
                <a:off x="3563944" y="597721"/>
                <a:ext cx="419757" cy="418870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缺角矩形 47">
                <a:extLst>
                  <a:ext uri="{FF2B5EF4-FFF2-40B4-BE49-F238E27FC236}">
                    <a16:creationId xmlns="" xmlns:a16="http://schemas.microsoft.com/office/drawing/2014/main" id="{8B8B1650-CB8D-48EF-99BF-616F6A49ACD3}"/>
                  </a:ext>
                </a:extLst>
              </p:cNvPr>
              <p:cNvSpPr/>
              <p:nvPr/>
            </p:nvSpPr>
            <p:spPr>
              <a:xfrm rot="3000000">
                <a:off x="5393359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3" name="TextBox 15">
              <a:extLst>
                <a:ext uri="{FF2B5EF4-FFF2-40B4-BE49-F238E27FC236}">
                  <a16:creationId xmlns="" xmlns:a16="http://schemas.microsoft.com/office/drawing/2014/main" id="{3DDE767B-B94C-49F2-8342-2914B5BD70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基础巩固题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354088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 advAuto="0"/>
      <p:bldP spid="15" grpId="0" build="p"/>
      <p:bldP spid="16" grpId="0" build="p"/>
      <p:bldP spid="17" grpId="0" bldLvl="0" animBg="1"/>
      <p:bldP spid="18" grpId="0" bldLvl="0"/>
      <p:bldP spid="19" grpId="0" build="p"/>
      <p:bldP spid="20" grpId="0" bldLvl="0" animBg="1"/>
      <p:bldP spid="21" grpId="0" bldLvl="0"/>
      <p:bldP spid="22" grpId="0" bldLvl="0" animBg="1"/>
      <p:bldP spid="23" grpId="0" bldLvl="0" animBg="1"/>
      <p:bldP spid="24" grpId="0" build="p"/>
      <p:bldP spid="25" grpId="0" bldLvl="0" animBg="1"/>
      <p:bldP spid="26" grpId="0" bldLvl="0" animBg="1"/>
      <p:bldP spid="27" grpId="0" build="p"/>
      <p:bldP spid="28" grpId="0" build="p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/>
      <p:bldP spid="35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9CC0BCEF-F88A-4ADE-A6CC-E0D234D9A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3012" y="962025"/>
            <a:ext cx="74580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6.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化简求值：</a:t>
            </a:r>
          </a:p>
          <a:p>
            <a:pPr>
              <a:lnSpc>
                <a:spcPct val="125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)+(2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–5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，其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 –2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 Box 3">
            <a:extLst>
              <a:ext uri="{FF2B5EF4-FFF2-40B4-BE49-F238E27FC236}">
                <a16:creationId xmlns="" xmlns:a16="http://schemas.microsoft.com/office/drawing/2014/main" id="{28276F22-AF36-43B9-A953-BB95F6A8D6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0925" y="1973263"/>
            <a:ext cx="13144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</a:p>
        </p:txBody>
      </p:sp>
      <p:graphicFrame>
        <p:nvGraphicFramePr>
          <p:cNvPr id="4" name="Object 2">
            <a:extLst>
              <a:ext uri="{FF2B5EF4-FFF2-40B4-BE49-F238E27FC236}">
                <a16:creationId xmlns="" xmlns:a16="http://schemas.microsoft.com/office/drawing/2014/main" id="{FAE581C6-27B4-4B19-B25D-E78C1CF5A9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7044968"/>
              </p:ext>
            </p:extLst>
          </p:nvPr>
        </p:nvGraphicFramePr>
        <p:xfrm>
          <a:off x="2181225" y="1962150"/>
          <a:ext cx="563880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16" r:id="rId3" imgW="2997200" imgH="228600" progId="Equation.DSMT4">
                  <p:embed/>
                </p:oleObj>
              </mc:Choice>
              <mc:Fallback>
                <p:oleObj r:id="rId3" imgW="2997200" imgH="22860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1225" y="1962150"/>
                        <a:ext cx="5638800" cy="430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>
            <a:extLst>
              <a:ext uri="{FF2B5EF4-FFF2-40B4-BE49-F238E27FC236}">
                <a16:creationId xmlns="" xmlns:a16="http://schemas.microsoft.com/office/drawing/2014/main" id="{ED05F664-4C2D-4D8C-8B84-EC5011AC39E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3752686"/>
              </p:ext>
            </p:extLst>
          </p:nvPr>
        </p:nvGraphicFramePr>
        <p:xfrm>
          <a:off x="2182813" y="2533650"/>
          <a:ext cx="2387600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17" r:id="rId5" imgW="1232435" imgH="228699" progId="Equation.DSMT4">
                  <p:embed/>
                </p:oleObj>
              </mc:Choice>
              <mc:Fallback>
                <p:oleObj r:id="rId5" imgW="1232435" imgH="228699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2813" y="2533650"/>
                        <a:ext cx="2387600" cy="442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7">
            <a:extLst>
              <a:ext uri="{FF2B5EF4-FFF2-40B4-BE49-F238E27FC236}">
                <a16:creationId xmlns="" xmlns:a16="http://schemas.microsoft.com/office/drawing/2014/main" id="{DB94ADAC-6836-4FBE-9F5D-46C6D35E04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2989263"/>
            <a:ext cx="502920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当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=1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= –2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时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22×1–7×1×(–2)–14×(–2)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 Box 9">
            <a:extLst>
              <a:ext uri="{FF2B5EF4-FFF2-40B4-BE49-F238E27FC236}">
                <a16:creationId xmlns="" xmlns:a16="http://schemas.microsoft.com/office/drawing/2014/main" id="{8906A2E5-9A10-4637-B487-DD0073868E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2988" y="3878263"/>
            <a:ext cx="40576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22+14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–56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–20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Line 10">
            <a:extLst>
              <a:ext uri="{FF2B5EF4-FFF2-40B4-BE49-F238E27FC236}">
                <a16:creationId xmlns="" xmlns:a16="http://schemas.microsoft.com/office/drawing/2014/main" id="{14AB1840-CAEA-4ACD-9B3C-D5FEF793DCB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32025" y="2381250"/>
            <a:ext cx="354013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Line 11">
            <a:extLst>
              <a:ext uri="{FF2B5EF4-FFF2-40B4-BE49-F238E27FC236}">
                <a16:creationId xmlns="" xmlns:a16="http://schemas.microsoft.com/office/drawing/2014/main" id="{3B9A9D49-8EFC-4A31-9FA2-EBBEE8D0AD84}"/>
              </a:ext>
            </a:extLst>
          </p:cNvPr>
          <p:cNvSpPr>
            <a:spLocks noChangeShapeType="1"/>
          </p:cNvSpPr>
          <p:nvPr/>
        </p:nvSpPr>
        <p:spPr bwMode="auto">
          <a:xfrm>
            <a:off x="5086350" y="2362200"/>
            <a:ext cx="5715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Line 12">
            <a:extLst>
              <a:ext uri="{FF2B5EF4-FFF2-40B4-BE49-F238E27FC236}">
                <a16:creationId xmlns="" xmlns:a16="http://schemas.microsoft.com/office/drawing/2014/main" id="{3A523ABC-9072-4AD2-8261-D1BA2187F283}"/>
              </a:ext>
            </a:extLst>
          </p:cNvPr>
          <p:cNvSpPr>
            <a:spLocks noChangeShapeType="1"/>
          </p:cNvSpPr>
          <p:nvPr/>
        </p:nvSpPr>
        <p:spPr bwMode="auto">
          <a:xfrm>
            <a:off x="2800350" y="2371725"/>
            <a:ext cx="738188" cy="0"/>
          </a:xfrm>
          <a:prstGeom prst="line">
            <a:avLst/>
          </a:prstGeom>
          <a:noFill/>
          <a:ln w="57150" cmpd="thinThick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Line 13">
            <a:extLst>
              <a:ext uri="{FF2B5EF4-FFF2-40B4-BE49-F238E27FC236}">
                <a16:creationId xmlns="" xmlns:a16="http://schemas.microsoft.com/office/drawing/2014/main" id="{0346C05C-32F6-4F52-99FB-EA0FF61586C8}"/>
              </a:ext>
            </a:extLst>
          </p:cNvPr>
          <p:cNvSpPr>
            <a:spLocks noChangeShapeType="1"/>
          </p:cNvSpPr>
          <p:nvPr/>
        </p:nvSpPr>
        <p:spPr bwMode="auto">
          <a:xfrm>
            <a:off x="3657600" y="2362200"/>
            <a:ext cx="633413" cy="0"/>
          </a:xfrm>
          <a:prstGeom prst="line">
            <a:avLst/>
          </a:prstGeom>
          <a:noFill/>
          <a:ln w="57150" cmpd="thinThick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Line 14">
            <a:extLst>
              <a:ext uri="{FF2B5EF4-FFF2-40B4-BE49-F238E27FC236}">
                <a16:creationId xmlns="" xmlns:a16="http://schemas.microsoft.com/office/drawing/2014/main" id="{2C6CA00A-D4A5-4814-8FB5-32E11AEE4AD7}"/>
              </a:ext>
            </a:extLst>
          </p:cNvPr>
          <p:cNvSpPr>
            <a:spLocks noChangeShapeType="1"/>
          </p:cNvSpPr>
          <p:nvPr/>
        </p:nvSpPr>
        <p:spPr bwMode="auto">
          <a:xfrm>
            <a:off x="5829300" y="2362200"/>
            <a:ext cx="571500" cy="0"/>
          </a:xfrm>
          <a:prstGeom prst="line">
            <a:avLst/>
          </a:prstGeom>
          <a:noFill/>
          <a:ln w="57150" cmpd="thinThick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Line 15">
            <a:extLst>
              <a:ext uri="{FF2B5EF4-FFF2-40B4-BE49-F238E27FC236}">
                <a16:creationId xmlns="" xmlns:a16="http://schemas.microsoft.com/office/drawing/2014/main" id="{092B4B8D-9742-4BF3-86C9-590793DE616D}"/>
              </a:ext>
            </a:extLst>
          </p:cNvPr>
          <p:cNvSpPr>
            <a:spLocks noChangeShapeType="1"/>
          </p:cNvSpPr>
          <p:nvPr/>
        </p:nvSpPr>
        <p:spPr bwMode="auto">
          <a:xfrm>
            <a:off x="6515100" y="2362200"/>
            <a:ext cx="571500" cy="0"/>
          </a:xfrm>
          <a:prstGeom prst="line">
            <a:avLst/>
          </a:prstGeom>
          <a:noFill/>
          <a:ln w="57150" cmpd="thinThick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Line 16">
            <a:extLst>
              <a:ext uri="{FF2B5EF4-FFF2-40B4-BE49-F238E27FC236}">
                <a16:creationId xmlns="" xmlns:a16="http://schemas.microsoft.com/office/drawing/2014/main" id="{F89FFB52-02BF-40FE-8C41-23C42421CDE3}"/>
              </a:ext>
            </a:extLst>
          </p:cNvPr>
          <p:cNvSpPr>
            <a:spLocks noChangeShapeType="1"/>
          </p:cNvSpPr>
          <p:nvPr/>
        </p:nvSpPr>
        <p:spPr bwMode="auto">
          <a:xfrm>
            <a:off x="4400550" y="2362200"/>
            <a:ext cx="571500" cy="0"/>
          </a:xfrm>
          <a:prstGeom prst="line">
            <a:avLst/>
          </a:prstGeom>
          <a:noFill/>
          <a:ln w="57150" cmpd="thinThick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Line 17">
            <a:extLst>
              <a:ext uri="{FF2B5EF4-FFF2-40B4-BE49-F238E27FC236}">
                <a16:creationId xmlns="" xmlns:a16="http://schemas.microsoft.com/office/drawing/2014/main" id="{3173162A-9BDB-4468-B7A8-0AE706353199}"/>
              </a:ext>
            </a:extLst>
          </p:cNvPr>
          <p:cNvSpPr>
            <a:spLocks noChangeShapeType="1"/>
          </p:cNvSpPr>
          <p:nvPr/>
        </p:nvSpPr>
        <p:spPr bwMode="auto">
          <a:xfrm>
            <a:off x="7200900" y="2362200"/>
            <a:ext cx="571500" cy="0"/>
          </a:xfrm>
          <a:prstGeom prst="line">
            <a:avLst/>
          </a:prstGeom>
          <a:noFill/>
          <a:ln w="57150" cmpd="thinThick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1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22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3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4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6" name="组合 7">
            <a:extLst>
              <a:ext uri="{FF2B5EF4-FFF2-40B4-BE49-F238E27FC236}">
                <a16:creationId xmlns="" xmlns:a16="http://schemas.microsoft.com/office/drawing/2014/main" id="{5BF91E95-BF88-4E09-A18B-488E37853EC0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488950"/>
            <a:ext cx="2479675" cy="491632"/>
            <a:chOff x="5083" y="1100"/>
            <a:chExt cx="3905" cy="778"/>
          </a:xfrm>
        </p:grpSpPr>
        <p:grpSp>
          <p:nvGrpSpPr>
            <p:cNvPr id="27" name="组合 1">
              <a:extLst>
                <a:ext uri="{FF2B5EF4-FFF2-40B4-BE49-F238E27FC236}">
                  <a16:creationId xmlns="" xmlns:a16="http://schemas.microsoft.com/office/drawing/2014/main" id="{2FD579C7-567B-4A69-88BC-F717CF449EB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5328BF0C-E0D0-43DA-9539-0E57F01D651E}"/>
                  </a:ext>
                </a:extLst>
              </p:cNvPr>
              <p:cNvSpPr/>
              <p:nvPr/>
            </p:nvSpPr>
            <p:spPr>
              <a:xfrm rot="3000000">
                <a:off x="4021298" y="597720"/>
                <a:ext cx="419757" cy="41887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CD061BD3-F756-4399-905C-24C900AE9BEE}"/>
                  </a:ext>
                </a:extLst>
              </p:cNvPr>
              <p:cNvSpPr/>
              <p:nvPr/>
            </p:nvSpPr>
            <p:spPr>
              <a:xfrm rot="3000000">
                <a:off x="4478652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="" xmlns:a16="http://schemas.microsoft.com/office/drawing/2014/main" id="{21153353-0E1F-4296-A077-DFF0DB61E0A4}"/>
                  </a:ext>
                </a:extLst>
              </p:cNvPr>
              <p:cNvSpPr/>
              <p:nvPr/>
            </p:nvSpPr>
            <p:spPr>
              <a:xfrm rot="3000000">
                <a:off x="4936006" y="597720"/>
                <a:ext cx="419757" cy="41887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缺角矩形 31">
                <a:extLst>
                  <a:ext uri="{FF2B5EF4-FFF2-40B4-BE49-F238E27FC236}">
                    <a16:creationId xmlns="" xmlns:a16="http://schemas.microsoft.com/office/drawing/2014/main" id="{08E4B99C-A7F6-465B-8450-E48DBC02E61D}"/>
                  </a:ext>
                </a:extLst>
              </p:cNvPr>
              <p:cNvSpPr/>
              <p:nvPr/>
            </p:nvSpPr>
            <p:spPr>
              <a:xfrm rot="3000000">
                <a:off x="3563944" y="597721"/>
                <a:ext cx="419757" cy="418870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缺角矩形 32">
                <a:extLst>
                  <a:ext uri="{FF2B5EF4-FFF2-40B4-BE49-F238E27FC236}">
                    <a16:creationId xmlns="" xmlns:a16="http://schemas.microsoft.com/office/drawing/2014/main" id="{8B8B1650-CB8D-48EF-99BF-616F6A49ACD3}"/>
                  </a:ext>
                </a:extLst>
              </p:cNvPr>
              <p:cNvSpPr/>
              <p:nvPr/>
            </p:nvSpPr>
            <p:spPr>
              <a:xfrm rot="3000000">
                <a:off x="5393359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8" name="TextBox 15">
              <a:extLst>
                <a:ext uri="{FF2B5EF4-FFF2-40B4-BE49-F238E27FC236}">
                  <a16:creationId xmlns="" xmlns:a16="http://schemas.microsoft.com/office/drawing/2014/main" id="{3DDE767B-B94C-49F2-8342-2914B5BD70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基础巩固题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092944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7" grpId="0"/>
      <p:bldP spid="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文本框 1">
            <a:extLst>
              <a:ext uri="{FF2B5EF4-FFF2-40B4-BE49-F238E27FC236}">
                <a16:creationId xmlns="" xmlns:a16="http://schemas.microsoft.com/office/drawing/2014/main" id="{75DB7C3B-F6DF-4C86-A2CA-BA5B5376BB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459" y="1051262"/>
            <a:ext cx="837215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解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方程与不等式：</a:t>
            </a: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1. 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18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+9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+1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2. (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6)(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–6)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＜9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6FE51C8-6071-4181-9B81-BB03D9B4A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012" y="2162175"/>
            <a:ext cx="6200775" cy="261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1. </a:t>
            </a:r>
            <a:r>
              <a:rPr lang="zh-CN" altLang="en-US" sz="2100" b="1" dirty="0" smtClean="0">
                <a:latin typeface="+mn-lt"/>
                <a:ea typeface="仿宋" pitchFamily="49" charset="-122"/>
                <a:sym typeface="宋体" panose="02010600030101010101" pitchFamily="2" charset="-122"/>
              </a:rPr>
              <a:t>原式</a:t>
            </a:r>
            <a:r>
              <a:rPr lang="zh-CN" altLang="en-US" sz="2100" b="1" dirty="0" smtClean="0">
                <a:latin typeface="+mn-lt"/>
                <a:ea typeface="仿宋" pitchFamily="49" charset="-122"/>
              </a:rPr>
              <a:t>去</a:t>
            </a:r>
            <a:r>
              <a:rPr lang="zh-CN" altLang="en-US" sz="2100" b="1" dirty="0">
                <a:latin typeface="+mn-lt"/>
                <a:ea typeface="仿宋" pitchFamily="49" charset="-122"/>
              </a:rPr>
              <a:t>括</a:t>
            </a:r>
            <a:r>
              <a:rPr lang="zh-CN" altLang="en-US" sz="2100" b="1" dirty="0" smtClean="0">
                <a:latin typeface="+mn-lt"/>
                <a:ea typeface="仿宋" pitchFamily="49" charset="-122"/>
              </a:rPr>
              <a:t>号，得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: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+6+18=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+10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+9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        移项合</a:t>
            </a:r>
            <a:r>
              <a:rPr lang="zh-CN" altLang="en-US" sz="2100" b="1" dirty="0" smtClean="0">
                <a:latin typeface="+mn-lt"/>
                <a:ea typeface="仿宋" pitchFamily="49" charset="-122"/>
              </a:rPr>
              <a:t>并，得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: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15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=15，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        解</a:t>
            </a:r>
            <a:r>
              <a:rPr lang="zh-CN" altLang="en-US" sz="2100" b="1" dirty="0" smtClean="0">
                <a:latin typeface="+mn-lt"/>
                <a:ea typeface="仿宋" pitchFamily="49" charset="-122"/>
              </a:rPr>
              <a:t>得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: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；</a:t>
            </a: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      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2100" b="1" dirty="0">
                <a:latin typeface="+mn-lt"/>
                <a:ea typeface="仿宋" pitchFamily="49" charset="-122"/>
                <a:sym typeface="宋体" panose="02010600030101010101" pitchFamily="2" charset="-122"/>
              </a:rPr>
              <a:t>原式</a:t>
            </a:r>
            <a:r>
              <a:rPr lang="zh-CN" altLang="en-US" sz="2100" b="1" dirty="0" smtClean="0">
                <a:latin typeface="+mn-lt"/>
                <a:ea typeface="仿宋" pitchFamily="49" charset="-122"/>
              </a:rPr>
              <a:t>去</a:t>
            </a:r>
            <a:r>
              <a:rPr lang="zh-CN" altLang="en-US" sz="2100" b="1" dirty="0">
                <a:latin typeface="+mn-lt"/>
                <a:ea typeface="仿宋" pitchFamily="49" charset="-122"/>
              </a:rPr>
              <a:t>括</a:t>
            </a:r>
            <a:r>
              <a:rPr lang="zh-CN" altLang="en-US" sz="2100" b="1" dirty="0" smtClean="0">
                <a:latin typeface="+mn-lt"/>
                <a:ea typeface="仿宋" pitchFamily="49" charset="-122"/>
              </a:rPr>
              <a:t>号，得</a:t>
            </a:r>
            <a:r>
              <a:rPr lang="en-US" altLang="zh-CN" sz="2100" b="1" dirty="0" smtClean="0">
                <a:latin typeface="+mn-lt"/>
                <a:ea typeface="仿宋" pitchFamily="49" charset="-122"/>
              </a:rPr>
              <a:t>: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9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x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–3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6＜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9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x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+9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54</a:t>
            </a:r>
            <a:r>
              <a:rPr lang="zh-CN" altLang="en-US" sz="2100" b="1" dirty="0" smtClean="0">
                <a:latin typeface="+mn-lt"/>
                <a:ea typeface="仿宋" pitchFamily="49" charset="-122"/>
              </a:rPr>
              <a:t>，</a:t>
            </a:r>
            <a:endParaRPr lang="zh-CN" altLang="en-US" sz="2100" b="1" dirty="0">
              <a:latin typeface="+mn-lt"/>
              <a:ea typeface="仿宋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itchFamily="49" charset="-122"/>
              </a:rPr>
              <a:t>         移项合</a:t>
            </a:r>
            <a:r>
              <a:rPr lang="zh-CN" altLang="en-US" sz="2100" b="1" dirty="0" smtClean="0">
                <a:latin typeface="+mn-lt"/>
                <a:ea typeface="仿宋" pitchFamily="49" charset="-122"/>
              </a:rPr>
              <a:t>并，得</a:t>
            </a:r>
            <a:r>
              <a:rPr lang="en-US" altLang="zh-CN" sz="2100" b="1" dirty="0" smtClean="0">
                <a:latin typeface="+mn-lt"/>
                <a:ea typeface="仿宋" pitchFamily="49" charset="-122"/>
              </a:rPr>
              <a:t>:</a:t>
            </a:r>
            <a:r>
              <a:rPr lang="zh-CN" altLang="en-US" sz="2100" b="1" dirty="0" smtClean="0">
                <a:latin typeface="+mn-lt"/>
                <a:ea typeface="仿宋" pitchFamily="49" charset="-122"/>
              </a:rPr>
              <a:t>9</a:t>
            </a:r>
            <a:r>
              <a:rPr lang="zh-CN" altLang="en-US" sz="2100" b="1" i="1" dirty="0">
                <a:latin typeface="+mn-lt"/>
                <a:ea typeface="仿宋" pitchFamily="49" charset="-122"/>
              </a:rPr>
              <a:t>x</a:t>
            </a:r>
            <a:r>
              <a:rPr lang="zh-CN" altLang="en-US" sz="2100" b="1" dirty="0">
                <a:latin typeface="+mn-lt"/>
                <a:ea typeface="仿宋" pitchFamily="49" charset="-122"/>
              </a:rPr>
              <a:t>＞</a:t>
            </a:r>
            <a:r>
              <a:rPr lang="en-US" altLang="zh-CN" sz="2100" b="1" dirty="0">
                <a:latin typeface="+mn-lt"/>
                <a:ea typeface="仿宋" pitchFamily="49" charset="-122"/>
              </a:rPr>
              <a:t>1</a:t>
            </a:r>
            <a:r>
              <a:rPr lang="zh-CN" altLang="en-US" sz="2100" b="1" dirty="0" smtClean="0">
                <a:latin typeface="+mn-lt"/>
                <a:ea typeface="仿宋" pitchFamily="49" charset="-122"/>
              </a:rPr>
              <a:t>8，</a:t>
            </a:r>
            <a:endParaRPr lang="zh-CN" altLang="en-US" sz="2100" b="1" dirty="0">
              <a:latin typeface="+mn-lt"/>
              <a:ea typeface="仿宋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itchFamily="49" charset="-122"/>
              </a:rPr>
              <a:t>          解</a:t>
            </a:r>
            <a:r>
              <a:rPr lang="zh-CN" altLang="en-US" sz="2100" b="1" dirty="0" smtClean="0">
                <a:latin typeface="+mn-lt"/>
                <a:ea typeface="仿宋" pitchFamily="49" charset="-122"/>
              </a:rPr>
              <a:t>得</a:t>
            </a:r>
            <a:r>
              <a:rPr lang="en-US" altLang="zh-CN" sz="2100" b="1" dirty="0" smtClean="0">
                <a:latin typeface="+mn-lt"/>
                <a:ea typeface="仿宋" pitchFamily="49" charset="-122"/>
              </a:rPr>
              <a:t>: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x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＞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2</a:t>
            </a:r>
            <a:r>
              <a:rPr lang="zh-CN" altLang="en-US" sz="2100" b="1" dirty="0">
                <a:latin typeface="+mn-lt"/>
                <a:ea typeface="仿宋" pitchFamily="49" charset="-122"/>
              </a:rPr>
              <a:t> ．</a:t>
            </a:r>
          </a:p>
        </p:txBody>
      </p:sp>
      <p:grpSp>
        <p:nvGrpSpPr>
          <p:cNvPr id="73736" name="组合 6">
            <a:extLst>
              <a:ext uri="{FF2B5EF4-FFF2-40B4-BE49-F238E27FC236}">
                <a16:creationId xmlns="" xmlns:a16="http://schemas.microsoft.com/office/drawing/2014/main" id="{0459F8E9-D774-42A8-A556-EEFF7CDCC162}"/>
              </a:ext>
            </a:extLst>
          </p:cNvPr>
          <p:cNvGrpSpPr>
            <a:grpSpLocks/>
          </p:cNvGrpSpPr>
          <p:nvPr/>
        </p:nvGrpSpPr>
        <p:grpSpPr bwMode="auto">
          <a:xfrm>
            <a:off x="3398838" y="516889"/>
            <a:ext cx="2480310" cy="500049"/>
            <a:chOff x="5060" y="904"/>
            <a:chExt cx="3905" cy="787"/>
          </a:xfrm>
        </p:grpSpPr>
        <p:grpSp>
          <p:nvGrpSpPr>
            <p:cNvPr id="73737" name="组合 21">
              <a:extLst>
                <a:ext uri="{FF2B5EF4-FFF2-40B4-BE49-F238E27FC236}">
                  <a16:creationId xmlns="" xmlns:a16="http://schemas.microsoft.com/office/drawing/2014/main" id="{F1475BDE-1C67-4D6B-BB4E-01B200E4F2B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387DABFE-F698-4C9F-A37C-9E9F672C9ADF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BA65ABF4-2761-4366-906E-C9378597F47F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890EA493-D9AF-4468-9CA9-2693E972C628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C6CCF328-D5D4-480C-9252-39E0A79BD39A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5" name="缺角矩形 4">
                <a:extLst>
                  <a:ext uri="{FF2B5EF4-FFF2-40B4-BE49-F238E27FC236}">
                    <a16:creationId xmlns="" xmlns:a16="http://schemas.microsoft.com/office/drawing/2014/main" id="{0B7E32D4-F029-40DB-BCE6-7FEF6D53269D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743" name="TextBox 15">
              <a:extLst>
                <a:ext uri="{FF2B5EF4-FFF2-40B4-BE49-F238E27FC236}">
                  <a16:creationId xmlns="" xmlns:a16="http://schemas.microsoft.com/office/drawing/2014/main" id="{34099498-D1F8-497F-A6E6-37011D187B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能力提升题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18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9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0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936851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E37751EB-60A3-423D-B22E-10C5AC2E63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492" y="1470334"/>
            <a:ext cx="4992926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小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东找来一张挂历画包数学课本．已知课本长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厘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米，宽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厘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米，厚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厘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米，小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东想将课本封面与封底的每一边都包进去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厘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米，那么小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东应在挂历画上裁下一块多大面积的长方形？</a:t>
            </a:r>
          </a:p>
        </p:txBody>
      </p:sp>
      <p:grpSp>
        <p:nvGrpSpPr>
          <p:cNvPr id="74754" name="组合 35">
            <a:extLst>
              <a:ext uri="{FF2B5EF4-FFF2-40B4-BE49-F238E27FC236}">
                <a16:creationId xmlns="" xmlns:a16="http://schemas.microsoft.com/office/drawing/2014/main" id="{1116ECC7-BDE4-40F3-9451-36EA93BE8472}"/>
              </a:ext>
            </a:extLst>
          </p:cNvPr>
          <p:cNvGrpSpPr>
            <a:grpSpLocks/>
          </p:cNvGrpSpPr>
          <p:nvPr/>
        </p:nvGrpSpPr>
        <p:grpSpPr bwMode="auto">
          <a:xfrm>
            <a:off x="5544188" y="1254856"/>
            <a:ext cx="3159125" cy="3484562"/>
            <a:chOff x="4031183" y="1909787"/>
            <a:chExt cx="4213225" cy="4646612"/>
          </a:xfrm>
        </p:grpSpPr>
        <p:grpSp>
          <p:nvGrpSpPr>
            <p:cNvPr id="74755" name="Group 50">
              <a:extLst>
                <a:ext uri="{FF2B5EF4-FFF2-40B4-BE49-F238E27FC236}">
                  <a16:creationId xmlns="" xmlns:a16="http://schemas.microsoft.com/office/drawing/2014/main" id="{C6EDA882-2FCA-468F-BCF8-1B7A973D86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55033" y="2433662"/>
              <a:ext cx="3889375" cy="3870325"/>
              <a:chOff x="1793" y="622"/>
              <a:chExt cx="2450" cy="2438"/>
            </a:xfrm>
          </p:grpSpPr>
          <p:grpSp>
            <p:nvGrpSpPr>
              <p:cNvPr id="74756" name="Group 49">
                <a:extLst>
                  <a:ext uri="{FF2B5EF4-FFF2-40B4-BE49-F238E27FC236}">
                    <a16:creationId xmlns="" xmlns:a16="http://schemas.microsoft.com/office/drawing/2014/main" id="{7B4EC704-DD61-43FD-875F-BBB03128724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93" y="622"/>
                <a:ext cx="1899" cy="2438"/>
                <a:chOff x="1793" y="622"/>
                <a:chExt cx="1899" cy="2438"/>
              </a:xfrm>
            </p:grpSpPr>
            <p:grpSp>
              <p:nvGrpSpPr>
                <p:cNvPr id="74757" name="Group 22">
                  <a:extLst>
                    <a:ext uri="{FF2B5EF4-FFF2-40B4-BE49-F238E27FC236}">
                      <a16:creationId xmlns="" xmlns:a16="http://schemas.microsoft.com/office/drawing/2014/main" id="{03AAE8A2-EB0D-4593-882F-37E92102D60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793" y="622"/>
                  <a:ext cx="1845" cy="2438"/>
                  <a:chOff x="2045" y="622"/>
                  <a:chExt cx="1845" cy="2438"/>
                </a:xfrm>
              </p:grpSpPr>
              <p:sp>
                <p:nvSpPr>
                  <p:cNvPr id="74758" name="Rectangle 4">
                    <a:extLst>
                      <a:ext uri="{FF2B5EF4-FFF2-40B4-BE49-F238E27FC236}">
                        <a16:creationId xmlns="" xmlns:a16="http://schemas.microsoft.com/office/drawing/2014/main" id="{BD83E83E-061D-435D-9DC5-8FEA76F3ECE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55" y="622"/>
                    <a:ext cx="1694" cy="2292"/>
                  </a:xfrm>
                  <a:prstGeom prst="rect">
                    <a:avLst/>
                  </a:prstGeom>
                  <a:solidFill>
                    <a:srgbClr val="66FF33"/>
                  </a:solidFill>
                  <a:ln w="9525">
                    <a:solidFill>
                      <a:srgbClr val="FF33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sz="100" b="1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4759" name="Rectangle 5">
                    <a:extLst>
                      <a:ext uri="{FF2B5EF4-FFF2-40B4-BE49-F238E27FC236}">
                        <a16:creationId xmlns="" xmlns:a16="http://schemas.microsoft.com/office/drawing/2014/main" id="{F182489A-F24B-4C49-9CE5-D5A17378E71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91" y="758"/>
                    <a:ext cx="1694" cy="2292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rgbClr val="FF33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sz="100" b="1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4760" name="Line 14">
                    <a:extLst>
                      <a:ext uri="{FF2B5EF4-FFF2-40B4-BE49-F238E27FC236}">
                        <a16:creationId xmlns="" xmlns:a16="http://schemas.microsoft.com/office/drawing/2014/main" id="{F973ECCB-742E-4E14-93AC-CEBB0564B91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743" y="631"/>
                    <a:ext cx="147" cy="135"/>
                  </a:xfrm>
                  <a:prstGeom prst="line">
                    <a:avLst/>
                  </a:prstGeom>
                  <a:noFill/>
                  <a:ln w="9525">
                    <a:solidFill>
                      <a:srgbClr val="FF33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74761" name="Group 21">
                    <a:extLst>
                      <a:ext uri="{FF2B5EF4-FFF2-40B4-BE49-F238E27FC236}">
                        <a16:creationId xmlns="" xmlns:a16="http://schemas.microsoft.com/office/drawing/2014/main" id="{463C0389-B83B-4111-AC99-9DE332AACAB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045" y="633"/>
                    <a:ext cx="160" cy="2427"/>
                    <a:chOff x="2045" y="633"/>
                    <a:chExt cx="160" cy="2427"/>
                  </a:xfrm>
                </p:grpSpPr>
                <p:sp>
                  <p:nvSpPr>
                    <p:cNvPr id="74762" name="Line 8">
                      <a:extLst>
                        <a:ext uri="{FF2B5EF4-FFF2-40B4-BE49-F238E27FC236}">
                          <a16:creationId xmlns="" xmlns:a16="http://schemas.microsoft.com/office/drawing/2014/main" id="{B1A4CEC2-8DB1-4BE8-8C0A-E1CB3FD9E99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048" y="1727"/>
                      <a:ext cx="147" cy="13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33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74763" name="Line 12">
                      <a:extLst>
                        <a:ext uri="{FF2B5EF4-FFF2-40B4-BE49-F238E27FC236}">
                          <a16:creationId xmlns="" xmlns:a16="http://schemas.microsoft.com/office/drawing/2014/main" id="{E77AF68B-EEF3-4783-A50A-B9CCB53F9807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045" y="1118"/>
                      <a:ext cx="147" cy="13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33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74764" name="Line 13">
                      <a:extLst>
                        <a:ext uri="{FF2B5EF4-FFF2-40B4-BE49-F238E27FC236}">
                          <a16:creationId xmlns="" xmlns:a16="http://schemas.microsoft.com/office/drawing/2014/main" id="{6F984D37-76F1-43C4-A367-92021C475DA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049" y="2360"/>
                      <a:ext cx="147" cy="13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33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74765" name="Line 6">
                      <a:extLst>
                        <a:ext uri="{FF2B5EF4-FFF2-40B4-BE49-F238E27FC236}">
                          <a16:creationId xmlns="" xmlns:a16="http://schemas.microsoft.com/office/drawing/2014/main" id="{D8B1775D-BD0A-43C9-BF2C-F47F33CA48A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058" y="633"/>
                      <a:ext cx="147" cy="13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33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74766" name="Line 7">
                      <a:extLst>
                        <a:ext uri="{FF2B5EF4-FFF2-40B4-BE49-F238E27FC236}">
                          <a16:creationId xmlns="" xmlns:a16="http://schemas.microsoft.com/office/drawing/2014/main" id="{16CB0A6D-8445-4986-8683-0FBC85B3E8B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050" y="2925"/>
                      <a:ext cx="147" cy="13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33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74767" name="Text Box 24">
                  <a:extLst>
                    <a:ext uri="{FF2B5EF4-FFF2-40B4-BE49-F238E27FC236}">
                      <a16:creationId xmlns="" xmlns:a16="http://schemas.microsoft.com/office/drawing/2014/main" id="{852C464C-75B2-4690-A281-9C0D9D50603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428" y="2152"/>
                  <a:ext cx="1264" cy="3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八年</a:t>
                  </a:r>
                  <a:r>
                    <a:rPr lang="zh-CN" altLang="en-US" b="1" dirty="0" smtClean="0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级</a:t>
                  </a:r>
                  <a:r>
                    <a:rPr lang="en-US" altLang="zh-CN" b="1" dirty="0" smtClean="0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(</a:t>
                  </a:r>
                  <a:r>
                    <a:rPr lang="zh-CN" altLang="en-US" b="1" dirty="0" smtClean="0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上</a:t>
                  </a:r>
                  <a:r>
                    <a:rPr lang="en-US" altLang="zh-CN" b="1" dirty="0" smtClean="0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)</a:t>
                  </a:r>
                  <a:endParaRPr lang="en-US" altLang="zh-CN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4768" name="Text Box 25">
                  <a:extLst>
                    <a:ext uri="{FF2B5EF4-FFF2-40B4-BE49-F238E27FC236}">
                      <a16:creationId xmlns="" xmlns:a16="http://schemas.microsoft.com/office/drawing/2014/main" id="{7B69AA32-7938-4E21-AA76-BAD086F22E9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111" y="2515"/>
                  <a:ext cx="1482" cy="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b="1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姓名：</a:t>
                  </a:r>
                  <a:r>
                    <a:rPr lang="en-US" altLang="zh-CN" b="1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____________</a:t>
                  </a:r>
                  <a:endParaRPr lang="en-US" altLang="zh-CN" b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4769" name="Text Box 23">
                <a:extLst>
                  <a:ext uri="{FF2B5EF4-FFF2-40B4-BE49-F238E27FC236}">
                    <a16:creationId xmlns="" xmlns:a16="http://schemas.microsoft.com/office/drawing/2014/main" id="{A8A9CF28-3C6C-4D9B-8146-962CDC46E8E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72" y="960"/>
                <a:ext cx="2271" cy="1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7200" b="1" dirty="0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数学</a:t>
                </a:r>
                <a:endParaRPr lang="zh-CN" altLang="en-US" sz="72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4770" name="Group 44">
              <a:extLst>
                <a:ext uri="{FF2B5EF4-FFF2-40B4-BE49-F238E27FC236}">
                  <a16:creationId xmlns="" xmlns:a16="http://schemas.microsoft.com/office/drawing/2014/main" id="{736936A2-131C-43FF-9F18-BC351ADEB3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31183" y="5970612"/>
              <a:ext cx="558800" cy="585787"/>
              <a:chOff x="1589" y="3198"/>
              <a:chExt cx="352" cy="369"/>
            </a:xfrm>
          </p:grpSpPr>
          <p:sp>
            <p:nvSpPr>
              <p:cNvPr id="74771" name="Line 29">
                <a:extLst>
                  <a:ext uri="{FF2B5EF4-FFF2-40B4-BE49-F238E27FC236}">
                    <a16:creationId xmlns="" xmlns:a16="http://schemas.microsoft.com/office/drawing/2014/main" id="{E042D80E-D539-4A2F-B826-5AFF6569E2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613" y="3268"/>
                <a:ext cx="184" cy="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72" name="Line 30">
                <a:extLst>
                  <a:ext uri="{FF2B5EF4-FFF2-40B4-BE49-F238E27FC236}">
                    <a16:creationId xmlns="" xmlns:a16="http://schemas.microsoft.com/office/drawing/2014/main" id="{0E5834DD-E63A-4B43-86CD-ECF40535C7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722" y="3400"/>
                <a:ext cx="219" cy="10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73" name="Line 31">
                <a:extLst>
                  <a:ext uri="{FF2B5EF4-FFF2-40B4-BE49-F238E27FC236}">
                    <a16:creationId xmlns="" xmlns:a16="http://schemas.microsoft.com/office/drawing/2014/main" id="{E3E34639-6253-4AA5-9F84-87D0C480CA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9" y="3198"/>
                <a:ext cx="103" cy="1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74" name="Line 32">
                <a:extLst>
                  <a:ext uri="{FF2B5EF4-FFF2-40B4-BE49-F238E27FC236}">
                    <a16:creationId xmlns="" xmlns:a16="http://schemas.microsoft.com/office/drawing/2014/main" id="{A11ED3DA-692E-4244-AD81-EAD79929EB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797" y="3452"/>
                <a:ext cx="104" cy="11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75" name="Text Box 34">
                <a:extLst>
                  <a:ext uri="{FF2B5EF4-FFF2-40B4-BE49-F238E27FC236}">
                    <a16:creationId xmlns="" xmlns:a16="http://schemas.microsoft.com/office/drawing/2014/main" id="{443987E6-C96A-4F7C-8AEB-CEA6011D30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12" y="3226"/>
                <a:ext cx="24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i="1" dirty="0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4776" name="Group 45">
              <a:extLst>
                <a:ext uri="{FF2B5EF4-FFF2-40B4-BE49-F238E27FC236}">
                  <a16:creationId xmlns="" xmlns:a16="http://schemas.microsoft.com/office/drawing/2014/main" id="{14637499-4442-49EB-94FD-B6DD8ACFF80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70933" y="1909787"/>
              <a:ext cx="2703511" cy="757237"/>
              <a:chOff x="1929" y="640"/>
              <a:chExt cx="1703" cy="477"/>
            </a:xfrm>
          </p:grpSpPr>
          <p:sp>
            <p:nvSpPr>
              <p:cNvPr id="74777" name="Text Box 35">
                <a:extLst>
                  <a:ext uri="{FF2B5EF4-FFF2-40B4-BE49-F238E27FC236}">
                    <a16:creationId xmlns="" xmlns:a16="http://schemas.microsoft.com/office/drawing/2014/main" id="{A2000503-A16A-44DD-9530-75F2FC8B15D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55" y="640"/>
                <a:ext cx="24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4778" name="Line 36">
                <a:extLst>
                  <a:ext uri="{FF2B5EF4-FFF2-40B4-BE49-F238E27FC236}">
                    <a16:creationId xmlns="" xmlns:a16="http://schemas.microsoft.com/office/drawing/2014/main" id="{6FC420B2-84E0-4074-BCF9-857957483B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5" y="641"/>
                <a:ext cx="0" cy="4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79" name="Line 37">
                <a:extLst>
                  <a:ext uri="{FF2B5EF4-FFF2-40B4-BE49-F238E27FC236}">
                    <a16:creationId xmlns="" xmlns:a16="http://schemas.microsoft.com/office/drawing/2014/main" id="{815D10A7-69C4-4184-857C-8DD4C3F63D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32" y="645"/>
                <a:ext cx="0" cy="4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80" name="Line 38">
                <a:extLst>
                  <a:ext uri="{FF2B5EF4-FFF2-40B4-BE49-F238E27FC236}">
                    <a16:creationId xmlns="" xmlns:a16="http://schemas.microsoft.com/office/drawing/2014/main" id="{5921B31B-BAD4-4EF7-86D9-C25AF6080F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4" y="821"/>
                <a:ext cx="56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81" name="Line 39">
                <a:extLst>
                  <a:ext uri="{FF2B5EF4-FFF2-40B4-BE49-F238E27FC236}">
                    <a16:creationId xmlns="" xmlns:a16="http://schemas.microsoft.com/office/drawing/2014/main" id="{7BC032B2-64F8-4439-BADE-2D6AAA131F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929" y="822"/>
                <a:ext cx="5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782" name="Group 46">
              <a:extLst>
                <a:ext uri="{FF2B5EF4-FFF2-40B4-BE49-F238E27FC236}">
                  <a16:creationId xmlns="" xmlns:a16="http://schemas.microsoft.com/office/drawing/2014/main" id="{CCAA4CE7-8251-4D14-9D27-A1B32A0FB8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69683" y="2643212"/>
              <a:ext cx="584200" cy="3640138"/>
              <a:chOff x="3629" y="1102"/>
              <a:chExt cx="368" cy="2293"/>
            </a:xfrm>
          </p:grpSpPr>
          <p:sp>
            <p:nvSpPr>
              <p:cNvPr id="74783" name="Text Box 33">
                <a:extLst>
                  <a:ext uri="{FF2B5EF4-FFF2-40B4-BE49-F238E27FC236}">
                    <a16:creationId xmlns="" xmlns:a16="http://schemas.microsoft.com/office/drawing/2014/main" id="{AEDE8AD8-78A8-4C8E-93BF-70160AA5AA7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55" y="1987"/>
                <a:ext cx="24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4784" name="Line 40">
                <a:extLst>
                  <a:ext uri="{FF2B5EF4-FFF2-40B4-BE49-F238E27FC236}">
                    <a16:creationId xmlns="" xmlns:a16="http://schemas.microsoft.com/office/drawing/2014/main" id="{F38E7F49-0783-47BF-88B5-16A4A94917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29" y="3395"/>
                <a:ext cx="32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85" name="Line 41">
                <a:extLst>
                  <a:ext uri="{FF2B5EF4-FFF2-40B4-BE49-F238E27FC236}">
                    <a16:creationId xmlns="" xmlns:a16="http://schemas.microsoft.com/office/drawing/2014/main" id="{756B679B-B839-4ACA-A69C-1D40F75CF1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33" y="1106"/>
                <a:ext cx="32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86" name="Line 42">
                <a:extLst>
                  <a:ext uri="{FF2B5EF4-FFF2-40B4-BE49-F238E27FC236}">
                    <a16:creationId xmlns="" xmlns:a16="http://schemas.microsoft.com/office/drawing/2014/main" id="{5F908BD0-171E-46FE-83C4-A0C33EAE38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871" y="1102"/>
                <a:ext cx="0" cy="92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87" name="Line 43">
                <a:extLst>
                  <a:ext uri="{FF2B5EF4-FFF2-40B4-BE49-F238E27FC236}">
                    <a16:creationId xmlns="" xmlns:a16="http://schemas.microsoft.com/office/drawing/2014/main" id="{4B6A0CC4-79E0-4E4F-BFCA-BE1C75EE5B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82" y="2450"/>
                <a:ext cx="0" cy="9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4793" name="组合 2">
            <a:extLst>
              <a:ext uri="{FF2B5EF4-FFF2-40B4-BE49-F238E27FC236}">
                <a16:creationId xmlns="" xmlns:a16="http://schemas.microsoft.com/office/drawing/2014/main" id="{5AB460CE-90A5-47FF-8BE6-244E47BD2763}"/>
              </a:ext>
            </a:extLst>
          </p:cNvPr>
          <p:cNvGrpSpPr>
            <a:grpSpLocks/>
          </p:cNvGrpSpPr>
          <p:nvPr/>
        </p:nvGrpSpPr>
        <p:grpSpPr bwMode="auto">
          <a:xfrm>
            <a:off x="3308531" y="565484"/>
            <a:ext cx="2478722" cy="484165"/>
            <a:chOff x="5051" y="931"/>
            <a:chExt cx="3905" cy="762"/>
          </a:xfrm>
        </p:grpSpPr>
        <p:grpSp>
          <p:nvGrpSpPr>
            <p:cNvPr id="74794" name="组合 6">
              <a:extLst>
                <a:ext uri="{FF2B5EF4-FFF2-40B4-BE49-F238E27FC236}">
                  <a16:creationId xmlns="" xmlns:a16="http://schemas.microsoft.com/office/drawing/2014/main" id="{6D3FCD8E-D430-42BF-A695-37C3B4ABC0E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="" xmlns:a16="http://schemas.microsoft.com/office/drawing/2014/main" id="{C6908336-D4C3-4325-B6B6-E7064703B0C5}"/>
                  </a:ext>
                </a:extLst>
              </p:cNvPr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="" xmlns:a16="http://schemas.microsoft.com/office/drawing/2014/main" id="{CD4DD256-B796-4E9F-AD0F-82932448D8FA}"/>
                  </a:ext>
                </a:extLst>
              </p:cNvPr>
              <p:cNvSpPr/>
              <p:nvPr/>
            </p:nvSpPr>
            <p:spPr>
              <a:xfrm rot="3000000">
                <a:off x="4479355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="" xmlns:a16="http://schemas.microsoft.com/office/drawing/2014/main" id="{BCF13992-EED1-4F8D-9D79-9384CB681B87}"/>
                  </a:ext>
                </a:extLst>
              </p:cNvPr>
              <p:cNvSpPr/>
              <p:nvPr/>
            </p:nvSpPr>
            <p:spPr>
              <a:xfrm rot="3000000">
                <a:off x="4936765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="" xmlns:a16="http://schemas.microsoft.com/office/drawing/2014/main" id="{6AA5BF4F-5B14-4860-8DAE-CD9D194660C1}"/>
                  </a:ext>
                </a:extLst>
              </p:cNvPr>
              <p:cNvSpPr/>
              <p:nvPr/>
            </p:nvSpPr>
            <p:spPr>
              <a:xfrm rot="3000000">
                <a:off x="3564537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="" xmlns:a16="http://schemas.microsoft.com/office/drawing/2014/main" id="{1FC4D353-15A5-46B5-A173-2268E899E63E}"/>
                  </a:ext>
                </a:extLst>
              </p:cNvPr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4800" name="TextBox 15">
              <a:extLst>
                <a:ext uri="{FF2B5EF4-FFF2-40B4-BE49-F238E27FC236}">
                  <a16:creationId xmlns="" xmlns:a16="http://schemas.microsoft.com/office/drawing/2014/main" id="{AC2C2BE8-EBA6-4335-BA39-652ED0F4B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51" y="931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</a:rPr>
                <a:t>拓广探索题</a:t>
              </a:r>
              <a:endParaRPr lang="en-US" altLang="zh-CN" sz="25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51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52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53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9292025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4">
            <a:extLst>
              <a:ext uri="{FF2B5EF4-FFF2-40B4-BE49-F238E27FC236}">
                <a16:creationId xmlns="" xmlns:a16="http://schemas.microsoft.com/office/drawing/2014/main" id="{F50D47C7-6AE0-44D2-A89B-65326B807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1963" y="534988"/>
            <a:ext cx="5568950" cy="3906837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" name="Group 14">
            <a:extLst>
              <a:ext uri="{FF2B5EF4-FFF2-40B4-BE49-F238E27FC236}">
                <a16:creationId xmlns="" xmlns:a16="http://schemas.microsoft.com/office/drawing/2014/main" id="{B3303102-E4F3-4016-BF63-9914DBCB301A}"/>
              </a:ext>
            </a:extLst>
          </p:cNvPr>
          <p:cNvGrpSpPr>
            <a:grpSpLocks/>
          </p:cNvGrpSpPr>
          <p:nvPr/>
        </p:nvGrpSpPr>
        <p:grpSpPr bwMode="auto">
          <a:xfrm>
            <a:off x="2327275" y="1120775"/>
            <a:ext cx="4368800" cy="2728913"/>
            <a:chOff x="938" y="847"/>
            <a:chExt cx="3669" cy="2292"/>
          </a:xfrm>
        </p:grpSpPr>
        <p:sp>
          <p:nvSpPr>
            <p:cNvPr id="75779" name="Rectangle 4">
              <a:extLst>
                <a:ext uri="{FF2B5EF4-FFF2-40B4-BE49-F238E27FC236}">
                  <a16:creationId xmlns="" xmlns:a16="http://schemas.microsoft.com/office/drawing/2014/main" id="{329C45E2-4BD5-456E-99FF-06DDDD92A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3" y="847"/>
              <a:ext cx="1694" cy="2292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5780" name="Rectangle 5">
              <a:extLst>
                <a:ext uri="{FF2B5EF4-FFF2-40B4-BE49-F238E27FC236}">
                  <a16:creationId xmlns="" xmlns:a16="http://schemas.microsoft.com/office/drawing/2014/main" id="{D9E1E32B-4981-4206-A473-1276361A04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8" y="848"/>
              <a:ext cx="1694" cy="22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5781" name="Line 9">
              <a:extLst>
                <a:ext uri="{FF2B5EF4-FFF2-40B4-BE49-F238E27FC236}">
                  <a16:creationId xmlns="" xmlns:a16="http://schemas.microsoft.com/office/drawing/2014/main" id="{4421EA8B-7CC4-4E2D-90BA-C07908303D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2" y="848"/>
              <a:ext cx="2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82" name="Line 10">
              <a:extLst>
                <a:ext uri="{FF2B5EF4-FFF2-40B4-BE49-F238E27FC236}">
                  <a16:creationId xmlns="" xmlns:a16="http://schemas.microsoft.com/office/drawing/2014/main" id="{CCB9B676-AED8-4721-A884-74B5C798A4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2" y="1909"/>
              <a:ext cx="2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83" name="Line 11">
              <a:extLst>
                <a:ext uri="{FF2B5EF4-FFF2-40B4-BE49-F238E27FC236}">
                  <a16:creationId xmlns="" xmlns:a16="http://schemas.microsoft.com/office/drawing/2014/main" id="{3DE27035-86E1-4A9B-A91D-76546BFD40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2" y="2520"/>
              <a:ext cx="2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84" name="Line 12">
              <a:extLst>
                <a:ext uri="{FF2B5EF4-FFF2-40B4-BE49-F238E27FC236}">
                  <a16:creationId xmlns="" xmlns:a16="http://schemas.microsoft.com/office/drawing/2014/main" id="{2A56F727-43B1-4EE2-A12B-7D1C81AF45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22" y="3130"/>
              <a:ext cx="2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85" name="Line 13">
              <a:extLst>
                <a:ext uri="{FF2B5EF4-FFF2-40B4-BE49-F238E27FC236}">
                  <a16:creationId xmlns="" xmlns:a16="http://schemas.microsoft.com/office/drawing/2014/main" id="{F15FD359-22C9-4035-B669-7E295E29C2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2" y="1322"/>
              <a:ext cx="2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Group 16">
            <a:extLst>
              <a:ext uri="{FF2B5EF4-FFF2-40B4-BE49-F238E27FC236}">
                <a16:creationId xmlns="" xmlns:a16="http://schemas.microsoft.com/office/drawing/2014/main" id="{15BF2C83-42AD-4D7E-9828-B1C9219A3295}"/>
              </a:ext>
            </a:extLst>
          </p:cNvPr>
          <p:cNvGrpSpPr>
            <a:grpSpLocks/>
          </p:cNvGrpSpPr>
          <p:nvPr/>
        </p:nvGrpSpPr>
        <p:grpSpPr bwMode="auto">
          <a:xfrm>
            <a:off x="6711950" y="1128713"/>
            <a:ext cx="438150" cy="2717800"/>
            <a:chOff x="3629" y="1102"/>
            <a:chExt cx="368" cy="2293"/>
          </a:xfrm>
        </p:grpSpPr>
        <p:sp>
          <p:nvSpPr>
            <p:cNvPr id="75787" name="Text Box 17">
              <a:extLst>
                <a:ext uri="{FF2B5EF4-FFF2-40B4-BE49-F238E27FC236}">
                  <a16:creationId xmlns="" xmlns:a16="http://schemas.microsoft.com/office/drawing/2014/main" id="{B6F96581-D9A5-40E3-B30A-15355F7DB9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55" y="1987"/>
              <a:ext cx="242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5788" name="Line 18">
              <a:extLst>
                <a:ext uri="{FF2B5EF4-FFF2-40B4-BE49-F238E27FC236}">
                  <a16:creationId xmlns="" xmlns:a16="http://schemas.microsoft.com/office/drawing/2014/main" id="{7D12DEAF-5E21-4B5C-BF0A-71BB58F5F1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29" y="3395"/>
              <a:ext cx="32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89" name="Line 19">
              <a:extLst>
                <a:ext uri="{FF2B5EF4-FFF2-40B4-BE49-F238E27FC236}">
                  <a16:creationId xmlns="" xmlns:a16="http://schemas.microsoft.com/office/drawing/2014/main" id="{A153EB18-B706-45EA-9130-4666E00B73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3" y="1106"/>
              <a:ext cx="32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90" name="Line 20">
              <a:extLst>
                <a:ext uri="{FF2B5EF4-FFF2-40B4-BE49-F238E27FC236}">
                  <a16:creationId xmlns="" xmlns:a16="http://schemas.microsoft.com/office/drawing/2014/main" id="{B779009D-4D88-4765-8340-5E2B8D3B1F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71" y="1102"/>
              <a:ext cx="0" cy="9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91" name="Line 21">
              <a:extLst>
                <a:ext uri="{FF2B5EF4-FFF2-40B4-BE49-F238E27FC236}">
                  <a16:creationId xmlns="" xmlns:a16="http://schemas.microsoft.com/office/drawing/2014/main" id="{F8907A2D-0AE5-4D46-B765-64F8C9D253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82" y="2450"/>
              <a:ext cx="0" cy="9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22">
            <a:extLst>
              <a:ext uri="{FF2B5EF4-FFF2-40B4-BE49-F238E27FC236}">
                <a16:creationId xmlns="" xmlns:a16="http://schemas.microsoft.com/office/drawing/2014/main" id="{BCE764FB-24C3-4C4C-B938-7E72B1F93FF8}"/>
              </a:ext>
            </a:extLst>
          </p:cNvPr>
          <p:cNvGrpSpPr>
            <a:grpSpLocks/>
          </p:cNvGrpSpPr>
          <p:nvPr/>
        </p:nvGrpSpPr>
        <p:grpSpPr bwMode="auto">
          <a:xfrm>
            <a:off x="4679950" y="573088"/>
            <a:ext cx="2020888" cy="571500"/>
            <a:chOff x="1935" y="463"/>
            <a:chExt cx="1697" cy="654"/>
          </a:xfrm>
        </p:grpSpPr>
        <p:sp>
          <p:nvSpPr>
            <p:cNvPr id="75793" name="Text Box 23">
              <a:extLst>
                <a:ext uri="{FF2B5EF4-FFF2-40B4-BE49-F238E27FC236}">
                  <a16:creationId xmlns="" xmlns:a16="http://schemas.microsoft.com/office/drawing/2014/main" id="{0049080E-A8E2-4B45-8C78-0CD176B9A4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34" y="463"/>
              <a:ext cx="242" cy="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5794" name="Line 24">
              <a:extLst>
                <a:ext uri="{FF2B5EF4-FFF2-40B4-BE49-F238E27FC236}">
                  <a16:creationId xmlns="" xmlns:a16="http://schemas.microsoft.com/office/drawing/2014/main" id="{89853E23-506B-4674-A26B-D617356E1E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5" y="641"/>
              <a:ext cx="0" cy="4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95" name="Line 25">
              <a:extLst>
                <a:ext uri="{FF2B5EF4-FFF2-40B4-BE49-F238E27FC236}">
                  <a16:creationId xmlns="" xmlns:a16="http://schemas.microsoft.com/office/drawing/2014/main" id="{3AFC56CF-0037-4CD8-8C61-BD540D0183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2" y="645"/>
              <a:ext cx="0" cy="4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96" name="Line 26">
              <a:extLst>
                <a:ext uri="{FF2B5EF4-FFF2-40B4-BE49-F238E27FC236}">
                  <a16:creationId xmlns="" xmlns:a16="http://schemas.microsoft.com/office/drawing/2014/main" id="{FAC8FFFA-DA01-4018-858B-3F3A59325D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64" y="699"/>
              <a:ext cx="5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97" name="Line 27">
              <a:extLst>
                <a:ext uri="{FF2B5EF4-FFF2-40B4-BE49-F238E27FC236}">
                  <a16:creationId xmlns="" xmlns:a16="http://schemas.microsoft.com/office/drawing/2014/main" id="{67B39C90-CA8C-4148-8FDF-F2A5C08C268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47" y="687"/>
              <a:ext cx="5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Group 33">
            <a:extLst>
              <a:ext uri="{FF2B5EF4-FFF2-40B4-BE49-F238E27FC236}">
                <a16:creationId xmlns="" xmlns:a16="http://schemas.microsoft.com/office/drawing/2014/main" id="{88D79C3E-7CC0-4976-8AE7-98E80F4C2821}"/>
              </a:ext>
            </a:extLst>
          </p:cNvPr>
          <p:cNvGrpSpPr>
            <a:grpSpLocks/>
          </p:cNvGrpSpPr>
          <p:nvPr/>
        </p:nvGrpSpPr>
        <p:grpSpPr bwMode="auto">
          <a:xfrm>
            <a:off x="3995738" y="3856038"/>
            <a:ext cx="1058862" cy="436562"/>
            <a:chOff x="2396" y="3053"/>
            <a:chExt cx="889" cy="366"/>
          </a:xfrm>
        </p:grpSpPr>
        <p:sp>
          <p:nvSpPr>
            <p:cNvPr id="75799" name="Line 28">
              <a:extLst>
                <a:ext uri="{FF2B5EF4-FFF2-40B4-BE49-F238E27FC236}">
                  <a16:creationId xmlns="" xmlns:a16="http://schemas.microsoft.com/office/drawing/2014/main" id="{7D59F093-76E2-4463-B93F-CC2CCE290B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4" y="3053"/>
              <a:ext cx="0" cy="2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00" name="Line 29">
              <a:extLst>
                <a:ext uri="{FF2B5EF4-FFF2-40B4-BE49-F238E27FC236}">
                  <a16:creationId xmlns="" xmlns:a16="http://schemas.microsoft.com/office/drawing/2014/main" id="{635E648B-102E-4728-9FDC-08CB417E90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2" y="3053"/>
              <a:ext cx="0" cy="2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01" name="Line 30">
              <a:extLst>
                <a:ext uri="{FF2B5EF4-FFF2-40B4-BE49-F238E27FC236}">
                  <a16:creationId xmlns="" xmlns:a16="http://schemas.microsoft.com/office/drawing/2014/main" id="{EBFAC39A-069C-4CA6-AFF0-DDA8E16481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96" y="3202"/>
              <a:ext cx="288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02" name="Line 31">
              <a:extLst>
                <a:ext uri="{FF2B5EF4-FFF2-40B4-BE49-F238E27FC236}">
                  <a16:creationId xmlns="" xmlns:a16="http://schemas.microsoft.com/office/drawing/2014/main" id="{3DC29050-8EFE-4B37-993D-8E3A02693B7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704532">
              <a:off x="2986" y="3207"/>
              <a:ext cx="299" cy="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03" name="Text Box 32">
              <a:extLst>
                <a:ext uri="{FF2B5EF4-FFF2-40B4-BE49-F238E27FC236}">
                  <a16:creationId xmlns="" xmlns:a16="http://schemas.microsoft.com/office/drawing/2014/main" id="{6539B708-8758-4707-A40E-B35F38E1FB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09" y="3110"/>
              <a:ext cx="53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</p:grpSp>
      <p:grpSp>
        <p:nvGrpSpPr>
          <p:cNvPr id="7" name="Group 49">
            <a:extLst>
              <a:ext uri="{FF2B5EF4-FFF2-40B4-BE49-F238E27FC236}">
                <a16:creationId xmlns="" xmlns:a16="http://schemas.microsoft.com/office/drawing/2014/main" id="{A011C7C8-3B11-45D6-AA77-60B59639AA47}"/>
              </a:ext>
            </a:extLst>
          </p:cNvPr>
          <p:cNvGrpSpPr>
            <a:grpSpLocks/>
          </p:cNvGrpSpPr>
          <p:nvPr/>
        </p:nvGrpSpPr>
        <p:grpSpPr bwMode="auto">
          <a:xfrm>
            <a:off x="1430338" y="4413250"/>
            <a:ext cx="1206500" cy="368300"/>
            <a:chOff x="4424" y="3533"/>
            <a:chExt cx="1013" cy="309"/>
          </a:xfrm>
        </p:grpSpPr>
        <p:sp>
          <p:nvSpPr>
            <p:cNvPr id="75805" name="Line 50">
              <a:extLst>
                <a:ext uri="{FF2B5EF4-FFF2-40B4-BE49-F238E27FC236}">
                  <a16:creationId xmlns="" xmlns:a16="http://schemas.microsoft.com/office/drawing/2014/main" id="{1C8212A5-63BE-4910-B001-68D40DE777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77" y="3560"/>
              <a:ext cx="0" cy="2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06" name="Line 51">
              <a:extLst>
                <a:ext uri="{FF2B5EF4-FFF2-40B4-BE49-F238E27FC236}">
                  <a16:creationId xmlns="" xmlns:a16="http://schemas.microsoft.com/office/drawing/2014/main" id="{9F1F08D9-5A49-41A6-B38B-B61805712E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69" y="3560"/>
              <a:ext cx="0" cy="2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07" name="Line 52">
              <a:extLst>
                <a:ext uri="{FF2B5EF4-FFF2-40B4-BE49-F238E27FC236}">
                  <a16:creationId xmlns="" xmlns:a16="http://schemas.microsoft.com/office/drawing/2014/main" id="{9E68C1C7-AF94-48E7-9E15-053C1ECB26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24" y="3698"/>
              <a:ext cx="2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08" name="Line 53">
              <a:extLst>
                <a:ext uri="{FF2B5EF4-FFF2-40B4-BE49-F238E27FC236}">
                  <a16:creationId xmlns="" xmlns:a16="http://schemas.microsoft.com/office/drawing/2014/main" id="{11F7AF4C-1FD5-4F9D-A479-7A1C55C5A92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72" y="3698"/>
              <a:ext cx="2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09" name="Text Box 54">
              <a:extLst>
                <a:ext uri="{FF2B5EF4-FFF2-40B4-BE49-F238E27FC236}">
                  <a16:creationId xmlns="" xmlns:a16="http://schemas.microsoft.com/office/drawing/2014/main" id="{1B7A78B5-6AAC-4D59-8E01-833E21FB47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49" y="3533"/>
              <a:ext cx="63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m</a:t>
              </a:r>
            </a:p>
          </p:txBody>
        </p:sp>
      </p:grpSp>
      <p:grpSp>
        <p:nvGrpSpPr>
          <p:cNvPr id="8" name="Group 68">
            <a:extLst>
              <a:ext uri="{FF2B5EF4-FFF2-40B4-BE49-F238E27FC236}">
                <a16:creationId xmlns="" xmlns:a16="http://schemas.microsoft.com/office/drawing/2014/main" id="{7172FD2D-D8C3-4906-B142-741E09F6895A}"/>
              </a:ext>
            </a:extLst>
          </p:cNvPr>
          <p:cNvGrpSpPr>
            <a:grpSpLocks/>
          </p:cNvGrpSpPr>
          <p:nvPr/>
        </p:nvGrpSpPr>
        <p:grpSpPr bwMode="auto">
          <a:xfrm>
            <a:off x="2312988" y="577850"/>
            <a:ext cx="2019300" cy="573088"/>
            <a:chOff x="1935" y="463"/>
            <a:chExt cx="1697" cy="654"/>
          </a:xfrm>
        </p:grpSpPr>
        <p:sp>
          <p:nvSpPr>
            <p:cNvPr id="75811" name="Text Box 69">
              <a:extLst>
                <a:ext uri="{FF2B5EF4-FFF2-40B4-BE49-F238E27FC236}">
                  <a16:creationId xmlns="" xmlns:a16="http://schemas.microsoft.com/office/drawing/2014/main" id="{DCDE1721-CAC7-4DAA-BD6C-159E8F6777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34" y="463"/>
              <a:ext cx="242" cy="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75812" name="Line 70">
              <a:extLst>
                <a:ext uri="{FF2B5EF4-FFF2-40B4-BE49-F238E27FC236}">
                  <a16:creationId xmlns="" xmlns:a16="http://schemas.microsoft.com/office/drawing/2014/main" id="{0DC7AF07-C31C-487B-9B6F-E861022C99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5" y="641"/>
              <a:ext cx="0" cy="4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13" name="Line 71">
              <a:extLst>
                <a:ext uri="{FF2B5EF4-FFF2-40B4-BE49-F238E27FC236}">
                  <a16:creationId xmlns="" xmlns:a16="http://schemas.microsoft.com/office/drawing/2014/main" id="{F1E2E0E7-C0E0-4A71-87CE-2379D09860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2" y="645"/>
              <a:ext cx="0" cy="4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14" name="Line 72">
              <a:extLst>
                <a:ext uri="{FF2B5EF4-FFF2-40B4-BE49-F238E27FC236}">
                  <a16:creationId xmlns="" xmlns:a16="http://schemas.microsoft.com/office/drawing/2014/main" id="{0C196C11-D710-4FD8-BFA6-08B0564C80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64" y="699"/>
              <a:ext cx="5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15" name="Line 73">
              <a:extLst>
                <a:ext uri="{FF2B5EF4-FFF2-40B4-BE49-F238E27FC236}">
                  <a16:creationId xmlns="" xmlns:a16="http://schemas.microsoft.com/office/drawing/2014/main" id="{685A0F7A-A3F5-44D3-A368-E8745C6312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47" y="687"/>
              <a:ext cx="5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Group 96">
            <a:extLst>
              <a:ext uri="{FF2B5EF4-FFF2-40B4-BE49-F238E27FC236}">
                <a16:creationId xmlns="" xmlns:a16="http://schemas.microsoft.com/office/drawing/2014/main" id="{5C43A90B-D2DD-477F-A4FA-827D198195FA}"/>
              </a:ext>
            </a:extLst>
          </p:cNvPr>
          <p:cNvGrpSpPr>
            <a:grpSpLocks/>
          </p:cNvGrpSpPr>
          <p:nvPr/>
        </p:nvGrpSpPr>
        <p:grpSpPr bwMode="auto">
          <a:xfrm>
            <a:off x="1731963" y="534988"/>
            <a:ext cx="5575300" cy="3914775"/>
            <a:chOff x="495" y="263"/>
            <a:chExt cx="4682" cy="3288"/>
          </a:xfrm>
        </p:grpSpPr>
        <p:sp>
          <p:nvSpPr>
            <p:cNvPr id="75817" name="Line 35">
              <a:extLst>
                <a:ext uri="{FF2B5EF4-FFF2-40B4-BE49-F238E27FC236}">
                  <a16:creationId xmlns="" xmlns:a16="http://schemas.microsoft.com/office/drawing/2014/main" id="{E56209B8-934F-48E3-A812-94D10018CF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95" y="3053"/>
              <a:ext cx="496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18" name="Line 36">
              <a:extLst>
                <a:ext uri="{FF2B5EF4-FFF2-40B4-BE49-F238E27FC236}">
                  <a16:creationId xmlns="" xmlns:a16="http://schemas.microsoft.com/office/drawing/2014/main" id="{D870A452-28DF-4D87-9FE6-685656F862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99" y="776"/>
              <a:ext cx="496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19" name="Line 37">
              <a:extLst>
                <a:ext uri="{FF2B5EF4-FFF2-40B4-BE49-F238E27FC236}">
                  <a16:creationId xmlns="" xmlns:a16="http://schemas.microsoft.com/office/drawing/2014/main" id="{95D5965C-529A-45BD-AE8E-EB02421563C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733" y="3290"/>
              <a:ext cx="496" cy="1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20" name="Line 38">
              <a:extLst>
                <a:ext uri="{FF2B5EF4-FFF2-40B4-BE49-F238E27FC236}">
                  <a16:creationId xmlns="" xmlns:a16="http://schemas.microsoft.com/office/drawing/2014/main" id="{6A2B0BD3-3DF1-4EE6-AFC4-2E564757DC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78" y="772"/>
              <a:ext cx="496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21" name="Line 39">
              <a:extLst>
                <a:ext uri="{FF2B5EF4-FFF2-40B4-BE49-F238E27FC236}">
                  <a16:creationId xmlns="" xmlns:a16="http://schemas.microsoft.com/office/drawing/2014/main" id="{D66C7627-A24C-4A84-A5F5-C20E561682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81" y="3046"/>
              <a:ext cx="496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22" name="Line 40">
              <a:extLst>
                <a:ext uri="{FF2B5EF4-FFF2-40B4-BE49-F238E27FC236}">
                  <a16:creationId xmlns="" xmlns:a16="http://schemas.microsoft.com/office/drawing/2014/main" id="{2450CDA6-A1CC-4026-B064-F1D8083EAE3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4412" y="3283"/>
              <a:ext cx="496" cy="1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23" name="Line 41">
              <a:extLst>
                <a:ext uri="{FF2B5EF4-FFF2-40B4-BE49-F238E27FC236}">
                  <a16:creationId xmlns="" xmlns:a16="http://schemas.microsoft.com/office/drawing/2014/main" id="{77A00DAA-22B8-460C-B061-2A1D4611510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4404" y="498"/>
              <a:ext cx="496" cy="1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24" name="Line 42">
              <a:extLst>
                <a:ext uri="{FF2B5EF4-FFF2-40B4-BE49-F238E27FC236}">
                  <a16:creationId xmlns="" xmlns:a16="http://schemas.microsoft.com/office/drawing/2014/main" id="{B4FEFAD8-53E7-458C-97BE-700961976AE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733" y="514"/>
              <a:ext cx="496" cy="1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Group 78">
            <a:extLst>
              <a:ext uri="{FF2B5EF4-FFF2-40B4-BE49-F238E27FC236}">
                <a16:creationId xmlns="" xmlns:a16="http://schemas.microsoft.com/office/drawing/2014/main" id="{2F326B9C-39FC-4C8B-B33C-46906DEBA4EA}"/>
              </a:ext>
            </a:extLst>
          </p:cNvPr>
          <p:cNvGrpSpPr>
            <a:grpSpLocks/>
          </p:cNvGrpSpPr>
          <p:nvPr/>
        </p:nvGrpSpPr>
        <p:grpSpPr bwMode="auto">
          <a:xfrm>
            <a:off x="1169988" y="3841750"/>
            <a:ext cx="561975" cy="604838"/>
            <a:chOff x="22" y="3041"/>
            <a:chExt cx="473" cy="507"/>
          </a:xfrm>
        </p:grpSpPr>
        <p:sp>
          <p:nvSpPr>
            <p:cNvPr id="75826" name="Line 74">
              <a:extLst>
                <a:ext uri="{FF2B5EF4-FFF2-40B4-BE49-F238E27FC236}">
                  <a16:creationId xmlns="" xmlns:a16="http://schemas.microsoft.com/office/drawing/2014/main" id="{AA1D0CCB-FD73-4014-B489-9A30182A47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" y="3041"/>
              <a:ext cx="2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27" name="Line 75">
              <a:extLst>
                <a:ext uri="{FF2B5EF4-FFF2-40B4-BE49-F238E27FC236}">
                  <a16:creationId xmlns="" xmlns:a16="http://schemas.microsoft.com/office/drawing/2014/main" id="{73760E5F-AD78-47C0-B2F1-0D8D4084FB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5" y="3545"/>
              <a:ext cx="2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28" name="Line 76">
              <a:extLst>
                <a:ext uri="{FF2B5EF4-FFF2-40B4-BE49-F238E27FC236}">
                  <a16:creationId xmlns="" xmlns:a16="http://schemas.microsoft.com/office/drawing/2014/main" id="{2935264D-D4FC-4944-AB6C-71518639D0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" y="3041"/>
              <a:ext cx="0" cy="5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29" name="Text Box 77">
              <a:extLst>
                <a:ext uri="{FF2B5EF4-FFF2-40B4-BE49-F238E27FC236}">
                  <a16:creationId xmlns="" xmlns:a16="http://schemas.microsoft.com/office/drawing/2014/main" id="{E5B74DD0-9B1B-4934-ADA2-DCDB2EFB7C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" y="3158"/>
              <a:ext cx="43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m</a:t>
              </a:r>
            </a:p>
          </p:txBody>
        </p:sp>
      </p:grpSp>
      <p:sp>
        <p:nvSpPr>
          <p:cNvPr id="55" name="Text Box 97">
            <a:extLst>
              <a:ext uri="{FF2B5EF4-FFF2-40B4-BE49-F238E27FC236}">
                <a16:creationId xmlns="" xmlns:a16="http://schemas.microsoft.com/office/drawing/2014/main" id="{A69D159E-DD1B-4F01-BDB3-3E30210A7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1288" y="4462463"/>
            <a:ext cx="4554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面积</a:t>
            </a:r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(2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)(2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61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62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63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64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4791333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2">
            <a:extLst>
              <a:ext uri="{FF2B5EF4-FFF2-40B4-BE49-F238E27FC236}">
                <a16:creationId xmlns="" xmlns:a16="http://schemas.microsoft.com/office/drawing/2014/main" id="{640D4E70-2207-457F-BF6D-6520A6C21E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9062" y="940445"/>
            <a:ext cx="45545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(2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m+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b+c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)(2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m+a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3" name="Text Box 13">
            <a:extLst>
              <a:ext uri="{FF2B5EF4-FFF2-40B4-BE49-F238E27FC236}">
                <a16:creationId xmlns="" xmlns:a16="http://schemas.microsoft.com/office/drawing/2014/main" id="{6832721C-795A-4E91-96A7-536D1E4142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2624" y="1402110"/>
            <a:ext cx="54578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 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4" name="Text Box 14">
            <a:extLst>
              <a:ext uri="{FF2B5EF4-FFF2-40B4-BE49-F238E27FC236}">
                <a16:creationId xmlns="" xmlns:a16="http://schemas.microsoft.com/office/drawing/2014/main" id="{72E94D1D-D67B-43A8-AEBD-28C12F37F7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9063" y="2281238"/>
            <a:ext cx="65720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小东应在挂历画上裁下一块 </a:t>
            </a:r>
            <a:endParaRPr lang="en-US" altLang="zh-CN" sz="2400" b="1" dirty="0" smtClean="0">
              <a:latin typeface="+mn-lt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仿宋" pitchFamily="49" charset="-122"/>
              </a:rPr>
              <a:t>(4</a:t>
            </a:r>
            <a:r>
              <a:rPr lang="en-US" altLang="zh-CN" sz="2400" b="1" i="1" dirty="0" smtClean="0">
                <a:latin typeface="+mn-lt"/>
                <a:ea typeface="仿宋" pitchFamily="49" charset="-122"/>
              </a:rPr>
              <a:t>m</a:t>
            </a:r>
            <a:r>
              <a:rPr lang="en-US" altLang="zh-CN" sz="2400" b="1" baseline="30000" dirty="0" smtClean="0">
                <a:latin typeface="+mn-lt"/>
                <a:ea typeface="仿宋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仿宋" pitchFamily="49" charset="-122"/>
              </a:rPr>
              <a:t>+2</a:t>
            </a:r>
            <a:r>
              <a:rPr lang="en-US" altLang="zh-CN" sz="2400" b="1" i="1" dirty="0" smtClean="0">
                <a:latin typeface="+mn-lt"/>
                <a:ea typeface="仿宋" pitchFamily="49" charset="-122"/>
              </a:rPr>
              <a:t>ma</a:t>
            </a:r>
            <a:r>
              <a:rPr lang="en-US" altLang="zh-CN" sz="2400" b="1" dirty="0" smtClean="0">
                <a:latin typeface="+mn-lt"/>
                <a:ea typeface="仿宋" pitchFamily="49" charset="-122"/>
              </a:rPr>
              <a:t>+4</a:t>
            </a:r>
            <a:r>
              <a:rPr lang="en-US" altLang="zh-CN" sz="2400" b="1" i="1" dirty="0" smtClean="0">
                <a:latin typeface="+mn-lt"/>
                <a:ea typeface="仿宋" pitchFamily="49" charset="-122"/>
              </a:rPr>
              <a:t>bm</a:t>
            </a:r>
            <a:r>
              <a:rPr lang="en-US" altLang="zh-CN" sz="2400" b="1" dirty="0" smtClean="0">
                <a:latin typeface="+mn-lt"/>
                <a:ea typeface="仿宋" pitchFamily="49" charset="-122"/>
              </a:rPr>
              <a:t>+2</a:t>
            </a:r>
            <a:r>
              <a:rPr lang="en-US" altLang="zh-CN" sz="2400" b="1" i="1" dirty="0" smtClean="0">
                <a:latin typeface="+mn-lt"/>
                <a:ea typeface="仿宋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仿宋" pitchFamily="49" charset="-122"/>
              </a:rPr>
              <a:t>+2</a:t>
            </a:r>
            <a:r>
              <a:rPr lang="en-US" altLang="zh-CN" sz="2400" b="1" i="1" dirty="0" smtClean="0">
                <a:latin typeface="+mn-lt"/>
                <a:ea typeface="仿宋" pitchFamily="49" charset="-122"/>
              </a:rPr>
              <a:t>cm</a:t>
            </a:r>
            <a:r>
              <a:rPr lang="en-US" altLang="zh-CN" sz="2400" b="1" dirty="0" smtClean="0">
                <a:latin typeface="+mn-lt"/>
                <a:ea typeface="仿宋" pitchFamily="49" charset="-122"/>
              </a:rPr>
              <a:t>+</a:t>
            </a:r>
            <a:r>
              <a:rPr lang="en-US" altLang="zh-CN" sz="2400" b="1" i="1" dirty="0" smtClean="0">
                <a:latin typeface="+mn-lt"/>
                <a:ea typeface="仿宋" pitchFamily="49" charset="-122"/>
              </a:rPr>
              <a:t>ca</a:t>
            </a:r>
            <a:r>
              <a:rPr lang="en-US" altLang="zh-CN" sz="2400" b="1" dirty="0" smtClean="0">
                <a:latin typeface="+mn-lt"/>
                <a:ea typeface="仿宋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平方厘米的长方形</a:t>
            </a:r>
            <a:r>
              <a:rPr lang="en-US" altLang="zh-CN" sz="2400" b="1" dirty="0" smtClean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grpSp>
        <p:nvGrpSpPr>
          <p:cNvPr id="10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11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2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13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803744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23694084-ACCC-4355-98E4-A3DC904124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5887" y="2696369"/>
            <a:ext cx="1534484" cy="53924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6" name="Text Box 8">
            <a:extLst>
              <a:ext uri="{FF2B5EF4-FFF2-40B4-BE49-F238E27FC236}">
                <a16:creationId xmlns="" xmlns:a16="http://schemas.microsoft.com/office/drawing/2014/main" id="{1DE30E6D-C14A-4713-9E7C-7C4D89B8D4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3862" y="1739900"/>
            <a:ext cx="39780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(3×10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)×(5×10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71" name="文本框 1">
            <a:extLst>
              <a:ext uri="{FF2B5EF4-FFF2-40B4-BE49-F238E27FC236}">
                <a16:creationId xmlns="" xmlns:a16="http://schemas.microsoft.com/office/drawing/2014/main" id="{2C9CA962-771F-48AC-AE08-D691DF19C8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7790" y="2158420"/>
            <a:ext cx="28264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=(3×5)×(10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72" name="文本框 2">
            <a:extLst>
              <a:ext uri="{FF2B5EF4-FFF2-40B4-BE49-F238E27FC236}">
                <a16:creationId xmlns="" xmlns:a16="http://schemas.microsoft.com/office/drawing/2014/main" id="{D050AB74-1349-4711-A000-04A973A8BD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5345" y="2740025"/>
            <a:ext cx="15721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=15×10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261E25D-9392-413C-9CFB-D55747CFA468}"/>
              </a:ext>
            </a:extLst>
          </p:cNvPr>
          <p:cNvSpPr txBox="1"/>
          <p:nvPr/>
        </p:nvSpPr>
        <p:spPr>
          <a:xfrm>
            <a:off x="5221354" y="2100393"/>
            <a:ext cx="2557110" cy="495585"/>
          </a:xfrm>
          <a:prstGeom prst="rect">
            <a:avLst/>
          </a:prstGeom>
          <a:solidFill>
            <a:srgbClr val="99FFCC"/>
          </a:solidFill>
          <a:ln>
            <a:solidFill>
              <a:schemeClr val="accent3">
                <a:lumMod val="90000"/>
              </a:schemeClr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b="1" noProof="1">
                <a:latin typeface="Times New Roman" panose="02020603050405020304" pitchFamily="18" charset="0"/>
                <a:ea typeface="黑体" panose="02010600030101010101" pitchFamily="2" charset="-122"/>
                <a:cs typeface="+mn-ea"/>
                <a:sym typeface="Wingdings" panose="05000000000000000000" pitchFamily="2" charset="2"/>
              </a:rPr>
              <a:t> </a:t>
            </a:r>
            <a:r>
              <a:rPr lang="zh-CN" altLang="en-US" sz="2000" noProof="1">
                <a:latin typeface="Times New Roman" panose="02020603050405020304" pitchFamily="18" charset="0"/>
                <a:ea typeface="黑体" panose="02010600030101010101" pitchFamily="2" charset="-122"/>
                <a:cs typeface="+mn-ea"/>
                <a:sym typeface="Wingdings" panose="05000000000000000000" pitchFamily="2" charset="2"/>
              </a:rPr>
              <a:t>乘法交换律、结合律</a:t>
            </a:r>
            <a:endParaRPr lang="en-US" altLang="zh-CN" sz="2000" b="1" noProof="1">
              <a:latin typeface="Times New Roman" panose="02020603050405020304" pitchFamily="18" charset="0"/>
              <a:ea typeface="黑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42E8AC7-6A1D-4B16-BA3A-14567D0FFE30}"/>
              </a:ext>
            </a:extLst>
          </p:cNvPr>
          <p:cNvSpPr txBox="1"/>
          <p:nvPr/>
        </p:nvSpPr>
        <p:spPr>
          <a:xfrm>
            <a:off x="5221354" y="2740025"/>
            <a:ext cx="2044149" cy="495585"/>
          </a:xfrm>
          <a:prstGeom prst="rect">
            <a:avLst/>
          </a:prstGeom>
          <a:solidFill>
            <a:srgbClr val="99FFCC"/>
          </a:solidFill>
          <a:ln>
            <a:solidFill>
              <a:schemeClr val="accent3">
                <a:lumMod val="90000"/>
              </a:schemeClr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noProof="1">
                <a:latin typeface="Times New Roman" panose="02020603050405020304" pitchFamily="18" charset="0"/>
                <a:ea typeface="黑体" panose="02010600030101010101" pitchFamily="2" charset="-122"/>
                <a:cs typeface="+mn-ea"/>
                <a:sym typeface="Wingdings" panose="05000000000000000000" pitchFamily="2" charset="2"/>
              </a:rPr>
              <a:t> </a:t>
            </a:r>
            <a:r>
              <a:rPr lang="zh-CN" altLang="en-US" sz="2000" noProof="1">
                <a:latin typeface="Times New Roman" panose="02020603050405020304" pitchFamily="18" charset="0"/>
                <a:ea typeface="黑体" panose="02010600030101010101" pitchFamily="2" charset="-122"/>
                <a:cs typeface="+mn-ea"/>
                <a:sym typeface="Wingdings" panose="05000000000000000000" pitchFamily="2" charset="2"/>
              </a:rPr>
              <a:t>同底数幂的乘法</a:t>
            </a:r>
            <a:endParaRPr lang="zh-CN" altLang="en-US" sz="2000" noProof="1">
              <a:latin typeface="Times New Roman" panose="02020603050405020304" pitchFamily="18" charset="0"/>
              <a:ea typeface="黑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1" name="Text Box 9">
            <a:extLst>
              <a:ext uri="{FF2B5EF4-FFF2-40B4-BE49-F238E27FC236}">
                <a16:creationId xmlns="" xmlns:a16="http://schemas.microsoft.com/office/drawing/2014/main" id="{97B4DC5E-603C-4D52-B7F4-EDF1A930F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2443" y="3498851"/>
            <a:ext cx="2846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这样书写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规范吗？</a:t>
            </a:r>
          </a:p>
        </p:txBody>
      </p:sp>
      <p:sp>
        <p:nvSpPr>
          <p:cNvPr id="12" name="Text Box 10">
            <a:extLst>
              <a:ext uri="{FF2B5EF4-FFF2-40B4-BE49-F238E27FC236}">
                <a16:creationId xmlns="" xmlns:a16="http://schemas.microsoft.com/office/drawing/2014/main" id="{AFDB7505-45BB-418F-9022-F8F9C4024E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4861" y="4106862"/>
            <a:ext cx="4400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不规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范，应</a:t>
            </a:r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1.5×10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7FEE5B67-D7CD-4F05-95BE-80F124888F82}"/>
              </a:ext>
            </a:extLst>
          </p:cNvPr>
          <p:cNvSpPr txBox="1"/>
          <p:nvPr/>
        </p:nvSpPr>
        <p:spPr>
          <a:xfrm>
            <a:off x="1239024" y="548199"/>
            <a:ext cx="7059612" cy="11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  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样计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算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(3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×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10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5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)×(5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×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10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？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计算过程中用到了哪些运算律及运算性质？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5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6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4379" y="702123"/>
            <a:ext cx="1755979" cy="455854"/>
            <a:chOff x="1745942" y="3988439"/>
            <a:chExt cx="1755979" cy="455854"/>
          </a:xfrm>
        </p:grpSpPr>
        <p:grpSp>
          <p:nvGrpSpPr>
            <p:cNvPr id="20" name="组合 19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22" name="流程图: 库存数据 21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381" b="91537" l="4200" r="46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87" r="52725" b="6244"/>
          <a:stretch/>
        </p:blipFill>
        <p:spPr>
          <a:xfrm>
            <a:off x="499854" y="3185131"/>
            <a:ext cx="1216027" cy="1550770"/>
          </a:xfrm>
          <a:prstGeom prst="ellipse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" grpId="0"/>
      <p:bldP spid="7171" grpId="0"/>
      <p:bldP spid="7172" grpId="0"/>
      <p:bldP spid="8" grpId="0" bldLvl="0" animBg="1"/>
      <p:bldP spid="9" grpId="0" bldLvl="0" animBg="1"/>
      <p:bldP spid="11" grpId="0"/>
      <p:bldP spid="1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26C1575-A2F3-4E17-AAE0-161D8A1D86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055" y="2030413"/>
            <a:ext cx="1572895" cy="830997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多项式乘多项式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22B88B0-FCF7-418F-88A6-0127F64052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3463" y="1249363"/>
            <a:ext cx="755650" cy="707886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运算法则</a:t>
            </a:r>
          </a:p>
        </p:txBody>
      </p:sp>
      <p:sp>
        <p:nvSpPr>
          <p:cNvPr id="10" name="左大括号 9">
            <a:extLst>
              <a:ext uri="{FF2B5EF4-FFF2-40B4-BE49-F238E27FC236}">
                <a16:creationId xmlns="" xmlns:a16="http://schemas.microsoft.com/office/drawing/2014/main" id="{49B137C5-28FB-4484-AC5D-AFF05FFA904C}"/>
              </a:ext>
            </a:extLst>
          </p:cNvPr>
          <p:cNvSpPr>
            <a:spLocks/>
          </p:cNvSpPr>
          <p:nvPr/>
        </p:nvSpPr>
        <p:spPr bwMode="auto">
          <a:xfrm>
            <a:off x="2122488" y="1555750"/>
            <a:ext cx="109537" cy="1866900"/>
          </a:xfrm>
          <a:prstGeom prst="leftBrace">
            <a:avLst>
              <a:gd name="adj1" fmla="val 7417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13" name="Text Box 3">
            <a:extLst>
              <a:ext uri="{FF2B5EF4-FFF2-40B4-BE49-F238E27FC236}">
                <a16:creationId xmlns="" xmlns:a16="http://schemas.microsoft.com/office/drawing/2014/main" id="{7D732020-809D-47DF-A680-8863D45351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5649" y="525859"/>
            <a:ext cx="5629275" cy="1015663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多项式与多项式相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乘，先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一个多项式的每一项分别乘以另一个多项式的每一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项，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再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把所得的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积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相加</a:t>
            </a:r>
            <a:r>
              <a:rPr lang="en-US" altLang="zh-CN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2EA92863-4428-4994-948E-9FA51D6E99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2000" y="1650931"/>
            <a:ext cx="3429000" cy="400110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a+b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m+n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)=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am+an+bm+bn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974A1D16-5BAC-43E9-A907-75808534F7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6644" y="3327400"/>
            <a:ext cx="757237" cy="400110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</a:p>
        </p:txBody>
      </p:sp>
      <p:sp>
        <p:nvSpPr>
          <p:cNvPr id="23" name="Text Box 6">
            <a:extLst>
              <a:ext uri="{FF2B5EF4-FFF2-40B4-BE49-F238E27FC236}">
                <a16:creationId xmlns="" xmlns:a16="http://schemas.microsoft.com/office/drawing/2014/main" id="{A30A93B8-AAC2-412A-BD66-7F1B348F77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0424" y="2926624"/>
            <a:ext cx="5486399" cy="461665"/>
          </a:xfrm>
          <a:prstGeom prst="rect">
            <a:avLst/>
          </a:prstGeom>
          <a:noFill/>
          <a:ln w="25400" cap="sq">
            <a:solidFill>
              <a:schemeClr val="tx1">
                <a:alpha val="56862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不要漏乘；正确确定各项符号；结果要最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</a:t>
            </a:r>
            <a:r>
              <a:rPr lang="en-US" altLang="zh-CN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7833" name="矩形 14">
            <a:extLst>
              <a:ext uri="{FF2B5EF4-FFF2-40B4-BE49-F238E27FC236}">
                <a16:creationId xmlns="" xmlns:a16="http://schemas.microsoft.com/office/drawing/2014/main" id="{4F3F042C-DCCA-4A38-9926-F9C74CCA7A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8488" y="1330325"/>
            <a:ext cx="34290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4EE0D38A-9A56-42C5-A814-5B5BA8395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1525" y="2245856"/>
            <a:ext cx="4575175" cy="400110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</a:rPr>
              <a:t>实质上是转化为单项式乘多项式的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运算</a:t>
            </a: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5" name="左大括号 54">
            <a:extLst>
              <a:ext uri="{FF2B5EF4-FFF2-40B4-BE49-F238E27FC236}">
                <a16:creationId xmlns="" xmlns:a16="http://schemas.microsoft.com/office/drawing/2014/main" id="{5C2FE16C-865F-461A-B214-3DE61736C2CC}"/>
              </a:ext>
            </a:extLst>
          </p:cNvPr>
          <p:cNvSpPr>
            <a:spLocks/>
          </p:cNvSpPr>
          <p:nvPr/>
        </p:nvSpPr>
        <p:spPr bwMode="auto">
          <a:xfrm>
            <a:off x="3187700" y="846862"/>
            <a:ext cx="107950" cy="1512887"/>
          </a:xfrm>
          <a:prstGeom prst="leftBrace">
            <a:avLst>
              <a:gd name="adj1" fmla="val 7656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56" name="Text Box 6">
            <a:extLst>
              <a:ext uri="{FF2B5EF4-FFF2-40B4-BE49-F238E27FC236}">
                <a16:creationId xmlns="" xmlns:a16="http://schemas.microsoft.com/office/drawing/2014/main" id="{FD5BC176-AA00-4E88-B31F-C5F43B28E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9949" y="3680184"/>
            <a:ext cx="5038726" cy="461665"/>
          </a:xfrm>
          <a:prstGeom prst="rect">
            <a:avLst/>
          </a:prstGeom>
          <a:noFill/>
          <a:ln w="25400" cap="sq">
            <a:solidFill>
              <a:schemeClr val="tx1">
                <a:alpha val="56862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–1)</a:t>
            </a:r>
            <a:r>
              <a:rPr lang="en-US" altLang="zh-CN" sz="20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在一般情况下不等于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0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左大括号 56">
            <a:extLst>
              <a:ext uri="{FF2B5EF4-FFF2-40B4-BE49-F238E27FC236}">
                <a16:creationId xmlns="" xmlns:a16="http://schemas.microsoft.com/office/drawing/2014/main" id="{BD1307E5-751E-4852-A877-85321C37BA3E}"/>
              </a:ext>
            </a:extLst>
          </p:cNvPr>
          <p:cNvSpPr>
            <a:spLocks/>
          </p:cNvSpPr>
          <p:nvPr/>
        </p:nvSpPr>
        <p:spPr bwMode="auto">
          <a:xfrm>
            <a:off x="3213100" y="3132931"/>
            <a:ext cx="161925" cy="865188"/>
          </a:xfrm>
          <a:prstGeom prst="leftBrace">
            <a:avLst>
              <a:gd name="adj1" fmla="val 8138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grpSp>
        <p:nvGrpSpPr>
          <p:cNvPr id="77838" name="组合 1">
            <a:extLst>
              <a:ext uri="{FF2B5EF4-FFF2-40B4-BE49-F238E27FC236}">
                <a16:creationId xmlns="" xmlns:a16="http://schemas.microsoft.com/office/drawing/2014/main" id="{F061806F-4AFE-4332-A837-AF5D7A429651}"/>
              </a:ext>
            </a:extLst>
          </p:cNvPr>
          <p:cNvGrpSpPr>
            <a:grpSpLocks/>
          </p:cNvGrpSpPr>
          <p:nvPr/>
        </p:nvGrpSpPr>
        <p:grpSpPr bwMode="auto">
          <a:xfrm>
            <a:off x="-2196" y="-50788"/>
            <a:ext cx="2006600" cy="478473"/>
            <a:chOff x="227" y="63"/>
            <a:chExt cx="3160" cy="753"/>
          </a:xfrm>
        </p:grpSpPr>
        <p:cxnSp>
          <p:nvCxnSpPr>
            <p:cNvPr id="17" name="直线连接符 16">
              <a:extLst>
                <a:ext uri="{FF2B5EF4-FFF2-40B4-BE49-F238E27FC236}">
                  <a16:creationId xmlns="" xmlns:a16="http://schemas.microsoft.com/office/drawing/2014/main" id="{7D4486D8-C856-4466-99A4-5E0B2599CF2D}"/>
                </a:ext>
              </a:extLst>
            </p:cNvPr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840" name="文本框 17">
              <a:extLst>
                <a:ext uri="{FF2B5EF4-FFF2-40B4-BE49-F238E27FC236}">
                  <a16:creationId xmlns="" xmlns:a16="http://schemas.microsoft.com/office/drawing/2014/main" id="{B1849AE4-9C65-4468-8B2B-BF60FAA316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0" y="6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2" name="Freeform 74">
              <a:extLst>
                <a:ext uri="{FF2B5EF4-FFF2-40B4-BE49-F238E27FC236}">
                  <a16:creationId xmlns="" xmlns:a16="http://schemas.microsoft.com/office/drawing/2014/main" id="{43FD3537-C577-42B2-BB46-8BD1ED3D8E1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42" y="203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739255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0" grpId="0" bldLvl="0" animBg="1"/>
      <p:bldP spid="13" grpId="0" bldLvl="0" animBg="1"/>
      <p:bldP spid="19" grpId="0" bldLvl="0" animBg="1"/>
      <p:bldP spid="21" grpId="0" bldLvl="0" animBg="1"/>
      <p:bldP spid="23" grpId="0" bldLvl="0" animBg="1"/>
      <p:bldP spid="54" grpId="0" bldLvl="0" animBg="1"/>
      <p:bldP spid="55" grpId="0" bldLvl="0" animBg="1"/>
      <p:bldP spid="56" grpId="0" bldLvl="0" animBg="1"/>
      <p:bldP spid="57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58723" y="75501"/>
            <a:ext cx="1630362" cy="400110"/>
            <a:chOff x="321077" y="536227"/>
            <a:chExt cx="1629583" cy="40017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三</a:t>
              </a:r>
              <a:r>
                <a:rPr lang="zh-CN" altLang="en-US" sz="2000" b="1" dirty="0" smtClean="0">
                  <a:solidFill>
                    <a:prstClr val="white"/>
                  </a:solidFill>
                </a:rPr>
                <a:t>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矩形 22"/>
          <p:cNvSpPr/>
          <p:nvPr/>
        </p:nvSpPr>
        <p:spPr>
          <a:xfrm>
            <a:off x="1891190" y="1910030"/>
            <a:ext cx="56589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整式的除法</a:t>
            </a:r>
          </a:p>
        </p:txBody>
      </p:sp>
    </p:spTree>
    <p:extLst>
      <p:ext uri="{BB962C8B-B14F-4D97-AF65-F5344CB8AC3E}">
        <p14:creationId xmlns:p14="http://schemas.microsoft.com/office/powerpoint/2010/main" val="365088072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>
            <a:extLst>
              <a:ext uri="{FF2B5EF4-FFF2-40B4-BE49-F238E27FC236}">
                <a16:creationId xmlns="" xmlns:a16="http://schemas.microsoft.com/office/drawing/2014/main" id="{44ADD7E9-7371-4380-AC83-6AED65316E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923" y="619152"/>
            <a:ext cx="8731566" cy="113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kumimoji="1"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木</a:t>
            </a:r>
            <a:r>
              <a:rPr kumimoji="1"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星的质量约是</a:t>
            </a:r>
            <a:r>
              <a:rPr kumimoji="1"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1.9×10</a:t>
            </a:r>
            <a:r>
              <a:rPr kumimoji="1"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kumimoji="1"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吨，地</a:t>
            </a:r>
            <a:r>
              <a:rPr kumimoji="1"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球的质量约是</a:t>
            </a:r>
            <a:r>
              <a:rPr kumimoji="1"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5.98×10</a:t>
            </a:r>
            <a:r>
              <a:rPr kumimoji="1"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r>
              <a:rPr kumimoji="1"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吨，你</a:t>
            </a:r>
            <a:r>
              <a:rPr kumimoji="1"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知道木星的质量约为地球质量的多少倍吗</a:t>
            </a:r>
            <a:r>
              <a:rPr kumimoji="1"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?</a:t>
            </a:r>
          </a:p>
        </p:txBody>
      </p:sp>
      <p:sp>
        <p:nvSpPr>
          <p:cNvPr id="8" name="Text Box 3">
            <a:extLst>
              <a:ext uri="{FF2B5EF4-FFF2-40B4-BE49-F238E27FC236}">
                <a16:creationId xmlns="" xmlns:a16="http://schemas.microsoft.com/office/drawing/2014/main" id="{08DCCD79-7749-40CD-B61F-CDDF1C884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565" y="2115573"/>
            <a:ext cx="385762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b="1" dirty="0">
                <a:latin typeface="+mn-lt"/>
                <a:ea typeface="仿宋" pitchFamily="49" charset="-122"/>
              </a:rPr>
              <a:t>木星的质量约为地球质量</a:t>
            </a:r>
            <a:r>
              <a:rPr lang="zh-CN" altLang="en-US" sz="2100" b="1" dirty="0" smtClean="0">
                <a:latin typeface="+mn-lt"/>
                <a:ea typeface="仿宋" pitchFamily="49" charset="-122"/>
              </a:rPr>
              <a:t>的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(1.90×10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24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)÷(5.98×10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21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)</a:t>
            </a:r>
            <a:r>
              <a:rPr lang="zh-CN" altLang="en-US" sz="2100" b="1" dirty="0" smtClean="0">
                <a:latin typeface="+mn-lt"/>
                <a:ea typeface="仿宋" pitchFamily="49" charset="-122"/>
              </a:rPr>
              <a:t>倍</a:t>
            </a:r>
            <a:r>
              <a:rPr lang="en-US" altLang="zh-CN" sz="2100" b="1" dirty="0">
                <a:latin typeface="+mn-lt"/>
                <a:ea typeface="仿宋" pitchFamily="49" charset="-122"/>
              </a:rPr>
              <a:t>.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="" xmlns:a16="http://schemas.microsoft.com/office/drawing/2014/main" id="{85B3AC57-AFF0-4861-979A-19C043D6455F}"/>
              </a:ext>
            </a:extLst>
          </p:cNvPr>
          <p:cNvSpPr txBox="1"/>
          <p:nvPr/>
        </p:nvSpPr>
        <p:spPr>
          <a:xfrm>
            <a:off x="763398" y="3511550"/>
            <a:ext cx="2863376" cy="105259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100" b="1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想一想：</a:t>
            </a: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上面的式子该如何计算</a:t>
            </a:r>
            <a:r>
              <a:rPr lang="en-US" altLang="zh-CN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?</a:t>
            </a:r>
            <a:endParaRPr lang="en-US" altLang="zh-CN" sz="21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pic>
        <p:nvPicPr>
          <p:cNvPr id="48133" name="图片 3">
            <a:extLst>
              <a:ext uri="{FF2B5EF4-FFF2-40B4-BE49-F238E27FC236}">
                <a16:creationId xmlns="" xmlns:a16="http://schemas.microsoft.com/office/drawing/2014/main" id="{E1C8EE56-613F-4C43-B8EA-D991EE88A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1924050"/>
            <a:ext cx="3690938" cy="253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7514DA17-710F-41CC-B81E-7410678BF59D}"/>
              </a:ext>
            </a:extLst>
          </p:cNvPr>
          <p:cNvCxnSpPr/>
          <p:nvPr/>
        </p:nvCxnSpPr>
        <p:spPr>
          <a:xfrm flipH="1">
            <a:off x="5275263" y="2722563"/>
            <a:ext cx="204787" cy="604837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D194F0E-EEDF-4E3F-ADD0-9C75BC02CAF6}"/>
              </a:ext>
            </a:extLst>
          </p:cNvPr>
          <p:cNvSpPr txBox="1"/>
          <p:nvPr/>
        </p:nvSpPr>
        <p:spPr>
          <a:xfrm>
            <a:off x="4895850" y="3327400"/>
            <a:ext cx="7635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noProof="1">
                <a:solidFill>
                  <a:srgbClr val="BECE37">
                    <a:lumMod val="75000"/>
                  </a:srgbClr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地球</a:t>
            </a:r>
            <a:endParaRPr lang="zh-CN" altLang="en-US" noProof="1">
              <a:solidFill>
                <a:srgbClr val="BECE37">
                  <a:lumMod val="75000"/>
                </a:srgb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26FEC060-3FEA-4F13-A08C-BF59487EDF5E}"/>
              </a:ext>
            </a:extLst>
          </p:cNvPr>
          <p:cNvCxnSpPr/>
          <p:nvPr/>
        </p:nvCxnSpPr>
        <p:spPr>
          <a:xfrm flipH="1">
            <a:off x="6015038" y="2763838"/>
            <a:ext cx="206375" cy="606425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A01B933A-924F-4C4A-B03B-1E18AC255A63}"/>
              </a:ext>
            </a:extLst>
          </p:cNvPr>
          <p:cNvSpPr txBox="1"/>
          <p:nvPr/>
        </p:nvSpPr>
        <p:spPr>
          <a:xfrm>
            <a:off x="5637213" y="3370263"/>
            <a:ext cx="76358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noProof="1">
                <a:solidFill>
                  <a:srgbClr val="BECE37">
                    <a:lumMod val="75000"/>
                  </a:srgbClr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木星</a:t>
            </a:r>
            <a:endParaRPr lang="zh-CN" altLang="en-US" noProof="1">
              <a:solidFill>
                <a:srgbClr val="BECE37">
                  <a:lumMod val="75000"/>
                </a:srgb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8138" name="组合 1">
            <a:extLst>
              <a:ext uri="{FF2B5EF4-FFF2-40B4-BE49-F238E27FC236}">
                <a16:creationId xmlns="" xmlns:a16="http://schemas.microsoft.com/office/drawing/2014/main" id="{EBBCC761-24CA-4834-A6B4-82844BB59312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7625"/>
            <a:ext cx="2006600" cy="493713"/>
            <a:chOff x="100" y="40"/>
            <a:chExt cx="3160" cy="778"/>
          </a:xfrm>
        </p:grpSpPr>
        <p:cxnSp>
          <p:nvCxnSpPr>
            <p:cNvPr id="2" name="直线连接符 10">
              <a:extLst>
                <a:ext uri="{FF2B5EF4-FFF2-40B4-BE49-F238E27FC236}">
                  <a16:creationId xmlns="" xmlns:a16="http://schemas.microsoft.com/office/drawing/2014/main" id="{5F5792A1-91AC-4694-AF1A-B90788AB9E73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140" name="文本框 18">
              <a:extLst>
                <a:ext uri="{FF2B5EF4-FFF2-40B4-BE49-F238E27FC236}">
                  <a16:creationId xmlns="" xmlns:a16="http://schemas.microsoft.com/office/drawing/2014/main" id="{EB667CB2-B2F9-4646-9C1C-88AF3E3B50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Yuanti SC"/>
                  <a:ea typeface="Yuanti SC"/>
                  <a:cs typeface="Yuanti SC"/>
                </a:rPr>
                <a:t>导入新知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5008FB60-0A79-4FF0-BBD6-3611A357BDE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7" y="158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574449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>
            <a:extLst>
              <a:ext uri="{FF2B5EF4-FFF2-40B4-BE49-F238E27FC236}">
                <a16:creationId xmlns="" xmlns:a16="http://schemas.microsoft.com/office/drawing/2014/main" id="{E7F1A56B-CC65-4DF9-8616-EC4E89EC6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0284" y="3352799"/>
            <a:ext cx="6715124" cy="13430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掌握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同底数幂除法的运算法则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并能正确计算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5" name="直线连接符 14">
            <a:extLst>
              <a:ext uri="{FF2B5EF4-FFF2-40B4-BE49-F238E27FC236}">
                <a16:creationId xmlns="" xmlns:a16="http://schemas.microsoft.com/office/drawing/2014/main" id="{D4245614-02EF-4C26-A487-B10C94967478}"/>
              </a:ext>
            </a:extLst>
          </p:cNvPr>
          <p:cNvCxnSpPr/>
          <p:nvPr/>
        </p:nvCxnSpPr>
        <p:spPr>
          <a:xfrm>
            <a:off x="1588" y="396875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156" name="文本框 18">
            <a:extLst>
              <a:ext uri="{FF2B5EF4-FFF2-40B4-BE49-F238E27FC236}">
                <a16:creationId xmlns="" xmlns:a16="http://schemas.microsoft.com/office/drawing/2014/main" id="{41EF76E2-EA53-4510-BF49-827EB9B72E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450" y="-41275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>
                <a:solidFill>
                  <a:prstClr val="black"/>
                </a:solidFill>
                <a:latin typeface="Yuanti SC"/>
                <a:ea typeface="Yuanti SC"/>
                <a:cs typeface="Yuanti SC"/>
              </a:rPr>
              <a:t>素养目标</a:t>
            </a:r>
          </a:p>
        </p:txBody>
      </p:sp>
      <p:sp>
        <p:nvSpPr>
          <p:cNvPr id="17" name="Freeform 74">
            <a:extLst>
              <a:ext uri="{FF2B5EF4-FFF2-40B4-BE49-F238E27FC236}">
                <a16:creationId xmlns="" xmlns:a16="http://schemas.microsoft.com/office/drawing/2014/main" id="{28D758B4-EFA3-4C7F-AB2C-A61D0E31CC9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57163" y="33338"/>
            <a:ext cx="360362" cy="319087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58" name="文本框 1">
            <a:extLst>
              <a:ext uri="{FF2B5EF4-FFF2-40B4-BE49-F238E27FC236}">
                <a16:creationId xmlns="" xmlns:a16="http://schemas.microsoft.com/office/drawing/2014/main" id="{C45432B4-9DD2-46E0-B8D5-63974F9FB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441477"/>
            <a:ext cx="6282489" cy="6568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2. </a:t>
            </a:r>
            <a:r>
              <a:rPr lang="en-US" altLang="zh-CN" dirty="0" smtClean="0">
                <a:sym typeface="微软雅黑" panose="020B0503020204020204" pitchFamily="34" charset="-122"/>
              </a:rPr>
              <a:t>知道</a:t>
            </a:r>
            <a:r>
              <a:rPr lang="zh-CN" altLang="en-US" dirty="0">
                <a:solidFill>
                  <a:srgbClr val="FF0000"/>
                </a:solidFill>
                <a:sym typeface="微软雅黑" panose="020B0503020204020204" pitchFamily="34" charset="-122"/>
              </a:rPr>
              <a:t>除</a:t>
            </a:r>
            <a:r>
              <a:rPr lang="en-US" altLang="zh-CN" dirty="0">
                <a:solidFill>
                  <a:srgbClr val="FF0000"/>
                </a:solidFill>
                <a:sym typeface="微软雅黑" panose="020B0503020204020204" pitchFamily="34" charset="-122"/>
              </a:rPr>
              <a:t>0</a:t>
            </a:r>
            <a:r>
              <a:rPr lang="zh-CN" altLang="en-US" dirty="0">
                <a:solidFill>
                  <a:srgbClr val="FF0000"/>
                </a:solidFill>
                <a:sym typeface="微软雅黑" panose="020B0503020204020204" pitchFamily="34" charset="-122"/>
              </a:rPr>
              <a:t>以外任何</a:t>
            </a:r>
            <a:r>
              <a:rPr lang="en-US" altLang="zh-CN" dirty="0">
                <a:solidFill>
                  <a:srgbClr val="FF0000"/>
                </a:solidFill>
                <a:sym typeface="微软雅黑" panose="020B0503020204020204" pitchFamily="34" charset="-122"/>
              </a:rPr>
              <a:t>数的0次幂都等于1</a:t>
            </a:r>
            <a:r>
              <a:rPr lang="en-US" altLang="zh-CN" dirty="0">
                <a:sym typeface="微软雅黑" panose="020B0503020204020204" pitchFamily="34" charset="-122"/>
              </a:rPr>
              <a:t>.</a:t>
            </a:r>
            <a:endParaRPr lang="en-US" altLang="zh-CN" dirty="0"/>
          </a:p>
        </p:txBody>
      </p:sp>
      <p:sp>
        <p:nvSpPr>
          <p:cNvPr id="49159" name="文本框 1">
            <a:extLst>
              <a:ext uri="{FF2B5EF4-FFF2-40B4-BE49-F238E27FC236}">
                <a16:creationId xmlns="" xmlns:a16="http://schemas.microsoft.com/office/drawing/2014/main" id="{28F84301-E6F3-4F57-AB50-4204158B4A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3074" y="859711"/>
            <a:ext cx="6562725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3. </a:t>
            </a:r>
            <a:r>
              <a:rPr lang="en-US" altLang="zh-CN" dirty="0" smtClean="0">
                <a:sym typeface="Arial" panose="020B0604020202020204" pitchFamily="34" charset="0"/>
              </a:rPr>
              <a:t>掌握</a:t>
            </a:r>
            <a:r>
              <a:rPr lang="en-US" altLang="zh-CN" dirty="0" smtClean="0">
                <a:solidFill>
                  <a:srgbClr val="FF0000"/>
                </a:solidFill>
                <a:sym typeface="Arial" panose="020B0604020202020204" pitchFamily="34" charset="0"/>
              </a:rPr>
              <a:t>单项式除以单项式</a:t>
            </a:r>
            <a:r>
              <a:rPr lang="en-US" altLang="zh-CN" dirty="0" smtClean="0">
                <a:sym typeface="Arial" panose="020B0604020202020204" pitchFamily="34" charset="0"/>
              </a:rPr>
              <a:t>及</a:t>
            </a:r>
            <a:r>
              <a:rPr lang="en-US" altLang="zh-CN" dirty="0" smtClean="0">
                <a:solidFill>
                  <a:srgbClr val="FF0000"/>
                </a:solidFill>
                <a:sym typeface="Arial" panose="020B0604020202020204" pitchFamily="34" charset="0"/>
              </a:rPr>
              <a:t>多项式除以单项式的运算法则</a:t>
            </a:r>
            <a:r>
              <a:rPr lang="en-US" altLang="zh-CN" dirty="0" smtClean="0">
                <a:sym typeface="Arial" panose="020B0604020202020204" pitchFamily="34" charset="0"/>
              </a:rPr>
              <a:t>并能正确计算</a:t>
            </a:r>
            <a:r>
              <a:rPr lang="en-US" altLang="zh-CN" dirty="0">
                <a:sym typeface="Arial" panose="020B0604020202020204" pitchFamily="34" charset="0"/>
              </a:rPr>
              <a:t>.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651240" y="807216"/>
            <a:ext cx="7796492" cy="4010009"/>
            <a:chOff x="-38068" y="207979"/>
            <a:chExt cx="7796492" cy="4010009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912133"/>
              <a:ext cx="7796210" cy="3305855"/>
              <a:chOff x="224" y="692"/>
              <a:chExt cx="13852" cy="6850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2442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788" y="2355"/>
                <a:ext cx="3952" cy="625"/>
              </a:xfrm>
              <a:prstGeom prst="bentConnector3">
                <a:avLst>
                  <a:gd name="adj1" fmla="val 55256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4" name="直接连接符 13"/>
            <p:cNvCxnSpPr/>
            <p:nvPr/>
          </p:nvCxnSpPr>
          <p:spPr bwMode="auto">
            <a:xfrm flipV="1">
              <a:off x="6964781" y="2753562"/>
              <a:ext cx="0" cy="1418579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6964781" y="2780682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7758424" y="207979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7122875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49158" grpId="0" animBg="1"/>
      <p:bldP spid="49159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文本框 6151">
            <a:extLst>
              <a:ext uri="{FF2B5EF4-FFF2-40B4-BE49-F238E27FC236}">
                <a16:creationId xmlns="" xmlns:a16="http://schemas.microsoft.com/office/drawing/2014/main" id="{A9290A6F-7D41-4955-86AE-8D1665801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0075" y="486976"/>
            <a:ext cx="23503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同底数幂的除法</a:t>
            </a:r>
          </a:p>
        </p:txBody>
      </p:sp>
      <p:sp>
        <p:nvSpPr>
          <p:cNvPr id="50181" name="TextBox 18">
            <a:extLst>
              <a:ext uri="{FF2B5EF4-FFF2-40B4-BE49-F238E27FC236}">
                <a16:creationId xmlns="" xmlns:a16="http://schemas.microsoft.com/office/drawing/2014/main" id="{AB21A129-A342-44F4-9A47-534FC6C280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7813" y="1306513"/>
            <a:ext cx="1343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计算：</a:t>
            </a:r>
          </a:p>
        </p:txBody>
      </p:sp>
      <p:sp>
        <p:nvSpPr>
          <p:cNvPr id="50182" name="TextBox 11">
            <a:extLst>
              <a:ext uri="{FF2B5EF4-FFF2-40B4-BE49-F238E27FC236}">
                <a16:creationId xmlns="" xmlns:a16="http://schemas.microsoft.com/office/drawing/2014/main" id="{27C97173-0945-4562-99AD-32DE805D38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788" y="1739900"/>
            <a:ext cx="480452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(1)2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5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×2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=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？            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                  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(2)</a:t>
            </a:r>
            <a:r>
              <a:rPr lang="en-US" altLang="zh-CN" sz="2100" b="1" i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6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·</a:t>
            </a:r>
            <a:r>
              <a:rPr lang="en-US" altLang="zh-CN" sz="2100" b="1" i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=?</a:t>
            </a:r>
            <a:endParaRPr lang="zh-CN" altLang="en-US" sz="2100" b="1" dirty="0">
              <a:solidFill>
                <a:prstClr val="black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0183" name="TextBox 12">
            <a:extLst>
              <a:ext uri="{FF2B5EF4-FFF2-40B4-BE49-F238E27FC236}">
                <a16:creationId xmlns="" xmlns:a16="http://schemas.microsoft.com/office/drawing/2014/main" id="{1C1E0A81-BAB8-47F7-A8C0-D3AA76F48A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788" y="2192338"/>
            <a:ext cx="170271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(3)2</a:t>
            </a:r>
            <a:r>
              <a:rPr lang="en-US" altLang="zh-CN" sz="2100" b="1" i="1" baseline="30000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m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×2</a:t>
            </a:r>
            <a:r>
              <a:rPr lang="en-US" altLang="zh-CN" sz="2100" b="1" i="1" baseline="30000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=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？</a:t>
            </a:r>
          </a:p>
        </p:txBody>
      </p:sp>
      <p:sp>
        <p:nvSpPr>
          <p:cNvPr id="7176" name="TextBox 13">
            <a:extLst>
              <a:ext uri="{FF2B5EF4-FFF2-40B4-BE49-F238E27FC236}">
                <a16:creationId xmlns="" xmlns:a16="http://schemas.microsoft.com/office/drawing/2014/main" id="{5481D386-9980-4704-9984-01345B4E2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8138" y="1711325"/>
            <a:ext cx="681037" cy="4154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2100" b="1" baseline="300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177" name="TextBox 14">
            <a:extLst>
              <a:ext uri="{FF2B5EF4-FFF2-40B4-BE49-F238E27FC236}">
                <a16:creationId xmlns="" xmlns:a16="http://schemas.microsoft.com/office/drawing/2014/main" id="{AE3D1663-C9B7-4915-9B2F-A7C19091AA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2038" y="1728360"/>
            <a:ext cx="498855" cy="4154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10</a:t>
            </a:r>
            <a:endParaRPr lang="zh-CN" altLang="en-US" sz="2100" b="1" baseline="300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178" name="TextBox 15">
            <a:extLst>
              <a:ext uri="{FF2B5EF4-FFF2-40B4-BE49-F238E27FC236}">
                <a16:creationId xmlns="" xmlns:a16="http://schemas.microsoft.com/office/drawing/2014/main" id="{0510A5F6-285F-4A15-9C6C-CEE000F43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3063" y="2184401"/>
            <a:ext cx="660758" cy="4154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+mn-lt"/>
              </a:rPr>
              <a:t>m+n</a:t>
            </a:r>
            <a:endParaRPr lang="zh-CN" altLang="en-US" sz="2100" b="1" i="1" baseline="300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50187" name="TextBox 17">
            <a:extLst>
              <a:ext uri="{FF2B5EF4-FFF2-40B4-BE49-F238E27FC236}">
                <a16:creationId xmlns="" xmlns:a16="http://schemas.microsoft.com/office/drawing/2014/main" id="{AE94C313-D828-4EEC-8959-3476692FED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7813" y="2679700"/>
            <a:ext cx="1343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填空：</a:t>
            </a:r>
            <a:endParaRPr lang="en-US" altLang="zh-CN" sz="2400" b="1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0188" name="TextBox 18">
            <a:extLst>
              <a:ext uri="{FF2B5EF4-FFF2-40B4-BE49-F238E27FC236}">
                <a16:creationId xmlns="" xmlns:a16="http://schemas.microsoft.com/office/drawing/2014/main" id="{DB200505-B61E-418D-AB8D-0C18A5D189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5888" y="3113088"/>
            <a:ext cx="589296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(1)(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    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zh-CN" altLang="en-US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     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×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baseline="3000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=2</a:t>
            </a:r>
            <a:r>
              <a:rPr lang="en-US" altLang="zh-CN" sz="2100" b="1" baseline="3000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8</a:t>
            </a:r>
            <a:r>
              <a:rPr lang="zh-CN" altLang="en-US" sz="2100" b="1" baseline="3000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         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                    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(2)</a:t>
            </a:r>
            <a:r>
              <a:rPr lang="en-US" altLang="zh-CN" sz="2100" b="1" i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6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·(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   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zh-CN" altLang="en-US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   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10</a:t>
            </a:r>
            <a:endParaRPr lang="zh-CN" altLang="en-US" sz="2100" b="1" dirty="0">
              <a:solidFill>
                <a:prstClr val="black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0189" name="TextBox 19">
            <a:extLst>
              <a:ext uri="{FF2B5EF4-FFF2-40B4-BE49-F238E27FC236}">
                <a16:creationId xmlns="" xmlns:a16="http://schemas.microsoft.com/office/drawing/2014/main" id="{BACA7A69-1AB4-4037-888B-701689CA7C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5888" y="3868738"/>
            <a:ext cx="23583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(3)(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   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zh-CN" altLang="en-US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     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×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i="1" baseline="3000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=2</a:t>
            </a:r>
            <a:r>
              <a:rPr lang="en-US" altLang="zh-CN" sz="2100" b="1" i="1" baseline="3000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m+n</a:t>
            </a:r>
          </a:p>
        </p:txBody>
      </p:sp>
      <p:sp>
        <p:nvSpPr>
          <p:cNvPr id="7183" name="TextBox 20">
            <a:extLst>
              <a:ext uri="{FF2B5EF4-FFF2-40B4-BE49-F238E27FC236}">
                <a16:creationId xmlns="" xmlns:a16="http://schemas.microsoft.com/office/drawing/2014/main" id="{B9DED1CD-76DD-4E59-9B2A-2837B322D8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26" y="3168650"/>
            <a:ext cx="3175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2</a:t>
            </a:r>
            <a:endParaRPr lang="en-US" altLang="zh-CN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184" name="TextBox 21">
            <a:extLst>
              <a:ext uri="{FF2B5EF4-FFF2-40B4-BE49-F238E27FC236}">
                <a16:creationId xmlns="" xmlns:a16="http://schemas.microsoft.com/office/drawing/2014/main" id="{AAE293D5-D2BF-4557-8A03-E0D08B8E93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2912" y="3141365"/>
            <a:ext cx="2744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5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185" name="TextBox 22">
            <a:extLst>
              <a:ext uri="{FF2B5EF4-FFF2-40B4-BE49-F238E27FC236}">
                <a16:creationId xmlns="" xmlns:a16="http://schemas.microsoft.com/office/drawing/2014/main" id="{0236A3BD-C244-464C-9228-2B8A1D9F53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4250" y="3120430"/>
            <a:ext cx="31931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x</a:t>
            </a:r>
            <a:endParaRPr lang="en-US" altLang="zh-CN" sz="2100" b="1" i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186" name="TextBox 23">
            <a:extLst>
              <a:ext uri="{FF2B5EF4-FFF2-40B4-BE49-F238E27FC236}">
                <a16:creationId xmlns="" xmlns:a16="http://schemas.microsoft.com/office/drawing/2014/main" id="{4A78BA71-CDCA-457A-8965-D0E7B503F8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9212" y="3204865"/>
            <a:ext cx="269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4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187" name="TextBox 24">
            <a:extLst>
              <a:ext uri="{FF2B5EF4-FFF2-40B4-BE49-F238E27FC236}">
                <a16:creationId xmlns="" xmlns:a16="http://schemas.microsoft.com/office/drawing/2014/main" id="{CC3DD358-AD87-436C-AF70-ECCCF125D4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0520" y="3889376"/>
            <a:ext cx="31931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+mn-lt"/>
              </a:rPr>
              <a:t>2</a:t>
            </a:r>
            <a:endParaRPr lang="en-US" altLang="zh-CN" sz="2100" b="1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188" name="TextBox 25">
            <a:extLst>
              <a:ext uri="{FF2B5EF4-FFF2-40B4-BE49-F238E27FC236}">
                <a16:creationId xmlns="" xmlns:a16="http://schemas.microsoft.com/office/drawing/2014/main" id="{65F8A574-F7CE-4F22-920F-93D5DEE58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6415" y="3946526"/>
            <a:ext cx="3241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baseline="30000" dirty="0">
                <a:solidFill>
                  <a:srgbClr val="FF0000"/>
                </a:solidFill>
                <a:latin typeface="+mn-lt"/>
              </a:rPr>
              <a:t>m</a:t>
            </a:r>
            <a:endParaRPr lang="en-US" altLang="zh-CN" sz="2100" b="1" i="1" baseline="300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189" name="圆角矩形标注 28">
            <a:extLst>
              <a:ext uri="{FF2B5EF4-FFF2-40B4-BE49-F238E27FC236}">
                <a16:creationId xmlns="" xmlns:a16="http://schemas.microsoft.com/office/drawing/2014/main" id="{EF62BB75-D21B-46A1-8A2F-1AC572A6C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0037" y="1064916"/>
            <a:ext cx="2322513" cy="703262"/>
          </a:xfrm>
          <a:prstGeom prst="wedgeRoundRectCallout">
            <a:avLst>
              <a:gd name="adj1" fmla="val -218923"/>
              <a:gd name="adj2" fmla="val 18269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dirty="0">
                <a:latin typeface="+mn-lt"/>
                <a:ea typeface="黑体" panose="02010609060101010101" pitchFamily="49" charset="-122"/>
              </a:rPr>
              <a:t>本题直接利用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同底数幂的乘法法则计算</a:t>
            </a:r>
          </a:p>
        </p:txBody>
      </p:sp>
      <p:sp>
        <p:nvSpPr>
          <p:cNvPr id="7190" name="圆角矩形标注 29">
            <a:extLst>
              <a:ext uri="{FF2B5EF4-FFF2-40B4-BE49-F238E27FC236}">
                <a16:creationId xmlns="" xmlns:a16="http://schemas.microsoft.com/office/drawing/2014/main" id="{8AB6ED10-96D3-4E78-A4FB-492B04F95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3838" y="2279650"/>
            <a:ext cx="2322512" cy="703263"/>
          </a:xfrm>
          <a:prstGeom prst="wedgeRoundRectCallout">
            <a:avLst>
              <a:gd name="adj1" fmla="val -107783"/>
              <a:gd name="adj2" fmla="val 4204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dirty="0">
                <a:latin typeface="+mn-lt"/>
                <a:ea typeface="黑体" panose="02010609060101010101" pitchFamily="49" charset="-122"/>
              </a:rPr>
              <a:t>本题</a:t>
            </a:r>
            <a:r>
              <a:rPr lang="zh-CN" altLang="en-US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逆向</a:t>
            </a:r>
            <a:r>
              <a:rPr lang="zh-CN" altLang="en-US" dirty="0">
                <a:latin typeface="+mn-lt"/>
                <a:ea typeface="黑体" panose="02010609060101010101" pitchFamily="49" charset="-122"/>
              </a:rPr>
              <a:t>利用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同底数幂的乘法法则计算</a:t>
            </a:r>
          </a:p>
        </p:txBody>
      </p:sp>
      <p:sp>
        <p:nvSpPr>
          <p:cNvPr id="7191" name="TextBox 30">
            <a:extLst>
              <a:ext uri="{FF2B5EF4-FFF2-40B4-BE49-F238E27FC236}">
                <a16:creationId xmlns="" xmlns:a16="http://schemas.microsoft.com/office/drawing/2014/main" id="{EBC73DE5-92FA-4D37-8353-C30C8EACF1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0351" y="3528586"/>
            <a:ext cx="247375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相当于求</a:t>
            </a:r>
            <a:r>
              <a:rPr lang="en-US" altLang="zh-CN" sz="2100" b="1" dirty="0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baseline="30000" dirty="0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8</a:t>
            </a:r>
            <a:r>
              <a:rPr lang="en-US" altLang="zh-CN" sz="2100" b="1" dirty="0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 ÷2</a:t>
            </a:r>
            <a:r>
              <a:rPr lang="en-US" altLang="zh-CN" sz="2100" b="1" baseline="30000" dirty="0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=</a:t>
            </a:r>
            <a:r>
              <a:rPr lang="zh-CN" altLang="en-US" sz="2100" b="1" dirty="0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？</a:t>
            </a:r>
          </a:p>
        </p:txBody>
      </p:sp>
      <p:sp>
        <p:nvSpPr>
          <p:cNvPr id="7192" name="TextBox 31">
            <a:extLst>
              <a:ext uri="{FF2B5EF4-FFF2-40B4-BE49-F238E27FC236}">
                <a16:creationId xmlns="" xmlns:a16="http://schemas.microsoft.com/office/drawing/2014/main" id="{837AE9C2-9581-46DF-9049-225903756D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2881" y="3582393"/>
            <a:ext cx="24961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相当于求</a:t>
            </a:r>
            <a:r>
              <a:rPr lang="en-US" altLang="zh-CN" sz="2100" b="1" i="1" dirty="0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10</a:t>
            </a:r>
            <a:r>
              <a:rPr lang="en-US" altLang="zh-CN" sz="2100" b="1" dirty="0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÷</a:t>
            </a:r>
            <a:r>
              <a:rPr lang="en-US" altLang="zh-CN" sz="2100" b="1" i="1" dirty="0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6</a:t>
            </a:r>
            <a:r>
              <a:rPr lang="en-US" altLang="zh-CN" sz="2100" b="1" dirty="0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=</a:t>
            </a:r>
            <a:r>
              <a:rPr lang="zh-CN" altLang="en-US" sz="2100" b="1" dirty="0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？</a:t>
            </a:r>
          </a:p>
        </p:txBody>
      </p:sp>
      <p:sp>
        <p:nvSpPr>
          <p:cNvPr id="2" name="TextBox 32">
            <a:extLst>
              <a:ext uri="{FF2B5EF4-FFF2-40B4-BE49-F238E27FC236}">
                <a16:creationId xmlns="" xmlns:a16="http://schemas.microsoft.com/office/drawing/2014/main" id="{31339AF3-4E87-4D2A-9998-482528CD3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1574" y="4303713"/>
            <a:ext cx="273504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相当于求</a:t>
            </a:r>
            <a:r>
              <a:rPr lang="en-US" altLang="zh-CN" sz="2100" b="1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i="1" baseline="30000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m+n</a:t>
            </a:r>
            <a:r>
              <a:rPr lang="en-US" altLang="zh-CN" sz="2100" b="1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 ÷2</a:t>
            </a:r>
            <a:r>
              <a:rPr lang="en-US" altLang="zh-CN" sz="2100" b="1" i="1" baseline="30000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en-US" altLang="zh-CN" sz="2100" b="1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=</a:t>
            </a:r>
            <a:r>
              <a:rPr lang="zh-CN" altLang="en-US" sz="2100" b="1">
                <a:solidFill>
                  <a:srgbClr val="000099"/>
                </a:solidFill>
                <a:latin typeface="+mn-lt"/>
                <a:ea typeface="黑体" panose="02010609060101010101" pitchFamily="49" charset="-122"/>
              </a:rPr>
              <a:t>？</a:t>
            </a:r>
          </a:p>
        </p:txBody>
      </p:sp>
      <p:grpSp>
        <p:nvGrpSpPr>
          <p:cNvPr id="50205" name="组合 4">
            <a:extLst>
              <a:ext uri="{FF2B5EF4-FFF2-40B4-BE49-F238E27FC236}">
                <a16:creationId xmlns="" xmlns:a16="http://schemas.microsoft.com/office/drawing/2014/main" id="{E9405F9D-2C14-478A-8FE2-11D366600B0A}"/>
              </a:ext>
            </a:extLst>
          </p:cNvPr>
          <p:cNvGrpSpPr>
            <a:grpSpLocks/>
          </p:cNvGrpSpPr>
          <p:nvPr/>
        </p:nvGrpSpPr>
        <p:grpSpPr bwMode="auto">
          <a:xfrm>
            <a:off x="2335165" y="538162"/>
            <a:ext cx="1685925" cy="409790"/>
            <a:chOff x="3485" y="1168"/>
            <a:chExt cx="2654" cy="644"/>
          </a:xfrm>
        </p:grpSpPr>
        <p:sp>
          <p:nvSpPr>
            <p:cNvPr id="6" name="圆角矩形 5">
              <a:extLst>
                <a:ext uri="{FF2B5EF4-FFF2-40B4-BE49-F238E27FC236}">
                  <a16:creationId xmlns="" xmlns:a16="http://schemas.microsoft.com/office/drawing/2014/main" id="{FD91CD0C-958F-44DC-9619-7457D286CA54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207" name="矩形 1">
              <a:extLst>
                <a:ext uri="{FF2B5EF4-FFF2-40B4-BE49-F238E27FC236}">
                  <a16:creationId xmlns="" xmlns:a16="http://schemas.microsoft.com/office/drawing/2014/main" id="{D25A55CB-8A03-4AAD-8AE8-4BEAA134BB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prstClr val="white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prstClr val="white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34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36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946694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bldLvl="0" animBg="1"/>
      <p:bldP spid="7177" grpId="0" bldLvl="0" animBg="1"/>
      <p:bldP spid="7178" grpId="0" bldLvl="0" animBg="1"/>
      <p:bldP spid="7183" grpId="0"/>
      <p:bldP spid="7184" grpId="0"/>
      <p:bldP spid="7185" grpId="0"/>
      <p:bldP spid="7186" grpId="0"/>
      <p:bldP spid="7187" grpId="0"/>
      <p:bldP spid="7188" grpId="0"/>
      <p:bldP spid="7189" grpId="0" bldLvl="0" animBg="1"/>
      <p:bldP spid="7190" grpId="0" bldLvl="0" animBg="1"/>
      <p:bldP spid="7191" grpId="0"/>
      <p:bldP spid="7192" grpId="0"/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Box 1">
            <a:extLst>
              <a:ext uri="{FF2B5EF4-FFF2-40B4-BE49-F238E27FC236}">
                <a16:creationId xmlns="" xmlns:a16="http://schemas.microsoft.com/office/drawing/2014/main" id="{64EA20C6-25A6-4A6A-B90D-931D6A2AA3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3963" y="2870200"/>
            <a:ext cx="69333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4.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试猜想：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÷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=?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都是正整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数，且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&gt;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1202" name="TextBox 3">
            <a:extLst>
              <a:ext uri="{FF2B5EF4-FFF2-40B4-BE49-F238E27FC236}">
                <a16:creationId xmlns="" xmlns:a16="http://schemas.microsoft.com/office/drawing/2014/main" id="{8B4E6886-943F-4341-BCC9-A23E1F66A6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7300" y="738188"/>
            <a:ext cx="57518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3.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观察下面的等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式，你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能发现什么规律？</a:t>
            </a:r>
          </a:p>
        </p:txBody>
      </p:sp>
      <p:sp>
        <p:nvSpPr>
          <p:cNvPr id="51203" name="TextBox 4">
            <a:extLst>
              <a:ext uri="{FF2B5EF4-FFF2-40B4-BE49-F238E27FC236}">
                <a16:creationId xmlns="" xmlns:a16="http://schemas.microsoft.com/office/drawing/2014/main" id="{E14ED79E-A4B2-426A-94D4-3811C7612D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9863" y="1277938"/>
            <a:ext cx="19800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÷2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=2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</a:p>
        </p:txBody>
      </p:sp>
      <p:sp>
        <p:nvSpPr>
          <p:cNvPr id="51204" name="TextBox 5">
            <a:extLst>
              <a:ext uri="{FF2B5EF4-FFF2-40B4-BE49-F238E27FC236}">
                <a16:creationId xmlns="" xmlns:a16="http://schemas.microsoft.com/office/drawing/2014/main" id="{E577F4C9-C040-463E-9D6B-120E995181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9225" y="1765300"/>
            <a:ext cx="20056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en-US" altLang="zh-CN" sz="2400" b="1" baseline="300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205" name="TextBox 6">
            <a:extLst>
              <a:ext uri="{FF2B5EF4-FFF2-40B4-BE49-F238E27FC236}">
                <a16:creationId xmlns="" xmlns:a16="http://schemas.microsoft.com/office/drawing/2014/main" id="{A135882E-1D07-4771-B5E8-6FF053F693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75" y="2249488"/>
            <a:ext cx="24144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2</a:t>
            </a:r>
            <a:r>
              <a:rPr lang="en-US" altLang="zh-CN" sz="2400" b="1" i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m+n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÷2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=2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</a:p>
        </p:txBody>
      </p:sp>
      <p:sp>
        <p:nvSpPr>
          <p:cNvPr id="2056" name="TextBox 7">
            <a:extLst>
              <a:ext uri="{FF2B5EF4-FFF2-40B4-BE49-F238E27FC236}">
                <a16:creationId xmlns="" xmlns:a16="http://schemas.microsoft.com/office/drawing/2014/main" id="{1C0B7C55-71D6-4BEE-8DFB-ADA64251E233}"/>
              </a:ext>
            </a:extLst>
          </p:cNvPr>
          <p:cNvSpPr txBox="1"/>
          <p:nvPr/>
        </p:nvSpPr>
        <p:spPr>
          <a:xfrm>
            <a:off x="5016500" y="1507550"/>
            <a:ext cx="2608263" cy="9325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accent3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100" noProof="1"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同底数幂相</a:t>
            </a:r>
            <a:r>
              <a:rPr lang="zh-CN" altLang="en-US" sz="2100" noProof="1" smtClean="0"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除，</a:t>
            </a:r>
            <a:r>
              <a:rPr lang="zh-CN" altLang="en-US" sz="2100" noProof="1" smtClean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底</a:t>
            </a:r>
            <a:r>
              <a:rPr lang="zh-CN" altLang="en-US" sz="2100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数不</a:t>
            </a:r>
            <a:r>
              <a:rPr lang="zh-CN" altLang="en-US" sz="2100" noProof="1" smtClean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变，指</a:t>
            </a:r>
            <a:r>
              <a:rPr lang="zh-CN" altLang="en-US" sz="2100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数相减</a:t>
            </a:r>
            <a:endParaRPr lang="zh-CN" altLang="en-US" sz="2100" noProof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57" name="矩形 8">
            <a:extLst>
              <a:ext uri="{FF2B5EF4-FFF2-40B4-BE49-F238E27FC236}">
                <a16:creationId xmlns="" xmlns:a16="http://schemas.microsoft.com/office/drawing/2014/main" id="{1833F9D4-B10C-47AA-9A7F-0E895EEAA9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4094" y="3343191"/>
            <a:ext cx="19094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m–n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2400" baseline="30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058" name="TextBox 9">
            <a:extLst>
              <a:ext uri="{FF2B5EF4-FFF2-40B4-BE49-F238E27FC236}">
                <a16:creationId xmlns="" xmlns:a16="http://schemas.microsoft.com/office/drawing/2014/main" id="{AC91C9D8-32EC-4A90-856B-13CC8730F7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5724" y="1279526"/>
            <a:ext cx="8210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8–3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9" name="TextBox 10">
            <a:extLst>
              <a:ext uri="{FF2B5EF4-FFF2-40B4-BE49-F238E27FC236}">
                <a16:creationId xmlns="" xmlns:a16="http://schemas.microsoft.com/office/drawing/2014/main" id="{541A9DC4-D048-43A2-A12E-2B325A7514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9425" y="1736299"/>
            <a:ext cx="9236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10–6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60" name="TextBox 11">
            <a:extLst>
              <a:ext uri="{FF2B5EF4-FFF2-40B4-BE49-F238E27FC236}">
                <a16:creationId xmlns="" xmlns:a16="http://schemas.microsoft.com/office/drawing/2014/main" id="{9537A007-F047-4433-8427-BADF28F4E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6505" y="2279651"/>
            <a:ext cx="12586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m+n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)–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endParaRPr lang="zh-CN" altLang="en-US" sz="2400" b="1" i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61" name="TextBox 14">
            <a:extLst>
              <a:ext uri="{FF2B5EF4-FFF2-40B4-BE49-F238E27FC236}">
                <a16:creationId xmlns="" xmlns:a16="http://schemas.microsoft.com/office/drawing/2014/main" id="{2557E413-6C05-4363-840E-FCD3A40A78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75" y="3978275"/>
            <a:ext cx="68130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验证：</a:t>
            </a:r>
            <a:r>
              <a:rPr lang="zh-CN" altLang="en-US" sz="2400" b="1" dirty="0">
                <a:latin typeface="宋体" panose="02010600030101010101" pitchFamily="2" charset="-122"/>
              </a:rPr>
              <a:t>因为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</a:rPr>
              <a:t>m–n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</a:rPr>
              <a:t>n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</a:rPr>
              <a:t>m–n+n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=a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所</a:t>
            </a:r>
            <a:r>
              <a:rPr lang="zh-CN" altLang="en-US" sz="2400" b="1" dirty="0">
                <a:latin typeface="宋体" panose="02010600030101010101" pitchFamily="2" charset="-122"/>
              </a:rPr>
              <a:t>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=a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m–n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8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0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256794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bldLvl="0" animBg="1"/>
      <p:bldP spid="2057" grpId="0"/>
      <p:bldP spid="2058" grpId="0"/>
      <p:bldP spid="2059" grpId="0"/>
      <p:bldP spid="2060" grpId="0"/>
      <p:bldP spid="2061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AF945754-E9FA-406F-B538-03D781903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561" y="1241426"/>
            <a:ext cx="7813675" cy="1477328"/>
          </a:xfrm>
          <a:prstGeom prst="rect">
            <a:avLst/>
          </a:prstGeom>
          <a:noFill/>
          <a:ln w="25400" algn="ctr">
            <a:solidFill>
              <a:schemeClr val="accent3">
                <a:lumMod val="50000"/>
                <a:alpha val="59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</a:rPr>
              <a:t>    一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般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</a:rPr>
              <a:t>地，我们有</a:t>
            </a:r>
            <a:endParaRPr lang="en-US" altLang="zh-CN" sz="2400" b="1" dirty="0">
              <a:solidFill>
                <a:prstClr val="black"/>
              </a:solidFill>
              <a:latin typeface="+mn-lt"/>
            </a:endParaRPr>
          </a:p>
          <a:p>
            <a:pPr algn="ctr">
              <a:lnSpc>
                <a:spcPct val="1250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  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a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m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n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=a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m–n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 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m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都是正整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数，且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m&gt;n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5000"/>
              </a:lnSpc>
              <a:spcBef>
                <a:spcPts val="0"/>
              </a:spcBef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</a:rPr>
              <a:t>      </a:t>
            </a:r>
            <a:r>
              <a:rPr lang="zh-CN" altLang="en-US" sz="2400" b="1" dirty="0" smtClean="0">
                <a:latin typeface="+mn-lt"/>
              </a:rPr>
              <a:t>即同</a:t>
            </a:r>
            <a:r>
              <a:rPr lang="zh-CN" altLang="en-US" sz="2400" b="1" dirty="0">
                <a:latin typeface="+mn-lt"/>
              </a:rPr>
              <a:t>底数幂相</a:t>
            </a:r>
            <a:r>
              <a:rPr lang="zh-CN" altLang="en-US" sz="2400" b="1" dirty="0" smtClean="0">
                <a:latin typeface="+mn-lt"/>
              </a:rPr>
              <a:t>除，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</a:rPr>
              <a:t>底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数不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</a:rPr>
              <a:t>变，指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数相减</a:t>
            </a:r>
            <a:r>
              <a:rPr lang="en-US" sz="2400" b="1" dirty="0">
                <a:solidFill>
                  <a:srgbClr val="0000FF"/>
                </a:solidFill>
                <a:latin typeface="+mn-lt"/>
              </a:rPr>
              <a:t>.</a:t>
            </a:r>
          </a:p>
        </p:txBody>
      </p:sp>
      <p:sp>
        <p:nvSpPr>
          <p:cNvPr id="3" name="TextBox 7">
            <a:extLst>
              <a:ext uri="{FF2B5EF4-FFF2-40B4-BE49-F238E27FC236}">
                <a16:creationId xmlns="" xmlns:a16="http://schemas.microsoft.com/office/drawing/2014/main" id="{CA9F7EEB-E78F-4FF5-B370-454CB680A0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894" y="2791123"/>
            <a:ext cx="37481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想一想：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÷a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=?    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0)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8" name="TextBox 8">
            <a:extLst>
              <a:ext uri="{FF2B5EF4-FFF2-40B4-BE49-F238E27FC236}">
                <a16:creationId xmlns="" xmlns:a16="http://schemas.microsoft.com/office/drawing/2014/main" id="{61CE091D-26D6-4B79-A892-D99D8815F8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894" y="3292476"/>
            <a:ext cx="686758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i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÷a</a:t>
            </a:r>
            <a:r>
              <a:rPr lang="en-US" altLang="zh-CN" sz="2100" b="1" i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=1</a:t>
            </a:r>
            <a:r>
              <a:rPr lang="zh-CN" altLang="en-US" sz="2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根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据同底数幂的除法法则可得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i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÷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i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1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199" name="TextBox 10">
            <a:extLst>
              <a:ext uri="{FF2B5EF4-FFF2-40B4-BE49-F238E27FC236}">
                <a16:creationId xmlns="" xmlns:a16="http://schemas.microsoft.com/office/drawing/2014/main" id="{DD36AE25-368D-47CE-A547-AA68FAC043F3}"/>
              </a:ext>
            </a:extLst>
          </p:cNvPr>
          <p:cNvSpPr txBox="1"/>
          <p:nvPr/>
        </p:nvSpPr>
        <p:spPr>
          <a:xfrm>
            <a:off x="1196031" y="3773488"/>
            <a:ext cx="1103187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规定</a:t>
            </a:r>
            <a:endParaRPr lang="zh-CN" altLang="en-US" sz="2400" b="1" noProof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="" xmlns:a16="http://schemas.microsoft.com/office/drawing/2014/main" id="{70A3CA1E-300E-479B-AE79-2500C69860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3338" y="3773488"/>
            <a:ext cx="1836737" cy="576262"/>
          </a:xfrm>
          <a:prstGeom prst="rect">
            <a:avLst/>
          </a:prstGeom>
          <a:noFill/>
          <a:ln w="25400" algn="ctr">
            <a:solidFill>
              <a:schemeClr val="accent3">
                <a:lumMod val="50000"/>
                <a:alpha val="59000"/>
              </a:schemeClr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 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1(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≠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100" dirty="0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)</a:t>
            </a:r>
            <a:endParaRPr lang="en-US" altLang="zh-CN" sz="2100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C8369322-7BF6-493C-90FB-7F5BC5C986E0}"/>
              </a:ext>
            </a:extLst>
          </p:cNvPr>
          <p:cNvSpPr/>
          <p:nvPr/>
        </p:nvSpPr>
        <p:spPr>
          <a:xfrm>
            <a:off x="1377033" y="4346574"/>
            <a:ext cx="60660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这就是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说，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除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以外任何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数的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次幂都等于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16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7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9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同底数幂的除</a:t>
            </a:r>
            <a:r>
              <a:rPr lang="zh-CN" altLang="en-US" sz="2800" b="1" spc="1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法</a:t>
            </a:r>
            <a:endParaRPr lang="zh-CN" altLang="en-US" sz="2800" b="1" spc="100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772042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8198" grpId="0"/>
      <p:bldP spid="8199" grpId="0"/>
      <p:bldP spid="12" grpId="0" bldLvl="0" animBg="1"/>
      <p:bldP spid="1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="" xmlns:a16="http://schemas.microsoft.com/office/drawing/2014/main" id="{F3CAC131-54C1-4BDB-8D8D-191286D608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100" y="1006475"/>
            <a:ext cx="782002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2 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; 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                                             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 ÷(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FACE0AB-A86F-47BE-B10D-2CF11CC931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165" y="2206804"/>
            <a:ext cx="36920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(1)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8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÷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8–2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6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;     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21" name="矩形 9">
            <a:extLst>
              <a:ext uri="{FF2B5EF4-FFF2-40B4-BE49-F238E27FC236}">
                <a16:creationId xmlns="" xmlns:a16="http://schemas.microsoft.com/office/drawing/2014/main" id="{94DCCCBF-F712-40DD-941A-1E4620E158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5888" y="2581275"/>
            <a:ext cx="48910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(2) 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÷(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5–2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B6CCC0C6-D34D-4751-ACA6-FFC8AD9EB9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245" y="3424080"/>
            <a:ext cx="7651733" cy="13042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rgbClr val="CC0066"/>
            </a:solidFill>
            <a:prstDash val="dash"/>
            <a:round/>
            <a:headEnd/>
            <a:tailEnd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方法总结：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计算同底数幂的除法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时，先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判断底数是否相同或变形相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同，若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底数为多项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式，可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将其看作一个整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体，再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根据法则计算．</a:t>
            </a:r>
          </a:p>
        </p:txBody>
      </p:sp>
      <p:grpSp>
        <p:nvGrpSpPr>
          <p:cNvPr id="53257" name="组合 6">
            <a:extLst>
              <a:ext uri="{FF2B5EF4-FFF2-40B4-BE49-F238E27FC236}">
                <a16:creationId xmlns="" xmlns:a16="http://schemas.microsoft.com/office/drawing/2014/main" id="{9EF42A08-F1FE-4A19-92F5-51437FFD42CA}"/>
              </a:ext>
            </a:extLst>
          </p:cNvPr>
          <p:cNvGrpSpPr>
            <a:grpSpLocks/>
          </p:cNvGrpSpPr>
          <p:nvPr/>
        </p:nvGrpSpPr>
        <p:grpSpPr bwMode="auto">
          <a:xfrm>
            <a:off x="684213" y="563563"/>
            <a:ext cx="1858962" cy="492125"/>
            <a:chOff x="427462" y="558483"/>
            <a:chExt cx="1858351" cy="492443"/>
          </a:xfrm>
        </p:grpSpPr>
        <p:grpSp>
          <p:nvGrpSpPr>
            <p:cNvPr id="53258" name="组合 5">
              <a:extLst>
                <a:ext uri="{FF2B5EF4-FFF2-40B4-BE49-F238E27FC236}">
                  <a16:creationId xmlns="" xmlns:a16="http://schemas.microsoft.com/office/drawing/2014/main" id="{52DFB2B4-3660-4876-81A4-CB91B7DC6B7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AF387E6D-3AC3-4429-A002-ED1B7692E06B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42463F4A-ADCC-4766-BA74-66C2A6385F69}"/>
                  </a:ext>
                </a:extLst>
              </p:cNvPr>
              <p:cNvSpPr/>
              <p:nvPr/>
            </p:nvSpPr>
            <p:spPr>
              <a:xfrm>
                <a:off x="2507551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89AF801B-9943-43D6-A29D-F1063D4D5AFF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1B56395A-A8B7-4F89-839A-53A8B59B9B74}"/>
                  </a:ext>
                </a:extLst>
              </p:cNvPr>
              <p:cNvSpPr/>
              <p:nvPr/>
            </p:nvSpPr>
            <p:spPr>
              <a:xfrm>
                <a:off x="3167734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FCF68CEB-28F9-460C-9921-7C88A9A63EFF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3264" name="文本框 11">
              <a:extLst>
                <a:ext uri="{FF2B5EF4-FFF2-40B4-BE49-F238E27FC236}">
                  <a16:creationId xmlns="" xmlns:a16="http://schemas.microsoft.com/office/drawing/2014/main" id="{EBC2663E-4B2E-412D-9486-82C9CA9F44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53267" name="文本框 6151">
            <a:extLst>
              <a:ext uri="{FF2B5EF4-FFF2-40B4-BE49-F238E27FC236}">
                <a16:creationId xmlns="" xmlns:a16="http://schemas.microsoft.com/office/drawing/2014/main" id="{53DF6E29-9EFF-47C9-9513-61DE4B910F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2252" y="545725"/>
            <a:ext cx="3549650" cy="46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同底数幂除法法则的应用</a:t>
            </a:r>
          </a:p>
        </p:txBody>
      </p:sp>
      <p:grpSp>
        <p:nvGrpSpPr>
          <p:cNvPr id="24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7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672384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221" grpId="0"/>
      <p:bldP spid="100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文本框 99">
            <a:extLst>
              <a:ext uri="{FF2B5EF4-FFF2-40B4-BE49-F238E27FC236}">
                <a16:creationId xmlns="" xmlns:a16="http://schemas.microsoft.com/office/drawing/2014/main" id="{508A196E-8FFA-420A-B5A4-E0AF856B4E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4312" y="631825"/>
            <a:ext cx="7316787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算：</a:t>
            </a: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(1)(–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÷(–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     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(2)(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÷(2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</a:t>
            </a: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(3)(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1341FF2-7CD5-4517-BDD1-385159E6DE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4293" y="3494288"/>
            <a:ext cx="6126162" cy="659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(3)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式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6–4–2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32954B2-104E-4A7A-9C51-FE3B2DBC1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0165" y="2497610"/>
            <a:ext cx="55867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(1)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式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13–8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937951C0-3E0B-4B63-BBD2-432AAB619A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4293" y="3050210"/>
            <a:ext cx="4916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(2)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式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÷(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0" name="组合 5">
            <a:extLst>
              <a:ext uri="{FF2B5EF4-FFF2-40B4-BE49-F238E27FC236}">
                <a16:creationId xmlns="" xmlns:a16="http://schemas.microsoft.com/office/drawing/2014/main" id="{8F5AED6E-8422-450C-97D7-0FCFEBBB5747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1" name="文本框 15">
              <a:extLst>
                <a:ext uri="{FF2B5EF4-FFF2-40B4-BE49-F238E27FC236}">
                  <a16:creationId xmlns="" xmlns:a16="http://schemas.microsoft.com/office/drawing/2014/main" id="{9CDFDD51-AA30-4B88-A240-4BC8B7A52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</a:p>
          </p:txBody>
        </p:sp>
        <p:grpSp>
          <p:nvGrpSpPr>
            <p:cNvPr id="12" name="组合 2">
              <a:extLst>
                <a:ext uri="{FF2B5EF4-FFF2-40B4-BE49-F238E27FC236}">
                  <a16:creationId xmlns="" xmlns:a16="http://schemas.microsoft.com/office/drawing/2014/main" id="{79BAAB28-77B6-4D51-BBE2-8C98B6A4BE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3" name="直线连接符 14">
                <a:extLst>
                  <a:ext uri="{FF2B5EF4-FFF2-40B4-BE49-F238E27FC236}">
                    <a16:creationId xmlns="" xmlns:a16="http://schemas.microsoft.com/office/drawing/2014/main" id="{A1BBD827-C703-4B03-9AF5-AAF66300DFC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>
                <a:extLst>
                  <a:ext uri="{FF2B5EF4-FFF2-40B4-BE49-F238E27FC236}">
                    <a16:creationId xmlns="" xmlns:a16="http://schemas.microsoft.com/office/drawing/2014/main" id="{2007C1D5-B5C0-4620-929E-AB4E8C898E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969" y="77961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503315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99">
            <a:extLst>
              <a:ext uri="{FF2B5EF4-FFF2-40B4-BE49-F238E27FC236}">
                <a16:creationId xmlns="" xmlns:a16="http://schemas.microsoft.com/office/drawing/2014/main" id="{82DF2C85-B120-484E-91CA-1785D46024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561" y="1296988"/>
            <a:ext cx="75333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的值．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7EFD647-563F-42EA-9AE5-369263F3FA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0456" y="3236913"/>
            <a:ext cx="7424737" cy="104265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rgbClr val="CC0066"/>
            </a:solidFill>
            <a:prstDash val="dash"/>
            <a:round/>
            <a:headEnd/>
            <a:tailEnd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方法总结：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解此题的关键是逆用同底数幂的除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法，对</a:t>
            </a:r>
            <a:r>
              <a:rPr lang="en-US" altLang="zh-CN" sz="21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i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100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100" i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en-US" altLang="zh-CN" sz="2100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–1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进行变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形，再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代入数值进行计算．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C00A89A-4C33-44AB-8534-C6CBAB185B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2399" y="1763416"/>
            <a:ext cx="5578475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∵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12÷2÷3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</a:p>
        </p:txBody>
      </p:sp>
      <p:grpSp>
        <p:nvGrpSpPr>
          <p:cNvPr id="55304" name="组合 6">
            <a:extLst>
              <a:ext uri="{FF2B5EF4-FFF2-40B4-BE49-F238E27FC236}">
                <a16:creationId xmlns="" xmlns:a16="http://schemas.microsoft.com/office/drawing/2014/main" id="{98C60A0E-EDFE-4437-8195-CAE31930FB71}"/>
              </a:ext>
            </a:extLst>
          </p:cNvPr>
          <p:cNvGrpSpPr>
            <a:grpSpLocks/>
          </p:cNvGrpSpPr>
          <p:nvPr/>
        </p:nvGrpSpPr>
        <p:grpSpPr bwMode="auto">
          <a:xfrm>
            <a:off x="684213" y="655638"/>
            <a:ext cx="1858962" cy="492125"/>
            <a:chOff x="427462" y="558483"/>
            <a:chExt cx="1858351" cy="491808"/>
          </a:xfrm>
        </p:grpSpPr>
        <p:grpSp>
          <p:nvGrpSpPr>
            <p:cNvPr id="55305" name="组合 5">
              <a:extLst>
                <a:ext uri="{FF2B5EF4-FFF2-40B4-BE49-F238E27FC236}">
                  <a16:creationId xmlns="" xmlns:a16="http://schemas.microsoft.com/office/drawing/2014/main" id="{A3BCFADB-9D8A-498E-A536-4D1908105A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4B86E780-EA30-4CE7-A109-DDB1DED2F865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D1E0EC8F-6613-42CF-9AAE-FAA9B81CA182}"/>
                  </a:ext>
                </a:extLst>
              </p:cNvPr>
              <p:cNvSpPr/>
              <p:nvPr/>
            </p:nvSpPr>
            <p:spPr>
              <a:xfrm>
                <a:off x="2507551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B06550D9-2C00-46FB-BFCE-56400174FFA4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D6BED5F1-66B1-4AA3-BF6A-0D8A05EC074C}"/>
                  </a:ext>
                </a:extLst>
              </p:cNvPr>
              <p:cNvSpPr/>
              <p:nvPr/>
            </p:nvSpPr>
            <p:spPr>
              <a:xfrm>
                <a:off x="3167734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B60D222C-E9ED-45C8-8299-4DC54CA3B462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5311" name="文本框 11">
              <a:extLst>
                <a:ext uri="{FF2B5EF4-FFF2-40B4-BE49-F238E27FC236}">
                  <a16:creationId xmlns="" xmlns:a16="http://schemas.microsoft.com/office/drawing/2014/main" id="{0712120B-1F01-400E-ADB6-C488D28A12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55314" name="文本框 6151">
            <a:extLst>
              <a:ext uri="{FF2B5EF4-FFF2-40B4-BE49-F238E27FC236}">
                <a16:creationId xmlns="" xmlns:a16="http://schemas.microsoft.com/office/drawing/2014/main" id="{02991570-32CD-4E98-A870-EEF0A4B9B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0322" y="655263"/>
            <a:ext cx="3856038" cy="46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同底数幂除法法则的逆运用</a:t>
            </a:r>
          </a:p>
        </p:txBody>
      </p:sp>
      <p:grpSp>
        <p:nvGrpSpPr>
          <p:cNvPr id="20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4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8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503422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5EC9A63E-E789-44E7-91A6-5264C19DC9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8258" y="1945139"/>
            <a:ext cx="496887" cy="431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090D3AD0-5028-45F4-BE35-AB14F3DCE5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6758" y="1945139"/>
            <a:ext cx="485775" cy="43021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53251" name="TextBox 2">
            <a:extLst>
              <a:ext uri="{FF2B5EF4-FFF2-40B4-BE49-F238E27FC236}">
                <a16:creationId xmlns="" xmlns:a16="http://schemas.microsoft.com/office/drawing/2014/main" id="{7172263A-3F8B-408A-B78E-A0B0708EDD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200" y="635001"/>
            <a:ext cx="74605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  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果将上式中的数字改为字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母，比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如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ac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5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·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bc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，怎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样计算这个式子？</a:t>
            </a:r>
            <a:endParaRPr lang="en-US" altLang="zh-CN" sz="2400" b="1" dirty="0">
              <a:latin typeface="+mn-lt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A10E82B-4502-4DCF-94D8-647721C69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2132" y="3597276"/>
            <a:ext cx="72635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根据以上计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算，想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一想如何计算单项式乘以单项式？</a:t>
            </a:r>
          </a:p>
        </p:txBody>
      </p:sp>
      <p:sp>
        <p:nvSpPr>
          <p:cNvPr id="6147" name="矩形 4">
            <a:extLst>
              <a:ext uri="{FF2B5EF4-FFF2-40B4-BE49-F238E27FC236}">
                <a16:creationId xmlns="" xmlns:a16="http://schemas.microsoft.com/office/drawing/2014/main" id="{9E4C6505-0773-4183-8663-670238D1C6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793" y="1820004"/>
            <a:ext cx="747031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           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ac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·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bc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2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=(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a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) ·(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c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c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)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(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乘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法交换律、结合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律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           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abc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5+2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(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同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底数幂的乘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法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           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abc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7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.</a:t>
            </a:r>
            <a:endParaRPr lang="zh-CN" altLang="en-US" sz="24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1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2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4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 bldLvl="0" animBg="1"/>
      <p:bldP spid="4" grpId="0"/>
      <p:bldP spid="6147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文本框 3">
            <a:extLst>
              <a:ext uri="{FF2B5EF4-FFF2-40B4-BE49-F238E27FC236}">
                <a16:creationId xmlns="" xmlns:a16="http://schemas.microsoft.com/office/drawing/2014/main" id="{D07ACE6F-6FF2-4C41-8494-ED473AE788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4125" y="968375"/>
            <a:ext cx="726122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知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=32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=4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求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1DC509F2-0916-4412-91EA-C10CF1F91C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3213" y="1622425"/>
            <a:ext cx="5483225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zh-CN" sz="2600" b="1" i="1" dirty="0" smtClean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x</a:t>
            </a:r>
            <a:r>
              <a:rPr lang="zh-CN" altLang="zh-CN" sz="2600" b="1" i="1" baseline="30000" dirty="0" smtClean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a</a:t>
            </a:r>
            <a:r>
              <a:rPr lang="en-US" altLang="en-US" sz="2600" b="1" baseline="30000" dirty="0" smtClean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–</a:t>
            </a:r>
            <a:r>
              <a:rPr lang="zh-CN" altLang="zh-CN" sz="2600" b="1" i="1" baseline="30000" dirty="0" smtClean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b</a:t>
            </a:r>
            <a:r>
              <a:rPr lang="zh-CN" altLang="zh-CN" sz="2600" b="1" dirty="0" smtClean="0">
                <a:latin typeface="+mn-lt"/>
                <a:ea typeface="楷体" panose="02010609060101010101" pitchFamily="49" charset="-122"/>
                <a:sym typeface="黑体" panose="02010609060101010101" pitchFamily="49" charset="-122"/>
              </a:rPr>
              <a:t>=</a:t>
            </a:r>
            <a:r>
              <a:rPr lang="zh-CN" altLang="zh-CN" sz="26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x</a:t>
            </a:r>
            <a:r>
              <a:rPr lang="zh-CN" altLang="zh-CN" sz="2600" b="1" i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a </a:t>
            </a:r>
            <a:r>
              <a:rPr lang="zh-CN" altLang="zh-CN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黑体" panose="02010609060101010101" pitchFamily="49" charset="-122"/>
              </a:rPr>
              <a:t>÷ </a:t>
            </a:r>
            <a:r>
              <a:rPr lang="zh-CN" altLang="zh-CN" sz="26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x</a:t>
            </a:r>
            <a:r>
              <a:rPr lang="zh-CN" altLang="zh-CN" sz="26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b</a:t>
            </a:r>
            <a:r>
              <a:rPr lang="zh-CN" altLang="zh-CN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=32 </a:t>
            </a:r>
            <a:r>
              <a:rPr lang="zh-CN" altLang="zh-CN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黑体" panose="02010609060101010101" pitchFamily="49" charset="-122"/>
              </a:rPr>
              <a:t>÷ </a:t>
            </a:r>
            <a:r>
              <a:rPr lang="en-US" altLang="en-US" sz="26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黑体" panose="02010609060101010101" pitchFamily="49" charset="-122"/>
              </a:rPr>
              <a:t>4=8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黑体" panose="02010609060101010101" pitchFamily="49" charset="-122"/>
              </a:rPr>
              <a:t>；</a:t>
            </a:r>
            <a:r>
              <a:rPr lang="en-US" altLang="en-US" sz="26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黑体" panose="02010609060101010101" pitchFamily="49" charset="-122"/>
              </a:rPr>
              <a:t>                       </a:t>
            </a:r>
            <a:endParaRPr lang="en-US" altLang="en-US" sz="26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56323" name="文本框 3">
            <a:extLst>
              <a:ext uri="{FF2B5EF4-FFF2-40B4-BE49-F238E27FC236}">
                <a16:creationId xmlns="" xmlns:a16="http://schemas.microsoft.com/office/drawing/2014/main" id="{72360EC8-BB93-47BB-9D2F-D9DC2AFD69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9875" y="2520950"/>
            <a:ext cx="726122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知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=5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=3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求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1998C10-27DE-46CB-AB95-FCC940536A9C}"/>
              </a:ext>
            </a:extLst>
          </p:cNvPr>
          <p:cNvGrpSpPr>
            <a:grpSpLocks/>
          </p:cNvGrpSpPr>
          <p:nvPr/>
        </p:nvGrpSpPr>
        <p:grpSpPr bwMode="auto">
          <a:xfrm>
            <a:off x="1539558" y="3267226"/>
            <a:ext cx="6470650" cy="612538"/>
            <a:chOff x="2299" y="4587"/>
            <a:chExt cx="10190" cy="966"/>
          </a:xfrm>
        </p:grpSpPr>
        <p:sp>
          <p:nvSpPr>
            <p:cNvPr id="56325" name="文本框 3">
              <a:extLst>
                <a:ext uri="{FF2B5EF4-FFF2-40B4-BE49-F238E27FC236}">
                  <a16:creationId xmlns="" xmlns:a16="http://schemas.microsoft.com/office/drawing/2014/main" id="{5F7A3BA0-DBA8-43AB-92B9-8902A7B205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99" y="4587"/>
              <a:ext cx="10190" cy="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en-US" sz="2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解：</a:t>
              </a:r>
              <a:r>
                <a:rPr lang="en-US" altLang="zh-CN" sz="2600" b="1" i="1" dirty="0" smtClean="0"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x</a:t>
              </a:r>
              <a:r>
                <a:rPr lang="en-US" altLang="zh-CN" sz="2600" b="1" baseline="30000" dirty="0" smtClean="0"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2</a:t>
              </a:r>
              <a:r>
                <a:rPr lang="en-US" altLang="zh-CN" sz="2600" b="1" i="1" baseline="30000" dirty="0" smtClean="0"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m</a:t>
              </a:r>
              <a:r>
                <a:rPr lang="en-US" altLang="zh-CN" sz="2600" b="1" baseline="30000" dirty="0" smtClean="0"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–3</a:t>
              </a:r>
              <a:r>
                <a:rPr lang="en-US" altLang="zh-CN" sz="2600" b="1" i="1" baseline="30000" dirty="0" smtClean="0"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n</a:t>
              </a:r>
              <a:r>
                <a:rPr lang="en-US" altLang="zh-CN" sz="2600" b="1" dirty="0" smtClean="0"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=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(</a:t>
              </a:r>
              <a:r>
                <a:rPr lang="en-US" altLang="zh-CN" sz="26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x</a:t>
              </a:r>
              <a:r>
                <a:rPr lang="en-US" altLang="zh-CN" sz="2600" b="1" i="1" baseline="300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m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)</a:t>
              </a:r>
              <a:r>
                <a:rPr lang="en-US" altLang="zh-CN" sz="2600" b="1" baseline="300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2</a:t>
              </a:r>
              <a:r>
                <a:rPr lang="zh-CN" altLang="zh-CN" sz="2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÷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(</a:t>
              </a:r>
              <a:r>
                <a:rPr lang="en-US" altLang="zh-CN" sz="26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x</a:t>
              </a:r>
              <a:r>
                <a:rPr lang="en-US" altLang="zh-CN" sz="2600" b="1" i="1" baseline="300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n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)</a:t>
              </a:r>
              <a:r>
                <a:rPr lang="en-US" altLang="zh-CN" sz="2600" b="1" baseline="300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3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=5</a:t>
              </a:r>
              <a:r>
                <a:rPr lang="en-US" altLang="zh-CN" sz="2600" b="1" baseline="300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2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 </a:t>
              </a:r>
              <a:r>
                <a:rPr lang="zh-CN" altLang="zh-CN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÷ </a:t>
              </a:r>
              <a:r>
                <a:rPr lang="en-US" altLang="zh-CN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3</a:t>
              </a:r>
              <a:r>
                <a:rPr lang="en-US" altLang="zh-CN" sz="26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微软雅黑" panose="020B0503020204020204" pitchFamily="34" charset="-122"/>
                </a:rPr>
                <a:t>3</a:t>
              </a:r>
              <a:r>
                <a:rPr lang="en-US" altLang="en-US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黑体" panose="02010609060101010101" pitchFamily="49" charset="-122"/>
                </a:rPr>
                <a:t>=       </a:t>
              </a:r>
              <a:r>
                <a:rPr lang="en-US" altLang="zh-CN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黑体" panose="02010609060101010101" pitchFamily="49" charset="-122"/>
                </a:rPr>
                <a:t>.</a:t>
              </a:r>
              <a:r>
                <a:rPr lang="en-US" altLang="en-US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  <a:sym typeface="黑体" panose="02010609060101010101" pitchFamily="49" charset="-122"/>
                </a:rPr>
                <a:t>                        </a:t>
              </a:r>
            </a:p>
          </p:txBody>
        </p:sp>
        <p:graphicFrame>
          <p:nvGraphicFramePr>
            <p:cNvPr id="56326" name="对象 4">
              <a:hlinkClick r:id="" action="ppaction://ole?verb=1"/>
              <a:extLst>
                <a:ext uri="{FF2B5EF4-FFF2-40B4-BE49-F238E27FC236}">
                  <a16:creationId xmlns="" xmlns:a16="http://schemas.microsoft.com/office/drawing/2014/main" id="{E70CA880-49D2-4BCC-B1FF-82231516AC8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01310455"/>
                </p:ext>
              </p:extLst>
            </p:nvPr>
          </p:nvGraphicFramePr>
          <p:xfrm>
            <a:off x="9940" y="4592"/>
            <a:ext cx="535" cy="9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69" name="Equation" r:id="rId3" imgW="228600" imgH="406080" progId="Equation.DSMT4">
                    <p:embed/>
                  </p:oleObj>
                </mc:Choice>
                <mc:Fallback>
                  <p:oleObj name="Equation" r:id="rId3" imgW="228600" imgH="4060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940" y="4592"/>
                          <a:ext cx="535" cy="9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组合 5">
            <a:extLst>
              <a:ext uri="{FF2B5EF4-FFF2-40B4-BE49-F238E27FC236}">
                <a16:creationId xmlns="" xmlns:a16="http://schemas.microsoft.com/office/drawing/2014/main" id="{8F5AED6E-8422-450C-97D7-0FCFEBBB5747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3" name="文本框 15">
              <a:extLst>
                <a:ext uri="{FF2B5EF4-FFF2-40B4-BE49-F238E27FC236}">
                  <a16:creationId xmlns="" xmlns:a16="http://schemas.microsoft.com/office/drawing/2014/main" id="{9CDFDD51-AA30-4B88-A240-4BC8B7A52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4" name="组合 2">
              <a:extLst>
                <a:ext uri="{FF2B5EF4-FFF2-40B4-BE49-F238E27FC236}">
                  <a16:creationId xmlns="" xmlns:a16="http://schemas.microsoft.com/office/drawing/2014/main" id="{79BAAB28-77B6-4D51-BBE2-8C98B6A4BE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5" name="直线连接符 14">
                <a:extLst>
                  <a:ext uri="{FF2B5EF4-FFF2-40B4-BE49-F238E27FC236}">
                    <a16:creationId xmlns="" xmlns:a16="http://schemas.microsoft.com/office/drawing/2014/main" id="{A1BBD827-C703-4B03-9AF5-AAF66300DFC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>
                <a:extLst>
                  <a:ext uri="{FF2B5EF4-FFF2-40B4-BE49-F238E27FC236}">
                    <a16:creationId xmlns="" xmlns:a16="http://schemas.microsoft.com/office/drawing/2014/main" id="{2007C1D5-B5C0-4620-929E-AB4E8C898E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77" y="929890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192131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文本框 6151">
            <a:extLst>
              <a:ext uri="{FF2B5EF4-FFF2-40B4-BE49-F238E27FC236}">
                <a16:creationId xmlns="" xmlns:a16="http://schemas.microsoft.com/office/drawing/2014/main" id="{EB565BF2-B680-4833-B4D6-D09B711DD8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4481" y="651005"/>
            <a:ext cx="2630488" cy="45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单项式除以单项式</a:t>
            </a:r>
          </a:p>
        </p:txBody>
      </p:sp>
      <p:sp>
        <p:nvSpPr>
          <p:cNvPr id="57349" name="TextBox 9">
            <a:extLst>
              <a:ext uri="{FF2B5EF4-FFF2-40B4-BE49-F238E27FC236}">
                <a16:creationId xmlns="" xmlns:a16="http://schemas.microsoft.com/office/drawing/2014/main" id="{02C79086-8DBA-46B2-8207-D9A009004A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3862" y="1321236"/>
            <a:ext cx="4342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算：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400" b="1" u="sng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350" name="TextBox 11">
            <a:extLst>
              <a:ext uri="{FF2B5EF4-FFF2-40B4-BE49-F238E27FC236}">
                <a16:creationId xmlns="" xmlns:a16="http://schemas.microsoft.com/office/drawing/2014/main" id="{D324BE19-575E-44F6-8344-B13E26404E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6413" y="1897063"/>
            <a:ext cx="51651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算：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÷ 3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400" b="1" u="sng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2">
            <a:extLst>
              <a:ext uri="{FF2B5EF4-FFF2-40B4-BE49-F238E27FC236}">
                <a16:creationId xmlns="" xmlns:a16="http://schemas.microsoft.com/office/drawing/2014/main" id="{91BE1C8B-4C76-40C7-BF65-32742AAB4D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5362" y="1319648"/>
            <a:ext cx="11779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21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矩形 13">
            <a:extLst>
              <a:ext uri="{FF2B5EF4-FFF2-40B4-BE49-F238E27FC236}">
                <a16:creationId xmlns="" xmlns:a16="http://schemas.microsoft.com/office/drawing/2014/main" id="{3B47CE9B-9196-4407-A8B4-8BD47D9B2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7606" y="1897063"/>
            <a:ext cx="8239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21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2F5D2F09-EA77-4E18-9FBE-D82151542F74}"/>
              </a:ext>
            </a:extLst>
          </p:cNvPr>
          <p:cNvSpPr txBox="1"/>
          <p:nvPr/>
        </p:nvSpPr>
        <p:spPr>
          <a:xfrm>
            <a:off x="991561" y="3489325"/>
            <a:ext cx="6980863" cy="414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解法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原式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=4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· 3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÷ 3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=4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Box 16">
            <a:extLst>
              <a:ext uri="{FF2B5EF4-FFF2-40B4-BE49-F238E27FC236}">
                <a16:creationId xmlns="" xmlns:a16="http://schemas.microsoft.com/office/drawing/2014/main" id="{A290B479-4CFC-47EF-9D1C-7BB7F38571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561" y="3995738"/>
            <a:ext cx="7750969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</a:t>
            </a:r>
            <a:r>
              <a:rPr lang="zh-CN" altLang="en-US" sz="2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上面的商式</a:t>
            </a:r>
            <a:r>
              <a:rPr lang="en-US" altLang="zh-CN" sz="2100" b="1" dirty="0">
                <a:latin typeface="+mn-lt"/>
              </a:rPr>
              <a:t>4</a:t>
            </a:r>
            <a:r>
              <a:rPr lang="en-US" altLang="zh-CN" sz="2100" b="1" i="1" dirty="0">
                <a:latin typeface="+mn-lt"/>
              </a:rPr>
              <a:t>a</a:t>
            </a:r>
            <a:r>
              <a:rPr lang="en-US" altLang="zh-CN" sz="2100" b="1" baseline="30000" dirty="0">
                <a:latin typeface="+mn-lt"/>
              </a:rPr>
              <a:t>2</a:t>
            </a:r>
            <a:r>
              <a:rPr lang="en-US" altLang="zh-CN" sz="2100" b="1" i="1" dirty="0">
                <a:latin typeface="+mn-lt"/>
              </a:rPr>
              <a:t>x</a:t>
            </a:r>
            <a:r>
              <a:rPr lang="en-US" altLang="zh-CN" sz="2100" b="1" baseline="30000" dirty="0">
                <a:latin typeface="+mn-lt"/>
              </a:rPr>
              <a:t>3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的系数</a:t>
            </a:r>
            <a:r>
              <a:rPr lang="en-US" altLang="zh-CN" sz="2100" b="1" dirty="0">
                <a:latin typeface="+mn-lt"/>
              </a:rPr>
              <a:t>4=12 ÷3</a:t>
            </a:r>
            <a:r>
              <a:rPr lang="zh-CN" altLang="en-US" sz="2100" b="1" dirty="0">
                <a:latin typeface="+mn-lt"/>
              </a:rPr>
              <a:t>；</a:t>
            </a:r>
            <a:r>
              <a:rPr lang="en-US" altLang="zh-CN" sz="2100" b="1" i="1" dirty="0">
                <a:latin typeface="+mn-lt"/>
              </a:rPr>
              <a:t>a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的指数</a:t>
            </a:r>
            <a:r>
              <a:rPr lang="en-US" altLang="zh-CN" sz="2100" b="1" dirty="0" smtClean="0">
                <a:latin typeface="+mn-lt"/>
              </a:rPr>
              <a:t>2=3–1</a:t>
            </a:r>
            <a:r>
              <a:rPr lang="zh-CN" altLang="en-US" sz="2100" b="1" dirty="0" smtClean="0">
                <a:latin typeface="+mn-lt"/>
              </a:rPr>
              <a:t>，</a:t>
            </a:r>
            <a:r>
              <a:rPr lang="en-US" altLang="zh-CN" sz="2100" b="1" i="1" dirty="0" smtClean="0">
                <a:latin typeface="+mn-lt"/>
              </a:rPr>
              <a:t>b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的指数</a:t>
            </a:r>
            <a:r>
              <a:rPr lang="en-US" altLang="zh-CN" sz="2100" b="1" dirty="0" smtClean="0">
                <a:latin typeface="+mn-lt"/>
              </a:rPr>
              <a:t>0=2–2</a:t>
            </a:r>
            <a:r>
              <a:rPr lang="zh-CN" altLang="en-US" sz="2100" b="1" dirty="0" smtClean="0">
                <a:latin typeface="+mn-lt"/>
              </a:rPr>
              <a:t>，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而</a:t>
            </a:r>
            <a:r>
              <a:rPr lang="en-US" altLang="zh-CN" sz="2100" b="1" i="1" dirty="0" smtClean="0">
                <a:latin typeface="+mn-lt"/>
              </a:rPr>
              <a:t>b</a:t>
            </a:r>
            <a:r>
              <a:rPr lang="en-US" altLang="zh-CN" sz="2100" b="1" baseline="30000" dirty="0" smtClean="0">
                <a:latin typeface="+mn-lt"/>
              </a:rPr>
              <a:t>0</a:t>
            </a:r>
            <a:r>
              <a:rPr lang="en-US" altLang="zh-CN" sz="2100" b="1" dirty="0" smtClean="0">
                <a:latin typeface="+mn-lt"/>
              </a:rPr>
              <a:t>=1</a:t>
            </a:r>
            <a:r>
              <a:rPr lang="zh-CN" altLang="en-US" sz="2100" b="1" dirty="0" smtClean="0">
                <a:latin typeface="+mn-lt"/>
              </a:rPr>
              <a:t>，</a:t>
            </a:r>
            <a:r>
              <a:rPr lang="en-US" altLang="zh-CN" sz="2100" b="1" i="1" dirty="0" smtClean="0">
                <a:latin typeface="+mn-lt"/>
              </a:rPr>
              <a:t>x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的指数</a:t>
            </a:r>
            <a:r>
              <a:rPr lang="en-US" altLang="zh-CN" sz="2100" b="1" dirty="0" smtClean="0">
                <a:latin typeface="+mn-lt"/>
              </a:rPr>
              <a:t>3=3–0</a:t>
            </a:r>
            <a:r>
              <a:rPr lang="en-US" altLang="zh-CN" sz="2100" b="1" dirty="0">
                <a:latin typeface="+mn-lt"/>
              </a:rPr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CBFBA104-93E5-4E45-BC67-9F07D27817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770" y="2343150"/>
            <a:ext cx="7296150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解法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12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÷ 3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相当于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求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             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由</a:t>
            </a:r>
            <a:r>
              <a:rPr lang="en-US" altLang="zh-CN" sz="2100" b="1" dirty="0" smtClean="0">
                <a:latin typeface="仿宋" pitchFamily="49" charset="-122"/>
                <a:ea typeface="仿宋" pitchFamily="49" charset="-122"/>
              </a:rPr>
              <a:t>(</a:t>
            </a:r>
            <a:r>
              <a:rPr lang="en-US" altLang="zh-CN" sz="2100" b="1" dirty="0" smtClean="0">
                <a:latin typeface="+mn-lt"/>
                <a:ea typeface="仿宋" pitchFamily="49" charset="-122"/>
              </a:rPr>
              <a:t>1</a:t>
            </a:r>
            <a:r>
              <a:rPr lang="en-US" altLang="zh-CN" sz="2100" b="1" dirty="0" smtClean="0">
                <a:latin typeface="仿宋" pitchFamily="49" charset="-122"/>
                <a:ea typeface="仿宋" pitchFamily="49" charset="-122"/>
              </a:rPr>
              <a:t>)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可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知括号里应填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57360" name="组合 4">
            <a:extLst>
              <a:ext uri="{FF2B5EF4-FFF2-40B4-BE49-F238E27FC236}">
                <a16:creationId xmlns="" xmlns:a16="http://schemas.microsoft.com/office/drawing/2014/main" id="{8F53B656-B487-40D4-A0CC-105B64DD8477}"/>
              </a:ext>
            </a:extLst>
          </p:cNvPr>
          <p:cNvGrpSpPr>
            <a:grpSpLocks/>
          </p:cNvGrpSpPr>
          <p:nvPr/>
        </p:nvGrpSpPr>
        <p:grpSpPr bwMode="auto">
          <a:xfrm>
            <a:off x="2418556" y="700594"/>
            <a:ext cx="1685925" cy="410359"/>
            <a:chOff x="3485" y="1168"/>
            <a:chExt cx="2655" cy="644"/>
          </a:xfrm>
        </p:grpSpPr>
        <p:sp>
          <p:nvSpPr>
            <p:cNvPr id="8" name="圆角矩形 7">
              <a:extLst>
                <a:ext uri="{FF2B5EF4-FFF2-40B4-BE49-F238E27FC236}">
                  <a16:creationId xmlns="" xmlns:a16="http://schemas.microsoft.com/office/drawing/2014/main" id="{B1460847-7DDC-4A2B-B36F-7B1CE71D3E93}"/>
                </a:ext>
              </a:extLst>
            </p:cNvPr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362" name="矩形 1">
              <a:extLst>
                <a:ext uri="{FF2B5EF4-FFF2-40B4-BE49-F238E27FC236}">
                  <a16:creationId xmlns="" xmlns:a16="http://schemas.microsoft.com/office/drawing/2014/main" id="{8CBBFBF4-5DE0-4ACC-9360-2E68CF725B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8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1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3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415161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5" grpId="0"/>
      <p:bldP spid="4" grpId="0"/>
      <p:bldP spid="18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AC717204-1EE1-4935-9D28-C71BDE2A02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1" y="1274763"/>
            <a:ext cx="7915274" cy="1477328"/>
          </a:xfrm>
          <a:prstGeom prst="rect">
            <a:avLst/>
          </a:prstGeom>
          <a:solidFill>
            <a:srgbClr val="00FFFF">
              <a:alpha val="23000"/>
            </a:srgbClr>
          </a:solidFill>
          <a:ln w="25400" algn="ctr">
            <a:solidFill>
              <a:schemeClr val="accent3">
                <a:lumMod val="50000"/>
                <a:alpha val="59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单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项式相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除，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把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系数与同底数幂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分别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相除作为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商的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因式，对于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只在被除式里含有的字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母，则连同它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指数作为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商的一个因式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 </a:t>
            </a:r>
          </a:p>
        </p:txBody>
      </p:sp>
      <p:grpSp>
        <p:nvGrpSpPr>
          <p:cNvPr id="4" name="Group 34">
            <a:extLst>
              <a:ext uri="{FF2B5EF4-FFF2-40B4-BE49-F238E27FC236}">
                <a16:creationId xmlns="" xmlns:a16="http://schemas.microsoft.com/office/drawing/2014/main" id="{6E5D9ECE-1108-424A-A419-57B77127BAFD}"/>
              </a:ext>
            </a:extLst>
          </p:cNvPr>
          <p:cNvGrpSpPr>
            <a:grpSpLocks/>
          </p:cNvGrpSpPr>
          <p:nvPr/>
        </p:nvGrpSpPr>
        <p:grpSpPr bwMode="auto">
          <a:xfrm>
            <a:off x="1371600" y="2841626"/>
            <a:ext cx="6515100" cy="915157"/>
            <a:chOff x="192" y="2387"/>
            <a:chExt cx="5472" cy="768"/>
          </a:xfrm>
        </p:grpSpPr>
        <p:sp>
          <p:nvSpPr>
            <p:cNvPr id="58375" name="Text Box 13" descr="PE03255_">
              <a:extLst>
                <a:ext uri="{FF2B5EF4-FFF2-40B4-BE49-F238E27FC236}">
                  <a16:creationId xmlns="" xmlns:a16="http://schemas.microsoft.com/office/drawing/2014/main" id="{1EF05525-AFA1-41FE-8A98-8CF907D7C0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" y="2387"/>
              <a:ext cx="768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理解</a:t>
              </a:r>
            </a:p>
          </p:txBody>
        </p:sp>
        <p:sp>
          <p:nvSpPr>
            <p:cNvPr id="58376" name="Rectangle 21" descr="PE03255_">
              <a:extLst>
                <a:ext uri="{FF2B5EF4-FFF2-40B4-BE49-F238E27FC236}">
                  <a16:creationId xmlns="" xmlns:a16="http://schemas.microsoft.com/office/drawing/2014/main" id="{F6291F32-BB9D-486B-8E5A-8CE670D31CB4}"/>
                </a:ext>
              </a:extLst>
            </p:cNvPr>
            <p:cNvSpPr/>
            <p:nvPr/>
          </p:nvSpPr>
          <p:spPr>
            <a:xfrm>
              <a:off x="192" y="2805"/>
              <a:ext cx="5472" cy="350"/>
            </a:xfrm>
            <a:prstGeom prst="rect">
              <a:avLst/>
            </a:prstGeom>
            <a:noFill/>
            <a:ln w="25400" cap="flat" cmpd="sng">
              <a:pattFill prst="shingle">
                <a:fgClr>
                  <a:srgbClr val="FFFFFF"/>
                </a:fgClr>
                <a:bgClr>
                  <a:srgbClr val="006699"/>
                </a:bgClr>
              </a:pattFill>
              <a:prstDash val="solid"/>
              <a:miter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lnSpc>
                  <a:spcPct val="115000"/>
                </a:lnSpc>
              </a:pPr>
              <a:r>
                <a:rPr lang="en-US" altLang="en-US" sz="2100" noProof="1">
                  <a:solidFill>
                    <a:srgbClr val="800000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商式</a:t>
              </a:r>
              <a:r>
                <a:rPr lang="en-US" altLang="en-US" sz="2100" noProof="1">
                  <a:solidFill>
                    <a:srgbClr val="000099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＝</a:t>
              </a:r>
              <a:r>
                <a:rPr lang="en-US" altLang="en-US" sz="2100" noProof="1">
                  <a:solidFill>
                    <a:srgbClr val="800000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系数 </a:t>
              </a:r>
              <a:r>
                <a:rPr lang="en-US" altLang="zh-CN" sz="2100" noProof="1">
                  <a:solidFill>
                    <a:srgbClr val="000099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• </a:t>
              </a:r>
              <a:r>
                <a:rPr lang="en-US" altLang="en-US" sz="2100" noProof="1">
                  <a:solidFill>
                    <a:prstClr val="black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同底的幂</a:t>
              </a:r>
              <a:r>
                <a:rPr lang="en-US" altLang="en-US" sz="2100" noProof="1">
                  <a:solidFill>
                    <a:srgbClr val="800000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 </a:t>
              </a:r>
              <a:r>
                <a:rPr lang="en-US" altLang="zh-CN" sz="2100" noProof="1">
                  <a:solidFill>
                    <a:srgbClr val="000099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• </a:t>
              </a:r>
              <a:r>
                <a:rPr lang="en-US" altLang="en-US" sz="2100" noProof="1">
                  <a:solidFill>
                    <a:srgbClr val="660066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被除式里单独有的幂</a:t>
              </a:r>
            </a:p>
          </p:txBody>
        </p:sp>
      </p:grpSp>
      <p:sp>
        <p:nvSpPr>
          <p:cNvPr id="18" name="Text Box 33" descr="PE03255_">
            <a:extLst>
              <a:ext uri="{FF2B5EF4-FFF2-40B4-BE49-F238E27FC236}">
                <a16:creationId xmlns="" xmlns:a16="http://schemas.microsoft.com/office/drawing/2014/main" id="{6F250CC8-39F1-492B-9731-54D92BB04D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4425" y="4262438"/>
            <a:ext cx="11874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底数不</a:t>
            </a:r>
            <a:r>
              <a:rPr lang="zh-CN" altLang="en-US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变，</a:t>
            </a:r>
            <a:endParaRPr lang="zh-CN" altLang="en-US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指数相减</a:t>
            </a:r>
            <a:r>
              <a:rPr lang="en-US" altLang="zh-CN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19" name="Text Box 35" descr="PE03255_">
            <a:extLst>
              <a:ext uri="{FF2B5EF4-FFF2-40B4-BE49-F238E27FC236}">
                <a16:creationId xmlns="" xmlns:a16="http://schemas.microsoft.com/office/drawing/2014/main" id="{3037B0B9-32CF-460A-8F84-EE87CF9D7B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7650" y="4298950"/>
            <a:ext cx="14541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保留在商里</a:t>
            </a:r>
          </a:p>
          <a:p>
            <a:pPr>
              <a:lnSpc>
                <a:spcPct val="85000"/>
              </a:lnSpc>
            </a:pPr>
            <a:r>
              <a:rPr lang="zh-CN" altLang="en-US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作为因式</a:t>
            </a:r>
            <a:r>
              <a:rPr lang="en-US" altLang="zh-CN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20" name="AutoShape 37">
            <a:extLst>
              <a:ext uri="{FF2B5EF4-FFF2-40B4-BE49-F238E27FC236}">
                <a16:creationId xmlns="" xmlns:a16="http://schemas.microsoft.com/office/drawing/2014/main" id="{13C813F1-78C0-48F5-9974-E6846D2A75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3829050"/>
            <a:ext cx="342900" cy="457200"/>
          </a:xfrm>
          <a:prstGeom prst="upArrow">
            <a:avLst>
              <a:gd name="adj1" fmla="val 50000"/>
              <a:gd name="adj2" fmla="val 33333"/>
            </a:avLst>
          </a:prstGeom>
          <a:solidFill>
            <a:srgbClr val="FF9900"/>
          </a:solidFill>
          <a:ln w="9525">
            <a:solidFill>
              <a:srgbClr val="8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AutoShape 39">
            <a:extLst>
              <a:ext uri="{FF2B5EF4-FFF2-40B4-BE49-F238E27FC236}">
                <a16:creationId xmlns="" xmlns:a16="http://schemas.microsoft.com/office/drawing/2014/main" id="{2181E436-B5EB-46B5-8E46-B6677384929B}"/>
              </a:ext>
            </a:extLst>
          </p:cNvPr>
          <p:cNvSpPr>
            <a:spLocks noChangeArrowheads="1"/>
          </p:cNvSpPr>
          <p:nvPr/>
        </p:nvSpPr>
        <p:spPr bwMode="auto">
          <a:xfrm rot="8803087">
            <a:off x="3829050" y="3756025"/>
            <a:ext cx="342900" cy="571500"/>
          </a:xfrm>
          <a:prstGeom prst="upArrow">
            <a:avLst>
              <a:gd name="adj1" fmla="val 50000"/>
              <a:gd name="adj2" fmla="val 41667"/>
            </a:avLst>
          </a:prstGeom>
          <a:solidFill>
            <a:srgbClr val="FF9900"/>
          </a:solidFill>
          <a:ln w="9525">
            <a:solidFill>
              <a:srgbClr val="8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AutoShape 40">
            <a:extLst>
              <a:ext uri="{FF2B5EF4-FFF2-40B4-BE49-F238E27FC236}">
                <a16:creationId xmlns="" xmlns:a16="http://schemas.microsoft.com/office/drawing/2014/main" id="{2BD58DF5-3319-43A0-986A-6524CB7193A3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5381625" y="3706813"/>
            <a:ext cx="342900" cy="457200"/>
          </a:xfrm>
          <a:prstGeom prst="upArrow">
            <a:avLst>
              <a:gd name="adj1" fmla="val 50000"/>
              <a:gd name="adj2" fmla="val 33333"/>
            </a:avLst>
          </a:prstGeom>
          <a:solidFill>
            <a:srgbClr val="FF9900"/>
          </a:solidFill>
          <a:ln w="9525">
            <a:solidFill>
              <a:srgbClr val="8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5" name="组合 26">
            <a:extLst>
              <a:ext uri="{FF2B5EF4-FFF2-40B4-BE49-F238E27FC236}">
                <a16:creationId xmlns="" xmlns:a16="http://schemas.microsoft.com/office/drawing/2014/main" id="{823E6A48-FE2A-4501-9670-C8DC2624C101}"/>
              </a:ext>
            </a:extLst>
          </p:cNvPr>
          <p:cNvGrpSpPr>
            <a:grpSpLocks/>
          </p:cNvGrpSpPr>
          <p:nvPr/>
        </p:nvGrpSpPr>
        <p:grpSpPr bwMode="auto">
          <a:xfrm>
            <a:off x="1968500" y="4222750"/>
            <a:ext cx="1554163" cy="692150"/>
            <a:chOff x="1100515" y="5631631"/>
            <a:chExt cx="2071951" cy="923088"/>
          </a:xfrm>
        </p:grpSpPr>
        <p:sp>
          <p:nvSpPr>
            <p:cNvPr id="58383" name="TextBox 22">
              <a:extLst>
                <a:ext uri="{FF2B5EF4-FFF2-40B4-BE49-F238E27FC236}">
                  <a16:creationId xmlns="" xmlns:a16="http://schemas.microsoft.com/office/drawing/2014/main" id="{01383D36-3D55-4F17-BE61-50C1C263C0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0515" y="5631631"/>
              <a:ext cx="2071951" cy="491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被除式的系数</a:t>
              </a:r>
            </a:p>
          </p:txBody>
        </p:sp>
        <p:cxnSp>
          <p:nvCxnSpPr>
            <p:cNvPr id="58384" name="直接连接符 24">
              <a:extLst>
                <a:ext uri="{FF2B5EF4-FFF2-40B4-BE49-F238E27FC236}">
                  <a16:creationId xmlns="" xmlns:a16="http://schemas.microsoft.com/office/drawing/2014/main" id="{B58E88E1-4545-4D61-9FB1-30F54FC67D6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87624" y="6093296"/>
              <a:ext cx="18002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8385" name="TextBox 25">
              <a:extLst>
                <a:ext uri="{FF2B5EF4-FFF2-40B4-BE49-F238E27FC236}">
                  <a16:creationId xmlns="" xmlns:a16="http://schemas.microsoft.com/office/drawing/2014/main" id="{42A11905-ADD5-4B4E-BC85-7C20C8131E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7624" y="6063679"/>
              <a:ext cx="1767253" cy="491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除式的系数</a:t>
              </a:r>
            </a:p>
          </p:txBody>
        </p:sp>
      </p:grpSp>
      <p:grpSp>
        <p:nvGrpSpPr>
          <p:cNvPr id="23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5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8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单项式除以单项式的法</a:t>
            </a:r>
            <a:r>
              <a:rPr lang="zh-CN" altLang="en-US" sz="2800" b="1" spc="1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则</a:t>
            </a:r>
            <a:endParaRPr lang="zh-CN" altLang="en-US" sz="2800" b="1" spc="100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295311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/>
      <p:bldP spid="19" grpId="0"/>
      <p:bldP spid="20" grpId="0" bldLvl="0" animBg="1"/>
      <p:bldP spid="21" grpId="0" bldLvl="0" animBg="1"/>
      <p:bldP spid="22" grpId="0" bldLvl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18" y="3660357"/>
            <a:ext cx="1800225" cy="6000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F03C86D-E26F-49FB-81BE-D4347767AD5B}"/>
              </a:ext>
            </a:extLst>
          </p:cNvPr>
          <p:cNvSpPr txBox="1"/>
          <p:nvPr/>
        </p:nvSpPr>
        <p:spPr>
          <a:xfrm>
            <a:off x="859413" y="1181185"/>
            <a:ext cx="187743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计算：</a:t>
            </a:r>
          </a:p>
        </p:txBody>
      </p:sp>
      <p:sp>
        <p:nvSpPr>
          <p:cNvPr id="59394" name="TextBox 6">
            <a:extLst>
              <a:ext uri="{FF2B5EF4-FFF2-40B4-BE49-F238E27FC236}">
                <a16:creationId xmlns="" xmlns:a16="http://schemas.microsoft.com/office/drawing/2014/main" id="{4F4CC597-4E68-4A14-9523-FEB9FBB856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561" y="1743196"/>
            <a:ext cx="2694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28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÷7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；</a:t>
            </a:r>
          </a:p>
        </p:txBody>
      </p:sp>
      <p:sp>
        <p:nvSpPr>
          <p:cNvPr id="59395" name="TextBox 7">
            <a:extLst>
              <a:ext uri="{FF2B5EF4-FFF2-40B4-BE49-F238E27FC236}">
                <a16:creationId xmlns="" xmlns:a16="http://schemas.microsoft.com/office/drawing/2014/main" id="{EE3F2507-8124-47C0-B1EC-054AC875EE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9910" y="1778358"/>
            <a:ext cx="27879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–5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÷15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0" name="TextBox 21">
            <a:extLst>
              <a:ext uri="{FF2B5EF4-FFF2-40B4-BE49-F238E27FC236}">
                <a16:creationId xmlns="" xmlns:a16="http://schemas.microsoft.com/office/drawing/2014/main" id="{28425996-CA89-4B8D-9289-8A3C8009F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5482" y="2898171"/>
            <a:ext cx="11128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</a:p>
        </p:txBody>
      </p:sp>
      <p:sp>
        <p:nvSpPr>
          <p:cNvPr id="12308" name="TextBox 22">
            <a:extLst>
              <a:ext uri="{FF2B5EF4-FFF2-40B4-BE49-F238E27FC236}">
                <a16:creationId xmlns="" xmlns:a16="http://schemas.microsoft.com/office/drawing/2014/main" id="{86131D80-EC7E-449D-A7BE-72921A2BCB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2956" y="2281873"/>
            <a:ext cx="35237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原式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(–5÷15)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5–4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3–1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2F19AE7-0E01-4F5C-9BF5-2278E024D0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579" y="2281873"/>
            <a:ext cx="36840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1)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原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式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(28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7)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4–3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2–1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" name="组合 7">
            <a:extLst>
              <a:ext uri="{FF2B5EF4-FFF2-40B4-BE49-F238E27FC236}">
                <a16:creationId xmlns="" xmlns:a16="http://schemas.microsoft.com/office/drawing/2014/main" id="{6BB02E6C-DB06-47A6-82A7-52B98BB60607}"/>
              </a:ext>
            </a:extLst>
          </p:cNvPr>
          <p:cNvGrpSpPr>
            <a:grpSpLocks/>
          </p:cNvGrpSpPr>
          <p:nvPr/>
        </p:nvGrpSpPr>
        <p:grpSpPr bwMode="auto">
          <a:xfrm>
            <a:off x="5874002" y="2817962"/>
            <a:ext cx="1521630" cy="679450"/>
            <a:chOff x="2065" y="7466"/>
            <a:chExt cx="3192" cy="1425"/>
          </a:xfrm>
        </p:grpSpPr>
        <p:sp>
          <p:nvSpPr>
            <p:cNvPr id="59400" name="文本框 6">
              <a:extLst>
                <a:ext uri="{FF2B5EF4-FFF2-40B4-BE49-F238E27FC236}">
                  <a16:creationId xmlns="" xmlns:a16="http://schemas.microsoft.com/office/drawing/2014/main" id="{56BB3D4C-1A93-4E02-9944-364B58C925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5" y="7497"/>
              <a:ext cx="3192" cy="1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   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ab</a:t>
              </a:r>
              <a:r>
                <a:rPr lang="en-US" altLang="zh-CN" sz="24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.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59401" name="Object 6">
              <a:extLst>
                <a:ext uri="{FF2B5EF4-FFF2-40B4-BE49-F238E27FC236}">
                  <a16:creationId xmlns="" xmlns:a16="http://schemas.microsoft.com/office/drawing/2014/main" id="{12D58A4A-F78F-4FE4-AF07-EB3E6CFE845F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99578282"/>
                </p:ext>
              </p:extLst>
            </p:nvPr>
          </p:nvGraphicFramePr>
          <p:xfrm>
            <a:off x="2810" y="7466"/>
            <a:ext cx="820" cy="1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894" name="Equation" r:id="rId5" imgW="241200" imgH="393480" progId="Equation.DSMT4">
                    <p:embed/>
                  </p:oleObj>
                </mc:Choice>
                <mc:Fallback>
                  <p:oleObj name="Equation" r:id="rId5" imgW="241200" imgH="393480" progId="Equation.DSMT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10" y="7466"/>
                          <a:ext cx="820" cy="14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9406" name="组合 6">
            <a:extLst>
              <a:ext uri="{FF2B5EF4-FFF2-40B4-BE49-F238E27FC236}">
                <a16:creationId xmlns="" xmlns:a16="http://schemas.microsoft.com/office/drawing/2014/main" id="{088B2DCF-55B0-4849-A5BF-D079FAF90FD8}"/>
              </a:ext>
            </a:extLst>
          </p:cNvPr>
          <p:cNvGrpSpPr>
            <a:grpSpLocks/>
          </p:cNvGrpSpPr>
          <p:nvPr/>
        </p:nvGrpSpPr>
        <p:grpSpPr bwMode="auto">
          <a:xfrm>
            <a:off x="684213" y="563563"/>
            <a:ext cx="1858962" cy="492125"/>
            <a:chOff x="427462" y="558483"/>
            <a:chExt cx="1858351" cy="492443"/>
          </a:xfrm>
        </p:grpSpPr>
        <p:grpSp>
          <p:nvGrpSpPr>
            <p:cNvPr id="59407" name="组合 5">
              <a:extLst>
                <a:ext uri="{FF2B5EF4-FFF2-40B4-BE49-F238E27FC236}">
                  <a16:creationId xmlns="" xmlns:a16="http://schemas.microsoft.com/office/drawing/2014/main" id="{17DA0C47-2F22-4123-80B6-751388ACE54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A9147C8F-5C4E-4A45-AC47-05B1FE387747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C6DC8C9B-A34C-483C-8A40-D3C17FD66324}"/>
                  </a:ext>
                </a:extLst>
              </p:cNvPr>
              <p:cNvSpPr/>
              <p:nvPr/>
            </p:nvSpPr>
            <p:spPr>
              <a:xfrm>
                <a:off x="2507551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07B4177C-3778-41D8-888D-EBD086332678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7475F10F-136D-4C5E-B944-7BEB514EB274}"/>
                  </a:ext>
                </a:extLst>
              </p:cNvPr>
              <p:cNvSpPr/>
              <p:nvPr/>
            </p:nvSpPr>
            <p:spPr>
              <a:xfrm>
                <a:off x="3167734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D4C908D7-18A4-41E1-A2A8-18A7DD917BE7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9413" name="文本框 11">
              <a:extLst>
                <a:ext uri="{FF2B5EF4-FFF2-40B4-BE49-F238E27FC236}">
                  <a16:creationId xmlns="" xmlns:a16="http://schemas.microsoft.com/office/drawing/2014/main" id="{D5AC372F-22A3-4E02-9073-C9FB1FB1A6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prstClr val="white"/>
                  </a:solidFill>
                  <a:latin typeface="+mn-lt"/>
                </a:rPr>
                <a:t>3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59416" name="文本框 6151">
            <a:extLst>
              <a:ext uri="{FF2B5EF4-FFF2-40B4-BE49-F238E27FC236}">
                <a16:creationId xmlns="" xmlns:a16="http://schemas.microsoft.com/office/drawing/2014/main" id="{8BA97025-78EC-4319-94F2-08E5D640A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7294" y="578447"/>
            <a:ext cx="4467225" cy="460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单项式除法以单项式法则的应用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9553D40-B74C-4767-9EAE-5EEF9450B1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561" y="3660268"/>
            <a:ext cx="72561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</a:rPr>
              <a:t>          多项</a:t>
            </a:r>
            <a:r>
              <a:rPr lang="zh-CN" altLang="en-US" sz="2400" b="1" dirty="0">
                <a:solidFill>
                  <a:prstClr val="black"/>
                </a:solidFill>
              </a:rPr>
              <a:t>式除以单项式要按照法则逐项进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行，不</a:t>
            </a:r>
            <a:r>
              <a:rPr lang="zh-CN" altLang="en-US" sz="2400" b="1" dirty="0">
                <a:solidFill>
                  <a:prstClr val="black"/>
                </a:solidFill>
              </a:rPr>
              <a:t>得漏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项，并</a:t>
            </a:r>
            <a:r>
              <a:rPr lang="zh-CN" altLang="en-US" sz="2400" b="1" dirty="0">
                <a:solidFill>
                  <a:prstClr val="black"/>
                </a:solidFill>
              </a:rPr>
              <a:t>且要注意符号的变化</a:t>
            </a:r>
            <a:r>
              <a:rPr lang="en-US" altLang="zh-CN" sz="2400" b="1" dirty="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27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8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001852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  <p:bldP spid="12308" grpId="0"/>
      <p:bldP spid="2" grpId="0"/>
      <p:bldP spid="3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 Box 5">
            <a:extLst>
              <a:ext uri="{FF2B5EF4-FFF2-40B4-BE49-F238E27FC236}">
                <a16:creationId xmlns="" xmlns:a16="http://schemas.microsoft.com/office/drawing/2014/main" id="{FD516241-509C-430A-BDC3-8767B3D808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4276" y="659755"/>
            <a:ext cx="52355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下列计算错在哪里？怎样改正？</a:t>
            </a:r>
          </a:p>
        </p:txBody>
      </p:sp>
      <p:sp>
        <p:nvSpPr>
          <p:cNvPr id="28" name="Text Box 9">
            <a:extLst>
              <a:ext uri="{FF2B5EF4-FFF2-40B4-BE49-F238E27FC236}">
                <a16:creationId xmlns="" xmlns:a16="http://schemas.microsoft.com/office/drawing/2014/main" id="{E3494662-763D-49B7-A9B3-CF14DD3505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8413" y="1287463"/>
            <a:ext cx="4445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(1)4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÷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 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 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 4   </a:t>
            </a:r>
            <a:r>
              <a:rPr lang="en-US" altLang="zh-CN" sz="2400" b="1" dirty="0" smtClean="0">
                <a:solidFill>
                  <a:srgbClr val="00001E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1E"/>
                </a:solidFill>
                <a:latin typeface="Times New Roman" panose="02020603050405020304" pitchFamily="18" charset="0"/>
              </a:rPr>
              <a:t>        </a:t>
            </a:r>
            <a:r>
              <a:rPr lang="en-US" altLang="zh-CN" sz="2400" b="1" dirty="0" smtClean="0">
                <a:solidFill>
                  <a:srgbClr val="00001E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1E"/>
                </a:solidFill>
                <a:latin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00001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 Box 10">
            <a:extLst>
              <a:ext uri="{FF2B5EF4-FFF2-40B4-BE49-F238E27FC236}">
                <a16:creationId xmlns="" xmlns:a16="http://schemas.microsoft.com/office/drawing/2014/main" id="{D4ADE76A-C851-4525-B66C-851C3EF9E1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8413" y="2097088"/>
            <a:ext cx="4514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(2)10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÷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=5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2400" b="1" dirty="0" smtClean="0">
                <a:solidFill>
                  <a:srgbClr val="00001E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1E"/>
                </a:solidFill>
                <a:latin typeface="Times New Roman" panose="02020603050405020304" pitchFamily="18" charset="0"/>
              </a:rPr>
              <a:t>         </a:t>
            </a:r>
            <a:r>
              <a:rPr lang="en-US" altLang="zh-CN" sz="2400" b="1" dirty="0" smtClean="0">
                <a:solidFill>
                  <a:srgbClr val="00001E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1E"/>
                </a:solidFill>
                <a:latin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00001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 Box 11">
            <a:extLst>
              <a:ext uri="{FF2B5EF4-FFF2-40B4-BE49-F238E27FC236}">
                <a16:creationId xmlns="" xmlns:a16="http://schemas.microsoft.com/office/drawing/2014/main" id="{28353DB1-48E9-4819-B523-8594771E5F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8413" y="2919413"/>
            <a:ext cx="5086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(3)(–9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÷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(–3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=–3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  </a:t>
            </a:r>
            <a:r>
              <a:rPr lang="en-US" altLang="zh-CN" sz="2400" b="1" dirty="0" smtClean="0">
                <a:solidFill>
                  <a:srgbClr val="00001E"/>
                </a:solidFill>
                <a:latin typeface="楷体" pitchFamily="49" charset="-122"/>
                <a:ea typeface="楷体" pitchFamily="49" charset="-122"/>
              </a:rPr>
              <a:t>( </a:t>
            </a:r>
            <a:r>
              <a:rPr lang="en-US" altLang="zh-CN" sz="2400" b="1" dirty="0" smtClean="0">
                <a:solidFill>
                  <a:srgbClr val="00001E"/>
                </a:solidFill>
                <a:latin typeface="Times New Roman" panose="02020603050405020304" pitchFamily="18" charset="0"/>
              </a:rPr>
              <a:t>       </a:t>
            </a:r>
            <a:r>
              <a:rPr lang="en-US" altLang="zh-CN" sz="2400" b="1" dirty="0" smtClean="0">
                <a:solidFill>
                  <a:srgbClr val="00001E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1E"/>
                </a:solidFill>
                <a:latin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00001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 Box 12">
            <a:extLst>
              <a:ext uri="{FF2B5EF4-FFF2-40B4-BE49-F238E27FC236}">
                <a16:creationId xmlns="" xmlns:a16="http://schemas.microsoft.com/office/drawing/2014/main" id="{57007ABB-C2FD-4939-85A1-0B23319134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4438" y="3541713"/>
            <a:ext cx="4686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(4)12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÷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=3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2400" b="1" dirty="0" smtClean="0">
                <a:solidFill>
                  <a:srgbClr val="00001E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1E"/>
                </a:solidFill>
                <a:latin typeface="Times New Roman" panose="02020603050405020304" pitchFamily="18" charset="0"/>
              </a:rPr>
              <a:t>        </a:t>
            </a:r>
            <a:r>
              <a:rPr lang="en-US" altLang="zh-CN" sz="2400" b="1" dirty="0" smtClean="0">
                <a:solidFill>
                  <a:srgbClr val="00001E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1E"/>
                </a:solidFill>
                <a:latin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00001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27">
            <a:extLst>
              <a:ext uri="{FF2B5EF4-FFF2-40B4-BE49-F238E27FC236}">
                <a16:creationId xmlns="" xmlns:a16="http://schemas.microsoft.com/office/drawing/2014/main" id="{D273F98D-C964-4007-9AA5-B43A0E3423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0913" y="1287463"/>
            <a:ext cx="5950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0000FF"/>
                </a:solidFill>
                <a:latin typeface="Times New Roman" panose="02020603050405020304" pitchFamily="18" charset="0"/>
              </a:rPr>
              <a:t>6</a:t>
            </a:r>
            <a:endParaRPr lang="zh-CN" altLang="en-US" sz="2400" b="1" baseline="30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28">
            <a:extLst>
              <a:ext uri="{FF2B5EF4-FFF2-40B4-BE49-F238E27FC236}">
                <a16:creationId xmlns="" xmlns:a16="http://schemas.microsoft.com/office/drawing/2014/main" id="{5167577E-C7D1-4B25-9176-B2D52810C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0613" y="2139950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 i="1" baseline="300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29">
            <a:extLst>
              <a:ext uri="{FF2B5EF4-FFF2-40B4-BE49-F238E27FC236}">
                <a16:creationId xmlns="" xmlns:a16="http://schemas.microsoft.com/office/drawing/2014/main" id="{2C5E4643-DB46-460F-9A92-65FACEC978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5262" y="2940050"/>
            <a:ext cx="5950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0000FF"/>
                </a:solidFill>
                <a:latin typeface="Times New Roman" panose="02020603050405020304" pitchFamily="18" charset="0"/>
              </a:rPr>
              <a:t>4</a:t>
            </a:r>
            <a:endParaRPr lang="zh-CN" altLang="en-US" sz="2400" b="1" baseline="30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0">
            <a:extLst>
              <a:ext uri="{FF2B5EF4-FFF2-40B4-BE49-F238E27FC236}">
                <a16:creationId xmlns="" xmlns:a16="http://schemas.microsoft.com/office/drawing/2014/main" id="{A277D86E-0C93-4867-8D62-88DD6BCFDB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0938" y="3575050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7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ab</a:t>
            </a:r>
            <a:endParaRPr lang="en-US" altLang="zh-CN" sz="2400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="" xmlns:a16="http://schemas.microsoft.com/office/drawing/2014/main" id="{B0ECBBFE-1BC2-4416-A6E9-D238BBCE36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8825" y="2894012"/>
            <a:ext cx="5715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×</a:t>
            </a:r>
          </a:p>
        </p:txBody>
      </p:sp>
      <p:sp>
        <p:nvSpPr>
          <p:cNvPr id="13" name="Rectangle 4">
            <a:extLst>
              <a:ext uri="{FF2B5EF4-FFF2-40B4-BE49-F238E27FC236}">
                <a16:creationId xmlns="" xmlns:a16="http://schemas.microsoft.com/office/drawing/2014/main" id="{281D4C0B-79C6-44DD-9042-8A13410BFB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7488" y="2139950"/>
            <a:ext cx="481012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b="1">
                <a:solidFill>
                  <a:srgbClr val="FF3300"/>
                </a:solidFill>
                <a:latin typeface="Times New Roman" panose="02020603050405020304" pitchFamily="18" charset="0"/>
              </a:rPr>
              <a:t>×</a:t>
            </a:r>
          </a:p>
        </p:txBody>
      </p:sp>
      <p:sp>
        <p:nvSpPr>
          <p:cNvPr id="14" name="Rectangle 5">
            <a:extLst>
              <a:ext uri="{FF2B5EF4-FFF2-40B4-BE49-F238E27FC236}">
                <a16:creationId xmlns="" xmlns:a16="http://schemas.microsoft.com/office/drawing/2014/main" id="{664C7812-E03A-4476-96A8-E693D31F06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3663" y="1287463"/>
            <a:ext cx="538162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×</a:t>
            </a:r>
          </a:p>
        </p:txBody>
      </p:sp>
      <p:sp>
        <p:nvSpPr>
          <p:cNvPr id="15" name="Rectangle 6">
            <a:extLst>
              <a:ext uri="{FF2B5EF4-FFF2-40B4-BE49-F238E27FC236}">
                <a16:creationId xmlns="" xmlns:a16="http://schemas.microsoft.com/office/drawing/2014/main" id="{49A3F2CE-4317-42D8-B63E-4CD64AA1D14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086225" y="3552675"/>
            <a:ext cx="4826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×</a:t>
            </a:r>
          </a:p>
        </p:txBody>
      </p:sp>
      <p:sp>
        <p:nvSpPr>
          <p:cNvPr id="32" name="AutoShape 13">
            <a:extLst>
              <a:ext uri="{FF2B5EF4-FFF2-40B4-BE49-F238E27FC236}">
                <a16:creationId xmlns="" xmlns:a16="http://schemas.microsoft.com/office/drawing/2014/main" id="{184BFD13-0316-463C-8725-EE02D93691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3313" y="1890713"/>
            <a:ext cx="1371600" cy="514350"/>
          </a:xfrm>
          <a:prstGeom prst="wedgeRoundRectCallout">
            <a:avLst>
              <a:gd name="adj1" fmla="val -108245"/>
              <a:gd name="adj2" fmla="val 79630"/>
              <a:gd name="adj3" fmla="val 16667"/>
            </a:avLst>
          </a:prstGeom>
          <a:solidFill>
            <a:srgbClr val="FEFDD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dirty="0">
                <a:solidFill>
                  <a:srgbClr val="0505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系数相除</a:t>
            </a:r>
            <a:endParaRPr lang="zh-CN" altLang="en-US" dirty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AutoShape 14">
            <a:extLst>
              <a:ext uri="{FF2B5EF4-FFF2-40B4-BE49-F238E27FC236}">
                <a16:creationId xmlns="" xmlns:a16="http://schemas.microsoft.com/office/drawing/2014/main" id="{E7F0838F-D160-45FF-9CA7-1951D16565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7588" y="775345"/>
            <a:ext cx="2914650" cy="742950"/>
          </a:xfrm>
          <a:prstGeom prst="wedgeRectCallout">
            <a:avLst>
              <a:gd name="adj1" fmla="val -73202"/>
              <a:gd name="adj2" fmla="val 42630"/>
            </a:avLst>
          </a:prstGeom>
          <a:solidFill>
            <a:srgbClr val="FFFFF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同底数幂的除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法，</a:t>
            </a:r>
            <a:r>
              <a:rPr lang="zh-CN" altLang="en-US" dirty="0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</a:t>
            </a:r>
            <a:r>
              <a:rPr lang="zh-CN" altLang="en-US" dirty="0">
                <a:solidFill>
                  <a:srgbClr val="0000A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</a:t>
            </a:r>
            <a:r>
              <a:rPr lang="zh-CN" altLang="en-US" dirty="0" smtClean="0">
                <a:solidFill>
                  <a:srgbClr val="0000A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</a:t>
            </a:r>
            <a:r>
              <a:rPr lang="zh-CN" altLang="en-US" dirty="0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，指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</a:t>
            </a:r>
            <a:r>
              <a:rPr lang="zh-CN" altLang="en-US" dirty="0" smtClean="0">
                <a:solidFill>
                  <a:srgbClr val="0000C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相减</a:t>
            </a:r>
            <a:r>
              <a:rPr lang="en-US" altLang="zh-CN" dirty="0" smtClean="0">
                <a:solidFill>
                  <a:srgbClr val="0000C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dirty="0">
              <a:solidFill>
                <a:srgbClr val="0000C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AutoShape 15">
            <a:extLst>
              <a:ext uri="{FF2B5EF4-FFF2-40B4-BE49-F238E27FC236}">
                <a16:creationId xmlns="" xmlns:a16="http://schemas.microsoft.com/office/drawing/2014/main" id="{69E2AD4E-05E7-4829-9472-68EC4B5E9D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9213" y="4262437"/>
            <a:ext cx="4743450" cy="703263"/>
          </a:xfrm>
          <a:prstGeom prst="wedgeRoundRectCallout">
            <a:avLst>
              <a:gd name="adj1" fmla="val -34486"/>
              <a:gd name="adj2" fmla="val -98440"/>
              <a:gd name="adj3" fmla="val 16667"/>
            </a:avLst>
          </a:prstGeom>
          <a:solidFill>
            <a:srgbClr val="E0F2F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0505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只在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一个被除式里含有的字</a:t>
            </a:r>
            <a:r>
              <a:rPr lang="zh-CN" altLang="en-US" dirty="0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母</a:t>
            </a:r>
            <a:r>
              <a:rPr lang="zh-CN" altLang="en-US" dirty="0" smtClean="0">
                <a:solidFill>
                  <a:srgbClr val="0505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，要</a:t>
            </a:r>
            <a:r>
              <a:rPr lang="zh-CN" altLang="en-US" dirty="0">
                <a:solidFill>
                  <a:srgbClr val="0505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连同它的指数写在商</a:t>
            </a:r>
            <a:r>
              <a:rPr lang="zh-CN" altLang="en-US" dirty="0" smtClean="0">
                <a:solidFill>
                  <a:srgbClr val="0505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里，</a:t>
            </a:r>
            <a:r>
              <a:rPr lang="zh-CN" altLang="en-US" dirty="0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防</a:t>
            </a:r>
            <a:r>
              <a:rPr lang="zh-CN" altLang="en-US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止遗漏</a:t>
            </a:r>
            <a:r>
              <a:rPr lang="en-US" altLang="zh-CN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  <a:p>
            <a:pPr algn="ctr"/>
            <a:endParaRPr lang="en-US" altLang="zh-CN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5" name="AutoShape 16">
            <a:extLst>
              <a:ext uri="{FF2B5EF4-FFF2-40B4-BE49-F238E27FC236}">
                <a16:creationId xmlns="" xmlns:a16="http://schemas.microsoft.com/office/drawing/2014/main" id="{8D8B1263-C929-4035-A20A-FDBA1ED203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2813" y="2690813"/>
            <a:ext cx="1981200" cy="800100"/>
          </a:xfrm>
          <a:prstGeom prst="wedgeRoundRectCallout">
            <a:avLst>
              <a:gd name="adj1" fmla="val -65153"/>
              <a:gd name="adj2" fmla="val -8931"/>
              <a:gd name="adj3" fmla="val 16667"/>
            </a:avLst>
          </a:prstGeom>
          <a:solidFill>
            <a:srgbClr val="FFFFF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dirty="0">
                <a:solidFill>
                  <a:srgbClr val="0505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求商的系</a:t>
            </a:r>
            <a:r>
              <a:rPr lang="zh-CN" altLang="en-US" dirty="0" smtClean="0">
                <a:solidFill>
                  <a:srgbClr val="0505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数，应</a:t>
            </a:r>
            <a:r>
              <a:rPr lang="zh-CN" altLang="en-US" dirty="0">
                <a:solidFill>
                  <a:srgbClr val="05050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r>
              <a:rPr lang="zh-CN" altLang="en-US" dirty="0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符号</a:t>
            </a:r>
            <a:r>
              <a:rPr lang="en-US" altLang="zh-CN" dirty="0" smtClean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dirty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" name="组合 5">
            <a:extLst>
              <a:ext uri="{FF2B5EF4-FFF2-40B4-BE49-F238E27FC236}">
                <a16:creationId xmlns="" xmlns:a16="http://schemas.microsoft.com/office/drawing/2014/main" id="{8F5AED6E-8422-450C-97D7-0FCFEBBB5747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24" name="文本框 15">
              <a:extLst>
                <a:ext uri="{FF2B5EF4-FFF2-40B4-BE49-F238E27FC236}">
                  <a16:creationId xmlns="" xmlns:a16="http://schemas.microsoft.com/office/drawing/2014/main" id="{9CDFDD51-AA30-4B88-A240-4BC8B7A52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25" name="组合 2">
              <a:extLst>
                <a:ext uri="{FF2B5EF4-FFF2-40B4-BE49-F238E27FC236}">
                  <a16:creationId xmlns="" xmlns:a16="http://schemas.microsoft.com/office/drawing/2014/main" id="{79BAAB28-77B6-4D51-BBE2-8C98B6A4BE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26" name="直线连接符 14">
                <a:extLst>
                  <a:ext uri="{FF2B5EF4-FFF2-40B4-BE49-F238E27FC236}">
                    <a16:creationId xmlns="" xmlns:a16="http://schemas.microsoft.com/office/drawing/2014/main" id="{A1BBD827-C703-4B03-9AF5-AAF66300DFC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>
                <a:extLst>
                  <a:ext uri="{FF2B5EF4-FFF2-40B4-BE49-F238E27FC236}">
                    <a16:creationId xmlns="" xmlns:a16="http://schemas.microsoft.com/office/drawing/2014/main" id="{2007C1D5-B5C0-4620-929E-AB4E8C898E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06" y="59139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438370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12" grpId="0"/>
      <p:bldP spid="13" grpId="0"/>
      <p:bldP spid="14" grpId="0"/>
      <p:bldP spid="15" grpId="0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文本框 99">
            <a:extLst>
              <a:ext uri="{FF2B5EF4-FFF2-40B4-BE49-F238E27FC236}">
                <a16:creationId xmlns="" xmlns:a16="http://schemas.microsoft.com/office/drawing/2014/main" id="{CF8CAD9D-D6E8-4237-B66A-D5A0B0599D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9688" y="611188"/>
            <a:ext cx="6919912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4.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算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(1)(2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z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÷(–2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(2)(3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z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÷(3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z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z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3E77379-0369-4BE3-83A0-15079E7A64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314575"/>
            <a:ext cx="640080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+mn-lt"/>
              </a:rPr>
              <a:t>(1)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原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式</a:t>
            </a:r>
            <a:r>
              <a:rPr lang="zh-CN" altLang="en-US" sz="2400" b="1" dirty="0">
                <a:latin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16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z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z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39B75A5-33D5-4C5D-9EE0-D8EA7A22B7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894013"/>
            <a:ext cx="6072496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 smtClean="0">
                <a:latin typeface="+mn-lt"/>
              </a:rPr>
              <a:t>(2)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81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z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÷9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z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z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z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A423DF9-E0BB-4259-AB5A-6EB9DB86D3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747" y="3765550"/>
            <a:ext cx="8011794" cy="9325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rgbClr val="CC0066"/>
            </a:solidFill>
            <a:prstDash val="dash"/>
            <a:round/>
            <a:headEnd/>
            <a:tailEnd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方法总结：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掌握</a:t>
            </a:r>
            <a:r>
              <a:rPr lang="zh-CN" altLang="en-US" sz="21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</a:rPr>
              <a:t>整式的除法的运算法则</a:t>
            </a:r>
            <a:r>
              <a:rPr lang="zh-CN" altLang="en-US" sz="2100" b="1" dirty="0">
                <a:latin typeface="宋体" panose="02010600030101010101" pitchFamily="2" charset="-122"/>
              </a:rPr>
              <a:t>是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解题的关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键，在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计算过程中注意有乘方的</a:t>
            </a:r>
            <a:r>
              <a:rPr lang="zh-CN" altLang="en-US" sz="21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</a:rPr>
              <a:t>先算乘</a:t>
            </a:r>
            <a:r>
              <a:rPr lang="zh-CN" altLang="en-US" sz="2100" b="1" dirty="0" smtClean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</a:rPr>
              <a:t>方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，再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算</a:t>
            </a:r>
            <a:r>
              <a:rPr lang="zh-CN" altLang="en-US" sz="21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</a:rPr>
              <a:t>乘除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．</a:t>
            </a:r>
          </a:p>
        </p:txBody>
      </p:sp>
      <p:grpSp>
        <p:nvGrpSpPr>
          <p:cNvPr id="62469" name="组合 2">
            <a:extLst>
              <a:ext uri="{FF2B5EF4-FFF2-40B4-BE49-F238E27FC236}">
                <a16:creationId xmlns="" xmlns:a16="http://schemas.microsoft.com/office/drawing/2014/main" id="{BDA8E640-4A6B-4127-A1D2-231F2713A357}"/>
              </a:ext>
            </a:extLst>
          </p:cNvPr>
          <p:cNvGrpSpPr>
            <a:grpSpLocks/>
          </p:cNvGrpSpPr>
          <p:nvPr/>
        </p:nvGrpSpPr>
        <p:grpSpPr bwMode="auto">
          <a:xfrm>
            <a:off x="15875" y="-60325"/>
            <a:ext cx="2006600" cy="477838"/>
            <a:chOff x="153" y="40"/>
            <a:chExt cx="3160" cy="752"/>
          </a:xfrm>
        </p:grpSpPr>
        <p:cxnSp>
          <p:nvCxnSpPr>
            <p:cNvPr id="21" name="直线连接符 20">
              <a:extLst>
                <a:ext uri="{FF2B5EF4-FFF2-40B4-BE49-F238E27FC236}">
                  <a16:creationId xmlns="" xmlns:a16="http://schemas.microsoft.com/office/drawing/2014/main" id="{9EA3C60D-B9F9-474D-8B23-0C93314DC81B}"/>
                </a:ext>
              </a:extLst>
            </p:cNvPr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471" name="文本框 18">
              <a:extLst>
                <a:ext uri="{FF2B5EF4-FFF2-40B4-BE49-F238E27FC236}">
                  <a16:creationId xmlns="" xmlns:a16="http://schemas.microsoft.com/office/drawing/2014/main" id="{62F826FE-2AEC-4D8A-888E-D74A435555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Yuanti SC"/>
                  <a:ea typeface="Yuanti SC"/>
                  <a:cs typeface="Yuanti SC"/>
                </a:rPr>
                <a:t>巩固练习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9ABEDF88-633D-4CD7-A85D-6E1ABDBEC9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06" y="59139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141161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文本框 6151">
            <a:extLst>
              <a:ext uri="{FF2B5EF4-FFF2-40B4-BE49-F238E27FC236}">
                <a16:creationId xmlns="" xmlns:a16="http://schemas.microsoft.com/office/drawing/2014/main" id="{EB744550-939E-43D3-A584-F811FBB240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3016" y="578063"/>
            <a:ext cx="2620963" cy="459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多项式除以单项式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C91D618-9D20-41B1-8A7C-775AB512572A}"/>
              </a:ext>
            </a:extLst>
          </p:cNvPr>
          <p:cNvSpPr txBox="1"/>
          <p:nvPr/>
        </p:nvSpPr>
        <p:spPr>
          <a:xfrm>
            <a:off x="1174339" y="1153733"/>
            <a:ext cx="80383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一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幅长方形油画的长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，宽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它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的面积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pic>
        <p:nvPicPr>
          <p:cNvPr id="63493" name="图片 1" descr="1">
            <a:extLst>
              <a:ext uri="{FF2B5EF4-FFF2-40B4-BE49-F238E27FC236}">
                <a16:creationId xmlns="" xmlns:a16="http://schemas.microsoft.com/office/drawing/2014/main" id="{97E67192-CDB4-44A5-8455-FD597F68FD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151" y="2191559"/>
            <a:ext cx="3248025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9657F5-3341-40DF-AE2F-B87D4E9885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2075" y="2020888"/>
            <a:ext cx="32512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面积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为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m=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ma+mb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4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9368CD5-720C-4EAD-9AB7-7BD8C316AD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205" y="2693609"/>
            <a:ext cx="3969946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     若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已知油画的面积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为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ma+mb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，宽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为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何求它的长？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48DB811-ECF9-4509-AFED-44DE9298E8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2075" y="4241399"/>
            <a:ext cx="25939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长为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ma+mb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</a:p>
        </p:txBody>
      </p:sp>
      <p:grpSp>
        <p:nvGrpSpPr>
          <p:cNvPr id="63501" name="组合 4">
            <a:extLst>
              <a:ext uri="{FF2B5EF4-FFF2-40B4-BE49-F238E27FC236}">
                <a16:creationId xmlns="" xmlns:a16="http://schemas.microsoft.com/office/drawing/2014/main" id="{F33E6E5A-0C82-45C4-AA3E-6B80CB224300}"/>
              </a:ext>
            </a:extLst>
          </p:cNvPr>
          <p:cNvGrpSpPr>
            <a:grpSpLocks/>
          </p:cNvGrpSpPr>
          <p:nvPr/>
        </p:nvGrpSpPr>
        <p:grpSpPr bwMode="auto">
          <a:xfrm>
            <a:off x="2139941" y="620712"/>
            <a:ext cx="1685925" cy="410210"/>
            <a:chOff x="3485" y="1168"/>
            <a:chExt cx="2655" cy="646"/>
          </a:xfrm>
        </p:grpSpPr>
        <p:sp>
          <p:nvSpPr>
            <p:cNvPr id="8" name="圆角矩形 7">
              <a:extLst>
                <a:ext uri="{FF2B5EF4-FFF2-40B4-BE49-F238E27FC236}">
                  <a16:creationId xmlns="" xmlns:a16="http://schemas.microsoft.com/office/drawing/2014/main" id="{B0C40518-A249-4783-B817-7562F0512972}"/>
                </a:ext>
              </a:extLst>
            </p:cNvPr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503" name="矩形 1">
              <a:extLst>
                <a:ext uri="{FF2B5EF4-FFF2-40B4-BE49-F238E27FC236}">
                  <a16:creationId xmlns="" xmlns:a16="http://schemas.microsoft.com/office/drawing/2014/main" id="{F9DA66FF-96DA-4CC1-A592-0CDE02E5ED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8" y="1203"/>
              <a:ext cx="2108" cy="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24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8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0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549381" y="1247774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ea typeface="宋体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3841" y="2739328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4493189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37AE3F6-09E1-4187-81A3-66A5D3D6F536}"/>
              </a:ext>
            </a:extLst>
          </p:cNvPr>
          <p:cNvSpPr txBox="1"/>
          <p:nvPr/>
        </p:nvSpPr>
        <p:spPr>
          <a:xfrm>
            <a:off x="1978025" y="769938"/>
            <a:ext cx="45561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何计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算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am+bm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2" name="TextBox 9">
            <a:extLst>
              <a:ext uri="{FF2B5EF4-FFF2-40B4-BE49-F238E27FC236}">
                <a16:creationId xmlns="" xmlns:a16="http://schemas.microsoft.com/office/drawing/2014/main" id="{6362C6D5-8977-4B7E-98B3-C697505A3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5088" y="1404938"/>
            <a:ext cx="67421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itchFamily="49" charset="-122"/>
              </a:rPr>
              <a:t>计算</a:t>
            </a:r>
            <a:r>
              <a:rPr lang="en-US" altLang="zh-CN" sz="2400" b="1" dirty="0" smtClean="0">
                <a:latin typeface="+mn-lt"/>
                <a:ea typeface="仿宋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仿宋" pitchFamily="49" charset="-122"/>
              </a:rPr>
              <a:t>am+bm</a:t>
            </a:r>
            <a:r>
              <a:rPr lang="en-US" altLang="zh-CN" sz="2400" b="1" dirty="0" smtClean="0">
                <a:latin typeface="+mn-lt"/>
                <a:ea typeface="仿宋" pitchFamily="49" charset="-122"/>
              </a:rPr>
              <a:t>) 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÷</a:t>
            </a:r>
            <a:r>
              <a:rPr lang="en-US" altLang="zh-CN" sz="2400" b="1" i="1" dirty="0">
                <a:latin typeface="+mn-lt"/>
                <a:ea typeface="仿宋" pitchFamily="49" charset="-122"/>
              </a:rPr>
              <a:t>m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就相当于求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(      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m=am+bm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，因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此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不难推断出括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里应填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a+b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.</a:t>
            </a:r>
            <a:endParaRPr lang="zh-CN" altLang="en-US" sz="2400" b="1" dirty="0">
              <a:latin typeface="+mn-lt"/>
              <a:ea typeface="仿宋" pitchFamily="49" charset="-122"/>
            </a:endParaRPr>
          </a:p>
        </p:txBody>
      </p:sp>
      <p:sp>
        <p:nvSpPr>
          <p:cNvPr id="12293" name="TextBox 11">
            <a:extLst>
              <a:ext uri="{FF2B5EF4-FFF2-40B4-BE49-F238E27FC236}">
                <a16:creationId xmlns="" xmlns:a16="http://schemas.microsoft.com/office/drawing/2014/main" id="{48BD495E-9851-4B22-A651-5C1968BDD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1313" y="2605267"/>
            <a:ext cx="599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itchFamily="49" charset="-122"/>
              </a:rPr>
              <a:t>又知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am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÷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m+bm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÷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m=a+b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4" name="TextBox 12">
            <a:extLst>
              <a:ext uri="{FF2B5EF4-FFF2-40B4-BE49-F238E27FC236}">
                <a16:creationId xmlns="" xmlns:a16="http://schemas.microsoft.com/office/drawing/2014/main" id="{864ED8F6-5A98-4D4B-B173-6740CB6EC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7824" y="3356918"/>
            <a:ext cx="4746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仿宋" pitchFamily="49" charset="-122"/>
              </a:rPr>
              <a:t>即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仿宋" pitchFamily="49" charset="-122"/>
              </a:rPr>
              <a:t>am+bm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itchFamily="49" charset="-122"/>
              </a:rPr>
              <a:t>)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itchFamily="49" charset="-122"/>
              </a:rPr>
              <a:t>÷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仿宋" pitchFamily="49" charset="-122"/>
              </a:rPr>
              <a:t>m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=am ÷m+bm ÷m</a:t>
            </a:r>
            <a:endParaRPr lang="zh-CN" altLang="en-US" sz="2400" b="1" i="1" dirty="0">
              <a:solidFill>
                <a:srgbClr val="FF0000"/>
              </a:solidFill>
              <a:latin typeface="+mn-lt"/>
              <a:ea typeface="仿宋" pitchFamily="49" charset="-122"/>
            </a:endParaRPr>
          </a:p>
        </p:txBody>
      </p:sp>
      <p:grpSp>
        <p:nvGrpSpPr>
          <p:cNvPr id="10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1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834213" y="769939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7472641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="" xmlns:a16="http://schemas.microsoft.com/office/drawing/2014/main" id="{435E8455-B4AB-42AE-A8AB-D491CEB7DF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49" y="1265059"/>
            <a:ext cx="77819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多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项式除以单项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式，就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是用多项式的</a:t>
            </a:r>
            <a:r>
              <a:rPr lang="zh-CN" altLang="en-US" sz="2400" b="1" u="sng" dirty="0">
                <a:solidFill>
                  <a:prstClr val="black"/>
                </a:solidFill>
                <a:latin typeface="宋体" panose="02010600030101010101" pitchFamily="2" charset="-122"/>
              </a:rPr>
              <a:t>        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除以这个 </a:t>
            </a:r>
            <a:r>
              <a:rPr lang="zh-CN" altLang="en-US" sz="2400" b="1" u="sng" dirty="0">
                <a:solidFill>
                  <a:prstClr val="black"/>
                </a:solidFill>
                <a:latin typeface="宋体" panose="02010600030101010101" pitchFamily="2" charset="-122"/>
              </a:rPr>
              <a:t>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，再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把所得的商</a:t>
            </a:r>
            <a:r>
              <a:rPr lang="zh-CN" altLang="en-US" sz="2400" b="1" u="sng" dirty="0">
                <a:solidFill>
                  <a:prstClr val="black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7" name="Rectangle 11">
            <a:extLst>
              <a:ext uri="{FF2B5EF4-FFF2-40B4-BE49-F238E27FC236}">
                <a16:creationId xmlns="" xmlns:a16="http://schemas.microsoft.com/office/drawing/2014/main" id="{D6F1FF57-7B5A-45BE-A238-725BE9D8DA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6237" y="1871573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单项式</a:t>
            </a:r>
          </a:p>
        </p:txBody>
      </p:sp>
      <p:sp>
        <p:nvSpPr>
          <p:cNvPr id="8" name="Rectangle 12">
            <a:extLst>
              <a:ext uri="{FF2B5EF4-FFF2-40B4-BE49-F238E27FC236}">
                <a16:creationId xmlns="" xmlns:a16="http://schemas.microsoft.com/office/drawing/2014/main" id="{A62D10FE-1216-40EA-AA53-60EE9D4AF6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3650" y="1323182"/>
            <a:ext cx="1574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每一项</a:t>
            </a:r>
          </a:p>
        </p:txBody>
      </p:sp>
      <p:sp>
        <p:nvSpPr>
          <p:cNvPr id="9" name="Rectangle 13">
            <a:extLst>
              <a:ext uri="{FF2B5EF4-FFF2-40B4-BE49-F238E27FC236}">
                <a16:creationId xmlns="" xmlns:a16="http://schemas.microsoft.com/office/drawing/2014/main" id="{C959AC55-CB7A-402F-8AB6-4B45120327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3838" y="1868488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相加</a:t>
            </a:r>
          </a:p>
        </p:txBody>
      </p:sp>
      <p:sp>
        <p:nvSpPr>
          <p:cNvPr id="13320" name="矩形 9">
            <a:extLst>
              <a:ext uri="{FF2B5EF4-FFF2-40B4-BE49-F238E27FC236}">
                <a16:creationId xmlns="" xmlns:a16="http://schemas.microsoft.com/office/drawing/2014/main" id="{FC8D3E70-B07C-4AD0-B993-527E517426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562" y="2465388"/>
            <a:ext cx="748568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关键：</a:t>
            </a:r>
          </a:p>
          <a:p>
            <a:pPr>
              <a:lnSpc>
                <a:spcPct val="150000"/>
              </a:lnSpc>
            </a:pPr>
            <a:r>
              <a:rPr lang="en-US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应用法则是把</a:t>
            </a:r>
            <a:r>
              <a:rPr lang="en-US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多项式除以单项式</a:t>
            </a:r>
            <a:r>
              <a:rPr lang="en-US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转化为</a:t>
            </a:r>
            <a:r>
              <a:rPr lang="en-US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单项式除以单项式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r>
              <a:rPr lang="en-US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 </a:t>
            </a:r>
          </a:p>
        </p:txBody>
      </p:sp>
      <p:grpSp>
        <p:nvGrpSpPr>
          <p:cNvPr id="15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6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多项式除以单项式的法则</a:t>
            </a:r>
          </a:p>
        </p:txBody>
      </p:sp>
    </p:spTree>
    <p:extLst>
      <p:ext uri="{BB962C8B-B14F-4D97-AF65-F5344CB8AC3E}">
        <p14:creationId xmlns:p14="http://schemas.microsoft.com/office/powerpoint/2010/main" val="234100295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3320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723" y="917573"/>
            <a:ext cx="3449877" cy="37306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504C22B-3EE9-4E28-8131-DE0A184A05C3}"/>
              </a:ext>
            </a:extLst>
          </p:cNvPr>
          <p:cNvSpPr txBox="1"/>
          <p:nvPr/>
        </p:nvSpPr>
        <p:spPr>
          <a:xfrm>
            <a:off x="910703" y="1347489"/>
            <a:ext cx="40078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4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算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(12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–6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+3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)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÷3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0E716B5-7521-4350-99A4-DD6D197132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692" y="1832966"/>
            <a:ext cx="489428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(12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–6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+3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)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÷3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a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12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÷3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+(–6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)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÷3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÷3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a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=4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+(–2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)+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1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+1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5C28159-C313-40BA-A708-640B93ADC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1470559"/>
            <a:ext cx="3057525" cy="3033138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100" b="1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方法总结</a:t>
            </a:r>
            <a:r>
              <a:rPr lang="zh-CN" altLang="en-US" sz="21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1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多项式除以单项</a:t>
            </a:r>
            <a:r>
              <a:rPr lang="zh-CN" altLang="en-US" sz="21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式，实</a:t>
            </a:r>
            <a:r>
              <a:rPr lang="zh-CN" altLang="en-US" sz="21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质是利用乘法的分配</a:t>
            </a:r>
            <a:r>
              <a:rPr lang="zh-CN" altLang="en-US" sz="21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律，将</a:t>
            </a:r>
            <a:r>
              <a:rPr lang="zh-CN" altLang="en-US" sz="21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多项式除以单项式问题转化为单项式除以单项式问题来解决．计算过程</a:t>
            </a:r>
            <a:r>
              <a:rPr lang="zh-CN" altLang="en-US" sz="21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中，要</a:t>
            </a:r>
            <a:r>
              <a:rPr lang="zh-CN" altLang="en-US" sz="21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注意符号问题</a:t>
            </a:r>
            <a:r>
              <a: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grpSp>
        <p:nvGrpSpPr>
          <p:cNvPr id="66568" name="组合 6">
            <a:extLst>
              <a:ext uri="{FF2B5EF4-FFF2-40B4-BE49-F238E27FC236}">
                <a16:creationId xmlns="" xmlns:a16="http://schemas.microsoft.com/office/drawing/2014/main" id="{043571AE-1689-492C-9C5F-3B8E8C9426C3}"/>
              </a:ext>
            </a:extLst>
          </p:cNvPr>
          <p:cNvGrpSpPr>
            <a:grpSpLocks/>
          </p:cNvGrpSpPr>
          <p:nvPr/>
        </p:nvGrpSpPr>
        <p:grpSpPr bwMode="auto">
          <a:xfrm>
            <a:off x="579775" y="671511"/>
            <a:ext cx="1858962" cy="492125"/>
            <a:chOff x="427462" y="558483"/>
            <a:chExt cx="1858351" cy="492443"/>
          </a:xfrm>
        </p:grpSpPr>
        <p:grpSp>
          <p:nvGrpSpPr>
            <p:cNvPr id="66569" name="组合 5">
              <a:extLst>
                <a:ext uri="{FF2B5EF4-FFF2-40B4-BE49-F238E27FC236}">
                  <a16:creationId xmlns="" xmlns:a16="http://schemas.microsoft.com/office/drawing/2014/main" id="{C2404B38-9E83-4635-AE6D-9DCB8E4B95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187D75C2-F1CB-49C0-A72C-408F497C956D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CC67E80A-F776-4A27-8137-BAC7F7C9269C}"/>
                  </a:ext>
                </a:extLst>
              </p:cNvPr>
              <p:cNvSpPr/>
              <p:nvPr/>
            </p:nvSpPr>
            <p:spPr>
              <a:xfrm>
                <a:off x="2507551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CA2CD7AE-FCE4-48A8-8151-EDF1178B1906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1245FCD7-508A-4039-BB4E-A2E03D75ABC3}"/>
                  </a:ext>
                </a:extLst>
              </p:cNvPr>
              <p:cNvSpPr/>
              <p:nvPr/>
            </p:nvSpPr>
            <p:spPr>
              <a:xfrm>
                <a:off x="3167734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71BA0C6F-0EC5-4230-8598-8DA731C53E3C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6575" name="文本框 11">
              <a:extLst>
                <a:ext uri="{FF2B5EF4-FFF2-40B4-BE49-F238E27FC236}">
                  <a16:creationId xmlns="" xmlns:a16="http://schemas.microsoft.com/office/drawing/2014/main" id="{895E3523-06BF-40F0-8D30-A71044594C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prstClr val="white"/>
                  </a:solidFill>
                  <a:latin typeface="+mn-lt"/>
                </a:rPr>
                <a:t>4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66576" name="文本框 18">
            <a:extLst>
              <a:ext uri="{FF2B5EF4-FFF2-40B4-BE49-F238E27FC236}">
                <a16:creationId xmlns="" xmlns:a16="http://schemas.microsoft.com/office/drawing/2014/main" id="{E9342395-0B6A-4932-9704-A3F2A28834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9693" y="658810"/>
            <a:ext cx="48561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多项式除以单项式的法则的应用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0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548028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32">
            <a:extLst>
              <a:ext uri="{FF2B5EF4-FFF2-40B4-BE49-F238E27FC236}">
                <a16:creationId xmlns="" xmlns:a16="http://schemas.microsoft.com/office/drawing/2014/main" id="{E0A3E730-C3BC-45B8-8B0E-D29A3976C1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0563" y="4565650"/>
            <a:ext cx="30114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F647FC92-7B9B-49A6-A359-6324DCEBE2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9725" y="1654176"/>
            <a:ext cx="7200900" cy="2677656"/>
          </a:xfrm>
          <a:prstGeom prst="rect">
            <a:avLst/>
          </a:prstGeom>
          <a:noFill/>
          <a:ln w="25400" algn="ctr">
            <a:solidFill>
              <a:schemeClr val="accent3">
                <a:lumMod val="50000"/>
                <a:alpha val="59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单</a:t>
            </a:r>
            <a:r>
              <a:rPr lang="zh-CN" altLang="en-US" sz="2800" b="1" dirty="0">
                <a:latin typeface="宋体" panose="02010600030101010101" pitchFamily="2" charset="-122"/>
              </a:rPr>
              <a:t>项式与单项式相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乘，把</a:t>
            </a:r>
            <a:r>
              <a:rPr lang="zh-CN" altLang="en-US" sz="2800" b="1" dirty="0">
                <a:latin typeface="宋体" panose="02010600030101010101" pitchFamily="2" charset="-122"/>
              </a:rPr>
              <a:t>它们的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系数</a:t>
            </a:r>
            <a:r>
              <a:rPr lang="zh-CN" altLang="en-US" sz="2800" b="1" dirty="0">
                <a:latin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同底数幂</a:t>
            </a:r>
            <a:r>
              <a:rPr lang="zh-CN" altLang="en-US" sz="2800" b="1" dirty="0">
                <a:latin typeface="宋体" panose="02010600030101010101" pitchFamily="2" charset="-122"/>
              </a:rPr>
              <a:t>分别相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乘，对</a:t>
            </a:r>
            <a:r>
              <a:rPr lang="zh-CN" altLang="en-US" sz="2800" b="1" dirty="0">
                <a:latin typeface="宋体" panose="02010600030101010101" pitchFamily="2" charset="-122"/>
              </a:rPr>
              <a:t>于只在一个单项式里含有的字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母，则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连同它的指数</a:t>
            </a:r>
            <a:r>
              <a:rPr lang="zh-CN" altLang="en-US" sz="2800" b="1" dirty="0">
                <a:latin typeface="宋体" panose="02010600030101010101" pitchFamily="2" charset="-122"/>
              </a:rPr>
              <a:t>作为积的一个因式</a:t>
            </a:r>
            <a:r>
              <a:rPr lang="en-US" altLang="zh-CN" sz="2800" b="1" dirty="0"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19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0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2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12290"/>
          <p:cNvSpPr>
            <a:spLocks noChangeArrowheads="1"/>
          </p:cNvSpPr>
          <p:nvPr/>
        </p:nvSpPr>
        <p:spPr bwMode="auto">
          <a:xfrm>
            <a:off x="-11739" y="765175"/>
            <a:ext cx="9140825" cy="53975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单项式与单项式的乘法法</a:t>
            </a:r>
            <a:r>
              <a:rPr lang="zh-CN" altLang="en-US" sz="2800" b="1" spc="1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则</a:t>
            </a:r>
            <a:endParaRPr lang="zh-CN" altLang="en-US" sz="2800" b="1" spc="100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5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217" y="2146072"/>
            <a:ext cx="1182688" cy="1693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文本框 99">
            <a:extLst>
              <a:ext uri="{FF2B5EF4-FFF2-40B4-BE49-F238E27FC236}">
                <a16:creationId xmlns="" xmlns:a16="http://schemas.microsoft.com/office/drawing/2014/main" id="{74B401E9-B57A-4A47-AD32-1F2A55510B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0868" y="627063"/>
            <a:ext cx="62388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5.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计算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(1)(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z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z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zh-CN" altLang="en-US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 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(2)(72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–36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9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)÷(–9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F0586F7E-821C-4135-A40C-E8F6589187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8151" y="2850858"/>
            <a:ext cx="780351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(2)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72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÷(–9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(–36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)÷(–9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9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÷(–9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D3C97B1-44C9-44B5-A44E-289843C271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5726" y="3343410"/>
            <a:ext cx="23759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xy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–1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AA10694-0084-43EC-BE4A-FEDDCA2931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283" y="1949450"/>
            <a:ext cx="629691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原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6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z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÷2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xy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z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÷2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xy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＋2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xy</a:t>
            </a:r>
            <a:r>
              <a:rPr lang="zh-CN" altLang="en-US" sz="21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÷2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xy</a:t>
            </a:r>
            <a:r>
              <a:rPr lang="zh-CN" altLang="en-US" sz="21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9A6F7AA-4DF8-4010-960F-1EE5981BAF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5030" y="2442002"/>
            <a:ext cx="210666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yz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–2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xz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；</a:t>
            </a:r>
          </a:p>
        </p:txBody>
      </p:sp>
      <p:grpSp>
        <p:nvGrpSpPr>
          <p:cNvPr id="11" name="组合 5">
            <a:extLst>
              <a:ext uri="{FF2B5EF4-FFF2-40B4-BE49-F238E27FC236}">
                <a16:creationId xmlns="" xmlns:a16="http://schemas.microsoft.com/office/drawing/2014/main" id="{8F5AED6E-8422-450C-97D7-0FCFEBBB5747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2" name="文本框 15">
              <a:extLst>
                <a:ext uri="{FF2B5EF4-FFF2-40B4-BE49-F238E27FC236}">
                  <a16:creationId xmlns="" xmlns:a16="http://schemas.microsoft.com/office/drawing/2014/main" id="{9CDFDD51-AA30-4B88-A240-4BC8B7A52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</a:p>
          </p:txBody>
        </p:sp>
        <p:grpSp>
          <p:nvGrpSpPr>
            <p:cNvPr id="13" name="组合 2">
              <a:extLst>
                <a:ext uri="{FF2B5EF4-FFF2-40B4-BE49-F238E27FC236}">
                  <a16:creationId xmlns="" xmlns:a16="http://schemas.microsoft.com/office/drawing/2014/main" id="{79BAAB28-77B6-4D51-BBE2-8C98B6A4BE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4" name="直线连接符 14">
                <a:extLst>
                  <a:ext uri="{FF2B5EF4-FFF2-40B4-BE49-F238E27FC236}">
                    <a16:creationId xmlns="" xmlns:a16="http://schemas.microsoft.com/office/drawing/2014/main" id="{A1BBD827-C703-4B03-9AF5-AAF66300DFC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>
                <a:extLst>
                  <a:ext uri="{FF2B5EF4-FFF2-40B4-BE49-F238E27FC236}">
                    <a16:creationId xmlns="" xmlns:a16="http://schemas.microsoft.com/office/drawing/2014/main" id="{2007C1D5-B5C0-4620-929E-AB4E8C898E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07" y="66218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076709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99">
            <a:extLst>
              <a:ext uri="{FF2B5EF4-FFF2-40B4-BE49-F238E27FC236}">
                <a16:creationId xmlns="" xmlns:a16="http://schemas.microsoft.com/office/drawing/2014/main" id="{74663B9A-96A0-47E7-B3B6-C79093FC55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489" y="1292225"/>
            <a:ext cx="7970836" cy="1194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先化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简，后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求值：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[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)]÷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，其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2015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2014.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21E22EB-7166-4099-8D17-B651137598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525" y="2651126"/>
            <a:ext cx="5992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原式＝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[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]÷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FDDA7A3E-423A-4529-914F-B73802C684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678" y="4090756"/>
            <a:ext cx="40607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原式＝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2015–2014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7CDE3DB-C96C-4B34-8D96-0C352E193F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8567" y="3073852"/>
            <a:ext cx="10036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6D605B8-796C-409D-9F9B-DC0EEEC090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4373" y="3565526"/>
            <a:ext cx="4799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仿宋" pitchFamily="49" charset="-122"/>
                <a:sym typeface="宋体" panose="02010600030101010101" pitchFamily="2" charset="-122"/>
              </a:rPr>
              <a:t>把</a:t>
            </a:r>
            <a:r>
              <a:rPr lang="en-US" altLang="zh-CN" sz="2400" b="1" i="1" dirty="0">
                <a:latin typeface="+mn-lt"/>
                <a:ea typeface="仿宋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+mn-lt"/>
                <a:ea typeface="仿宋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+mn-lt"/>
                <a:ea typeface="仿宋" pitchFamily="49" charset="-122"/>
                <a:sym typeface="宋体" panose="02010600030101010101" pitchFamily="2" charset="-122"/>
              </a:rPr>
              <a:t>2015</a:t>
            </a:r>
            <a:r>
              <a:rPr lang="zh-CN" altLang="en-US" sz="2400" b="1" dirty="0" smtClean="0">
                <a:latin typeface="+mn-lt"/>
                <a:ea typeface="仿宋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仿宋" pitchFamily="49" charset="-122"/>
                <a:sym typeface="宋体" panose="02010600030101010101" pitchFamily="2" charset="-122"/>
              </a:rPr>
              <a:t>y</a:t>
            </a:r>
            <a:r>
              <a:rPr lang="zh-CN" altLang="en-US" sz="2400" b="1" dirty="0">
                <a:latin typeface="+mn-lt"/>
                <a:ea typeface="仿宋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+mn-lt"/>
                <a:ea typeface="仿宋" pitchFamily="49" charset="-122"/>
                <a:sym typeface="宋体" panose="02010600030101010101" pitchFamily="2" charset="-122"/>
              </a:rPr>
              <a:t>2014</a:t>
            </a:r>
            <a:r>
              <a:rPr lang="zh-CN" altLang="en-US" sz="2400" b="1" dirty="0">
                <a:latin typeface="+mn-lt"/>
                <a:ea typeface="仿宋" pitchFamily="49" charset="-122"/>
                <a:sym typeface="宋体" panose="02010600030101010101" pitchFamily="2" charset="-122"/>
              </a:rPr>
              <a:t>代入上</a:t>
            </a:r>
            <a:r>
              <a:rPr lang="zh-CN" altLang="en-US" sz="2400" b="1" dirty="0" smtClean="0">
                <a:latin typeface="+mn-lt"/>
                <a:ea typeface="仿宋" pitchFamily="49" charset="-122"/>
                <a:sym typeface="宋体" panose="02010600030101010101" pitchFamily="2" charset="-122"/>
              </a:rPr>
              <a:t>式，得</a:t>
            </a:r>
            <a:endParaRPr lang="zh-CN" altLang="en-US" sz="2400" b="1" dirty="0">
              <a:latin typeface="+mn-lt"/>
              <a:ea typeface="仿宋" pitchFamily="49" charset="-122"/>
              <a:sym typeface="宋体" panose="02010600030101010101" pitchFamily="2" charset="-122"/>
            </a:endParaRPr>
          </a:p>
        </p:txBody>
      </p:sp>
      <p:grpSp>
        <p:nvGrpSpPr>
          <p:cNvPr id="68618" name="组合 6">
            <a:extLst>
              <a:ext uri="{FF2B5EF4-FFF2-40B4-BE49-F238E27FC236}">
                <a16:creationId xmlns="" xmlns:a16="http://schemas.microsoft.com/office/drawing/2014/main" id="{99B57475-0F31-42B3-B2EF-6929C2A98653}"/>
              </a:ext>
            </a:extLst>
          </p:cNvPr>
          <p:cNvGrpSpPr>
            <a:grpSpLocks/>
          </p:cNvGrpSpPr>
          <p:nvPr/>
        </p:nvGrpSpPr>
        <p:grpSpPr bwMode="auto">
          <a:xfrm>
            <a:off x="684213" y="687388"/>
            <a:ext cx="1858962" cy="492125"/>
            <a:chOff x="427462" y="558483"/>
            <a:chExt cx="1858351" cy="491808"/>
          </a:xfrm>
        </p:grpSpPr>
        <p:grpSp>
          <p:nvGrpSpPr>
            <p:cNvPr id="68619" name="组合 5">
              <a:extLst>
                <a:ext uri="{FF2B5EF4-FFF2-40B4-BE49-F238E27FC236}">
                  <a16:creationId xmlns="" xmlns:a16="http://schemas.microsoft.com/office/drawing/2014/main" id="{88DB2FFE-119F-46A2-B53E-13C5E782B8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1BEABFAD-87EB-450E-B873-0905DB509E46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EB98BE58-6788-45D1-8B8B-C6D183F4D707}"/>
                  </a:ext>
                </a:extLst>
              </p:cNvPr>
              <p:cNvSpPr/>
              <p:nvPr/>
            </p:nvSpPr>
            <p:spPr>
              <a:xfrm>
                <a:off x="2507551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73B9430C-30EF-4CA9-AC40-92FB0DE098C1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023332D2-D5A1-4263-8954-EA788672A76D}"/>
                  </a:ext>
                </a:extLst>
              </p:cNvPr>
              <p:cNvSpPr/>
              <p:nvPr/>
            </p:nvSpPr>
            <p:spPr>
              <a:xfrm>
                <a:off x="3167734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82A11793-C164-4F7A-88D7-0122024EBF38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8625" name="文本框 11">
              <a:extLst>
                <a:ext uri="{FF2B5EF4-FFF2-40B4-BE49-F238E27FC236}">
                  <a16:creationId xmlns="" xmlns:a16="http://schemas.microsoft.com/office/drawing/2014/main" id="{F07891F8-8B2B-4283-9215-36909A81EA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prstClr val="white"/>
                  </a:solidFill>
                  <a:latin typeface="+mn-lt"/>
                </a:rPr>
                <a:t>5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68626" name="文本框 18">
            <a:extLst>
              <a:ext uri="{FF2B5EF4-FFF2-40B4-BE49-F238E27FC236}">
                <a16:creationId xmlns="" xmlns:a16="http://schemas.microsoft.com/office/drawing/2014/main" id="{5BEFF8A2-04D3-4C78-B5D2-A0001FFDEA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2712" y="687388"/>
            <a:ext cx="48561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多项式除以单项式的化简求值问题</a:t>
            </a:r>
          </a:p>
        </p:txBody>
      </p:sp>
      <p:grpSp>
        <p:nvGrpSpPr>
          <p:cNvPr id="24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7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512904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文本框 26627">
            <a:extLst>
              <a:ext uri="{FF2B5EF4-FFF2-40B4-BE49-F238E27FC236}">
                <a16:creationId xmlns="" xmlns:a16="http://schemas.microsoft.com/office/drawing/2014/main" id="{C769AD13-5BA9-47A8-9FF3-254585A5CA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312" y="881915"/>
            <a:ext cx="86731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Clr>
                <a:prstClr val="white"/>
              </a:buClr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值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(21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–35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+7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)÷(–7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其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 –2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6629" name="文本框 26628">
            <a:extLst>
              <a:ext uri="{FF2B5EF4-FFF2-40B4-BE49-F238E27FC236}">
                <a16:creationId xmlns="" xmlns:a16="http://schemas.microsoft.com/office/drawing/2014/main" id="{1751D9AE-2537-46BD-BD23-F7DE3AE054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587" y="1604963"/>
            <a:ext cx="15668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prstClr val="white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原式</a:t>
            </a:r>
          </a:p>
        </p:txBody>
      </p:sp>
      <p:sp>
        <p:nvSpPr>
          <p:cNvPr id="26630" name="文本框 26629">
            <a:extLst>
              <a:ext uri="{FF2B5EF4-FFF2-40B4-BE49-F238E27FC236}">
                <a16:creationId xmlns="" xmlns:a16="http://schemas.microsoft.com/office/drawing/2014/main" id="{DDBDA8AE-596C-4F1A-9357-1A3FD1C7AC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4293" y="1604963"/>
            <a:ext cx="7375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Clr>
                <a:prstClr val="white"/>
              </a:buClr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21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÷(–7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 –35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÷(–7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+7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÷(–7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6632" name="文本框 26631">
            <a:extLst>
              <a:ext uri="{FF2B5EF4-FFF2-40B4-BE49-F238E27FC236}">
                <a16:creationId xmlns="" xmlns:a16="http://schemas.microsoft.com/office/drawing/2014/main" id="{B4CD2258-3734-4BFB-AE11-F67B35AA5D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4436" y="2282759"/>
            <a:ext cx="3038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prstClr val="white"/>
              </a:buClr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–3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+ 5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xy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BE2A8B7-9FE9-40E3-A141-CA35218549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6814" y="2770188"/>
            <a:ext cx="40302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把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–2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代入上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式，得</a:t>
            </a:r>
            <a:endParaRPr lang="zh-CN" altLang="en-US" sz="2400" b="1" dirty="0">
              <a:latin typeface="仿宋" pitchFamily="49" charset="-122"/>
              <a:ea typeface="仿宋" pitchFamily="49" charset="-122"/>
              <a:sym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="" xmlns:a16="http://schemas.microsoft.com/office/drawing/2014/main" id="{386EAB06-20AB-4447-B625-319148D60C6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76789" y="3346153"/>
                <a:ext cx="5314275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indent="2667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latin typeface="仿宋" pitchFamily="49" charset="-122"/>
                    <a:ea typeface="仿宋" pitchFamily="49" charset="-122"/>
                  </a:rPr>
                  <a:t>原式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</a:rPr>
                  <a:t>＝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–3</a:t>
                </a:r>
                <a14:m>
                  <m:oMath xmlns:m="http://schemas.openxmlformats.org/officeDocument/2006/math">
                    <m:r>
                      <a:rPr lang="en-US" altLang="zh-CN" sz="2400" b="1" i="1" dirty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1</a:t>
                </a:r>
                <a:r>
                  <a:rPr lang="en-US" altLang="zh-CN" sz="2400" b="1" baseline="30000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×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(–2)</a:t>
                </a:r>
                <a:r>
                  <a:rPr lang="en-US" altLang="zh-CN" sz="2400" b="1" baseline="30000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+5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1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×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(–2) –(–2)</a:t>
                </a:r>
                <a:endParaRPr lang="en-US" altLang="zh-CN" sz="24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        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</a:rPr>
                  <a:t>＝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–12–10+2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＝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–20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.</a:t>
                </a: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386EAB06-20AB-4447-B625-319148D60C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76789" y="3346153"/>
                <a:ext cx="5314275" cy="1200329"/>
              </a:xfrm>
              <a:prstGeom prst="rect">
                <a:avLst/>
              </a:prstGeom>
              <a:blipFill rotWithShape="1">
                <a:blip r:embed="rId2"/>
                <a:stretch>
                  <a:fillRect r="-1147" b="-558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组合 5">
            <a:extLst>
              <a:ext uri="{FF2B5EF4-FFF2-40B4-BE49-F238E27FC236}">
                <a16:creationId xmlns="" xmlns:a16="http://schemas.microsoft.com/office/drawing/2014/main" id="{8F5AED6E-8422-450C-97D7-0FCFEBBB5747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3" name="文本框 15">
              <a:extLst>
                <a:ext uri="{FF2B5EF4-FFF2-40B4-BE49-F238E27FC236}">
                  <a16:creationId xmlns="" xmlns:a16="http://schemas.microsoft.com/office/drawing/2014/main" id="{9CDFDD51-AA30-4B88-A240-4BC8B7A52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4" name="组合 2">
              <a:extLst>
                <a:ext uri="{FF2B5EF4-FFF2-40B4-BE49-F238E27FC236}">
                  <a16:creationId xmlns="" xmlns:a16="http://schemas.microsoft.com/office/drawing/2014/main" id="{79BAAB28-77B6-4D51-BBE2-8C98B6A4BE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5" name="直线连接符 14">
                <a:extLst>
                  <a:ext uri="{FF2B5EF4-FFF2-40B4-BE49-F238E27FC236}">
                    <a16:creationId xmlns="" xmlns:a16="http://schemas.microsoft.com/office/drawing/2014/main" id="{A1BBD827-C703-4B03-9AF5-AAF66300DFC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>
                <a:extLst>
                  <a:ext uri="{FF2B5EF4-FFF2-40B4-BE49-F238E27FC236}">
                    <a16:creationId xmlns="" xmlns:a16="http://schemas.microsoft.com/office/drawing/2014/main" id="{2007C1D5-B5C0-4620-929E-AB4E8C898E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74519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538925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  <p:bldP spid="26632" grpId="0"/>
      <p:bldP spid="5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Box 2">
            <a:extLst>
              <a:ext uri="{FF2B5EF4-FFF2-40B4-BE49-F238E27FC236}">
                <a16:creationId xmlns="" xmlns:a16="http://schemas.microsoft.com/office/drawing/2014/main" id="{32027C59-B5CC-4627-BFEF-D03AF827E0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118" y="1244600"/>
            <a:ext cx="85645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计算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：</a:t>
            </a:r>
            <a:r>
              <a:rPr lang="zh-CN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</a:t>
            </a:r>
            <a:r>
              <a:rPr lang="zh-CN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800" b="1" u="sng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</a:p>
        </p:txBody>
      </p:sp>
      <p:grpSp>
        <p:nvGrpSpPr>
          <p:cNvPr id="70658" name="组合 3">
            <a:extLst>
              <a:ext uri="{FF2B5EF4-FFF2-40B4-BE49-F238E27FC236}">
                <a16:creationId xmlns="" xmlns:a16="http://schemas.microsoft.com/office/drawing/2014/main" id="{E0D14C28-332D-41CB-ACE7-495847E865C0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70659" name="组合 2">
              <a:extLst>
                <a:ext uri="{FF2B5EF4-FFF2-40B4-BE49-F238E27FC236}">
                  <a16:creationId xmlns="" xmlns:a16="http://schemas.microsoft.com/office/drawing/2014/main" id="{1BB7A63F-E067-451C-B53E-89E199D62E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8856F8C8-F13E-4332-AA99-8B74B15EA872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64710B95-71C2-4266-87B9-D4F42AF5222B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E09F6A23-58F8-47C6-B5A1-606CC4F44B69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756EF0F7-F81E-442A-A696-903732EC9E6A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0664" name="矩形 1">
              <a:extLst>
                <a:ext uri="{FF2B5EF4-FFF2-40B4-BE49-F238E27FC236}">
                  <a16:creationId xmlns="" xmlns:a16="http://schemas.microsoft.com/office/drawing/2014/main" id="{DC334919-9B0B-4843-94C2-0B6866088F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连接中考</a:t>
              </a:r>
            </a:p>
          </p:txBody>
        </p:sp>
      </p:grpSp>
      <p:grpSp>
        <p:nvGrpSpPr>
          <p:cNvPr id="70665" name="组合 5">
            <a:extLst>
              <a:ext uri="{FF2B5EF4-FFF2-40B4-BE49-F238E27FC236}">
                <a16:creationId xmlns="" xmlns:a16="http://schemas.microsoft.com/office/drawing/2014/main" id="{8F5AED6E-8422-450C-97D7-0FCFEBBB5747}"/>
              </a:ext>
            </a:extLst>
          </p:cNvPr>
          <p:cNvGrpSpPr>
            <a:grpSpLocks/>
          </p:cNvGrpSpPr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70666" name="文本框 15">
              <a:extLst>
                <a:ext uri="{FF2B5EF4-FFF2-40B4-BE49-F238E27FC236}">
                  <a16:creationId xmlns="" xmlns:a16="http://schemas.microsoft.com/office/drawing/2014/main" id="{9CDFDD51-AA30-4B88-A240-4BC8B7A52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70667" name="组合 2">
              <a:extLst>
                <a:ext uri="{FF2B5EF4-FFF2-40B4-BE49-F238E27FC236}">
                  <a16:creationId xmlns="" xmlns:a16="http://schemas.microsoft.com/office/drawing/2014/main" id="{79BAAB28-77B6-4D51-BBE2-8C98B6A4BE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5" name="直线连接符 14">
                <a:extLst>
                  <a:ext uri="{FF2B5EF4-FFF2-40B4-BE49-F238E27FC236}">
                    <a16:creationId xmlns="" xmlns:a16="http://schemas.microsoft.com/office/drawing/2014/main" id="{A1BBD827-C703-4B03-9AF5-AAF66300DFC4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>
                <a:extLst>
                  <a:ext uri="{FF2B5EF4-FFF2-40B4-BE49-F238E27FC236}">
                    <a16:creationId xmlns="" xmlns:a16="http://schemas.microsoft.com/office/drawing/2014/main" id="{2007C1D5-B5C0-4620-929E-AB4E8C898E3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0671" name="文本框 2">
            <a:extLst>
              <a:ext uri="{FF2B5EF4-FFF2-40B4-BE49-F238E27FC236}">
                <a16:creationId xmlns="" xmlns:a16="http://schemas.microsoft.com/office/drawing/2014/main" id="{80271C21-D18A-416A-9743-2CA230931C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867" y="1895455"/>
            <a:ext cx="793670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已知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=3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=2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的值为</a:t>
            </a:r>
            <a:r>
              <a:rPr lang="zh-CN" altLang="zh-CN" sz="2800" b="1" u="sng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0673" name="文本框 3">
                <a:extLst>
                  <a:ext uri="{FF2B5EF4-FFF2-40B4-BE49-F238E27FC236}">
                    <a16:creationId xmlns="" xmlns:a16="http://schemas.microsoft.com/office/drawing/2014/main" id="{FD0D7452-1EFE-43AF-B835-F080C4C1A73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97532" y="2821476"/>
                <a:ext cx="4451350" cy="152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rgbClr val="0000FF"/>
                    </a:solidFill>
                    <a:latin typeface="+mn-lt"/>
                    <a:ea typeface="黑体" panose="02010609060101010101" pitchFamily="49" charset="-122"/>
                  </a:rPr>
                  <a:t>解析：</a:t>
                </a:r>
                <a:r>
                  <a:rPr lang="zh-CN" altLang="en-US" sz="2400" b="1" dirty="0">
                    <a:latin typeface="+mn-lt"/>
                  </a:rPr>
                  <a:t>∵</a:t>
                </a:r>
                <a:r>
                  <a:rPr lang="zh-CN" altLang="en-US" sz="2400" b="1" i="1" dirty="0" smtClean="0">
                    <a:latin typeface="+mn-lt"/>
                  </a:rPr>
                  <a:t>a</a:t>
                </a:r>
                <a:r>
                  <a:rPr lang="zh-CN" altLang="en-US" sz="2400" b="1" i="1" baseline="30000" dirty="0" smtClean="0">
                    <a:latin typeface="+mn-lt"/>
                  </a:rPr>
                  <a:t>m</a:t>
                </a:r>
                <a:r>
                  <a:rPr lang="zh-CN" altLang="en-US" sz="2400" b="1" dirty="0" smtClean="0">
                    <a:latin typeface="+mn-lt"/>
                  </a:rPr>
                  <a:t>=3，∴</a:t>
                </a:r>
                <a:r>
                  <a:rPr lang="zh-CN" altLang="en-US" sz="2400" b="1" i="1" dirty="0" smtClean="0">
                    <a:solidFill>
                      <a:srgbClr val="FF0000"/>
                    </a:solidFill>
                    <a:latin typeface="+mn-lt"/>
                  </a:rPr>
                  <a:t>a</a:t>
                </a:r>
                <a:r>
                  <a:rPr lang="zh-CN" altLang="en-US" sz="2400" b="1" i="1" baseline="30000" dirty="0" smtClean="0">
                    <a:solidFill>
                      <a:srgbClr val="FF0000"/>
                    </a:solidFill>
                    <a:latin typeface="+mn-lt"/>
                  </a:rPr>
                  <a:t>2m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=3</a:t>
                </a:r>
                <a:r>
                  <a:rPr lang="zh-CN" altLang="en-US" sz="2400" b="1" baseline="30000" dirty="0" smtClean="0">
                    <a:solidFill>
                      <a:srgbClr val="FF0000"/>
                    </a:solidFill>
                    <a:latin typeface="+mn-lt"/>
                  </a:rPr>
                  <a:t>2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=9，</a:t>
                </a:r>
                <a:endParaRPr lang="zh-CN" altLang="en-US" sz="2400" b="1" dirty="0">
                  <a:solidFill>
                    <a:srgbClr val="FF0000"/>
                  </a:solidFill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latin typeface="+mn-lt"/>
                  </a:rPr>
                  <a:t>∴</a:t>
                </a:r>
                <a:r>
                  <a:rPr lang="zh-CN" altLang="en-US" sz="2400" b="1" i="1" dirty="0" smtClean="0">
                    <a:latin typeface="+mn-lt"/>
                  </a:rPr>
                  <a:t>a</a:t>
                </a:r>
                <a:r>
                  <a:rPr lang="zh-CN" altLang="en-US" sz="2400" b="1" baseline="30000" dirty="0" smtClean="0">
                    <a:latin typeface="+mn-lt"/>
                  </a:rPr>
                  <a:t>2</a:t>
                </a:r>
                <a:r>
                  <a:rPr lang="zh-CN" altLang="en-US" sz="2400" b="1" i="1" baseline="30000" dirty="0" smtClean="0">
                    <a:latin typeface="+mn-lt"/>
                  </a:rPr>
                  <a:t>m</a:t>
                </a:r>
                <a:r>
                  <a:rPr lang="en-US" altLang="zh-CN" sz="2400" b="1" baseline="30000" dirty="0" smtClean="0">
                    <a:latin typeface="+mn-lt"/>
                  </a:rPr>
                  <a:t>–</a:t>
                </a:r>
                <a:r>
                  <a:rPr lang="zh-CN" altLang="en-US" sz="2400" b="1" i="1" baseline="30000" dirty="0" smtClean="0">
                    <a:latin typeface="+mn-lt"/>
                  </a:rPr>
                  <a:t>n</a:t>
                </a:r>
                <a:r>
                  <a:rPr lang="zh-CN" altLang="en-US" sz="2400" b="1" dirty="0">
                    <a:latin typeface="+mn-lt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𝒎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𝒏</m:t>
                            </m:r>
                          </m:sup>
                        </m:sSup>
                      </m:den>
                    </m:f>
                    <m:r>
                      <a:rPr lang="zh-CN" altLang="en-US" sz="2400" b="1" i="1" dirty="0" smtClean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n-lt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𝟗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zh-CN" altLang="en-US" sz="2400" b="1" i="1" dirty="0" smtClean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n-lt"/>
                  </a:rPr>
                  <a:t>=4.5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．</a:t>
                </a:r>
                <a:endParaRPr lang="zh-CN" altLang="en-US" sz="24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70673" name="文本框 3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FD0D7452-1EFE-43AF-B835-F080C4C1A7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97532" y="2821476"/>
                <a:ext cx="4451350" cy="1529393"/>
              </a:xfrm>
              <a:prstGeom prst="rect">
                <a:avLst/>
              </a:prstGeom>
              <a:blipFill rotWithShape="1">
                <a:blip r:embed="rId2"/>
                <a:stretch>
                  <a:fillRect l="-205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A68F384-041D-4909-9A84-0536DD1785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9013" y="1168866"/>
            <a:ext cx="534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8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2CB4D62-3E3E-4759-A458-EFF18BB449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8507" y="2003177"/>
            <a:ext cx="7769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4.5</a:t>
            </a:r>
            <a:endParaRPr lang="zh-CN" altLang="en-US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1735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0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5" name="文本框 6">
            <a:extLst>
              <a:ext uri="{FF2B5EF4-FFF2-40B4-BE49-F238E27FC236}">
                <a16:creationId xmlns="" xmlns:a16="http://schemas.microsoft.com/office/drawing/2014/main" id="{3524E5DD-4C75-46D6-B566-0D24BC0615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8075" y="1228725"/>
            <a:ext cx="71215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下列说法正确的是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en-US" altLang="zh-CN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lvl="1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(π–3.14)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没有意义 </a:t>
            </a:r>
            <a:endParaRPr lang="en-US" altLang="zh-CN" sz="2400" b="1" dirty="0" smtClean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lvl="1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．任何数的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次幂都等于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lvl="1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(8×10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)÷(2×10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9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</a:p>
          <a:p>
            <a:pPr lvl="1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若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≠–4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09859E3-C268-477E-9094-E58161323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5488" y="1382713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D</a:t>
            </a:r>
          </a:p>
        </p:txBody>
      </p:sp>
      <p:grpSp>
        <p:nvGrpSpPr>
          <p:cNvPr id="71693" name="组合 7">
            <a:extLst>
              <a:ext uri="{FF2B5EF4-FFF2-40B4-BE49-F238E27FC236}">
                <a16:creationId xmlns="" xmlns:a16="http://schemas.microsoft.com/office/drawing/2014/main" id="{92AFCCE8-D069-4AA4-BAEE-82F741ED2065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36575"/>
            <a:ext cx="2480310" cy="492828"/>
            <a:chOff x="5083" y="1100"/>
            <a:chExt cx="3905" cy="778"/>
          </a:xfrm>
        </p:grpSpPr>
        <p:grpSp>
          <p:nvGrpSpPr>
            <p:cNvPr id="71694" name="组合 1">
              <a:extLst>
                <a:ext uri="{FF2B5EF4-FFF2-40B4-BE49-F238E27FC236}">
                  <a16:creationId xmlns="" xmlns:a16="http://schemas.microsoft.com/office/drawing/2014/main" id="{68A8BB3F-D2F6-4B54-BEBD-8CFE70AED05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0983A0F7-DE7C-4EE1-8755-BF4BB7139C3B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8A3729EC-0C3F-4A59-A6FB-A736E95CDD03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8D0D12F8-546D-4B48-98B2-F701830B5B10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D2723FCE-8458-4C18-877C-9BDA25AA4CC9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6EF0054D-D2F8-4D17-B55E-87F1D2B6D3A9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1700" name="TextBox 15">
              <a:extLst>
                <a:ext uri="{FF2B5EF4-FFF2-40B4-BE49-F238E27FC236}">
                  <a16:creationId xmlns="" xmlns:a16="http://schemas.microsoft.com/office/drawing/2014/main" id="{17F45E33-A21A-40D5-AC13-CAF318494C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基础巩固题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24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5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31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5535261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文本框 101">
            <a:extLst>
              <a:ext uri="{FF2B5EF4-FFF2-40B4-BE49-F238E27FC236}">
                <a16:creationId xmlns="" xmlns:a16="http://schemas.microsoft.com/office/drawing/2014/main" id="{2BCD6D15-4AC5-461A-9786-D0148ABC05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0286" y="1214438"/>
            <a:ext cx="622935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2.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下列算式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中，不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正确的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en-US" altLang="zh-CN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(–12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)÷(–3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9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–3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C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  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15ED621-BDDF-4EE2-9DAA-F42B855086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8889" y="1322388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D</a:t>
            </a:r>
          </a:p>
        </p:txBody>
      </p:sp>
      <p:grpSp>
        <p:nvGrpSpPr>
          <p:cNvPr id="71693" name="组合 7">
            <a:extLst>
              <a:ext uri="{FF2B5EF4-FFF2-40B4-BE49-F238E27FC236}">
                <a16:creationId xmlns="" xmlns:a16="http://schemas.microsoft.com/office/drawing/2014/main" id="{92AFCCE8-D069-4AA4-BAEE-82F741ED2065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36575"/>
            <a:ext cx="2480310" cy="492828"/>
            <a:chOff x="5083" y="1100"/>
            <a:chExt cx="3905" cy="778"/>
          </a:xfrm>
        </p:grpSpPr>
        <p:grpSp>
          <p:nvGrpSpPr>
            <p:cNvPr id="71694" name="组合 1">
              <a:extLst>
                <a:ext uri="{FF2B5EF4-FFF2-40B4-BE49-F238E27FC236}">
                  <a16:creationId xmlns="" xmlns:a16="http://schemas.microsoft.com/office/drawing/2014/main" id="{68A8BB3F-D2F6-4B54-BEBD-8CFE70AED05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0983A0F7-DE7C-4EE1-8755-BF4BB7139C3B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8A3729EC-0C3F-4A59-A6FB-A736E95CDD03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8D0D12F8-546D-4B48-98B2-F701830B5B10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D2723FCE-8458-4C18-877C-9BDA25AA4CC9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6EF0054D-D2F8-4D17-B55E-87F1D2B6D3A9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1700" name="TextBox 15">
              <a:extLst>
                <a:ext uri="{FF2B5EF4-FFF2-40B4-BE49-F238E27FC236}">
                  <a16:creationId xmlns="" xmlns:a16="http://schemas.microsoft.com/office/drawing/2014/main" id="{17F45E33-A21A-40D5-AC13-CAF318494C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基础巩固题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24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5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31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259643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矩形 5">
            <a:extLst>
              <a:ext uri="{FF2B5EF4-FFF2-40B4-BE49-F238E27FC236}">
                <a16:creationId xmlns="" xmlns:a16="http://schemas.microsoft.com/office/drawing/2014/main" id="{AF79A74F-6A2F-40D0-9BBB-69E85911A5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3919" y="3608651"/>
            <a:ext cx="798115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5.</a:t>
            </a:r>
            <a:r>
              <a:rPr lang="zh-CN" altLang="en-GB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GB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已知一多项式与单项</a:t>
            </a:r>
            <a:r>
              <a:rPr lang="zh-CN" altLang="en-GB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式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–7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的积为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21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7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–28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这个多项式是</a:t>
            </a:r>
            <a:r>
              <a:rPr lang="zh-CN" altLang="en-US" sz="2400" b="1" u="sng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u="sng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 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16390" name="TextBox 6">
            <a:extLst>
              <a:ext uri="{FF2B5EF4-FFF2-40B4-BE49-F238E27FC236}">
                <a16:creationId xmlns="" xmlns:a16="http://schemas.microsoft.com/office/drawing/2014/main" id="{618A6086-466F-4980-94B1-8A22150BF5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0768" y="4220166"/>
            <a:ext cx="1350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xy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707" name="文本框 4">
            <a:extLst>
              <a:ext uri="{FF2B5EF4-FFF2-40B4-BE49-F238E27FC236}">
                <a16:creationId xmlns="" xmlns:a16="http://schemas.microsoft.com/office/drawing/2014/main" id="{71DF4B66-05D8-44B9-A933-229BB92A0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919" y="2482851"/>
            <a:ext cx="7116972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一个长方形的面积为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+2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，若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一边长为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另一边长为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_____________.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6E23993F-3A5D-4FE0-BD32-15037DEBF1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7812" y="3028619"/>
            <a:ext cx="73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+2</a:t>
            </a:r>
          </a:p>
        </p:txBody>
      </p:sp>
      <p:sp>
        <p:nvSpPr>
          <p:cNvPr id="72709" name="文本框 6">
            <a:extLst>
              <a:ext uri="{FF2B5EF4-FFF2-40B4-BE49-F238E27FC236}">
                <a16:creationId xmlns="" xmlns:a16="http://schemas.microsoft.com/office/drawing/2014/main" id="{CC48C7C4-1F33-41CA-B717-AEC144527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919" y="989013"/>
            <a:ext cx="7670006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已知28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÷28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，那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么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的取值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A．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=4，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=3                             B．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=4，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=1 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C．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=1，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=3                             D．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=2，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=3 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4A2DB761-9D97-415C-B08D-08F05C9DA7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1685" y="1065213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</a:p>
        </p:txBody>
      </p:sp>
      <p:grpSp>
        <p:nvGrpSpPr>
          <p:cNvPr id="13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14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5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16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8" name="组合 7">
            <a:extLst>
              <a:ext uri="{FF2B5EF4-FFF2-40B4-BE49-F238E27FC236}">
                <a16:creationId xmlns="" xmlns:a16="http://schemas.microsoft.com/office/drawing/2014/main" id="{92AFCCE8-D069-4AA4-BAEE-82F741ED2065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36575"/>
            <a:ext cx="2480310" cy="492828"/>
            <a:chOff x="5083" y="1100"/>
            <a:chExt cx="3905" cy="778"/>
          </a:xfrm>
        </p:grpSpPr>
        <p:grpSp>
          <p:nvGrpSpPr>
            <p:cNvPr id="19" name="组合 1">
              <a:extLst>
                <a:ext uri="{FF2B5EF4-FFF2-40B4-BE49-F238E27FC236}">
                  <a16:creationId xmlns="" xmlns:a16="http://schemas.microsoft.com/office/drawing/2014/main" id="{68A8BB3F-D2F6-4B54-BEBD-8CFE70AED05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0983A0F7-DE7C-4EE1-8755-BF4BB7139C3B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="" xmlns:a16="http://schemas.microsoft.com/office/drawing/2014/main" id="{8A3729EC-0C3F-4A59-A6FB-A736E95CDD03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8D0D12F8-546D-4B48-98B2-F701830B5B10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D2723FCE-8458-4C18-877C-9BDA25AA4CC9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6EF0054D-D2F8-4D17-B55E-87F1D2B6D3A9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0" name="TextBox 15">
              <a:extLst>
                <a:ext uri="{FF2B5EF4-FFF2-40B4-BE49-F238E27FC236}">
                  <a16:creationId xmlns="" xmlns:a16="http://schemas.microsoft.com/office/drawing/2014/main" id="{17F45E33-A21A-40D5-AC13-CAF318494C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基础巩固题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937935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6" grpId="0"/>
      <p:bldP spid="9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3">
            <a:extLst>
              <a:ext uri="{FF2B5EF4-FFF2-40B4-BE49-F238E27FC236}">
                <a16:creationId xmlns="" xmlns:a16="http://schemas.microsoft.com/office/drawing/2014/main" id="{0B6D5E6E-4632-4ACF-95F9-FAF71423E1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550" y="986698"/>
            <a:ext cx="8201758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 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GB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GB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GB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GB" altLang="zh-CN"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GB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÷2</a:t>
            </a:r>
            <a:r>
              <a:rPr lang="en-GB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GB" altLang="zh-CN"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GB" sz="21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；</a:t>
            </a:r>
            <a:r>
              <a:rPr lang="zh-CN" altLang="en-GB" sz="21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</a:t>
            </a:r>
            <a:r>
              <a:rPr lang="zh-CN" altLang="en-GB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GB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GB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24</a:t>
            </a:r>
            <a:r>
              <a:rPr lang="en-GB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GB" altLang="zh-CN"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GB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GB" altLang="zh-CN"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GB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÷3</a:t>
            </a:r>
            <a:r>
              <a:rPr lang="en-GB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GB" sz="21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；</a:t>
            </a:r>
            <a:r>
              <a:rPr lang="zh-CN" altLang="en-GB" sz="21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</a:p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 (</a:t>
            </a:r>
            <a:r>
              <a:rPr lang="en-GB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GB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–21</a:t>
            </a:r>
            <a:r>
              <a:rPr lang="en-GB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GB" altLang="zh-CN"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GB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GB" altLang="zh-CN"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GB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GB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÷3</a:t>
            </a:r>
            <a:r>
              <a:rPr lang="en-GB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en-GB" sz="21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;</a:t>
            </a:r>
            <a:r>
              <a:rPr lang="en-US" altLang="en-GB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en-GB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en-GB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(14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–7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+14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)÷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7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m.</a:t>
            </a:r>
            <a:endParaRPr lang="en-US" altLang="en-GB" sz="2100" b="1" i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Text Box 6">
            <a:extLst>
              <a:ext uri="{FF2B5EF4-FFF2-40B4-BE49-F238E27FC236}">
                <a16:creationId xmlns="" xmlns:a16="http://schemas.microsoft.com/office/drawing/2014/main" id="{45CAD530-4F4F-4CDF-B1A5-951DED8614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0" y="1889125"/>
            <a:ext cx="5184775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GB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GB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GB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GB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GB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GB" altLang="zh-CN" sz="21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GB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÷2</a:t>
            </a:r>
            <a:r>
              <a:rPr lang="en-GB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GB" altLang="zh-CN" sz="21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zh-CN" altLang="en-GB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GB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6÷2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)(</a:t>
            </a:r>
            <a:r>
              <a:rPr lang="en-GB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GB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GB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÷</a:t>
            </a:r>
            <a:r>
              <a:rPr lang="en-GB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GB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GB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GB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GB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GB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GB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4" name="Text Box 7">
            <a:extLst>
              <a:ext uri="{FF2B5EF4-FFF2-40B4-BE49-F238E27FC236}">
                <a16:creationId xmlns="" xmlns:a16="http://schemas.microsoft.com/office/drawing/2014/main" id="{9C7FAAE9-09E9-406E-9E92-11AA7BFEEE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6864" y="1928813"/>
            <a:ext cx="3563938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(</a:t>
            </a:r>
            <a:r>
              <a:rPr lang="en-GB" altLang="zh-CN" sz="2100" b="1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zh-CN" altLang="en-GB" sz="2100" b="1" dirty="0" smtClean="0">
                <a:latin typeface="Times New Roman" panose="02020603050405020304" pitchFamily="18" charset="0"/>
              </a:rPr>
              <a:t> </a:t>
            </a:r>
            <a:r>
              <a:rPr lang="en-GB" altLang="zh-CN" sz="2100" b="1" dirty="0">
                <a:latin typeface="Times New Roman" panose="02020603050405020304" pitchFamily="18" charset="0"/>
              </a:rPr>
              <a:t>24</a:t>
            </a:r>
            <a:r>
              <a:rPr lang="en-GB" altLang="zh-CN" sz="2100" b="1" i="1" dirty="0">
                <a:latin typeface="Times New Roman" panose="02020603050405020304" pitchFamily="18" charset="0"/>
              </a:rPr>
              <a:t>a</a:t>
            </a:r>
            <a:r>
              <a:rPr lang="en-GB" altLang="zh-CN" sz="2100" b="1" baseline="30000" dirty="0">
                <a:latin typeface="Times New Roman" panose="02020603050405020304" pitchFamily="18" charset="0"/>
              </a:rPr>
              <a:t>2</a:t>
            </a:r>
            <a:r>
              <a:rPr lang="en-GB" altLang="zh-CN" sz="2100" b="1" i="1" dirty="0">
                <a:latin typeface="Times New Roman" panose="02020603050405020304" pitchFamily="18" charset="0"/>
              </a:rPr>
              <a:t>b</a:t>
            </a:r>
            <a:r>
              <a:rPr lang="en-GB" altLang="zh-CN" sz="2100" b="1" baseline="30000" dirty="0">
                <a:latin typeface="Times New Roman" panose="02020603050405020304" pitchFamily="18" charset="0"/>
              </a:rPr>
              <a:t>3</a:t>
            </a:r>
            <a:r>
              <a:rPr lang="en-GB" altLang="zh-CN" sz="2100" b="1" dirty="0">
                <a:latin typeface="Times New Roman" panose="02020603050405020304" pitchFamily="18" charset="0"/>
              </a:rPr>
              <a:t>÷3</a:t>
            </a:r>
            <a:r>
              <a:rPr lang="en-GB" altLang="zh-CN" sz="2100" b="1" i="1" dirty="0">
                <a:latin typeface="Times New Roman" panose="02020603050405020304" pitchFamily="18" charset="0"/>
              </a:rPr>
              <a:t>ab</a:t>
            </a:r>
          </a:p>
          <a:p>
            <a:pPr>
              <a:lnSpc>
                <a:spcPct val="150000"/>
              </a:lnSpc>
            </a:pPr>
            <a:r>
              <a:rPr lang="en-GB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GB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24÷3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GB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GB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2–1</a:t>
            </a:r>
            <a:r>
              <a:rPr lang="en-GB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GB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3–1</a:t>
            </a:r>
            <a:endParaRPr lang="en-GB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GB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GB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r>
              <a:rPr lang="en-GB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GB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GB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8">
            <a:extLst>
              <a:ext uri="{FF2B5EF4-FFF2-40B4-BE49-F238E27FC236}">
                <a16:creationId xmlns="" xmlns:a16="http://schemas.microsoft.com/office/drawing/2014/main" id="{186D5ED8-EB38-40AB-A0C8-E762ACB1AB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8900" y="3313113"/>
            <a:ext cx="4321175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(</a:t>
            </a:r>
            <a:r>
              <a:rPr lang="en-GB" altLang="zh-CN" sz="2100" b="1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GB" altLang="zh-CN" sz="2100" b="1" dirty="0" smtClean="0">
                <a:latin typeface="Times New Roman" panose="02020603050405020304" pitchFamily="18" charset="0"/>
              </a:rPr>
              <a:t>–21</a:t>
            </a:r>
            <a:r>
              <a:rPr lang="en-GB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GB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GB" altLang="zh-CN" sz="2100" b="1" i="1" dirty="0" smtClean="0">
                <a:latin typeface="Times New Roman" panose="02020603050405020304" pitchFamily="18" charset="0"/>
              </a:rPr>
              <a:t>b</a:t>
            </a:r>
            <a:r>
              <a:rPr lang="en-GB" altLang="zh-CN" sz="21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GB" altLang="zh-CN" sz="2100" b="1" i="1" dirty="0" smtClean="0">
                <a:latin typeface="Times New Roman" panose="02020603050405020304" pitchFamily="18" charset="0"/>
              </a:rPr>
              <a:t>c</a:t>
            </a:r>
            <a:r>
              <a:rPr lang="en-GB" altLang="zh-CN" sz="2100" b="1" dirty="0" smtClean="0">
                <a:latin typeface="Times New Roman" panose="02020603050405020304" pitchFamily="18" charset="0"/>
              </a:rPr>
              <a:t>÷3</a:t>
            </a:r>
            <a:r>
              <a:rPr lang="en-GB" altLang="zh-CN" sz="2100" b="1" i="1" dirty="0" smtClean="0">
                <a:latin typeface="Times New Roman" panose="02020603050405020304" pitchFamily="18" charset="0"/>
              </a:rPr>
              <a:t>ab</a:t>
            </a:r>
            <a:endParaRPr lang="en-GB" altLang="zh-CN" sz="2100" b="1" i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GB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GB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–21÷3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GB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GB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2–1</a:t>
            </a:r>
            <a:r>
              <a:rPr lang="en-GB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GB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3–1</a:t>
            </a:r>
            <a:r>
              <a:rPr lang="en-GB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GB" altLang="zh-CN" sz="21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GB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GB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–7</a:t>
            </a:r>
            <a:r>
              <a:rPr lang="en-GB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GB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GB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endParaRPr lang="en-US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8">
            <a:extLst>
              <a:ext uri="{FF2B5EF4-FFF2-40B4-BE49-F238E27FC236}">
                <a16:creationId xmlns="" xmlns:a16="http://schemas.microsoft.com/office/drawing/2014/main" id="{00078491-34C9-4A52-82F5-38D9248E88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1429" y="3330224"/>
            <a:ext cx="487277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(</a:t>
            </a:r>
            <a:r>
              <a:rPr lang="en-US" altLang="en-GB" sz="2100" b="1" dirty="0" smtClean="0">
                <a:latin typeface="Times New Roman" panose="02020603050405020304" pitchFamily="18" charset="0"/>
              </a:rPr>
              <a:t>4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(14</a:t>
            </a:r>
            <a:r>
              <a:rPr lang="en-US" altLang="zh-CN" sz="2100" b="1" i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–7</a:t>
            </a:r>
            <a:r>
              <a:rPr lang="en-US" altLang="zh-CN" sz="2100" b="1" i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+14</a:t>
            </a:r>
            <a:r>
              <a:rPr lang="en-US" altLang="zh-CN" sz="2100" b="1" i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)÷</a:t>
            </a:r>
            <a:r>
              <a:rPr lang="en-US" altLang="zh-CN" sz="21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7</a:t>
            </a:r>
            <a:r>
              <a:rPr lang="en-US" altLang="zh-CN" sz="21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endParaRPr lang="en-US" altLang="zh-CN" sz="2100" b="1" i="1" dirty="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GB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14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÷7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7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÷7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+14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÷7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</a:p>
          <a:p>
            <a:pPr>
              <a:lnSpc>
                <a:spcPct val="150000"/>
              </a:lnSpc>
            </a:pPr>
            <a:r>
              <a:rPr lang="en-GB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GB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GB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en-US" altLang="en-GB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en-GB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+2</a:t>
            </a:r>
            <a:r>
              <a:rPr lang="en-GB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13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4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15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" name="组合 7">
            <a:extLst>
              <a:ext uri="{FF2B5EF4-FFF2-40B4-BE49-F238E27FC236}">
                <a16:creationId xmlns="" xmlns:a16="http://schemas.microsoft.com/office/drawing/2014/main" id="{92AFCCE8-D069-4AA4-BAEE-82F741ED2065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450850"/>
            <a:ext cx="2480310" cy="492828"/>
            <a:chOff x="5083" y="1100"/>
            <a:chExt cx="3905" cy="778"/>
          </a:xfrm>
        </p:grpSpPr>
        <p:grpSp>
          <p:nvGrpSpPr>
            <p:cNvPr id="18" name="组合 1">
              <a:extLst>
                <a:ext uri="{FF2B5EF4-FFF2-40B4-BE49-F238E27FC236}">
                  <a16:creationId xmlns="" xmlns:a16="http://schemas.microsoft.com/office/drawing/2014/main" id="{68A8BB3F-D2F6-4B54-BEBD-8CFE70AED05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0983A0F7-DE7C-4EE1-8755-BF4BB7139C3B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8A3729EC-0C3F-4A59-A6FB-A736E95CDD03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="" xmlns:a16="http://schemas.microsoft.com/office/drawing/2014/main" id="{8D0D12F8-546D-4B48-98B2-F701830B5B10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D2723FCE-8458-4C18-877C-9BDA25AA4CC9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6EF0054D-D2F8-4D17-B55E-87F1D2B6D3A9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9" name="TextBox 15">
              <a:extLst>
                <a:ext uri="{FF2B5EF4-FFF2-40B4-BE49-F238E27FC236}">
                  <a16:creationId xmlns="" xmlns:a16="http://schemas.microsoft.com/office/drawing/2014/main" id="{17F45E33-A21A-40D5-AC13-CAF318494C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</a:rPr>
                <a:t>基础巩固题</a:t>
              </a:r>
              <a:endParaRPr lang="en-US" altLang="zh-CN" sz="2500" b="1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527787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文本框 101">
            <a:extLst>
              <a:ext uri="{FF2B5EF4-FFF2-40B4-BE49-F238E27FC236}">
                <a16:creationId xmlns="" xmlns:a16="http://schemas.microsoft.com/office/drawing/2014/main" id="{FBFF98AD-6F0A-4C44-860C-A434C43FB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875" y="1116788"/>
            <a:ext cx="75628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先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化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简，再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求值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)–(4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–8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)÷2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，其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–3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6408EE5-7D2D-4658-9985-49F34421FF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5600" y="2318705"/>
            <a:ext cx="5289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</a:p>
        </p:txBody>
      </p:sp>
      <p:pic>
        <p:nvPicPr>
          <p:cNvPr id="75779" name="图片 2">
            <a:extLst>
              <a:ext uri="{FF2B5EF4-FFF2-40B4-BE49-F238E27FC236}">
                <a16:creationId xmlns="" xmlns:a16="http://schemas.microsoft.com/office/drawing/2014/main" id="{F33D201D-0853-4F27-B038-FC9CD3E39EAE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717167"/>
            <a:ext cx="14288" cy="1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17EEBC5-B58B-4CD6-B215-6F42E3EFF8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5813" y="3833180"/>
            <a:ext cx="48397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原式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–1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×(–3)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27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26.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F530449-CA61-4D0A-977F-A318F5B93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2175" y="3325180"/>
            <a:ext cx="27927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当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–3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sym typeface="宋体" panose="02010600030101010101" pitchFamily="2" charset="-122"/>
              </a:rPr>
              <a:t>时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AA6E4D3-6710-4136-AD40-2A9146953D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7025" y="2821942"/>
            <a:ext cx="16834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</a:p>
        </p:txBody>
      </p:sp>
      <p:grpSp>
        <p:nvGrpSpPr>
          <p:cNvPr id="75788" name="组合 6">
            <a:extLst>
              <a:ext uri="{FF2B5EF4-FFF2-40B4-BE49-F238E27FC236}">
                <a16:creationId xmlns="" xmlns:a16="http://schemas.microsoft.com/office/drawing/2014/main" id="{81E3F2BE-A772-4201-B45F-D9BA128C2180}"/>
              </a:ext>
            </a:extLst>
          </p:cNvPr>
          <p:cNvGrpSpPr>
            <a:grpSpLocks/>
          </p:cNvGrpSpPr>
          <p:nvPr/>
        </p:nvGrpSpPr>
        <p:grpSpPr bwMode="auto">
          <a:xfrm>
            <a:off x="3346149" y="511176"/>
            <a:ext cx="2479675" cy="522288"/>
            <a:chOff x="5060" y="905"/>
            <a:chExt cx="3904" cy="822"/>
          </a:xfrm>
        </p:grpSpPr>
        <p:grpSp>
          <p:nvGrpSpPr>
            <p:cNvPr id="75789" name="组合 21">
              <a:extLst>
                <a:ext uri="{FF2B5EF4-FFF2-40B4-BE49-F238E27FC236}">
                  <a16:creationId xmlns="" xmlns:a16="http://schemas.microsoft.com/office/drawing/2014/main" id="{EDE9DC3C-25E1-4B10-B9C4-6577DBDF6F8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3" name="缺角矩形 2">
                <a:extLst>
                  <a:ext uri="{FF2B5EF4-FFF2-40B4-BE49-F238E27FC236}">
                    <a16:creationId xmlns="" xmlns:a16="http://schemas.microsoft.com/office/drawing/2014/main" id="{561B3629-EC99-4770-85C3-41F4A008B8B0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缺角矩形 5">
                <a:extLst>
                  <a:ext uri="{FF2B5EF4-FFF2-40B4-BE49-F238E27FC236}">
                    <a16:creationId xmlns="" xmlns:a16="http://schemas.microsoft.com/office/drawing/2014/main" id="{BA8F63DB-F483-4FE9-A746-D1F3536E8B7C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A137BCB3-C0F1-46BD-8A5D-C3243994CE46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DF13601D-D7B3-4B03-9DDF-6266D81DFE69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50DD0390-0C0A-4C79-9152-C8D453E1BDCF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5795" name="TextBox 15">
              <a:extLst>
                <a:ext uri="{FF2B5EF4-FFF2-40B4-BE49-F238E27FC236}">
                  <a16:creationId xmlns="" xmlns:a16="http://schemas.microsoft.com/office/drawing/2014/main" id="{F46FA175-4E3E-4C99-B911-DFB12F1968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prstClr val="white"/>
                  </a:solidFill>
                  <a:latin typeface="+mn-lt"/>
                </a:rPr>
                <a:t>能力提升题</a:t>
              </a:r>
              <a:endParaRPr lang="en-US" altLang="zh-CN" sz="2800" b="1">
                <a:solidFill>
                  <a:prstClr val="white"/>
                </a:solidFill>
                <a:latin typeface="+mn-lt"/>
              </a:endParaRPr>
            </a:p>
          </p:txBody>
        </p:sp>
      </p:grpSp>
      <p:grpSp>
        <p:nvGrpSpPr>
          <p:cNvPr id="21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23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</a:p>
          </p:txBody>
        </p:sp>
        <p:grpSp>
          <p:nvGrpSpPr>
            <p:cNvPr id="24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8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66462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1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文本框 1">
            <a:extLst>
              <a:ext uri="{FF2B5EF4-FFF2-40B4-BE49-F238E27FC236}">
                <a16:creationId xmlns="" xmlns:a16="http://schemas.microsoft.com/office/drawing/2014/main" id="{C68D964A-F275-46B7-A1C5-A020980AA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1168" y="1174512"/>
            <a:ext cx="6007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若3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•9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÷27</a:t>
            </a:r>
            <a:r>
              <a:rPr lang="zh-CN" altLang="en-US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=81，求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</a:t>
            </a:r>
            <a:r>
              <a:rPr lang="en-US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15364FB-6D67-4D2C-97A8-74D0B30114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0774" y="2925938"/>
            <a:ext cx="7660164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</a:t>
            </a:r>
            <a:r>
              <a:rPr lang="zh-CN" altLang="en-US" sz="21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•3</a:t>
            </a:r>
            <a:r>
              <a:rPr lang="zh-CN" altLang="en-US" sz="2100" b="1" baseline="30000" dirty="0" smtClean="0"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100" b="1" i="1" baseline="30000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baseline="30000" dirty="0" smtClean="0">
                <a:latin typeface="+mn-lt"/>
                <a:ea typeface="仿宋" panose="02010609060101010101" pitchFamily="49" charset="-122"/>
              </a:rPr>
              <a:t>+2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÷3</a:t>
            </a:r>
            <a:r>
              <a:rPr lang="zh-CN" altLang="en-US" sz="2100" b="1" baseline="30000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100" b="1" i="1" baseline="30000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baseline="30000" dirty="0" smtClean="0">
                <a:latin typeface="+mn-lt"/>
                <a:ea typeface="仿宋" panose="02010609060101010101" pitchFamily="49" charset="-122"/>
              </a:rPr>
              <a:t>+3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=81，   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即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100" b="1" i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   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解得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=3；</a:t>
            </a:r>
          </a:p>
        </p:txBody>
      </p:sp>
      <p:sp>
        <p:nvSpPr>
          <p:cNvPr id="76803" name="文本框 3">
            <a:extLst>
              <a:ext uri="{FF2B5EF4-FFF2-40B4-BE49-F238E27FC236}">
                <a16:creationId xmlns="" xmlns:a16="http://schemas.microsoft.com/office/drawing/2014/main" id="{522F6D95-FC79-474A-B0E7-C4CFA30F63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9901" y="2166938"/>
            <a:ext cx="5375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已知2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4=0，求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i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÷32</a:t>
            </a:r>
            <a:r>
              <a:rPr lang="zh-CN" altLang="en-US" sz="2400" b="1" i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的值．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84EA8F6-8D4D-4C06-ADC9-471354F59D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4473" y="3848362"/>
            <a:ext cx="6896577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5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4=0，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移项，得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5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=4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．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100" b="1" i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÷32</a:t>
            </a:r>
            <a:r>
              <a:rPr lang="zh-CN" altLang="en-US" sz="2100" b="1" i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=2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i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÷2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zh-CN" altLang="en-US" sz="2100" b="1" i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=2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i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zh-CN" altLang="en-US" sz="2100" b="1" i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=2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=16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．</a:t>
            </a:r>
          </a:p>
        </p:txBody>
      </p:sp>
      <p:sp>
        <p:nvSpPr>
          <p:cNvPr id="76805" name="文本框 5">
            <a:extLst>
              <a:ext uri="{FF2B5EF4-FFF2-40B4-BE49-F238E27FC236}">
                <a16:creationId xmlns="" xmlns:a16="http://schemas.microsoft.com/office/drawing/2014/main" id="{1BD7E3DE-3A1C-4650-A678-D2A893BD13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6168" y="1636475"/>
            <a:ext cx="4894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已知5</a:t>
            </a:r>
            <a:r>
              <a:rPr lang="zh-CN" altLang="en-US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=36，5</a:t>
            </a:r>
            <a:r>
              <a:rPr lang="zh-CN" altLang="en-US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=2，求5</a:t>
            </a:r>
            <a:r>
              <a:rPr lang="zh-CN" altLang="en-US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A6E9EFC-FCA5-446E-B4BA-86B2D9EAF9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5423" y="3382963"/>
            <a:ext cx="6429852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5</a:t>
            </a:r>
            <a:r>
              <a:rPr lang="zh-CN" altLang="en-US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en-US" sz="2100" b="1" i="1" baseline="30000" dirty="0" smtClean="0">
                <a:latin typeface="Times New Roman" panose="02020603050405020304" pitchFamily="18" charset="0"/>
              </a:rPr>
              <a:t>y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5</a:t>
            </a:r>
            <a:r>
              <a:rPr lang="zh-CN" altLang="en-US" sz="2100" b="1" i="1" baseline="30000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zh-CN" altLang="en-US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en-US" sz="21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=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4，5</a:t>
            </a:r>
            <a:r>
              <a:rPr lang="zh-CN" altLang="en-US" sz="2100" b="1" i="1" baseline="30000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–</a:t>
            </a:r>
            <a:r>
              <a:rPr lang="zh-CN" altLang="en-US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en-US" sz="2100" b="1" i="1" baseline="30000" dirty="0" smtClean="0">
                <a:latin typeface="Times New Roman" panose="02020603050405020304" pitchFamily="18" charset="0"/>
              </a:rPr>
              <a:t>y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=5</a:t>
            </a:r>
            <a:r>
              <a:rPr lang="zh-CN" altLang="en-US" sz="21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÷5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1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=36÷4=9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．</a:t>
            </a:r>
          </a:p>
        </p:txBody>
      </p:sp>
      <p:grpSp>
        <p:nvGrpSpPr>
          <p:cNvPr id="76812" name="组合 2">
            <a:extLst>
              <a:ext uri="{FF2B5EF4-FFF2-40B4-BE49-F238E27FC236}">
                <a16:creationId xmlns="" xmlns:a16="http://schemas.microsoft.com/office/drawing/2014/main" id="{449E3FD1-9F36-410F-AABC-E576FA75CEAD}"/>
              </a:ext>
            </a:extLst>
          </p:cNvPr>
          <p:cNvGrpSpPr>
            <a:grpSpLocks/>
          </p:cNvGrpSpPr>
          <p:nvPr/>
        </p:nvGrpSpPr>
        <p:grpSpPr bwMode="auto">
          <a:xfrm>
            <a:off x="3321400" y="534318"/>
            <a:ext cx="2478088" cy="522287"/>
            <a:chOff x="5060" y="905"/>
            <a:chExt cx="3904" cy="822"/>
          </a:xfrm>
        </p:grpSpPr>
        <p:grpSp>
          <p:nvGrpSpPr>
            <p:cNvPr id="76813" name="组合 6">
              <a:extLst>
                <a:ext uri="{FF2B5EF4-FFF2-40B4-BE49-F238E27FC236}">
                  <a16:creationId xmlns="" xmlns:a16="http://schemas.microsoft.com/office/drawing/2014/main" id="{D6A89AC6-E770-4544-9D90-1167CB1850D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="" xmlns:a16="http://schemas.microsoft.com/office/drawing/2014/main" id="{8118BC08-EF96-4042-A71E-F14E9B3A9E4F}"/>
                  </a:ext>
                </a:extLst>
              </p:cNvPr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="" xmlns:a16="http://schemas.microsoft.com/office/drawing/2014/main" id="{E7AD7778-CC22-4A00-B71F-8345387D4C9E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="" xmlns:a16="http://schemas.microsoft.com/office/drawing/2014/main" id="{CED99A69-04B1-42C1-83E7-E6D82BFB1653}"/>
                  </a:ext>
                </a:extLst>
              </p:cNvPr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="" xmlns:a16="http://schemas.microsoft.com/office/drawing/2014/main" id="{8058E768-3031-49B0-9A33-D593FDB6717B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="" xmlns:a16="http://schemas.microsoft.com/office/drawing/2014/main" id="{D8A1782D-1C57-4A81-8AD8-0C11B1A03AFC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6819" name="TextBox 15">
              <a:extLst>
                <a:ext uri="{FF2B5EF4-FFF2-40B4-BE49-F238E27FC236}">
                  <a16:creationId xmlns="" xmlns:a16="http://schemas.microsoft.com/office/drawing/2014/main" id="{5665C4D9-915D-4448-A7BE-265F75F61E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prstClr val="white"/>
                  </a:solidFill>
                </a:rPr>
                <a:t>拓广探索题</a:t>
              </a:r>
              <a:endParaRPr lang="en-US" altLang="zh-CN" sz="28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">
            <a:extLst>
              <a:ext uri="{FF2B5EF4-FFF2-40B4-BE49-F238E27FC236}">
                <a16:creationId xmlns="" xmlns:a16="http://schemas.microsoft.com/office/drawing/2014/main" id="{6DCA0192-B5DA-41B6-B6E2-CC74EB2B68FD}"/>
              </a:ext>
            </a:extLst>
          </p:cNvPr>
          <p:cNvGrpSpPr>
            <a:grpSpLocks/>
          </p:cNvGrpSpPr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23" name="文本框 20">
              <a:extLst>
                <a:ext uri="{FF2B5EF4-FFF2-40B4-BE49-F238E27FC236}">
                  <a16:creationId xmlns="" xmlns:a16="http://schemas.microsoft.com/office/drawing/2014/main" id="{D3B3364F-5529-4B6B-84A6-5C3D5C127C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4" name="组合 1">
              <a:extLst>
                <a:ext uri="{FF2B5EF4-FFF2-40B4-BE49-F238E27FC236}">
                  <a16:creationId xmlns="" xmlns:a16="http://schemas.microsoft.com/office/drawing/2014/main" id="{8A93097E-B887-4C40-A179-69E03443B1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5" name="直线连接符 19">
                <a:extLst>
                  <a:ext uri="{FF2B5EF4-FFF2-40B4-BE49-F238E27FC236}">
                    <a16:creationId xmlns="" xmlns:a16="http://schemas.microsoft.com/office/drawing/2014/main" id="{2EAC548F-00CC-4264-8683-380282EDB51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>
                <a:extLst>
                  <a:ext uri="{FF2B5EF4-FFF2-40B4-BE49-F238E27FC236}">
                    <a16:creationId xmlns="" xmlns:a16="http://schemas.microsoft.com/office/drawing/2014/main" id="{7C8323F9-D6F5-450E-9416-36193EFB87D1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324846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>
            <a:extLst>
              <a:ext uri="{FF2B5EF4-FFF2-40B4-BE49-F238E27FC236}">
                <a16:creationId xmlns="" xmlns:a16="http://schemas.microsoft.com/office/drawing/2014/main" id="{9C7C022E-3091-4087-9EE5-ECE1C7781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6469" y="1047920"/>
            <a:ext cx="7731949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(–5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)(–3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(–5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xy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).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5">
            <a:extLst>
              <a:ext uri="{FF2B5EF4-FFF2-40B4-BE49-F238E27FC236}">
                <a16:creationId xmlns="" xmlns:a16="http://schemas.microsoft.com/office/drawing/2014/main" id="{3FA4DE1C-1C7A-4F8C-B30F-EFD080C652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9987" y="2063583"/>
            <a:ext cx="438308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en-US" altLang="zh-CN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(1) (–5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)(–3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[(–5)×(–3)](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•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15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</a:p>
        </p:txBody>
      </p:sp>
      <p:sp>
        <p:nvSpPr>
          <p:cNvPr id="7" name="Text Box 6">
            <a:extLst>
              <a:ext uri="{FF2B5EF4-FFF2-40B4-BE49-F238E27FC236}">
                <a16:creationId xmlns="" xmlns:a16="http://schemas.microsoft.com/office/drawing/2014/main" id="{73A8B3DE-2219-42C5-9D61-606BAB10F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4556" y="2063583"/>
            <a:ext cx="3314700" cy="1869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(2) (2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(–5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 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(–5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=[8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×(–5)](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•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 –40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100" b="1" dirty="0">
              <a:solidFill>
                <a:srgbClr val="0000FF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="" xmlns:a16="http://schemas.microsoft.com/office/drawing/2014/main" id="{19C79D88-AF7D-4BA3-A383-EFDA67AE0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496" y="4146550"/>
            <a:ext cx="2901553" cy="415498"/>
          </a:xfrm>
          <a:prstGeom prst="rect">
            <a:avLst/>
          </a:prstGeom>
          <a:noFill/>
          <a:ln w="25400">
            <a:solidFill>
              <a:schemeClr val="tx1">
                <a:alpha val="41959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单项式与单项式相乘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="" xmlns:a16="http://schemas.microsoft.com/office/drawing/2014/main" id="{DA726F06-ED74-49BD-B914-DA9AC853A9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0925" y="4061870"/>
            <a:ext cx="4125119" cy="577081"/>
          </a:xfrm>
          <a:prstGeom prst="rect">
            <a:avLst/>
          </a:prstGeom>
          <a:noFill/>
          <a:ln w="25400">
            <a:solidFill>
              <a:schemeClr val="tx1">
                <a:alpha val="41176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有理数的乘法与同底数幂的乘法</a:t>
            </a:r>
          </a:p>
        </p:txBody>
      </p:sp>
      <p:grpSp>
        <p:nvGrpSpPr>
          <p:cNvPr id="3" name="组合 13">
            <a:extLst>
              <a:ext uri="{FF2B5EF4-FFF2-40B4-BE49-F238E27FC236}">
                <a16:creationId xmlns="" xmlns:a16="http://schemas.microsoft.com/office/drawing/2014/main" id="{FC831959-98ED-4E7D-B37A-C55B96F311DC}"/>
              </a:ext>
            </a:extLst>
          </p:cNvPr>
          <p:cNvGrpSpPr>
            <a:grpSpLocks/>
          </p:cNvGrpSpPr>
          <p:nvPr/>
        </p:nvGrpSpPr>
        <p:grpSpPr bwMode="auto">
          <a:xfrm>
            <a:off x="3124199" y="3923080"/>
            <a:ext cx="1674812" cy="1179094"/>
            <a:chOff x="3708400" y="4737100"/>
            <a:chExt cx="2232077" cy="1572750"/>
          </a:xfrm>
        </p:grpSpPr>
        <p:sp>
          <p:nvSpPr>
            <p:cNvPr id="9" name="右箭头 8">
              <a:extLst>
                <a:ext uri="{FF2B5EF4-FFF2-40B4-BE49-F238E27FC236}">
                  <a16:creationId xmlns="" xmlns:a16="http://schemas.microsoft.com/office/drawing/2014/main" id="{FCBC173E-420D-425D-93E5-D0CEA46F3FD6}"/>
                </a:ext>
              </a:extLst>
            </p:cNvPr>
            <p:cNvSpPr/>
            <p:nvPr/>
          </p:nvSpPr>
          <p:spPr bwMode="auto">
            <a:xfrm>
              <a:off x="3708400" y="5097076"/>
              <a:ext cx="2232077" cy="431971"/>
            </a:xfrm>
            <a:prstGeom prst="rightArrow">
              <a:avLst/>
            </a:prstGeom>
            <a:solidFill>
              <a:schemeClr val="accent6">
                <a:lumMod val="75000"/>
                <a:alpha val="63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100"/>
            </a:p>
          </p:txBody>
        </p:sp>
        <p:sp>
          <p:nvSpPr>
            <p:cNvPr id="55304" name="Rectangle 4">
              <a:extLst>
                <a:ext uri="{FF2B5EF4-FFF2-40B4-BE49-F238E27FC236}">
                  <a16:creationId xmlns="" xmlns:a16="http://schemas.microsoft.com/office/drawing/2014/main" id="{5CBED5FB-C81E-44C1-83A6-9C7025344F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8400" y="5326278"/>
              <a:ext cx="2058668" cy="983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100" dirty="0">
                  <a:latin typeface="黑体" panose="02010609060101010101" pitchFamily="49" charset="-122"/>
                  <a:ea typeface="黑体" panose="02010609060101010101" pitchFamily="49" charset="-122"/>
                </a:rPr>
                <a:t>乘法交换律和结合律</a:t>
              </a:r>
            </a:p>
          </p:txBody>
        </p:sp>
        <p:sp>
          <p:nvSpPr>
            <p:cNvPr id="55305" name="TextBox 11">
              <a:extLst>
                <a:ext uri="{FF2B5EF4-FFF2-40B4-BE49-F238E27FC236}">
                  <a16:creationId xmlns="" xmlns:a16="http://schemas.microsoft.com/office/drawing/2014/main" id="{0FF3CC3E-D49E-4EA3-891F-03AB4AB146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3225" y="4737100"/>
              <a:ext cx="955040" cy="552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转化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6809AE69-E288-4630-BDDD-D99E5FCF64A8}"/>
              </a:ext>
            </a:extLst>
          </p:cNvPr>
          <p:cNvGrpSpPr>
            <a:grpSpLocks/>
          </p:cNvGrpSpPr>
          <p:nvPr/>
        </p:nvGrpSpPr>
        <p:grpSpPr bwMode="auto">
          <a:xfrm>
            <a:off x="6065446" y="872470"/>
            <a:ext cx="2689958" cy="1027448"/>
            <a:chOff x="4907" y="521"/>
            <a:chExt cx="4678" cy="2155"/>
          </a:xfrm>
        </p:grpSpPr>
        <p:sp>
          <p:nvSpPr>
            <p:cNvPr id="55307" name="云形标注 12">
              <a:extLst>
                <a:ext uri="{FF2B5EF4-FFF2-40B4-BE49-F238E27FC236}">
                  <a16:creationId xmlns="" xmlns:a16="http://schemas.microsoft.com/office/drawing/2014/main" id="{E0CA095F-3641-4231-8393-A16696B93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7" y="521"/>
              <a:ext cx="4678" cy="2155"/>
            </a:xfrm>
            <a:prstGeom prst="cloudCallout">
              <a:avLst>
                <a:gd name="adj1" fmla="val -122745"/>
                <a:gd name="adj2" fmla="val 179315"/>
              </a:avLst>
            </a:prstGeom>
            <a:solidFill>
              <a:srgbClr val="99FFCC"/>
            </a:solidFill>
            <a:ln w="9525">
              <a:solidFill>
                <a:srgbClr val="FFFFC5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5308" name="文本框 1">
              <a:extLst>
                <a:ext uri="{FF2B5EF4-FFF2-40B4-BE49-F238E27FC236}">
                  <a16:creationId xmlns="" xmlns:a16="http://schemas.microsoft.com/office/drawing/2014/main" id="{C3942CC7-596A-45F2-9180-B11A9DD743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90" y="630"/>
              <a:ext cx="3676" cy="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楷体" pitchFamily="49" charset="-122"/>
                  <a:ea typeface="楷体" pitchFamily="49" charset="-122"/>
                </a:rPr>
                <a:t>单项式相乘的结果仍是</a:t>
              </a:r>
              <a:r>
                <a:rPr lang="zh-CN" altLang="en-US" b="1" dirty="0" smtClean="0">
                  <a:latin typeface="楷体" pitchFamily="49" charset="-122"/>
                  <a:ea typeface="楷体" pitchFamily="49" charset="-122"/>
                </a:rPr>
                <a:t>单项式</a:t>
              </a:r>
              <a:r>
                <a:rPr lang="en-US" altLang="zh-CN" b="1" dirty="0" smtClean="0">
                  <a:latin typeface="楷体" pitchFamily="49" charset="-122"/>
                  <a:ea typeface="楷体" pitchFamily="49" charset="-122"/>
                </a:rPr>
                <a:t>.</a:t>
              </a:r>
              <a:endParaRPr lang="zh-CN" altLang="en-US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55313" name="组合 6">
            <a:extLst>
              <a:ext uri="{FF2B5EF4-FFF2-40B4-BE49-F238E27FC236}">
                <a16:creationId xmlns="" xmlns:a16="http://schemas.microsoft.com/office/drawing/2014/main" id="{B544C02D-4376-4AA0-85A1-0F72426E1538}"/>
              </a:ext>
            </a:extLst>
          </p:cNvPr>
          <p:cNvGrpSpPr>
            <a:grpSpLocks/>
          </p:cNvGrpSpPr>
          <p:nvPr/>
        </p:nvGrpSpPr>
        <p:grpSpPr bwMode="auto">
          <a:xfrm>
            <a:off x="701675" y="514350"/>
            <a:ext cx="1858963" cy="492125"/>
            <a:chOff x="427462" y="558483"/>
            <a:chExt cx="1858351" cy="492443"/>
          </a:xfrm>
        </p:grpSpPr>
        <p:grpSp>
          <p:nvGrpSpPr>
            <p:cNvPr id="55314" name="组合 5">
              <a:extLst>
                <a:ext uri="{FF2B5EF4-FFF2-40B4-BE49-F238E27FC236}">
                  <a16:creationId xmlns="" xmlns:a16="http://schemas.microsoft.com/office/drawing/2014/main" id="{6A58AA6E-2156-4440-BC07-E7A09595F8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7" name="椭圆 16">
                <a:extLst>
                  <a:ext uri="{FF2B5EF4-FFF2-40B4-BE49-F238E27FC236}">
                    <a16:creationId xmlns="" xmlns:a16="http://schemas.microsoft.com/office/drawing/2014/main" id="{5D7B8383-48D9-4128-86B4-EC3880EE78EE}"/>
                  </a:ext>
                </a:extLst>
              </p:cNvPr>
              <p:cNvSpPr/>
              <p:nvPr/>
            </p:nvSpPr>
            <p:spPr>
              <a:xfrm>
                <a:off x="2177459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B9454336-6C2A-4B3E-99B2-D332C33C05F2}"/>
                  </a:ext>
                </a:extLst>
              </p:cNvPr>
              <p:cNvSpPr/>
              <p:nvPr/>
            </p:nvSpPr>
            <p:spPr>
              <a:xfrm>
                <a:off x="2507550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2505E1C9-9A39-476A-9917-3F0C196BDEB9}"/>
                  </a:ext>
                </a:extLst>
              </p:cNvPr>
              <p:cNvSpPr/>
              <p:nvPr/>
            </p:nvSpPr>
            <p:spPr>
              <a:xfrm>
                <a:off x="283764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1AEEB334-6FC5-4552-943E-D7EC7CF23BE7}"/>
                  </a:ext>
                </a:extLst>
              </p:cNvPr>
              <p:cNvSpPr/>
              <p:nvPr/>
            </p:nvSpPr>
            <p:spPr>
              <a:xfrm>
                <a:off x="3167733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F93DA96E-D8E0-4D6C-B842-59B66560268D}"/>
                  </a:ext>
                </a:extLst>
              </p:cNvPr>
              <p:cNvSpPr/>
              <p:nvPr/>
            </p:nvSpPr>
            <p:spPr>
              <a:xfrm>
                <a:off x="3567652" y="-557353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55320" name="文本框 11">
              <a:extLst>
                <a:ext uri="{FF2B5EF4-FFF2-40B4-BE49-F238E27FC236}">
                  <a16:creationId xmlns="" xmlns:a16="http://schemas.microsoft.com/office/drawing/2014/main" id="{D845CCD7-7576-40BF-A365-AF4D8480A5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</a:rPr>
                <a:t>1</a:t>
              </a:r>
              <a:endParaRPr lang="zh-CN" altLang="en-US" sz="2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5321" name="文本框 11">
            <a:extLst>
              <a:ext uri="{FF2B5EF4-FFF2-40B4-BE49-F238E27FC236}">
                <a16:creationId xmlns="" xmlns:a16="http://schemas.microsoft.com/office/drawing/2014/main" id="{8008B46A-C55C-45DE-8FB6-5DC5F42043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3506" y="544764"/>
            <a:ext cx="4295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单项式乘以单项式法则的应用</a:t>
            </a:r>
          </a:p>
        </p:txBody>
      </p:sp>
      <p:grpSp>
        <p:nvGrpSpPr>
          <p:cNvPr id="27" name="组合 2">
            <a:extLst>
              <a:ext uri="{FF2B5EF4-FFF2-40B4-BE49-F238E27FC236}">
                <a16:creationId xmlns="" xmlns:a16="http://schemas.microsoft.com/office/drawing/2014/main" id="{971DBD1A-02C6-4994-8CCD-2FFF346D623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8" name="直线连接符 23">
              <a:extLst>
                <a:ext uri="{FF2B5EF4-FFF2-40B4-BE49-F238E27FC236}">
                  <a16:creationId xmlns="" xmlns:a16="http://schemas.microsoft.com/office/drawing/2014/main" id="{43FE7813-447A-483B-93C4-2F717D1A497A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="" xmlns:a16="http://schemas.microsoft.com/office/drawing/2014/main" id="{DCBFFC52-BBEA-4C1D-B4E9-9E00BC613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="" xmlns:a16="http://schemas.microsoft.com/office/drawing/2014/main" id="{1E4C8C5F-C7FD-45DF-BE82-3ABD8B65006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6D3E1A0-B4AD-4B62-B58E-893AD00707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0" y="2529532"/>
            <a:ext cx="1728788" cy="46166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整式的除法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="" xmlns:a16="http://schemas.microsoft.com/office/drawing/2014/main" id="{BBE56828-345C-46A7-A7D1-AE2C38C75E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0789" y="468551"/>
            <a:ext cx="1539874" cy="861774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同底数幂的除法</a:t>
            </a:r>
            <a:endParaRPr lang="en-US" altLang="zh-CN" sz="20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354A0BB2-EF42-418B-993D-230D7F845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0789" y="1577826"/>
            <a:ext cx="1539874" cy="861774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单项式除以单项式</a:t>
            </a:r>
          </a:p>
        </p:txBody>
      </p:sp>
      <p:sp>
        <p:nvSpPr>
          <p:cNvPr id="77828" name="矩形 14">
            <a:extLst>
              <a:ext uri="{FF2B5EF4-FFF2-40B4-BE49-F238E27FC236}">
                <a16:creationId xmlns="" xmlns:a16="http://schemas.microsoft.com/office/drawing/2014/main" id="{DF542F40-6A12-4E94-8660-4BF2BE432D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8488" y="1330325"/>
            <a:ext cx="34290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55" name="左大括号 54">
            <a:extLst>
              <a:ext uri="{FF2B5EF4-FFF2-40B4-BE49-F238E27FC236}">
                <a16:creationId xmlns="" xmlns:a16="http://schemas.microsoft.com/office/drawing/2014/main" id="{9376FB2E-1AD3-46C4-8A49-0F65B25A43F3}"/>
              </a:ext>
            </a:extLst>
          </p:cNvPr>
          <p:cNvSpPr>
            <a:spLocks/>
          </p:cNvSpPr>
          <p:nvPr/>
        </p:nvSpPr>
        <p:spPr bwMode="auto">
          <a:xfrm>
            <a:off x="2271713" y="1137443"/>
            <a:ext cx="76200" cy="3203575"/>
          </a:xfrm>
          <a:prstGeom prst="leftBrace">
            <a:avLst>
              <a:gd name="adj1" fmla="val 7396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D35AC66-CF75-471F-9239-8F96F70C6D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2125" y="589756"/>
            <a:ext cx="4519613" cy="400110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底数不</a:t>
            </a:r>
            <a:r>
              <a:rPr lang="zh-CN" alt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变，指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数相减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D5BC43E6-3805-46E1-BF61-B8232966B8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7038" y="1347788"/>
            <a:ext cx="4584700" cy="1323439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系数相除；</a:t>
            </a:r>
          </a:p>
          <a:p>
            <a:pPr eaLnBrk="0" hangingPunct="0"/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同底数的幂相除；</a:t>
            </a:r>
          </a:p>
          <a:p>
            <a:pPr eaLnBrk="0" hangingPunct="0"/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只在被除式里的因式照搬作为商的一个因式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9B4A802-2087-4CC6-95E3-CD13C08F9F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9363" y="2803090"/>
            <a:ext cx="1539874" cy="861774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多项式除以单项式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88A59728-A6DD-4419-BF9A-7D36A1F637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6100" y="2991197"/>
            <a:ext cx="4578350" cy="481863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转化为单项式除以单项式的问题</a:t>
            </a:r>
          </a:p>
        </p:txBody>
      </p:sp>
      <p:sp>
        <p:nvSpPr>
          <p:cNvPr id="24" name="右箭头 23">
            <a:extLst>
              <a:ext uri="{FF2B5EF4-FFF2-40B4-BE49-F238E27FC236}">
                <a16:creationId xmlns="" xmlns:a16="http://schemas.microsoft.com/office/drawing/2014/main" id="{040A2B62-A491-4C42-ADEE-EF351D1447EC}"/>
              </a:ext>
            </a:extLst>
          </p:cNvPr>
          <p:cNvSpPr/>
          <p:nvPr/>
        </p:nvSpPr>
        <p:spPr bwMode="auto">
          <a:xfrm>
            <a:off x="4049712" y="742156"/>
            <a:ext cx="161925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5" name="右箭头 24">
            <a:extLst>
              <a:ext uri="{FF2B5EF4-FFF2-40B4-BE49-F238E27FC236}">
                <a16:creationId xmlns="" xmlns:a16="http://schemas.microsoft.com/office/drawing/2014/main" id="{6098FE12-6A24-4F0E-976D-D25DDE428F03}"/>
              </a:ext>
            </a:extLst>
          </p:cNvPr>
          <p:cNvSpPr/>
          <p:nvPr/>
        </p:nvSpPr>
        <p:spPr bwMode="auto">
          <a:xfrm>
            <a:off x="4048124" y="1900763"/>
            <a:ext cx="161925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6" name="右箭头 25">
            <a:extLst>
              <a:ext uri="{FF2B5EF4-FFF2-40B4-BE49-F238E27FC236}">
                <a16:creationId xmlns="" xmlns:a16="http://schemas.microsoft.com/office/drawing/2014/main" id="{E2579D3C-7A29-4A57-95B9-AFBAF894418C}"/>
              </a:ext>
            </a:extLst>
          </p:cNvPr>
          <p:cNvSpPr/>
          <p:nvPr/>
        </p:nvSpPr>
        <p:spPr bwMode="auto">
          <a:xfrm>
            <a:off x="4075113" y="3135659"/>
            <a:ext cx="161925" cy="2174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grpSp>
        <p:nvGrpSpPr>
          <p:cNvPr id="77837" name="组合 1">
            <a:extLst>
              <a:ext uri="{FF2B5EF4-FFF2-40B4-BE49-F238E27FC236}">
                <a16:creationId xmlns="" xmlns:a16="http://schemas.microsoft.com/office/drawing/2014/main" id="{19C4B4B6-CCB9-4068-84F0-65CE9F22A16E}"/>
              </a:ext>
            </a:extLst>
          </p:cNvPr>
          <p:cNvGrpSpPr>
            <a:grpSpLocks/>
          </p:cNvGrpSpPr>
          <p:nvPr/>
        </p:nvGrpSpPr>
        <p:grpSpPr bwMode="auto">
          <a:xfrm>
            <a:off x="-18732" y="-69796"/>
            <a:ext cx="2006600" cy="477837"/>
            <a:chOff x="227" y="33"/>
            <a:chExt cx="3160" cy="752"/>
          </a:xfrm>
        </p:grpSpPr>
        <p:cxnSp>
          <p:nvCxnSpPr>
            <p:cNvPr id="2" name="直线连接符 16">
              <a:extLst>
                <a:ext uri="{FF2B5EF4-FFF2-40B4-BE49-F238E27FC236}">
                  <a16:creationId xmlns="" xmlns:a16="http://schemas.microsoft.com/office/drawing/2014/main" id="{48491AA8-CCA2-44B2-BB1B-B6EA566478B5}"/>
                </a:ext>
              </a:extLst>
            </p:cNvPr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839" name="文本框 17">
              <a:extLst>
                <a:ext uri="{FF2B5EF4-FFF2-40B4-BE49-F238E27FC236}">
                  <a16:creationId xmlns="" xmlns:a16="http://schemas.microsoft.com/office/drawing/2014/main" id="{AEF114D3-A98A-438A-B0C2-9EBC47C6E9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Yuanti SC"/>
                  <a:ea typeface="Yuanti SC"/>
                  <a:cs typeface="Yuanti SC"/>
                </a:rPr>
                <a:t>课堂小结</a:t>
              </a:r>
            </a:p>
          </p:txBody>
        </p:sp>
        <p:sp>
          <p:nvSpPr>
            <p:cNvPr id="4" name="Freeform 74">
              <a:extLst>
                <a:ext uri="{FF2B5EF4-FFF2-40B4-BE49-F238E27FC236}">
                  <a16:creationId xmlns="" xmlns:a16="http://schemas.microsoft.com/office/drawing/2014/main" id="{D33114E2-1BF1-48E2-86CE-F762D30746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42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7521F08-259C-4E2F-B2EC-55C1B48AD3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0789" y="3910131"/>
            <a:ext cx="1539874" cy="861774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指数幂的性质</a:t>
            </a:r>
          </a:p>
        </p:txBody>
      </p:sp>
      <p:sp>
        <p:nvSpPr>
          <p:cNvPr id="6" name="右箭头 5">
            <a:extLst>
              <a:ext uri="{FF2B5EF4-FFF2-40B4-BE49-F238E27FC236}">
                <a16:creationId xmlns="" xmlns:a16="http://schemas.microsoft.com/office/drawing/2014/main" id="{693AA940-6D53-4F13-9429-E2B7C78C6F8C}"/>
              </a:ext>
            </a:extLst>
          </p:cNvPr>
          <p:cNvSpPr/>
          <p:nvPr/>
        </p:nvSpPr>
        <p:spPr bwMode="auto">
          <a:xfrm>
            <a:off x="4060824" y="4232273"/>
            <a:ext cx="161925" cy="2174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046EBA9-C9D8-4893-A3B0-20E18E73D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6100" y="4010835"/>
            <a:ext cx="4578350" cy="481863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以外任何数的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次幂都等于</a:t>
            </a:r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0930663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 bldLvl="0" animBg="1"/>
      <p:bldP spid="19" grpId="0" bldLvl="0" animBg="1"/>
      <p:bldP spid="55" grpId="0" bldLvl="0" animBg="1"/>
      <p:bldP spid="16" grpId="0" bldLvl="0" animBg="1"/>
      <p:bldP spid="17" grpId="0" bldLvl="0" animBg="1"/>
      <p:bldP spid="18" grpId="0" bldLvl="0" animBg="1"/>
      <p:bldP spid="20" grpId="0" bldLvl="0" animBg="1"/>
      <p:bldP spid="24" grpId="0" bldLvl="0" animBg="1"/>
      <p:bldP spid="25" grpId="0" bldLvl="0" animBg="1"/>
      <p:bldP spid="26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文本框 7">
            <a:extLst>
              <a:ext uri="{FF2B5EF4-FFF2-40B4-BE49-F238E27FC236}">
                <a16:creationId xmlns="" xmlns:a16="http://schemas.microsoft.com/office/drawing/2014/main" id="{342C155D-DE86-4BA9-8523-2581D84D3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650" y="-69850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 dirty="0">
                <a:latin typeface="+mn-lt"/>
                <a:cs typeface="Yuanti SC"/>
              </a:rPr>
              <a:t>课后作业</a:t>
            </a:r>
          </a:p>
        </p:txBody>
      </p:sp>
      <p:grpSp>
        <p:nvGrpSpPr>
          <p:cNvPr id="82948" name="组合 1">
            <a:extLst>
              <a:ext uri="{FF2B5EF4-FFF2-40B4-BE49-F238E27FC236}">
                <a16:creationId xmlns="" xmlns:a16="http://schemas.microsoft.com/office/drawing/2014/main" id="{9DEB777A-FA51-45CC-A53B-0AB0245AF42E}"/>
              </a:ext>
            </a:extLst>
          </p:cNvPr>
          <p:cNvGrpSpPr>
            <a:grpSpLocks/>
          </p:cNvGrpSpPr>
          <p:nvPr/>
        </p:nvGrpSpPr>
        <p:grpSpPr bwMode="auto">
          <a:xfrm>
            <a:off x="0" y="22211"/>
            <a:ext cx="2006600" cy="379429"/>
            <a:chOff x="248" y="180"/>
            <a:chExt cx="3160" cy="598"/>
          </a:xfrm>
        </p:grpSpPr>
        <p:cxnSp>
          <p:nvCxnSpPr>
            <p:cNvPr id="7" name="直线连接符 6">
              <a:extLst>
                <a:ext uri="{FF2B5EF4-FFF2-40B4-BE49-F238E27FC236}">
                  <a16:creationId xmlns="" xmlns:a16="http://schemas.microsoft.com/office/drawing/2014/main" id="{3E6E71F6-8CB5-4C19-9DF1-F301445D0ABB}"/>
                </a:ext>
              </a:extLst>
            </p:cNvPr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74">
              <a:extLst>
                <a:ext uri="{FF2B5EF4-FFF2-40B4-BE49-F238E27FC236}">
                  <a16:creationId xmlns="" xmlns:a16="http://schemas.microsoft.com/office/drawing/2014/main" id="{59694E06-8183-410F-9E45-96D630CF530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43" y="180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等腰三角形 7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1" name="圆角矩形 10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圆角矩形 11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515203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39814735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46736a5f-0266-46a4-a46f-a07c583b066d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1119</TotalTime>
  <Pages>0</Pages>
  <Words>6159</Words>
  <Characters>0</Characters>
  <Application>Microsoft Office PowerPoint</Application>
  <DocSecurity>0</DocSecurity>
  <PresentationFormat>全屏显示(16:9)</PresentationFormat>
  <Lines>0</Lines>
  <Paragraphs>862</Paragraphs>
  <Slides>92</Slides>
  <Notes>6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92</vt:i4>
      </vt:variant>
    </vt:vector>
  </HeadingPairs>
  <TitlesOfParts>
    <vt:vector size="97" baseType="lpstr">
      <vt:lpstr>《七彩课堂》课件模板（新）</vt:lpstr>
      <vt:lpstr>1_《七彩课堂》课件模板（新）</vt:lpstr>
      <vt:lpstr>MathType 6.0 Equation</vt:lpstr>
      <vt:lpstr>Equation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1207</cp:revision>
  <dcterms:created xsi:type="dcterms:W3CDTF">2016-01-14T07:05:12Z</dcterms:created>
  <dcterms:modified xsi:type="dcterms:W3CDTF">2020-04-27T08:26:26Z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