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132" r:id="rId2"/>
  </p:sldMasterIdLst>
  <p:notesMasterIdLst>
    <p:notesMasterId r:id="rId34"/>
  </p:notesMasterIdLst>
  <p:handoutMasterIdLst>
    <p:handoutMasterId r:id="rId35"/>
  </p:handoutMasterIdLst>
  <p:sldIdLst>
    <p:sldId id="399" r:id="rId3"/>
    <p:sldId id="491" r:id="rId4"/>
    <p:sldId id="494" r:id="rId5"/>
    <p:sldId id="425" r:id="rId6"/>
    <p:sldId id="495" r:id="rId7"/>
    <p:sldId id="496" r:id="rId8"/>
    <p:sldId id="498" r:id="rId9"/>
    <p:sldId id="500" r:id="rId10"/>
    <p:sldId id="501" r:id="rId11"/>
    <p:sldId id="502" r:id="rId12"/>
    <p:sldId id="504" r:id="rId13"/>
    <p:sldId id="505" r:id="rId14"/>
    <p:sldId id="506" r:id="rId15"/>
    <p:sldId id="507" r:id="rId16"/>
    <p:sldId id="508" r:id="rId17"/>
    <p:sldId id="510" r:id="rId18"/>
    <p:sldId id="511" r:id="rId19"/>
    <p:sldId id="512" r:id="rId20"/>
    <p:sldId id="513" r:id="rId21"/>
    <p:sldId id="514" r:id="rId22"/>
    <p:sldId id="515" r:id="rId23"/>
    <p:sldId id="448" r:id="rId24"/>
    <p:sldId id="516" r:id="rId25"/>
    <p:sldId id="517" r:id="rId26"/>
    <p:sldId id="518" r:id="rId27"/>
    <p:sldId id="519" r:id="rId28"/>
    <p:sldId id="521" r:id="rId29"/>
    <p:sldId id="522" r:id="rId30"/>
    <p:sldId id="520" r:id="rId31"/>
    <p:sldId id="455" r:id="rId32"/>
    <p:sldId id="523" r:id="rId33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26">
          <p15:clr>
            <a:srgbClr val="A4A3A4"/>
          </p15:clr>
        </p15:guide>
        <p15:guide id="2" pos="2814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5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34" y="-102"/>
      </p:cViewPr>
      <p:guideLst>
        <p:guide orient="horz" pos="1526"/>
        <p:guide pos="281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-2880" y="-120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97A6311B-8D4B-48CD-8C45-8FC9DDAF662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F89253A-80F9-4E36-A6CE-6A9E09B8AB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FE7ECEEB-5FF5-4710-A126-2CC9A36D20D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5D7892B3-A464-4FA2-92DD-FD283045F05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249A58EF-173E-4DC8-95D6-4D9E4B3135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3218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309FF8C1-0E79-4544-B40F-4163619A61F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73699B67-DADD-4F9D-8C20-1BA98D13E51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="" xmlns:a16="http://schemas.microsoft.com/office/drawing/2014/main" id="{17FF3E1A-D51F-4676-965F-92E8329302F3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D012A1C-0E8B-4865-8C0E-926205EF3F9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85B1601-D4FF-4B4E-9AB9-B0629E4DA4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A99A5B4B-3FF3-4967-B408-F35AEFA775FB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9223" name="Picture 2">
            <a:extLst>
              <a:ext uri="{FF2B5EF4-FFF2-40B4-BE49-F238E27FC236}">
                <a16:creationId xmlns="" xmlns:a16="http://schemas.microsoft.com/office/drawing/2014/main" id="{087F2D2D-A817-436D-8E92-E2DEC3D5C2FE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="" xmlns:a16="http://schemas.microsoft.com/office/drawing/2014/main" id="{8B788F2A-C1D7-454A-A806-CD0489178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="" xmlns:a16="http://schemas.microsoft.com/office/drawing/2014/main" id="{26E55C66-86F8-4A49-B9D3-5A2AE51749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7780638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72557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2930993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1244308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6832492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5506007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8077910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3020586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0097348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5503105"/>
      </p:ext>
    </p:extLst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366226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686212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8625984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7627243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2244196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3339041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4285549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0218557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5351105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3F1049C-E115-4C89-9A0A-ABBF90CD4FE9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>
            <a:extLst>
              <a:ext uri="{FF2B5EF4-FFF2-40B4-BE49-F238E27FC236}">
                <a16:creationId xmlns="" xmlns:a16="http://schemas.microsoft.com/office/drawing/2014/main" id="{59352E8C-70EC-4F66-A7EF-ECED5EA0479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="" xmlns:a16="http://schemas.microsoft.com/office/drawing/2014/main" id="{581F6C2F-CA97-4B08-942B-9ED463C022B4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="" xmlns:a16="http://schemas.microsoft.com/office/drawing/2014/main" id="{5FC439DD-0CAB-4A80-8F50-28994D4282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="" xmlns:a16="http://schemas.microsoft.com/office/drawing/2014/main" id="{42DCD164-8F9E-4DA2-B3EF-DA49415CD7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="" xmlns:a16="http://schemas.microsoft.com/office/drawing/2014/main" id="{F17D699F-636E-4AF5-85E1-5D90F2DAE2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="" xmlns:a16="http://schemas.microsoft.com/office/drawing/2014/main" id="{9A359EEF-C793-4C65-821E-9998C5DF4E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="" xmlns:a16="http://schemas.microsoft.com/office/drawing/2014/main" id="{E725BDCF-DCEE-4AE7-A369-C69E4EF5DD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="" xmlns:a16="http://schemas.microsoft.com/office/drawing/2014/main" id="{F83B3FFC-CFB9-4D3B-BA6C-6D6EBD8476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="" xmlns:a16="http://schemas.microsoft.com/office/drawing/2014/main" id="{E9E78FF2-9705-4462-874B-5FEB696CCB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="" xmlns:a16="http://schemas.microsoft.com/office/drawing/2014/main" id="{466452AF-435F-4E0B-998C-F0610D40CE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="" xmlns:a16="http://schemas.microsoft.com/office/drawing/2014/main" id="{A7640BB4-F5AB-4D31-871F-EF593AD0B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="" xmlns:a16="http://schemas.microsoft.com/office/drawing/2014/main" id="{2744E52D-2744-442A-B1C6-C2E3BA2324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="" xmlns:a16="http://schemas.microsoft.com/office/drawing/2014/main" id="{8F97F97B-5F17-4226-9363-524AD41E2129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="" xmlns:a16="http://schemas.microsoft.com/office/drawing/2014/main" id="{E04FCBB4-2A30-41BA-A938-C79E5605A9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="" xmlns:a16="http://schemas.microsoft.com/office/drawing/2014/main" id="{58C6802D-00D8-4837-B45C-7271EC178A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="" xmlns:a16="http://schemas.microsoft.com/office/drawing/2014/main" id="{6E016CEE-DB04-4BCE-BDF8-AD3D7291ED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="" xmlns:a16="http://schemas.microsoft.com/office/drawing/2014/main" id="{049E6347-F6DC-45CA-896E-76272046A7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="" xmlns:a16="http://schemas.microsoft.com/office/drawing/2014/main" id="{78C995BF-8B44-4E4D-B035-B9E08FA035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="" xmlns:a16="http://schemas.microsoft.com/office/drawing/2014/main" id="{1223DEB2-31FC-4865-9E8C-0512E644C9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="" xmlns:a16="http://schemas.microsoft.com/office/drawing/2014/main" id="{2D537E7D-A533-41A3-A938-111243A7F0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="" xmlns:a16="http://schemas.microsoft.com/office/drawing/2014/main" id="{9A8FB4F4-2408-4D3C-81F4-97C16441BF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="" xmlns:a16="http://schemas.microsoft.com/office/drawing/2014/main" id="{BDC31624-CC94-4EEB-8E5F-592A3D0FCE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="" xmlns:a16="http://schemas.microsoft.com/office/drawing/2014/main" id="{59E1D9A2-FE55-45AD-8563-A6CA9ED282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="" xmlns:a16="http://schemas.microsoft.com/office/drawing/2014/main" id="{2892AE80-17F9-4E96-8A21-51300294AA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="" xmlns:a16="http://schemas.microsoft.com/office/drawing/2014/main" id="{5F73B4B8-6B42-459B-BDB5-C83D11A5EAB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="" xmlns:a16="http://schemas.microsoft.com/office/drawing/2014/main" id="{18D6DCBB-55DB-400C-BB9F-5A0C6437402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="" xmlns:a16="http://schemas.microsoft.com/office/drawing/2014/main" id="{648AEF27-38D9-4E2E-B9FD-286426E684AB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="" xmlns:a16="http://schemas.microsoft.com/office/drawing/2014/main" id="{0A1D5C57-8ED5-46DB-9AFB-DD1FA92700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="" xmlns:a16="http://schemas.microsoft.com/office/drawing/2014/main" id="{BBE69D84-E994-4FBD-9FAC-E293C99A3E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="" xmlns:a16="http://schemas.microsoft.com/office/drawing/2014/main" id="{BCF5CA8B-46BA-4021-B4AC-D4A5781537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="" xmlns:a16="http://schemas.microsoft.com/office/drawing/2014/main" id="{0EC0F3A8-2B3C-49DC-B559-A3BBD7B67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="" xmlns:a16="http://schemas.microsoft.com/office/drawing/2014/main" id="{4A1B619F-A9AB-4752-B4F3-3C06D90F0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="" xmlns:a16="http://schemas.microsoft.com/office/drawing/2014/main" id="{5BCA316A-6CE9-46E1-9C41-347CC1B08F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="" xmlns:a16="http://schemas.microsoft.com/office/drawing/2014/main" id="{B63997AC-1882-4C64-93CA-9A80050D80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="" xmlns:a16="http://schemas.microsoft.com/office/drawing/2014/main" id="{A0E917C6-6A98-45BB-AC09-7267CED7E7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="" xmlns:a16="http://schemas.microsoft.com/office/drawing/2014/main" id="{A8650E1A-263C-447D-998B-0EDE44DACA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="" xmlns:a16="http://schemas.microsoft.com/office/drawing/2014/main" id="{A91699A8-CB47-45C6-B9E4-EC6AF6C72CA5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="" xmlns:a16="http://schemas.microsoft.com/office/drawing/2014/main" id="{3FA21978-309C-48CA-B124-53FFD8C320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>
            <a:extLst>
              <a:ext uri="{FF2B5EF4-FFF2-40B4-BE49-F238E27FC236}">
                <a16:creationId xmlns="" xmlns:a16="http://schemas.microsoft.com/office/drawing/2014/main" id="{D25DA52A-39B8-4442-BB54-0CF08130910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786925" y="0"/>
            <a:ext cx="32864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11.1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与三角形有关的线段</a:t>
            </a:r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125" r:id="rId2"/>
    <p:sldLayoutId id="2147484124" r:id="rId3"/>
    <p:sldLayoutId id="2147484123" r:id="rId4"/>
    <p:sldLayoutId id="2147484122" r:id="rId5"/>
    <p:sldLayoutId id="2147484121" r:id="rId6"/>
    <p:sldLayoutId id="2147484120" r:id="rId7"/>
    <p:sldLayoutId id="2147484127" r:id="rId8"/>
    <p:sldLayoutId id="2147484128" r:id="rId9"/>
    <p:sldLayoutId id="2147484119" r:id="rId10"/>
    <p:sldLayoutId id="2147484118" r:id="rId11"/>
    <p:sldLayoutId id="2147484117" r:id="rId12"/>
    <p:sldLayoutId id="2147484116" r:id="rId13"/>
    <p:sldLayoutId id="2147484129" r:id="rId14"/>
    <p:sldLayoutId id="2147484130" r:id="rId15"/>
    <p:sldLayoutId id="2147484115" r:id="rId16"/>
    <p:sldLayoutId id="2147484131" r:id="rId17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0779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3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png"/><Relationship Id="rId11" Type="http://schemas.openxmlformats.org/officeDocument/2006/relationships/image" Target="../media/image23.png"/><Relationship Id="rId5" Type="http://schemas.openxmlformats.org/officeDocument/2006/relationships/image" Target="../media/image21.jpeg"/><Relationship Id="rId10" Type="http://schemas.openxmlformats.org/officeDocument/2006/relationships/image" Target="../media/image20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="" xmlns:a16="http://schemas.microsoft.com/office/drawing/2014/main" id="{84736E0F-5785-4365-AF5F-C0E594AA5B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>
            <a:extLst>
              <a:ext uri="{FF2B5EF4-FFF2-40B4-BE49-F238E27FC236}">
                <a16:creationId xmlns="" xmlns:a16="http://schemas.microsoft.com/office/drawing/2014/main" id="{21D0B966-F121-4F63-BA61-0C43D8D843B5}"/>
              </a:ext>
            </a:extLst>
          </p:cNvPr>
          <p:cNvSpPr txBox="1"/>
          <p:nvPr/>
        </p:nvSpPr>
        <p:spPr>
          <a:xfrm>
            <a:off x="622935" y="1257183"/>
            <a:ext cx="8380730" cy="219290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itchFamily="2" charset="-122"/>
                <a:ea typeface="Kaiti SC" pitchFamily="2" charset="-122"/>
                <a:sym typeface="+mn-ea"/>
              </a:rPr>
              <a:t>11.1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itchFamily="2" charset="-122"/>
                <a:ea typeface="Kaiti SC" pitchFamily="2" charset="-122"/>
                <a:sym typeface="+mn-ea"/>
              </a:rPr>
              <a:t>与三角形有关的线段</a:t>
            </a: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itchFamily="2" charset="-122"/>
                <a:ea typeface="Kaiti SC" pitchFamily="2" charset="-122"/>
                <a:sym typeface="+mn-ea"/>
              </a:rPr>
              <a:t>11.1.3 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itchFamily="2" charset="-122"/>
                <a:ea typeface="Kaiti SC" pitchFamily="2" charset="-122"/>
                <a:sym typeface="+mn-ea"/>
              </a:rPr>
              <a:t>三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itchFamily="2" charset="-122"/>
                <a:ea typeface="Kaiti SC" pitchFamily="2" charset="-122"/>
                <a:sym typeface="+mn-ea"/>
              </a:rPr>
              <a:t>角形的稳定性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版 数学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pic>
        <p:nvPicPr>
          <p:cNvPr id="9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5" name="对象 1">
            <a:extLst>
              <a:ext uri="{FF2B5EF4-FFF2-40B4-BE49-F238E27FC236}">
                <a16:creationId xmlns="" xmlns:a16="http://schemas.microsoft.com/office/drawing/2014/main" id="{17AF159C-F796-4BED-8A15-FEC81BF17A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0845674"/>
              </p:ext>
            </p:extLst>
          </p:nvPr>
        </p:nvGraphicFramePr>
        <p:xfrm>
          <a:off x="6112283" y="2846717"/>
          <a:ext cx="1794800" cy="209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1" name="BMP 图像" r:id="rId3" imgW="4276800" imgH="4971960" progId="Paint.Picture">
                  <p:embed/>
                </p:oleObj>
              </mc:Choice>
              <mc:Fallback>
                <p:oleObj name="BMP 图像" r:id="rId3" imgW="4276800" imgH="4971960" progId="Paint.Picture">
                  <p:embed/>
                  <p:pic>
                    <p:nvPicPr>
                      <p:cNvPr id="0" name="对象 1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2283" y="2846717"/>
                        <a:ext cx="1794800" cy="209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06" name="图片 4">
            <a:extLst>
              <a:ext uri="{FF2B5EF4-FFF2-40B4-BE49-F238E27FC236}">
                <a16:creationId xmlns="" xmlns:a16="http://schemas.microsoft.com/office/drawing/2014/main" id="{CB107D43-E469-4CBC-96F0-0482EB4218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00" y="569343"/>
            <a:ext cx="2044717" cy="2182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5">
            <a:extLst>
              <a:ext uri="{FF2B5EF4-FFF2-40B4-BE49-F238E27FC236}">
                <a16:creationId xmlns="" xmlns:a16="http://schemas.microsoft.com/office/drawing/2014/main" id="{6A51FD57-B335-4678-B532-01077E44E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538" y="596306"/>
            <a:ext cx="2048290" cy="215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1508" name="对象 6">
            <a:extLst>
              <a:ext uri="{FF2B5EF4-FFF2-40B4-BE49-F238E27FC236}">
                <a16:creationId xmlns="" xmlns:a16="http://schemas.microsoft.com/office/drawing/2014/main" id="{6F1F64AA-E33F-4B9A-A98C-E426CDD5CD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2973726"/>
              </p:ext>
            </p:extLst>
          </p:nvPr>
        </p:nvGraphicFramePr>
        <p:xfrm>
          <a:off x="3589338" y="2767491"/>
          <a:ext cx="1966912" cy="224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2" name="BMP 图像" r:id="rId7" imgW="2619360" imgH="2990880" progId="Paint.Picture">
                  <p:embed/>
                </p:oleObj>
              </mc:Choice>
              <mc:Fallback>
                <p:oleObj name="BMP 图像" r:id="rId7" imgW="2619360" imgH="2990880" progId="Paint.Picture">
                  <p:embed/>
                  <p:pic>
                    <p:nvPicPr>
                      <p:cNvPr id="0" name="对象 6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9338" y="2767491"/>
                        <a:ext cx="1966912" cy="2244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9" name="对象 8">
            <a:extLst>
              <a:ext uri="{FF2B5EF4-FFF2-40B4-BE49-F238E27FC236}">
                <a16:creationId xmlns="" xmlns:a16="http://schemas.microsoft.com/office/drawing/2014/main" id="{269F9CA0-80E0-4736-AFE4-BE5E66C183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8267672"/>
              </p:ext>
            </p:extLst>
          </p:nvPr>
        </p:nvGraphicFramePr>
        <p:xfrm>
          <a:off x="1143000" y="2845279"/>
          <a:ext cx="1727200" cy="208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3" r:id="rId9" imgW="2619360" imgH="4324320" progId="Paint.Picture">
                  <p:embed/>
                </p:oleObj>
              </mc:Choice>
              <mc:Fallback>
                <p:oleObj r:id="rId9" imgW="2619360" imgH="4324320" progId="Paint.Picture">
                  <p:embed/>
                  <p:pic>
                    <p:nvPicPr>
                      <p:cNvPr id="0" name="对象 8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845279"/>
                        <a:ext cx="1727200" cy="208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10" name="图片 10">
            <a:extLst>
              <a:ext uri="{FF2B5EF4-FFF2-40B4-BE49-F238E27FC236}">
                <a16:creationId xmlns="" xmlns:a16="http://schemas.microsoft.com/office/drawing/2014/main" id="{68EC900B-EB07-42AF-8E09-18692FDD73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974" y="596306"/>
            <a:ext cx="1907276" cy="2145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2">
            <a:extLst>
              <a:ext uri="{FF2B5EF4-FFF2-40B4-BE49-F238E27FC236}">
                <a16:creationId xmlns="" xmlns:a16="http://schemas.microsoft.com/office/drawing/2014/main" id="{D7D1F9A1-3007-4E8C-AE59-1F98DFEEC455}"/>
              </a:ext>
            </a:extLst>
          </p:cNvPr>
          <p:cNvGrpSpPr>
            <a:grpSpLocks/>
          </p:cNvGrpSpPr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3" name="直线连接符 23">
              <a:extLst>
                <a:ext uri="{FF2B5EF4-FFF2-40B4-BE49-F238E27FC236}">
                  <a16:creationId xmlns="" xmlns:a16="http://schemas.microsoft.com/office/drawing/2014/main" id="{6B19AF38-CC9F-4001-90FC-20D15DF1ECE8}"/>
                </a:ext>
              </a:extLst>
            </p:cNvPr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FA1900E1-6E13-4F8E-BA09-3ECB43BFF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="" xmlns:a16="http://schemas.microsoft.com/office/drawing/2014/main" id="{98A3862B-783B-4FEA-B679-B36EB89028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Text Box 4">
            <a:extLst>
              <a:ext uri="{FF2B5EF4-FFF2-40B4-BE49-F238E27FC236}">
                <a16:creationId xmlns="" xmlns:a16="http://schemas.microsoft.com/office/drawing/2014/main" id="{7BA43757-BBEC-438E-A410-214D50B73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3888" y="2411413"/>
            <a:ext cx="15311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具有稳定性</a:t>
            </a:r>
            <a:endParaRPr lang="zh-CN" altLang="el-GR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4037" name="Text Box 5">
            <a:extLst>
              <a:ext uri="{FF2B5EF4-FFF2-40B4-BE49-F238E27FC236}">
                <a16:creationId xmlns="" xmlns:a16="http://schemas.microsoft.com/office/drawing/2014/main" id="{B499715D-522F-4DD5-B94D-68FBB6E11D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0775" y="2411413"/>
            <a:ext cx="180049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不具有稳定性</a:t>
            </a:r>
          </a:p>
        </p:txBody>
      </p:sp>
      <p:sp>
        <p:nvSpPr>
          <p:cNvPr id="44038" name="Text Box 6">
            <a:extLst>
              <a:ext uri="{FF2B5EF4-FFF2-40B4-BE49-F238E27FC236}">
                <a16:creationId xmlns="" xmlns:a16="http://schemas.microsoft.com/office/drawing/2014/main" id="{C9580208-7376-45FA-943D-3DDBE34616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1513" y="2411413"/>
            <a:ext cx="180049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不具有稳定性</a:t>
            </a:r>
          </a:p>
        </p:txBody>
      </p:sp>
      <p:sp>
        <p:nvSpPr>
          <p:cNvPr id="44039" name="Text Box 7">
            <a:extLst>
              <a:ext uri="{FF2B5EF4-FFF2-40B4-BE49-F238E27FC236}">
                <a16:creationId xmlns="" xmlns:a16="http://schemas.microsoft.com/office/drawing/2014/main" id="{D22E3C14-6742-4FB0-B13F-DF89D9132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3888" y="4340225"/>
            <a:ext cx="15311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具有稳定性</a:t>
            </a:r>
            <a:endParaRPr lang="zh-CN" altLang="el-GR" sz="21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4040" name="Text Box 8">
            <a:extLst>
              <a:ext uri="{FF2B5EF4-FFF2-40B4-BE49-F238E27FC236}">
                <a16:creationId xmlns="" xmlns:a16="http://schemas.microsoft.com/office/drawing/2014/main" id="{5074C369-C306-4E46-AC61-21672A3D47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6165" y="4298255"/>
            <a:ext cx="15311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具有稳定性</a:t>
            </a:r>
            <a:endParaRPr lang="zh-CN" altLang="el-GR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4041" name="Text Box 9">
            <a:extLst>
              <a:ext uri="{FF2B5EF4-FFF2-40B4-BE49-F238E27FC236}">
                <a16:creationId xmlns="" xmlns:a16="http://schemas.microsoft.com/office/drawing/2014/main" id="{B9DCA462-4DA2-4F10-A9D2-E0D529F2F6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4750" y="4340225"/>
            <a:ext cx="180049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不具有稳定性</a:t>
            </a:r>
          </a:p>
        </p:txBody>
      </p:sp>
      <p:sp>
        <p:nvSpPr>
          <p:cNvPr id="23562" name="Text Box 12">
            <a:extLst>
              <a:ext uri="{FF2B5EF4-FFF2-40B4-BE49-F238E27FC236}">
                <a16:creationId xmlns="" xmlns:a16="http://schemas.microsoft.com/office/drawing/2014/main" id="{C28EAF24-56A9-40D2-BEAC-93472B28C9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2347" y="665805"/>
            <a:ext cx="4052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下列图形中哪些具有稳定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31788" y="631335"/>
            <a:ext cx="1262100" cy="530603"/>
            <a:chOff x="676275" y="838993"/>
            <a:chExt cx="1262100" cy="530602"/>
          </a:xfrm>
        </p:grpSpPr>
        <p:sp>
          <p:nvSpPr>
            <p:cNvPr id="18" name="矩形 17"/>
            <p:cNvSpPr/>
            <p:nvPr/>
          </p:nvSpPr>
          <p:spPr>
            <a:xfrm>
              <a:off x="676275" y="846138"/>
              <a:ext cx="1133475" cy="523457"/>
            </a:xfrm>
            <a:prstGeom prst="rect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kern="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试一试</a:t>
              </a:r>
            </a:p>
          </p:txBody>
        </p:sp>
        <p:pic>
          <p:nvPicPr>
            <p:cNvPr id="19" name="Picture 1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125" y="838993"/>
              <a:ext cx="257250" cy="39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组合 2">
            <a:extLst>
              <a:ext uri="{FF2B5EF4-FFF2-40B4-BE49-F238E27FC236}">
                <a16:creationId xmlns="" xmlns:a16="http://schemas.microsoft.com/office/drawing/2014/main" id="{D7D1F9A1-3007-4E8C-AE59-1F98DFEEC455}"/>
              </a:ext>
            </a:extLst>
          </p:cNvPr>
          <p:cNvGrpSpPr>
            <a:grpSpLocks/>
          </p:cNvGrpSpPr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22" name="直线连接符 23">
              <a:extLst>
                <a:ext uri="{FF2B5EF4-FFF2-40B4-BE49-F238E27FC236}">
                  <a16:creationId xmlns="" xmlns:a16="http://schemas.microsoft.com/office/drawing/2014/main" id="{6B19AF38-CC9F-4001-90FC-20D15DF1ECE8}"/>
                </a:ext>
              </a:extLst>
            </p:cNvPr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FA1900E1-6E13-4F8E-BA09-3ECB43BFF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4" name="Freeform 74">
              <a:extLst>
                <a:ext uri="{FF2B5EF4-FFF2-40B4-BE49-F238E27FC236}">
                  <a16:creationId xmlns="" xmlns:a16="http://schemas.microsoft.com/office/drawing/2014/main" id="{98A3862B-783B-4FEA-B679-B36EB89028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313"/>
          <a:stretch/>
        </p:blipFill>
        <p:spPr>
          <a:xfrm>
            <a:off x="1943723" y="1117737"/>
            <a:ext cx="1344008" cy="13587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74"/>
          <a:stretch/>
        </p:blipFill>
        <p:spPr>
          <a:xfrm>
            <a:off x="6116448" y="1137744"/>
            <a:ext cx="715442" cy="13587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9" r="29873"/>
          <a:stretch/>
        </p:blipFill>
        <p:spPr>
          <a:xfrm>
            <a:off x="4093547" y="1127470"/>
            <a:ext cx="934948" cy="1358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03"/>
          <a:stretch/>
        </p:blipFill>
        <p:spPr>
          <a:xfrm>
            <a:off x="2326028" y="2826911"/>
            <a:ext cx="910332" cy="157124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65"/>
          <a:stretch/>
        </p:blipFill>
        <p:spPr>
          <a:xfrm>
            <a:off x="6116448" y="2818057"/>
            <a:ext cx="840303" cy="157124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7" r="36857"/>
          <a:stretch/>
        </p:blipFill>
        <p:spPr>
          <a:xfrm>
            <a:off x="3913750" y="2849741"/>
            <a:ext cx="1078786" cy="15712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7" grpId="0"/>
      <p:bldP spid="44038" grpId="0"/>
      <p:bldP spid="44039" grpId="0"/>
      <p:bldP spid="44040" grpId="0"/>
      <p:bldP spid="440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3">
            <a:extLst>
              <a:ext uri="{FF2B5EF4-FFF2-40B4-BE49-F238E27FC236}">
                <a16:creationId xmlns="" xmlns:a16="http://schemas.microsoft.com/office/drawing/2014/main" id="{C732E6C4-BB96-4B77-8156-2B792DB4E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357" y="1417489"/>
            <a:ext cx="707710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边形的不稳定性是我们常常需要克服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的，那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么四边形的不稳定性在生活中有没有应用价值呢？如果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有，你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能举出实例吗？</a:t>
            </a:r>
          </a:p>
        </p:txBody>
      </p:sp>
      <p:sp>
        <p:nvSpPr>
          <p:cNvPr id="24581" name="文本框 6151">
            <a:extLst>
              <a:ext uri="{FF2B5EF4-FFF2-40B4-BE49-F238E27FC236}">
                <a16:creationId xmlns="" xmlns:a16="http://schemas.microsoft.com/office/drawing/2014/main" id="{491FA63B-ADFB-4F91-9937-56AB73CEA4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6556" y="705426"/>
            <a:ext cx="3278651" cy="461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四边形不稳定性的应用</a:t>
            </a:r>
          </a:p>
        </p:txBody>
      </p:sp>
      <p:grpSp>
        <p:nvGrpSpPr>
          <p:cNvPr id="24586" name="组合 4">
            <a:extLst>
              <a:ext uri="{FF2B5EF4-FFF2-40B4-BE49-F238E27FC236}">
                <a16:creationId xmlns="" xmlns:a16="http://schemas.microsoft.com/office/drawing/2014/main" id="{060A0604-A734-4593-BF30-3289F68ADF82}"/>
              </a:ext>
            </a:extLst>
          </p:cNvPr>
          <p:cNvGrpSpPr>
            <a:grpSpLocks/>
          </p:cNvGrpSpPr>
          <p:nvPr/>
        </p:nvGrpSpPr>
        <p:grpSpPr bwMode="auto">
          <a:xfrm>
            <a:off x="2199998" y="744441"/>
            <a:ext cx="1685925" cy="410275"/>
            <a:chOff x="4979" y="1168"/>
            <a:chExt cx="2654" cy="647"/>
          </a:xfrm>
        </p:grpSpPr>
        <p:sp>
          <p:nvSpPr>
            <p:cNvPr id="2" name="圆角矩形 1">
              <a:extLst>
                <a:ext uri="{FF2B5EF4-FFF2-40B4-BE49-F238E27FC236}">
                  <a16:creationId xmlns="" xmlns:a16="http://schemas.microsoft.com/office/drawing/2014/main" id="{5C2FEC4D-26FF-4412-A587-189B3B112619}"/>
                </a:ext>
              </a:extLst>
            </p:cNvPr>
            <p:cNvSpPr/>
            <p:nvPr/>
          </p:nvSpPr>
          <p:spPr>
            <a:xfrm>
              <a:off x="4979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4588" name="矩形 1">
              <a:extLst>
                <a:ext uri="{FF2B5EF4-FFF2-40B4-BE49-F238E27FC236}">
                  <a16:creationId xmlns="" xmlns:a16="http://schemas.microsoft.com/office/drawing/2014/main" id="{15A3A825-D518-4D20-8F08-5AEF285A3D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8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550" y="2660589"/>
            <a:ext cx="3431755" cy="221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2">
            <a:extLst>
              <a:ext uri="{FF2B5EF4-FFF2-40B4-BE49-F238E27FC236}">
                <a16:creationId xmlns="" xmlns:a16="http://schemas.microsoft.com/office/drawing/2014/main" id="{D7D1F9A1-3007-4E8C-AE59-1F98DFEEC455}"/>
              </a:ext>
            </a:extLst>
          </p:cNvPr>
          <p:cNvGrpSpPr>
            <a:grpSpLocks/>
          </p:cNvGrpSpPr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3" name="直线连接符 23">
              <a:extLst>
                <a:ext uri="{FF2B5EF4-FFF2-40B4-BE49-F238E27FC236}">
                  <a16:creationId xmlns="" xmlns:a16="http://schemas.microsoft.com/office/drawing/2014/main" id="{6B19AF38-CC9F-4001-90FC-20D15DF1ECE8}"/>
                </a:ext>
              </a:extLst>
            </p:cNvPr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FA1900E1-6E13-4F8E-BA09-3ECB43BFF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98A3862B-783B-4FEA-B679-B36EB89028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5">
            <a:extLst>
              <a:ext uri="{FF2B5EF4-FFF2-40B4-BE49-F238E27FC236}">
                <a16:creationId xmlns="" xmlns:a16="http://schemas.microsoft.com/office/drawing/2014/main" id="{254B5013-0D12-4596-89DB-7C356CCABAA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95989" y="417672"/>
            <a:ext cx="5083175" cy="530225"/>
          </a:xfrm>
          <a:prstGeom prst="rect">
            <a:avLst/>
          </a:prstGeom>
        </p:spPr>
        <p:txBody>
          <a:bodyPr lIns="68580" tIns="34290" rIns="68580" bIns="34290" anchor="ctr"/>
          <a:lstStyle/>
          <a:p>
            <a:r>
              <a:rPr lang="zh-CN" altLang="en-US" sz="225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四边形的不稳定性有广泛的应用</a:t>
            </a:r>
          </a:p>
        </p:txBody>
      </p:sp>
      <p:pic>
        <p:nvPicPr>
          <p:cNvPr id="25602" name="Picture 2" descr="https://timgsa.baidu.com/timg?image&amp;quality=80&amp;size=b9999_10000&amp;sec=1487674470665&amp;di=6dbb120515f3252cc1a564e173783474&amp;imgtype=0&amp;src=http%3A%2F%2Fp1.pccoo.cn%2Fes_product%2F20140221%2F201402211649498233.jpg">
            <a:extLst>
              <a:ext uri="{FF2B5EF4-FFF2-40B4-BE49-F238E27FC236}">
                <a16:creationId xmlns="" xmlns:a16="http://schemas.microsoft.com/office/drawing/2014/main" id="{B17D447A-FAFB-4D28-BAF7-69973CEC96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931863"/>
            <a:ext cx="5357813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ADEADB3-3088-4A4E-9CA2-ED1FD2E57F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5702" y="1874838"/>
            <a:ext cx="553998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活动晾衣架</a:t>
            </a:r>
          </a:p>
        </p:txBody>
      </p:sp>
      <p:grpSp>
        <p:nvGrpSpPr>
          <p:cNvPr id="9" name="组合 2">
            <a:extLst>
              <a:ext uri="{FF2B5EF4-FFF2-40B4-BE49-F238E27FC236}">
                <a16:creationId xmlns="" xmlns:a16="http://schemas.microsoft.com/office/drawing/2014/main" id="{D7D1F9A1-3007-4E8C-AE59-1F98DFEEC455}"/>
              </a:ext>
            </a:extLst>
          </p:cNvPr>
          <p:cNvGrpSpPr>
            <a:grpSpLocks/>
          </p:cNvGrpSpPr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0" name="直线连接符 23">
              <a:extLst>
                <a:ext uri="{FF2B5EF4-FFF2-40B4-BE49-F238E27FC236}">
                  <a16:creationId xmlns="" xmlns:a16="http://schemas.microsoft.com/office/drawing/2014/main" id="{6B19AF38-CC9F-4001-90FC-20D15DF1ECE8}"/>
                </a:ext>
              </a:extLst>
            </p:cNvPr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FA1900E1-6E13-4F8E-BA09-3ECB43BFF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98A3862B-783B-4FEA-B679-B36EB89028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2" descr="9">
            <a:extLst>
              <a:ext uri="{FF2B5EF4-FFF2-40B4-BE49-F238E27FC236}">
                <a16:creationId xmlns="" xmlns:a16="http://schemas.microsoft.com/office/drawing/2014/main" id="{1FEC9E07-30CB-42F9-B0B6-5187E77E1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750888"/>
            <a:ext cx="545465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6">
            <a:extLst>
              <a:ext uri="{FF2B5EF4-FFF2-40B4-BE49-F238E27FC236}">
                <a16:creationId xmlns="" xmlns:a16="http://schemas.microsoft.com/office/drawing/2014/main" id="{2AB40C02-A955-4144-8F25-8EB3F6D655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8725" y="4286250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伸缩门</a:t>
            </a:r>
          </a:p>
        </p:txBody>
      </p:sp>
      <p:grpSp>
        <p:nvGrpSpPr>
          <p:cNvPr id="12" name="组合 2">
            <a:extLst>
              <a:ext uri="{FF2B5EF4-FFF2-40B4-BE49-F238E27FC236}">
                <a16:creationId xmlns="" xmlns:a16="http://schemas.microsoft.com/office/drawing/2014/main" id="{D7D1F9A1-3007-4E8C-AE59-1F98DFEEC455}"/>
              </a:ext>
            </a:extLst>
          </p:cNvPr>
          <p:cNvGrpSpPr>
            <a:grpSpLocks/>
          </p:cNvGrpSpPr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3" name="直线连接符 23">
              <a:extLst>
                <a:ext uri="{FF2B5EF4-FFF2-40B4-BE49-F238E27FC236}">
                  <a16:creationId xmlns="" xmlns:a16="http://schemas.microsoft.com/office/drawing/2014/main" id="{6B19AF38-CC9F-4001-90FC-20D15DF1ECE8}"/>
                </a:ext>
              </a:extLst>
            </p:cNvPr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FA1900E1-6E13-4F8E-BA09-3ECB43BFF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="" xmlns:a16="http://schemas.microsoft.com/office/drawing/2014/main" id="{98A3862B-783B-4FEA-B679-B36EB89028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s://timgsa.baidu.com/timg?image&amp;quality=80&amp;size=b9999_10000&amp;sec=1487674670368&amp;di=e2a601e7a0917529b5e47c5d44c01a82&amp;imgtype=0&amp;src=http%3A%2F%2Fimg11.360buyimg.com%2Fimgzone%2Fjfs%2Ft2875%2F346%2F899210400%2F217709%2F2f8caada%2F5729f208N0c8e22f6.jpg">
            <a:extLst>
              <a:ext uri="{FF2B5EF4-FFF2-40B4-BE49-F238E27FC236}">
                <a16:creationId xmlns="" xmlns:a16="http://schemas.microsoft.com/office/drawing/2014/main" id="{726B7E45-B124-445D-A6F3-2D6CBCCE31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636588"/>
            <a:ext cx="5357813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EABC29F-7511-4FA1-8CD4-8D7BA6CF7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5702" y="1660525"/>
            <a:ext cx="553998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遮阳棚</a:t>
            </a:r>
          </a:p>
        </p:txBody>
      </p:sp>
      <p:grpSp>
        <p:nvGrpSpPr>
          <p:cNvPr id="12" name="组合 2">
            <a:extLst>
              <a:ext uri="{FF2B5EF4-FFF2-40B4-BE49-F238E27FC236}">
                <a16:creationId xmlns="" xmlns:a16="http://schemas.microsoft.com/office/drawing/2014/main" id="{D7D1F9A1-3007-4E8C-AE59-1F98DFEEC455}"/>
              </a:ext>
            </a:extLst>
          </p:cNvPr>
          <p:cNvGrpSpPr>
            <a:grpSpLocks/>
          </p:cNvGrpSpPr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3" name="直线连接符 23">
              <a:extLst>
                <a:ext uri="{FF2B5EF4-FFF2-40B4-BE49-F238E27FC236}">
                  <a16:creationId xmlns="" xmlns:a16="http://schemas.microsoft.com/office/drawing/2014/main" id="{6B19AF38-CC9F-4001-90FC-20D15DF1ECE8}"/>
                </a:ext>
              </a:extLst>
            </p:cNvPr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FA1900E1-6E13-4F8E-BA09-3ECB43BFF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="" xmlns:a16="http://schemas.microsoft.com/office/drawing/2014/main" id="{98A3862B-783B-4FEA-B679-B36EB89028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6385">
            <a:extLst>
              <a:ext uri="{FF2B5EF4-FFF2-40B4-BE49-F238E27FC236}">
                <a16:creationId xmlns="" xmlns:a16="http://schemas.microsoft.com/office/drawing/2014/main" id="{F2E3C7CD-35DF-485A-A9AA-CFBA9C153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3663" y="1746250"/>
            <a:ext cx="734039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四边形木架上再钉一根木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条，将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它的一对顶点连接起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来，然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后再扭动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它，这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时木架的形状还会改变吗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  <p:pic>
        <p:nvPicPr>
          <p:cNvPr id="29698" name="图片 16386">
            <a:extLst>
              <a:ext uri="{FF2B5EF4-FFF2-40B4-BE49-F238E27FC236}">
                <a16:creationId xmlns="" xmlns:a16="http://schemas.microsoft.com/office/drawing/2014/main" id="{411AB569-16BE-46E6-8459-2102A2FF0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969" y="2946579"/>
            <a:ext cx="2376488" cy="206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图片 16387">
            <a:extLst>
              <a:ext uri="{FF2B5EF4-FFF2-40B4-BE49-F238E27FC236}">
                <a16:creationId xmlns="" xmlns:a16="http://schemas.microsoft.com/office/drawing/2014/main" id="{632BDD38-80A9-48BE-9459-A8512FC13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988" y="2978150"/>
            <a:ext cx="2105025" cy="171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6628080-F174-4C8B-9282-35F1C81D598E}"/>
              </a:ext>
            </a:extLst>
          </p:cNvPr>
          <p:cNvSpPr/>
          <p:nvPr/>
        </p:nvSpPr>
        <p:spPr>
          <a:xfrm>
            <a:off x="2079655" y="647635"/>
            <a:ext cx="52902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905" indent="-1905">
              <a:buFontTx/>
              <a:buNone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边形没有稳定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性，怎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样使它稳定呢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82815" y="634106"/>
            <a:ext cx="1757157" cy="488722"/>
            <a:chOff x="1745942" y="3955571"/>
            <a:chExt cx="1757157" cy="488722"/>
          </a:xfrm>
        </p:grpSpPr>
        <p:grpSp>
          <p:nvGrpSpPr>
            <p:cNvPr id="18" name="组合 17"/>
            <p:cNvGrpSpPr/>
            <p:nvPr/>
          </p:nvGrpSpPr>
          <p:grpSpPr>
            <a:xfrm>
              <a:off x="1923628" y="3955571"/>
              <a:ext cx="1579471" cy="461665"/>
              <a:chOff x="835069" y="767230"/>
              <a:chExt cx="1579471" cy="461665"/>
            </a:xfrm>
          </p:grpSpPr>
          <p:sp>
            <p:nvSpPr>
              <p:cNvPr id="20" name="流程图: 库存数据 19"/>
              <p:cNvSpPr/>
              <p:nvPr/>
            </p:nvSpPr>
            <p:spPr>
              <a:xfrm rot="10800000">
                <a:off x="835069" y="816408"/>
                <a:ext cx="1334716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985586" y="767230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19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760500" y="1225338"/>
            <a:ext cx="1765134" cy="754185"/>
            <a:chOff x="760500" y="1225338"/>
            <a:chExt cx="1765134" cy="754185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500" y="1225338"/>
              <a:ext cx="813208" cy="754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83917379-47D2-4D8E-951B-BDFB951B39F2}"/>
                </a:ext>
              </a:extLst>
            </p:cNvPr>
            <p:cNvSpPr/>
            <p:nvPr/>
          </p:nvSpPr>
          <p:spPr>
            <a:xfrm>
              <a:off x="1417638" y="1371600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做一做</a:t>
              </a:r>
              <a:endParaRPr lang="zh-CN" altLang="en-US" sz="24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3" name="组合 2">
            <a:extLst>
              <a:ext uri="{FF2B5EF4-FFF2-40B4-BE49-F238E27FC236}">
                <a16:creationId xmlns="" xmlns:a16="http://schemas.microsoft.com/office/drawing/2014/main" id="{D7D1F9A1-3007-4E8C-AE59-1F98DFEEC455}"/>
              </a:ext>
            </a:extLst>
          </p:cNvPr>
          <p:cNvGrpSpPr>
            <a:grpSpLocks/>
          </p:cNvGrpSpPr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24" name="直线连接符 23">
              <a:extLst>
                <a:ext uri="{FF2B5EF4-FFF2-40B4-BE49-F238E27FC236}">
                  <a16:creationId xmlns="" xmlns:a16="http://schemas.microsoft.com/office/drawing/2014/main" id="{6B19AF38-CC9F-4001-90FC-20D15DF1ECE8}"/>
                </a:ext>
              </a:extLst>
            </p:cNvPr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="" xmlns:a16="http://schemas.microsoft.com/office/drawing/2014/main" id="{FA1900E1-6E13-4F8E-BA09-3ECB43BFF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="" xmlns:a16="http://schemas.microsoft.com/office/drawing/2014/main" id="{98A3862B-783B-4FEA-B679-B36EB89028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9" t="10613" r="19910" b="3687"/>
          <a:stretch/>
        </p:blipFill>
        <p:spPr bwMode="auto">
          <a:xfrm rot="16200000">
            <a:off x="4065174" y="-88670"/>
            <a:ext cx="993364" cy="183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1" name="文本框 17409">
            <a:extLst>
              <a:ext uri="{FF2B5EF4-FFF2-40B4-BE49-F238E27FC236}">
                <a16:creationId xmlns="" xmlns:a16="http://schemas.microsoft.com/office/drawing/2014/main" id="{E8A7E69E-07B6-472C-A6F7-D7C6385AC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8737" y="1524624"/>
            <a:ext cx="716336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牧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民阿其木家用于圈羊的木栅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门，由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于年久失修已经变成如图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甲，为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什么会变形？　</a:t>
            </a:r>
          </a:p>
        </p:txBody>
      </p:sp>
      <p:sp>
        <p:nvSpPr>
          <p:cNvPr id="17411" name="文本框 17410">
            <a:extLst>
              <a:ext uri="{FF2B5EF4-FFF2-40B4-BE49-F238E27FC236}">
                <a16:creationId xmlns="" xmlns:a16="http://schemas.microsoft.com/office/drawing/2014/main" id="{FD71B87E-7F83-46A9-924B-AE40E9AA65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8737" y="2355621"/>
            <a:ext cx="734081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en-US" altLang="zh-CN" dirty="0" smtClean="0">
                <a:latin typeface="+mn-lt"/>
              </a:rPr>
              <a:t>2. </a:t>
            </a:r>
            <a:r>
              <a:rPr lang="zh-CN" altLang="en-US" dirty="0" smtClean="0">
                <a:latin typeface="+mn-lt"/>
              </a:rPr>
              <a:t>为</a:t>
            </a:r>
            <a:r>
              <a:rPr lang="zh-CN" altLang="en-US" dirty="0">
                <a:latin typeface="+mn-lt"/>
              </a:rPr>
              <a:t>了恢复成原样图</a:t>
            </a:r>
            <a:r>
              <a:rPr lang="zh-CN" altLang="en-US" dirty="0" smtClean="0">
                <a:latin typeface="+mn-lt"/>
              </a:rPr>
              <a:t>乙，而</a:t>
            </a:r>
            <a:r>
              <a:rPr lang="zh-CN" altLang="en-US" dirty="0">
                <a:latin typeface="+mn-lt"/>
              </a:rPr>
              <a:t>且要保持形状不</a:t>
            </a:r>
            <a:r>
              <a:rPr lang="zh-CN" altLang="en-US" dirty="0" smtClean="0">
                <a:latin typeface="+mn-lt"/>
              </a:rPr>
              <a:t>变，他</a:t>
            </a:r>
            <a:r>
              <a:rPr lang="zh-CN" altLang="en-US" dirty="0">
                <a:latin typeface="+mn-lt"/>
              </a:rPr>
              <a:t>该怎么做呢？</a:t>
            </a:r>
          </a:p>
        </p:txBody>
      </p:sp>
      <p:sp>
        <p:nvSpPr>
          <p:cNvPr id="30723" name="直接连接符 17411">
            <a:extLst>
              <a:ext uri="{FF2B5EF4-FFF2-40B4-BE49-F238E27FC236}">
                <a16:creationId xmlns="" xmlns:a16="http://schemas.microsoft.com/office/drawing/2014/main" id="{BD089AD8-4D8B-4FC8-94F9-D2F714CC1DC6}"/>
              </a:ext>
            </a:extLst>
          </p:cNvPr>
          <p:cNvSpPr>
            <a:spLocks noChangeShapeType="1"/>
          </p:cNvSpPr>
          <p:nvPr/>
        </p:nvSpPr>
        <p:spPr bwMode="auto">
          <a:xfrm>
            <a:off x="2195513" y="3241447"/>
            <a:ext cx="2160587" cy="0"/>
          </a:xfrm>
          <a:prstGeom prst="line">
            <a:avLst/>
          </a:prstGeom>
          <a:noFill/>
          <a:ln w="76200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0724" name="直接连接符 17412">
            <a:extLst>
              <a:ext uri="{FF2B5EF4-FFF2-40B4-BE49-F238E27FC236}">
                <a16:creationId xmlns="" xmlns:a16="http://schemas.microsoft.com/office/drawing/2014/main" id="{53ACE3C2-7068-46BC-98B2-EC6542D8D26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5638" y="3241447"/>
            <a:ext cx="593725" cy="917575"/>
          </a:xfrm>
          <a:prstGeom prst="line">
            <a:avLst/>
          </a:prstGeom>
          <a:noFill/>
          <a:ln w="76200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0725" name="直接连接符 17413">
            <a:extLst>
              <a:ext uri="{FF2B5EF4-FFF2-40B4-BE49-F238E27FC236}">
                <a16:creationId xmlns="" xmlns:a16="http://schemas.microsoft.com/office/drawing/2014/main" id="{407E8DBD-AF57-445C-A7CE-3A23C6A9541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35263" y="3241447"/>
            <a:ext cx="595312" cy="917575"/>
          </a:xfrm>
          <a:prstGeom prst="line">
            <a:avLst/>
          </a:prstGeom>
          <a:noFill/>
          <a:ln w="76200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0726" name="直接连接符 17414">
            <a:extLst>
              <a:ext uri="{FF2B5EF4-FFF2-40B4-BE49-F238E27FC236}">
                <a16:creationId xmlns="" xmlns:a16="http://schemas.microsoft.com/office/drawing/2014/main" id="{E796F603-7BD4-439B-97D7-B75412CEEC5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13088" y="3241447"/>
            <a:ext cx="595312" cy="917575"/>
          </a:xfrm>
          <a:prstGeom prst="line">
            <a:avLst/>
          </a:prstGeom>
          <a:noFill/>
          <a:ln w="76200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0727" name="直接连接符 17415">
            <a:extLst>
              <a:ext uri="{FF2B5EF4-FFF2-40B4-BE49-F238E27FC236}">
                <a16:creationId xmlns="" xmlns:a16="http://schemas.microsoft.com/office/drawing/2014/main" id="{E50CB5FC-B339-4806-953C-5A40ED003E6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492500" y="3241447"/>
            <a:ext cx="593725" cy="917575"/>
          </a:xfrm>
          <a:prstGeom prst="line">
            <a:avLst/>
          </a:prstGeom>
          <a:noFill/>
          <a:ln w="76200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0728" name="直接连接符 17416">
            <a:extLst>
              <a:ext uri="{FF2B5EF4-FFF2-40B4-BE49-F238E27FC236}">
                <a16:creationId xmlns="" xmlns:a16="http://schemas.microsoft.com/office/drawing/2014/main" id="{B0D6AA72-93A7-484D-85A0-AAE247C9FD0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03463" y="3241447"/>
            <a:ext cx="595312" cy="917575"/>
          </a:xfrm>
          <a:prstGeom prst="line">
            <a:avLst/>
          </a:prstGeom>
          <a:noFill/>
          <a:ln w="76200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0729" name="直接连接符 17417">
            <a:extLst>
              <a:ext uri="{FF2B5EF4-FFF2-40B4-BE49-F238E27FC236}">
                <a16:creationId xmlns="" xmlns:a16="http://schemas.microsoft.com/office/drawing/2014/main" id="{3DC596B9-9093-48D0-95CB-5437587743AE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3713" y="4159022"/>
            <a:ext cx="2160587" cy="0"/>
          </a:xfrm>
          <a:prstGeom prst="line">
            <a:avLst/>
          </a:prstGeom>
          <a:noFill/>
          <a:ln w="76200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0730" name="文本框 17427">
            <a:extLst>
              <a:ext uri="{FF2B5EF4-FFF2-40B4-BE49-F238E27FC236}">
                <a16:creationId xmlns="" xmlns:a16="http://schemas.microsoft.com/office/drawing/2014/main" id="{D47C116A-0F84-4FCF-873D-F276127EF7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7163" y="4259035"/>
            <a:ext cx="701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  <a:latin typeface="+mn-lt"/>
              </a:rPr>
              <a:t>(</a:t>
            </a:r>
            <a:r>
              <a:rPr lang="zh-CN" altLang="en-US" b="1">
                <a:solidFill>
                  <a:srgbClr val="FF3300"/>
                </a:solidFill>
                <a:latin typeface="+mn-lt"/>
              </a:rPr>
              <a:t>甲</a:t>
            </a:r>
            <a:r>
              <a:rPr lang="en-US" altLang="zh-CN" b="1">
                <a:solidFill>
                  <a:srgbClr val="FF3300"/>
                </a:solidFill>
                <a:latin typeface="+mn-lt"/>
              </a:rPr>
              <a:t>)</a:t>
            </a:r>
          </a:p>
        </p:txBody>
      </p:sp>
      <p:sp>
        <p:nvSpPr>
          <p:cNvPr id="30731" name="文本框 17428">
            <a:extLst>
              <a:ext uri="{FF2B5EF4-FFF2-40B4-BE49-F238E27FC236}">
                <a16:creationId xmlns="" xmlns:a16="http://schemas.microsoft.com/office/drawing/2014/main" id="{60AA0E67-1253-4F68-B9A2-E39A302AD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8213" y="4313010"/>
            <a:ext cx="701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+mn-lt"/>
              </a:rPr>
              <a:t>(</a:t>
            </a:r>
            <a:r>
              <a:rPr lang="zh-CN" altLang="en-US" b="1" dirty="0">
                <a:solidFill>
                  <a:srgbClr val="FF3300"/>
                </a:solidFill>
                <a:latin typeface="+mn-lt"/>
              </a:rPr>
              <a:t>乙</a:t>
            </a:r>
            <a:r>
              <a:rPr lang="en-US" altLang="zh-CN" b="1" dirty="0">
                <a:solidFill>
                  <a:srgbClr val="FF3300"/>
                </a:solidFill>
                <a:latin typeface="+mn-lt"/>
              </a:rPr>
              <a:t>)</a:t>
            </a:r>
          </a:p>
        </p:txBody>
      </p:sp>
      <p:sp>
        <p:nvSpPr>
          <p:cNvPr id="30732" name="文本框 17430">
            <a:extLst>
              <a:ext uri="{FF2B5EF4-FFF2-40B4-BE49-F238E27FC236}">
                <a16:creationId xmlns="" xmlns:a16="http://schemas.microsoft.com/office/drawing/2014/main" id="{1FC0AD36-F1AB-492D-824B-790DAA2DDF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9970" y="515995"/>
            <a:ext cx="23574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帮帮忙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FD77BCF4-51AD-4878-BACC-A4D3417AB069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5837238" y="2830285"/>
            <a:ext cx="1025525" cy="17367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0734" name="组合 37">
            <a:extLst>
              <a:ext uri="{FF2B5EF4-FFF2-40B4-BE49-F238E27FC236}">
                <a16:creationId xmlns="" xmlns:a16="http://schemas.microsoft.com/office/drawing/2014/main" id="{F9E78F75-FFD7-43FE-AF0C-1FCF3A32FA07}"/>
              </a:ext>
            </a:extLst>
          </p:cNvPr>
          <p:cNvGrpSpPr>
            <a:grpSpLocks/>
          </p:cNvGrpSpPr>
          <p:nvPr/>
        </p:nvGrpSpPr>
        <p:grpSpPr bwMode="auto">
          <a:xfrm>
            <a:off x="5167313" y="3187472"/>
            <a:ext cx="2427287" cy="1027113"/>
            <a:chOff x="5365750" y="4572000"/>
            <a:chExt cx="3236913" cy="1368425"/>
          </a:xfrm>
        </p:grpSpPr>
        <p:grpSp>
          <p:nvGrpSpPr>
            <p:cNvPr id="30735" name="组合 17418">
              <a:extLst>
                <a:ext uri="{FF2B5EF4-FFF2-40B4-BE49-F238E27FC236}">
                  <a16:creationId xmlns="" xmlns:a16="http://schemas.microsoft.com/office/drawing/2014/main" id="{B5D99BFA-0AFB-4D53-AEDE-FF27E57054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65750" y="4572000"/>
              <a:ext cx="3236913" cy="1368425"/>
              <a:chOff x="0" y="0"/>
              <a:chExt cx="2039" cy="862"/>
            </a:xfrm>
          </p:grpSpPr>
          <p:sp>
            <p:nvSpPr>
              <p:cNvPr id="30736" name="直接连接符 17419">
                <a:extLst>
                  <a:ext uri="{FF2B5EF4-FFF2-40B4-BE49-F238E27FC236}">
                    <a16:creationId xmlns="" xmlns:a16="http://schemas.microsoft.com/office/drawing/2014/main" id="{A2A4CFC1-1D66-40C5-BC4A-356F461357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" y="0"/>
                <a:ext cx="1995" cy="0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  <p:sp>
            <p:nvSpPr>
              <p:cNvPr id="30737" name="直接连接符 17420">
                <a:extLst>
                  <a:ext uri="{FF2B5EF4-FFF2-40B4-BE49-F238E27FC236}">
                    <a16:creationId xmlns="" xmlns:a16="http://schemas.microsoft.com/office/drawing/2014/main" id="{E47C25EB-EF2E-40DF-8196-F4FCDA135B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862"/>
                <a:ext cx="1995" cy="0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</p:grpSp>
        <p:cxnSp>
          <p:nvCxnSpPr>
            <p:cNvPr id="30738" name="直接连接符 32">
              <a:extLst>
                <a:ext uri="{FF2B5EF4-FFF2-40B4-BE49-F238E27FC236}">
                  <a16:creationId xmlns="" xmlns:a16="http://schemas.microsoft.com/office/drawing/2014/main" id="{B6A50C0F-7A6D-4BB6-BE9E-8214FB5CBD0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5107785" y="5250669"/>
              <a:ext cx="135732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39" name="直接连接符 33">
              <a:extLst>
                <a:ext uri="{FF2B5EF4-FFF2-40B4-BE49-F238E27FC236}">
                  <a16:creationId xmlns="" xmlns:a16="http://schemas.microsoft.com/office/drawing/2014/main" id="{24F009A6-537E-458F-B482-24568236C08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5636621" y="5250669"/>
              <a:ext cx="135732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40" name="直接连接符 34">
              <a:extLst>
                <a:ext uri="{FF2B5EF4-FFF2-40B4-BE49-F238E27FC236}">
                  <a16:creationId xmlns="" xmlns:a16="http://schemas.microsoft.com/office/drawing/2014/main" id="{0479F97E-2E72-441B-8D54-F15DD6914A3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6203035" y="5250669"/>
              <a:ext cx="135732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41" name="直接连接符 35">
              <a:extLst>
                <a:ext uri="{FF2B5EF4-FFF2-40B4-BE49-F238E27FC236}">
                  <a16:creationId xmlns="" xmlns:a16="http://schemas.microsoft.com/office/drawing/2014/main" id="{F5D620CC-A660-4F74-8CE2-7E6161AB769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6783347" y="5250669"/>
              <a:ext cx="135732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42" name="直接连接符 36">
              <a:extLst>
                <a:ext uri="{FF2B5EF4-FFF2-40B4-BE49-F238E27FC236}">
                  <a16:creationId xmlns="" xmlns:a16="http://schemas.microsoft.com/office/drawing/2014/main" id="{13D60845-5CE1-4484-949E-9FED3618EA5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>
              <a:off x="7397519" y="5250669"/>
              <a:ext cx="135732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2" name="组合 2">
            <a:extLst>
              <a:ext uri="{FF2B5EF4-FFF2-40B4-BE49-F238E27FC236}">
                <a16:creationId xmlns="" xmlns:a16="http://schemas.microsoft.com/office/drawing/2014/main" id="{D7D1F9A1-3007-4E8C-AE59-1F98DFEEC455}"/>
              </a:ext>
            </a:extLst>
          </p:cNvPr>
          <p:cNvGrpSpPr>
            <a:grpSpLocks/>
          </p:cNvGrpSpPr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33" name="直线连接符 23">
              <a:extLst>
                <a:ext uri="{FF2B5EF4-FFF2-40B4-BE49-F238E27FC236}">
                  <a16:creationId xmlns="" xmlns:a16="http://schemas.microsoft.com/office/drawing/2014/main" id="{6B19AF38-CC9F-4001-90FC-20D15DF1ECE8}"/>
                </a:ext>
              </a:extLst>
            </p:cNvPr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>
              <a:extLst>
                <a:ext uri="{FF2B5EF4-FFF2-40B4-BE49-F238E27FC236}">
                  <a16:creationId xmlns="" xmlns:a16="http://schemas.microsoft.com/office/drawing/2014/main" id="{FA1900E1-6E13-4F8E-BA09-3ECB43BFF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5" name="Freeform 74">
              <a:extLst>
                <a:ext uri="{FF2B5EF4-FFF2-40B4-BE49-F238E27FC236}">
                  <a16:creationId xmlns="" xmlns:a16="http://schemas.microsoft.com/office/drawing/2014/main" id="{98A3862B-783B-4FEA-B679-B36EB89028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20481">
            <a:extLst>
              <a:ext uri="{FF2B5EF4-FFF2-40B4-BE49-F238E27FC236}">
                <a16:creationId xmlns="" xmlns:a16="http://schemas.microsoft.com/office/drawing/2014/main" id="{0F5A8A71-01D3-46BA-A22B-71BA241D54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1288" y="3327400"/>
            <a:ext cx="1458912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00"/>
          </a:p>
        </p:txBody>
      </p:sp>
      <p:sp>
        <p:nvSpPr>
          <p:cNvPr id="31746" name="文本框 20482">
            <a:extLst>
              <a:ext uri="{FF2B5EF4-FFF2-40B4-BE49-F238E27FC236}">
                <a16:creationId xmlns="" xmlns:a16="http://schemas.microsoft.com/office/drawing/2014/main" id="{C00A13DA-1AC2-4C06-B4A9-C5C75DE7CB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7295" y="684722"/>
            <a:ext cx="75816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盖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房子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时，在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窗框未安装好之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前，工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人师傅常常先在窗框上斜钉一根木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条，为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什么要这样做呢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  <p:sp>
        <p:nvSpPr>
          <p:cNvPr id="20484" name="文本框 20483">
            <a:extLst>
              <a:ext uri="{FF2B5EF4-FFF2-40B4-BE49-F238E27FC236}">
                <a16:creationId xmlns="" xmlns:a16="http://schemas.microsoft.com/office/drawing/2014/main" id="{0FF26E1D-C137-4446-B92F-0FD080C29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6861" y="2774950"/>
            <a:ext cx="2888932" cy="55399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三角形的稳定性</a:t>
            </a:r>
          </a:p>
        </p:txBody>
      </p:sp>
      <p:cxnSp>
        <p:nvCxnSpPr>
          <p:cNvPr id="31748" name="直接箭头连接符 20484">
            <a:extLst>
              <a:ext uri="{FF2B5EF4-FFF2-40B4-BE49-F238E27FC236}">
                <a16:creationId xmlns="" xmlns:a16="http://schemas.microsoft.com/office/drawing/2014/main" id="{80441A90-A27D-4E6C-ACC5-C62C163F2FD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35263" y="2117725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9" name="直接连接符 20485">
            <a:extLst>
              <a:ext uri="{FF2B5EF4-FFF2-40B4-BE49-F238E27FC236}">
                <a16:creationId xmlns="" xmlns:a16="http://schemas.microsoft.com/office/drawing/2014/main" id="{871991C9-79A1-4CAC-8071-A84FE998A4F7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5638" y="2192338"/>
            <a:ext cx="1404937" cy="0"/>
          </a:xfrm>
          <a:prstGeom prst="line">
            <a:avLst/>
          </a:prstGeom>
          <a:noFill/>
          <a:ln w="57150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0" name="直接连接符 20486">
            <a:extLst>
              <a:ext uri="{FF2B5EF4-FFF2-40B4-BE49-F238E27FC236}">
                <a16:creationId xmlns="" xmlns:a16="http://schemas.microsoft.com/office/drawing/2014/main" id="{9F9E1F3F-ECE2-42CA-9AB6-758B32E1C2A6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5638" y="2192338"/>
            <a:ext cx="0" cy="1892300"/>
          </a:xfrm>
          <a:prstGeom prst="line">
            <a:avLst/>
          </a:prstGeom>
          <a:noFill/>
          <a:ln w="57150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1" name="直接连接符 20487">
            <a:extLst>
              <a:ext uri="{FF2B5EF4-FFF2-40B4-BE49-F238E27FC236}">
                <a16:creationId xmlns="" xmlns:a16="http://schemas.microsoft.com/office/drawing/2014/main" id="{ECFCDE7B-6701-470E-95CE-22EBBE8DB9F5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5013" y="2192338"/>
            <a:ext cx="0" cy="1892300"/>
          </a:xfrm>
          <a:prstGeom prst="line">
            <a:avLst/>
          </a:prstGeom>
          <a:noFill/>
          <a:ln w="57150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2" name="直接连接符 20488">
            <a:extLst>
              <a:ext uri="{FF2B5EF4-FFF2-40B4-BE49-F238E27FC236}">
                <a16:creationId xmlns="" xmlns:a16="http://schemas.microsoft.com/office/drawing/2014/main" id="{251112A7-F88C-46E9-A327-8D67BCFFA782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5638" y="40306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3" name="直接连接符 20489">
            <a:extLst>
              <a:ext uri="{FF2B5EF4-FFF2-40B4-BE49-F238E27FC236}">
                <a16:creationId xmlns="" xmlns:a16="http://schemas.microsoft.com/office/drawing/2014/main" id="{D1B33FB7-6EE8-4E62-BACF-0CF7049946D1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5638" y="4084638"/>
            <a:ext cx="1349375" cy="0"/>
          </a:xfrm>
          <a:prstGeom prst="line">
            <a:avLst/>
          </a:prstGeom>
          <a:noFill/>
          <a:ln w="57150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4" name="直接连接符 20490">
            <a:extLst>
              <a:ext uri="{FF2B5EF4-FFF2-40B4-BE49-F238E27FC236}">
                <a16:creationId xmlns="" xmlns:a16="http://schemas.microsoft.com/office/drawing/2014/main" id="{0D3E5762-4E17-463F-B199-C9A3C84450ED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5638" y="2192338"/>
            <a:ext cx="1349375" cy="1892300"/>
          </a:xfrm>
          <a:prstGeom prst="line">
            <a:avLst/>
          </a:prstGeom>
          <a:noFill/>
          <a:ln w="38100">
            <a:solidFill>
              <a:srgbClr val="FF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2">
            <a:extLst>
              <a:ext uri="{FF2B5EF4-FFF2-40B4-BE49-F238E27FC236}">
                <a16:creationId xmlns="" xmlns:a16="http://schemas.microsoft.com/office/drawing/2014/main" id="{D7D1F9A1-3007-4E8C-AE59-1F98DFEEC455}"/>
              </a:ext>
            </a:extLst>
          </p:cNvPr>
          <p:cNvGrpSpPr>
            <a:grpSpLocks/>
          </p:cNvGrpSpPr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9" name="直线连接符 23">
              <a:extLst>
                <a:ext uri="{FF2B5EF4-FFF2-40B4-BE49-F238E27FC236}">
                  <a16:creationId xmlns="" xmlns:a16="http://schemas.microsoft.com/office/drawing/2014/main" id="{6B19AF38-CC9F-4001-90FC-20D15DF1ECE8}"/>
                </a:ext>
              </a:extLst>
            </p:cNvPr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>
              <a:extLst>
                <a:ext uri="{FF2B5EF4-FFF2-40B4-BE49-F238E27FC236}">
                  <a16:creationId xmlns="" xmlns:a16="http://schemas.microsoft.com/office/drawing/2014/main" id="{FA1900E1-6E13-4F8E-BA09-3ECB43BFF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98A3862B-783B-4FEA-B679-B36EB89028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21505">
            <a:extLst>
              <a:ext uri="{FF2B5EF4-FFF2-40B4-BE49-F238E27FC236}">
                <a16:creationId xmlns="" xmlns:a16="http://schemas.microsoft.com/office/drawing/2014/main" id="{8EA4BAA9-B46B-4648-8DB4-01F93BF6BD4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45094" y="742648"/>
            <a:ext cx="8061908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钉子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架容易转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动，怎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样做可以使它稳定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  <p:sp>
        <p:nvSpPr>
          <p:cNvPr id="32770" name="直接连接符 5">
            <a:extLst>
              <a:ext uri="{FF2B5EF4-FFF2-40B4-BE49-F238E27FC236}">
                <a16:creationId xmlns="" xmlns:a16="http://schemas.microsoft.com/office/drawing/2014/main" id="{A3A441C3-D571-42FB-A6CB-5F3D7E8ECC87}"/>
              </a:ext>
            </a:extLst>
          </p:cNvPr>
          <p:cNvSpPr>
            <a:spLocks noChangeShapeType="1"/>
          </p:cNvSpPr>
          <p:nvPr/>
        </p:nvSpPr>
        <p:spPr bwMode="auto">
          <a:xfrm>
            <a:off x="3293092" y="1820533"/>
            <a:ext cx="1835150" cy="0"/>
          </a:xfrm>
          <a:prstGeom prst="line">
            <a:avLst/>
          </a:prstGeom>
          <a:noFill/>
          <a:ln w="38100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1" name="直接连接符 6">
            <a:extLst>
              <a:ext uri="{FF2B5EF4-FFF2-40B4-BE49-F238E27FC236}">
                <a16:creationId xmlns="" xmlns:a16="http://schemas.microsoft.com/office/drawing/2014/main" id="{2D406475-CCA7-45F3-850E-87DA2A2787F0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5105" y="1820533"/>
            <a:ext cx="0" cy="0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2" name="直接连接符 7">
            <a:extLst>
              <a:ext uri="{FF2B5EF4-FFF2-40B4-BE49-F238E27FC236}">
                <a16:creationId xmlns="" xmlns:a16="http://schemas.microsoft.com/office/drawing/2014/main" id="{39BF3166-860A-46FB-94C2-4AA95BE13A4A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5105" y="1820533"/>
            <a:ext cx="0" cy="2430463"/>
          </a:xfrm>
          <a:prstGeom prst="line">
            <a:avLst/>
          </a:prstGeom>
          <a:noFill/>
          <a:ln w="38100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直接连接符 8">
            <a:extLst>
              <a:ext uri="{FF2B5EF4-FFF2-40B4-BE49-F238E27FC236}">
                <a16:creationId xmlns="" xmlns:a16="http://schemas.microsoft.com/office/drawing/2014/main" id="{4DC260E9-8DB5-40AE-8A8C-B5D1CF99F158}"/>
              </a:ext>
            </a:extLst>
          </p:cNvPr>
          <p:cNvSpPr>
            <a:spLocks noChangeShapeType="1"/>
          </p:cNvSpPr>
          <p:nvPr/>
        </p:nvSpPr>
        <p:spPr bwMode="auto">
          <a:xfrm>
            <a:off x="3345480" y="1820533"/>
            <a:ext cx="809625" cy="971550"/>
          </a:xfrm>
          <a:prstGeom prst="line">
            <a:avLst/>
          </a:prstGeom>
          <a:noFill/>
          <a:ln w="38100">
            <a:solidFill>
              <a:srgbClr val="FF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4" name="直接连接符 9">
            <a:extLst>
              <a:ext uri="{FF2B5EF4-FFF2-40B4-BE49-F238E27FC236}">
                <a16:creationId xmlns="" xmlns:a16="http://schemas.microsoft.com/office/drawing/2014/main" id="{C7710D95-BB42-4B2F-8C35-B4197792ED46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0292" y="1820533"/>
            <a:ext cx="0" cy="0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直接连接符 10">
            <a:extLst>
              <a:ext uri="{FF2B5EF4-FFF2-40B4-BE49-F238E27FC236}">
                <a16:creationId xmlns="" xmlns:a16="http://schemas.microsoft.com/office/drawing/2014/main" id="{A8476DC1-7314-4B63-B711-4AE635A0122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55105" y="1820533"/>
            <a:ext cx="919162" cy="971550"/>
          </a:xfrm>
          <a:prstGeom prst="line">
            <a:avLst/>
          </a:prstGeom>
          <a:noFill/>
          <a:ln w="38100">
            <a:solidFill>
              <a:srgbClr val="FF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" name="组合 2">
            <a:extLst>
              <a:ext uri="{FF2B5EF4-FFF2-40B4-BE49-F238E27FC236}">
                <a16:creationId xmlns="" xmlns:a16="http://schemas.microsoft.com/office/drawing/2014/main" id="{D7D1F9A1-3007-4E8C-AE59-1F98DFEEC455}"/>
              </a:ext>
            </a:extLst>
          </p:cNvPr>
          <p:cNvGrpSpPr>
            <a:grpSpLocks/>
          </p:cNvGrpSpPr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6" name="直线连接符 23">
              <a:extLst>
                <a:ext uri="{FF2B5EF4-FFF2-40B4-BE49-F238E27FC236}">
                  <a16:creationId xmlns="" xmlns:a16="http://schemas.microsoft.com/office/drawing/2014/main" id="{6B19AF38-CC9F-4001-90FC-20D15DF1ECE8}"/>
                </a:ext>
              </a:extLst>
            </p:cNvPr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="" xmlns:a16="http://schemas.microsoft.com/office/drawing/2014/main" id="{FA1900E1-6E13-4F8E-BA09-3ECB43BFF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="" xmlns:a16="http://schemas.microsoft.com/office/drawing/2014/main" id="{98A3862B-783B-4FEA-B679-B36EB89028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4" name="图片 17" descr="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03">
            <a:off x="6959407" y="2794072"/>
            <a:ext cx="1560512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>
            <a:extLst>
              <a:ext uri="{FF2B5EF4-FFF2-40B4-BE49-F238E27FC236}">
                <a16:creationId xmlns="" xmlns:a16="http://schemas.microsoft.com/office/drawing/2014/main" id="{44F1FAEA-3BBE-4505-A393-E8ABD2542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954" y="1174882"/>
            <a:ext cx="77070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将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四边形木架上再钉一根木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条，将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它的一对顶点连接起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来，然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后再扭动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它，这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时木架的形状还会改变吗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  <p:pic>
        <p:nvPicPr>
          <p:cNvPr id="11267" name="Object 3">
            <a:extLst>
              <a:ext uri="{FF2B5EF4-FFF2-40B4-BE49-F238E27FC236}">
                <a16:creationId xmlns="" xmlns:a16="http://schemas.microsoft.com/office/drawing/2014/main" id="{4BE8EA76-D7BD-4148-9743-DEC82618D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804" y="2638221"/>
            <a:ext cx="2376488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Object 4">
            <a:extLst>
              <a:ext uri="{FF2B5EF4-FFF2-40B4-BE49-F238E27FC236}">
                <a16:creationId xmlns="" xmlns:a16="http://schemas.microsoft.com/office/drawing/2014/main" id="{C4D9F3BF-795F-45D7-95A3-7C7E45BC9B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585" y="2724644"/>
            <a:ext cx="2105025" cy="171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9" name="组合 1">
            <a:extLst>
              <a:ext uri="{FF2B5EF4-FFF2-40B4-BE49-F238E27FC236}">
                <a16:creationId xmlns="" xmlns:a16="http://schemas.microsoft.com/office/drawing/2014/main" id="{8D5E0C4C-4478-40C5-9374-06EA5B6D9DC2}"/>
              </a:ext>
            </a:extLst>
          </p:cNvPr>
          <p:cNvGrpSpPr>
            <a:grpSpLocks/>
          </p:cNvGrpSpPr>
          <p:nvPr/>
        </p:nvGrpSpPr>
        <p:grpSpPr bwMode="auto">
          <a:xfrm>
            <a:off x="0" y="-52544"/>
            <a:ext cx="2006600" cy="493712"/>
            <a:chOff x="100" y="40"/>
            <a:chExt cx="3160" cy="778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A1536959-301B-4A70-8463-65D7191D70BA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271" name="文本框 18">
              <a:extLst>
                <a:ext uri="{FF2B5EF4-FFF2-40B4-BE49-F238E27FC236}">
                  <a16:creationId xmlns="" xmlns:a16="http://schemas.microsoft.com/office/drawing/2014/main" id="{527FF658-D3A6-4F34-BFBA-8E65A14F68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4DFE61BA-1A3A-4013-9A0C-6CC44439BC8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7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42633" y="507404"/>
            <a:ext cx="1757157" cy="488722"/>
            <a:chOff x="1745942" y="3955571"/>
            <a:chExt cx="1757157" cy="488722"/>
          </a:xfrm>
        </p:grpSpPr>
        <p:grpSp>
          <p:nvGrpSpPr>
            <p:cNvPr id="13" name="组合 12"/>
            <p:cNvGrpSpPr/>
            <p:nvPr/>
          </p:nvGrpSpPr>
          <p:grpSpPr>
            <a:xfrm>
              <a:off x="1923628" y="3955571"/>
              <a:ext cx="1579471" cy="461665"/>
              <a:chOff x="835069" y="767230"/>
              <a:chExt cx="1579471" cy="461665"/>
            </a:xfrm>
          </p:grpSpPr>
          <p:sp>
            <p:nvSpPr>
              <p:cNvPr id="15" name="流程图: 库存数据 14"/>
              <p:cNvSpPr/>
              <p:nvPr/>
            </p:nvSpPr>
            <p:spPr>
              <a:xfrm rot="10800000">
                <a:off x="835069" y="816408"/>
                <a:ext cx="1334716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985586" y="767230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="" xmlns:a16="http://schemas.microsoft.com/office/drawing/2014/main" id="{F6023E4E-4FBC-434F-A135-31F06796A3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338" y="1041138"/>
            <a:ext cx="7804297" cy="131112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使四边形木架不变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形，至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少要钉上一根木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条，把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它分成两个三角形使它保持形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状，那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么要使五边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形，六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边形木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架，七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边形木架保持稳定该怎么办呢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  <p:grpSp>
        <p:nvGrpSpPr>
          <p:cNvPr id="33794" name="组合 30">
            <a:extLst>
              <a:ext uri="{FF2B5EF4-FFF2-40B4-BE49-F238E27FC236}">
                <a16:creationId xmlns="" xmlns:a16="http://schemas.microsoft.com/office/drawing/2014/main" id="{D37D1812-47F2-460A-9614-445D3B4C1E5C}"/>
              </a:ext>
            </a:extLst>
          </p:cNvPr>
          <p:cNvGrpSpPr>
            <a:grpSpLocks/>
          </p:cNvGrpSpPr>
          <p:nvPr/>
        </p:nvGrpSpPr>
        <p:grpSpPr bwMode="auto">
          <a:xfrm>
            <a:off x="1817688" y="2428779"/>
            <a:ext cx="1619250" cy="1512887"/>
            <a:chOff x="900113" y="3556000"/>
            <a:chExt cx="2159000" cy="2016125"/>
          </a:xfrm>
        </p:grpSpPr>
        <p:sp>
          <p:nvSpPr>
            <p:cNvPr id="33795" name="Line 6">
              <a:extLst>
                <a:ext uri="{FF2B5EF4-FFF2-40B4-BE49-F238E27FC236}">
                  <a16:creationId xmlns="" xmlns:a16="http://schemas.microsoft.com/office/drawing/2014/main" id="{8154C376-EE10-427C-91F0-9EC2CE2CEF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00113" y="3556000"/>
              <a:ext cx="1008062" cy="1008063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6" name="Line 7">
              <a:extLst>
                <a:ext uri="{FF2B5EF4-FFF2-40B4-BE49-F238E27FC236}">
                  <a16:creationId xmlns="" xmlns:a16="http://schemas.microsoft.com/office/drawing/2014/main" id="{ABF5D9AB-7051-4449-8546-237A3D5BD8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0113" y="4564063"/>
              <a:ext cx="576262" cy="1008062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7" name="Line 8">
              <a:extLst>
                <a:ext uri="{FF2B5EF4-FFF2-40B4-BE49-F238E27FC236}">
                  <a16:creationId xmlns="" xmlns:a16="http://schemas.microsoft.com/office/drawing/2014/main" id="{36E25731-E5A1-48D0-BA83-E7E36A605E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6375" y="5572125"/>
              <a:ext cx="1366838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8" name="Line 9">
              <a:extLst>
                <a:ext uri="{FF2B5EF4-FFF2-40B4-BE49-F238E27FC236}">
                  <a16:creationId xmlns="" xmlns:a16="http://schemas.microsoft.com/office/drawing/2014/main" id="{BE62521B-786F-476E-A961-AED1FEC470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8175" y="3556000"/>
              <a:ext cx="1150938" cy="719138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9" name="Line 10">
              <a:extLst>
                <a:ext uri="{FF2B5EF4-FFF2-40B4-BE49-F238E27FC236}">
                  <a16:creationId xmlns="" xmlns:a16="http://schemas.microsoft.com/office/drawing/2014/main" id="{C8F846EE-6BE9-4003-BCC1-F539933345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43213" y="4275138"/>
              <a:ext cx="215900" cy="1296987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0" name="组合 31">
            <a:extLst>
              <a:ext uri="{FF2B5EF4-FFF2-40B4-BE49-F238E27FC236}">
                <a16:creationId xmlns="" xmlns:a16="http://schemas.microsoft.com/office/drawing/2014/main" id="{FD46C944-FA12-459A-9570-6F57EA0B7A19}"/>
              </a:ext>
            </a:extLst>
          </p:cNvPr>
          <p:cNvGrpSpPr>
            <a:grpSpLocks/>
          </p:cNvGrpSpPr>
          <p:nvPr/>
        </p:nvGrpSpPr>
        <p:grpSpPr bwMode="auto">
          <a:xfrm>
            <a:off x="3868738" y="2374804"/>
            <a:ext cx="1350962" cy="1511300"/>
            <a:chOff x="3635375" y="3482975"/>
            <a:chExt cx="1800225" cy="2016125"/>
          </a:xfrm>
        </p:grpSpPr>
        <p:sp>
          <p:nvSpPr>
            <p:cNvPr id="33801" name="Line 11">
              <a:extLst>
                <a:ext uri="{FF2B5EF4-FFF2-40B4-BE49-F238E27FC236}">
                  <a16:creationId xmlns="" xmlns:a16="http://schemas.microsoft.com/office/drawing/2014/main" id="{2B566E4C-689F-4190-BEC5-3582427A49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5738" y="3482975"/>
              <a:ext cx="936625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2" name="Line 12">
              <a:extLst>
                <a:ext uri="{FF2B5EF4-FFF2-40B4-BE49-F238E27FC236}">
                  <a16:creationId xmlns="" xmlns:a16="http://schemas.microsoft.com/office/drawing/2014/main" id="{FBAFCE7A-33C3-4F3C-8C0C-174C8079BD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35375" y="3482975"/>
              <a:ext cx="360363" cy="865188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3" name="Line 13">
              <a:extLst>
                <a:ext uri="{FF2B5EF4-FFF2-40B4-BE49-F238E27FC236}">
                  <a16:creationId xmlns="" xmlns:a16="http://schemas.microsoft.com/office/drawing/2014/main" id="{B914CAB5-EF43-4152-A75E-076C928EEC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5375" y="4348163"/>
              <a:ext cx="360363" cy="1150937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4" name="Line 14">
              <a:extLst>
                <a:ext uri="{FF2B5EF4-FFF2-40B4-BE49-F238E27FC236}">
                  <a16:creationId xmlns="" xmlns:a16="http://schemas.microsoft.com/office/drawing/2014/main" id="{A2BEB624-14F7-472E-A063-8926EB6FB8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5738" y="5499100"/>
              <a:ext cx="863600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5" name="Line 15">
              <a:extLst>
                <a:ext uri="{FF2B5EF4-FFF2-40B4-BE49-F238E27FC236}">
                  <a16:creationId xmlns="" xmlns:a16="http://schemas.microsoft.com/office/drawing/2014/main" id="{3B6C60E6-6B41-4068-B239-CE77276626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2363" y="3482975"/>
              <a:ext cx="503237" cy="792163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6" name="Line 16">
              <a:extLst>
                <a:ext uri="{FF2B5EF4-FFF2-40B4-BE49-F238E27FC236}">
                  <a16:creationId xmlns="" xmlns:a16="http://schemas.microsoft.com/office/drawing/2014/main" id="{60FED9A6-4024-4AB7-91C8-82AAB49CF7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59338" y="4275138"/>
              <a:ext cx="576262" cy="1223962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7" name="组合 33">
            <a:extLst>
              <a:ext uri="{FF2B5EF4-FFF2-40B4-BE49-F238E27FC236}">
                <a16:creationId xmlns="" xmlns:a16="http://schemas.microsoft.com/office/drawing/2014/main" id="{7A5EA60B-C214-4173-81FC-4F53075C2EAE}"/>
              </a:ext>
            </a:extLst>
          </p:cNvPr>
          <p:cNvGrpSpPr>
            <a:grpSpLocks/>
          </p:cNvGrpSpPr>
          <p:nvPr/>
        </p:nvGrpSpPr>
        <p:grpSpPr bwMode="auto">
          <a:xfrm>
            <a:off x="5599113" y="2320829"/>
            <a:ext cx="1457325" cy="1511300"/>
            <a:chOff x="5940425" y="3411538"/>
            <a:chExt cx="1944688" cy="2016125"/>
          </a:xfrm>
        </p:grpSpPr>
        <p:sp>
          <p:nvSpPr>
            <p:cNvPr id="33808" name="Line 17">
              <a:extLst>
                <a:ext uri="{FF2B5EF4-FFF2-40B4-BE49-F238E27FC236}">
                  <a16:creationId xmlns="" xmlns:a16="http://schemas.microsoft.com/office/drawing/2014/main" id="{61B4E204-F0E6-4281-91BA-9BA84FBD99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16688" y="3411538"/>
              <a:ext cx="863600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3809" name="组合 32">
              <a:extLst>
                <a:ext uri="{FF2B5EF4-FFF2-40B4-BE49-F238E27FC236}">
                  <a16:creationId xmlns="" xmlns:a16="http://schemas.microsoft.com/office/drawing/2014/main" id="{B8E91952-6F9D-4044-9F23-BCB129B2A9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40425" y="3411538"/>
              <a:ext cx="1944688" cy="2016125"/>
              <a:chOff x="5940425" y="3411538"/>
              <a:chExt cx="1944688" cy="2016125"/>
            </a:xfrm>
          </p:grpSpPr>
          <p:sp>
            <p:nvSpPr>
              <p:cNvPr id="33810" name="Line 18">
                <a:extLst>
                  <a:ext uri="{FF2B5EF4-FFF2-40B4-BE49-F238E27FC236}">
                    <a16:creationId xmlns="" xmlns:a16="http://schemas.microsoft.com/office/drawing/2014/main" id="{70192208-AEB6-45D6-9EF5-8AC6E7F5DB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940425" y="3411538"/>
                <a:ext cx="576263" cy="792162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11" name="Line 19">
                <a:extLst>
                  <a:ext uri="{FF2B5EF4-FFF2-40B4-BE49-F238E27FC236}">
                    <a16:creationId xmlns="" xmlns:a16="http://schemas.microsoft.com/office/drawing/2014/main" id="{94653442-5EA0-4A86-89AC-E1C47088B6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40425" y="4203700"/>
                <a:ext cx="287338" cy="1079500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12" name="Line 20">
                <a:extLst>
                  <a:ext uri="{FF2B5EF4-FFF2-40B4-BE49-F238E27FC236}">
                    <a16:creationId xmlns="" xmlns:a16="http://schemas.microsoft.com/office/drawing/2014/main" id="{70A9C1A6-11CD-4D41-A060-37534E5101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27763" y="5283200"/>
                <a:ext cx="1152525" cy="144463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13" name="Line 21">
                <a:extLst>
                  <a:ext uri="{FF2B5EF4-FFF2-40B4-BE49-F238E27FC236}">
                    <a16:creationId xmlns="" xmlns:a16="http://schemas.microsoft.com/office/drawing/2014/main" id="{7F1B8CB5-AB7A-494A-BB7B-642BD11F01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80288" y="3411538"/>
                <a:ext cx="504825" cy="647700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14" name="Line 22">
                <a:extLst>
                  <a:ext uri="{FF2B5EF4-FFF2-40B4-BE49-F238E27FC236}">
                    <a16:creationId xmlns="" xmlns:a16="http://schemas.microsoft.com/office/drawing/2014/main" id="{1FD87FC9-87BC-42BE-A300-CA012D70C3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12088" y="4059238"/>
                <a:ext cx="73025" cy="576262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15" name="Line 23">
                <a:extLst>
                  <a:ext uri="{FF2B5EF4-FFF2-40B4-BE49-F238E27FC236}">
                    <a16:creationId xmlns="" xmlns:a16="http://schemas.microsoft.com/office/drawing/2014/main" id="{493F0B93-4144-4872-8583-B2BD1223CF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380288" y="4635500"/>
                <a:ext cx="431800" cy="792163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cxnSp>
        <p:nvCxnSpPr>
          <p:cNvPr id="21525" name="直接连接符 21">
            <a:extLst>
              <a:ext uri="{FF2B5EF4-FFF2-40B4-BE49-F238E27FC236}">
                <a16:creationId xmlns="" xmlns:a16="http://schemas.microsoft.com/office/drawing/2014/main" id="{17A1D5FE-9CDF-4024-999E-850ECCDFB6A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249488" y="2428779"/>
            <a:ext cx="323850" cy="15128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6" name="直接连接符 23">
            <a:extLst>
              <a:ext uri="{FF2B5EF4-FFF2-40B4-BE49-F238E27FC236}">
                <a16:creationId xmlns="" xmlns:a16="http://schemas.microsoft.com/office/drawing/2014/main" id="{14A03BE5-A4EB-41CA-A0B7-E19460B232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73338" y="2428779"/>
            <a:ext cx="701675" cy="15128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7" name="直接连接符 25">
            <a:extLst>
              <a:ext uri="{FF2B5EF4-FFF2-40B4-BE49-F238E27FC236}">
                <a16:creationId xmlns="" xmlns:a16="http://schemas.microsoft.com/office/drawing/2014/main" id="{296392AD-F71F-4018-B1EC-2683648F594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40200" y="2374804"/>
            <a:ext cx="0" cy="15113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8" name="直接连接符 27">
            <a:extLst>
              <a:ext uri="{FF2B5EF4-FFF2-40B4-BE49-F238E27FC236}">
                <a16:creationId xmlns="" xmlns:a16="http://schemas.microsoft.com/office/drawing/2014/main" id="{94607EB9-99B6-4499-9D44-1C468B3738A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40200" y="2374804"/>
            <a:ext cx="647700" cy="15113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9" name="直接连接符 29">
            <a:extLst>
              <a:ext uri="{FF2B5EF4-FFF2-40B4-BE49-F238E27FC236}">
                <a16:creationId xmlns="" xmlns:a16="http://schemas.microsoft.com/office/drawing/2014/main" id="{BAC5DDC9-91CC-440C-9097-1326A01319E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40200" y="2374804"/>
            <a:ext cx="1079500" cy="5937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30" name="直接连接符 31">
            <a:extLst>
              <a:ext uri="{FF2B5EF4-FFF2-40B4-BE49-F238E27FC236}">
                <a16:creationId xmlns="" xmlns:a16="http://schemas.microsoft.com/office/drawing/2014/main" id="{8A220890-F9D1-4419-A5A6-8C4EA20ED55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813425" y="2320829"/>
            <a:ext cx="217488" cy="140493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31" name="直接连接符 33">
            <a:extLst>
              <a:ext uri="{FF2B5EF4-FFF2-40B4-BE49-F238E27FC236}">
                <a16:creationId xmlns="" xmlns:a16="http://schemas.microsoft.com/office/drawing/2014/main" id="{028B9D32-DA9C-4488-B8AE-D03034B95D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30913" y="2320829"/>
            <a:ext cx="647700" cy="15113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32" name="直接连接符 35">
            <a:extLst>
              <a:ext uri="{FF2B5EF4-FFF2-40B4-BE49-F238E27FC236}">
                <a16:creationId xmlns="" xmlns:a16="http://schemas.microsoft.com/office/drawing/2014/main" id="{6A5C3AAE-491C-496A-B421-9B17C301807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30913" y="2320829"/>
            <a:ext cx="971550" cy="9175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33" name="直接连接符 37">
            <a:extLst>
              <a:ext uri="{FF2B5EF4-FFF2-40B4-BE49-F238E27FC236}">
                <a16:creationId xmlns="" xmlns:a16="http://schemas.microsoft.com/office/drawing/2014/main" id="{3DA33119-3F39-443D-BE96-A44C15F25FC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30913" y="2320829"/>
            <a:ext cx="1025525" cy="4857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EDED69EF-CB6D-40D4-850B-00111471B0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009" y="4097338"/>
            <a:ext cx="7890561" cy="9198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round/>
            <a:headEnd/>
            <a:tailEnd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方法总结：</a:t>
            </a:r>
            <a:r>
              <a:rPr lang="zh-CN" altLang="en-US" sz="2400" b="1" dirty="0">
                <a:latin typeface="宋体" panose="02010600030101010101" pitchFamily="2" charset="-122"/>
              </a:rPr>
              <a:t>为了使多边形具有稳定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性，一</a:t>
            </a:r>
            <a:r>
              <a:rPr lang="zh-CN" altLang="en-US" sz="2400" b="1" dirty="0">
                <a:latin typeface="宋体" panose="02010600030101010101" pitchFamily="2" charset="-122"/>
              </a:rPr>
              <a:t>般需要用木条将多边形固定成由一个一个的三角形组成的形式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33830" name="组合 6">
            <a:extLst>
              <a:ext uri="{FF2B5EF4-FFF2-40B4-BE49-F238E27FC236}">
                <a16:creationId xmlns="" xmlns:a16="http://schemas.microsoft.com/office/drawing/2014/main" id="{23A1C2BB-CC8C-4F0C-A8A4-64104A7C58FF}"/>
              </a:ext>
            </a:extLst>
          </p:cNvPr>
          <p:cNvGrpSpPr>
            <a:grpSpLocks/>
          </p:cNvGrpSpPr>
          <p:nvPr/>
        </p:nvGrpSpPr>
        <p:grpSpPr bwMode="auto">
          <a:xfrm>
            <a:off x="667226" y="556557"/>
            <a:ext cx="1830554" cy="492125"/>
            <a:chOff x="432470" y="556297"/>
            <a:chExt cx="1829953" cy="492443"/>
          </a:xfrm>
        </p:grpSpPr>
        <p:grpSp>
          <p:nvGrpSpPr>
            <p:cNvPr id="33831" name="组合 5">
              <a:extLst>
                <a:ext uri="{FF2B5EF4-FFF2-40B4-BE49-F238E27FC236}">
                  <a16:creationId xmlns="" xmlns:a16="http://schemas.microsoft.com/office/drawing/2014/main" id="{D59B50C5-6ACC-40A5-800E-B544D4F750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723" y="591842"/>
              <a:ext cx="1417172" cy="425725"/>
              <a:chOff x="2177459" y="-557353"/>
              <a:chExt cx="1417172" cy="425725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0AFF4B16-9CA2-4E40-B9BF-C7145FD67A1C}"/>
                  </a:ext>
                </a:extLst>
              </p:cNvPr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DF00A04A-AD6D-4001-A1BC-875828DDC410}"/>
                  </a:ext>
                </a:extLst>
              </p:cNvPr>
              <p:cNvSpPr/>
              <p:nvPr/>
            </p:nvSpPr>
            <p:spPr>
              <a:xfrm>
                <a:off x="2507551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BB5BB67F-1BF7-4838-854E-8948E6567C4E}"/>
                  </a:ext>
                </a:extLst>
              </p:cNvPr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6BFB286C-562D-4DB5-B4E3-06924D7E2A32}"/>
                  </a:ext>
                </a:extLst>
              </p:cNvPr>
              <p:cNvSpPr/>
              <p:nvPr/>
            </p:nvSpPr>
            <p:spPr>
              <a:xfrm>
                <a:off x="3167734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3837" name="文本框 11">
              <a:extLst>
                <a:ext uri="{FF2B5EF4-FFF2-40B4-BE49-F238E27FC236}">
                  <a16:creationId xmlns="" xmlns:a16="http://schemas.microsoft.com/office/drawing/2014/main" id="{40DAB52D-1694-4F76-A8FC-E90DE6BEEA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470" y="556297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</a:t>
              </a:r>
              <a:r>
                <a:rPr lang="zh-CN" altLang="en-US" sz="2600" b="1" dirty="0" smtClean="0">
                  <a:solidFill>
                    <a:schemeClr val="bg1"/>
                  </a:solidFill>
                </a:rPr>
                <a:t>点</a:t>
              </a:r>
              <a:endParaRPr lang="zh-CN" altLang="en-US" sz="2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3838" name="文本框 2">
            <a:extLst>
              <a:ext uri="{FF2B5EF4-FFF2-40B4-BE49-F238E27FC236}">
                <a16:creationId xmlns="" xmlns:a16="http://schemas.microsoft.com/office/drawing/2014/main" id="{FB46D5D1-24FE-422C-91B8-6CEFD83E66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711" y="556557"/>
            <a:ext cx="29384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三角形稳定性的应用</a:t>
            </a:r>
          </a:p>
        </p:txBody>
      </p:sp>
      <p:grpSp>
        <p:nvGrpSpPr>
          <p:cNvPr id="48" name="组合 2">
            <a:extLst>
              <a:ext uri="{FF2B5EF4-FFF2-40B4-BE49-F238E27FC236}">
                <a16:creationId xmlns="" xmlns:a16="http://schemas.microsoft.com/office/drawing/2014/main" id="{D7D1F9A1-3007-4E8C-AE59-1F98DFEEC455}"/>
              </a:ext>
            </a:extLst>
          </p:cNvPr>
          <p:cNvGrpSpPr>
            <a:grpSpLocks/>
          </p:cNvGrpSpPr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49" name="直线连接符 23">
              <a:extLst>
                <a:ext uri="{FF2B5EF4-FFF2-40B4-BE49-F238E27FC236}">
                  <a16:creationId xmlns="" xmlns:a16="http://schemas.microsoft.com/office/drawing/2014/main" id="{6B19AF38-CC9F-4001-90FC-20D15DF1ECE8}"/>
                </a:ext>
              </a:extLst>
            </p:cNvPr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18">
              <a:extLst>
                <a:ext uri="{FF2B5EF4-FFF2-40B4-BE49-F238E27FC236}">
                  <a16:creationId xmlns="" xmlns:a16="http://schemas.microsoft.com/office/drawing/2014/main" id="{FA1900E1-6E13-4F8E-BA09-3ECB43BFF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51" name="Freeform 74">
              <a:extLst>
                <a:ext uri="{FF2B5EF4-FFF2-40B4-BE49-F238E27FC236}">
                  <a16:creationId xmlns="" xmlns:a16="http://schemas.microsoft.com/office/drawing/2014/main" id="{98A3862B-783B-4FEA-B679-B36EB89028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6">
            <a:extLst>
              <a:ext uri="{FF2B5EF4-FFF2-40B4-BE49-F238E27FC236}">
                <a16:creationId xmlns="" xmlns:a16="http://schemas.microsoft.com/office/drawing/2014/main" id="{981A78EC-83B5-45DB-9FB1-1B776E1741AC}"/>
              </a:ext>
            </a:extLst>
          </p:cNvPr>
          <p:cNvSpPr/>
          <p:nvPr/>
        </p:nvSpPr>
        <p:spPr>
          <a:xfrm>
            <a:off x="779462" y="538163"/>
            <a:ext cx="7572375" cy="35732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400" noProof="1" smtClean="0">
                <a:ea typeface="楷体" panose="02010609060101010101" pitchFamily="49" charset="-122"/>
                <a:cs typeface="宋体" panose="02010600030101010101" pitchFamily="2" charset="-122"/>
              </a:rPr>
              <a:t>填空</a:t>
            </a:r>
            <a:r>
              <a:rPr lang="en-US" altLang="zh-CN" sz="2400" noProof="1" smtClean="0">
                <a:ea typeface="楷体" panose="02010609060101010101" pitchFamily="49" charset="-122"/>
                <a:cs typeface="宋体" panose="02010600030101010101" pitchFamily="2" charset="-122"/>
              </a:rPr>
              <a:t>:</a:t>
            </a:r>
          </a:p>
          <a:p>
            <a:pPr marL="0" indent="0"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400" noProof="1" smtClean="0">
                <a:ea typeface="楷体" panose="02010609060101010101" pitchFamily="49" charset="-122"/>
                <a:cs typeface="宋体" panose="02010600030101010101" pitchFamily="2" charset="-122"/>
              </a:rPr>
              <a:t>      （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）有下列图形：①正方形；②长方形；③直角三角形；④平行四边形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其中具有稳定性的是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_______.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（填序号）</a:t>
            </a:r>
            <a:endParaRPr lang="en-US" altLang="zh-CN" sz="2400" noProof="1"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400" noProof="1" smtClean="0">
                <a:ea typeface="楷体" panose="02010609060101010101" pitchFamily="49" charset="-122"/>
                <a:cs typeface="宋体" panose="02010600030101010101" pitchFamily="2" charset="-122"/>
              </a:rPr>
              <a:t>      （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）铁栅门和多功能挂衣架能够伸缩自</a:t>
            </a:r>
            <a:r>
              <a:rPr lang="zh-CN" altLang="en-US" sz="2400" noProof="1" smtClean="0">
                <a:ea typeface="楷体" panose="02010609060101010101" pitchFamily="49" charset="-122"/>
                <a:cs typeface="宋体" panose="02010600030101010101" pitchFamily="2" charset="-122"/>
              </a:rPr>
              <a:t>如，是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利用四边形的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____________.</a:t>
            </a:r>
          </a:p>
          <a:p>
            <a:pPr marL="0" indent="0"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400" noProof="1" smtClean="0">
                <a:ea typeface="楷体" panose="02010609060101010101" pitchFamily="49" charset="-122"/>
                <a:cs typeface="宋体" panose="02010600030101010101" pitchFamily="2" charset="-122"/>
              </a:rPr>
              <a:t>      （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）要使五边形木架（用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根木条钉成）不变</a:t>
            </a:r>
            <a:r>
              <a:rPr lang="zh-CN" altLang="en-US" sz="2400" noProof="1" smtClean="0">
                <a:ea typeface="楷体" panose="02010609060101010101" pitchFamily="49" charset="-122"/>
                <a:cs typeface="宋体" panose="02010600030101010101" pitchFamily="2" charset="-122"/>
              </a:rPr>
              <a:t>形，至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少要钉上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_____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根木条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</a:p>
        </p:txBody>
      </p:sp>
      <p:sp>
        <p:nvSpPr>
          <p:cNvPr id="24" name="Text Box 8">
            <a:extLst>
              <a:ext uri="{FF2B5EF4-FFF2-40B4-BE49-F238E27FC236}">
                <a16:creationId xmlns="" xmlns:a16="http://schemas.microsoft.com/office/drawing/2014/main" id="{995AC1FE-69A3-4A8C-B635-71CEB5FF50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5240" y="2690813"/>
            <a:ext cx="1985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不稳定性</a:t>
            </a:r>
            <a:endParaRPr lang="zh-CN" altLang="en-US" sz="24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5" name="Text Box 8">
            <a:extLst>
              <a:ext uri="{FF2B5EF4-FFF2-40B4-BE49-F238E27FC236}">
                <a16:creationId xmlns="" xmlns:a16="http://schemas.microsoft.com/office/drawing/2014/main" id="{C35369E0-1850-4F43-9D88-990813721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3512" y="3559500"/>
            <a:ext cx="669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endParaRPr lang="en-US" altLang="zh-CN" sz="240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5844" name="文本框 2">
            <a:extLst>
              <a:ext uri="{FF2B5EF4-FFF2-40B4-BE49-F238E27FC236}">
                <a16:creationId xmlns="" xmlns:a16="http://schemas.microsoft.com/office/drawing/2014/main" id="{6862D8AA-5DAE-464E-81B6-F584CB9EB3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9263" y="1382773"/>
            <a:ext cx="555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③</a:t>
            </a:r>
          </a:p>
        </p:txBody>
      </p:sp>
      <p:grpSp>
        <p:nvGrpSpPr>
          <p:cNvPr id="34821" name="组合 3">
            <a:extLst>
              <a:ext uri="{FF2B5EF4-FFF2-40B4-BE49-F238E27FC236}">
                <a16:creationId xmlns="" xmlns:a16="http://schemas.microsoft.com/office/drawing/2014/main" id="{51CC33A4-5970-4C1D-B323-156638D5392F}"/>
              </a:ext>
            </a:extLst>
          </p:cNvPr>
          <p:cNvGrpSpPr>
            <a:grpSpLocks/>
          </p:cNvGrpSpPr>
          <p:nvPr/>
        </p:nvGrpSpPr>
        <p:grpSpPr bwMode="auto">
          <a:xfrm>
            <a:off x="280" y="-34559"/>
            <a:ext cx="1905623" cy="478473"/>
            <a:chOff x="177" y="14"/>
            <a:chExt cx="3003" cy="753"/>
          </a:xfrm>
        </p:grpSpPr>
        <p:cxnSp>
          <p:nvCxnSpPr>
            <p:cNvPr id="9" name="直线连接符 8">
              <a:extLst>
                <a:ext uri="{FF2B5EF4-FFF2-40B4-BE49-F238E27FC236}">
                  <a16:creationId xmlns="" xmlns:a16="http://schemas.microsoft.com/office/drawing/2014/main" id="{B987F527-2192-43EA-8809-3F64E8C1D470}"/>
                </a:ext>
              </a:extLst>
            </p:cNvPr>
            <p:cNvCxnSpPr/>
            <p:nvPr/>
          </p:nvCxnSpPr>
          <p:spPr>
            <a:xfrm flipV="1">
              <a:off x="177" y="730"/>
              <a:ext cx="2959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823" name="文本框 9">
              <a:extLst>
                <a:ext uri="{FF2B5EF4-FFF2-40B4-BE49-F238E27FC236}">
                  <a16:creationId xmlns="" xmlns:a16="http://schemas.microsoft.com/office/drawing/2014/main" id="{E4C2C592-4407-4489-9676-8614C4AD75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73C35831-066F-4C7D-AD8F-6D3BE24CBD9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13" y="144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52" y="538162"/>
            <a:ext cx="537876" cy="597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58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组合 3">
            <a:extLst>
              <a:ext uri="{FF2B5EF4-FFF2-40B4-BE49-F238E27FC236}">
                <a16:creationId xmlns="" xmlns:a16="http://schemas.microsoft.com/office/drawing/2014/main" id="{7300177E-0655-4AD2-91C9-C4FCF824831D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35842" name="组合 2">
              <a:extLst>
                <a:ext uri="{FF2B5EF4-FFF2-40B4-BE49-F238E27FC236}">
                  <a16:creationId xmlns="" xmlns:a16="http://schemas.microsoft.com/office/drawing/2014/main" id="{91EAF8CC-0D29-4B45-BF26-85E8E8751C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F7596F0B-25DA-41AD-88C7-F5AB7612BAA4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89DFEA0B-C577-4F77-8E1C-3A95C8B32317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5A07CD2B-F44E-4EB6-934D-32BEE4223D6A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04E4D4C7-1B6F-4B64-BFF6-1768A27C5F8B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5847" name="矩形 1">
              <a:extLst>
                <a:ext uri="{FF2B5EF4-FFF2-40B4-BE49-F238E27FC236}">
                  <a16:creationId xmlns="" xmlns:a16="http://schemas.microsoft.com/office/drawing/2014/main" id="{2BDFA1B4-48B5-4DAB-8130-0E9B00FA8E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grpSp>
        <p:nvGrpSpPr>
          <p:cNvPr id="35848" name="组合 5">
            <a:extLst>
              <a:ext uri="{FF2B5EF4-FFF2-40B4-BE49-F238E27FC236}">
                <a16:creationId xmlns="" xmlns:a16="http://schemas.microsoft.com/office/drawing/2014/main" id="{C4226611-78CC-4A1D-B798-3D79B89C4282}"/>
              </a:ext>
            </a:extLst>
          </p:cNvPr>
          <p:cNvGrpSpPr>
            <a:grpSpLocks/>
          </p:cNvGrpSpPr>
          <p:nvPr/>
        </p:nvGrpSpPr>
        <p:grpSpPr bwMode="auto">
          <a:xfrm>
            <a:off x="-16242" y="-47608"/>
            <a:ext cx="2006600" cy="477838"/>
            <a:chOff x="196" y="32"/>
            <a:chExt cx="3160" cy="752"/>
          </a:xfrm>
        </p:grpSpPr>
        <p:sp>
          <p:nvSpPr>
            <p:cNvPr id="35849" name="文本框 15">
              <a:extLst>
                <a:ext uri="{FF2B5EF4-FFF2-40B4-BE49-F238E27FC236}">
                  <a16:creationId xmlns="" xmlns:a16="http://schemas.microsoft.com/office/drawing/2014/main" id="{A26F2214-1A2F-426F-ABEF-9143C7FE71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5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35850" name="组合 2">
              <a:extLst>
                <a:ext uri="{FF2B5EF4-FFF2-40B4-BE49-F238E27FC236}">
                  <a16:creationId xmlns="" xmlns:a16="http://schemas.microsoft.com/office/drawing/2014/main" id="{D91DAC6A-2C2F-4D99-82B3-CEA5682E30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6" y="183"/>
              <a:ext cx="3160" cy="568"/>
              <a:chOff x="196" y="183"/>
              <a:chExt cx="3160" cy="568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="" xmlns:a16="http://schemas.microsoft.com/office/drawing/2014/main" id="{8255C84C-7D0C-4A4C-B17E-8A4A0FCBD12B}"/>
                  </a:ext>
                </a:extLst>
              </p:cNvPr>
              <p:cNvCxnSpPr/>
              <p:nvPr/>
            </p:nvCxnSpPr>
            <p:spPr>
              <a:xfrm>
                <a:off x="196" y="751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>
                <a:extLst>
                  <a:ext uri="{FF2B5EF4-FFF2-40B4-BE49-F238E27FC236}">
                    <a16:creationId xmlns="" xmlns:a16="http://schemas.microsoft.com/office/drawing/2014/main" id="{D35A3BE2-422E-48A6-8D44-B520FB76686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52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5" name="云形标注 4">
            <a:extLst>
              <a:ext uri="{FF2B5EF4-FFF2-40B4-BE49-F238E27FC236}">
                <a16:creationId xmlns="" xmlns:a16="http://schemas.microsoft.com/office/drawing/2014/main" id="{D39DB903-5DF1-4F01-B277-81C025D0BC28}"/>
              </a:ext>
            </a:extLst>
          </p:cNvPr>
          <p:cNvSpPr/>
          <p:nvPr/>
        </p:nvSpPr>
        <p:spPr>
          <a:xfrm>
            <a:off x="5556250" y="2730500"/>
            <a:ext cx="2028825" cy="1354138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ea typeface="黑体" panose="02010609060101010101" pitchFamily="49" charset="-122"/>
            </a:endParaRPr>
          </a:p>
        </p:txBody>
      </p:sp>
      <p:sp>
        <p:nvSpPr>
          <p:cNvPr id="35856" name="TextBox 2">
            <a:extLst>
              <a:ext uri="{FF2B5EF4-FFF2-40B4-BE49-F238E27FC236}">
                <a16:creationId xmlns="" xmlns:a16="http://schemas.microsoft.com/office/drawing/2014/main" id="{F9B238E3-8AFC-447C-988C-AAE5E544D6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625" y="1106488"/>
            <a:ext cx="8223250" cy="3108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/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下列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图形具有稳定性的是（　　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200000"/>
              </a:lnSpc>
            </a:pP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．	        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                 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．	         </a:t>
            </a:r>
            <a:endParaRPr lang="en-US" altLang="zh-CN" sz="2800" b="1" dirty="0" smtClean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200000"/>
              </a:lnSpc>
            </a:pP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         </a:t>
            </a:r>
            <a:endParaRPr lang="en-US" altLang="zh-CN" sz="2800" b="1" dirty="0" smtClean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200000"/>
              </a:lnSpc>
            </a:pP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．	        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                 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D．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9AA9F0A-81D7-42AE-91A7-7405F34D1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7432" y="1062298"/>
            <a:ext cx="6080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A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1664335" y="1661019"/>
            <a:ext cx="1414425" cy="1075195"/>
          </a:xfrm>
          <a:prstGeom prst="triangle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5964572" y="1778466"/>
            <a:ext cx="1456038" cy="755009"/>
          </a:xfrm>
          <a:prstGeom prst="diamond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6075057" y="3407569"/>
            <a:ext cx="1510018" cy="963095"/>
          </a:xfrm>
          <a:prstGeom prst="hexagon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28132" y="3674378"/>
            <a:ext cx="1350628" cy="780176"/>
          </a:xfrm>
          <a:prstGeom prst="rect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728132" y="3288484"/>
            <a:ext cx="1350628" cy="385894"/>
          </a:xfrm>
          <a:prstGeom prst="triangle">
            <a:avLst>
              <a:gd name="adj" fmla="val 48137"/>
            </a:avLst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2">
            <a:extLst>
              <a:ext uri="{FF2B5EF4-FFF2-40B4-BE49-F238E27FC236}">
                <a16:creationId xmlns="" xmlns:a16="http://schemas.microsoft.com/office/drawing/2014/main" id="{DC64E1C3-9E52-4D1C-83E3-66EF359A4C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9111" y="1104860"/>
            <a:ext cx="6000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下列图中具有稳定性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有（      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6872" name="Text Box 9">
            <a:extLst>
              <a:ext uri="{FF2B5EF4-FFF2-40B4-BE49-F238E27FC236}">
                <a16:creationId xmlns="" xmlns:a16="http://schemas.microsoft.com/office/drawing/2014/main" id="{4F95ADA7-9E3C-4D22-9BC6-D85A329DF0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6415" y="4270335"/>
            <a:ext cx="67812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楷体" pitchFamily="49" charset="-122"/>
              </a:rPr>
              <a:t>A.1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B.2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 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C.3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D.4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</a:t>
            </a:r>
          </a:p>
        </p:txBody>
      </p:sp>
      <p:sp>
        <p:nvSpPr>
          <p:cNvPr id="62474" name="Text Box 10">
            <a:extLst>
              <a:ext uri="{FF2B5EF4-FFF2-40B4-BE49-F238E27FC236}">
                <a16:creationId xmlns="" xmlns:a16="http://schemas.microsoft.com/office/drawing/2014/main" id="{0D544CBE-4715-45D6-AFCB-E7AED9227C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4404" y="1078982"/>
            <a:ext cx="62865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grpSp>
        <p:nvGrpSpPr>
          <p:cNvPr id="36874" name="组合 2">
            <a:extLst>
              <a:ext uri="{FF2B5EF4-FFF2-40B4-BE49-F238E27FC236}">
                <a16:creationId xmlns="" xmlns:a16="http://schemas.microsoft.com/office/drawing/2014/main" id="{82EC392C-FD6E-4965-92A1-6F03AB21E10B}"/>
              </a:ext>
            </a:extLst>
          </p:cNvPr>
          <p:cNvGrpSpPr>
            <a:grpSpLocks/>
          </p:cNvGrpSpPr>
          <p:nvPr/>
        </p:nvGrpSpPr>
        <p:grpSpPr bwMode="auto">
          <a:xfrm>
            <a:off x="1207" y="-67211"/>
            <a:ext cx="2006600" cy="483891"/>
            <a:chOff x="207" y="123"/>
            <a:chExt cx="3160" cy="764"/>
          </a:xfrm>
        </p:grpSpPr>
        <p:sp>
          <p:nvSpPr>
            <p:cNvPr id="36875" name="文本框 20">
              <a:extLst>
                <a:ext uri="{FF2B5EF4-FFF2-40B4-BE49-F238E27FC236}">
                  <a16:creationId xmlns="" xmlns:a16="http://schemas.microsoft.com/office/drawing/2014/main" id="{68D1DEA2-3AF5-4A9A-83A9-EC62B5E2F1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9" y="12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6876" name="组合 1">
              <a:extLst>
                <a:ext uri="{FF2B5EF4-FFF2-40B4-BE49-F238E27FC236}">
                  <a16:creationId xmlns="" xmlns:a16="http://schemas.microsoft.com/office/drawing/2014/main" id="{4E3654BD-1747-4BC5-AF5E-99B16CFBF1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" y="281"/>
              <a:ext cx="3160" cy="606"/>
              <a:chOff x="192" y="172"/>
              <a:chExt cx="3160" cy="606"/>
            </a:xfrm>
          </p:grpSpPr>
          <p:cxnSp>
            <p:nvCxnSpPr>
              <p:cNvPr id="20" name="直线连接符 19">
                <a:extLst>
                  <a:ext uri="{FF2B5EF4-FFF2-40B4-BE49-F238E27FC236}">
                    <a16:creationId xmlns="" xmlns:a16="http://schemas.microsoft.com/office/drawing/2014/main" id="{1CCCA243-C3F3-4BC9-85DA-A1E5009C489F}"/>
                  </a:ext>
                </a:extLst>
              </p:cNvPr>
              <p:cNvCxnSpPr/>
              <p:nvPr/>
            </p:nvCxnSpPr>
            <p:spPr>
              <a:xfrm>
                <a:off x="192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>
                <a:extLst>
                  <a:ext uri="{FF2B5EF4-FFF2-40B4-BE49-F238E27FC236}">
                    <a16:creationId xmlns="" xmlns:a16="http://schemas.microsoft.com/office/drawing/2014/main" id="{09FFF61A-7137-42BE-9443-65B80F6D1CB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7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36879" name="组合 1">
            <a:extLst>
              <a:ext uri="{FF2B5EF4-FFF2-40B4-BE49-F238E27FC236}">
                <a16:creationId xmlns="" xmlns:a16="http://schemas.microsoft.com/office/drawing/2014/main" id="{A80D03FD-C77F-4BBE-A0A3-F93575D7F9E9}"/>
              </a:ext>
            </a:extLst>
          </p:cNvPr>
          <p:cNvGrpSpPr>
            <a:grpSpLocks/>
          </p:cNvGrpSpPr>
          <p:nvPr/>
        </p:nvGrpSpPr>
        <p:grpSpPr bwMode="auto">
          <a:xfrm>
            <a:off x="3293998" y="518433"/>
            <a:ext cx="2478722" cy="494330"/>
            <a:chOff x="5083" y="1100"/>
            <a:chExt cx="3905" cy="778"/>
          </a:xfrm>
        </p:grpSpPr>
        <p:grpSp>
          <p:nvGrpSpPr>
            <p:cNvPr id="36880" name="组合 1">
              <a:extLst>
                <a:ext uri="{FF2B5EF4-FFF2-40B4-BE49-F238E27FC236}">
                  <a16:creationId xmlns="" xmlns:a16="http://schemas.microsoft.com/office/drawing/2014/main" id="{12A6F36F-3442-4437-B61C-AFFB5C68753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478819EB-1C24-4A87-9093-923E56DF06FD}"/>
                  </a:ext>
                </a:extLst>
              </p:cNvPr>
              <p:cNvSpPr/>
              <p:nvPr/>
            </p:nvSpPr>
            <p:spPr>
              <a:xfrm rot="3000000">
                <a:off x="4021975" y="597012"/>
                <a:ext cx="418940" cy="41903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17D38A14-3365-4706-BF0F-FCB012B3F264}"/>
                  </a:ext>
                </a:extLst>
              </p:cNvPr>
              <p:cNvSpPr/>
              <p:nvPr/>
            </p:nvSpPr>
            <p:spPr>
              <a:xfrm rot="3000000">
                <a:off x="4478764" y="597752"/>
                <a:ext cx="418940" cy="41755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6300D5A0-BBFB-4DF0-9CC0-23564EF590BD}"/>
                  </a:ext>
                </a:extLst>
              </p:cNvPr>
              <p:cNvSpPr/>
              <p:nvPr/>
            </p:nvSpPr>
            <p:spPr>
              <a:xfrm rot="3000000">
                <a:off x="4935553" y="597013"/>
                <a:ext cx="418940" cy="41903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448489B1-DCC4-4A81-8807-6145AC0BC94C}"/>
                  </a:ext>
                </a:extLst>
              </p:cNvPr>
              <p:cNvSpPr/>
              <p:nvPr/>
            </p:nvSpPr>
            <p:spPr>
              <a:xfrm rot="3000000">
                <a:off x="3564445" y="597013"/>
                <a:ext cx="418940" cy="41903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7A7C84D9-FA24-489E-853D-89D6682BE80A}"/>
                  </a:ext>
                </a:extLst>
              </p:cNvPr>
              <p:cNvSpPr/>
              <p:nvPr/>
            </p:nvSpPr>
            <p:spPr>
              <a:xfrm rot="3000000">
                <a:off x="5393083" y="597012"/>
                <a:ext cx="418940" cy="41903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6886" name="TextBox 15">
              <a:extLst>
                <a:ext uri="{FF2B5EF4-FFF2-40B4-BE49-F238E27FC236}">
                  <a16:creationId xmlns="" xmlns:a16="http://schemas.microsoft.com/office/drawing/2014/main" id="{23E8899C-4B58-44F0-90DA-1764C4C2C9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509" y="1741140"/>
            <a:ext cx="6120384" cy="23545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4">
            <a:extLst>
              <a:ext uri="{FF2B5EF4-FFF2-40B4-BE49-F238E27FC236}">
                <a16:creationId xmlns="" xmlns:a16="http://schemas.microsoft.com/office/drawing/2014/main" id="{8F1110F4-CFE2-4A11-8258-17177AB6D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2910" y="953489"/>
            <a:ext cx="74347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下列关于三角形稳定性和四边形不稳定性的说 法正确的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（      ）</a:t>
            </a:r>
            <a:endParaRPr lang="zh-CN" altLang="en-US" sz="2400" b="1" dirty="0">
              <a:solidFill>
                <a:prstClr val="black"/>
              </a:solidFill>
              <a:latin typeface="Times New Roman"/>
              <a:ea typeface="楷体" panose="02010609060101010101" pitchFamily="49" charset="-122"/>
            </a:endParaRPr>
          </a:p>
        </p:txBody>
      </p:sp>
      <p:sp>
        <p:nvSpPr>
          <p:cNvPr id="37890" name="Text Box 5">
            <a:extLst>
              <a:ext uri="{FF2B5EF4-FFF2-40B4-BE49-F238E27FC236}">
                <a16:creationId xmlns="" xmlns:a16="http://schemas.microsoft.com/office/drawing/2014/main" id="{805A6EC5-09C1-4FBB-AECD-8218903595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4094" y="2151163"/>
            <a:ext cx="63626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稳定性总是有益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的，而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不稳定性总是有害的</a:t>
            </a:r>
          </a:p>
        </p:txBody>
      </p:sp>
      <p:sp>
        <p:nvSpPr>
          <p:cNvPr id="37891" name="Text Box 6">
            <a:extLst>
              <a:ext uri="{FF2B5EF4-FFF2-40B4-BE49-F238E27FC236}">
                <a16:creationId xmlns="" xmlns:a16="http://schemas.microsoft.com/office/drawing/2014/main" id="{E5B36D95-763E-4434-B575-962077FF5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4094" y="2690913"/>
            <a:ext cx="66543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稳定性有利用价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值，而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不稳定性没有利用价值</a:t>
            </a:r>
          </a:p>
        </p:txBody>
      </p:sp>
      <p:sp>
        <p:nvSpPr>
          <p:cNvPr id="37892" name="Text Box 7">
            <a:extLst>
              <a:ext uri="{FF2B5EF4-FFF2-40B4-BE49-F238E27FC236}">
                <a16:creationId xmlns="" xmlns:a16="http://schemas.microsoft.com/office/drawing/2014/main" id="{5EA9C061-2C7A-4639-8556-37797D56E2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4094" y="3230663"/>
            <a:ext cx="48157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稳定性和不稳定性均有利用价值</a:t>
            </a:r>
          </a:p>
        </p:txBody>
      </p:sp>
      <p:sp>
        <p:nvSpPr>
          <p:cNvPr id="37893" name="Text Box 8">
            <a:extLst>
              <a:ext uri="{FF2B5EF4-FFF2-40B4-BE49-F238E27FC236}">
                <a16:creationId xmlns="" xmlns:a16="http://schemas.microsoft.com/office/drawing/2014/main" id="{EFC7A695-77BA-41EA-9EAB-293157A5A1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1349" y="3692333"/>
            <a:ext cx="26500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以上说法都不对</a:t>
            </a:r>
          </a:p>
        </p:txBody>
      </p:sp>
      <p:sp>
        <p:nvSpPr>
          <p:cNvPr id="70665" name="Text Box 9">
            <a:extLst>
              <a:ext uri="{FF2B5EF4-FFF2-40B4-BE49-F238E27FC236}">
                <a16:creationId xmlns="" xmlns:a16="http://schemas.microsoft.com/office/drawing/2014/main" id="{970FD5E8-E88F-491D-85A0-BBBAC54854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6285" y="1612947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C</a:t>
            </a:r>
          </a:p>
        </p:txBody>
      </p:sp>
      <p:grpSp>
        <p:nvGrpSpPr>
          <p:cNvPr id="18" name="组合 1">
            <a:extLst>
              <a:ext uri="{FF2B5EF4-FFF2-40B4-BE49-F238E27FC236}">
                <a16:creationId xmlns="" xmlns:a16="http://schemas.microsoft.com/office/drawing/2014/main" id="{A80D03FD-C77F-4BBE-A0A3-F93575D7F9E9}"/>
              </a:ext>
            </a:extLst>
          </p:cNvPr>
          <p:cNvGrpSpPr>
            <a:grpSpLocks/>
          </p:cNvGrpSpPr>
          <p:nvPr/>
        </p:nvGrpSpPr>
        <p:grpSpPr bwMode="auto">
          <a:xfrm>
            <a:off x="3320920" y="527011"/>
            <a:ext cx="2478722" cy="494330"/>
            <a:chOff x="5083" y="1100"/>
            <a:chExt cx="3905" cy="778"/>
          </a:xfrm>
        </p:grpSpPr>
        <p:grpSp>
          <p:nvGrpSpPr>
            <p:cNvPr id="19" name="组合 1">
              <a:extLst>
                <a:ext uri="{FF2B5EF4-FFF2-40B4-BE49-F238E27FC236}">
                  <a16:creationId xmlns="" xmlns:a16="http://schemas.microsoft.com/office/drawing/2014/main" id="{12A6F36F-3442-4437-B61C-AFFB5C68753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478819EB-1C24-4A87-9093-923E56DF06FD}"/>
                  </a:ext>
                </a:extLst>
              </p:cNvPr>
              <p:cNvSpPr/>
              <p:nvPr/>
            </p:nvSpPr>
            <p:spPr>
              <a:xfrm rot="3000000">
                <a:off x="4021975" y="597012"/>
                <a:ext cx="418940" cy="41903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17D38A14-3365-4706-BF0F-FCB012B3F264}"/>
                  </a:ext>
                </a:extLst>
              </p:cNvPr>
              <p:cNvSpPr/>
              <p:nvPr/>
            </p:nvSpPr>
            <p:spPr>
              <a:xfrm rot="3000000">
                <a:off x="4478764" y="597752"/>
                <a:ext cx="418940" cy="41755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6300D5A0-BBFB-4DF0-9CC0-23564EF590BD}"/>
                  </a:ext>
                </a:extLst>
              </p:cNvPr>
              <p:cNvSpPr/>
              <p:nvPr/>
            </p:nvSpPr>
            <p:spPr>
              <a:xfrm rot="3000000">
                <a:off x="4935553" y="597013"/>
                <a:ext cx="418940" cy="41903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448489B1-DCC4-4A81-8807-6145AC0BC94C}"/>
                  </a:ext>
                </a:extLst>
              </p:cNvPr>
              <p:cNvSpPr/>
              <p:nvPr/>
            </p:nvSpPr>
            <p:spPr>
              <a:xfrm rot="3000000">
                <a:off x="3564445" y="597013"/>
                <a:ext cx="418940" cy="41903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7A7C84D9-FA24-489E-853D-89D6682BE80A}"/>
                  </a:ext>
                </a:extLst>
              </p:cNvPr>
              <p:cNvSpPr/>
              <p:nvPr/>
            </p:nvSpPr>
            <p:spPr>
              <a:xfrm rot="3000000">
                <a:off x="5393083" y="597012"/>
                <a:ext cx="418940" cy="41903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1" name="TextBox 15">
              <a:extLst>
                <a:ext uri="{FF2B5EF4-FFF2-40B4-BE49-F238E27FC236}">
                  <a16:creationId xmlns="" xmlns:a16="http://schemas.microsoft.com/office/drawing/2014/main" id="{23E8899C-4B58-44F0-90DA-1764C4C2C9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">
            <a:extLst>
              <a:ext uri="{FF2B5EF4-FFF2-40B4-BE49-F238E27FC236}">
                <a16:creationId xmlns="" xmlns:a16="http://schemas.microsoft.com/office/drawing/2014/main" id="{82EC392C-FD6E-4965-92A1-6F03AB21E10B}"/>
              </a:ext>
            </a:extLst>
          </p:cNvPr>
          <p:cNvGrpSpPr>
            <a:grpSpLocks/>
          </p:cNvGrpSpPr>
          <p:nvPr/>
        </p:nvGrpSpPr>
        <p:grpSpPr bwMode="auto">
          <a:xfrm>
            <a:off x="1207" y="-67211"/>
            <a:ext cx="2006600" cy="483891"/>
            <a:chOff x="207" y="123"/>
            <a:chExt cx="3160" cy="764"/>
          </a:xfrm>
        </p:grpSpPr>
        <p:sp>
          <p:nvSpPr>
            <p:cNvPr id="28" name="文本框 20">
              <a:extLst>
                <a:ext uri="{FF2B5EF4-FFF2-40B4-BE49-F238E27FC236}">
                  <a16:creationId xmlns="" xmlns:a16="http://schemas.microsoft.com/office/drawing/2014/main" id="{68D1DEA2-3AF5-4A9A-83A9-EC62B5E2F1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9" y="12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9" name="组合 1">
              <a:extLst>
                <a:ext uri="{FF2B5EF4-FFF2-40B4-BE49-F238E27FC236}">
                  <a16:creationId xmlns="" xmlns:a16="http://schemas.microsoft.com/office/drawing/2014/main" id="{4E3654BD-1747-4BC5-AF5E-99B16CFBF1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" y="281"/>
              <a:ext cx="3160" cy="606"/>
              <a:chOff x="192" y="172"/>
              <a:chExt cx="3160" cy="606"/>
            </a:xfrm>
          </p:grpSpPr>
          <p:cxnSp>
            <p:nvCxnSpPr>
              <p:cNvPr id="30" name="直线连接符 19">
                <a:extLst>
                  <a:ext uri="{FF2B5EF4-FFF2-40B4-BE49-F238E27FC236}">
                    <a16:creationId xmlns="" xmlns:a16="http://schemas.microsoft.com/office/drawing/2014/main" id="{1CCCA243-C3F3-4BC9-85DA-A1E5009C489F}"/>
                  </a:ext>
                </a:extLst>
              </p:cNvPr>
              <p:cNvCxnSpPr/>
              <p:nvPr/>
            </p:nvCxnSpPr>
            <p:spPr>
              <a:xfrm>
                <a:off x="192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Freeform 74">
                <a:extLst>
                  <a:ext uri="{FF2B5EF4-FFF2-40B4-BE49-F238E27FC236}">
                    <a16:creationId xmlns="" xmlns:a16="http://schemas.microsoft.com/office/drawing/2014/main" id="{09FFF61A-7137-42BE-9443-65B80F6D1CB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7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8">
            <a:extLst>
              <a:ext uri="{FF2B5EF4-FFF2-40B4-BE49-F238E27FC236}">
                <a16:creationId xmlns="" xmlns:a16="http://schemas.microsoft.com/office/drawing/2014/main" id="{DF61206F-2992-428E-A3B4-ABF33C82E9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929" y="1046797"/>
            <a:ext cx="805212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Clr>
                <a:schemeClr val="hlink"/>
              </a:buClr>
              <a:buSzPct val="70000"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人师傅砌门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时，常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用木条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固定门框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，使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其不变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种做法的根据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dirty="0">
                <a:ea typeface="楷体" panose="02010609060101010101" pitchFamily="49" charset="-122"/>
              </a:rPr>
              <a:t>（     </a:t>
            </a:r>
            <a:r>
              <a:rPr lang="zh-CN" altLang="en-US" sz="2400" b="1" dirty="0" smtClean="0">
                <a:ea typeface="楷体" panose="02010609060101010101" pitchFamily="49" charset="-122"/>
              </a:rPr>
              <a:t> ）</a:t>
            </a:r>
            <a:endParaRPr lang="zh-CN" altLang="en-US" sz="2400" b="1" dirty="0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</a:pP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8914" name="Rectangle 27">
            <a:extLst>
              <a:ext uri="{FF2B5EF4-FFF2-40B4-BE49-F238E27FC236}">
                <a16:creationId xmlns="" xmlns:a16="http://schemas.microsoft.com/office/drawing/2014/main" id="{B4BD777E-F0CE-46D0-A9F5-A0AB5778E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1288" y="519113"/>
            <a:ext cx="6286500" cy="419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2400"/>
          </a:p>
        </p:txBody>
      </p:sp>
      <p:sp>
        <p:nvSpPr>
          <p:cNvPr id="38915" name="Rectangle 39">
            <a:extLst>
              <a:ext uri="{FF2B5EF4-FFF2-40B4-BE49-F238E27FC236}">
                <a16:creationId xmlns="" xmlns:a16="http://schemas.microsoft.com/office/drawing/2014/main" id="{08E7655D-2C05-4907-A5A0-03628A33D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169" y="2149436"/>
            <a:ext cx="5400675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chemeClr val="hlink"/>
              </a:buClr>
              <a:buSzPct val="70000"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两点之间线段最短</a:t>
            </a: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三角形两边之和大于第三边</a:t>
            </a: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长方形的四个角都是直角</a:t>
            </a: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三角形的稳定性</a:t>
            </a:r>
          </a:p>
        </p:txBody>
      </p:sp>
      <p:sp>
        <p:nvSpPr>
          <p:cNvPr id="69" name="Text Box 53">
            <a:extLst>
              <a:ext uri="{FF2B5EF4-FFF2-40B4-BE49-F238E27FC236}">
                <a16:creationId xmlns="" xmlns:a16="http://schemas.microsoft.com/office/drawing/2014/main" id="{CD91758B-752C-475A-B40D-E3CCB55C00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1475" y="1689924"/>
            <a:ext cx="514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</a:p>
        </p:txBody>
      </p:sp>
      <p:grpSp>
        <p:nvGrpSpPr>
          <p:cNvPr id="38917" name="组合 2">
            <a:extLst>
              <a:ext uri="{FF2B5EF4-FFF2-40B4-BE49-F238E27FC236}">
                <a16:creationId xmlns="" xmlns:a16="http://schemas.microsoft.com/office/drawing/2014/main" id="{C5B04E54-8549-4187-B285-FF09C19FA375}"/>
              </a:ext>
            </a:extLst>
          </p:cNvPr>
          <p:cNvGrpSpPr>
            <a:grpSpLocks/>
          </p:cNvGrpSpPr>
          <p:nvPr/>
        </p:nvGrpSpPr>
        <p:grpSpPr bwMode="auto">
          <a:xfrm>
            <a:off x="4325678" y="2247126"/>
            <a:ext cx="4238625" cy="2595562"/>
            <a:chOff x="5499" y="4605"/>
            <a:chExt cx="8901" cy="5448"/>
          </a:xfrm>
        </p:grpSpPr>
        <p:grpSp>
          <p:nvGrpSpPr>
            <p:cNvPr id="38918" name="组合 66">
              <a:extLst>
                <a:ext uri="{FF2B5EF4-FFF2-40B4-BE49-F238E27FC236}">
                  <a16:creationId xmlns="" xmlns:a16="http://schemas.microsoft.com/office/drawing/2014/main" id="{26FA4391-CEC5-4402-AE83-2DB081D4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10" y="4605"/>
              <a:ext cx="8790" cy="5448"/>
              <a:chOff x="400111" y="2951163"/>
              <a:chExt cx="5581518" cy="3459506"/>
            </a:xfrm>
          </p:grpSpPr>
          <p:sp>
            <p:nvSpPr>
              <p:cNvPr id="38919" name="Line 18">
                <a:extLst>
                  <a:ext uri="{FF2B5EF4-FFF2-40B4-BE49-F238E27FC236}">
                    <a16:creationId xmlns="" xmlns:a16="http://schemas.microsoft.com/office/drawing/2014/main" id="{739596A0-D269-4764-8FDD-6ACF39B3F2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56754" y="3479800"/>
                <a:ext cx="0" cy="2447925"/>
              </a:xfrm>
              <a:prstGeom prst="line">
                <a:avLst/>
              </a:prstGeom>
              <a:noFill/>
              <a:ln w="38100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0" name="Line 19">
                <a:extLst>
                  <a:ext uri="{FF2B5EF4-FFF2-40B4-BE49-F238E27FC236}">
                    <a16:creationId xmlns="" xmlns:a16="http://schemas.microsoft.com/office/drawing/2014/main" id="{9420846A-8F8A-4015-92EF-DFCE8225F3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4441" y="3479800"/>
                <a:ext cx="792313" cy="792163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1" name="Line 20">
                <a:extLst>
                  <a:ext uri="{FF2B5EF4-FFF2-40B4-BE49-F238E27FC236}">
                    <a16:creationId xmlns="" xmlns:a16="http://schemas.microsoft.com/office/drawing/2014/main" id="{C9D28E5D-FEFB-476B-B7F2-ABCCA64851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56444" y="5783571"/>
                <a:ext cx="158462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2" name="Line 21">
                <a:extLst>
                  <a:ext uri="{FF2B5EF4-FFF2-40B4-BE49-F238E27FC236}">
                    <a16:creationId xmlns="" xmlns:a16="http://schemas.microsoft.com/office/drawing/2014/main" id="{1A151A76-0E6F-45EC-97F2-1643D675DE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57714" y="5544179"/>
                <a:ext cx="165766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3" name="Line 22">
                <a:extLst>
                  <a:ext uri="{FF2B5EF4-FFF2-40B4-BE49-F238E27FC236}">
                    <a16:creationId xmlns="" xmlns:a16="http://schemas.microsoft.com/office/drawing/2014/main" id="{A691BF0A-43B3-43B3-AE80-8DC5409842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56444" y="5280025"/>
                <a:ext cx="180056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4" name="Line 23">
                <a:extLst>
                  <a:ext uri="{FF2B5EF4-FFF2-40B4-BE49-F238E27FC236}">
                    <a16:creationId xmlns="" xmlns:a16="http://schemas.microsoft.com/office/drawing/2014/main" id="{7A6567A0-CF8F-42DD-84AE-08A081D6B1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61674" y="5280025"/>
                <a:ext cx="0" cy="2873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5" name="Line 24">
                <a:extLst>
                  <a:ext uri="{FF2B5EF4-FFF2-40B4-BE49-F238E27FC236}">
                    <a16:creationId xmlns="" xmlns:a16="http://schemas.microsoft.com/office/drawing/2014/main" id="{3B4766CF-4FEC-4AEB-973E-0EC466E260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517" y="5495925"/>
                <a:ext cx="0" cy="2873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6" name="Text Box 25">
                <a:extLst>
                  <a:ext uri="{FF2B5EF4-FFF2-40B4-BE49-F238E27FC236}">
                    <a16:creationId xmlns="" xmlns:a16="http://schemas.microsoft.com/office/drawing/2014/main" id="{93B9F421-4E98-414A-B8E3-65472FD80C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53421" y="3024188"/>
                <a:ext cx="1106691" cy="613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1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anose="05000000000000000000" pitchFamily="2" charset="2"/>
                  <a:buChar char="v"/>
                </a:pPr>
                <a:endParaRPr lang="zh-CN" altLang="en-US" sz="2400">
                  <a:solidFill>
                    <a:schemeClr val="tx2"/>
                  </a:solidFill>
                </a:endParaRPr>
              </a:p>
            </p:txBody>
          </p:sp>
          <p:sp>
            <p:nvSpPr>
              <p:cNvPr id="38927" name="Line 28">
                <a:extLst>
                  <a:ext uri="{FF2B5EF4-FFF2-40B4-BE49-F238E27FC236}">
                    <a16:creationId xmlns="" xmlns:a16="http://schemas.microsoft.com/office/drawing/2014/main" id="{53BC929D-0AD7-46ED-84A3-CE8D15B21A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11698" y="3479800"/>
                <a:ext cx="0" cy="2447925"/>
              </a:xfrm>
              <a:prstGeom prst="line">
                <a:avLst/>
              </a:prstGeom>
              <a:noFill/>
              <a:ln w="38100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8" name="Line 29">
                <a:extLst>
                  <a:ext uri="{FF2B5EF4-FFF2-40B4-BE49-F238E27FC236}">
                    <a16:creationId xmlns="" xmlns:a16="http://schemas.microsoft.com/office/drawing/2014/main" id="{68758027-DDB9-4426-9F5C-6D784EC058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0111" y="5903491"/>
                <a:ext cx="5581518" cy="2423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9" name="Line 30">
                <a:extLst>
                  <a:ext uri="{FF2B5EF4-FFF2-40B4-BE49-F238E27FC236}">
                    <a16:creationId xmlns="" xmlns:a16="http://schemas.microsoft.com/office/drawing/2014/main" id="{575304FB-3B95-4812-B100-DA742CEB70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16052" y="5495925"/>
                <a:ext cx="129564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" name="Line 31">
                <a:extLst>
                  <a:ext uri="{FF2B5EF4-FFF2-40B4-BE49-F238E27FC236}">
                    <a16:creationId xmlns="" xmlns:a16="http://schemas.microsoft.com/office/drawing/2014/main" id="{406955BA-09EE-4AF0-B334-E4B7A6C57B74}"/>
                  </a:ext>
                </a:extLst>
              </p:cNvPr>
              <p:cNvSpPr/>
              <p:nvPr/>
            </p:nvSpPr>
            <p:spPr>
              <a:xfrm flipH="1">
                <a:off x="615403" y="5280775"/>
                <a:ext cx="1295515" cy="0"/>
              </a:xfrm>
              <a:prstGeom prst="line">
                <a:avLst/>
              </a:prstGeom>
              <a:ln w="38100" cap="flat" cmpd="sng">
                <a:solidFill>
                  <a:schemeClr val="accent4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/>
              </a:p>
            </p:txBody>
          </p:sp>
          <p:sp>
            <p:nvSpPr>
              <p:cNvPr id="38931" name="Line 32">
                <a:extLst>
                  <a:ext uri="{FF2B5EF4-FFF2-40B4-BE49-F238E27FC236}">
                    <a16:creationId xmlns="" xmlns:a16="http://schemas.microsoft.com/office/drawing/2014/main" id="{9F467F48-B646-44E4-986F-8A91793551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79816" y="5351463"/>
                <a:ext cx="0" cy="1444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2" name="Line 33">
                <a:extLst>
                  <a:ext uri="{FF2B5EF4-FFF2-40B4-BE49-F238E27FC236}">
                    <a16:creationId xmlns="" xmlns:a16="http://schemas.microsoft.com/office/drawing/2014/main" id="{0293A426-87D0-4547-80C5-68A2F07120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47934" y="5495925"/>
                <a:ext cx="0" cy="2873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3" name="Text Box 34">
                <a:extLst>
                  <a:ext uri="{FF2B5EF4-FFF2-40B4-BE49-F238E27FC236}">
                    <a16:creationId xmlns="" xmlns:a16="http://schemas.microsoft.com/office/drawing/2014/main" id="{36774C7E-7695-4702-99C2-C3593DC146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63875" y="2951163"/>
                <a:ext cx="701102" cy="613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anose="05000000000000000000" pitchFamily="2" charset="2"/>
                  <a:buChar char="v"/>
                </a:pPr>
                <a:endParaRPr lang="zh-CN" altLang="en-US" sz="2400">
                  <a:solidFill>
                    <a:schemeClr val="tx2"/>
                  </a:solidFill>
                </a:endParaRPr>
              </a:p>
            </p:txBody>
          </p:sp>
          <p:sp>
            <p:nvSpPr>
              <p:cNvPr id="38934" name="Text Box 36">
                <a:extLst>
                  <a:ext uri="{FF2B5EF4-FFF2-40B4-BE49-F238E27FC236}">
                    <a16:creationId xmlns="" xmlns:a16="http://schemas.microsoft.com/office/drawing/2014/main" id="{980B30B2-D18D-4BED-8A93-9CC158C3D95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24872" y="3959225"/>
                <a:ext cx="1106691" cy="613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1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anose="05000000000000000000" pitchFamily="2" charset="2"/>
                  <a:buChar char="v"/>
                </a:pPr>
                <a:endParaRPr lang="zh-CN" altLang="en-US" sz="2400"/>
              </a:p>
            </p:txBody>
          </p:sp>
          <p:sp>
            <p:nvSpPr>
              <p:cNvPr id="38935" name="Text Box 37">
                <a:extLst>
                  <a:ext uri="{FF2B5EF4-FFF2-40B4-BE49-F238E27FC236}">
                    <a16:creationId xmlns="" xmlns:a16="http://schemas.microsoft.com/office/drawing/2014/main" id="{D0B75A66-869B-412B-A1B0-ABE8C005824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89862" y="5919663"/>
                <a:ext cx="447080" cy="491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Clr>
                    <a:schemeClr val="hlink"/>
                  </a:buClr>
                  <a:buSzPct val="70000"/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936" name="Line 2">
                <a:extLst>
                  <a:ext uri="{FF2B5EF4-FFF2-40B4-BE49-F238E27FC236}">
                    <a16:creationId xmlns="" xmlns:a16="http://schemas.microsoft.com/office/drawing/2014/main" id="{57A2DAD3-5647-4602-AC1C-37734F16A7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11350" y="3479800"/>
                <a:ext cx="1946275" cy="0"/>
              </a:xfrm>
              <a:prstGeom prst="line">
                <a:avLst/>
              </a:prstGeom>
              <a:noFill/>
              <a:ln w="38100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7" name="Line 40">
                <a:extLst>
                  <a:ext uri="{FF2B5EF4-FFF2-40B4-BE49-F238E27FC236}">
                    <a16:creationId xmlns="" xmlns:a16="http://schemas.microsoft.com/office/drawing/2014/main" id="{8C7E8A2B-CCCA-4B39-85C2-719B96EA07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905000" y="3505200"/>
                <a:ext cx="1143000" cy="93345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8" name="Text Box 37">
                <a:extLst>
                  <a:ext uri="{FF2B5EF4-FFF2-40B4-BE49-F238E27FC236}">
                    <a16:creationId xmlns="" xmlns:a16="http://schemas.microsoft.com/office/drawing/2014/main" id="{77D1FDA3-CDF2-438C-B1E6-F79E50F808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19672" y="3140968"/>
                <a:ext cx="447080" cy="491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Clr>
                    <a:schemeClr val="hlink"/>
                  </a:buClr>
                  <a:buSzPct val="70000"/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939" name="Text Box 37">
                <a:extLst>
                  <a:ext uri="{FF2B5EF4-FFF2-40B4-BE49-F238E27FC236}">
                    <a16:creationId xmlns="" xmlns:a16="http://schemas.microsoft.com/office/drawing/2014/main" id="{E07D0E75-0EF3-4C62-BDCE-33BF6F8376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15816" y="3068960"/>
                <a:ext cx="447080" cy="491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Clr>
                    <a:schemeClr val="hlink"/>
                  </a:buClr>
                  <a:buSzPct val="70000"/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E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940" name="Text Box 37">
                <a:extLst>
                  <a:ext uri="{FF2B5EF4-FFF2-40B4-BE49-F238E27FC236}">
                    <a16:creationId xmlns="" xmlns:a16="http://schemas.microsoft.com/office/drawing/2014/main" id="{F75A304D-F244-4948-B1FE-9A7D63CC741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39742" y="4077072"/>
                <a:ext cx="447080" cy="491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Clr>
                    <a:schemeClr val="hlink"/>
                  </a:buClr>
                  <a:buSzPct val="70000"/>
                </a:pPr>
                <a:r>
                  <a:rPr lang="en-US" altLang="zh-CN" b="1" i="1" dirty="0">
                    <a:latin typeface="Times New Roman" panose="02020603050405020304" pitchFamily="18" charset="0"/>
                  </a:rPr>
                  <a:t>F</a:t>
                </a:r>
                <a:endPara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941" name="Text Box 37">
                <a:extLst>
                  <a:ext uri="{FF2B5EF4-FFF2-40B4-BE49-F238E27FC236}">
                    <a16:creationId xmlns="" xmlns:a16="http://schemas.microsoft.com/office/drawing/2014/main" id="{B21726F3-EAD1-4676-8DC2-7CB72BC0A57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35896" y="5877272"/>
                <a:ext cx="447080" cy="491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Clr>
                    <a:schemeClr val="hlink"/>
                  </a:buClr>
                  <a:buSzPct val="70000"/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C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942" name="Line 20">
              <a:extLst>
                <a:ext uri="{FF2B5EF4-FFF2-40B4-BE49-F238E27FC236}">
                  <a16:creationId xmlns="" xmlns:a16="http://schemas.microsoft.com/office/drawing/2014/main" id="{7E11FA78-4874-4180-8814-917240A4C0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9" y="9029"/>
              <a:ext cx="249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43" name="Text Box 37">
            <a:extLst>
              <a:ext uri="{FF2B5EF4-FFF2-40B4-BE49-F238E27FC236}">
                <a16:creationId xmlns="" xmlns:a16="http://schemas.microsoft.com/office/drawing/2014/main" id="{9843DB4E-DE3A-4E60-B1EA-74F36AC9F4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6016" y="2409051"/>
            <a:ext cx="347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3" name="组合 1">
            <a:extLst>
              <a:ext uri="{FF2B5EF4-FFF2-40B4-BE49-F238E27FC236}">
                <a16:creationId xmlns="" xmlns:a16="http://schemas.microsoft.com/office/drawing/2014/main" id="{A80D03FD-C77F-4BBE-A0A3-F93575D7F9E9}"/>
              </a:ext>
            </a:extLst>
          </p:cNvPr>
          <p:cNvGrpSpPr>
            <a:grpSpLocks/>
          </p:cNvGrpSpPr>
          <p:nvPr/>
        </p:nvGrpSpPr>
        <p:grpSpPr bwMode="auto">
          <a:xfrm>
            <a:off x="3362865" y="527011"/>
            <a:ext cx="2478722" cy="494330"/>
            <a:chOff x="5083" y="1100"/>
            <a:chExt cx="3905" cy="778"/>
          </a:xfrm>
        </p:grpSpPr>
        <p:grpSp>
          <p:nvGrpSpPr>
            <p:cNvPr id="44" name="组合 1">
              <a:extLst>
                <a:ext uri="{FF2B5EF4-FFF2-40B4-BE49-F238E27FC236}">
                  <a16:creationId xmlns="" xmlns:a16="http://schemas.microsoft.com/office/drawing/2014/main" id="{12A6F36F-3442-4437-B61C-AFFB5C68753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46" name="缺角矩形 45">
                <a:extLst>
                  <a:ext uri="{FF2B5EF4-FFF2-40B4-BE49-F238E27FC236}">
                    <a16:creationId xmlns="" xmlns:a16="http://schemas.microsoft.com/office/drawing/2014/main" id="{478819EB-1C24-4A87-9093-923E56DF06FD}"/>
                  </a:ext>
                </a:extLst>
              </p:cNvPr>
              <p:cNvSpPr/>
              <p:nvPr/>
            </p:nvSpPr>
            <p:spPr>
              <a:xfrm rot="3000000">
                <a:off x="4021975" y="597012"/>
                <a:ext cx="418940" cy="41903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7" name="缺角矩形 46">
                <a:extLst>
                  <a:ext uri="{FF2B5EF4-FFF2-40B4-BE49-F238E27FC236}">
                    <a16:creationId xmlns="" xmlns:a16="http://schemas.microsoft.com/office/drawing/2014/main" id="{17D38A14-3365-4706-BF0F-FCB012B3F264}"/>
                  </a:ext>
                </a:extLst>
              </p:cNvPr>
              <p:cNvSpPr/>
              <p:nvPr/>
            </p:nvSpPr>
            <p:spPr>
              <a:xfrm rot="3000000">
                <a:off x="4478764" y="597752"/>
                <a:ext cx="418940" cy="41755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8" name="缺角矩形 47">
                <a:extLst>
                  <a:ext uri="{FF2B5EF4-FFF2-40B4-BE49-F238E27FC236}">
                    <a16:creationId xmlns="" xmlns:a16="http://schemas.microsoft.com/office/drawing/2014/main" id="{6300D5A0-BBFB-4DF0-9CC0-23564EF590BD}"/>
                  </a:ext>
                </a:extLst>
              </p:cNvPr>
              <p:cNvSpPr/>
              <p:nvPr/>
            </p:nvSpPr>
            <p:spPr>
              <a:xfrm rot="3000000">
                <a:off x="4935553" y="597013"/>
                <a:ext cx="418940" cy="41903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缺角矩形 48">
                <a:extLst>
                  <a:ext uri="{FF2B5EF4-FFF2-40B4-BE49-F238E27FC236}">
                    <a16:creationId xmlns="" xmlns:a16="http://schemas.microsoft.com/office/drawing/2014/main" id="{448489B1-DCC4-4A81-8807-6145AC0BC94C}"/>
                  </a:ext>
                </a:extLst>
              </p:cNvPr>
              <p:cNvSpPr/>
              <p:nvPr/>
            </p:nvSpPr>
            <p:spPr>
              <a:xfrm rot="3000000">
                <a:off x="3564445" y="597013"/>
                <a:ext cx="418940" cy="41903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缺角矩形 49">
                <a:extLst>
                  <a:ext uri="{FF2B5EF4-FFF2-40B4-BE49-F238E27FC236}">
                    <a16:creationId xmlns="" xmlns:a16="http://schemas.microsoft.com/office/drawing/2014/main" id="{7A7C84D9-FA24-489E-853D-89D6682BE80A}"/>
                  </a:ext>
                </a:extLst>
              </p:cNvPr>
              <p:cNvSpPr/>
              <p:nvPr/>
            </p:nvSpPr>
            <p:spPr>
              <a:xfrm rot="3000000">
                <a:off x="5393083" y="597012"/>
                <a:ext cx="418940" cy="41903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5" name="TextBox 15">
              <a:extLst>
                <a:ext uri="{FF2B5EF4-FFF2-40B4-BE49-F238E27FC236}">
                  <a16:creationId xmlns="" xmlns:a16="http://schemas.microsoft.com/office/drawing/2014/main" id="{23E8899C-4B58-44F0-90DA-1764C4C2C9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2">
            <a:extLst>
              <a:ext uri="{FF2B5EF4-FFF2-40B4-BE49-F238E27FC236}">
                <a16:creationId xmlns="" xmlns:a16="http://schemas.microsoft.com/office/drawing/2014/main" id="{82EC392C-FD6E-4965-92A1-6F03AB21E10B}"/>
              </a:ext>
            </a:extLst>
          </p:cNvPr>
          <p:cNvGrpSpPr>
            <a:grpSpLocks/>
          </p:cNvGrpSpPr>
          <p:nvPr/>
        </p:nvGrpSpPr>
        <p:grpSpPr bwMode="auto">
          <a:xfrm>
            <a:off x="1207" y="-67211"/>
            <a:ext cx="2006600" cy="483891"/>
            <a:chOff x="207" y="123"/>
            <a:chExt cx="3160" cy="764"/>
          </a:xfrm>
        </p:grpSpPr>
        <p:sp>
          <p:nvSpPr>
            <p:cNvPr id="52" name="文本框 20">
              <a:extLst>
                <a:ext uri="{FF2B5EF4-FFF2-40B4-BE49-F238E27FC236}">
                  <a16:creationId xmlns="" xmlns:a16="http://schemas.microsoft.com/office/drawing/2014/main" id="{68D1DEA2-3AF5-4A9A-83A9-EC62B5E2F1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9" y="12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53" name="组合 1">
              <a:extLst>
                <a:ext uri="{FF2B5EF4-FFF2-40B4-BE49-F238E27FC236}">
                  <a16:creationId xmlns="" xmlns:a16="http://schemas.microsoft.com/office/drawing/2014/main" id="{4E3654BD-1747-4BC5-AF5E-99B16CFBF1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" y="281"/>
              <a:ext cx="3160" cy="606"/>
              <a:chOff x="192" y="172"/>
              <a:chExt cx="3160" cy="606"/>
            </a:xfrm>
          </p:grpSpPr>
          <p:cxnSp>
            <p:nvCxnSpPr>
              <p:cNvPr id="54" name="直线连接符 19">
                <a:extLst>
                  <a:ext uri="{FF2B5EF4-FFF2-40B4-BE49-F238E27FC236}">
                    <a16:creationId xmlns="" xmlns:a16="http://schemas.microsoft.com/office/drawing/2014/main" id="{1CCCA243-C3F3-4BC9-85DA-A1E5009C489F}"/>
                  </a:ext>
                </a:extLst>
              </p:cNvPr>
              <p:cNvCxnSpPr/>
              <p:nvPr/>
            </p:nvCxnSpPr>
            <p:spPr>
              <a:xfrm>
                <a:off x="192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Freeform 74">
                <a:extLst>
                  <a:ext uri="{FF2B5EF4-FFF2-40B4-BE49-F238E27FC236}">
                    <a16:creationId xmlns="" xmlns:a16="http://schemas.microsoft.com/office/drawing/2014/main" id="{09FFF61A-7137-42BE-9443-65B80F6D1CB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7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="" xmlns:a16="http://schemas.microsoft.com/office/drawing/2014/main" id="{8B5CEA34-AE98-4CEC-B660-533F85C2299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715991" y="1227735"/>
            <a:ext cx="8318952" cy="401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ea typeface="楷体" panose="02010609060101010101" pitchFamily="49" charset="-122"/>
              </a:rPr>
              <a:t>如图，桥梁的斜拉钢索是三角形的结构，主要是为了（      ）</a:t>
            </a:r>
            <a:endParaRPr lang="en-US" altLang="zh-CN" b="1" dirty="0" smtClean="0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 smtClean="0">
                <a:ea typeface="楷体" panose="02010609060101010101" pitchFamily="49" charset="-122"/>
              </a:rPr>
              <a:t> </a:t>
            </a:r>
            <a:r>
              <a:rPr lang="en-US" altLang="zh-CN" b="1" dirty="0">
                <a:ea typeface="楷体" panose="02010609060101010101" pitchFamily="49" charset="-122"/>
              </a:rPr>
              <a:t>A</a:t>
            </a:r>
            <a:r>
              <a:rPr lang="en-US" altLang="zh-CN" b="1" dirty="0" smtClean="0">
                <a:ea typeface="楷体" panose="02010609060101010101" pitchFamily="49" charset="-122"/>
              </a:rPr>
              <a:t>. </a:t>
            </a:r>
            <a:r>
              <a:rPr lang="zh-CN" altLang="en-US" b="1" dirty="0" smtClean="0">
                <a:ea typeface="楷体" panose="02010609060101010101" pitchFamily="49" charset="-122"/>
              </a:rPr>
              <a:t>节</a:t>
            </a:r>
            <a:r>
              <a:rPr lang="zh-CN" altLang="en-US" b="1" dirty="0">
                <a:ea typeface="楷体" panose="02010609060101010101" pitchFamily="49" charset="-122"/>
              </a:rPr>
              <a:t>省材</a:t>
            </a:r>
            <a:r>
              <a:rPr lang="zh-CN" altLang="en-US" b="1" dirty="0" smtClean="0">
                <a:ea typeface="楷体" panose="02010609060101010101" pitchFamily="49" charset="-122"/>
              </a:rPr>
              <a:t>料，节</a:t>
            </a:r>
            <a:r>
              <a:rPr lang="zh-CN" altLang="en-US" b="1" dirty="0">
                <a:ea typeface="楷体" panose="02010609060101010101" pitchFamily="49" charset="-122"/>
              </a:rPr>
              <a:t>约成本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ea typeface="楷体" panose="02010609060101010101" pitchFamily="49" charset="-122"/>
              </a:rPr>
              <a:t> B</a:t>
            </a:r>
            <a:r>
              <a:rPr lang="en-US" altLang="zh-CN" b="1" dirty="0" smtClean="0">
                <a:ea typeface="楷体" panose="02010609060101010101" pitchFamily="49" charset="-122"/>
              </a:rPr>
              <a:t>. </a:t>
            </a:r>
            <a:r>
              <a:rPr lang="zh-CN" altLang="en-US" b="1" dirty="0" smtClean="0">
                <a:ea typeface="楷体" panose="02010609060101010101" pitchFamily="49" charset="-122"/>
              </a:rPr>
              <a:t>保</a:t>
            </a:r>
            <a:r>
              <a:rPr lang="zh-CN" altLang="en-US" b="1" dirty="0">
                <a:ea typeface="楷体" panose="02010609060101010101" pitchFamily="49" charset="-122"/>
              </a:rPr>
              <a:t>持对称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ea typeface="楷体" panose="02010609060101010101" pitchFamily="49" charset="-122"/>
              </a:rPr>
              <a:t> C</a:t>
            </a:r>
            <a:r>
              <a:rPr lang="en-US" altLang="zh-CN" b="1" dirty="0" smtClean="0">
                <a:ea typeface="楷体" panose="02010609060101010101" pitchFamily="49" charset="-122"/>
              </a:rPr>
              <a:t>. </a:t>
            </a:r>
            <a:r>
              <a:rPr lang="zh-CN" altLang="en-US" b="1" dirty="0" smtClean="0">
                <a:ea typeface="楷体" panose="02010609060101010101" pitchFamily="49" charset="-122"/>
              </a:rPr>
              <a:t>利</a:t>
            </a:r>
            <a:r>
              <a:rPr lang="zh-CN" altLang="en-US" b="1" dirty="0">
                <a:ea typeface="楷体" panose="02010609060101010101" pitchFamily="49" charset="-122"/>
              </a:rPr>
              <a:t>用三角形的稳定性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ea typeface="楷体" panose="02010609060101010101" pitchFamily="49" charset="-122"/>
              </a:rPr>
              <a:t>D. </a:t>
            </a:r>
            <a:r>
              <a:rPr lang="zh-CN" altLang="en-US" b="1" dirty="0" smtClean="0">
                <a:ea typeface="楷体" panose="02010609060101010101" pitchFamily="49" charset="-122"/>
              </a:rPr>
              <a:t>美</a:t>
            </a:r>
            <a:r>
              <a:rPr lang="zh-CN" altLang="en-US" b="1" dirty="0">
                <a:ea typeface="楷体" panose="02010609060101010101" pitchFamily="49" charset="-122"/>
              </a:rPr>
              <a:t>观漂</a:t>
            </a:r>
            <a:r>
              <a:rPr lang="zh-CN" altLang="en-US" b="1" dirty="0" smtClean="0">
                <a:ea typeface="楷体" panose="02010609060101010101" pitchFamily="49" charset="-122"/>
              </a:rPr>
              <a:t>亮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="" xmlns:a16="http://schemas.microsoft.com/office/drawing/2014/main" id="{445162FF-B428-4DA6-8B81-0927FE3849BC}"/>
              </a:ext>
            </a:extLst>
          </p:cNvPr>
          <p:cNvGrpSpPr>
            <a:grpSpLocks/>
          </p:cNvGrpSpPr>
          <p:nvPr/>
        </p:nvGrpSpPr>
        <p:grpSpPr bwMode="auto">
          <a:xfrm>
            <a:off x="4804013" y="2148048"/>
            <a:ext cx="3835400" cy="1285875"/>
            <a:chOff x="703" y="2432"/>
            <a:chExt cx="3452" cy="1134"/>
          </a:xfrm>
        </p:grpSpPr>
        <p:sp>
          <p:nvSpPr>
            <p:cNvPr id="39939" name="Line 4">
              <a:extLst>
                <a:ext uri="{FF2B5EF4-FFF2-40B4-BE49-F238E27FC236}">
                  <a16:creationId xmlns="" xmlns:a16="http://schemas.microsoft.com/office/drawing/2014/main" id="{B157B394-BC42-4EB8-B258-C07178E6D6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3" y="3472"/>
              <a:ext cx="3452" cy="4"/>
            </a:xfrm>
            <a:prstGeom prst="line">
              <a:avLst/>
            </a:prstGeom>
            <a:noFill/>
            <a:ln w="57150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0" name="Line 5">
              <a:extLst>
                <a:ext uri="{FF2B5EF4-FFF2-40B4-BE49-F238E27FC236}">
                  <a16:creationId xmlns="" xmlns:a16="http://schemas.microsoft.com/office/drawing/2014/main" id="{D824279C-3020-491C-BC66-27B39BADAA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6" y="2432"/>
              <a:ext cx="0" cy="1134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1" name="Line 6">
              <a:extLst>
                <a:ext uri="{FF2B5EF4-FFF2-40B4-BE49-F238E27FC236}">
                  <a16:creationId xmlns="" xmlns:a16="http://schemas.microsoft.com/office/drawing/2014/main" id="{032F0791-BC86-4A2C-94A2-AC15325C8A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00" y="2622"/>
              <a:ext cx="953" cy="861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2" name="Line 7">
              <a:extLst>
                <a:ext uri="{FF2B5EF4-FFF2-40B4-BE49-F238E27FC236}">
                  <a16:creationId xmlns="" xmlns:a16="http://schemas.microsoft.com/office/drawing/2014/main" id="{43978616-C4B4-47FD-B402-B5245BFB82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70" y="2634"/>
              <a:ext cx="1159" cy="837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3" name="Line 8">
              <a:extLst>
                <a:ext uri="{FF2B5EF4-FFF2-40B4-BE49-F238E27FC236}">
                  <a16:creationId xmlns="" xmlns:a16="http://schemas.microsoft.com/office/drawing/2014/main" id="{859BB174-7E27-4F43-8EDD-E967A3F762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96" y="2618"/>
              <a:ext cx="1451" cy="861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4" name="Line 9">
              <a:extLst>
                <a:ext uri="{FF2B5EF4-FFF2-40B4-BE49-F238E27FC236}">
                  <a16:creationId xmlns="" xmlns:a16="http://schemas.microsoft.com/office/drawing/2014/main" id="{D4FE5272-08C6-4ED1-8EC7-3E6EE7B15D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6" y="2614"/>
              <a:ext cx="1723" cy="857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5" name="Line 10">
              <a:extLst>
                <a:ext uri="{FF2B5EF4-FFF2-40B4-BE49-F238E27FC236}">
                  <a16:creationId xmlns="" xmlns:a16="http://schemas.microsoft.com/office/drawing/2014/main" id="{77FF6C69-1DC1-4C3A-BB4A-F735F89562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91" y="2659"/>
              <a:ext cx="545" cy="816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6" name="Line 11">
              <a:extLst>
                <a:ext uri="{FF2B5EF4-FFF2-40B4-BE49-F238E27FC236}">
                  <a16:creationId xmlns="" xmlns:a16="http://schemas.microsoft.com/office/drawing/2014/main" id="{F8F2E6C9-147A-4DED-B18E-A893831281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6" y="2614"/>
              <a:ext cx="589" cy="861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7357" name="Text Box 13">
            <a:extLst>
              <a:ext uri="{FF2B5EF4-FFF2-40B4-BE49-F238E27FC236}">
                <a16:creationId xmlns="" xmlns:a16="http://schemas.microsoft.com/office/drawing/2014/main" id="{6E9019E3-BD54-41A2-8EA4-54DE531784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2050" y="1335545"/>
            <a:ext cx="487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</a:p>
        </p:txBody>
      </p:sp>
      <p:grpSp>
        <p:nvGrpSpPr>
          <p:cNvPr id="39953" name="组合 6">
            <a:extLst>
              <a:ext uri="{FF2B5EF4-FFF2-40B4-BE49-F238E27FC236}">
                <a16:creationId xmlns="" xmlns:a16="http://schemas.microsoft.com/office/drawing/2014/main" id="{2F69DE04-107E-4928-9A48-898D0229B3D6}"/>
              </a:ext>
            </a:extLst>
          </p:cNvPr>
          <p:cNvGrpSpPr>
            <a:grpSpLocks/>
          </p:cNvGrpSpPr>
          <p:nvPr/>
        </p:nvGrpSpPr>
        <p:grpSpPr bwMode="auto">
          <a:xfrm>
            <a:off x="3326614" y="590211"/>
            <a:ext cx="2480310" cy="500049"/>
            <a:chOff x="5060" y="904"/>
            <a:chExt cx="3905" cy="787"/>
          </a:xfrm>
        </p:grpSpPr>
        <p:grpSp>
          <p:nvGrpSpPr>
            <p:cNvPr id="39954" name="组合 21">
              <a:extLst>
                <a:ext uri="{FF2B5EF4-FFF2-40B4-BE49-F238E27FC236}">
                  <a16:creationId xmlns="" xmlns:a16="http://schemas.microsoft.com/office/drawing/2014/main" id="{88FB503B-6891-42DC-AA6F-4A787FFC24D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21F570A0-B89C-4BF6-B3E9-456FD5C67402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A25DC068-C4B5-4433-A5B3-ECF6F826071A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44D216FE-550C-4549-B3CF-194F3528E898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622ACD00-93E8-4D55-B63D-5F3EA106E909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7FDFA68D-F371-412D-8299-CE9E2654C429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9960" name="TextBox 15">
              <a:extLst>
                <a:ext uri="{FF2B5EF4-FFF2-40B4-BE49-F238E27FC236}">
                  <a16:creationId xmlns="" xmlns:a16="http://schemas.microsoft.com/office/drawing/2014/main" id="{6A970A90-414B-4644-9D1B-53F7FDFD78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能力提升题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">
            <a:extLst>
              <a:ext uri="{FF2B5EF4-FFF2-40B4-BE49-F238E27FC236}">
                <a16:creationId xmlns="" xmlns:a16="http://schemas.microsoft.com/office/drawing/2014/main" id="{82EC392C-FD6E-4965-92A1-6F03AB21E10B}"/>
              </a:ext>
            </a:extLst>
          </p:cNvPr>
          <p:cNvGrpSpPr>
            <a:grpSpLocks/>
          </p:cNvGrpSpPr>
          <p:nvPr/>
        </p:nvGrpSpPr>
        <p:grpSpPr bwMode="auto">
          <a:xfrm>
            <a:off x="1207" y="-67211"/>
            <a:ext cx="2006600" cy="483891"/>
            <a:chOff x="207" y="123"/>
            <a:chExt cx="3160" cy="764"/>
          </a:xfrm>
        </p:grpSpPr>
        <p:sp>
          <p:nvSpPr>
            <p:cNvPr id="29" name="文本框 20">
              <a:extLst>
                <a:ext uri="{FF2B5EF4-FFF2-40B4-BE49-F238E27FC236}">
                  <a16:creationId xmlns="" xmlns:a16="http://schemas.microsoft.com/office/drawing/2014/main" id="{68D1DEA2-3AF5-4A9A-83A9-EC62B5E2F1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9" y="12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0" name="组合 1">
              <a:extLst>
                <a:ext uri="{FF2B5EF4-FFF2-40B4-BE49-F238E27FC236}">
                  <a16:creationId xmlns="" xmlns:a16="http://schemas.microsoft.com/office/drawing/2014/main" id="{4E3654BD-1747-4BC5-AF5E-99B16CFBF1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" y="281"/>
              <a:ext cx="3160" cy="606"/>
              <a:chOff x="192" y="172"/>
              <a:chExt cx="3160" cy="606"/>
            </a:xfrm>
          </p:grpSpPr>
          <p:cxnSp>
            <p:nvCxnSpPr>
              <p:cNvPr id="31" name="直线连接符 19">
                <a:extLst>
                  <a:ext uri="{FF2B5EF4-FFF2-40B4-BE49-F238E27FC236}">
                    <a16:creationId xmlns="" xmlns:a16="http://schemas.microsoft.com/office/drawing/2014/main" id="{1CCCA243-C3F3-4BC9-85DA-A1E5009C489F}"/>
                  </a:ext>
                </a:extLst>
              </p:cNvPr>
              <p:cNvCxnSpPr/>
              <p:nvPr/>
            </p:nvCxnSpPr>
            <p:spPr>
              <a:xfrm>
                <a:off x="192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>
                <a:extLst>
                  <a:ext uri="{FF2B5EF4-FFF2-40B4-BE49-F238E27FC236}">
                    <a16:creationId xmlns="" xmlns:a16="http://schemas.microsoft.com/office/drawing/2014/main" id="{09FFF61A-7137-42BE-9443-65B80F6D1CB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7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8AF32CE-6F4C-421E-9A23-2506BAA66B22}"/>
              </a:ext>
            </a:extLst>
          </p:cNvPr>
          <p:cNvSpPr/>
          <p:nvPr/>
        </p:nvSpPr>
        <p:spPr>
          <a:xfrm>
            <a:off x="722313" y="1083871"/>
            <a:ext cx="7726362" cy="19367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90">
              <a:buFontTx/>
              <a:buNone/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如图，用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钉子把木棒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分别在端点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处连接起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来，用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橡皮筋把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连接起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来，设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橡皮筋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的长是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720090">
              <a:buFontTx/>
              <a:buNone/>
              <a:defRPr/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）若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=5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CD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=3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=11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求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的最大值和最小值；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79853B4-8439-4ED5-BA69-7B1EEE373698}"/>
              </a:ext>
            </a:extLst>
          </p:cNvPr>
          <p:cNvSpPr/>
          <p:nvPr/>
        </p:nvSpPr>
        <p:spPr>
          <a:xfrm>
            <a:off x="743179" y="2938336"/>
            <a:ext cx="4354512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90">
              <a:buFontTx/>
              <a:buNone/>
              <a:defRPr/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）在（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）的条件下要围成一个四边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形，你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能求出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的取值范围吗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?</a:t>
            </a:r>
          </a:p>
          <a:p>
            <a:pPr indent="720090">
              <a:buFontTx/>
              <a:buNone/>
              <a:defRPr/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能围成一个三角形吗？</a:t>
            </a:r>
          </a:p>
        </p:txBody>
      </p:sp>
      <p:grpSp>
        <p:nvGrpSpPr>
          <p:cNvPr id="40964" name="组合 2">
            <a:extLst>
              <a:ext uri="{FF2B5EF4-FFF2-40B4-BE49-F238E27FC236}">
                <a16:creationId xmlns="" xmlns:a16="http://schemas.microsoft.com/office/drawing/2014/main" id="{73F293DB-3668-44C7-B4F3-EEC7363E1009}"/>
              </a:ext>
            </a:extLst>
          </p:cNvPr>
          <p:cNvGrpSpPr>
            <a:grpSpLocks/>
          </p:cNvGrpSpPr>
          <p:nvPr/>
        </p:nvGrpSpPr>
        <p:grpSpPr bwMode="auto">
          <a:xfrm>
            <a:off x="3389413" y="491972"/>
            <a:ext cx="2478722" cy="500684"/>
            <a:chOff x="5060" y="905"/>
            <a:chExt cx="3905" cy="788"/>
          </a:xfrm>
        </p:grpSpPr>
        <p:grpSp>
          <p:nvGrpSpPr>
            <p:cNvPr id="40965" name="组合 6">
              <a:extLst>
                <a:ext uri="{FF2B5EF4-FFF2-40B4-BE49-F238E27FC236}">
                  <a16:creationId xmlns="" xmlns:a16="http://schemas.microsoft.com/office/drawing/2014/main" id="{4EB58887-E583-4C6F-ADAA-4573A7FAF85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="" xmlns:a16="http://schemas.microsoft.com/office/drawing/2014/main" id="{24818EFF-AF71-4981-AAE9-0F7315E6E816}"/>
                  </a:ext>
                </a:extLst>
              </p:cNvPr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="" xmlns:a16="http://schemas.microsoft.com/office/drawing/2014/main" id="{D52E2E2D-A79D-4C7B-96CF-060D1534A91F}"/>
                  </a:ext>
                </a:extLst>
              </p:cNvPr>
              <p:cNvSpPr/>
              <p:nvPr/>
            </p:nvSpPr>
            <p:spPr>
              <a:xfrm rot="3000000">
                <a:off x="4479356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="" xmlns:a16="http://schemas.microsoft.com/office/drawing/2014/main" id="{623FB426-133B-4E53-B80A-B1F6C5CAECED}"/>
                  </a:ext>
                </a:extLst>
              </p:cNvPr>
              <p:cNvSpPr/>
              <p:nvPr/>
            </p:nvSpPr>
            <p:spPr>
              <a:xfrm rot="3000000">
                <a:off x="4936766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81FFBC67-5693-4613-9241-34C1EB2AFB65}"/>
                  </a:ext>
                </a:extLst>
              </p:cNvPr>
              <p:cNvSpPr/>
              <p:nvPr/>
            </p:nvSpPr>
            <p:spPr>
              <a:xfrm rot="3000000">
                <a:off x="3564538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="" xmlns:a16="http://schemas.microsoft.com/office/drawing/2014/main" id="{C48873C2-E5CB-4CE9-B30A-997E27B3B3A1}"/>
                  </a:ext>
                </a:extLst>
              </p:cNvPr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971" name="TextBox 15">
              <a:extLst>
                <a:ext uri="{FF2B5EF4-FFF2-40B4-BE49-F238E27FC236}">
                  <a16:creationId xmlns="" xmlns:a16="http://schemas.microsoft.com/office/drawing/2014/main" id="{320BDFFC-3BA8-437E-BC19-60F1976877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拓广探索题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2">
            <a:extLst>
              <a:ext uri="{FF2B5EF4-FFF2-40B4-BE49-F238E27FC236}">
                <a16:creationId xmlns="" xmlns:a16="http://schemas.microsoft.com/office/drawing/2014/main" id="{82EC392C-FD6E-4965-92A1-6F03AB21E10B}"/>
              </a:ext>
            </a:extLst>
          </p:cNvPr>
          <p:cNvGrpSpPr>
            <a:grpSpLocks/>
          </p:cNvGrpSpPr>
          <p:nvPr/>
        </p:nvGrpSpPr>
        <p:grpSpPr bwMode="auto">
          <a:xfrm>
            <a:off x="1207" y="-67211"/>
            <a:ext cx="2006600" cy="483891"/>
            <a:chOff x="207" y="123"/>
            <a:chExt cx="3160" cy="764"/>
          </a:xfrm>
        </p:grpSpPr>
        <p:sp>
          <p:nvSpPr>
            <p:cNvPr id="19" name="文本框 20">
              <a:extLst>
                <a:ext uri="{FF2B5EF4-FFF2-40B4-BE49-F238E27FC236}">
                  <a16:creationId xmlns="" xmlns:a16="http://schemas.microsoft.com/office/drawing/2014/main" id="{68D1DEA2-3AF5-4A9A-83A9-EC62B5E2F1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9" y="12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1" name="组合 1">
              <a:extLst>
                <a:ext uri="{FF2B5EF4-FFF2-40B4-BE49-F238E27FC236}">
                  <a16:creationId xmlns="" xmlns:a16="http://schemas.microsoft.com/office/drawing/2014/main" id="{4E3654BD-1747-4BC5-AF5E-99B16CFBF1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" y="281"/>
              <a:ext cx="3160" cy="606"/>
              <a:chOff x="192" y="172"/>
              <a:chExt cx="3160" cy="606"/>
            </a:xfrm>
          </p:grpSpPr>
          <p:cxnSp>
            <p:nvCxnSpPr>
              <p:cNvPr id="22" name="直线连接符 19">
                <a:extLst>
                  <a:ext uri="{FF2B5EF4-FFF2-40B4-BE49-F238E27FC236}">
                    <a16:creationId xmlns="" xmlns:a16="http://schemas.microsoft.com/office/drawing/2014/main" id="{1CCCA243-C3F3-4BC9-85DA-A1E5009C489F}"/>
                  </a:ext>
                </a:extLst>
              </p:cNvPr>
              <p:cNvCxnSpPr/>
              <p:nvPr/>
            </p:nvCxnSpPr>
            <p:spPr>
              <a:xfrm>
                <a:off x="192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>
                <a:extLst>
                  <a:ext uri="{FF2B5EF4-FFF2-40B4-BE49-F238E27FC236}">
                    <a16:creationId xmlns="" xmlns:a16="http://schemas.microsoft.com/office/drawing/2014/main" id="{09FFF61A-7137-42BE-9443-65B80F6D1CB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7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346" y="2938336"/>
            <a:ext cx="3207214" cy="1603607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8F2B9C2-53D4-4FE8-879C-074C5A75C2B6}"/>
              </a:ext>
            </a:extLst>
          </p:cNvPr>
          <p:cNvSpPr/>
          <p:nvPr/>
        </p:nvSpPr>
        <p:spPr>
          <a:xfrm>
            <a:off x="379413" y="752475"/>
            <a:ext cx="6907212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90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黑体" panose="02010600030101010101" pitchFamily="2" charset="-122"/>
              </a:rPr>
              <a:t>解</a:t>
            </a:r>
            <a:r>
              <a:rPr lang="zh-CN" altLang="en-US" sz="2800" b="1" dirty="0">
                <a:latin typeface="+mn-lt"/>
                <a:ea typeface="仿宋" panose="02010609060101010101" pitchFamily="49" charset="-122"/>
              </a:rPr>
              <a:t>：（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800" b="1" dirty="0">
                <a:latin typeface="+mn-lt"/>
                <a:ea typeface="仿宋" panose="02010609060101010101" pitchFamily="49" charset="-122"/>
              </a:rPr>
              <a:t>）</a:t>
            </a:r>
            <a:r>
              <a:rPr lang="en-US" altLang="zh-CN" sz="28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800" b="1" baseline="-25000" dirty="0">
                <a:latin typeface="+mn-lt"/>
                <a:ea typeface="仿宋" panose="02010609060101010101" pitchFamily="49" charset="-122"/>
              </a:rPr>
              <a:t>最大值 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800" b="1" i="1" dirty="0">
                <a:latin typeface="+mn-lt"/>
                <a:ea typeface="仿宋" panose="02010609060101010101" pitchFamily="49" charset="-122"/>
              </a:rPr>
              <a:t>AB 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+ </a:t>
            </a:r>
            <a:r>
              <a:rPr lang="en-US" altLang="zh-CN" sz="2800" b="1" i="1" dirty="0">
                <a:latin typeface="+mn-lt"/>
                <a:ea typeface="仿宋" panose="02010609060101010101" pitchFamily="49" charset="-122"/>
              </a:rPr>
              <a:t>BC 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+ </a:t>
            </a:r>
            <a:r>
              <a:rPr lang="en-US" altLang="zh-CN" sz="2800" b="1" i="1" dirty="0">
                <a:latin typeface="+mn-lt"/>
                <a:ea typeface="仿宋" panose="02010609060101010101" pitchFamily="49" charset="-122"/>
              </a:rPr>
              <a:t>CD 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19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.</a:t>
            </a:r>
          </a:p>
          <a:p>
            <a:pPr indent="720090">
              <a:lnSpc>
                <a:spcPct val="150000"/>
              </a:lnSpc>
              <a:buFontTx/>
              <a:buNone/>
              <a:defRPr/>
            </a:pPr>
            <a:r>
              <a:rPr lang="en-US" altLang="zh-CN" sz="28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800" b="1" baseline="-25000" dirty="0">
                <a:latin typeface="+mn-lt"/>
                <a:ea typeface="仿宋" panose="02010609060101010101" pitchFamily="49" charset="-122"/>
              </a:rPr>
              <a:t>最小值</a:t>
            </a:r>
            <a:r>
              <a:rPr lang="zh-CN" altLang="en-US" sz="28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800" b="1" i="1" dirty="0">
                <a:latin typeface="+mn-lt"/>
                <a:ea typeface="仿宋" panose="02010609060101010101" pitchFamily="49" charset="-122"/>
              </a:rPr>
              <a:t>BC </a:t>
            </a:r>
            <a:r>
              <a:rPr lang="en-US" altLang="zh-CN" sz="28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 </a:t>
            </a:r>
            <a:r>
              <a:rPr lang="en-US" altLang="zh-CN" sz="2800" b="1" i="1" dirty="0">
                <a:latin typeface="+mn-lt"/>
                <a:ea typeface="仿宋" panose="02010609060101010101" pitchFamily="49" charset="-122"/>
              </a:rPr>
              <a:t>AB </a:t>
            </a:r>
            <a:r>
              <a:rPr lang="en-US" altLang="zh-CN" sz="28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 </a:t>
            </a:r>
            <a:r>
              <a:rPr lang="en-US" altLang="zh-CN" sz="2800" b="1" i="1" dirty="0">
                <a:latin typeface="+mn-lt"/>
                <a:ea typeface="仿宋" panose="02010609060101010101" pitchFamily="49" charset="-122"/>
              </a:rPr>
              <a:t>CD 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仿宋" panose="02010609060101010101" pitchFamily="49" charset="-122"/>
              </a:rPr>
              <a:t>；</a:t>
            </a:r>
          </a:p>
          <a:p>
            <a:pPr indent="720090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 smtClean="0">
                <a:latin typeface="+mn-lt"/>
                <a:ea typeface="仿宋" panose="02010609060101010101" pitchFamily="49" charset="-122"/>
              </a:rPr>
              <a:t>         （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800" b="1" dirty="0">
                <a:latin typeface="+mn-lt"/>
                <a:ea typeface="仿宋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 &lt; 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&lt; 19</a:t>
            </a:r>
            <a:r>
              <a:rPr lang="zh-CN" altLang="en-US" sz="2800" b="1" dirty="0">
                <a:latin typeface="+mn-lt"/>
                <a:ea typeface="仿宋" panose="02010609060101010101" pitchFamily="49" charset="-122"/>
              </a:rPr>
              <a:t>；</a:t>
            </a:r>
          </a:p>
          <a:p>
            <a:pPr indent="720090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 smtClean="0">
                <a:latin typeface="+mn-lt"/>
                <a:ea typeface="仿宋" panose="02010609060101010101" pitchFamily="49" charset="-122"/>
              </a:rPr>
              <a:t>         （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仿宋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不能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8" name="组合 2">
            <a:extLst>
              <a:ext uri="{FF2B5EF4-FFF2-40B4-BE49-F238E27FC236}">
                <a16:creationId xmlns="" xmlns:a16="http://schemas.microsoft.com/office/drawing/2014/main" id="{82EC392C-FD6E-4965-92A1-6F03AB21E10B}"/>
              </a:ext>
            </a:extLst>
          </p:cNvPr>
          <p:cNvGrpSpPr>
            <a:grpSpLocks/>
          </p:cNvGrpSpPr>
          <p:nvPr/>
        </p:nvGrpSpPr>
        <p:grpSpPr bwMode="auto">
          <a:xfrm>
            <a:off x="1207" y="-67211"/>
            <a:ext cx="2006600" cy="483891"/>
            <a:chOff x="207" y="123"/>
            <a:chExt cx="3160" cy="764"/>
          </a:xfrm>
        </p:grpSpPr>
        <p:sp>
          <p:nvSpPr>
            <p:cNvPr id="9" name="文本框 20">
              <a:extLst>
                <a:ext uri="{FF2B5EF4-FFF2-40B4-BE49-F238E27FC236}">
                  <a16:creationId xmlns="" xmlns:a16="http://schemas.microsoft.com/office/drawing/2014/main" id="{68D1DEA2-3AF5-4A9A-83A9-EC62B5E2F1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9" y="12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0" name="组合 1">
              <a:extLst>
                <a:ext uri="{FF2B5EF4-FFF2-40B4-BE49-F238E27FC236}">
                  <a16:creationId xmlns="" xmlns:a16="http://schemas.microsoft.com/office/drawing/2014/main" id="{4E3654BD-1747-4BC5-AF5E-99B16CFBF1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7" y="281"/>
              <a:ext cx="3160" cy="606"/>
              <a:chOff x="192" y="172"/>
              <a:chExt cx="3160" cy="606"/>
            </a:xfrm>
          </p:grpSpPr>
          <p:cxnSp>
            <p:nvCxnSpPr>
              <p:cNvPr id="11" name="直线连接符 19">
                <a:extLst>
                  <a:ext uri="{FF2B5EF4-FFF2-40B4-BE49-F238E27FC236}">
                    <a16:creationId xmlns="" xmlns:a16="http://schemas.microsoft.com/office/drawing/2014/main" id="{1CCCA243-C3F3-4BC9-85DA-A1E5009C489F}"/>
                  </a:ext>
                </a:extLst>
              </p:cNvPr>
              <p:cNvCxnSpPr/>
              <p:nvPr/>
            </p:nvCxnSpPr>
            <p:spPr>
              <a:xfrm>
                <a:off x="192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Freeform 74">
                <a:extLst>
                  <a:ext uri="{FF2B5EF4-FFF2-40B4-BE49-F238E27FC236}">
                    <a16:creationId xmlns="" xmlns:a16="http://schemas.microsoft.com/office/drawing/2014/main" id="{09FFF61A-7137-42BE-9443-65B80F6D1CB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7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462" y="1826524"/>
            <a:ext cx="3207214" cy="1603607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657E2FEA-C27E-4A81-84DB-26360D157F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9851" y="1431915"/>
            <a:ext cx="995363" cy="582612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应用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88583CAE-A8CF-4AC2-9A6E-0771EB5DD2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3452" y="1194639"/>
            <a:ext cx="1214437" cy="107632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稳定性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D41DAB93-18CE-4B98-BDE7-7672DBC8B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4715" y="1246168"/>
            <a:ext cx="1897062" cy="95410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三角形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dist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独有性质</a:t>
            </a:r>
          </a:p>
        </p:txBody>
      </p:sp>
      <p:sp>
        <p:nvSpPr>
          <p:cNvPr id="31" name="右箭头 30">
            <a:extLst>
              <a:ext uri="{FF2B5EF4-FFF2-40B4-BE49-F238E27FC236}">
                <a16:creationId xmlns="" xmlns:a16="http://schemas.microsoft.com/office/drawing/2014/main" id="{F327C676-A33E-408F-A0D6-945B3F9471DF}"/>
              </a:ext>
            </a:extLst>
          </p:cNvPr>
          <p:cNvSpPr/>
          <p:nvPr/>
        </p:nvSpPr>
        <p:spPr bwMode="auto">
          <a:xfrm>
            <a:off x="3185094" y="1533525"/>
            <a:ext cx="366712" cy="444500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32" name="右箭头 31">
            <a:extLst>
              <a:ext uri="{FF2B5EF4-FFF2-40B4-BE49-F238E27FC236}">
                <a16:creationId xmlns="" xmlns:a16="http://schemas.microsoft.com/office/drawing/2014/main" id="{33B88ABB-0857-4EA0-B1A5-4785E45C61BE}"/>
              </a:ext>
            </a:extLst>
          </p:cNvPr>
          <p:cNvSpPr/>
          <p:nvPr/>
        </p:nvSpPr>
        <p:spPr bwMode="auto">
          <a:xfrm>
            <a:off x="5180732" y="1533794"/>
            <a:ext cx="388937" cy="530225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5B22E07D-FAAB-4C49-8439-D1A7B475E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0630" y="3050381"/>
            <a:ext cx="2825750" cy="107632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四边形具有不稳定性</a:t>
            </a:r>
          </a:p>
        </p:txBody>
      </p:sp>
      <p:grpSp>
        <p:nvGrpSpPr>
          <p:cNvPr id="43015" name="组合 1">
            <a:extLst>
              <a:ext uri="{FF2B5EF4-FFF2-40B4-BE49-F238E27FC236}">
                <a16:creationId xmlns="" xmlns:a16="http://schemas.microsoft.com/office/drawing/2014/main" id="{EAC45D6D-0DA1-47AF-BEEE-36EF09D7E5EB}"/>
              </a:ext>
            </a:extLst>
          </p:cNvPr>
          <p:cNvGrpSpPr>
            <a:grpSpLocks/>
          </p:cNvGrpSpPr>
          <p:nvPr/>
        </p:nvGrpSpPr>
        <p:grpSpPr bwMode="auto">
          <a:xfrm>
            <a:off x="0" y="-52781"/>
            <a:ext cx="2006600" cy="478473"/>
            <a:chOff x="227" y="59"/>
            <a:chExt cx="3160" cy="753"/>
          </a:xfrm>
        </p:grpSpPr>
        <p:cxnSp>
          <p:nvCxnSpPr>
            <p:cNvPr id="17" name="直线连接符 16">
              <a:extLst>
                <a:ext uri="{FF2B5EF4-FFF2-40B4-BE49-F238E27FC236}">
                  <a16:creationId xmlns="" xmlns:a16="http://schemas.microsoft.com/office/drawing/2014/main" id="{DCA31514-FE7A-4F15-A9FC-6880EA2B9DDD}"/>
                </a:ext>
              </a:extLst>
            </p:cNvPr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017" name="文本框 17">
              <a:extLst>
                <a:ext uri="{FF2B5EF4-FFF2-40B4-BE49-F238E27FC236}">
                  <a16:creationId xmlns="" xmlns:a16="http://schemas.microsoft.com/office/drawing/2014/main" id="{7FA343C2-D90D-46AB-8FD5-A0F8563C3F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5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3" name="Freeform 74">
              <a:extLst>
                <a:ext uri="{FF2B5EF4-FFF2-40B4-BE49-F238E27FC236}">
                  <a16:creationId xmlns="" xmlns:a16="http://schemas.microsoft.com/office/drawing/2014/main" id="{8B4A9C46-596A-4C2E-8FFD-58DEA87FB04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81" y="197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4" name="下弧形箭头 3">
            <a:extLst>
              <a:ext uri="{FF2B5EF4-FFF2-40B4-BE49-F238E27FC236}">
                <a16:creationId xmlns="" xmlns:a16="http://schemas.microsoft.com/office/drawing/2014/main" id="{BD087BAF-3C4D-4081-B936-3EC3001B5601}"/>
              </a:ext>
            </a:extLst>
          </p:cNvPr>
          <p:cNvSpPr/>
          <p:nvPr/>
        </p:nvSpPr>
        <p:spPr>
          <a:xfrm>
            <a:off x="4959350" y="3311525"/>
            <a:ext cx="1189038" cy="554038"/>
          </a:xfrm>
          <a:prstGeom prst="curvedUpArrow">
            <a:avLst>
              <a:gd name="adj1" fmla="val 25000"/>
              <a:gd name="adj2" fmla="val 50000"/>
              <a:gd name="adj3" fmla="val 25057"/>
            </a:avLst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直角上箭头 7">
            <a:extLst>
              <a:ext uri="{FF2B5EF4-FFF2-40B4-BE49-F238E27FC236}">
                <a16:creationId xmlns="" xmlns:a16="http://schemas.microsoft.com/office/drawing/2014/main" id="{3DE78A58-CF5B-4AEA-A79B-4266F74FD13F}"/>
              </a:ext>
            </a:extLst>
          </p:cNvPr>
          <p:cNvSpPr/>
          <p:nvPr/>
        </p:nvSpPr>
        <p:spPr>
          <a:xfrm>
            <a:off x="4794250" y="2805113"/>
            <a:ext cx="1635125" cy="1042987"/>
          </a:xfrm>
          <a:prstGeom prst="bentUp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18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6">
            <a:extLst>
              <a:ext uri="{FF2B5EF4-FFF2-40B4-BE49-F238E27FC236}">
                <a16:creationId xmlns="" xmlns:a16="http://schemas.microsoft.com/office/drawing/2014/main" id="{50ECDFD9-30C0-454C-BBBC-79A85A141B6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656806" y="511221"/>
            <a:ext cx="2060575" cy="53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生活小常识</a:t>
            </a:r>
          </a:p>
        </p:txBody>
      </p:sp>
      <p:sp>
        <p:nvSpPr>
          <p:cNvPr id="12290" name="Rectangle 7">
            <a:extLst>
              <a:ext uri="{FF2B5EF4-FFF2-40B4-BE49-F238E27FC236}">
                <a16:creationId xmlns="" xmlns:a16="http://schemas.microsoft.com/office/drawing/2014/main" id="{1C5808DD-84E1-4F01-B140-B7DF581382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777" y="1083753"/>
            <a:ext cx="757221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盖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房子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窗框未安装好之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前，木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工师傅常常先在窗框上斜钉一根木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条，如图，为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什么要这样做呢？</a:t>
            </a:r>
          </a:p>
        </p:txBody>
      </p:sp>
      <p:sp>
        <p:nvSpPr>
          <p:cNvPr id="12291" name="Rectangle 9">
            <a:extLst>
              <a:ext uri="{FF2B5EF4-FFF2-40B4-BE49-F238E27FC236}">
                <a16:creationId xmlns="" xmlns:a16="http://schemas.microsoft.com/office/drawing/2014/main" id="{5F83E830-A4A4-4CDB-A539-EABBFCEEE23F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879975" y="1960563"/>
            <a:ext cx="1674813" cy="2700337"/>
          </a:xfrm>
          <a:prstGeom prst="rect">
            <a:avLst/>
          </a:prstGeom>
          <a:noFill/>
          <a:ln w="127000">
            <a:pattFill prst="ltDnDiag">
              <a:fgClr>
                <a:srgbClr val="FF0000"/>
              </a:fgClr>
              <a:bgClr>
                <a:schemeClr val="hlink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12292" name="Line 10">
            <a:extLst>
              <a:ext uri="{FF2B5EF4-FFF2-40B4-BE49-F238E27FC236}">
                <a16:creationId xmlns="" xmlns:a16="http://schemas.microsoft.com/office/drawing/2014/main" id="{3CAEC7BE-4E57-4E67-8A8C-7C55C825777C}"/>
              </a:ext>
            </a:extLst>
          </p:cNvPr>
          <p:cNvSpPr>
            <a:spLocks noChangeShapeType="1"/>
          </p:cNvSpPr>
          <p:nvPr/>
        </p:nvSpPr>
        <p:spPr bwMode="auto">
          <a:xfrm rot="16200000">
            <a:off x="4879975" y="1960563"/>
            <a:ext cx="1674813" cy="2700337"/>
          </a:xfrm>
          <a:prstGeom prst="line">
            <a:avLst/>
          </a:prstGeom>
          <a:noFill/>
          <a:ln w="127000">
            <a:pattFill prst="pct5">
              <a:fgClr>
                <a:schemeClr val="folHlink"/>
              </a:fgClr>
              <a:bgClr>
                <a:schemeClr val="accent2"/>
              </a:bgClr>
            </a:patt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293" name="组合 1">
            <a:extLst>
              <a:ext uri="{FF2B5EF4-FFF2-40B4-BE49-F238E27FC236}">
                <a16:creationId xmlns="" xmlns:a16="http://schemas.microsoft.com/office/drawing/2014/main" id="{CF7C2F94-D92E-46D4-98C7-6AF1EF703864}"/>
              </a:ext>
            </a:extLst>
          </p:cNvPr>
          <p:cNvGrpSpPr>
            <a:grpSpLocks/>
          </p:cNvGrpSpPr>
          <p:nvPr/>
        </p:nvGrpSpPr>
        <p:grpSpPr bwMode="auto">
          <a:xfrm>
            <a:off x="0" y="-46107"/>
            <a:ext cx="2006600" cy="493712"/>
            <a:chOff x="100" y="40"/>
            <a:chExt cx="3160" cy="778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0232CADA-1564-47BD-8C24-F90908744626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295" name="文本框 18">
              <a:extLst>
                <a:ext uri="{FF2B5EF4-FFF2-40B4-BE49-F238E27FC236}">
                  <a16:creationId xmlns="" xmlns:a16="http://schemas.microsoft.com/office/drawing/2014/main" id="{20DE26B1-B32E-4A91-BAF6-5DB4AC1E31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14D001FB-D32A-43BA-8CE8-8EE966951C7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4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205" y="488759"/>
            <a:ext cx="539124" cy="55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文本框 7">
            <a:extLst>
              <a:ext uri="{FF2B5EF4-FFF2-40B4-BE49-F238E27FC236}">
                <a16:creationId xmlns="" xmlns:a16="http://schemas.microsoft.com/office/drawing/2014/main" id="{7ECEB2D8-A7A9-4A59-9CE2-B725010024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652" y="-48840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latin typeface="宋体" panose="02010600030101010101" pitchFamily="2" charset="-122"/>
                <a:cs typeface="Yuanti SC"/>
              </a:rPr>
              <a:t>课后作业</a:t>
            </a:r>
          </a:p>
        </p:txBody>
      </p:sp>
      <p:grpSp>
        <p:nvGrpSpPr>
          <p:cNvPr id="44036" name="组合 1">
            <a:extLst>
              <a:ext uri="{FF2B5EF4-FFF2-40B4-BE49-F238E27FC236}">
                <a16:creationId xmlns="" xmlns:a16="http://schemas.microsoft.com/office/drawing/2014/main" id="{FCDD7CD9-33D0-45E8-B2EE-44F030209678}"/>
              </a:ext>
            </a:extLst>
          </p:cNvPr>
          <p:cNvGrpSpPr>
            <a:grpSpLocks/>
          </p:cNvGrpSpPr>
          <p:nvPr/>
        </p:nvGrpSpPr>
        <p:grpSpPr bwMode="auto">
          <a:xfrm>
            <a:off x="268" y="40132"/>
            <a:ext cx="2006600" cy="362931"/>
            <a:chOff x="222" y="206"/>
            <a:chExt cx="3160" cy="572"/>
          </a:xfrm>
        </p:grpSpPr>
        <p:cxnSp>
          <p:nvCxnSpPr>
            <p:cNvPr id="7" name="直线连接符 6">
              <a:extLst>
                <a:ext uri="{FF2B5EF4-FFF2-40B4-BE49-F238E27FC236}">
                  <a16:creationId xmlns="" xmlns:a16="http://schemas.microsoft.com/office/drawing/2014/main" id="{1449F92F-A8B5-4CE1-820C-A7FCD238D3D3}"/>
                </a:ext>
              </a:extLst>
            </p:cNvPr>
            <p:cNvCxnSpPr/>
            <p:nvPr/>
          </p:nvCxnSpPr>
          <p:spPr>
            <a:xfrm>
              <a:off x="222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74">
              <a:extLst>
                <a:ext uri="{FF2B5EF4-FFF2-40B4-BE49-F238E27FC236}">
                  <a16:creationId xmlns="" xmlns:a16="http://schemas.microsoft.com/office/drawing/2014/main" id="{996C4E8E-2658-4ABF-BD30-5924D6FB2C7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82" y="206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" name="等腰三角形 7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1" name="圆角矩形 10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圆角矩形 11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531981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8727362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>
            <a:extLst>
              <a:ext uri="{FF2B5EF4-FFF2-40B4-BE49-F238E27FC236}">
                <a16:creationId xmlns="" xmlns:a16="http://schemas.microsoft.com/office/drawing/2014/main" id="{4A209960-4F0B-4C34-B98E-1F11E088367F}"/>
              </a:ext>
            </a:extLst>
          </p:cNvPr>
          <p:cNvSpPr txBox="1"/>
          <p:nvPr/>
        </p:nvSpPr>
        <p:spPr bwMode="auto">
          <a:xfrm>
            <a:off x="1404669" y="1294929"/>
            <a:ext cx="7310705" cy="13336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2. </a:t>
            </a:r>
            <a:r>
              <a:rPr lang="zh-CN" altLang="en-US" noProof="1" smtClean="0">
                <a:sym typeface="+mn-ea"/>
              </a:rPr>
              <a:t>了</a:t>
            </a:r>
            <a:r>
              <a:rPr lang="zh-CN" altLang="en-US" noProof="1">
                <a:sym typeface="+mn-ea"/>
              </a:rPr>
              <a:t>解三角形的稳定性和四边形不稳定性的应用</a:t>
            </a:r>
            <a:r>
              <a:rPr lang="en-US" altLang="zh-CN" noProof="1">
                <a:sym typeface="+mn-ea"/>
              </a:rPr>
              <a:t>.</a:t>
            </a:r>
            <a:endParaRPr lang="zh-CN" altLang="zh-CN" noProof="1">
              <a:sym typeface="+mn-ea"/>
            </a:endParaRPr>
          </a:p>
          <a:p>
            <a:endParaRPr lang="zh-CN" altLang="zh-CN" noProof="1">
              <a:sym typeface="+mn-ea"/>
            </a:endParaRPr>
          </a:p>
        </p:txBody>
      </p:sp>
      <p:sp>
        <p:nvSpPr>
          <p:cNvPr id="33796" name="矩形 11">
            <a:extLst>
              <a:ext uri="{FF2B5EF4-FFF2-40B4-BE49-F238E27FC236}">
                <a16:creationId xmlns="" xmlns:a16="http://schemas.microsoft.com/office/drawing/2014/main" id="{A8032A46-A51A-4537-8A71-A7031172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057" y="2892426"/>
            <a:ext cx="7331343" cy="76534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三角形的稳定性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四边形的不稳定性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41712"/>
            <a:ext cx="2006600" cy="477838"/>
            <a:chOff x="1588" y="-41712"/>
            <a:chExt cx="2006600" cy="477838"/>
          </a:xfrm>
        </p:grpSpPr>
        <p:cxnSp>
          <p:nvCxnSpPr>
            <p:cNvPr id="15" name="直线连接符 14">
              <a:extLst>
                <a:ext uri="{FF2B5EF4-FFF2-40B4-BE49-F238E27FC236}">
                  <a16:creationId xmlns="" xmlns:a16="http://schemas.microsoft.com/office/drawing/2014/main" id="{24856B02-93DA-465E-B7BE-E7A2147FC171}"/>
                </a:ext>
              </a:extLst>
            </p:cNvPr>
            <p:cNvCxnSpPr/>
            <p:nvPr/>
          </p:nvCxnSpPr>
          <p:spPr>
            <a:xfrm>
              <a:off x="1588" y="429994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317" name="文本框 18">
              <a:extLst>
                <a:ext uri="{FF2B5EF4-FFF2-40B4-BE49-F238E27FC236}">
                  <a16:creationId xmlns="" xmlns:a16="http://schemas.microsoft.com/office/drawing/2014/main" id="{E8AF8767-A1E2-4887-93B6-B71B4BF2CC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5672" y="-41712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7EF4C651-C528-48A8-8C8F-18A6B85AC0B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8440" y="58068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7398" y="957175"/>
            <a:ext cx="8002484" cy="3048048"/>
            <a:chOff x="-38068" y="1169939"/>
            <a:chExt cx="8002484" cy="3048048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513460"/>
              <a:ext cx="8002203" cy="2704527"/>
              <a:chOff x="224" y="1938"/>
              <a:chExt cx="14218" cy="5604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593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378" y="4377"/>
                <a:ext cx="5504" cy="625"/>
              </a:xfrm>
              <a:prstGeom prst="bentConnector3">
                <a:avLst>
                  <a:gd name="adj1" fmla="val 44654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964416" y="1169939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6145">
            <a:extLst>
              <a:ext uri="{FF2B5EF4-FFF2-40B4-BE49-F238E27FC236}">
                <a16:creationId xmlns="" xmlns:a16="http://schemas.microsoft.com/office/drawing/2014/main" id="{BE9725F6-BA2B-4038-A583-D8F22CCE3B9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99950" y="1222100"/>
            <a:ext cx="2732088" cy="76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r>
              <a:rPr lang="zh-CN" altLang="en-US" sz="2400" b="1" dirty="0">
                <a:solidFill>
                  <a:srgbClr val="00B050"/>
                </a:solidFill>
                <a:latin typeface="+mn-lt"/>
                <a:ea typeface="黑体" panose="02010609060101010101" pitchFamily="49" charset="-122"/>
              </a:rPr>
              <a:t>动手做一做</a:t>
            </a:r>
          </a:p>
        </p:txBody>
      </p:sp>
      <p:sp>
        <p:nvSpPr>
          <p:cNvPr id="6147" name="文本占位符 6146">
            <a:extLst>
              <a:ext uri="{FF2B5EF4-FFF2-40B4-BE49-F238E27FC236}">
                <a16:creationId xmlns="" xmlns:a16="http://schemas.microsoft.com/office/drawing/2014/main" id="{2FA85D97-D7EE-49EA-A6FD-34730D0D70B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476275" y="1962221"/>
            <a:ext cx="6712227" cy="146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1588" indent="-1588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. 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将</a:t>
            </a:r>
            <a:r>
              <a:rPr lang="zh-CN" altLang="en-US" sz="2800" b="1" dirty="0">
                <a:ea typeface="楷体" panose="02010609060101010101" pitchFamily="49" charset="-122"/>
              </a:rPr>
              <a:t>三根木条用钉子钉成一个三角形木架</a:t>
            </a:r>
            <a:r>
              <a:rPr lang="en-US" altLang="zh-CN" sz="2800" b="1" dirty="0">
                <a:ea typeface="楷体" panose="02010609060101010101" pitchFamily="49" charset="-122"/>
              </a:rPr>
              <a:t>.</a:t>
            </a:r>
            <a:endParaRPr lang="zh-CN" altLang="en-US" sz="2800" b="1" dirty="0">
              <a:ea typeface="楷体" panose="02010609060101010101" pitchFamily="49" charset="-122"/>
            </a:endParaRPr>
          </a:p>
          <a:p>
            <a:pPr marL="1588" indent="-1588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. 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将</a:t>
            </a:r>
            <a:r>
              <a:rPr lang="zh-CN" altLang="en-US" sz="2800" b="1" dirty="0">
                <a:ea typeface="楷体" panose="02010609060101010101" pitchFamily="49" charset="-122"/>
              </a:rPr>
              <a:t>四根木条用钉子钉成一个四边形木架</a:t>
            </a:r>
            <a:r>
              <a:rPr lang="en-US" altLang="zh-CN" sz="2800" b="1" dirty="0">
                <a:ea typeface="楷体" panose="02010609060101010101" pitchFamily="49" charset="-122"/>
              </a:rPr>
              <a:t>.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14341" name="文本框 6151">
            <a:extLst>
              <a:ext uri="{FF2B5EF4-FFF2-40B4-BE49-F238E27FC236}">
                <a16:creationId xmlns="" xmlns:a16="http://schemas.microsoft.com/office/drawing/2014/main" id="{C084EAA6-BA3C-4B4D-A942-EF68E9506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6982" y="647594"/>
            <a:ext cx="25058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三角形的稳定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性 </a:t>
            </a:r>
            <a:endParaRPr lang="zh-CN" altLang="en-US" sz="2400" b="1" dirty="0"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4345" name="组合 2">
            <a:extLst>
              <a:ext uri="{FF2B5EF4-FFF2-40B4-BE49-F238E27FC236}">
                <a16:creationId xmlns="" xmlns:a16="http://schemas.microsoft.com/office/drawing/2014/main" id="{D7D1F9A1-3007-4E8C-AE59-1F98DFEEC455}"/>
              </a:ext>
            </a:extLst>
          </p:cNvPr>
          <p:cNvGrpSpPr>
            <a:grpSpLocks/>
          </p:cNvGrpSpPr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24" name="直线连接符 23">
              <a:extLst>
                <a:ext uri="{FF2B5EF4-FFF2-40B4-BE49-F238E27FC236}">
                  <a16:creationId xmlns="" xmlns:a16="http://schemas.microsoft.com/office/drawing/2014/main" id="{6B19AF38-CC9F-4001-90FC-20D15DF1ECE8}"/>
                </a:ext>
              </a:extLst>
            </p:cNvPr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347" name="文本框 18">
              <a:extLst>
                <a:ext uri="{FF2B5EF4-FFF2-40B4-BE49-F238E27FC236}">
                  <a16:creationId xmlns="" xmlns:a16="http://schemas.microsoft.com/office/drawing/2014/main" id="{FA1900E1-6E13-4F8E-BA09-3ECB43BFF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98A3862B-783B-4FEA-B679-B36EB89028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349" name="组合 4">
            <a:extLst>
              <a:ext uri="{FF2B5EF4-FFF2-40B4-BE49-F238E27FC236}">
                <a16:creationId xmlns="" xmlns:a16="http://schemas.microsoft.com/office/drawing/2014/main" id="{4C27AC15-5ACC-4D7F-8FCF-28BFFBEAFF81}"/>
              </a:ext>
            </a:extLst>
          </p:cNvPr>
          <p:cNvGrpSpPr>
            <a:grpSpLocks/>
          </p:cNvGrpSpPr>
          <p:nvPr/>
        </p:nvGrpSpPr>
        <p:grpSpPr bwMode="auto">
          <a:xfrm>
            <a:off x="2457001" y="647594"/>
            <a:ext cx="1685925" cy="434607"/>
            <a:chOff x="3485" y="1168"/>
            <a:chExt cx="2654" cy="683"/>
          </a:xfrm>
        </p:grpSpPr>
        <p:sp>
          <p:nvSpPr>
            <p:cNvPr id="6" name="圆角矩形 5">
              <a:extLst>
                <a:ext uri="{FF2B5EF4-FFF2-40B4-BE49-F238E27FC236}">
                  <a16:creationId xmlns="" xmlns:a16="http://schemas.microsoft.com/office/drawing/2014/main" id="{47654033-05F6-48F0-A0B0-193997E60AAA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4351" name="矩形 1">
              <a:extLst>
                <a:ext uri="{FF2B5EF4-FFF2-40B4-BE49-F238E27FC236}">
                  <a16:creationId xmlns="" xmlns:a16="http://schemas.microsoft.com/office/drawing/2014/main" id="{AB67892E-3F85-4166-A26B-4B604B07C8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42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16" y="1241592"/>
            <a:ext cx="813208" cy="754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7169">
            <a:extLst>
              <a:ext uri="{FF2B5EF4-FFF2-40B4-BE49-F238E27FC236}">
                <a16:creationId xmlns="" xmlns:a16="http://schemas.microsoft.com/office/drawing/2014/main" id="{0759A7EA-0647-4533-AD79-F6024EE59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288" y="1820863"/>
            <a:ext cx="2366962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文本框 7170">
            <a:extLst>
              <a:ext uri="{FF2B5EF4-FFF2-40B4-BE49-F238E27FC236}">
                <a16:creationId xmlns="" xmlns:a16="http://schemas.microsoft.com/office/drawing/2014/main" id="{B94D73C6-4B73-449A-856D-51C587A4D2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453" y="534988"/>
            <a:ext cx="74662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同学们看看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三角形和四边形的模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型，扭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一扭模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型，它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们的形状会改变吗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  <p:sp>
        <p:nvSpPr>
          <p:cNvPr id="15363" name="矩形 7171">
            <a:extLst>
              <a:ext uri="{FF2B5EF4-FFF2-40B4-BE49-F238E27FC236}">
                <a16:creationId xmlns="" xmlns:a16="http://schemas.microsoft.com/office/drawing/2014/main" id="{8B1BE680-39F6-4206-8317-24EEAFC0C60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5400000">
            <a:off x="6115661" y="2420151"/>
            <a:ext cx="2601913" cy="7508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zh-CN" altLang="en-US" sz="2700" dirty="0"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10800000" scaled="1"/>
                </a:gradFill>
                <a:effectLst>
                  <a:outerShdw dist="99190" dir="7788334" algn="ctr" rotWithShape="0">
                    <a:srgbClr val="000080">
                      <a:alpha val="78998"/>
                    </a:srgbClr>
                  </a:outerShdw>
                </a:effectLst>
                <a:latin typeface="宋体" panose="02010600030101010101" pitchFamily="2" charset="-122"/>
              </a:rPr>
              <a:t>动动手</a:t>
            </a:r>
          </a:p>
        </p:txBody>
      </p:sp>
      <p:pic>
        <p:nvPicPr>
          <p:cNvPr id="15364" name="图片 7172">
            <a:extLst>
              <a:ext uri="{FF2B5EF4-FFF2-40B4-BE49-F238E27FC236}">
                <a16:creationId xmlns="" xmlns:a16="http://schemas.microsoft.com/office/drawing/2014/main" id="{3C4FD9D8-1A41-4E35-BFB4-415BA4CA8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344" y="1868187"/>
            <a:ext cx="2106612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8">
            <a:extLst>
              <a:ext uri="{FF2B5EF4-FFF2-40B4-BE49-F238E27FC236}">
                <a16:creationId xmlns="" xmlns:a16="http://schemas.microsoft.com/office/drawing/2014/main" id="{A29B1A7D-39D2-4D56-A15C-6F61AE07C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3384" y="3418877"/>
            <a:ext cx="140335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不会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="" xmlns:a16="http://schemas.microsoft.com/office/drawing/2014/main" id="{98799846-953D-4CFD-9D19-E259624C4A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0668" y="3510318"/>
            <a:ext cx="1404937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会</a:t>
            </a:r>
          </a:p>
        </p:txBody>
      </p:sp>
      <p:grpSp>
        <p:nvGrpSpPr>
          <p:cNvPr id="12" name="组合 2">
            <a:extLst>
              <a:ext uri="{FF2B5EF4-FFF2-40B4-BE49-F238E27FC236}">
                <a16:creationId xmlns="" xmlns:a16="http://schemas.microsoft.com/office/drawing/2014/main" id="{D7D1F9A1-3007-4E8C-AE59-1F98DFEEC455}"/>
              </a:ext>
            </a:extLst>
          </p:cNvPr>
          <p:cNvGrpSpPr>
            <a:grpSpLocks/>
          </p:cNvGrpSpPr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3" name="直线连接符 23">
              <a:extLst>
                <a:ext uri="{FF2B5EF4-FFF2-40B4-BE49-F238E27FC236}">
                  <a16:creationId xmlns="" xmlns:a16="http://schemas.microsoft.com/office/drawing/2014/main" id="{6B19AF38-CC9F-4001-90FC-20D15DF1ECE8}"/>
                </a:ext>
              </a:extLst>
            </p:cNvPr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FA1900E1-6E13-4F8E-BA09-3ECB43BFF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="" xmlns:a16="http://schemas.microsoft.com/office/drawing/2014/main" id="{98A3862B-783B-4FEA-B679-B36EB89028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D58F7A3-4EFA-4BC0-B5BA-5ADDABB20C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1993" y="4043660"/>
            <a:ext cx="3691809" cy="95410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800" b="1" dirty="0">
                <a:latin typeface="+mn-lt"/>
              </a:rPr>
              <a:t>1</a:t>
            </a:r>
            <a:r>
              <a:rPr lang="en-US" altLang="zh-CN" sz="2800" b="1" dirty="0" smtClean="0">
                <a:latin typeface="+mn-lt"/>
              </a:rPr>
              <a:t>. </a:t>
            </a:r>
            <a:r>
              <a:rPr lang="zh-CN" altLang="en-US" sz="2800" b="1" dirty="0" smtClean="0">
                <a:latin typeface="+mn-lt"/>
              </a:rPr>
              <a:t>三</a:t>
            </a:r>
            <a:r>
              <a:rPr lang="zh-CN" altLang="en-US" sz="2800" b="1" dirty="0">
                <a:latin typeface="+mn-lt"/>
              </a:rPr>
              <a:t>角形具有稳定性</a:t>
            </a:r>
            <a:r>
              <a:rPr lang="en-US" altLang="zh-CN" sz="2800" b="1" dirty="0">
                <a:latin typeface="+mn-lt"/>
              </a:rPr>
              <a:t>.</a:t>
            </a:r>
            <a:endParaRPr lang="zh-CN" altLang="en-US" sz="2800" b="1" dirty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altLang="zh-CN" sz="2800" b="1" dirty="0">
                <a:latin typeface="+mn-lt"/>
              </a:rPr>
              <a:t>2</a:t>
            </a:r>
            <a:r>
              <a:rPr lang="en-US" altLang="zh-CN" sz="2800" b="1" dirty="0" smtClean="0">
                <a:latin typeface="+mn-lt"/>
              </a:rPr>
              <a:t>. </a:t>
            </a:r>
            <a:r>
              <a:rPr lang="zh-CN" altLang="en-US" sz="2800" b="1" dirty="0" smtClean="0">
                <a:latin typeface="+mn-lt"/>
              </a:rPr>
              <a:t>四</a:t>
            </a:r>
            <a:r>
              <a:rPr lang="zh-CN" altLang="en-US" sz="2800" b="1" dirty="0">
                <a:latin typeface="+mn-lt"/>
              </a:rPr>
              <a:t>边形没有稳定性</a:t>
            </a:r>
            <a:r>
              <a:rPr lang="en-US" altLang="zh-CN" sz="2800" b="1" dirty="0">
                <a:latin typeface="+mn-lt"/>
              </a:rPr>
              <a:t>.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42808" y="4008460"/>
            <a:ext cx="4070884" cy="1009297"/>
          </a:xfrm>
          <a:prstGeom prst="rect">
            <a:avLst/>
          </a:prstGeom>
          <a:grpFill/>
          <a:ln w="285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4">
            <a:extLst>
              <a:ext uri="{FF2B5EF4-FFF2-40B4-BE49-F238E27FC236}">
                <a16:creationId xmlns="" xmlns:a16="http://schemas.microsoft.com/office/drawing/2014/main" id="{E3E59B71-C1E4-444A-8E95-E73BF15E8CF1}"/>
              </a:ext>
            </a:extLst>
          </p:cNvPr>
          <p:cNvSpPr txBox="1"/>
          <p:nvPr/>
        </p:nvSpPr>
        <p:spPr>
          <a:xfrm>
            <a:off x="1207770" y="674587"/>
            <a:ext cx="264207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理解“稳定性”</a:t>
            </a:r>
            <a:endParaRPr lang="zh-CN" altLang="en-US" sz="2400" b="1" noProof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435" name="TextBox 5">
            <a:extLst>
              <a:ext uri="{FF2B5EF4-FFF2-40B4-BE49-F238E27FC236}">
                <a16:creationId xmlns="" xmlns:a16="http://schemas.microsoft.com/office/drawing/2014/main" id="{8469A71A-2399-4FBD-AFBA-DB8D51E935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288" y="1339850"/>
            <a:ext cx="7474591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“</a:t>
            </a:r>
            <a:r>
              <a:rPr lang="zh-CN" altLang="en-US" sz="2800" b="1" dirty="0">
                <a:latin typeface="宋体" panose="02010600030101010101" pitchFamily="2" charset="-122"/>
              </a:rPr>
              <a:t>只要三角形三条边的长度固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定，这</a:t>
            </a:r>
            <a:r>
              <a:rPr lang="zh-CN" altLang="en-US" sz="2800" b="1" dirty="0">
                <a:latin typeface="宋体" panose="02010600030101010101" pitchFamily="2" charset="-122"/>
              </a:rPr>
              <a:t>个三角形的形状和大小也就完全确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定，三</a:t>
            </a:r>
            <a:r>
              <a:rPr lang="zh-CN" altLang="en-US" sz="2800" b="1" dirty="0">
                <a:latin typeface="宋体" panose="02010600030101010101" pitchFamily="2" charset="-122"/>
              </a:rPr>
              <a:t>角形的这种性质叫做“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三角形的稳定性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.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grpSp>
        <p:nvGrpSpPr>
          <p:cNvPr id="8" name="组合 2">
            <a:extLst>
              <a:ext uri="{FF2B5EF4-FFF2-40B4-BE49-F238E27FC236}">
                <a16:creationId xmlns="" xmlns:a16="http://schemas.microsoft.com/office/drawing/2014/main" id="{D7D1F9A1-3007-4E8C-AE59-1F98DFEEC455}"/>
              </a:ext>
            </a:extLst>
          </p:cNvPr>
          <p:cNvGrpSpPr>
            <a:grpSpLocks/>
          </p:cNvGrpSpPr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9" name="直线连接符 23">
              <a:extLst>
                <a:ext uri="{FF2B5EF4-FFF2-40B4-BE49-F238E27FC236}">
                  <a16:creationId xmlns="" xmlns:a16="http://schemas.microsoft.com/office/drawing/2014/main" id="{6B19AF38-CC9F-4001-90FC-20D15DF1ECE8}"/>
                </a:ext>
              </a:extLst>
            </p:cNvPr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="" xmlns:a16="http://schemas.microsoft.com/office/drawing/2014/main" id="{FA1900E1-6E13-4F8E-BA09-3ECB43BFF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1" name="Freeform 74">
              <a:extLst>
                <a:ext uri="{FF2B5EF4-FFF2-40B4-BE49-F238E27FC236}">
                  <a16:creationId xmlns="" xmlns:a16="http://schemas.microsoft.com/office/drawing/2014/main" id="{98A3862B-783B-4FEA-B679-B36EB89028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B900551F-FD17-41EF-87E0-9B3E7B856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288" y="3574773"/>
            <a:ext cx="743002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能举出一些现实生活中应用三角形稳定性的例子吗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56321" descr="200632812442123630">
            <a:extLst>
              <a:ext uri="{FF2B5EF4-FFF2-40B4-BE49-F238E27FC236}">
                <a16:creationId xmlns="" xmlns:a16="http://schemas.microsoft.com/office/drawing/2014/main" id="{C449C5DF-B057-4FA5-A58D-F2B609D89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121" y="619125"/>
            <a:ext cx="2925142" cy="1943100"/>
          </a:xfrm>
          <a:prstGeom prst="rect">
            <a:avLst/>
          </a:prstGeom>
          <a:noFill/>
          <a:ln w="38100" cmpd="dbl">
            <a:solidFill>
              <a:srgbClr val="8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图片 55298" descr="2006413143632873">
            <a:extLst>
              <a:ext uri="{FF2B5EF4-FFF2-40B4-BE49-F238E27FC236}">
                <a16:creationId xmlns="" xmlns:a16="http://schemas.microsoft.com/office/drawing/2014/main" id="{90664E6C-2BB6-4584-805A-77E6ED570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45" b="10271"/>
          <a:stretch>
            <a:fillRect/>
          </a:stretch>
        </p:blipFill>
        <p:spPr bwMode="auto">
          <a:xfrm>
            <a:off x="1207121" y="2802957"/>
            <a:ext cx="2945840" cy="1920390"/>
          </a:xfrm>
          <a:prstGeom prst="rect">
            <a:avLst/>
          </a:prstGeom>
          <a:noFill/>
          <a:ln w="38100" cmpd="dbl">
            <a:solidFill>
              <a:srgbClr val="8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图片 57345" descr="xin_2204012311508401427312">
            <a:extLst>
              <a:ext uri="{FF2B5EF4-FFF2-40B4-BE49-F238E27FC236}">
                <a16:creationId xmlns="" xmlns:a16="http://schemas.microsoft.com/office/drawing/2014/main" id="{C17854EE-DE1B-4ED6-9BE9-E81D9AC239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60"/>
          <a:stretch>
            <a:fillRect/>
          </a:stretch>
        </p:blipFill>
        <p:spPr bwMode="auto">
          <a:xfrm>
            <a:off x="4643438" y="632207"/>
            <a:ext cx="2960687" cy="1944687"/>
          </a:xfrm>
          <a:prstGeom prst="rect">
            <a:avLst/>
          </a:prstGeom>
          <a:noFill/>
          <a:ln w="38100" cmpd="dbl">
            <a:solidFill>
              <a:srgbClr val="8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图片 2">
            <a:extLst>
              <a:ext uri="{FF2B5EF4-FFF2-40B4-BE49-F238E27FC236}">
                <a16:creationId xmlns="" xmlns:a16="http://schemas.microsoft.com/office/drawing/2014/main" id="{4ABA5F33-754D-4308-A3BE-E922E7AFB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7" y="2802957"/>
            <a:ext cx="2960687" cy="195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2">
            <a:extLst>
              <a:ext uri="{FF2B5EF4-FFF2-40B4-BE49-F238E27FC236}">
                <a16:creationId xmlns="" xmlns:a16="http://schemas.microsoft.com/office/drawing/2014/main" id="{D7D1F9A1-3007-4E8C-AE59-1F98DFEEC455}"/>
              </a:ext>
            </a:extLst>
          </p:cNvPr>
          <p:cNvGrpSpPr>
            <a:grpSpLocks/>
          </p:cNvGrpSpPr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1" name="直线连接符 23">
              <a:extLst>
                <a:ext uri="{FF2B5EF4-FFF2-40B4-BE49-F238E27FC236}">
                  <a16:creationId xmlns="" xmlns:a16="http://schemas.microsoft.com/office/drawing/2014/main" id="{6B19AF38-CC9F-4001-90FC-20D15DF1ECE8}"/>
                </a:ext>
              </a:extLst>
            </p:cNvPr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="" xmlns:a16="http://schemas.microsoft.com/office/drawing/2014/main" id="{FA1900E1-6E13-4F8E-BA09-3ECB43BFF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="" xmlns:a16="http://schemas.microsoft.com/office/drawing/2014/main" id="{98A3862B-783B-4FEA-B679-B36EB89028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6">
            <a:extLst>
              <a:ext uri="{FF2B5EF4-FFF2-40B4-BE49-F238E27FC236}">
                <a16:creationId xmlns="" xmlns:a16="http://schemas.microsoft.com/office/drawing/2014/main" id="{098EBFB6-7D59-4549-826D-667B390707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125" y="2633664"/>
            <a:ext cx="2286608" cy="192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图片 9">
            <a:extLst>
              <a:ext uri="{FF2B5EF4-FFF2-40B4-BE49-F238E27FC236}">
                <a16:creationId xmlns="" xmlns:a16="http://schemas.microsoft.com/office/drawing/2014/main" id="{41A09F59-2249-46FA-921F-E1C0C98EE0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027" y="611229"/>
            <a:ext cx="2173706" cy="1871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10">
            <a:extLst>
              <a:ext uri="{FF2B5EF4-FFF2-40B4-BE49-F238E27FC236}">
                <a16:creationId xmlns="" xmlns:a16="http://schemas.microsoft.com/office/drawing/2014/main" id="{9472FB93-F486-4241-BC8C-8D138AB01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7"/>
          <a:stretch>
            <a:fillRect/>
          </a:stretch>
        </p:blipFill>
        <p:spPr bwMode="auto">
          <a:xfrm>
            <a:off x="4467225" y="2640560"/>
            <a:ext cx="2581387" cy="1919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>
            <a:extLst>
              <a:ext uri="{FF2B5EF4-FFF2-40B4-BE49-F238E27FC236}">
                <a16:creationId xmlns="" xmlns:a16="http://schemas.microsoft.com/office/drawing/2014/main" id="{04C8ECB2-BBCD-4265-868A-FE8130C96FB4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629093"/>
            <a:ext cx="2446458" cy="1835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2">
            <a:extLst>
              <a:ext uri="{FF2B5EF4-FFF2-40B4-BE49-F238E27FC236}">
                <a16:creationId xmlns="" xmlns:a16="http://schemas.microsoft.com/office/drawing/2014/main" id="{D7D1F9A1-3007-4E8C-AE59-1F98DFEEC455}"/>
              </a:ext>
            </a:extLst>
          </p:cNvPr>
          <p:cNvGrpSpPr>
            <a:grpSpLocks/>
          </p:cNvGrpSpPr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1" name="直线连接符 23">
              <a:extLst>
                <a:ext uri="{FF2B5EF4-FFF2-40B4-BE49-F238E27FC236}">
                  <a16:creationId xmlns="" xmlns:a16="http://schemas.microsoft.com/office/drawing/2014/main" id="{6B19AF38-CC9F-4001-90FC-20D15DF1ECE8}"/>
                </a:ext>
              </a:extLst>
            </p:cNvPr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="" xmlns:a16="http://schemas.microsoft.com/office/drawing/2014/main" id="{FA1900E1-6E13-4F8E-BA09-3ECB43BFF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="" xmlns:a16="http://schemas.microsoft.com/office/drawing/2014/main" id="{98A3862B-783B-4FEA-B679-B36EB89028D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46f042c-6d65-493a-b861-023d6c1317d2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</TotalTime>
  <Pages>0</Pages>
  <Words>1072</Words>
  <Characters>0</Characters>
  <Application>Microsoft Office PowerPoint</Application>
  <DocSecurity>0</DocSecurity>
  <PresentationFormat>全屏显示(16:9)</PresentationFormat>
  <Lines>0</Lines>
  <Paragraphs>148</Paragraphs>
  <Slides>31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《七彩课堂》课件模板（新）</vt:lpstr>
      <vt:lpstr>1_《七彩课堂》课件模板（新）</vt:lpstr>
      <vt:lpstr>BMP 图像</vt:lpstr>
      <vt:lpstr>Bitmap Image</vt:lpstr>
      <vt:lpstr>PowerPoint 演示文稿</vt:lpstr>
      <vt:lpstr>PowerPoint 演示文稿</vt:lpstr>
      <vt:lpstr>生活小常识</vt:lpstr>
      <vt:lpstr>PowerPoint 演示文稿</vt:lpstr>
      <vt:lpstr>动手做一做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四边形的不稳定性有广泛的应用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【思考】钉子架容易转动，怎样做可以使它稳定?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孤傲的含羞草</dc:creator>
  <dc:description/>
  <cp:lastModifiedBy>Administrator</cp:lastModifiedBy>
  <cp:revision>1133</cp:revision>
  <dcterms:created xsi:type="dcterms:W3CDTF">2016-01-14T07:05:12Z</dcterms:created>
  <dcterms:modified xsi:type="dcterms:W3CDTF">2020-04-27T08:02:32Z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