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265" r:id="rId2"/>
  </p:sldMasterIdLst>
  <p:notesMasterIdLst>
    <p:notesMasterId r:id="rId67"/>
  </p:notesMasterIdLst>
  <p:handoutMasterIdLst>
    <p:handoutMasterId r:id="rId68"/>
  </p:handoutMasterIdLst>
  <p:sldIdLst>
    <p:sldId id="399" r:id="rId3"/>
    <p:sldId id="555" r:id="rId4"/>
    <p:sldId id="518" r:id="rId5"/>
    <p:sldId id="519" r:id="rId6"/>
    <p:sldId id="520" r:id="rId7"/>
    <p:sldId id="522" r:id="rId8"/>
    <p:sldId id="521" r:id="rId9"/>
    <p:sldId id="523" r:id="rId10"/>
    <p:sldId id="524" r:id="rId11"/>
    <p:sldId id="525" r:id="rId12"/>
    <p:sldId id="526" r:id="rId13"/>
    <p:sldId id="527" r:id="rId14"/>
    <p:sldId id="528" r:id="rId15"/>
    <p:sldId id="529" r:id="rId16"/>
    <p:sldId id="530" r:id="rId17"/>
    <p:sldId id="531" r:id="rId18"/>
    <p:sldId id="532" r:id="rId19"/>
    <p:sldId id="533" r:id="rId20"/>
    <p:sldId id="534" r:id="rId21"/>
    <p:sldId id="535" r:id="rId22"/>
    <p:sldId id="536" r:id="rId23"/>
    <p:sldId id="537" r:id="rId24"/>
    <p:sldId id="538" r:id="rId25"/>
    <p:sldId id="539" r:id="rId26"/>
    <p:sldId id="540" r:id="rId27"/>
    <p:sldId id="541" r:id="rId28"/>
    <p:sldId id="542" r:id="rId29"/>
    <p:sldId id="544" r:id="rId30"/>
    <p:sldId id="545" r:id="rId31"/>
    <p:sldId id="546" r:id="rId32"/>
    <p:sldId id="547" r:id="rId33"/>
    <p:sldId id="548" r:id="rId34"/>
    <p:sldId id="549" r:id="rId35"/>
    <p:sldId id="550" r:id="rId36"/>
    <p:sldId id="551" r:id="rId37"/>
    <p:sldId id="552" r:id="rId38"/>
    <p:sldId id="553" r:id="rId39"/>
    <p:sldId id="556" r:id="rId40"/>
    <p:sldId id="491" r:id="rId41"/>
    <p:sldId id="492" r:id="rId42"/>
    <p:sldId id="425" r:id="rId43"/>
    <p:sldId id="493" r:id="rId44"/>
    <p:sldId id="494" r:id="rId45"/>
    <p:sldId id="495" r:id="rId46"/>
    <p:sldId id="496" r:id="rId47"/>
    <p:sldId id="497" r:id="rId48"/>
    <p:sldId id="501" r:id="rId49"/>
    <p:sldId id="498" r:id="rId50"/>
    <p:sldId id="503" r:id="rId51"/>
    <p:sldId id="500" r:id="rId52"/>
    <p:sldId id="505" r:id="rId53"/>
    <p:sldId id="506" r:id="rId54"/>
    <p:sldId id="507" r:id="rId55"/>
    <p:sldId id="509" r:id="rId56"/>
    <p:sldId id="508" r:id="rId57"/>
    <p:sldId id="511" r:id="rId58"/>
    <p:sldId id="448" r:id="rId59"/>
    <p:sldId id="513" r:id="rId60"/>
    <p:sldId id="514" r:id="rId61"/>
    <p:sldId id="515" r:id="rId62"/>
    <p:sldId id="516" r:id="rId63"/>
    <p:sldId id="517" r:id="rId64"/>
    <p:sldId id="455" r:id="rId65"/>
    <p:sldId id="554" r:id="rId66"/>
  </p:sldIdLst>
  <p:sldSz cx="9144000" cy="5143500" type="screen16x9"/>
  <p:notesSz cx="6858000" cy="9144000"/>
  <p:custDataLst>
    <p:tags r:id="rId6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24">
          <p15:clr>
            <a:srgbClr val="A4A3A4"/>
          </p15:clr>
        </p15:guide>
        <p15:guide id="2" pos="277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524"/>
        <p:guide pos="277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2523C406-794E-4A40-BFF9-0D03F15E40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0D0C6221-C544-47D2-8631-606759154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515A092-1B3F-41A4-A668-DD03155C9D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BD4FEF7-6283-469E-99C1-D165B065CE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9B9E53A7-7C1B-4E85-B83A-4A6EFBDFFE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828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48064BDF-6BC9-4135-AC56-2CCE47A94D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35ADD2A-4168-4DAE-AB1C-6A2768F700E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2D42F441-0F59-4393-ABA7-81B2E14910D5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dirty="0"/>
              <a:t>单击此处编辑母版文本样式</a:t>
            </a:r>
          </a:p>
          <a:p>
            <a:pPr lvl="1"/>
            <a:r>
              <a:rPr lang="zh-CN" altLang="en-US" noProof="0" dirty="0"/>
              <a:t>第二级</a:t>
            </a:r>
          </a:p>
          <a:p>
            <a:pPr lvl="2"/>
            <a:r>
              <a:rPr lang="zh-CN" altLang="en-US" noProof="0" dirty="0"/>
              <a:t>第三级</a:t>
            </a:r>
          </a:p>
          <a:p>
            <a:pPr lvl="3"/>
            <a:r>
              <a:rPr lang="zh-CN" altLang="en-US" noProof="0" dirty="0"/>
              <a:t>第四级</a:t>
            </a:r>
          </a:p>
          <a:p>
            <a:pPr lvl="4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30C24C0-166D-446D-85B7-D002D1DACD6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F40FD8F-7296-4644-8F7E-24E58B982C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5F9D11A8-3FC1-4431-9D1E-F38AF411BE4E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  <p:pic>
        <p:nvPicPr>
          <p:cNvPr id="43015" name="Picture 2">
            <a:extLst>
              <a:ext uri="{FF2B5EF4-FFF2-40B4-BE49-F238E27FC236}">
                <a16:creationId xmlns="" xmlns:a16="http://schemas.microsoft.com/office/drawing/2014/main" id="{691BCCCC-E604-4939-A32C-26AC216AA249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905B1263-DA91-44D7-B4FE-5D7F1F582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A93C8CCD-EED6-49E1-A4C3-085E53BF6A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4937874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D11A8-3FC1-4431-9D1E-F38AF411BE4E}" type="slidenum">
              <a:rPr lang="en-US" altLang="en-US" smtClean="0"/>
              <a:pPr/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4394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幻灯片图像占位符 1">
            <a:extLst>
              <a:ext uri="{FF2B5EF4-FFF2-40B4-BE49-F238E27FC236}">
                <a16:creationId xmlns="" xmlns:a16="http://schemas.microsoft.com/office/drawing/2014/main" id="{EDF10742-3F75-4EAB-804C-841AC2F296D1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文本占位符 2">
            <a:extLst>
              <a:ext uri="{FF2B5EF4-FFF2-40B4-BE49-F238E27FC236}">
                <a16:creationId xmlns="" xmlns:a16="http://schemas.microsoft.com/office/drawing/2014/main" id="{1C00E40C-1BEB-4448-93A2-0101C04DE7E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81923" name="灯片编号占位符 3">
            <a:extLst>
              <a:ext uri="{FF2B5EF4-FFF2-40B4-BE49-F238E27FC236}">
                <a16:creationId xmlns="" xmlns:a16="http://schemas.microsoft.com/office/drawing/2014/main" id="{C2D628F8-7824-49C2-87C6-581B8CE816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prstTxWarp prst="textNoShape">
              <a:avLst/>
            </a:prstTxWarp>
          </a:bodyPr>
          <a:lstStyle/>
          <a:p>
            <a:fld id="{ABB26CE3-627B-4C44-9D96-4861E846B69B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891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D11A8-3FC1-4431-9D1E-F38AF411BE4E}" type="slidenum">
              <a:rPr lang="en-US" altLang="en-US" smtClean="0"/>
              <a:pPr/>
              <a:t>36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37369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>
            <a:extLst>
              <a:ext uri="{FF2B5EF4-FFF2-40B4-BE49-F238E27FC236}">
                <a16:creationId xmlns="" xmlns:a16="http://schemas.microsoft.com/office/drawing/2014/main" id="{00651347-872F-4B3D-8817-3CEFEC696B8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文本占位符 2">
            <a:extLst>
              <a:ext uri="{FF2B5EF4-FFF2-40B4-BE49-F238E27FC236}">
                <a16:creationId xmlns="" xmlns:a16="http://schemas.microsoft.com/office/drawing/2014/main" id="{E898FAAF-D5EC-4949-99ED-92757A46FB0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1203" name="灯片编号占位符 3">
            <a:extLst>
              <a:ext uri="{FF2B5EF4-FFF2-40B4-BE49-F238E27FC236}">
                <a16:creationId xmlns="" xmlns:a16="http://schemas.microsoft.com/office/drawing/2014/main" id="{4E2E3E81-27E3-4F72-A8BC-B896F2227E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prstTxWarp prst="textNoShape">
              <a:avLst/>
            </a:prstTxWarp>
          </a:bodyPr>
          <a:lstStyle/>
          <a:p>
            <a:fld id="{8F074A4E-CBD9-4BB5-9367-53923D88B4B4}" type="slidenum">
              <a:rPr lang="zh-CN" altLang="en-US" smtClean="0">
                <a:ea typeface="宋体" panose="02010600030101010101" pitchFamily="2" charset="-122"/>
              </a:rPr>
              <a:pPr/>
              <a:t>44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870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758208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018467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100005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8712733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008947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152162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0722002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13064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497382"/>
      </p:ext>
    </p:extLst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7421371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0909361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892719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624856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66340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741489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05994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289475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922688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426098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224875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004456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031481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783983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1054625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871604D-03BF-41B3-97AC-7D44ACF5FE75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834208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19933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700998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8662743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4633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05725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9184096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1264093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9B065A9-454F-4DBB-8747-3D74EBC86B27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>
            <a:extLst>
              <a:ext uri="{FF2B5EF4-FFF2-40B4-BE49-F238E27FC236}">
                <a16:creationId xmlns="" xmlns:a16="http://schemas.microsoft.com/office/drawing/2014/main" id="{EF0B44A2-D228-494A-A887-59A3579C678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="" xmlns:a16="http://schemas.microsoft.com/office/drawing/2014/main" id="{B72C3C3C-8464-4547-864E-C5655C24EEF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="" xmlns:a16="http://schemas.microsoft.com/office/drawing/2014/main" id="{4B9341B4-DCE4-4E1F-885C-3D7000A402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="" xmlns:a16="http://schemas.microsoft.com/office/drawing/2014/main" id="{4C196D94-110C-4D75-A72A-8F726A1575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="" xmlns:a16="http://schemas.microsoft.com/office/drawing/2014/main" id="{94B24874-2A70-4BE6-8D8B-1BDD0EC2EB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="" xmlns:a16="http://schemas.microsoft.com/office/drawing/2014/main" id="{D40D2FD4-8FAF-471E-8AB5-D2D7E0E2CB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="" xmlns:a16="http://schemas.microsoft.com/office/drawing/2014/main" id="{D87148C8-301D-4290-9615-B8C101344B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="" xmlns:a16="http://schemas.microsoft.com/office/drawing/2014/main" id="{6F572FF9-2B20-471A-82D1-60AF5EC1B3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="" xmlns:a16="http://schemas.microsoft.com/office/drawing/2014/main" id="{99850892-B3C9-4E86-A1FD-8692BB3526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="" xmlns:a16="http://schemas.microsoft.com/office/drawing/2014/main" id="{0112220C-ABC6-481B-BD8C-FE013DE5FF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="" xmlns:a16="http://schemas.microsoft.com/office/drawing/2014/main" id="{6F9DC2AC-B9B7-4A1A-A4A0-67F37C53A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="" xmlns:a16="http://schemas.microsoft.com/office/drawing/2014/main" id="{865D427B-8040-4046-82AB-141F622B6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="" xmlns:a16="http://schemas.microsoft.com/office/drawing/2014/main" id="{E043BC8D-D11A-4104-919E-D5A74F69AF07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="" xmlns:a16="http://schemas.microsoft.com/office/drawing/2014/main" id="{BF0A4D83-ADC9-4AA5-9523-C06374E883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="" xmlns:a16="http://schemas.microsoft.com/office/drawing/2014/main" id="{7CCF9179-D78F-407E-A496-FCF02B3668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="" xmlns:a16="http://schemas.microsoft.com/office/drawing/2014/main" id="{0A4E93E4-6861-4727-8998-829CD8B0E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="" xmlns:a16="http://schemas.microsoft.com/office/drawing/2014/main" id="{92DE569B-6722-4CDB-AFAE-EE0F05D56F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="" xmlns:a16="http://schemas.microsoft.com/office/drawing/2014/main" id="{2B0F5354-2634-4EFE-ADAD-4DA429B50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="" xmlns:a16="http://schemas.microsoft.com/office/drawing/2014/main" id="{30A71D94-7BBF-4615-B31B-DA663F13AF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="" xmlns:a16="http://schemas.microsoft.com/office/drawing/2014/main" id="{0D80F593-37CA-434B-B7B6-52A87078A3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="" xmlns:a16="http://schemas.microsoft.com/office/drawing/2014/main" id="{0B827ACB-4CBA-4089-8CC0-B38832F7B9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="" xmlns:a16="http://schemas.microsoft.com/office/drawing/2014/main" id="{EC3C9CC9-299C-4C27-8396-DDF86F1526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="" xmlns:a16="http://schemas.microsoft.com/office/drawing/2014/main" id="{AD21E48E-16E6-4BB8-8C24-C8A182C806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="" xmlns:a16="http://schemas.microsoft.com/office/drawing/2014/main" id="{C6E49B91-09A2-437A-91AC-AEB27F65EA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="" xmlns:a16="http://schemas.microsoft.com/office/drawing/2014/main" id="{CE258F8C-499F-4B2F-B073-FE989D4AF99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="" xmlns:a16="http://schemas.microsoft.com/office/drawing/2014/main" id="{BEFE1266-4915-4721-9D9B-D4E0520F2E0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="" xmlns:a16="http://schemas.microsoft.com/office/drawing/2014/main" id="{40F28F48-6EDC-4D04-B250-E25BD9336233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="" xmlns:a16="http://schemas.microsoft.com/office/drawing/2014/main" id="{0A931D3D-D4F8-46B2-B8AE-825CEDE8B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="" xmlns:a16="http://schemas.microsoft.com/office/drawing/2014/main" id="{6E96D87D-2DF0-4671-A325-FD03406E27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="" xmlns:a16="http://schemas.microsoft.com/office/drawing/2014/main" id="{FE50BD42-0B6A-467C-8482-CD04FB51A4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="" xmlns:a16="http://schemas.microsoft.com/office/drawing/2014/main" id="{2D17874F-1078-461E-9BAE-4921007236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="" xmlns:a16="http://schemas.microsoft.com/office/drawing/2014/main" id="{95010744-1485-48A5-9832-B034486D4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="" xmlns:a16="http://schemas.microsoft.com/office/drawing/2014/main" id="{206545FB-5DD9-44FC-B416-095775D702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="" xmlns:a16="http://schemas.microsoft.com/office/drawing/2014/main" id="{49150D61-176D-4092-8E2C-E4D0706A3B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="" xmlns:a16="http://schemas.microsoft.com/office/drawing/2014/main" id="{C162C472-09DD-44D6-AC30-07D43B2988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="" xmlns:a16="http://schemas.microsoft.com/office/drawing/2014/main" id="{F69B560C-D7D8-4FFC-9194-B32B9045AD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="" xmlns:a16="http://schemas.microsoft.com/office/drawing/2014/main" id="{F692915C-1061-42AE-97B3-B7B56461C348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="" xmlns:a16="http://schemas.microsoft.com/office/drawing/2014/main" id="{67D7D3E5-3E26-4BBF-A87C-D1930764F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="" xmlns:a16="http://schemas.microsoft.com/office/drawing/2014/main" id="{07F03106-D210-46E8-918F-065577D07B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074039" y="0"/>
            <a:ext cx="3134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与三角形有关的角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69" r:id="rId1"/>
    <p:sldLayoutId id="2147484168" r:id="rId2"/>
    <p:sldLayoutId id="2147484167" r:id="rId3"/>
    <p:sldLayoutId id="2147484166" r:id="rId4"/>
    <p:sldLayoutId id="2147484165" r:id="rId5"/>
    <p:sldLayoutId id="2147484164" r:id="rId6"/>
    <p:sldLayoutId id="2147484163" r:id="rId7"/>
    <p:sldLayoutId id="2147484194" r:id="rId8"/>
    <p:sldLayoutId id="2147484195" r:id="rId9"/>
    <p:sldLayoutId id="2147484162" r:id="rId10"/>
    <p:sldLayoutId id="2147484161" r:id="rId11"/>
    <p:sldLayoutId id="2147484160" r:id="rId12"/>
    <p:sldLayoutId id="2147484159" r:id="rId13"/>
    <p:sldLayoutId id="2147484196" r:id="rId14"/>
    <p:sldLayoutId id="2147484197" r:id="rId15"/>
    <p:sldLayoutId id="2147484158" r:id="rId16"/>
    <p:sldLayoutId id="2147484198" r:id="rId17"/>
    <p:sldLayoutId id="2147484200" r:id="rId18"/>
    <p:sldLayoutId id="2147484201" r:id="rId19"/>
    <p:sldLayoutId id="2147484202" r:id="rId20"/>
    <p:sldLayoutId id="2147484203" r:id="rId21"/>
    <p:sldLayoutId id="2147484204" r:id="rId22"/>
    <p:sldLayoutId id="2147484205" r:id="rId23"/>
    <p:sldLayoutId id="2147484206" r:id="rId24"/>
    <p:sldLayoutId id="2147484207" r:id="rId25"/>
    <p:sldLayoutId id="2147484260" r:id="rId26"/>
    <p:sldLayoutId id="2147484261" r:id="rId27"/>
    <p:sldLayoutId id="2147484262" r:id="rId28"/>
    <p:sldLayoutId id="2147484263" r:id="rId29"/>
    <p:sldLayoutId id="2147484264" r:id="rId30"/>
    <p:sldLayoutId id="2147484292" r:id="rId3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670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6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slide" Target="slide38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7.jpeg"/><Relationship Id="rId4" Type="http://schemas.openxmlformats.org/officeDocument/2006/relationships/image" Target="../media/image1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8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31.wmf"/><Relationship Id="rId10" Type="http://schemas.openxmlformats.org/officeDocument/2006/relationships/image" Target="../media/image30.jpeg"/><Relationship Id="rId4" Type="http://schemas.openxmlformats.org/officeDocument/2006/relationships/oleObject" Target="../embeddings/oleObject7.bin"/><Relationship Id="rId9" Type="http://schemas.openxmlformats.org/officeDocument/2006/relationships/image" Target="../media/image3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43.jpeg"/><Relationship Id="rId4" Type="http://schemas.openxmlformats.org/officeDocument/2006/relationships/image" Target="../media/image42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5.jpeg"/><Relationship Id="rId4" Type="http://schemas.openxmlformats.org/officeDocument/2006/relationships/image" Target="../media/image44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46.wmf"/><Relationship Id="rId10" Type="http://schemas.openxmlformats.org/officeDocument/2006/relationships/image" Target="../media/image45.jpeg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5.bin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audio" Target="../media/audio1.wav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16.bin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47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58.wm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9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C9AEC041-0881-4F88-A829-A43529A86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="" xmlns:a16="http://schemas.microsoft.com/office/drawing/2014/main" id="{E2741D2B-F24C-4015-B5E4-CA763D7ADA78}"/>
              </a:ext>
            </a:extLst>
          </p:cNvPr>
          <p:cNvSpPr txBox="1"/>
          <p:nvPr/>
        </p:nvSpPr>
        <p:spPr>
          <a:xfrm>
            <a:off x="494822" y="1279380"/>
            <a:ext cx="8380730" cy="228524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11.2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与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三角形有关的角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11.2.1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三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角形的内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角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grpSp>
        <p:nvGrpSpPr>
          <p:cNvPr id="44035" name="组合 7">
            <a:extLst>
              <a:ext uri="{FF2B5EF4-FFF2-40B4-BE49-F238E27FC236}">
                <a16:creationId xmlns="" xmlns:a16="http://schemas.microsoft.com/office/drawing/2014/main" id="{033BFBA0-0178-4BD4-B097-60456D7DAF4B}"/>
              </a:ext>
            </a:extLst>
          </p:cNvPr>
          <p:cNvGrpSpPr>
            <a:grpSpLocks/>
          </p:cNvGrpSpPr>
          <p:nvPr/>
        </p:nvGrpSpPr>
        <p:grpSpPr bwMode="auto">
          <a:xfrm>
            <a:off x="7504113" y="4202731"/>
            <a:ext cx="1639887" cy="417513"/>
            <a:chOff x="149639" y="497986"/>
            <a:chExt cx="1639993" cy="416879"/>
          </a:xfrm>
        </p:grpSpPr>
        <p:pic>
          <p:nvPicPr>
            <p:cNvPr id="9" name="图片 8">
              <a:hlinkClick r:id="rId3" action="ppaction://hlinksldjump"/>
              <a:extLst>
                <a:ext uri="{FF2B5EF4-FFF2-40B4-BE49-F238E27FC236}">
                  <a16:creationId xmlns="" xmlns:a16="http://schemas.microsoft.com/office/drawing/2014/main" id="{191D2088-CA08-4969-9E08-7AB41E709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4037" name="文本框 11">
              <a:extLst>
                <a:ext uri="{FF2B5EF4-FFF2-40B4-BE49-F238E27FC236}">
                  <a16:creationId xmlns="" xmlns:a16="http://schemas.microsoft.com/office/drawing/2014/main" id="{6F583A1C-CF4C-4F28-818D-C5E58C2D58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3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038" name="组合 11">
            <a:extLst>
              <a:ext uri="{FF2B5EF4-FFF2-40B4-BE49-F238E27FC236}">
                <a16:creationId xmlns="" xmlns:a16="http://schemas.microsoft.com/office/drawing/2014/main" id="{85491971-2E65-46AC-90DC-E0345D47D43A}"/>
              </a:ext>
            </a:extLst>
          </p:cNvPr>
          <p:cNvGrpSpPr>
            <a:grpSpLocks/>
          </p:cNvGrpSpPr>
          <p:nvPr/>
        </p:nvGrpSpPr>
        <p:grpSpPr bwMode="auto">
          <a:xfrm>
            <a:off x="7513638" y="4729781"/>
            <a:ext cx="1630362" cy="400050"/>
            <a:chOff x="321077" y="536227"/>
            <a:chExt cx="1629583" cy="400110"/>
          </a:xfrm>
        </p:grpSpPr>
        <p:pic>
          <p:nvPicPr>
            <p:cNvPr id="13" name="图片 12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B0FDEFAB-AC65-4B6A-B9BF-431A8F937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4040" name="文本框 11">
              <a:extLst>
                <a:ext uri="{FF2B5EF4-FFF2-40B4-BE49-F238E27FC236}">
                  <a16:creationId xmlns="" xmlns:a16="http://schemas.microsoft.com/office/drawing/2014/main" id="{9B6476F8-D5DD-47FF-ABAC-2D8B9283E7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5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15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>
            <a:extLst>
              <a:ext uri="{FF2B5EF4-FFF2-40B4-BE49-F238E27FC236}">
                <a16:creationId xmlns="" xmlns:a16="http://schemas.microsoft.com/office/drawing/2014/main" id="{1F35046C-22E8-4845-BA5A-BCA909565E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25" y="901700"/>
            <a:ext cx="583020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证法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华文新魏" panose="02010800040101010101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华文新魏" panose="02010800040101010101" pitchFamily="2" charset="-122"/>
              </a:rPr>
              <a:t>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到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，过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CE∥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BA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=∠1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两直线平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行，内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错角相等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=∠2.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两直线平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行，同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位角相等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又∵∠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1+∠2+∠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=180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=180°.</a:t>
            </a:r>
          </a:p>
        </p:txBody>
      </p:sp>
      <p:grpSp>
        <p:nvGrpSpPr>
          <p:cNvPr id="2" name="Group 35">
            <a:extLst>
              <a:ext uri="{FF2B5EF4-FFF2-40B4-BE49-F238E27FC236}">
                <a16:creationId xmlns="" xmlns:a16="http://schemas.microsoft.com/office/drawing/2014/main" id="{5EE2DC62-D480-466C-8E5B-4A5A2CEFCC12}"/>
              </a:ext>
            </a:extLst>
          </p:cNvPr>
          <p:cNvGrpSpPr>
            <a:grpSpLocks/>
          </p:cNvGrpSpPr>
          <p:nvPr/>
        </p:nvGrpSpPr>
        <p:grpSpPr bwMode="auto">
          <a:xfrm>
            <a:off x="5744478" y="2941059"/>
            <a:ext cx="2219325" cy="1795462"/>
            <a:chOff x="3504" y="1690"/>
            <a:chExt cx="1864" cy="1509"/>
          </a:xfrm>
        </p:grpSpPr>
        <p:sp>
          <p:nvSpPr>
            <p:cNvPr id="11280" name="Line 36">
              <a:extLst>
                <a:ext uri="{FF2B5EF4-FFF2-40B4-BE49-F238E27FC236}">
                  <a16:creationId xmlns="" xmlns:a16="http://schemas.microsoft.com/office/drawing/2014/main" id="{0D8C67FF-B331-4E69-BA47-F896D1D4EDEF}"/>
                </a:ext>
              </a:extLst>
            </p:cNvPr>
            <p:cNvSpPr/>
            <p:nvPr/>
          </p:nvSpPr>
          <p:spPr>
            <a:xfrm flipH="1">
              <a:off x="3560" y="1968"/>
              <a:ext cx="537" cy="963"/>
            </a:xfrm>
            <a:prstGeom prst="line">
              <a:avLst/>
            </a:prstGeom>
            <a:ln w="5715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1281" name="Line 37">
              <a:extLst>
                <a:ext uri="{FF2B5EF4-FFF2-40B4-BE49-F238E27FC236}">
                  <a16:creationId xmlns="" xmlns:a16="http://schemas.microsoft.com/office/drawing/2014/main" id="{11A60697-6492-41EA-B16A-B0E645DA4F50}"/>
                </a:ext>
              </a:extLst>
            </p:cNvPr>
            <p:cNvSpPr/>
            <p:nvPr/>
          </p:nvSpPr>
          <p:spPr>
            <a:xfrm>
              <a:off x="3552" y="2928"/>
              <a:ext cx="1691" cy="1"/>
            </a:xfrm>
            <a:prstGeom prst="line">
              <a:avLst/>
            </a:prstGeom>
            <a:ln w="5715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1282" name="Line 38">
              <a:extLst>
                <a:ext uri="{FF2B5EF4-FFF2-40B4-BE49-F238E27FC236}">
                  <a16:creationId xmlns="" xmlns:a16="http://schemas.microsoft.com/office/drawing/2014/main" id="{B8158785-0888-460F-A01E-67E32EED767C}"/>
                </a:ext>
              </a:extLst>
            </p:cNvPr>
            <p:cNvSpPr/>
            <p:nvPr/>
          </p:nvSpPr>
          <p:spPr>
            <a:xfrm>
              <a:off x="4080" y="1968"/>
              <a:ext cx="1153" cy="963"/>
            </a:xfrm>
            <a:prstGeom prst="line">
              <a:avLst/>
            </a:prstGeom>
            <a:ln w="5715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42" name="Rectangle 39">
              <a:extLst>
                <a:ext uri="{FF2B5EF4-FFF2-40B4-BE49-F238E27FC236}">
                  <a16:creationId xmlns="" xmlns:a16="http://schemas.microsoft.com/office/drawing/2014/main" id="{48813A22-EB83-45B8-B040-72B57AC8C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8" y="2912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+mn-lt"/>
                </a:rPr>
                <a:t>C</a:t>
              </a:r>
            </a:p>
          </p:txBody>
        </p:sp>
        <p:sp>
          <p:nvSpPr>
            <p:cNvPr id="65543" name="Rectangle 40">
              <a:extLst>
                <a:ext uri="{FF2B5EF4-FFF2-40B4-BE49-F238E27FC236}">
                  <a16:creationId xmlns="" xmlns:a16="http://schemas.microsoft.com/office/drawing/2014/main" id="{90EA6B39-A032-4CEE-B201-5D318AD6FF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928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+mn-lt"/>
                </a:rPr>
                <a:t>B</a:t>
              </a:r>
            </a:p>
          </p:txBody>
        </p:sp>
        <p:sp>
          <p:nvSpPr>
            <p:cNvPr id="65544" name="Rectangle 41">
              <a:extLst>
                <a:ext uri="{FF2B5EF4-FFF2-40B4-BE49-F238E27FC236}">
                  <a16:creationId xmlns="" xmlns:a16="http://schemas.microsoft.com/office/drawing/2014/main" id="{F0959865-BB62-4532-A814-BBF4E5BE0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" y="1690"/>
              <a:ext cx="24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+mn-lt"/>
                </a:rPr>
                <a:t>A</a:t>
              </a:r>
            </a:p>
          </p:txBody>
        </p:sp>
      </p:grpSp>
      <p:sp>
        <p:nvSpPr>
          <p:cNvPr id="36" name="Line 42">
            <a:extLst>
              <a:ext uri="{FF2B5EF4-FFF2-40B4-BE49-F238E27FC236}">
                <a16:creationId xmlns="" xmlns:a16="http://schemas.microsoft.com/office/drawing/2014/main" id="{3CE2F5BD-1081-4107-AA43-52923504C24D}"/>
              </a:ext>
            </a:extLst>
          </p:cNvPr>
          <p:cNvSpPr>
            <a:spLocks noChangeShapeType="1"/>
          </p:cNvSpPr>
          <p:nvPr/>
        </p:nvSpPr>
        <p:spPr bwMode="auto">
          <a:xfrm>
            <a:off x="7792353" y="4417434"/>
            <a:ext cx="85725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38" name="Rectangle 44">
            <a:extLst>
              <a:ext uri="{FF2B5EF4-FFF2-40B4-BE49-F238E27FC236}">
                <a16:creationId xmlns="" xmlns:a16="http://schemas.microsoft.com/office/drawing/2014/main" id="{FB07F1BB-521E-481A-BB8E-E947CA310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0016" y="2975984"/>
            <a:ext cx="387350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E</a:t>
            </a:r>
          </a:p>
        </p:txBody>
      </p:sp>
      <p:sp>
        <p:nvSpPr>
          <p:cNvPr id="39" name="Rectangle 45">
            <a:extLst>
              <a:ext uri="{FF2B5EF4-FFF2-40B4-BE49-F238E27FC236}">
                <a16:creationId xmlns="" xmlns:a16="http://schemas.microsoft.com/office/drawing/2014/main" id="{A7795D32-E477-41D8-926D-E2BB048E0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1003" y="4388859"/>
            <a:ext cx="385763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D</a:t>
            </a:r>
          </a:p>
        </p:txBody>
      </p:sp>
      <p:grpSp>
        <p:nvGrpSpPr>
          <p:cNvPr id="3" name="Group 61">
            <a:extLst>
              <a:ext uri="{FF2B5EF4-FFF2-40B4-BE49-F238E27FC236}">
                <a16:creationId xmlns="" xmlns:a16="http://schemas.microsoft.com/office/drawing/2014/main" id="{D868121A-3655-4DFF-BFAB-B8FF2E6D2473}"/>
              </a:ext>
            </a:extLst>
          </p:cNvPr>
          <p:cNvGrpSpPr>
            <a:grpSpLocks/>
          </p:cNvGrpSpPr>
          <p:nvPr/>
        </p:nvGrpSpPr>
        <p:grpSpPr bwMode="auto">
          <a:xfrm>
            <a:off x="7578041" y="3739571"/>
            <a:ext cx="428625" cy="619125"/>
            <a:chOff x="4572" y="1210"/>
            <a:chExt cx="361" cy="520"/>
          </a:xfrm>
        </p:grpSpPr>
        <p:sp>
          <p:nvSpPr>
            <p:cNvPr id="65549" name="Rectangle 47">
              <a:extLst>
                <a:ext uri="{FF2B5EF4-FFF2-40B4-BE49-F238E27FC236}">
                  <a16:creationId xmlns="" xmlns:a16="http://schemas.microsoft.com/office/drawing/2014/main" id="{40F8DFD5-1B94-4406-A8B3-951C43F6C6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3" y="1210"/>
              <a:ext cx="240" cy="2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+mn-lt"/>
                </a:rPr>
                <a:t>1</a:t>
              </a:r>
            </a:p>
          </p:txBody>
        </p:sp>
        <p:sp>
          <p:nvSpPr>
            <p:cNvPr id="65550" name="Arc 49">
              <a:extLst>
                <a:ext uri="{FF2B5EF4-FFF2-40B4-BE49-F238E27FC236}">
                  <a16:creationId xmlns="" xmlns:a16="http://schemas.microsoft.com/office/drawing/2014/main" id="{4572210B-763C-41D0-BA0D-F734BC1882D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832874">
              <a:off x="4549" y="1417"/>
              <a:ext cx="336" cy="290"/>
            </a:xfrm>
            <a:custGeom>
              <a:avLst/>
              <a:gdLst>
                <a:gd name="T0" fmla="*/ 4229 w 21600"/>
                <a:gd name="T1" fmla="*/ 0 h 21182"/>
                <a:gd name="T2" fmla="*/ 21600 w 21600"/>
                <a:gd name="T3" fmla="*/ 21182 h 21182"/>
                <a:gd name="T4" fmla="*/ 4229 w 21600"/>
                <a:gd name="T5" fmla="*/ 0 h 21182"/>
                <a:gd name="T6" fmla="*/ 21600 w 21600"/>
                <a:gd name="T7" fmla="*/ 21182 h 21182"/>
                <a:gd name="T8" fmla="*/ 0 w 21600"/>
                <a:gd name="T9" fmla="*/ 21182 h 2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182" fill="none">
                  <a:moveTo>
                    <a:pt x="4229" y="0"/>
                  </a:moveTo>
                  <a:cubicBezTo>
                    <a:pt x="14329" y="2017"/>
                    <a:pt x="21600" y="10883"/>
                    <a:pt x="21600" y="21182"/>
                  </a:cubicBezTo>
                </a:path>
                <a:path w="21600" h="21182" stroke="0">
                  <a:moveTo>
                    <a:pt x="4229" y="0"/>
                  </a:moveTo>
                  <a:cubicBezTo>
                    <a:pt x="14329" y="2017"/>
                    <a:pt x="21600" y="10883"/>
                    <a:pt x="21600" y="21182"/>
                  </a:cubicBezTo>
                  <a:lnTo>
                    <a:pt x="0" y="21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4" name="Group 62">
            <a:extLst>
              <a:ext uri="{FF2B5EF4-FFF2-40B4-BE49-F238E27FC236}">
                <a16:creationId xmlns="" xmlns:a16="http://schemas.microsoft.com/office/drawing/2014/main" id="{AB6B0BC2-883C-4599-B565-ECC4689D60DF}"/>
              </a:ext>
            </a:extLst>
          </p:cNvPr>
          <p:cNvGrpSpPr>
            <a:grpSpLocks/>
          </p:cNvGrpSpPr>
          <p:nvPr/>
        </p:nvGrpSpPr>
        <p:grpSpPr bwMode="auto">
          <a:xfrm>
            <a:off x="7849503" y="3950709"/>
            <a:ext cx="720725" cy="598487"/>
            <a:chOff x="4800" y="1377"/>
            <a:chExt cx="606" cy="502"/>
          </a:xfrm>
        </p:grpSpPr>
        <p:sp>
          <p:nvSpPr>
            <p:cNvPr id="65552" name="Arc 46">
              <a:extLst>
                <a:ext uri="{FF2B5EF4-FFF2-40B4-BE49-F238E27FC236}">
                  <a16:creationId xmlns="" xmlns:a16="http://schemas.microsoft.com/office/drawing/2014/main" id="{1F1FAEA7-97F1-4A22-9558-E26FDDB35C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203326">
              <a:off x="4800" y="1512"/>
              <a:ext cx="378" cy="367"/>
            </a:xfrm>
            <a:custGeom>
              <a:avLst/>
              <a:gdLst>
                <a:gd name="T0" fmla="*/ 0 w 18717"/>
                <a:gd name="T1" fmla="*/ 113 h 21600"/>
                <a:gd name="T2" fmla="*/ 2211 w 18717"/>
                <a:gd name="T3" fmla="*/ 0 h 21600"/>
                <a:gd name="T4" fmla="*/ 18716 w 18717"/>
                <a:gd name="T5" fmla="*/ 7667 h 21600"/>
                <a:gd name="T6" fmla="*/ 0 w 18717"/>
                <a:gd name="T7" fmla="*/ 113 h 21600"/>
                <a:gd name="T8" fmla="*/ 2211 w 18717"/>
                <a:gd name="T9" fmla="*/ 0 h 21600"/>
                <a:gd name="T10" fmla="*/ 18716 w 18717"/>
                <a:gd name="T11" fmla="*/ 7667 h 21600"/>
                <a:gd name="T12" fmla="*/ 2211 w 18717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17" h="21600" fill="none">
                  <a:moveTo>
                    <a:pt x="0" y="113"/>
                  </a:moveTo>
                  <a:cubicBezTo>
                    <a:pt x="734" y="37"/>
                    <a:pt x="1472" y="-1"/>
                    <a:pt x="2211" y="0"/>
                  </a:cubicBezTo>
                  <a:cubicBezTo>
                    <a:pt x="8573" y="0"/>
                    <a:pt x="14612" y="2805"/>
                    <a:pt x="18716" y="7667"/>
                  </a:cubicBezTo>
                </a:path>
                <a:path w="18717" h="21600" stroke="0">
                  <a:moveTo>
                    <a:pt x="0" y="113"/>
                  </a:moveTo>
                  <a:cubicBezTo>
                    <a:pt x="734" y="37"/>
                    <a:pt x="1472" y="-1"/>
                    <a:pt x="2211" y="0"/>
                  </a:cubicBezTo>
                  <a:cubicBezTo>
                    <a:pt x="8573" y="0"/>
                    <a:pt x="14612" y="2805"/>
                    <a:pt x="18716" y="7667"/>
                  </a:cubicBezTo>
                  <a:lnTo>
                    <a:pt x="2211" y="21600"/>
                  </a:lnTo>
                  <a:close/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53" name="Rectangle 50">
              <a:extLst>
                <a:ext uri="{FF2B5EF4-FFF2-40B4-BE49-F238E27FC236}">
                  <a16:creationId xmlns="" xmlns:a16="http://schemas.microsoft.com/office/drawing/2014/main" id="{5C815E56-A3C6-42B0-9C6D-15ED67B7A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6" y="1377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+mn-lt"/>
                </a:rPr>
                <a:t>2</a:t>
              </a:r>
            </a:p>
          </p:txBody>
        </p:sp>
      </p:grpSp>
      <p:sp>
        <p:nvSpPr>
          <p:cNvPr id="37" name="Line 43">
            <a:extLst>
              <a:ext uri="{FF2B5EF4-FFF2-40B4-BE49-F238E27FC236}">
                <a16:creationId xmlns="" xmlns:a16="http://schemas.microsoft.com/office/drawing/2014/main" id="{20793F9C-5D93-4AD6-B0B7-B37BA16F46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92353" y="3226809"/>
            <a:ext cx="628650" cy="120015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8" name="Freeform 40">
            <a:extLst>
              <a:ext uri="{FF2B5EF4-FFF2-40B4-BE49-F238E27FC236}">
                <a16:creationId xmlns="" xmlns:a16="http://schemas.microsoft.com/office/drawing/2014/main" id="{8E7C45B1-4A76-41AA-B53C-992A400785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4791" y="1659946"/>
            <a:ext cx="938212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9" name="Freeform 41">
            <a:extLst>
              <a:ext uri="{FF2B5EF4-FFF2-40B4-BE49-F238E27FC236}">
                <a16:creationId xmlns="" xmlns:a16="http://schemas.microsoft.com/office/drawing/2014/main" id="{3C0E491D-7AC9-48AB-BFB2-2EF56B8C1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7691" y="1031296"/>
            <a:ext cx="1096962" cy="779463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20" name="Freeform 42">
            <a:extLst>
              <a:ext uri="{FF2B5EF4-FFF2-40B4-BE49-F238E27FC236}">
                <a16:creationId xmlns="" xmlns:a16="http://schemas.microsoft.com/office/drawing/2014/main" id="{3EDBB761-63C0-48C3-B99F-740668292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2041" y="1659946"/>
            <a:ext cx="1350962" cy="625475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5" name="Group 53">
            <a:extLst>
              <a:ext uri="{FF2B5EF4-FFF2-40B4-BE49-F238E27FC236}">
                <a16:creationId xmlns="" xmlns:a16="http://schemas.microsoft.com/office/drawing/2014/main" id="{F20423E2-7790-4E17-8CA7-F61FD2FD5E5B}"/>
              </a:ext>
            </a:extLst>
          </p:cNvPr>
          <p:cNvGrpSpPr>
            <a:grpSpLocks/>
          </p:cNvGrpSpPr>
          <p:nvPr/>
        </p:nvGrpSpPr>
        <p:grpSpPr bwMode="auto">
          <a:xfrm>
            <a:off x="5704791" y="1031296"/>
            <a:ext cx="2193925" cy="1250950"/>
            <a:chOff x="0" y="0"/>
            <a:chExt cx="1842" cy="1050"/>
          </a:xfrm>
        </p:grpSpPr>
        <p:sp>
          <p:nvSpPr>
            <p:cNvPr id="65559" name="Freeform 43">
              <a:extLst>
                <a:ext uri="{FF2B5EF4-FFF2-40B4-BE49-F238E27FC236}">
                  <a16:creationId xmlns="" xmlns:a16="http://schemas.microsoft.com/office/drawing/2014/main" id="{F45E1CB0-8746-4131-8713-625CF5236F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25"/>
              <a:ext cx="757" cy="525"/>
            </a:xfrm>
            <a:custGeom>
              <a:avLst/>
              <a:gdLst>
                <a:gd name="T0" fmla="*/ 4542 w 4542"/>
                <a:gd name="T1" fmla="*/ 3148 h 3148"/>
                <a:gd name="T2" fmla="*/ 0 w 4542"/>
                <a:gd name="T3" fmla="*/ 3148 h 3148"/>
                <a:gd name="T4" fmla="*/ 1758 w 4542"/>
                <a:gd name="T5" fmla="*/ 0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0" name="Freeform 44">
              <a:extLst>
                <a:ext uri="{FF2B5EF4-FFF2-40B4-BE49-F238E27FC236}">
                  <a16:creationId xmlns="" xmlns:a16="http://schemas.microsoft.com/office/drawing/2014/main" id="{3A5503E4-5B0E-4A47-B589-8D2DF3370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" y="525"/>
              <a:ext cx="439" cy="123"/>
            </a:xfrm>
            <a:custGeom>
              <a:avLst/>
              <a:gdLst>
                <a:gd name="T0" fmla="*/ 0 w 2630"/>
                <a:gd name="T1" fmla="*/ 737 h 737"/>
                <a:gd name="T2" fmla="*/ 586 w 2630"/>
                <a:gd name="T3" fmla="*/ 298 h 737"/>
                <a:gd name="T4" fmla="*/ 1135 w 2630"/>
                <a:gd name="T5" fmla="*/ 664 h 737"/>
                <a:gd name="T6" fmla="*/ 1574 w 2630"/>
                <a:gd name="T7" fmla="*/ 225 h 737"/>
                <a:gd name="T8" fmla="*/ 1849 w 2630"/>
                <a:gd name="T9" fmla="*/ 481 h 737"/>
                <a:gd name="T10" fmla="*/ 2630 w 2630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1" name="Freeform 45">
              <a:extLst>
                <a:ext uri="{FF2B5EF4-FFF2-40B4-BE49-F238E27FC236}">
                  <a16:creationId xmlns="" xmlns:a16="http://schemas.microsoft.com/office/drawing/2014/main" id="{78F07BB1-9D9F-463C-8E2A-FF7B5AC32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" y="648"/>
              <a:ext cx="80" cy="402"/>
            </a:xfrm>
            <a:custGeom>
              <a:avLst/>
              <a:gdLst>
                <a:gd name="T0" fmla="*/ 403 w 476"/>
                <a:gd name="T1" fmla="*/ 0 h 2412"/>
                <a:gd name="T2" fmla="*/ 0 w 476"/>
                <a:gd name="T3" fmla="*/ 843 h 2412"/>
                <a:gd name="T4" fmla="*/ 476 w 476"/>
                <a:gd name="T5" fmla="*/ 1246 h 2412"/>
                <a:gd name="T6" fmla="*/ 74 w 476"/>
                <a:gd name="T7" fmla="*/ 1721 h 2412"/>
                <a:gd name="T8" fmla="*/ 294 w 476"/>
                <a:gd name="T9" fmla="*/ 2412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2" name="Freeform 46">
              <a:extLst>
                <a:ext uri="{FF2B5EF4-FFF2-40B4-BE49-F238E27FC236}">
                  <a16:creationId xmlns="" xmlns:a16="http://schemas.microsoft.com/office/drawing/2014/main" id="{102112F4-BEF7-4FFF-91D8-8EA5D52906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0"/>
              <a:ext cx="921" cy="525"/>
            </a:xfrm>
            <a:custGeom>
              <a:avLst/>
              <a:gdLst>
                <a:gd name="T0" fmla="*/ 5523 w 5523"/>
                <a:gd name="T1" fmla="*/ 3148 h 3149"/>
                <a:gd name="T2" fmla="*/ 1755 w 5523"/>
                <a:gd name="T3" fmla="*/ 0 h 3149"/>
                <a:gd name="T4" fmla="*/ 0 w 5523"/>
                <a:gd name="T5" fmla="*/ 3149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3" name="Freeform 47">
              <a:extLst>
                <a:ext uri="{FF2B5EF4-FFF2-40B4-BE49-F238E27FC236}">
                  <a16:creationId xmlns="" xmlns:a16="http://schemas.microsoft.com/office/drawing/2014/main" id="{8677C783-A7E6-4697-ABFF-B803DF9C59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" y="525"/>
              <a:ext cx="1085" cy="525"/>
            </a:xfrm>
            <a:custGeom>
              <a:avLst/>
              <a:gdLst>
                <a:gd name="T0" fmla="*/ 0 w 6508"/>
                <a:gd name="T1" fmla="*/ 3149 h 3149"/>
                <a:gd name="T2" fmla="*/ 6508 w 6508"/>
                <a:gd name="T3" fmla="*/ 3149 h 3149"/>
                <a:gd name="T4" fmla="*/ 2739 w 6508"/>
                <a:gd name="T5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4" name="Freeform 48">
              <a:extLst>
                <a:ext uri="{FF2B5EF4-FFF2-40B4-BE49-F238E27FC236}">
                  <a16:creationId xmlns="" xmlns:a16="http://schemas.microsoft.com/office/drawing/2014/main" id="{6AB163F9-379F-4ECD-98B1-905632668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525"/>
              <a:ext cx="482" cy="129"/>
            </a:xfrm>
            <a:custGeom>
              <a:avLst/>
              <a:gdLst>
                <a:gd name="T0" fmla="*/ 0 w 2893"/>
                <a:gd name="T1" fmla="*/ 0 h 773"/>
                <a:gd name="T2" fmla="*/ 551 w 2893"/>
                <a:gd name="T3" fmla="*/ 663 h 773"/>
                <a:gd name="T4" fmla="*/ 1063 w 2893"/>
                <a:gd name="T5" fmla="*/ 297 h 773"/>
                <a:gd name="T6" fmla="*/ 1941 w 2893"/>
                <a:gd name="T7" fmla="*/ 773 h 773"/>
                <a:gd name="T8" fmla="*/ 2344 w 2893"/>
                <a:gd name="T9" fmla="*/ 371 h 773"/>
                <a:gd name="T10" fmla="*/ 2893 w 2893"/>
                <a:gd name="T11" fmla="*/ 7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28" name="Freeform 50">
            <a:extLst>
              <a:ext uri="{FF2B5EF4-FFF2-40B4-BE49-F238E27FC236}">
                <a16:creationId xmlns="" xmlns:a16="http://schemas.microsoft.com/office/drawing/2014/main" id="{3D7975C2-2C6D-43D0-8843-7A60C910EBE6}"/>
              </a:ext>
            </a:extLst>
          </p:cNvPr>
          <p:cNvSpPr>
            <a:spLocks noChangeArrowheads="1"/>
          </p:cNvSpPr>
          <p:nvPr/>
        </p:nvSpPr>
        <p:spPr bwMode="auto">
          <a:xfrm rot="-10793670">
            <a:off x="7160528" y="1499609"/>
            <a:ext cx="1096963" cy="779462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29" name="Freeform 55">
            <a:extLst>
              <a:ext uri="{FF2B5EF4-FFF2-40B4-BE49-F238E27FC236}">
                <a16:creationId xmlns="" xmlns:a16="http://schemas.microsoft.com/office/drawing/2014/main" id="{AE5F7A9C-4CCC-4FF9-826F-BE0831CFDACD}"/>
              </a:ext>
            </a:extLst>
          </p:cNvPr>
          <p:cNvSpPr>
            <a:spLocks noChangeArrowheads="1"/>
          </p:cNvSpPr>
          <p:nvPr/>
        </p:nvSpPr>
        <p:spPr bwMode="auto">
          <a:xfrm rot="-68467">
            <a:off x="7913003" y="1648834"/>
            <a:ext cx="938213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31" name="Line 69">
            <a:extLst>
              <a:ext uri="{FF2B5EF4-FFF2-40B4-BE49-F238E27FC236}">
                <a16:creationId xmlns="" xmlns:a16="http://schemas.microsoft.com/office/drawing/2014/main" id="{599A5D2A-0659-4F84-A5BD-BFDC49510A21}"/>
              </a:ext>
            </a:extLst>
          </p:cNvPr>
          <p:cNvSpPr>
            <a:spLocks noChangeShapeType="1"/>
          </p:cNvSpPr>
          <p:nvPr/>
        </p:nvSpPr>
        <p:spPr bwMode="auto">
          <a:xfrm>
            <a:off x="5704791" y="2288596"/>
            <a:ext cx="3200400" cy="0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7" name="Line 69">
            <a:extLst>
              <a:ext uri="{FF2B5EF4-FFF2-40B4-BE49-F238E27FC236}">
                <a16:creationId xmlns="" xmlns:a16="http://schemas.microsoft.com/office/drawing/2014/main" id="{EF1802C8-4BC9-436F-9F09-3BDE71C034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98716" y="810634"/>
            <a:ext cx="874712" cy="1466850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42" name="下箭头 41">
            <a:extLst>
              <a:ext uri="{FF2B5EF4-FFF2-40B4-BE49-F238E27FC236}">
                <a16:creationId xmlns="" xmlns:a16="http://schemas.microsoft.com/office/drawing/2014/main" id="{275AE60F-2DB5-40E0-93F0-171BF7BF3E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6266" y="2529896"/>
            <a:ext cx="161925" cy="431800"/>
          </a:xfrm>
          <a:prstGeom prst="downArrow">
            <a:avLst>
              <a:gd name="adj1" fmla="val 50000"/>
              <a:gd name="adj2" fmla="val 49741"/>
            </a:avLst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40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41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4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9422202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8" grpId="0"/>
      <p:bldP spid="39" grpId="0"/>
      <p:bldP spid="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42">
            <a:extLst>
              <a:ext uri="{FF2B5EF4-FFF2-40B4-BE49-F238E27FC236}">
                <a16:creationId xmlns="" xmlns:a16="http://schemas.microsoft.com/office/drawing/2014/main" id="{C64F5058-EA4C-4C84-B439-0F5EA9F2A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4667" y="1222374"/>
            <a:ext cx="1350963" cy="623887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40">
            <a:extLst>
              <a:ext uri="{FF2B5EF4-FFF2-40B4-BE49-F238E27FC236}">
                <a16:creationId xmlns="" xmlns:a16="http://schemas.microsoft.com/office/drawing/2014/main" id="{AE61D299-44C0-45FC-B3CB-26677ED8E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355" y="1222374"/>
            <a:ext cx="938212" cy="623887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40">
            <a:extLst>
              <a:ext uri="{FF2B5EF4-FFF2-40B4-BE49-F238E27FC236}">
                <a16:creationId xmlns="" xmlns:a16="http://schemas.microsoft.com/office/drawing/2014/main" id="{CE664366-3E2E-4460-8B24-AABBAAFDC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380" y="1225549"/>
            <a:ext cx="938212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41">
            <a:extLst>
              <a:ext uri="{FF2B5EF4-FFF2-40B4-BE49-F238E27FC236}">
                <a16:creationId xmlns="" xmlns:a16="http://schemas.microsoft.com/office/drawing/2014/main" id="{5EFD1FEE-AD8F-4B5B-9BFA-D9A263775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6155" y="596899"/>
            <a:ext cx="1095375" cy="777875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42">
            <a:extLst>
              <a:ext uri="{FF2B5EF4-FFF2-40B4-BE49-F238E27FC236}">
                <a16:creationId xmlns="" xmlns:a16="http://schemas.microsoft.com/office/drawing/2014/main" id="{3E0A78D8-CE36-46B0-90F5-0CF0CD4C62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505" y="1225549"/>
            <a:ext cx="1349375" cy="625475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6566" name="Group 53">
            <a:extLst>
              <a:ext uri="{FF2B5EF4-FFF2-40B4-BE49-F238E27FC236}">
                <a16:creationId xmlns="" xmlns:a16="http://schemas.microsoft.com/office/drawing/2014/main" id="{EFF184E1-8114-48D6-9A70-773DADBC583A}"/>
              </a:ext>
            </a:extLst>
          </p:cNvPr>
          <p:cNvGrpSpPr>
            <a:grpSpLocks/>
          </p:cNvGrpSpPr>
          <p:nvPr/>
        </p:nvGrpSpPr>
        <p:grpSpPr bwMode="auto">
          <a:xfrm>
            <a:off x="6183255" y="596899"/>
            <a:ext cx="2192337" cy="1249362"/>
            <a:chOff x="0" y="0"/>
            <a:chExt cx="1842" cy="1050"/>
          </a:xfrm>
        </p:grpSpPr>
        <p:sp>
          <p:nvSpPr>
            <p:cNvPr id="66567" name="Freeform 43">
              <a:extLst>
                <a:ext uri="{FF2B5EF4-FFF2-40B4-BE49-F238E27FC236}">
                  <a16:creationId xmlns="" xmlns:a16="http://schemas.microsoft.com/office/drawing/2014/main" id="{4876861A-3328-4EE3-B22B-2590E9319C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25"/>
              <a:ext cx="757" cy="525"/>
            </a:xfrm>
            <a:custGeom>
              <a:avLst/>
              <a:gdLst>
                <a:gd name="T0" fmla="*/ 4542 w 4542"/>
                <a:gd name="T1" fmla="*/ 3148 h 3148"/>
                <a:gd name="T2" fmla="*/ 0 w 4542"/>
                <a:gd name="T3" fmla="*/ 3148 h 3148"/>
                <a:gd name="T4" fmla="*/ 1758 w 4542"/>
                <a:gd name="T5" fmla="*/ 0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68" name="Freeform 44">
              <a:extLst>
                <a:ext uri="{FF2B5EF4-FFF2-40B4-BE49-F238E27FC236}">
                  <a16:creationId xmlns="" xmlns:a16="http://schemas.microsoft.com/office/drawing/2014/main" id="{64077E74-744E-4BEE-A390-21376D7DA1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" y="525"/>
              <a:ext cx="439" cy="123"/>
            </a:xfrm>
            <a:custGeom>
              <a:avLst/>
              <a:gdLst>
                <a:gd name="T0" fmla="*/ 0 w 2630"/>
                <a:gd name="T1" fmla="*/ 737 h 737"/>
                <a:gd name="T2" fmla="*/ 586 w 2630"/>
                <a:gd name="T3" fmla="*/ 298 h 737"/>
                <a:gd name="T4" fmla="*/ 1135 w 2630"/>
                <a:gd name="T5" fmla="*/ 664 h 737"/>
                <a:gd name="T6" fmla="*/ 1574 w 2630"/>
                <a:gd name="T7" fmla="*/ 225 h 737"/>
                <a:gd name="T8" fmla="*/ 1849 w 2630"/>
                <a:gd name="T9" fmla="*/ 481 h 737"/>
                <a:gd name="T10" fmla="*/ 2630 w 2630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69" name="Freeform 45">
              <a:extLst>
                <a:ext uri="{FF2B5EF4-FFF2-40B4-BE49-F238E27FC236}">
                  <a16:creationId xmlns="" xmlns:a16="http://schemas.microsoft.com/office/drawing/2014/main" id="{9E133D43-9AA2-47F3-B2A5-5CB9EE936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" y="648"/>
              <a:ext cx="80" cy="402"/>
            </a:xfrm>
            <a:custGeom>
              <a:avLst/>
              <a:gdLst>
                <a:gd name="T0" fmla="*/ 403 w 476"/>
                <a:gd name="T1" fmla="*/ 0 h 2412"/>
                <a:gd name="T2" fmla="*/ 0 w 476"/>
                <a:gd name="T3" fmla="*/ 843 h 2412"/>
                <a:gd name="T4" fmla="*/ 476 w 476"/>
                <a:gd name="T5" fmla="*/ 1246 h 2412"/>
                <a:gd name="T6" fmla="*/ 74 w 476"/>
                <a:gd name="T7" fmla="*/ 1721 h 2412"/>
                <a:gd name="T8" fmla="*/ 294 w 476"/>
                <a:gd name="T9" fmla="*/ 2412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70" name="Freeform 46">
              <a:extLst>
                <a:ext uri="{FF2B5EF4-FFF2-40B4-BE49-F238E27FC236}">
                  <a16:creationId xmlns="" xmlns:a16="http://schemas.microsoft.com/office/drawing/2014/main" id="{DA0FDC01-F852-4A61-8926-801804C2A2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0"/>
              <a:ext cx="921" cy="525"/>
            </a:xfrm>
            <a:custGeom>
              <a:avLst/>
              <a:gdLst>
                <a:gd name="T0" fmla="*/ 5523 w 5523"/>
                <a:gd name="T1" fmla="*/ 3148 h 3149"/>
                <a:gd name="T2" fmla="*/ 1755 w 5523"/>
                <a:gd name="T3" fmla="*/ 0 h 3149"/>
                <a:gd name="T4" fmla="*/ 0 w 5523"/>
                <a:gd name="T5" fmla="*/ 3149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71" name="Freeform 47">
              <a:extLst>
                <a:ext uri="{FF2B5EF4-FFF2-40B4-BE49-F238E27FC236}">
                  <a16:creationId xmlns="" xmlns:a16="http://schemas.microsoft.com/office/drawing/2014/main" id="{01CA4DB9-C4EA-477C-BAA4-620BB6A3D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" y="525"/>
              <a:ext cx="1085" cy="525"/>
            </a:xfrm>
            <a:custGeom>
              <a:avLst/>
              <a:gdLst>
                <a:gd name="T0" fmla="*/ 0 w 6508"/>
                <a:gd name="T1" fmla="*/ 3149 h 3149"/>
                <a:gd name="T2" fmla="*/ 6508 w 6508"/>
                <a:gd name="T3" fmla="*/ 3149 h 3149"/>
                <a:gd name="T4" fmla="*/ 2739 w 6508"/>
                <a:gd name="T5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72" name="Freeform 48">
              <a:extLst>
                <a:ext uri="{FF2B5EF4-FFF2-40B4-BE49-F238E27FC236}">
                  <a16:creationId xmlns="" xmlns:a16="http://schemas.microsoft.com/office/drawing/2014/main" id="{B92C32D6-006B-411F-86B9-41C5B51A7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525"/>
              <a:ext cx="482" cy="129"/>
            </a:xfrm>
            <a:custGeom>
              <a:avLst/>
              <a:gdLst>
                <a:gd name="T0" fmla="*/ 0 w 2893"/>
                <a:gd name="T1" fmla="*/ 0 h 773"/>
                <a:gd name="T2" fmla="*/ 551 w 2893"/>
                <a:gd name="T3" fmla="*/ 663 h 773"/>
                <a:gd name="T4" fmla="*/ 1063 w 2893"/>
                <a:gd name="T5" fmla="*/ 297 h 773"/>
                <a:gd name="T6" fmla="*/ 1941 w 2893"/>
                <a:gd name="T7" fmla="*/ 773 h 773"/>
                <a:gd name="T8" fmla="*/ 2344 w 2893"/>
                <a:gd name="T9" fmla="*/ 371 h 773"/>
                <a:gd name="T10" fmla="*/ 2893 w 2893"/>
                <a:gd name="T11" fmla="*/ 7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Freeform 41">
            <a:extLst>
              <a:ext uri="{FF2B5EF4-FFF2-40B4-BE49-F238E27FC236}">
                <a16:creationId xmlns="" xmlns:a16="http://schemas.microsoft.com/office/drawing/2014/main" id="{0CC0ADEF-C89A-4181-BD2F-89688CD9375E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6627755" y="1049336"/>
            <a:ext cx="1096962" cy="777875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A90D8596-429E-46C5-9804-754C2E3A5535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324542" y="963611"/>
            <a:ext cx="1047750" cy="877888"/>
          </a:xfrm>
          <a:prstGeom prst="line">
            <a:avLst/>
          </a:prstGeom>
          <a:noFill/>
          <a:ln w="28575">
            <a:solidFill>
              <a:srgbClr val="EB2A0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1F0FDEA0-9E94-484B-8C05-A0EF6AF6F20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372292" y="692149"/>
            <a:ext cx="625475" cy="1149350"/>
          </a:xfrm>
          <a:prstGeom prst="line">
            <a:avLst/>
          </a:prstGeom>
          <a:noFill/>
          <a:ln w="28575">
            <a:solidFill>
              <a:srgbClr val="EB2A0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Group 35">
            <a:extLst>
              <a:ext uri="{FF2B5EF4-FFF2-40B4-BE49-F238E27FC236}">
                <a16:creationId xmlns="" xmlns:a16="http://schemas.microsoft.com/office/drawing/2014/main" id="{D1EA8DDE-BDA0-440E-BD1C-010ADC652523}"/>
              </a:ext>
            </a:extLst>
          </p:cNvPr>
          <p:cNvGrpSpPr>
            <a:grpSpLocks/>
          </p:cNvGrpSpPr>
          <p:nvPr/>
        </p:nvGrpSpPr>
        <p:grpSpPr bwMode="auto">
          <a:xfrm>
            <a:off x="6288030" y="2355849"/>
            <a:ext cx="2219325" cy="1797050"/>
            <a:chOff x="3504" y="1690"/>
            <a:chExt cx="1864" cy="1509"/>
          </a:xfrm>
        </p:grpSpPr>
        <p:sp>
          <p:nvSpPr>
            <p:cNvPr id="11280" name="Line 36">
              <a:extLst>
                <a:ext uri="{FF2B5EF4-FFF2-40B4-BE49-F238E27FC236}">
                  <a16:creationId xmlns="" xmlns:a16="http://schemas.microsoft.com/office/drawing/2014/main" id="{AEEE9675-CABF-4DA4-8FD7-A5F53E950134}"/>
                </a:ext>
              </a:extLst>
            </p:cNvPr>
            <p:cNvSpPr/>
            <p:nvPr/>
          </p:nvSpPr>
          <p:spPr>
            <a:xfrm flipH="1">
              <a:off x="3560" y="1969"/>
              <a:ext cx="537" cy="962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</a:endParaRPr>
            </a:p>
          </p:txBody>
        </p:sp>
        <p:sp>
          <p:nvSpPr>
            <p:cNvPr id="11281" name="Line 37">
              <a:extLst>
                <a:ext uri="{FF2B5EF4-FFF2-40B4-BE49-F238E27FC236}">
                  <a16:creationId xmlns="" xmlns:a16="http://schemas.microsoft.com/office/drawing/2014/main" id="{1B6CC7AD-DEA2-4EC6-AF56-8E982B1440CE}"/>
                </a:ext>
              </a:extLst>
            </p:cNvPr>
            <p:cNvSpPr/>
            <p:nvPr/>
          </p:nvSpPr>
          <p:spPr>
            <a:xfrm>
              <a:off x="3552" y="2928"/>
              <a:ext cx="1691" cy="0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</a:endParaRPr>
            </a:p>
          </p:txBody>
        </p:sp>
        <p:sp>
          <p:nvSpPr>
            <p:cNvPr id="11282" name="Line 38">
              <a:extLst>
                <a:ext uri="{FF2B5EF4-FFF2-40B4-BE49-F238E27FC236}">
                  <a16:creationId xmlns="" xmlns:a16="http://schemas.microsoft.com/office/drawing/2014/main" id="{C4ACD3CE-A53E-4E01-8C8E-0482A42A1A64}"/>
                </a:ext>
              </a:extLst>
            </p:cNvPr>
            <p:cNvSpPr/>
            <p:nvPr/>
          </p:nvSpPr>
          <p:spPr>
            <a:xfrm>
              <a:off x="4080" y="1969"/>
              <a:ext cx="1153" cy="962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</a:endParaRPr>
            </a:p>
          </p:txBody>
        </p:sp>
        <p:sp>
          <p:nvSpPr>
            <p:cNvPr id="66580" name="Rectangle 39">
              <a:extLst>
                <a:ext uri="{FF2B5EF4-FFF2-40B4-BE49-F238E27FC236}">
                  <a16:creationId xmlns="" xmlns:a16="http://schemas.microsoft.com/office/drawing/2014/main" id="{4EA1D7C8-4F8C-4B06-826E-EA0C5F2C55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8" y="2912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66581" name="Rectangle 40">
              <a:extLst>
                <a:ext uri="{FF2B5EF4-FFF2-40B4-BE49-F238E27FC236}">
                  <a16:creationId xmlns="" xmlns:a16="http://schemas.microsoft.com/office/drawing/2014/main" id="{61F1D833-389B-4ECE-A746-34A35298A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928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66582" name="Rectangle 41">
              <a:extLst>
                <a:ext uri="{FF2B5EF4-FFF2-40B4-BE49-F238E27FC236}">
                  <a16:creationId xmlns="" xmlns:a16="http://schemas.microsoft.com/office/drawing/2014/main" id="{50EA53F3-FB94-4E5A-B724-6FD806797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" y="1690"/>
              <a:ext cx="24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E25FF40E-D53B-47C4-8B0F-F4D03817ED36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365817" y="2941636"/>
            <a:ext cx="1047750" cy="877888"/>
          </a:xfrm>
          <a:prstGeom prst="line">
            <a:avLst/>
          </a:prstGeom>
          <a:noFill/>
          <a:ln w="28575">
            <a:solidFill>
              <a:srgbClr val="EB2A0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BF4BF3CC-83D2-4D70-A1BB-645F69D4B94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413567" y="2671761"/>
            <a:ext cx="627063" cy="1147763"/>
          </a:xfrm>
          <a:prstGeom prst="line">
            <a:avLst/>
          </a:prstGeom>
          <a:noFill/>
          <a:ln w="28575">
            <a:solidFill>
              <a:srgbClr val="EB2A0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Rectangle 44">
            <a:extLst>
              <a:ext uri="{FF2B5EF4-FFF2-40B4-BE49-F238E27FC236}">
                <a16:creationId xmlns="" xmlns:a16="http://schemas.microsoft.com/office/drawing/2014/main" id="{C211A020-1A25-4516-9B87-EAF857949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6480" y="2822574"/>
            <a:ext cx="385762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E</a:t>
            </a:r>
          </a:p>
        </p:txBody>
      </p:sp>
      <p:sp>
        <p:nvSpPr>
          <p:cNvPr id="39" name="Rectangle 45">
            <a:extLst>
              <a:ext uri="{FF2B5EF4-FFF2-40B4-BE49-F238E27FC236}">
                <a16:creationId xmlns="" xmlns:a16="http://schemas.microsoft.com/office/drawing/2014/main" id="{1D71508E-F466-46CE-9D21-732E1AD05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0380" y="3819524"/>
            <a:ext cx="387350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9" name="Rectangle 45">
            <a:extLst>
              <a:ext uri="{FF2B5EF4-FFF2-40B4-BE49-F238E27FC236}">
                <a16:creationId xmlns="" xmlns:a16="http://schemas.microsoft.com/office/drawing/2014/main" id="{2C05ED71-6B28-4637-BE13-D42975FB8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5842" y="3054349"/>
            <a:ext cx="385763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="" xmlns:a16="http://schemas.microsoft.com/office/drawing/2014/main" id="{ECB8FD7C-2A2F-42A4-AA1E-D98BC6217B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113" y="490811"/>
            <a:ext cx="5707791" cy="430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证法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过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DE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作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DF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en-US" altLang="en-US" sz="24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EDB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FDC.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两直线平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行，同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位角相等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AED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=180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°，</a:t>
            </a:r>
            <a:endParaRPr lang="en-US" altLang="zh-CN" sz="24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AED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EDF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=180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两直线平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行，同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旁内角相补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400" b="1" i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A=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EDF.</a:t>
            </a:r>
            <a:endParaRPr lang="en-US" altLang="zh-CN" sz="24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EDB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EDF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FDC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=180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=180°.</a:t>
            </a:r>
          </a:p>
        </p:txBody>
      </p:sp>
      <p:sp>
        <p:nvSpPr>
          <p:cNvPr id="42" name="下箭头 41">
            <a:extLst>
              <a:ext uri="{FF2B5EF4-FFF2-40B4-BE49-F238E27FC236}">
                <a16:creationId xmlns="" xmlns:a16="http://schemas.microsoft.com/office/drawing/2014/main" id="{3251A905-D7FC-45D3-8647-3EC158140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5755" y="1890711"/>
            <a:ext cx="161925" cy="431800"/>
          </a:xfrm>
          <a:prstGeom prst="downArrow">
            <a:avLst>
              <a:gd name="adj1" fmla="val 50000"/>
              <a:gd name="adj2" fmla="val 49741"/>
            </a:avLst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36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7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1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椭圆形标注 1"/>
          <p:cNvSpPr/>
          <p:nvPr/>
        </p:nvSpPr>
        <p:spPr>
          <a:xfrm>
            <a:off x="1946234" y="1538286"/>
            <a:ext cx="3842170" cy="1722638"/>
          </a:xfrm>
          <a:prstGeom prst="wedgeEllipseCallout">
            <a:avLst>
              <a:gd name="adj1" fmla="val -16494"/>
              <a:gd name="adj2" fmla="val 74896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DCB792F-D6D2-436E-8DD1-73503AEB96EA}"/>
              </a:ext>
            </a:extLst>
          </p:cNvPr>
          <p:cNvSpPr txBox="1"/>
          <p:nvPr/>
        </p:nvSpPr>
        <p:spPr>
          <a:xfrm>
            <a:off x="2070362" y="2166000"/>
            <a:ext cx="3897221" cy="47666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学们还有其他的方法吗？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219556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9" grpId="0"/>
      <p:bldP spid="42" grpId="0" bldLvl="0" animBg="1"/>
      <p:bldP spid="2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2">
            <a:extLst>
              <a:ext uri="{FF2B5EF4-FFF2-40B4-BE49-F238E27FC236}">
                <a16:creationId xmlns="" xmlns:a16="http://schemas.microsoft.com/office/drawing/2014/main" id="{5ED34006-AFBF-422B-8ABA-23266997D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1911" y="579889"/>
            <a:ext cx="700652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思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考：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多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种方法证明三角形内角和等于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°的核心是什么？</a:t>
            </a:r>
          </a:p>
        </p:txBody>
      </p:sp>
      <p:pic>
        <p:nvPicPr>
          <p:cNvPr id="9220" name="Picture 3" descr="未标题-B">
            <a:extLst>
              <a:ext uri="{FF2B5EF4-FFF2-40B4-BE49-F238E27FC236}">
                <a16:creationId xmlns="" xmlns:a16="http://schemas.microsoft.com/office/drawing/2014/main" id="{2011B795-9135-4380-9348-E2A3E0B56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421" y="3498874"/>
            <a:ext cx="896937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AutoShape 15">
            <a:extLst>
              <a:ext uri="{FF2B5EF4-FFF2-40B4-BE49-F238E27FC236}">
                <a16:creationId xmlns="" xmlns:a16="http://schemas.microsoft.com/office/drawing/2014/main" id="{52C7C8DD-F416-4B12-8150-6F27162DF7E4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565945" y="3594609"/>
            <a:ext cx="5024381" cy="898525"/>
          </a:xfrm>
          <a:prstGeom prst="wedgeRoundRectCallout">
            <a:avLst>
              <a:gd name="adj1" fmla="val 83803"/>
              <a:gd name="adj2" fmla="val -33528"/>
              <a:gd name="adj3" fmla="val 16667"/>
            </a:avLst>
          </a:prstGeom>
          <a:solidFill>
            <a:schemeClr val="bg1"/>
          </a:solidFill>
          <a:ln w="22225">
            <a:solidFill>
              <a:srgbClr val="3C8C93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lIns="67627" tIns="35242" rIns="67627" bIns="35242" anchor="ctr"/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借助平行线的“移角”的功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能，将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三个角转化成一个平角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50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51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53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2152" y="1522338"/>
            <a:ext cx="2481263" cy="1544638"/>
            <a:chOff x="782152" y="1522338"/>
            <a:chExt cx="2481263" cy="1544638"/>
          </a:xfrm>
        </p:grpSpPr>
        <p:pic>
          <p:nvPicPr>
            <p:cNvPr id="55" name="Picture 18" descr="18">
              <a:extLst>
                <a:ext uri="{FF2B5EF4-FFF2-40B4-BE49-F238E27FC236}">
                  <a16:creationId xmlns="" xmlns:a16="http://schemas.microsoft.com/office/drawing/2014/main" id="{958055EB-7712-4EB8-B2B9-88E44EABD5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152" y="1577901"/>
              <a:ext cx="2436813" cy="1489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19" descr="20">
              <a:extLst>
                <a:ext uri="{FF2B5EF4-FFF2-40B4-BE49-F238E27FC236}">
                  <a16:creationId xmlns="" xmlns:a16="http://schemas.microsoft.com/office/drawing/2014/main" id="{6BA1CA5D-621B-4CF3-86A0-85D3EF27AB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6165" y="1809676"/>
              <a:ext cx="1117600" cy="1169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20" descr="21">
              <a:extLst>
                <a:ext uri="{FF2B5EF4-FFF2-40B4-BE49-F238E27FC236}">
                  <a16:creationId xmlns="" xmlns:a16="http://schemas.microsoft.com/office/drawing/2014/main" id="{CEB35CEE-1CC6-4BE5-92CC-3F8C8A409A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3790" y="1846188"/>
              <a:ext cx="487362" cy="1138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21" descr="22">
              <a:extLst>
                <a:ext uri="{FF2B5EF4-FFF2-40B4-BE49-F238E27FC236}">
                  <a16:creationId xmlns="" xmlns:a16="http://schemas.microsoft.com/office/drawing/2014/main" id="{EF309DA8-9CA2-4ED8-BA82-0DC2210B46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9640" y="1893813"/>
              <a:ext cx="1746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Line 22">
              <a:extLst>
                <a:ext uri="{FF2B5EF4-FFF2-40B4-BE49-F238E27FC236}">
                  <a16:creationId xmlns="" xmlns:a16="http://schemas.microsoft.com/office/drawing/2014/main" id="{D68A9D1F-DEBD-436A-AAB1-84126DEED6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427" y="1790626"/>
              <a:ext cx="1803400" cy="635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graphicFrame>
          <p:nvGraphicFramePr>
            <p:cNvPr id="60" name="Object 25">
              <a:extLst>
                <a:ext uri="{FF2B5EF4-FFF2-40B4-BE49-F238E27FC236}">
                  <a16:creationId xmlns="" xmlns:a16="http://schemas.microsoft.com/office/drawing/2014/main" id="{157C10E5-0996-49B7-974A-533BB8BA1BC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96779965"/>
                </p:ext>
              </p:extLst>
            </p:nvPr>
          </p:nvGraphicFramePr>
          <p:xfrm>
            <a:off x="3149115" y="1522338"/>
            <a:ext cx="114300" cy="217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36" r:id="rId8" imgW="152280" imgH="291960" progId="Equation.DSMT4">
                    <p:embed/>
                  </p:oleObj>
                </mc:Choice>
                <mc:Fallback>
                  <p:oleObj r:id="rId8" imgW="152280" imgH="29196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9115" y="1522338"/>
                          <a:ext cx="114300" cy="2174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" name="文本框 1">
              <a:extLst>
                <a:ext uri="{FF2B5EF4-FFF2-40B4-BE49-F238E27FC236}">
                  <a16:creationId xmlns="" xmlns:a16="http://schemas.microsoft.com/office/drawing/2014/main" id="{492FE174-4457-4674-86A2-4C1E2410DC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4840" y="1746176"/>
              <a:ext cx="35718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prstClr val="black"/>
                  </a:solidFill>
                  <a:latin typeface="+mn-lt"/>
                </a:rPr>
                <a:t>1</a:t>
              </a:r>
            </a:p>
          </p:txBody>
        </p:sp>
        <p:sp>
          <p:nvSpPr>
            <p:cNvPr id="62" name="文本框 2">
              <a:extLst>
                <a:ext uri="{FF2B5EF4-FFF2-40B4-BE49-F238E27FC236}">
                  <a16:creationId xmlns="" xmlns:a16="http://schemas.microsoft.com/office/drawing/2014/main" id="{9908D4DA-A6CC-4ED4-A343-CC6B5FC38E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1890" y="1787451"/>
              <a:ext cx="35718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prstClr val="black"/>
                  </a:solidFill>
                  <a:latin typeface="+mn-lt"/>
                </a:rPr>
                <a:t>2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66894" y="1508284"/>
            <a:ext cx="3062288" cy="1795462"/>
            <a:chOff x="3911511" y="1558618"/>
            <a:chExt cx="3062288" cy="1795462"/>
          </a:xfrm>
        </p:grpSpPr>
        <p:grpSp>
          <p:nvGrpSpPr>
            <p:cNvPr id="63" name="Group 35">
              <a:extLst>
                <a:ext uri="{FF2B5EF4-FFF2-40B4-BE49-F238E27FC236}">
                  <a16:creationId xmlns="" xmlns:a16="http://schemas.microsoft.com/office/drawing/2014/main" id="{5EE2DC62-D480-466C-8E5B-4A5A2CEFCC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11511" y="1558618"/>
              <a:ext cx="2219325" cy="1795462"/>
              <a:chOff x="3504" y="1690"/>
              <a:chExt cx="1864" cy="1509"/>
            </a:xfrm>
          </p:grpSpPr>
          <p:sp>
            <p:nvSpPr>
              <p:cNvPr id="64" name="Line 36">
                <a:extLst>
                  <a:ext uri="{FF2B5EF4-FFF2-40B4-BE49-F238E27FC236}">
                    <a16:creationId xmlns="" xmlns:a16="http://schemas.microsoft.com/office/drawing/2014/main" id="{0D8C67FF-B331-4E69-BA47-F896D1D4EDEF}"/>
                  </a:ext>
                </a:extLst>
              </p:cNvPr>
              <p:cNvSpPr/>
              <p:nvPr/>
            </p:nvSpPr>
            <p:spPr>
              <a:xfrm flipH="1">
                <a:off x="3560" y="1968"/>
                <a:ext cx="537" cy="963"/>
              </a:xfrm>
              <a:prstGeom prst="line">
                <a:avLst/>
              </a:prstGeom>
              <a:ln w="5715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5" name="Line 37">
                <a:extLst>
                  <a:ext uri="{FF2B5EF4-FFF2-40B4-BE49-F238E27FC236}">
                    <a16:creationId xmlns="" xmlns:a16="http://schemas.microsoft.com/office/drawing/2014/main" id="{11A60697-6492-41EA-B16A-B0E645DA4F50}"/>
                  </a:ext>
                </a:extLst>
              </p:cNvPr>
              <p:cNvSpPr/>
              <p:nvPr/>
            </p:nvSpPr>
            <p:spPr>
              <a:xfrm>
                <a:off x="3552" y="2928"/>
                <a:ext cx="1691" cy="1"/>
              </a:xfrm>
              <a:prstGeom prst="line">
                <a:avLst/>
              </a:prstGeom>
              <a:ln w="5715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6" name="Line 38">
                <a:extLst>
                  <a:ext uri="{FF2B5EF4-FFF2-40B4-BE49-F238E27FC236}">
                    <a16:creationId xmlns="" xmlns:a16="http://schemas.microsoft.com/office/drawing/2014/main" id="{B8158785-0888-460F-A01E-67E32EED767C}"/>
                  </a:ext>
                </a:extLst>
              </p:cNvPr>
              <p:cNvSpPr/>
              <p:nvPr/>
            </p:nvSpPr>
            <p:spPr>
              <a:xfrm>
                <a:off x="4080" y="1968"/>
                <a:ext cx="1153" cy="963"/>
              </a:xfrm>
              <a:prstGeom prst="line">
                <a:avLst/>
              </a:prstGeom>
              <a:ln w="5715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7" name="Rectangle 39">
                <a:extLst>
                  <a:ext uri="{FF2B5EF4-FFF2-40B4-BE49-F238E27FC236}">
                    <a16:creationId xmlns="" xmlns:a16="http://schemas.microsoft.com/office/drawing/2014/main" id="{48813A22-EB83-45B8-B040-72B57AC8C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8" y="2912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+mn-lt"/>
                  </a:rPr>
                  <a:t>C</a:t>
                </a:r>
              </a:p>
            </p:txBody>
          </p:sp>
          <p:sp>
            <p:nvSpPr>
              <p:cNvPr id="68" name="Rectangle 40">
                <a:extLst>
                  <a:ext uri="{FF2B5EF4-FFF2-40B4-BE49-F238E27FC236}">
                    <a16:creationId xmlns="" xmlns:a16="http://schemas.microsoft.com/office/drawing/2014/main" id="{90EA6B39-A032-4CEE-B201-5D318AD6FF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4" y="2928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+mn-lt"/>
                  </a:rPr>
                  <a:t>B</a:t>
                </a:r>
              </a:p>
            </p:txBody>
          </p:sp>
          <p:sp>
            <p:nvSpPr>
              <p:cNvPr id="69" name="Rectangle 41">
                <a:extLst>
                  <a:ext uri="{FF2B5EF4-FFF2-40B4-BE49-F238E27FC236}">
                    <a16:creationId xmlns="" xmlns:a16="http://schemas.microsoft.com/office/drawing/2014/main" id="{F0959865-BB62-4532-A814-BBF4E5BE01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6" y="1690"/>
                <a:ext cx="24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+mn-lt"/>
                  </a:rPr>
                  <a:t>A</a:t>
                </a:r>
              </a:p>
            </p:txBody>
          </p:sp>
        </p:grpSp>
        <p:sp>
          <p:nvSpPr>
            <p:cNvPr id="70" name="Line 42">
              <a:extLst>
                <a:ext uri="{FF2B5EF4-FFF2-40B4-BE49-F238E27FC236}">
                  <a16:creationId xmlns="" xmlns:a16="http://schemas.microsoft.com/office/drawing/2014/main" id="{3CE2F5BD-1081-4107-AA43-52923504C2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9386" y="3034993"/>
              <a:ext cx="85725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1" name="Rectangle 44">
              <a:extLst>
                <a:ext uri="{FF2B5EF4-FFF2-40B4-BE49-F238E27FC236}">
                  <a16:creationId xmlns="" xmlns:a16="http://schemas.microsoft.com/office/drawing/2014/main" id="{FB07F1BB-521E-481A-BB8E-E947CA3103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7049" y="1593543"/>
              <a:ext cx="387350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+mn-lt"/>
                </a:rPr>
                <a:t>E</a:t>
              </a:r>
            </a:p>
          </p:txBody>
        </p:sp>
        <p:sp>
          <p:nvSpPr>
            <p:cNvPr id="72" name="Rectangle 45">
              <a:extLst>
                <a:ext uri="{FF2B5EF4-FFF2-40B4-BE49-F238E27FC236}">
                  <a16:creationId xmlns="" xmlns:a16="http://schemas.microsoft.com/office/drawing/2014/main" id="{A7795D32-E477-41D8-926D-E2BB048E0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8036" y="3006418"/>
              <a:ext cx="385763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+mn-lt"/>
                </a:rPr>
                <a:t>D</a:t>
              </a:r>
            </a:p>
          </p:txBody>
        </p:sp>
        <p:grpSp>
          <p:nvGrpSpPr>
            <p:cNvPr id="73" name="Group 61">
              <a:extLst>
                <a:ext uri="{FF2B5EF4-FFF2-40B4-BE49-F238E27FC236}">
                  <a16:creationId xmlns="" xmlns:a16="http://schemas.microsoft.com/office/drawing/2014/main" id="{D868121A-3655-4DFF-BFAB-B8FF2E6D24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5074" y="2357130"/>
              <a:ext cx="428625" cy="619125"/>
              <a:chOff x="4572" y="1210"/>
              <a:chExt cx="361" cy="520"/>
            </a:xfrm>
          </p:grpSpPr>
          <p:sp>
            <p:nvSpPr>
              <p:cNvPr id="74" name="Rectangle 47">
                <a:extLst>
                  <a:ext uri="{FF2B5EF4-FFF2-40B4-BE49-F238E27FC236}">
                    <a16:creationId xmlns="" xmlns:a16="http://schemas.microsoft.com/office/drawing/2014/main" id="{40F8DFD5-1B94-4406-A8B3-951C43F6C6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3" y="1210"/>
                <a:ext cx="240" cy="27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solidFill>
                      <a:srgbClr val="FF0000"/>
                    </a:solidFill>
                    <a:latin typeface="+mn-lt"/>
                  </a:rPr>
                  <a:t>1</a:t>
                </a:r>
              </a:p>
            </p:txBody>
          </p:sp>
          <p:sp>
            <p:nvSpPr>
              <p:cNvPr id="75" name="Arc 49">
                <a:extLst>
                  <a:ext uri="{FF2B5EF4-FFF2-40B4-BE49-F238E27FC236}">
                    <a16:creationId xmlns="" xmlns:a16="http://schemas.microsoft.com/office/drawing/2014/main" id="{4572210B-763C-41D0-BA0D-F734BC188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3832874">
                <a:off x="4549" y="1417"/>
                <a:ext cx="336" cy="290"/>
              </a:xfrm>
              <a:custGeom>
                <a:avLst/>
                <a:gdLst>
                  <a:gd name="T0" fmla="*/ 4229 w 21600"/>
                  <a:gd name="T1" fmla="*/ 0 h 21182"/>
                  <a:gd name="T2" fmla="*/ 21600 w 21600"/>
                  <a:gd name="T3" fmla="*/ 21182 h 21182"/>
                  <a:gd name="T4" fmla="*/ 4229 w 21600"/>
                  <a:gd name="T5" fmla="*/ 0 h 21182"/>
                  <a:gd name="T6" fmla="*/ 21600 w 21600"/>
                  <a:gd name="T7" fmla="*/ 21182 h 21182"/>
                  <a:gd name="T8" fmla="*/ 0 w 21600"/>
                  <a:gd name="T9" fmla="*/ 21182 h 21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182" fill="none">
                    <a:moveTo>
                      <a:pt x="4229" y="0"/>
                    </a:moveTo>
                    <a:cubicBezTo>
                      <a:pt x="14329" y="2017"/>
                      <a:pt x="21600" y="10883"/>
                      <a:pt x="21600" y="21182"/>
                    </a:cubicBezTo>
                  </a:path>
                  <a:path w="21600" h="21182" stroke="0">
                    <a:moveTo>
                      <a:pt x="4229" y="0"/>
                    </a:moveTo>
                    <a:cubicBezTo>
                      <a:pt x="14329" y="2017"/>
                      <a:pt x="21600" y="10883"/>
                      <a:pt x="21600" y="21182"/>
                    </a:cubicBezTo>
                    <a:lnTo>
                      <a:pt x="0" y="2118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grpSp>
          <p:nvGrpSpPr>
            <p:cNvPr id="76" name="Group 62">
              <a:extLst>
                <a:ext uri="{FF2B5EF4-FFF2-40B4-BE49-F238E27FC236}">
                  <a16:creationId xmlns="" xmlns:a16="http://schemas.microsoft.com/office/drawing/2014/main" id="{AB6B0BC2-883C-4599-B565-ECC4689D60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16536" y="2568268"/>
              <a:ext cx="720725" cy="598487"/>
              <a:chOff x="4800" y="1377"/>
              <a:chExt cx="606" cy="502"/>
            </a:xfrm>
          </p:grpSpPr>
          <p:sp>
            <p:nvSpPr>
              <p:cNvPr id="77" name="Arc 46">
                <a:extLst>
                  <a:ext uri="{FF2B5EF4-FFF2-40B4-BE49-F238E27FC236}">
                    <a16:creationId xmlns="" xmlns:a16="http://schemas.microsoft.com/office/drawing/2014/main" id="{1F1FAEA7-97F1-4A22-9558-E26FDDB35C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203326">
                <a:off x="4800" y="1512"/>
                <a:ext cx="378" cy="367"/>
              </a:xfrm>
              <a:custGeom>
                <a:avLst/>
                <a:gdLst>
                  <a:gd name="T0" fmla="*/ 0 w 18717"/>
                  <a:gd name="T1" fmla="*/ 113 h 21600"/>
                  <a:gd name="T2" fmla="*/ 2211 w 18717"/>
                  <a:gd name="T3" fmla="*/ 0 h 21600"/>
                  <a:gd name="T4" fmla="*/ 18716 w 18717"/>
                  <a:gd name="T5" fmla="*/ 7667 h 21600"/>
                  <a:gd name="T6" fmla="*/ 0 w 18717"/>
                  <a:gd name="T7" fmla="*/ 113 h 21600"/>
                  <a:gd name="T8" fmla="*/ 2211 w 18717"/>
                  <a:gd name="T9" fmla="*/ 0 h 21600"/>
                  <a:gd name="T10" fmla="*/ 18716 w 18717"/>
                  <a:gd name="T11" fmla="*/ 7667 h 21600"/>
                  <a:gd name="T12" fmla="*/ 2211 w 18717"/>
                  <a:gd name="T13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17" h="21600" fill="none">
                    <a:moveTo>
                      <a:pt x="0" y="113"/>
                    </a:moveTo>
                    <a:cubicBezTo>
                      <a:pt x="734" y="37"/>
                      <a:pt x="1472" y="-1"/>
                      <a:pt x="2211" y="0"/>
                    </a:cubicBezTo>
                    <a:cubicBezTo>
                      <a:pt x="8573" y="0"/>
                      <a:pt x="14612" y="2805"/>
                      <a:pt x="18716" y="7667"/>
                    </a:cubicBezTo>
                  </a:path>
                  <a:path w="18717" h="21600" stroke="0">
                    <a:moveTo>
                      <a:pt x="0" y="113"/>
                    </a:moveTo>
                    <a:cubicBezTo>
                      <a:pt x="734" y="37"/>
                      <a:pt x="1472" y="-1"/>
                      <a:pt x="2211" y="0"/>
                    </a:cubicBezTo>
                    <a:cubicBezTo>
                      <a:pt x="8573" y="0"/>
                      <a:pt x="14612" y="2805"/>
                      <a:pt x="18716" y="7667"/>
                    </a:cubicBezTo>
                    <a:lnTo>
                      <a:pt x="2211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78" name="Rectangle 50">
                <a:extLst>
                  <a:ext uri="{FF2B5EF4-FFF2-40B4-BE49-F238E27FC236}">
                    <a16:creationId xmlns="" xmlns:a16="http://schemas.microsoft.com/office/drawing/2014/main" id="{5C815E56-A3C6-42B0-9C6D-15ED67B7A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66" y="1377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solidFill>
                      <a:srgbClr val="FF0000"/>
                    </a:solidFill>
                    <a:latin typeface="+mn-lt"/>
                  </a:rPr>
                  <a:t>2</a:t>
                </a:r>
              </a:p>
            </p:txBody>
          </p:sp>
        </p:grpSp>
        <p:sp>
          <p:nvSpPr>
            <p:cNvPr id="79" name="Line 43">
              <a:extLst>
                <a:ext uri="{FF2B5EF4-FFF2-40B4-BE49-F238E27FC236}">
                  <a16:creationId xmlns="" xmlns:a16="http://schemas.microsoft.com/office/drawing/2014/main" id="{20793F9C-5D93-4AD6-B0B7-B37BA16F46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59386" y="1844368"/>
              <a:ext cx="628650" cy="12001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57146" y="1508560"/>
            <a:ext cx="2219325" cy="1797050"/>
            <a:chOff x="6657146" y="1584061"/>
            <a:chExt cx="2219325" cy="1797050"/>
          </a:xfrm>
        </p:grpSpPr>
        <p:grpSp>
          <p:nvGrpSpPr>
            <p:cNvPr id="80" name="Group 35">
              <a:extLst>
                <a:ext uri="{FF2B5EF4-FFF2-40B4-BE49-F238E27FC236}">
                  <a16:creationId xmlns="" xmlns:a16="http://schemas.microsoft.com/office/drawing/2014/main" id="{D1EA8DDE-BDA0-440E-BD1C-010ADC6525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57146" y="1584061"/>
              <a:ext cx="2219325" cy="1797050"/>
              <a:chOff x="3504" y="1690"/>
              <a:chExt cx="1864" cy="1509"/>
            </a:xfrm>
          </p:grpSpPr>
          <p:sp>
            <p:nvSpPr>
              <p:cNvPr id="81" name="Line 36">
                <a:extLst>
                  <a:ext uri="{FF2B5EF4-FFF2-40B4-BE49-F238E27FC236}">
                    <a16:creationId xmlns="" xmlns:a16="http://schemas.microsoft.com/office/drawing/2014/main" id="{AEEE9675-CABF-4DA4-8FD7-A5F53E950134}"/>
                  </a:ext>
                </a:extLst>
              </p:cNvPr>
              <p:cNvSpPr/>
              <p:nvPr/>
            </p:nvSpPr>
            <p:spPr>
              <a:xfrm flipH="1">
                <a:off x="3560" y="1969"/>
                <a:ext cx="537" cy="962"/>
              </a:xfrm>
              <a:prstGeom prst="line">
                <a:avLst/>
              </a:prstGeom>
              <a:ln w="3810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Line 37">
                <a:extLst>
                  <a:ext uri="{FF2B5EF4-FFF2-40B4-BE49-F238E27FC236}">
                    <a16:creationId xmlns="" xmlns:a16="http://schemas.microsoft.com/office/drawing/2014/main" id="{1B6CC7AD-DEA2-4EC6-AF56-8E982B1440CE}"/>
                  </a:ext>
                </a:extLst>
              </p:cNvPr>
              <p:cNvSpPr/>
              <p:nvPr/>
            </p:nvSpPr>
            <p:spPr>
              <a:xfrm>
                <a:off x="3552" y="2928"/>
                <a:ext cx="1691" cy="0"/>
              </a:xfrm>
              <a:prstGeom prst="line">
                <a:avLst/>
              </a:prstGeom>
              <a:ln w="3810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Line 38">
                <a:extLst>
                  <a:ext uri="{FF2B5EF4-FFF2-40B4-BE49-F238E27FC236}">
                    <a16:creationId xmlns="" xmlns:a16="http://schemas.microsoft.com/office/drawing/2014/main" id="{C4ACD3CE-A53E-4E01-8C8E-0482A42A1A64}"/>
                  </a:ext>
                </a:extLst>
              </p:cNvPr>
              <p:cNvSpPr/>
              <p:nvPr/>
            </p:nvSpPr>
            <p:spPr>
              <a:xfrm>
                <a:off x="4080" y="1969"/>
                <a:ext cx="1153" cy="962"/>
              </a:xfrm>
              <a:prstGeom prst="line">
                <a:avLst/>
              </a:prstGeom>
              <a:ln w="3810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39">
                <a:extLst>
                  <a:ext uri="{FF2B5EF4-FFF2-40B4-BE49-F238E27FC236}">
                    <a16:creationId xmlns="" xmlns:a16="http://schemas.microsoft.com/office/drawing/2014/main" id="{4EA1D7C8-4F8C-4B06-826E-EA0C5F2C55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8" y="2912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85" name="Rectangle 40">
                <a:extLst>
                  <a:ext uri="{FF2B5EF4-FFF2-40B4-BE49-F238E27FC236}">
                    <a16:creationId xmlns="" xmlns:a16="http://schemas.microsoft.com/office/drawing/2014/main" id="{61F1D833-389B-4ECE-A746-34A35298A2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4" y="2928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86" name="Rectangle 41">
                <a:extLst>
                  <a:ext uri="{FF2B5EF4-FFF2-40B4-BE49-F238E27FC236}">
                    <a16:creationId xmlns="" xmlns:a16="http://schemas.microsoft.com/office/drawing/2014/main" id="{50EA53F3-FB94-4E5A-B724-6FD806797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6" y="1690"/>
                <a:ext cx="24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E25FF40E-D53B-47C4-8B0F-F4D03817ED3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6734933" y="2169848"/>
              <a:ext cx="1047750" cy="877888"/>
            </a:xfrm>
            <a:prstGeom prst="line">
              <a:avLst/>
            </a:prstGeom>
            <a:noFill/>
            <a:ln w="28575">
              <a:solidFill>
                <a:srgbClr val="EB2A03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8" name="直接连接符 87">
              <a:extLst>
                <a:ext uri="{FF2B5EF4-FFF2-40B4-BE49-F238E27FC236}">
                  <a16:creationId xmlns="" xmlns:a16="http://schemas.microsoft.com/office/drawing/2014/main" id="{BF4BF3CC-83D2-4D70-A1BB-645F69D4B94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782683" y="1899973"/>
              <a:ext cx="627063" cy="1147763"/>
            </a:xfrm>
            <a:prstGeom prst="line">
              <a:avLst/>
            </a:prstGeom>
            <a:noFill/>
            <a:ln w="28575">
              <a:solidFill>
                <a:srgbClr val="EB2A03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9" name="Rectangle 44">
              <a:extLst>
                <a:ext uri="{FF2B5EF4-FFF2-40B4-BE49-F238E27FC236}">
                  <a16:creationId xmlns="" xmlns:a16="http://schemas.microsoft.com/office/drawing/2014/main" id="{C211A020-1A25-4516-9B87-EAF857949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5596" y="2050786"/>
              <a:ext cx="385762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0" name="Rectangle 45">
              <a:extLst>
                <a:ext uri="{FF2B5EF4-FFF2-40B4-BE49-F238E27FC236}">
                  <a16:creationId xmlns="" xmlns:a16="http://schemas.microsoft.com/office/drawing/2014/main" id="{1D71508E-F466-46CE-9D21-732E1AD05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9496" y="3047736"/>
              <a:ext cx="387350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91" name="Rectangle 45">
              <a:extLst>
                <a:ext uri="{FF2B5EF4-FFF2-40B4-BE49-F238E27FC236}">
                  <a16:creationId xmlns="" xmlns:a16="http://schemas.microsoft.com/office/drawing/2014/main" id="{2C05ED71-6B28-4637-BE13-D42975FB8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4958" y="2282561"/>
              <a:ext cx="385763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049853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8">
            <a:extLst>
              <a:ext uri="{FF2B5EF4-FFF2-40B4-BE49-F238E27FC236}">
                <a16:creationId xmlns="" xmlns:a16="http://schemas.microsoft.com/office/drawing/2014/main" id="{587C661C-65B1-492B-86D5-F04500A2638E}"/>
              </a:ext>
            </a:extLst>
          </p:cNvPr>
          <p:cNvGrpSpPr>
            <a:grpSpLocks/>
          </p:cNvGrpSpPr>
          <p:nvPr/>
        </p:nvGrpSpPr>
        <p:grpSpPr bwMode="auto">
          <a:xfrm>
            <a:off x="4922838" y="1030288"/>
            <a:ext cx="2397125" cy="2073275"/>
            <a:chOff x="0" y="0"/>
            <a:chExt cx="3195655" cy="2764473"/>
          </a:xfrm>
        </p:grpSpPr>
        <p:grpSp>
          <p:nvGrpSpPr>
            <p:cNvPr id="68610" name="Group 36">
              <a:extLst>
                <a:ext uri="{FF2B5EF4-FFF2-40B4-BE49-F238E27FC236}">
                  <a16:creationId xmlns="" xmlns:a16="http://schemas.microsoft.com/office/drawing/2014/main" id="{A410FFA9-2A4B-48C9-BC7D-AC0FD71232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195655" cy="2764473"/>
              <a:chOff x="0" y="0"/>
              <a:chExt cx="5031" cy="4354"/>
            </a:xfrm>
          </p:grpSpPr>
          <p:sp>
            <p:nvSpPr>
              <p:cNvPr id="68611" name="Arc 37">
                <a:extLst>
                  <a:ext uri="{FF2B5EF4-FFF2-40B4-BE49-F238E27FC236}">
                    <a16:creationId xmlns="" xmlns:a16="http://schemas.microsoft.com/office/drawing/2014/main" id="{20D6845F-C13A-429A-8B2A-1CF02A626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7800000">
                <a:off x="3744" y="2239"/>
                <a:ext cx="323" cy="353"/>
              </a:xfrm>
              <a:custGeom>
                <a:avLst/>
                <a:gdLst>
                  <a:gd name="T0" fmla="*/ 15773 w 21600"/>
                  <a:gd name="T1" fmla="*/ -1 h 19554"/>
                  <a:gd name="T2" fmla="*/ 21600 w 21600"/>
                  <a:gd name="T3" fmla="*/ 14757 h 19554"/>
                  <a:gd name="T4" fmla="*/ 21060 w 21600"/>
                  <a:gd name="T5" fmla="*/ 19554 h 19554"/>
                  <a:gd name="T6" fmla="*/ 15773 w 21600"/>
                  <a:gd name="T7" fmla="*/ -1 h 19554"/>
                  <a:gd name="T8" fmla="*/ 21600 w 21600"/>
                  <a:gd name="T9" fmla="*/ 14757 h 19554"/>
                  <a:gd name="T10" fmla="*/ 21060 w 21600"/>
                  <a:gd name="T11" fmla="*/ 19554 h 19554"/>
                  <a:gd name="T12" fmla="*/ 0 w 21600"/>
                  <a:gd name="T13" fmla="*/ 14757 h 19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19554" fill="none">
                    <a:moveTo>
                      <a:pt x="15773" y="-1"/>
                    </a:moveTo>
                    <a:cubicBezTo>
                      <a:pt x="19517" y="4001"/>
                      <a:pt x="21600" y="9276"/>
                      <a:pt x="21600" y="14757"/>
                    </a:cubicBezTo>
                    <a:cubicBezTo>
                      <a:pt x="21600" y="16371"/>
                      <a:pt x="21419" y="17980"/>
                      <a:pt x="21060" y="19554"/>
                    </a:cubicBezTo>
                  </a:path>
                  <a:path w="21600" h="19554" stroke="0">
                    <a:moveTo>
                      <a:pt x="15773" y="-1"/>
                    </a:moveTo>
                    <a:cubicBezTo>
                      <a:pt x="19517" y="4001"/>
                      <a:pt x="21600" y="9276"/>
                      <a:pt x="21600" y="14757"/>
                    </a:cubicBezTo>
                    <a:cubicBezTo>
                      <a:pt x="21600" y="16371"/>
                      <a:pt x="21419" y="17980"/>
                      <a:pt x="21060" y="19554"/>
                    </a:cubicBezTo>
                    <a:lnTo>
                      <a:pt x="0" y="14757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2" name="Text Box 38">
                <a:extLst>
                  <a:ext uri="{FF2B5EF4-FFF2-40B4-BE49-F238E27FC236}">
                    <a16:creationId xmlns="" xmlns:a16="http://schemas.microsoft.com/office/drawing/2014/main" id="{15C3628F-45F5-44DE-8CFD-5A65CE8268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31" y="3511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C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13" name="Line 39">
                <a:extLst>
                  <a:ext uri="{FF2B5EF4-FFF2-40B4-BE49-F238E27FC236}">
                    <a16:creationId xmlns="" xmlns:a16="http://schemas.microsoft.com/office/drawing/2014/main" id="{630AB0A5-8180-401C-8365-CDEFCA678E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47" y="370"/>
                <a:ext cx="3739" cy="3599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prstDash val="dash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4" name="Arc 40">
                <a:extLst>
                  <a:ext uri="{FF2B5EF4-FFF2-40B4-BE49-F238E27FC236}">
                    <a16:creationId xmlns="" xmlns:a16="http://schemas.microsoft.com/office/drawing/2014/main" id="{7C89A670-1497-4ACC-8FF3-0CF1B663B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3540000">
                <a:off x="2551" y="2084"/>
                <a:ext cx="451" cy="370"/>
              </a:xfrm>
              <a:custGeom>
                <a:avLst/>
                <a:gdLst>
                  <a:gd name="T0" fmla="*/ 11720 w 21600"/>
                  <a:gd name="T1" fmla="*/ 0 h 20534"/>
                  <a:gd name="T2" fmla="*/ 21600 w 21600"/>
                  <a:gd name="T3" fmla="*/ 18144 h 20534"/>
                  <a:gd name="T4" fmla="*/ 21467 w 21600"/>
                  <a:gd name="T5" fmla="*/ 20534 h 20534"/>
                  <a:gd name="T6" fmla="*/ 11720 w 21600"/>
                  <a:gd name="T7" fmla="*/ 0 h 20534"/>
                  <a:gd name="T8" fmla="*/ 21600 w 21600"/>
                  <a:gd name="T9" fmla="*/ 18144 h 20534"/>
                  <a:gd name="T10" fmla="*/ 21467 w 21600"/>
                  <a:gd name="T11" fmla="*/ 20534 h 20534"/>
                  <a:gd name="T12" fmla="*/ 0 w 21600"/>
                  <a:gd name="T13" fmla="*/ 18144 h 20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0534" fill="none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</a:path>
                  <a:path w="21600" h="20534" stroke="0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  <a:lnTo>
                      <a:pt x="0" y="18144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5" name="Arc 41">
                <a:extLst>
                  <a:ext uri="{FF2B5EF4-FFF2-40B4-BE49-F238E27FC236}">
                    <a16:creationId xmlns="" xmlns:a16="http://schemas.microsoft.com/office/drawing/2014/main" id="{7198FC75-F95E-4F07-A9E5-05DA4E22C6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740000">
                <a:off x="3162" y="795"/>
                <a:ext cx="451" cy="370"/>
              </a:xfrm>
              <a:custGeom>
                <a:avLst/>
                <a:gdLst>
                  <a:gd name="T0" fmla="*/ 11720 w 21600"/>
                  <a:gd name="T1" fmla="*/ 0 h 20534"/>
                  <a:gd name="T2" fmla="*/ 21600 w 21600"/>
                  <a:gd name="T3" fmla="*/ 18144 h 20534"/>
                  <a:gd name="T4" fmla="*/ 21467 w 21600"/>
                  <a:gd name="T5" fmla="*/ 20534 h 20534"/>
                  <a:gd name="T6" fmla="*/ 11720 w 21600"/>
                  <a:gd name="T7" fmla="*/ 0 h 20534"/>
                  <a:gd name="T8" fmla="*/ 21600 w 21600"/>
                  <a:gd name="T9" fmla="*/ 18144 h 20534"/>
                  <a:gd name="T10" fmla="*/ 21467 w 21600"/>
                  <a:gd name="T11" fmla="*/ 20534 h 20534"/>
                  <a:gd name="T12" fmla="*/ 0 w 21600"/>
                  <a:gd name="T13" fmla="*/ 18144 h 20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0534" fill="none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</a:path>
                  <a:path w="21600" h="20534" stroke="0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  <a:lnTo>
                      <a:pt x="0" y="18144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6" name="Arc 42">
                <a:extLst>
                  <a:ext uri="{FF2B5EF4-FFF2-40B4-BE49-F238E27FC236}">
                    <a16:creationId xmlns="" xmlns:a16="http://schemas.microsoft.com/office/drawing/2014/main" id="{BC8B1ABD-1165-4262-BB9F-017A19CC22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6240000">
                <a:off x="2547" y="2351"/>
                <a:ext cx="218" cy="172"/>
              </a:xfrm>
              <a:custGeom>
                <a:avLst/>
                <a:gdLst>
                  <a:gd name="T0" fmla="*/ 6728 w 21600"/>
                  <a:gd name="T1" fmla="*/ -1 h 20525"/>
                  <a:gd name="T2" fmla="*/ 21600 w 21600"/>
                  <a:gd name="T3" fmla="*/ 20525 h 20525"/>
                  <a:gd name="T4" fmla="*/ 6728 w 21600"/>
                  <a:gd name="T5" fmla="*/ -1 h 20525"/>
                  <a:gd name="T6" fmla="*/ 21600 w 21600"/>
                  <a:gd name="T7" fmla="*/ 20525 h 20525"/>
                  <a:gd name="T8" fmla="*/ 0 w 21600"/>
                  <a:gd name="T9" fmla="*/ 20525 h 20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0525" fill="none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</a:path>
                  <a:path w="21600" h="20525" stroke="0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  <a:lnTo>
                      <a:pt x="0" y="20525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7" name="Arc 43">
                <a:extLst>
                  <a:ext uri="{FF2B5EF4-FFF2-40B4-BE49-F238E27FC236}">
                    <a16:creationId xmlns="" xmlns:a16="http://schemas.microsoft.com/office/drawing/2014/main" id="{D1B04C12-0102-443C-9939-EA7FAB4A19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460000">
                <a:off x="550" y="3386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8" name="Arc 44">
                <a:extLst>
                  <a:ext uri="{FF2B5EF4-FFF2-40B4-BE49-F238E27FC236}">
                    <a16:creationId xmlns="" xmlns:a16="http://schemas.microsoft.com/office/drawing/2014/main" id="{AFD246F2-2349-4893-B8C6-A521BF66CC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6900000">
                <a:off x="4062" y="3333"/>
                <a:ext cx="452" cy="372"/>
              </a:xfrm>
              <a:custGeom>
                <a:avLst/>
                <a:gdLst>
                  <a:gd name="T0" fmla="*/ 6728 w 21600"/>
                  <a:gd name="T1" fmla="*/ -1 h 20525"/>
                  <a:gd name="T2" fmla="*/ 21600 w 21600"/>
                  <a:gd name="T3" fmla="*/ 20525 h 20525"/>
                  <a:gd name="T4" fmla="*/ 6728 w 21600"/>
                  <a:gd name="T5" fmla="*/ -1 h 20525"/>
                  <a:gd name="T6" fmla="*/ 21600 w 21600"/>
                  <a:gd name="T7" fmla="*/ 20525 h 20525"/>
                  <a:gd name="T8" fmla="*/ 0 w 21600"/>
                  <a:gd name="T9" fmla="*/ 20525 h 20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0525" fill="none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</a:path>
                  <a:path w="21600" h="20525" stroke="0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  <a:lnTo>
                      <a:pt x="0" y="20525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9" name="Line 45">
                <a:extLst>
                  <a:ext uri="{FF2B5EF4-FFF2-40B4-BE49-F238E27FC236}">
                    <a16:creationId xmlns="" xmlns:a16="http://schemas.microsoft.com/office/drawing/2014/main" id="{56BA3701-831B-4485-B1C6-27A9F91FB5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92" y="733"/>
                <a:ext cx="3007" cy="2926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20" name="Line 46">
                <a:extLst>
                  <a:ext uri="{FF2B5EF4-FFF2-40B4-BE49-F238E27FC236}">
                    <a16:creationId xmlns="" xmlns:a16="http://schemas.microsoft.com/office/drawing/2014/main" id="{29CBB2F7-19CA-4FA6-B543-287E586CE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2" y="3644"/>
                <a:ext cx="4184" cy="0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21" name="Line 47">
                <a:extLst>
                  <a:ext uri="{FF2B5EF4-FFF2-40B4-BE49-F238E27FC236}">
                    <a16:creationId xmlns="" xmlns:a16="http://schemas.microsoft.com/office/drawing/2014/main" id="{A1CEF6E4-AC98-44DD-B294-DABEA407F6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399" y="733"/>
                <a:ext cx="1175" cy="2924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34" name="Text Box 48">
                <a:extLst>
                  <a:ext uri="{FF2B5EF4-FFF2-40B4-BE49-F238E27FC236}">
                    <a16:creationId xmlns="" xmlns:a16="http://schemas.microsoft.com/office/drawing/2014/main" id="{BD3FE519-1F04-4BB7-B0DC-2837C101F9CD}"/>
                  </a:ext>
                </a:extLst>
              </p:cNvPr>
              <p:cNvSpPr txBox="1"/>
              <p:nvPr/>
            </p:nvSpPr>
            <p:spPr>
              <a:xfrm>
                <a:off x="3049" y="2037"/>
                <a:ext cx="700" cy="5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2</a:t>
                </a:r>
              </a:p>
            </p:txBody>
          </p:sp>
          <p:sp>
            <p:nvSpPr>
              <p:cNvPr id="30735" name="Text Box 49">
                <a:extLst>
                  <a:ext uri="{FF2B5EF4-FFF2-40B4-BE49-F238E27FC236}">
                    <a16:creationId xmlns="" xmlns:a16="http://schemas.microsoft.com/office/drawing/2014/main" id="{F12A9469-32A7-4489-AC0E-6096D9FFA1AA}"/>
                  </a:ext>
                </a:extLst>
              </p:cNvPr>
              <p:cNvSpPr txBox="1"/>
              <p:nvPr/>
            </p:nvSpPr>
            <p:spPr>
              <a:xfrm>
                <a:off x="2239" y="1987"/>
                <a:ext cx="890" cy="5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4</a:t>
                </a:r>
              </a:p>
            </p:txBody>
          </p:sp>
          <p:sp>
            <p:nvSpPr>
              <p:cNvPr id="68624" name="Text Box 50">
                <a:extLst>
                  <a:ext uri="{FF2B5EF4-FFF2-40B4-BE49-F238E27FC236}">
                    <a16:creationId xmlns="" xmlns:a16="http://schemas.microsoft.com/office/drawing/2014/main" id="{4965BF9B-EEE9-4044-AFD3-7AD3A07198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07" y="0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A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25" name="Text Box 51">
                <a:extLst>
                  <a:ext uri="{FF2B5EF4-FFF2-40B4-BE49-F238E27FC236}">
                    <a16:creationId xmlns="" xmlns:a16="http://schemas.microsoft.com/office/drawing/2014/main" id="{EE98D2EC-4BA0-434C-9D7A-675395C52E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3624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B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30738" name="Text Box 52">
                <a:extLst>
                  <a:ext uri="{FF2B5EF4-FFF2-40B4-BE49-F238E27FC236}">
                    <a16:creationId xmlns="" xmlns:a16="http://schemas.microsoft.com/office/drawing/2014/main" id="{67F8AFE4-85FA-4F58-A500-6188224FDE4C}"/>
                  </a:ext>
                </a:extLst>
              </p:cNvPr>
              <p:cNvSpPr txBox="1"/>
              <p:nvPr/>
            </p:nvSpPr>
            <p:spPr>
              <a:xfrm>
                <a:off x="3528" y="2027"/>
                <a:ext cx="700" cy="5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3</a:t>
                </a:r>
              </a:p>
            </p:txBody>
          </p:sp>
          <p:sp>
            <p:nvSpPr>
              <p:cNvPr id="68627" name="Text Box 53">
                <a:extLst>
                  <a:ext uri="{FF2B5EF4-FFF2-40B4-BE49-F238E27FC236}">
                    <a16:creationId xmlns="" xmlns:a16="http://schemas.microsoft.com/office/drawing/2014/main" id="{40906FAD-5EDF-4462-AF96-AE0E4BFDDD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5" y="2001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E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28" name="Line 54">
                <a:extLst>
                  <a:ext uri="{FF2B5EF4-FFF2-40B4-BE49-F238E27FC236}">
                    <a16:creationId xmlns="" xmlns:a16="http://schemas.microsoft.com/office/drawing/2014/main" id="{B53EBD8F-1573-47BD-9E7B-04EB601825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897" y="340"/>
                <a:ext cx="1612" cy="4014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prstDash val="dash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29" name="Arc 55">
                <a:extLst>
                  <a:ext uri="{FF2B5EF4-FFF2-40B4-BE49-F238E27FC236}">
                    <a16:creationId xmlns="" xmlns:a16="http://schemas.microsoft.com/office/drawing/2014/main" id="{F11AFE5E-C262-48EA-BA93-A7DC0E616C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460000">
                <a:off x="2889" y="2246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30" name="Text Box 56">
                <a:extLst>
                  <a:ext uri="{FF2B5EF4-FFF2-40B4-BE49-F238E27FC236}">
                    <a16:creationId xmlns="" xmlns:a16="http://schemas.microsoft.com/office/drawing/2014/main" id="{D08CE246-871D-4EF5-AE65-5F07199C1F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44" y="1360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Q</a:t>
                </a:r>
              </a:p>
            </p:txBody>
          </p:sp>
          <p:sp>
            <p:nvSpPr>
              <p:cNvPr id="68631" name="Text Box 57">
                <a:extLst>
                  <a:ext uri="{FF2B5EF4-FFF2-40B4-BE49-F238E27FC236}">
                    <a16:creationId xmlns="" xmlns:a16="http://schemas.microsoft.com/office/drawing/2014/main" id="{AB03724F-4A3E-4BCA-93E4-C3B9E0F589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82" y="2608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D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2" name="Line 58">
                <a:extLst>
                  <a:ext uri="{FF2B5EF4-FFF2-40B4-BE49-F238E27FC236}">
                    <a16:creationId xmlns="" xmlns:a16="http://schemas.microsoft.com/office/drawing/2014/main" id="{9F2BC207-BD5A-4DBD-A93C-E2968222DD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2" y="2503"/>
                <a:ext cx="4184" cy="0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prstDash val="dash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33" name="Text Box 59">
                <a:extLst>
                  <a:ext uri="{FF2B5EF4-FFF2-40B4-BE49-F238E27FC236}">
                    <a16:creationId xmlns="" xmlns:a16="http://schemas.microsoft.com/office/drawing/2014/main" id="{851D5635-D653-4365-AA9F-172A78F221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96" y="1928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F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4" name="Text Box 60">
                <a:extLst>
                  <a:ext uri="{FF2B5EF4-FFF2-40B4-BE49-F238E27FC236}">
                    <a16:creationId xmlns="" xmlns:a16="http://schemas.microsoft.com/office/drawing/2014/main" id="{A4BC38B4-0699-4560-8B15-FD350A0F50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24" y="1360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P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5" name="Text Box 61">
                <a:extLst>
                  <a:ext uri="{FF2B5EF4-FFF2-40B4-BE49-F238E27FC236}">
                    <a16:creationId xmlns="" xmlns:a16="http://schemas.microsoft.com/office/drawing/2014/main" id="{7D03EE20-FD13-4FDE-9C3B-4E1FF247A2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7" y="3629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G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6" name="Text Box 62">
                <a:extLst>
                  <a:ext uri="{FF2B5EF4-FFF2-40B4-BE49-F238E27FC236}">
                    <a16:creationId xmlns="" xmlns:a16="http://schemas.microsoft.com/office/drawing/2014/main" id="{09E752F1-93F3-41AC-AB01-B4DA6DCD598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22" y="3629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H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7" name="Arc 63">
                <a:extLst>
                  <a:ext uri="{FF2B5EF4-FFF2-40B4-BE49-F238E27FC236}">
                    <a16:creationId xmlns="" xmlns:a16="http://schemas.microsoft.com/office/drawing/2014/main" id="{24712EE9-22FF-405F-98DC-A098F5CA1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460000">
                <a:off x="1719" y="2216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50" name="Text Box 64">
                <a:extLst>
                  <a:ext uri="{FF2B5EF4-FFF2-40B4-BE49-F238E27FC236}">
                    <a16:creationId xmlns="" xmlns:a16="http://schemas.microsoft.com/office/drawing/2014/main" id="{6913953F-20A3-4A2B-A612-BD8C4D2BC2E5}"/>
                  </a:ext>
                </a:extLst>
              </p:cNvPr>
              <p:cNvSpPr txBox="1"/>
              <p:nvPr/>
            </p:nvSpPr>
            <p:spPr>
              <a:xfrm>
                <a:off x="1799" y="2104"/>
                <a:ext cx="696" cy="5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1</a:t>
                </a:r>
                <a:endParaRPr lang="zh-CN" altLang="en-US" sz="100" noProof="1">
                  <a:solidFill>
                    <a:srgbClr val="000F2B"/>
                  </a:solidFill>
                </a:endParaRPr>
              </a:p>
            </p:txBody>
          </p:sp>
        </p:grpSp>
        <p:sp>
          <p:nvSpPr>
            <p:cNvPr id="68639" name="Arc 37">
              <a:extLst>
                <a:ext uri="{FF2B5EF4-FFF2-40B4-BE49-F238E27FC236}">
                  <a16:creationId xmlns="" xmlns:a16="http://schemas.microsoft.com/office/drawing/2014/main" id="{9B1486B7-52DA-4D2D-8693-D1F12376E06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800000">
              <a:off x="1560633" y="1439358"/>
              <a:ext cx="205081" cy="224222"/>
            </a:xfrm>
            <a:custGeom>
              <a:avLst/>
              <a:gdLst>
                <a:gd name="T0" fmla="*/ 15773 w 21600"/>
                <a:gd name="T1" fmla="*/ -1 h 19554"/>
                <a:gd name="T2" fmla="*/ 21600 w 21600"/>
                <a:gd name="T3" fmla="*/ 14757 h 19554"/>
                <a:gd name="T4" fmla="*/ 21060 w 21600"/>
                <a:gd name="T5" fmla="*/ 19554 h 19554"/>
                <a:gd name="T6" fmla="*/ 15773 w 21600"/>
                <a:gd name="T7" fmla="*/ -1 h 19554"/>
                <a:gd name="T8" fmla="*/ 21600 w 21600"/>
                <a:gd name="T9" fmla="*/ 14757 h 19554"/>
                <a:gd name="T10" fmla="*/ 21060 w 21600"/>
                <a:gd name="T11" fmla="*/ 19554 h 19554"/>
                <a:gd name="T12" fmla="*/ 0 w 21600"/>
                <a:gd name="T13" fmla="*/ 14757 h 19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19554" fill="none">
                  <a:moveTo>
                    <a:pt x="15773" y="-1"/>
                  </a:moveTo>
                  <a:cubicBezTo>
                    <a:pt x="19517" y="4001"/>
                    <a:pt x="21600" y="9276"/>
                    <a:pt x="21600" y="14757"/>
                  </a:cubicBezTo>
                  <a:cubicBezTo>
                    <a:pt x="21600" y="16371"/>
                    <a:pt x="21419" y="17980"/>
                    <a:pt x="21060" y="19554"/>
                  </a:cubicBezTo>
                </a:path>
                <a:path w="21600" h="19554" stroke="0">
                  <a:moveTo>
                    <a:pt x="15773" y="-1"/>
                  </a:moveTo>
                  <a:cubicBezTo>
                    <a:pt x="19517" y="4001"/>
                    <a:pt x="21600" y="9276"/>
                    <a:pt x="21600" y="14757"/>
                  </a:cubicBezTo>
                  <a:cubicBezTo>
                    <a:pt x="21600" y="16371"/>
                    <a:pt x="21419" y="17980"/>
                    <a:pt x="21060" y="19554"/>
                  </a:cubicBezTo>
                  <a:lnTo>
                    <a:pt x="0" y="14757"/>
                  </a:ln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chemeClr val="tx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Group 37">
            <a:extLst>
              <a:ext uri="{FF2B5EF4-FFF2-40B4-BE49-F238E27FC236}">
                <a16:creationId xmlns="" xmlns:a16="http://schemas.microsoft.com/office/drawing/2014/main" id="{6F64F6C4-06C7-4C0D-A473-E401CB38314F}"/>
              </a:ext>
            </a:extLst>
          </p:cNvPr>
          <p:cNvGrpSpPr>
            <a:grpSpLocks/>
          </p:cNvGrpSpPr>
          <p:nvPr/>
        </p:nvGrpSpPr>
        <p:grpSpPr bwMode="auto">
          <a:xfrm>
            <a:off x="1166813" y="1006475"/>
            <a:ext cx="3435350" cy="2071688"/>
            <a:chOff x="0" y="0"/>
            <a:chExt cx="7223" cy="4352"/>
          </a:xfrm>
        </p:grpSpPr>
        <p:sp>
          <p:nvSpPr>
            <p:cNvPr id="68641" name="Text Box 38">
              <a:extLst>
                <a:ext uri="{FF2B5EF4-FFF2-40B4-BE49-F238E27FC236}">
                  <a16:creationId xmlns="" xmlns:a16="http://schemas.microsoft.com/office/drawing/2014/main" id="{4EC92B83-8178-4011-9370-134A0A7B9E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622"/>
              <a:ext cx="69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" b="1">
                  <a:solidFill>
                    <a:srgbClr val="000F2B"/>
                  </a:solidFill>
                </a:rPr>
                <a:t>B</a:t>
              </a:r>
              <a:endParaRPr lang="zh-CN" altLang="en-US" sz="100">
                <a:solidFill>
                  <a:srgbClr val="000F2B"/>
                </a:solidFill>
              </a:endParaRPr>
            </a:p>
          </p:txBody>
        </p:sp>
        <p:sp>
          <p:nvSpPr>
            <p:cNvPr id="68642" name="Line 39">
              <a:extLst>
                <a:ext uri="{FF2B5EF4-FFF2-40B4-BE49-F238E27FC236}">
                  <a16:creationId xmlns="" xmlns:a16="http://schemas.microsoft.com/office/drawing/2014/main" id="{CD94321C-417D-4970-866C-6A3938DC55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146" y="340"/>
              <a:ext cx="1607" cy="4012"/>
            </a:xfrm>
            <a:prstGeom prst="line">
              <a:avLst/>
            </a:prstGeom>
            <a:noFill/>
            <a:ln w="28575">
              <a:solidFill>
                <a:srgbClr val="000F2B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643" name="Text Box 40">
              <a:extLst>
                <a:ext uri="{FF2B5EF4-FFF2-40B4-BE49-F238E27FC236}">
                  <a16:creationId xmlns="" xmlns:a16="http://schemas.microsoft.com/office/drawing/2014/main" id="{A4C3B73A-1F7F-4AEA-A4B6-740D35CCD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8" y="3627"/>
              <a:ext cx="699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" b="1">
                  <a:solidFill>
                    <a:srgbClr val="000F2B"/>
                  </a:solidFill>
                </a:rPr>
                <a:t>G</a:t>
              </a:r>
            </a:p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grpSp>
          <p:nvGrpSpPr>
            <p:cNvPr id="68644" name="Group 41">
              <a:extLst>
                <a:ext uri="{FF2B5EF4-FFF2-40B4-BE49-F238E27FC236}">
                  <a16:creationId xmlns="" xmlns:a16="http://schemas.microsoft.com/office/drawing/2014/main" id="{A69A024C-BE41-4A08-A4AA-8860AE9969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3" y="0"/>
              <a:ext cx="6829" cy="3970"/>
              <a:chOff x="-1" y="0"/>
              <a:chExt cx="6853" cy="3970"/>
            </a:xfrm>
          </p:grpSpPr>
          <p:sp>
            <p:nvSpPr>
              <p:cNvPr id="68645" name="Arc 42">
                <a:extLst>
                  <a:ext uri="{FF2B5EF4-FFF2-40B4-BE49-F238E27FC236}">
                    <a16:creationId xmlns="" xmlns:a16="http://schemas.microsoft.com/office/drawing/2014/main" id="{7381C2E3-9269-4DEB-9268-A342B1EAF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7800000">
                <a:off x="3374" y="2282"/>
                <a:ext cx="323" cy="353"/>
              </a:xfrm>
              <a:custGeom>
                <a:avLst/>
                <a:gdLst>
                  <a:gd name="T0" fmla="*/ 15773 w 21600"/>
                  <a:gd name="T1" fmla="*/ -1 h 19554"/>
                  <a:gd name="T2" fmla="*/ 21600 w 21600"/>
                  <a:gd name="T3" fmla="*/ 14757 h 19554"/>
                  <a:gd name="T4" fmla="*/ 21060 w 21600"/>
                  <a:gd name="T5" fmla="*/ 19554 h 19554"/>
                  <a:gd name="T6" fmla="*/ 15773 w 21600"/>
                  <a:gd name="T7" fmla="*/ -1 h 19554"/>
                  <a:gd name="T8" fmla="*/ 21600 w 21600"/>
                  <a:gd name="T9" fmla="*/ 14757 h 19554"/>
                  <a:gd name="T10" fmla="*/ 21060 w 21600"/>
                  <a:gd name="T11" fmla="*/ 19554 h 19554"/>
                  <a:gd name="T12" fmla="*/ 0 w 21600"/>
                  <a:gd name="T13" fmla="*/ 14757 h 19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19554" fill="none">
                    <a:moveTo>
                      <a:pt x="15773" y="-1"/>
                    </a:moveTo>
                    <a:cubicBezTo>
                      <a:pt x="19517" y="4001"/>
                      <a:pt x="21600" y="9276"/>
                      <a:pt x="21600" y="14757"/>
                    </a:cubicBezTo>
                    <a:cubicBezTo>
                      <a:pt x="21600" y="16371"/>
                      <a:pt x="21419" y="17980"/>
                      <a:pt x="21060" y="19554"/>
                    </a:cubicBezTo>
                  </a:path>
                  <a:path w="21600" h="19554" stroke="0">
                    <a:moveTo>
                      <a:pt x="15773" y="-1"/>
                    </a:moveTo>
                    <a:cubicBezTo>
                      <a:pt x="19517" y="4001"/>
                      <a:pt x="21600" y="9276"/>
                      <a:pt x="21600" y="14757"/>
                    </a:cubicBezTo>
                    <a:cubicBezTo>
                      <a:pt x="21600" y="16371"/>
                      <a:pt x="21419" y="17980"/>
                      <a:pt x="21060" y="19554"/>
                    </a:cubicBezTo>
                    <a:lnTo>
                      <a:pt x="0" y="14757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46" name="Text Box 43">
                <a:extLst>
                  <a:ext uri="{FF2B5EF4-FFF2-40B4-BE49-F238E27FC236}">
                    <a16:creationId xmlns="" xmlns:a16="http://schemas.microsoft.com/office/drawing/2014/main" id="{B87533C7-9DCA-4AD0-B871-659FDED733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41" y="3512"/>
                <a:ext cx="698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C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47" name="Line 44">
                <a:extLst>
                  <a:ext uri="{FF2B5EF4-FFF2-40B4-BE49-F238E27FC236}">
                    <a16:creationId xmlns="" xmlns:a16="http://schemas.microsoft.com/office/drawing/2014/main" id="{9C56F9EC-0A5D-4E9D-9AD6-C26E83CB9E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14" y="370"/>
                <a:ext cx="3738" cy="3600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prstDash val="dash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48" name="Arc 45">
                <a:extLst>
                  <a:ext uri="{FF2B5EF4-FFF2-40B4-BE49-F238E27FC236}">
                    <a16:creationId xmlns="" xmlns:a16="http://schemas.microsoft.com/office/drawing/2014/main" id="{11D86908-EFBF-4C3F-BFE7-FCB6AFDF8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3540000">
                <a:off x="4418" y="2082"/>
                <a:ext cx="453" cy="370"/>
              </a:xfrm>
              <a:custGeom>
                <a:avLst/>
                <a:gdLst>
                  <a:gd name="T0" fmla="*/ 11720 w 21600"/>
                  <a:gd name="T1" fmla="*/ 0 h 20534"/>
                  <a:gd name="T2" fmla="*/ 21600 w 21600"/>
                  <a:gd name="T3" fmla="*/ 18144 h 20534"/>
                  <a:gd name="T4" fmla="*/ 21467 w 21600"/>
                  <a:gd name="T5" fmla="*/ 20534 h 20534"/>
                  <a:gd name="T6" fmla="*/ 11720 w 21600"/>
                  <a:gd name="T7" fmla="*/ 0 h 20534"/>
                  <a:gd name="T8" fmla="*/ 21600 w 21600"/>
                  <a:gd name="T9" fmla="*/ 18144 h 20534"/>
                  <a:gd name="T10" fmla="*/ 21467 w 21600"/>
                  <a:gd name="T11" fmla="*/ 20534 h 20534"/>
                  <a:gd name="T12" fmla="*/ 0 w 21600"/>
                  <a:gd name="T13" fmla="*/ 18144 h 20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0534" fill="none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</a:path>
                  <a:path w="21600" h="20534" stroke="0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  <a:lnTo>
                      <a:pt x="0" y="18144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49" name="Arc 46">
                <a:extLst>
                  <a:ext uri="{FF2B5EF4-FFF2-40B4-BE49-F238E27FC236}">
                    <a16:creationId xmlns="" xmlns:a16="http://schemas.microsoft.com/office/drawing/2014/main" id="{D092B7BF-7FF5-4171-96E9-1D265C8FB7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740000">
                <a:off x="2781" y="806"/>
                <a:ext cx="452" cy="370"/>
              </a:xfrm>
              <a:custGeom>
                <a:avLst/>
                <a:gdLst>
                  <a:gd name="T0" fmla="*/ 11720 w 21600"/>
                  <a:gd name="T1" fmla="*/ 0 h 20534"/>
                  <a:gd name="T2" fmla="*/ 21600 w 21600"/>
                  <a:gd name="T3" fmla="*/ 18144 h 20534"/>
                  <a:gd name="T4" fmla="*/ 21467 w 21600"/>
                  <a:gd name="T5" fmla="*/ 20534 h 20534"/>
                  <a:gd name="T6" fmla="*/ 11720 w 21600"/>
                  <a:gd name="T7" fmla="*/ 0 h 20534"/>
                  <a:gd name="T8" fmla="*/ 21600 w 21600"/>
                  <a:gd name="T9" fmla="*/ 18144 h 20534"/>
                  <a:gd name="T10" fmla="*/ 21467 w 21600"/>
                  <a:gd name="T11" fmla="*/ 20534 h 20534"/>
                  <a:gd name="T12" fmla="*/ 0 w 21600"/>
                  <a:gd name="T13" fmla="*/ 18144 h 20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0534" fill="none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</a:path>
                  <a:path w="21600" h="20534" stroke="0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  <a:lnTo>
                      <a:pt x="0" y="18144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0" name="Arc 47">
                <a:extLst>
                  <a:ext uri="{FF2B5EF4-FFF2-40B4-BE49-F238E27FC236}">
                    <a16:creationId xmlns="" xmlns:a16="http://schemas.microsoft.com/office/drawing/2014/main" id="{5D8F5DC4-2E22-4763-8639-CD2595DD8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6240000">
                <a:off x="4269" y="2254"/>
                <a:ext cx="335" cy="303"/>
              </a:xfrm>
              <a:custGeom>
                <a:avLst/>
                <a:gdLst>
                  <a:gd name="T0" fmla="*/ 6728 w 21600"/>
                  <a:gd name="T1" fmla="*/ -1 h 20525"/>
                  <a:gd name="T2" fmla="*/ 21600 w 21600"/>
                  <a:gd name="T3" fmla="*/ 20525 h 20525"/>
                  <a:gd name="T4" fmla="*/ 6728 w 21600"/>
                  <a:gd name="T5" fmla="*/ -1 h 20525"/>
                  <a:gd name="T6" fmla="*/ 21600 w 21600"/>
                  <a:gd name="T7" fmla="*/ 20525 h 20525"/>
                  <a:gd name="T8" fmla="*/ 0 w 21600"/>
                  <a:gd name="T9" fmla="*/ 20525 h 20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0525" fill="none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</a:path>
                  <a:path w="21600" h="20525" stroke="0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  <a:lnTo>
                      <a:pt x="0" y="20525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1" name="Arc 48">
                <a:extLst>
                  <a:ext uri="{FF2B5EF4-FFF2-40B4-BE49-F238E27FC236}">
                    <a16:creationId xmlns="" xmlns:a16="http://schemas.microsoft.com/office/drawing/2014/main" id="{2783C930-F699-4966-ADE3-6738F92883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460000">
                <a:off x="157" y="3385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FF0066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2" name="Arc 49">
                <a:extLst>
                  <a:ext uri="{FF2B5EF4-FFF2-40B4-BE49-F238E27FC236}">
                    <a16:creationId xmlns="" xmlns:a16="http://schemas.microsoft.com/office/drawing/2014/main" id="{8388B17A-5100-4516-B8DC-F1B502BD99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6900000">
                <a:off x="3657" y="3321"/>
                <a:ext cx="453" cy="372"/>
              </a:xfrm>
              <a:custGeom>
                <a:avLst/>
                <a:gdLst>
                  <a:gd name="T0" fmla="*/ 6728 w 21600"/>
                  <a:gd name="T1" fmla="*/ -1 h 20525"/>
                  <a:gd name="T2" fmla="*/ 21600 w 21600"/>
                  <a:gd name="T3" fmla="*/ 20525 h 20525"/>
                  <a:gd name="T4" fmla="*/ 6728 w 21600"/>
                  <a:gd name="T5" fmla="*/ -1 h 20525"/>
                  <a:gd name="T6" fmla="*/ 21600 w 21600"/>
                  <a:gd name="T7" fmla="*/ 20525 h 20525"/>
                  <a:gd name="T8" fmla="*/ 0 w 21600"/>
                  <a:gd name="T9" fmla="*/ 20525 h 20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0525" fill="none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</a:path>
                  <a:path w="21600" h="20525" stroke="0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  <a:lnTo>
                      <a:pt x="0" y="20525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3" name="Line 50">
                <a:extLst>
                  <a:ext uri="{FF2B5EF4-FFF2-40B4-BE49-F238E27FC236}">
                    <a16:creationId xmlns="" xmlns:a16="http://schemas.microsoft.com/office/drawing/2014/main" id="{04DEDBC4-44D2-458B-9186-FBBC9A8031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-1" y="732"/>
                <a:ext cx="3007" cy="2925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4" name="Line 51">
                <a:extLst>
                  <a:ext uri="{FF2B5EF4-FFF2-40B4-BE49-F238E27FC236}">
                    <a16:creationId xmlns="" xmlns:a16="http://schemas.microsoft.com/office/drawing/2014/main" id="{1ACED54A-53BF-4129-9813-FF922814BB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-1" y="3645"/>
                <a:ext cx="4185" cy="0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5" name="Line 52">
                <a:extLst>
                  <a:ext uri="{FF2B5EF4-FFF2-40B4-BE49-F238E27FC236}">
                    <a16:creationId xmlns="" xmlns:a16="http://schemas.microsoft.com/office/drawing/2014/main" id="{A861EAF1-0A28-407C-AE1F-9A5677C12E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006" y="732"/>
                <a:ext cx="1176" cy="2922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68" name="Text Box 53">
                <a:extLst>
                  <a:ext uri="{FF2B5EF4-FFF2-40B4-BE49-F238E27FC236}">
                    <a16:creationId xmlns="" xmlns:a16="http://schemas.microsoft.com/office/drawing/2014/main" id="{4083A53D-DB1B-4CA0-AFF0-AB77D128EA15}"/>
                  </a:ext>
                </a:extLst>
              </p:cNvPr>
              <p:cNvSpPr txBox="1"/>
              <p:nvPr/>
            </p:nvSpPr>
            <p:spPr>
              <a:xfrm>
                <a:off x="5007" y="2168"/>
                <a:ext cx="697" cy="5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2</a:t>
                </a:r>
              </a:p>
            </p:txBody>
          </p:sp>
          <p:sp>
            <p:nvSpPr>
              <p:cNvPr id="30769" name="Text Box 54">
                <a:extLst>
                  <a:ext uri="{FF2B5EF4-FFF2-40B4-BE49-F238E27FC236}">
                    <a16:creationId xmlns="" xmlns:a16="http://schemas.microsoft.com/office/drawing/2014/main" id="{3896E8C3-60AF-48DB-94EA-B1F86355DB5A}"/>
                  </a:ext>
                </a:extLst>
              </p:cNvPr>
              <p:cNvSpPr txBox="1"/>
              <p:nvPr/>
            </p:nvSpPr>
            <p:spPr>
              <a:xfrm>
                <a:off x="3969" y="2128"/>
                <a:ext cx="700" cy="5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4</a:t>
                </a:r>
              </a:p>
            </p:txBody>
          </p:sp>
          <p:sp>
            <p:nvSpPr>
              <p:cNvPr id="68658" name="Text Box 55">
                <a:extLst>
                  <a:ext uri="{FF2B5EF4-FFF2-40B4-BE49-F238E27FC236}">
                    <a16:creationId xmlns="" xmlns:a16="http://schemas.microsoft.com/office/drawing/2014/main" id="{FE2004E2-3D0B-4C2A-8771-649935F749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14" y="0"/>
                <a:ext cx="70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A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30771" name="Text Box 56">
                <a:extLst>
                  <a:ext uri="{FF2B5EF4-FFF2-40B4-BE49-F238E27FC236}">
                    <a16:creationId xmlns="" xmlns:a16="http://schemas.microsoft.com/office/drawing/2014/main" id="{4CE27189-7076-44B1-985D-9B732F0EE809}"/>
                  </a:ext>
                </a:extLst>
              </p:cNvPr>
              <p:cNvSpPr txBox="1"/>
              <p:nvPr/>
            </p:nvSpPr>
            <p:spPr>
              <a:xfrm>
                <a:off x="3105" y="1994"/>
                <a:ext cx="697" cy="5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3</a:t>
                </a:r>
              </a:p>
            </p:txBody>
          </p:sp>
          <p:sp>
            <p:nvSpPr>
              <p:cNvPr id="68660" name="Text Box 57">
                <a:extLst>
                  <a:ext uri="{FF2B5EF4-FFF2-40B4-BE49-F238E27FC236}">
                    <a16:creationId xmlns="" xmlns:a16="http://schemas.microsoft.com/office/drawing/2014/main" id="{08C86781-781D-4FA4-B5D4-41C99F148C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0" y="2000"/>
                <a:ext cx="70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E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61" name="Arc 58">
                <a:extLst>
                  <a:ext uri="{FF2B5EF4-FFF2-40B4-BE49-F238E27FC236}">
                    <a16:creationId xmlns="" xmlns:a16="http://schemas.microsoft.com/office/drawing/2014/main" id="{2BD0D381-2D70-4484-BD71-7F1387487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460000">
                <a:off x="4757" y="2245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FF0066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62" name="Text Box 59">
                <a:extLst>
                  <a:ext uri="{FF2B5EF4-FFF2-40B4-BE49-F238E27FC236}">
                    <a16:creationId xmlns="" xmlns:a16="http://schemas.microsoft.com/office/drawing/2014/main" id="{3F70BBB6-532D-4965-A8D8-27F028BBEA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50" y="2602"/>
                <a:ext cx="70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D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63" name="Line 60">
                <a:extLst>
                  <a:ext uri="{FF2B5EF4-FFF2-40B4-BE49-F238E27FC236}">
                    <a16:creationId xmlns="" xmlns:a16="http://schemas.microsoft.com/office/drawing/2014/main" id="{B92110B7-1CA3-4CE2-8330-4612E69618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" y="2542"/>
                <a:ext cx="6130" cy="10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prstDash val="dash"/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64" name="Text Box 61">
                <a:extLst>
                  <a:ext uri="{FF2B5EF4-FFF2-40B4-BE49-F238E27FC236}">
                    <a16:creationId xmlns="" xmlns:a16="http://schemas.microsoft.com/office/drawing/2014/main" id="{979BD9D2-2FA6-4FA1-9484-74B42DF6D4A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6" y="2832"/>
                <a:ext cx="70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F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65" name="Text Box 62">
                <a:extLst>
                  <a:ext uri="{FF2B5EF4-FFF2-40B4-BE49-F238E27FC236}">
                    <a16:creationId xmlns="" xmlns:a16="http://schemas.microsoft.com/office/drawing/2014/main" id="{1B63A416-AC93-41B9-B4E0-5A3F3F2EF8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1" y="10"/>
                <a:ext cx="70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H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66" name="Arc 63">
                <a:extLst>
                  <a:ext uri="{FF2B5EF4-FFF2-40B4-BE49-F238E27FC236}">
                    <a16:creationId xmlns="" xmlns:a16="http://schemas.microsoft.com/office/drawing/2014/main" id="{6F5BE75C-2610-47CC-B36A-F0B9CD6BD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460000">
                <a:off x="1325" y="2238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FF0066"/>
              </a:solidFill>
              <a:ln w="9525">
                <a:solidFill>
                  <a:schemeClr val="tx1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79" name="Text Box 64">
                <a:extLst>
                  <a:ext uri="{FF2B5EF4-FFF2-40B4-BE49-F238E27FC236}">
                    <a16:creationId xmlns="" xmlns:a16="http://schemas.microsoft.com/office/drawing/2014/main" id="{708FAB20-0414-4F90-9A9E-0B55F9E171BD}"/>
                  </a:ext>
                </a:extLst>
              </p:cNvPr>
              <p:cNvSpPr txBox="1"/>
              <p:nvPr/>
            </p:nvSpPr>
            <p:spPr>
              <a:xfrm>
                <a:off x="1534" y="2038"/>
                <a:ext cx="703" cy="5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1</a:t>
                </a:r>
                <a:endParaRPr lang="zh-CN" altLang="en-US" sz="100" noProof="1">
                  <a:solidFill>
                    <a:srgbClr val="000F2B"/>
                  </a:solidFill>
                </a:endParaRP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8F69E55-AAB8-41C2-90B2-2B7DBEF472E8}"/>
              </a:ext>
            </a:extLst>
          </p:cNvPr>
          <p:cNvSpPr txBox="1"/>
          <p:nvPr/>
        </p:nvSpPr>
        <p:spPr>
          <a:xfrm>
            <a:off x="2081238" y="3769205"/>
            <a:ext cx="6218369" cy="5355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学们按照上图中的辅助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线，给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出证明步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骤</a:t>
            </a:r>
            <a:r>
              <a:rPr lang="en-US" altLang="zh-CN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67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69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0118" y="3758362"/>
            <a:ext cx="1262100" cy="530603"/>
            <a:chOff x="676275" y="838993"/>
            <a:chExt cx="1262100" cy="530602"/>
          </a:xfrm>
        </p:grpSpPr>
        <p:sp>
          <p:nvSpPr>
            <p:cNvPr id="71" name="矩形 70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kern="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试一试</a:t>
              </a:r>
            </a:p>
          </p:txBody>
        </p:sp>
        <p:pic>
          <p:nvPicPr>
            <p:cNvPr id="72" name="Picture 1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294965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>
            <a:extLst>
              <a:ext uri="{FF2B5EF4-FFF2-40B4-BE49-F238E27FC236}">
                <a16:creationId xmlns="" xmlns:a16="http://schemas.microsoft.com/office/drawing/2014/main" id="{CB5B0EE6-3FF0-499E-94F5-657BE30BD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622" y="1142709"/>
            <a:ext cx="78859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1F497D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为</a:t>
            </a:r>
            <a:r>
              <a:rPr lang="zh-CN" altLang="en-US" sz="2400" b="1" dirty="0">
                <a:latin typeface="宋体" panose="02010600030101010101" pitchFamily="2" charset="-122"/>
              </a:rPr>
              <a:t>了证明的需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要，在</a:t>
            </a:r>
            <a:r>
              <a:rPr lang="zh-CN" altLang="en-US" sz="2400" b="1" dirty="0">
                <a:latin typeface="宋体" panose="02010600030101010101" pitchFamily="2" charset="-122"/>
              </a:rPr>
              <a:t>原来的图形上添画的线叫做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辅助线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</a:rPr>
              <a:t>在平面几何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里，辅</a:t>
            </a:r>
            <a:r>
              <a:rPr lang="zh-CN" altLang="en-US" sz="2400" b="1" dirty="0">
                <a:latin typeface="宋体" panose="02010600030101010101" pitchFamily="2" charset="-122"/>
              </a:rPr>
              <a:t>助线通常画成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虚线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13316" name="TextBox 3">
            <a:extLst>
              <a:ext uri="{FF2B5EF4-FFF2-40B4-BE49-F238E27FC236}">
                <a16:creationId xmlns="" xmlns:a16="http://schemas.microsoft.com/office/drawing/2014/main" id="{DFCA35AA-F046-4A0E-9669-00989C17E2F2}"/>
              </a:ext>
            </a:extLst>
          </p:cNvPr>
          <p:cNvSpPr txBox="1"/>
          <p:nvPr/>
        </p:nvSpPr>
        <p:spPr>
          <a:xfrm>
            <a:off x="1192025" y="2443663"/>
            <a:ext cx="171874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思路总结</a:t>
            </a:r>
          </a:p>
        </p:txBody>
      </p:sp>
      <p:sp>
        <p:nvSpPr>
          <p:cNvPr id="13317" name="矩形 4">
            <a:extLst>
              <a:ext uri="{FF2B5EF4-FFF2-40B4-BE49-F238E27FC236}">
                <a16:creationId xmlns="" xmlns:a16="http://schemas.microsoft.com/office/drawing/2014/main" id="{50292C1B-A5B1-47CE-80E2-47C137C8B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300" y="2905328"/>
            <a:ext cx="768508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1F497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为了证明三个角的和为</a:t>
            </a:r>
            <a:r>
              <a:rPr lang="en-US" altLang="zh-CN" sz="2400" b="1" dirty="0">
                <a:latin typeface="宋体" panose="02010600030101010101" pitchFamily="2" charset="-122"/>
              </a:rPr>
              <a:t>180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°，通</a:t>
            </a:r>
            <a:r>
              <a:rPr lang="zh-CN" altLang="en-US" sz="2400" b="1" dirty="0">
                <a:latin typeface="宋体" panose="02010600030101010101" pitchFamily="2" charset="-122"/>
              </a:rPr>
              <a:t>过作平行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线，利</a:t>
            </a:r>
            <a:r>
              <a:rPr lang="zh-CN" altLang="en-US" sz="2400" b="1" dirty="0">
                <a:latin typeface="宋体" panose="02010600030101010101" pitchFamily="2" charset="-122"/>
              </a:rPr>
              <a:t>用平行线的性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质，把</a:t>
            </a:r>
            <a:r>
              <a:rPr lang="zh-CN" altLang="en-US" sz="2400" b="1" dirty="0">
                <a:latin typeface="宋体" panose="02010600030101010101" pitchFamily="2" charset="-122"/>
              </a:rPr>
              <a:t>所证问题转化为一个平角或同旁内角互补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等，这</a:t>
            </a:r>
            <a:r>
              <a:rPr lang="zh-CN" altLang="en-US" sz="2400" b="1" dirty="0">
                <a:latin typeface="宋体" panose="02010600030101010101" pitchFamily="2" charset="-122"/>
              </a:rPr>
              <a:t>种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转化思想</a:t>
            </a:r>
            <a:r>
              <a:rPr lang="zh-CN" altLang="en-US" sz="2400" b="1" dirty="0">
                <a:latin typeface="宋体" panose="02010600030101010101" pitchFamily="2" charset="-122"/>
              </a:rPr>
              <a:t>是数学中的常用方法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2" name="TextBox 3">
            <a:extLst>
              <a:ext uri="{FF2B5EF4-FFF2-40B4-BE49-F238E27FC236}">
                <a16:creationId xmlns="" xmlns:a16="http://schemas.microsoft.com/office/drawing/2014/main" id="{849D169A-024A-40C0-9101-A0B50F6D3266}"/>
              </a:ext>
            </a:extLst>
          </p:cNvPr>
          <p:cNvSpPr txBox="1"/>
          <p:nvPr/>
        </p:nvSpPr>
        <p:spPr>
          <a:xfrm>
            <a:off x="1135491" y="651173"/>
            <a:ext cx="171874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作辅助线</a:t>
            </a:r>
          </a:p>
        </p:txBody>
      </p:sp>
      <p:grpSp>
        <p:nvGrpSpPr>
          <p:cNvPr id="11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12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7721975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13316" grpId="0"/>
      <p:bldP spid="133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12F94A4-9845-4C6B-8724-6B80B624A377}"/>
              </a:ext>
            </a:extLst>
          </p:cNvPr>
          <p:cNvSpPr txBox="1"/>
          <p:nvPr/>
        </p:nvSpPr>
        <p:spPr>
          <a:xfrm>
            <a:off x="800100" y="1079442"/>
            <a:ext cx="80083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图，在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中，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=40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=75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的角平分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线，求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的度数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" name="组合 20">
            <a:extLst>
              <a:ext uri="{FF2B5EF4-FFF2-40B4-BE49-F238E27FC236}">
                <a16:creationId xmlns="" xmlns:a16="http://schemas.microsoft.com/office/drawing/2014/main" id="{1066F833-E23A-4D56-B258-D1D7F8508521}"/>
              </a:ext>
            </a:extLst>
          </p:cNvPr>
          <p:cNvGrpSpPr>
            <a:grpSpLocks/>
          </p:cNvGrpSpPr>
          <p:nvPr/>
        </p:nvGrpSpPr>
        <p:grpSpPr bwMode="auto">
          <a:xfrm>
            <a:off x="6001778" y="2402505"/>
            <a:ext cx="2434349" cy="1766657"/>
            <a:chOff x="5724128" y="2780928"/>
            <a:chExt cx="3246589" cy="2353784"/>
          </a:xfrm>
        </p:grpSpPr>
        <p:cxnSp>
          <p:nvCxnSpPr>
            <p:cNvPr id="70659" name="直接连接符 5">
              <a:extLst>
                <a:ext uri="{FF2B5EF4-FFF2-40B4-BE49-F238E27FC236}">
                  <a16:creationId xmlns="" xmlns:a16="http://schemas.microsoft.com/office/drawing/2014/main" id="{0C4D4A13-F220-4A57-8CEB-D68BD928E6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012160" y="4653136"/>
              <a:ext cx="2592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60" name="直接连接符 7">
              <a:extLst>
                <a:ext uri="{FF2B5EF4-FFF2-40B4-BE49-F238E27FC236}">
                  <a16:creationId xmlns="" xmlns:a16="http://schemas.microsoft.com/office/drawing/2014/main" id="{11BECDBA-2767-41F1-8C44-F3466DFA527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012160" y="3140968"/>
              <a:ext cx="2088232" cy="151216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61" name="直接连接符 9">
              <a:extLst>
                <a:ext uri="{FF2B5EF4-FFF2-40B4-BE49-F238E27FC236}">
                  <a16:creationId xmlns="" xmlns:a16="http://schemas.microsoft.com/office/drawing/2014/main" id="{4C0D1C98-B89A-481B-B6D5-7F99A9C843E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100392" y="3140968"/>
              <a:ext cx="504056" cy="151216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0662" name="TextBox 14">
              <a:extLst>
                <a:ext uri="{FF2B5EF4-FFF2-40B4-BE49-F238E27FC236}">
                  <a16:creationId xmlns="" xmlns:a16="http://schemas.microsoft.com/office/drawing/2014/main" id="{DA7AB703-94BC-4F1D-B9A1-CB2286FB02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4128" y="4509119"/>
              <a:ext cx="485721" cy="553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70663" name="TextBox 15">
              <a:extLst>
                <a:ext uri="{FF2B5EF4-FFF2-40B4-BE49-F238E27FC236}">
                  <a16:creationId xmlns="" xmlns:a16="http://schemas.microsoft.com/office/drawing/2014/main" id="{EF51BFD1-C37E-4F97-B50F-67FA4086A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84996" y="4581128"/>
              <a:ext cx="485721" cy="553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70664" name="TextBox 16">
              <a:extLst>
                <a:ext uri="{FF2B5EF4-FFF2-40B4-BE49-F238E27FC236}">
                  <a16:creationId xmlns="" xmlns:a16="http://schemas.microsoft.com/office/drawing/2014/main" id="{EAAAD793-1638-4B3D-90C3-E117E00FA1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00392" y="2780928"/>
              <a:ext cx="485721" cy="553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C</a:t>
              </a:r>
            </a:p>
          </p:txBody>
        </p:sp>
        <p:cxnSp>
          <p:nvCxnSpPr>
            <p:cNvPr id="3" name="直接连接符 18">
              <a:extLst>
                <a:ext uri="{FF2B5EF4-FFF2-40B4-BE49-F238E27FC236}">
                  <a16:creationId xmlns="" xmlns:a16="http://schemas.microsoft.com/office/drawing/2014/main" id="{FF87DD60-1AE7-480F-A89D-95BCDEECD065}"/>
                </a:ext>
              </a:extLst>
            </p:cNvPr>
            <p:cNvCxnSpPr/>
            <p:nvPr/>
          </p:nvCxnSpPr>
          <p:spPr>
            <a:xfrm flipV="1">
              <a:off x="6012065" y="3933651"/>
              <a:ext cx="2375479" cy="719129"/>
            </a:xfrm>
            <a:prstGeom prst="line">
              <a:avLst/>
            </a:prstGeom>
            <a:ln w="254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70666" name="TextBox 19">
              <a:extLst>
                <a:ext uri="{FF2B5EF4-FFF2-40B4-BE49-F238E27FC236}">
                  <a16:creationId xmlns="" xmlns:a16="http://schemas.microsoft.com/office/drawing/2014/main" id="{857EB6D0-B7C8-4B20-B471-FB9B91A582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12988" y="3615407"/>
              <a:ext cx="500435" cy="55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D</a:t>
              </a:r>
            </a:p>
          </p:txBody>
        </p:sp>
      </p:grpSp>
      <p:sp>
        <p:nvSpPr>
          <p:cNvPr id="5126" name="TextBox 21">
            <a:extLst>
              <a:ext uri="{FF2B5EF4-FFF2-40B4-BE49-F238E27FC236}">
                <a16:creationId xmlns="" xmlns:a16="http://schemas.microsoft.com/office/drawing/2014/main" id="{D3E851B5-31B0-42B9-A206-33D89354E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3903" y="2104842"/>
            <a:ext cx="62568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=40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的角平分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线，得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" name="组合 24">
            <a:extLst>
              <a:ext uri="{FF2B5EF4-FFF2-40B4-BE49-F238E27FC236}">
                <a16:creationId xmlns="" xmlns:a16="http://schemas.microsoft.com/office/drawing/2014/main" id="{27E7C183-9CA3-4FC6-B13F-469CB5087060}"/>
              </a:ext>
            </a:extLst>
          </p:cNvPr>
          <p:cNvGrpSpPr>
            <a:grpSpLocks/>
          </p:cNvGrpSpPr>
          <p:nvPr/>
        </p:nvGrpSpPr>
        <p:grpSpPr bwMode="auto">
          <a:xfrm>
            <a:off x="1592263" y="2515241"/>
            <a:ext cx="3002745" cy="557213"/>
            <a:chOff x="439668" y="3140968"/>
            <a:chExt cx="4001216" cy="744083"/>
          </a:xfrm>
        </p:grpSpPr>
        <p:sp>
          <p:nvSpPr>
            <p:cNvPr id="70669" name="TextBox 22">
              <a:extLst>
                <a:ext uri="{FF2B5EF4-FFF2-40B4-BE49-F238E27FC236}">
                  <a16:creationId xmlns="" xmlns:a16="http://schemas.microsoft.com/office/drawing/2014/main" id="{51975039-B0A2-4DE4-BA14-94143A8FBE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668" y="3255367"/>
              <a:ext cx="4001216" cy="554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∠</a:t>
              </a:r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BAD</a:t>
              </a:r>
              <a:r>
                <a:rPr lang="en-US" altLang="zh-CN" sz="2100" b="1" dirty="0">
                  <a:latin typeface="+mn-lt"/>
                  <a:ea typeface="黑体" panose="02010609060101010101" pitchFamily="49" charset="-122"/>
                </a:rPr>
                <a:t>=   ∠</a:t>
              </a:r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BAC</a:t>
              </a:r>
              <a:r>
                <a:rPr lang="en-US" altLang="zh-CN" sz="2100" b="1" dirty="0">
                  <a:latin typeface="+mn-lt"/>
                  <a:ea typeface="黑体" panose="02010609060101010101" pitchFamily="49" charset="-122"/>
                </a:rPr>
                <a:t>=20 °.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70670" name="Object 3">
              <a:extLst>
                <a:ext uri="{FF2B5EF4-FFF2-40B4-BE49-F238E27FC236}">
                  <a16:creationId xmlns="" xmlns:a16="http://schemas.microsoft.com/office/drawing/2014/main" id="{4BA1D94E-0921-43D3-BC95-E15AFBCDDAD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674883979"/>
                </p:ext>
              </p:extLst>
            </p:nvPr>
          </p:nvGraphicFramePr>
          <p:xfrm>
            <a:off x="1834901" y="3140968"/>
            <a:ext cx="288032" cy="7440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00" name="Equation" r:id="rId3" imgW="152280" imgH="393480" progId="Equation.DSMT4">
                    <p:embed/>
                  </p:oleObj>
                </mc:Choice>
                <mc:Fallback>
                  <p:oleObj name="Equation" r:id="rId3" imgW="152280" imgH="393480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34901" y="3140968"/>
                          <a:ext cx="288032" cy="7440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28" name="TextBox 25">
            <a:extLst>
              <a:ext uri="{FF2B5EF4-FFF2-40B4-BE49-F238E27FC236}">
                <a16:creationId xmlns="" xmlns:a16="http://schemas.microsoft.com/office/drawing/2014/main" id="{EA9AC638-3361-4F4D-98C1-683188477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5738" y="3002604"/>
            <a:ext cx="344838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黑体" panose="02010609060101010101" pitchFamily="49" charset="-122"/>
              </a:rPr>
              <a:t>ABD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中</a:t>
            </a:r>
            <a:r>
              <a:rPr lang="zh-CN" altLang="en-US" sz="2100" b="1" dirty="0" smtClean="0"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ADB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=180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°–∠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BAD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            =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180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°–75°–20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°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85°.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0674" name="文本框 6151">
            <a:extLst>
              <a:ext uri="{FF2B5EF4-FFF2-40B4-BE49-F238E27FC236}">
                <a16:creationId xmlns="" xmlns:a16="http://schemas.microsoft.com/office/drawing/2014/main" id="{325B64AF-F5AF-42CF-B4E9-10AFE9761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8416" y="573921"/>
            <a:ext cx="5134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利用三角形的内角和定理求角的度数</a:t>
            </a:r>
          </a:p>
        </p:txBody>
      </p:sp>
      <p:grpSp>
        <p:nvGrpSpPr>
          <p:cNvPr id="70679" name="组合 6">
            <a:extLst>
              <a:ext uri="{FF2B5EF4-FFF2-40B4-BE49-F238E27FC236}">
                <a16:creationId xmlns="" xmlns:a16="http://schemas.microsoft.com/office/drawing/2014/main" id="{CF48431D-E9A4-4546-BD3A-4C8F3E6A76D3}"/>
              </a:ext>
            </a:extLst>
          </p:cNvPr>
          <p:cNvGrpSpPr>
            <a:grpSpLocks/>
          </p:cNvGrpSpPr>
          <p:nvPr/>
        </p:nvGrpSpPr>
        <p:grpSpPr bwMode="auto">
          <a:xfrm>
            <a:off x="428625" y="568078"/>
            <a:ext cx="1858963" cy="492125"/>
            <a:chOff x="427462" y="558483"/>
            <a:chExt cx="1858351" cy="492443"/>
          </a:xfrm>
        </p:grpSpPr>
        <p:grpSp>
          <p:nvGrpSpPr>
            <p:cNvPr id="70680" name="组合 5">
              <a:extLst>
                <a:ext uri="{FF2B5EF4-FFF2-40B4-BE49-F238E27FC236}">
                  <a16:creationId xmlns="" xmlns:a16="http://schemas.microsoft.com/office/drawing/2014/main" id="{4FABBCE6-09CD-428B-83F5-7FB34B58FD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7DC33301-3AD9-413A-B378-B55250581EDA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CE4C73D5-C055-4DE4-980A-10A1B3B61C85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66CC9733-95DE-4177-A58A-91FA68783327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AE66648B-F525-4FCC-B549-47D3E122B55E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5D3710A2-75FD-409D-86D5-EF7FC9F65C45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0686" name="文本框 11">
              <a:extLst>
                <a:ext uri="{FF2B5EF4-FFF2-40B4-BE49-F238E27FC236}">
                  <a16:creationId xmlns="" xmlns:a16="http://schemas.microsoft.com/office/drawing/2014/main" id="{9FC7032C-3C90-4BB5-8EC2-55727E9F7F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grpSp>
        <p:nvGrpSpPr>
          <p:cNvPr id="30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1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7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5514251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框 99">
            <a:extLst>
              <a:ext uri="{FF2B5EF4-FFF2-40B4-BE49-F238E27FC236}">
                <a16:creationId xmlns="" xmlns:a16="http://schemas.microsoft.com/office/drawing/2014/main" id="{B3B20C02-AF2C-492D-89B0-70265DA52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166" y="612327"/>
            <a:ext cx="8399834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如图，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的平分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线，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DE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50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70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EDC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BDC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5A82AC1-9D58-431A-92DF-0438B7198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2137" y="1589088"/>
            <a:ext cx="6267450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50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70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60°.</a:t>
            </a: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的平分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线，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30°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EDC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BDC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BDC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°–∠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BCD=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80°.</a:t>
            </a:r>
          </a:p>
        </p:txBody>
      </p:sp>
      <p:graphicFrame>
        <p:nvGraphicFramePr>
          <p:cNvPr id="5" name="对象 4">
            <a:hlinkClick r:id="" action="ppaction://ole?verb=1"/>
            <a:extLst>
              <a:ext uri="{FF2B5EF4-FFF2-40B4-BE49-F238E27FC236}">
                <a16:creationId xmlns="" xmlns:a16="http://schemas.microsoft.com/office/drawing/2014/main" id="{A62B9919-E8F3-4124-A40B-A11B2BB107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581900"/>
              </p:ext>
            </p:extLst>
          </p:nvPr>
        </p:nvGraphicFramePr>
        <p:xfrm>
          <a:off x="3058828" y="2928204"/>
          <a:ext cx="242887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24" r:id="rId3" imgW="152280" imgH="393480" progId="Equation.KSEE3">
                  <p:embed/>
                </p:oleObj>
              </mc:Choice>
              <mc:Fallback>
                <p:oleObj r:id="rId3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8828" y="2928204"/>
                        <a:ext cx="242887" cy="631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"/>
          <p:cNvGrpSpPr>
            <a:grpSpLocks/>
          </p:cNvGrpSpPr>
          <p:nvPr/>
        </p:nvGrpSpPr>
        <p:grpSpPr bwMode="auto">
          <a:xfrm>
            <a:off x="242261" y="612731"/>
            <a:ext cx="1498600" cy="643766"/>
            <a:chOff x="611188" y="598488"/>
            <a:chExt cx="1498600" cy="643766"/>
          </a:xfrm>
        </p:grpSpPr>
        <p:sp>
          <p:nvSpPr>
            <p:cNvPr id="15" name="圆角矩形 14">
              <a:extLst/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/>
              </a:endParaRPr>
            </a:p>
          </p:txBody>
        </p:sp>
        <p:sp>
          <p:nvSpPr>
            <p:cNvPr id="16" name="圆角矩形 15">
              <a:extLst/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/>
              </a:endParaRPr>
            </a:p>
          </p:txBody>
        </p:sp>
        <p:sp>
          <p:nvSpPr>
            <p:cNvPr id="17" name="圆角矩形 16">
              <a:extLst/>
            </p:cNvPr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/>
              </a:endParaRPr>
            </a:p>
          </p:txBody>
        </p:sp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Tx/>
                <a:buNone/>
              </a:pPr>
              <a:r>
                <a:rPr lang="zh-CN" altLang="en-US" sz="2800" b="1" kern="0" dirty="0">
                  <a:solidFill>
                    <a:prstClr val="white"/>
                  </a:solidFill>
                  <a:latin typeface="+mn-lt"/>
                  <a:ea typeface="楷体" pitchFamily="49" charset="-122"/>
                </a:rPr>
                <a:t>变</a:t>
              </a:r>
              <a:r>
                <a:rPr lang="zh-CN" altLang="en-US" sz="2800" b="1" kern="0" dirty="0" smtClean="0">
                  <a:solidFill>
                    <a:prstClr val="white"/>
                  </a:solidFill>
                  <a:latin typeface="+mn-lt"/>
                  <a:ea typeface="楷体" pitchFamily="49" charset="-122"/>
                </a:rPr>
                <a:t>式题</a:t>
              </a:r>
            </a:p>
          </p:txBody>
        </p:sp>
      </p:grp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20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510" y="1500536"/>
            <a:ext cx="2191048" cy="197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69961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105" y="3484823"/>
            <a:ext cx="2349405" cy="152271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2CD648-E1C4-4686-B906-432AEBE40E17}"/>
              </a:ext>
            </a:extLst>
          </p:cNvPr>
          <p:cNvSpPr/>
          <p:nvPr/>
        </p:nvSpPr>
        <p:spPr>
          <a:xfrm>
            <a:off x="736600" y="2265552"/>
            <a:ext cx="7828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种滑翔伞的形状是左右对称的四边形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=40°.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的度数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40E7304-5D97-46A4-A5E3-6109F1F64FE9}"/>
              </a:ext>
            </a:extLst>
          </p:cNvPr>
          <p:cNvSpPr/>
          <p:nvPr/>
        </p:nvSpPr>
        <p:spPr>
          <a:xfrm>
            <a:off x="897623" y="3564765"/>
            <a:ext cx="5942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180°×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2–(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°)      </a:t>
            </a: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130°.</a:t>
            </a:r>
          </a:p>
        </p:txBody>
      </p:sp>
      <p:sp>
        <p:nvSpPr>
          <p:cNvPr id="72712" name="文本框 1">
            <a:extLst>
              <a:ext uri="{FF2B5EF4-FFF2-40B4-BE49-F238E27FC236}">
                <a16:creationId xmlns="" xmlns:a16="http://schemas.microsoft.com/office/drawing/2014/main" id="{51E921D1-CE7B-4721-B848-8BD1346DA1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599" y="723900"/>
            <a:ext cx="761883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.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ABC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40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80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则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的度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数为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微软雅黑" panose="020B0503020204020204" pitchFamily="34" charset="-122"/>
              </a:rPr>
              <a:t>(</a:t>
            </a:r>
            <a:r>
              <a:rPr lang="zh-CN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微软雅黑" panose="020B0503020204020204" pitchFamily="34" charset="-122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微软雅黑" panose="020B0503020204020204" pitchFamily="34" charset="-122"/>
              </a:rPr>
              <a:t>)</a:t>
            </a:r>
            <a:endParaRPr lang="zh-CN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     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30°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40°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 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50°   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60°</a:t>
            </a:r>
            <a:endParaRPr lang="zh-CN" altLang="en-US" sz="24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D0ED2A3-9967-461A-8F37-BF54DEA6F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000" y="1366676"/>
            <a:ext cx="350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57" y="76829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13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7865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3">
            <a:extLst>
              <a:ext uri="{FF2B5EF4-FFF2-40B4-BE49-F238E27FC236}">
                <a16:creationId xmlns="" xmlns:a16="http://schemas.microsoft.com/office/drawing/2014/main" id="{2D34B0B9-38B1-466A-BF52-0B66A04EF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73" y="738814"/>
            <a:ext cx="7765176" cy="238219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平分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于点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于点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ADE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的大小是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45°       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54°       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40°      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50°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A00B3CF-28F2-478A-A097-C79CE757A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943" y="1935633"/>
            <a:ext cx="403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grpSp>
        <p:nvGrpSpPr>
          <p:cNvPr id="73732" name="组合 2">
            <a:extLst>
              <a:ext uri="{FF2B5EF4-FFF2-40B4-BE49-F238E27FC236}">
                <a16:creationId xmlns="" xmlns:a16="http://schemas.microsoft.com/office/drawing/2014/main" id="{EE757C5E-9122-4B57-9820-86C1C66972B6}"/>
              </a:ext>
            </a:extLst>
          </p:cNvPr>
          <p:cNvGrpSpPr>
            <a:grpSpLocks/>
          </p:cNvGrpSpPr>
          <p:nvPr/>
        </p:nvGrpSpPr>
        <p:grpSpPr bwMode="auto">
          <a:xfrm>
            <a:off x="4151" y="-26070"/>
            <a:ext cx="2006600" cy="477838"/>
            <a:chOff x="153" y="40"/>
            <a:chExt cx="3160" cy="752"/>
          </a:xfrm>
        </p:grpSpPr>
        <p:cxnSp>
          <p:nvCxnSpPr>
            <p:cNvPr id="21" name="直线连接符 20">
              <a:extLst>
                <a:ext uri="{FF2B5EF4-FFF2-40B4-BE49-F238E27FC236}">
                  <a16:creationId xmlns="" xmlns:a16="http://schemas.microsoft.com/office/drawing/2014/main" id="{3ED5B615-DF4B-45BA-A4C3-B42F53447887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3734" name="文本框 18">
              <a:extLst>
                <a:ext uri="{FF2B5EF4-FFF2-40B4-BE49-F238E27FC236}">
                  <a16:creationId xmlns="" xmlns:a16="http://schemas.microsoft.com/office/drawing/2014/main" id="{AE71395C-304E-445E-8C40-5AA4ACA87C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</a:p>
          </p:txBody>
        </p:sp>
        <p:sp>
          <p:nvSpPr>
            <p:cNvPr id="6" name="Freeform 74">
              <a:extLst>
                <a:ext uri="{FF2B5EF4-FFF2-40B4-BE49-F238E27FC236}">
                  <a16:creationId xmlns="" xmlns:a16="http://schemas.microsoft.com/office/drawing/2014/main" id="{394ADD3C-B64B-4848-9D1D-EAC0985191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58" y="76829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17" y="3121005"/>
            <a:ext cx="1799844" cy="128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67757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EBC9F3D0-930E-4C84-AB87-071E9A0DD6C2}"/>
              </a:ext>
            </a:extLst>
          </p:cNvPr>
          <p:cNvSpPr txBox="1"/>
          <p:nvPr/>
        </p:nvSpPr>
        <p:spPr>
          <a:xfrm>
            <a:off x="855678" y="452685"/>
            <a:ext cx="7986320" cy="13950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  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图，</a:t>
            </a: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中，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的延长线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上，过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作</a:t>
            </a:r>
            <a:endParaRPr lang="en-US" altLang="zh-CN" sz="2400" b="1" noProof="1" smtClean="0">
              <a:solidFill>
                <a:prstClr val="black"/>
              </a:solidFill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ts val="3500"/>
              </a:lnSpc>
              <a:defRPr/>
            </a:pPr>
            <a:r>
              <a:rPr lang="en-US" altLang="zh-CN" sz="2400" b="1" i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DE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⊥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于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E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，交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AC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于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F</a:t>
            </a: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已知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°，</a:t>
            </a: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FCD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80</a:t>
            </a: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   求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2400" b="1" noProof="1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D55F4A9-454C-4DA1-BF60-97291D556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998" y="1814892"/>
            <a:ext cx="6318250" cy="325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FEA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90°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．</a:t>
            </a: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∵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AEF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FEA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30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FEA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60°.</a:t>
            </a: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∵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CFD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AFE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CFD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60°.</a:t>
            </a: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CDF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CFD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60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FCD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80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°–∠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CFD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FCD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40°.</a:t>
            </a:r>
          </a:p>
        </p:txBody>
      </p:sp>
      <p:grpSp>
        <p:nvGrpSpPr>
          <p:cNvPr id="9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10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041" y="1701766"/>
            <a:ext cx="2159508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8013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>
                  <a:solidFill>
                    <a:prstClr val="white"/>
                  </a:solidFill>
                </a:rPr>
                <a:t>第一课时</a:t>
              </a:r>
            </a:p>
          </p:txBody>
        </p:sp>
      </p:grp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2909756" y="1980338"/>
            <a:ext cx="3786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三角形的内角和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482886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矩形 5">
            <a:extLst>
              <a:ext uri="{FF2B5EF4-FFF2-40B4-BE49-F238E27FC236}">
                <a16:creationId xmlns="" xmlns:a16="http://schemas.microsoft.com/office/drawing/2014/main" id="{FFDF8096-4C45-4E5F-840F-A4B0138B9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2525" y="803275"/>
            <a:ext cx="7023100" cy="212365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latin typeface="+mn-lt"/>
                <a:cs typeface="宋体" panose="02010600030101010101" pitchFamily="2" charset="-122"/>
              </a:rPr>
              <a:t> </a:t>
            </a:r>
            <a:r>
              <a:rPr lang="en-US" sz="3200" b="1" dirty="0">
                <a:solidFill>
                  <a:srgbClr val="0000FF"/>
                </a:solidFill>
                <a:latin typeface="+mn-lt"/>
                <a:cs typeface="宋体" panose="02010600030101010101" pitchFamily="2" charset="-122"/>
              </a:rPr>
              <a:t>4</a:t>
            </a:r>
            <a:r>
              <a:rPr lang="en-US" sz="3200" b="1" dirty="0" smtClean="0">
                <a:solidFill>
                  <a:srgbClr val="0000FF"/>
                </a:solidFill>
                <a:latin typeface="+mn-lt"/>
                <a:cs typeface="宋体" panose="02010600030101010101" pitchFamily="2" charset="-122"/>
              </a:rPr>
              <a:t>.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直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线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l</a:t>
            </a:r>
            <a:r>
              <a:rPr lang="en-US" altLang="zh-CN" sz="2800" b="1" baseline="-25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∥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l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块含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45°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角的直角三角尺如图放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置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85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en-US" altLang="zh-CN" sz="28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则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∠2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________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18C6AA3-918D-4586-B16F-237C316C0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3798" y="2319086"/>
            <a:ext cx="9044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40°</a:t>
            </a:r>
          </a:p>
        </p:txBody>
      </p:sp>
      <p:grpSp>
        <p:nvGrpSpPr>
          <p:cNvPr id="75780" name="组合 2">
            <a:extLst>
              <a:ext uri="{FF2B5EF4-FFF2-40B4-BE49-F238E27FC236}">
                <a16:creationId xmlns="" xmlns:a16="http://schemas.microsoft.com/office/drawing/2014/main" id="{EEEF2C45-5789-462C-9A5C-01A61A20C936}"/>
              </a:ext>
            </a:extLst>
          </p:cNvPr>
          <p:cNvGrpSpPr>
            <a:grpSpLocks/>
          </p:cNvGrpSpPr>
          <p:nvPr/>
        </p:nvGrpSpPr>
        <p:grpSpPr bwMode="auto">
          <a:xfrm>
            <a:off x="4151" y="-26070"/>
            <a:ext cx="2006600" cy="477838"/>
            <a:chOff x="153" y="40"/>
            <a:chExt cx="3160" cy="752"/>
          </a:xfrm>
        </p:grpSpPr>
        <p:cxnSp>
          <p:nvCxnSpPr>
            <p:cNvPr id="21" name="直线连接符 20">
              <a:extLst>
                <a:ext uri="{FF2B5EF4-FFF2-40B4-BE49-F238E27FC236}">
                  <a16:creationId xmlns="" xmlns:a16="http://schemas.microsoft.com/office/drawing/2014/main" id="{35C31148-F3B3-4938-8DCC-0332A0C0E3D1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782" name="文本框 18">
              <a:extLst>
                <a:ext uri="{FF2B5EF4-FFF2-40B4-BE49-F238E27FC236}">
                  <a16:creationId xmlns="" xmlns:a16="http://schemas.microsoft.com/office/drawing/2014/main" id="{F9025693-C088-4403-8113-C468E0FC08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</a:p>
          </p:txBody>
        </p:sp>
        <p:sp>
          <p:nvSpPr>
            <p:cNvPr id="6" name="Freeform 74">
              <a:extLst>
                <a:ext uri="{FF2B5EF4-FFF2-40B4-BE49-F238E27FC236}">
                  <a16:creationId xmlns="" xmlns:a16="http://schemas.microsoft.com/office/drawing/2014/main" id="{F7551441-E7AC-4D27-8149-0EDD3A34E9D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34" y="97801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7"/>
          <a:stretch/>
        </p:blipFill>
        <p:spPr>
          <a:xfrm>
            <a:off x="5137838" y="2159900"/>
            <a:ext cx="2290378" cy="2775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44121" y="2726878"/>
            <a:ext cx="3401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l</a:t>
            </a:r>
            <a:r>
              <a:rPr lang="en-US" altLang="zh-CN" sz="2000" b="1" baseline="-25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28216" y="3730963"/>
            <a:ext cx="3401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l</a:t>
            </a:r>
            <a:r>
              <a:rPr lang="en-US" altLang="zh-CN" sz="2000" b="1" baseline="-25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endParaRPr lang="zh-CN" alt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31807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>
            <a:extLst>
              <a:ext uri="{FF2B5EF4-FFF2-40B4-BE49-F238E27FC236}">
                <a16:creationId xmlns="" xmlns:a16="http://schemas.microsoft.com/office/drawing/2014/main" id="{18DFAC70-61DF-4BAC-A8B6-143CE206F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615" y="1104166"/>
            <a:ext cx="41812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基本图形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8288279-A784-4C51-9DB9-401444047D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2038" y="3713372"/>
            <a:ext cx="583151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由三角形的内角和定理易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得               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       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D.</a:t>
            </a:r>
            <a:endParaRPr lang="en-US" altLang="zh-CN" sz="2400" b="1" i="1" dirty="0">
              <a:solidFill>
                <a:prstClr val="black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CEA1490-017C-46BA-843B-3E61DD7B7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031" y="2808372"/>
            <a:ext cx="72642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由三角形的内角和定理易得∠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1+∠2=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3+∠4.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194050" y="471008"/>
            <a:ext cx="2440363" cy="647699"/>
            <a:chOff x="3131762" y="248416"/>
            <a:chExt cx="2440363" cy="647699"/>
          </a:xfrm>
        </p:grpSpPr>
        <p:sp>
          <p:nvSpPr>
            <p:cNvPr id="26" name="圆角矩形 25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  归纳总结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grpSp>
        <p:nvGrpSpPr>
          <p:cNvPr id="28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29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055" y="1096141"/>
            <a:ext cx="2159508" cy="15727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286" y="1147264"/>
            <a:ext cx="2132076" cy="16200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040" y="1216414"/>
            <a:ext cx="2107621" cy="1697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4" y="3205381"/>
            <a:ext cx="2159508" cy="134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0080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>
            <a:extLst>
              <a:ext uri="{FF2B5EF4-FFF2-40B4-BE49-F238E27FC236}">
                <a16:creationId xmlns="" xmlns:a16="http://schemas.microsoft.com/office/drawing/2014/main" id="{BBAFCFEB-D85C-4215-ABEC-2B0FCAD7B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395" y="1069451"/>
            <a:ext cx="789238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的度数是∠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倍，∠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比∠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大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15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43" name="矩形 5">
            <a:extLst>
              <a:ext uri="{FF2B5EF4-FFF2-40B4-BE49-F238E27FC236}">
                <a16:creationId xmlns="" xmlns:a16="http://schemas.microsoft.com/office/drawing/2014/main" id="{AF66CFE1-6E62-4AF2-977B-B25BE15A3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3938" y="2118832"/>
            <a:ext cx="417988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设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度数为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，则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ea typeface="仿宋" panose="02010609060101010101" pitchFamily="49" charset="-122"/>
              </a:rPr>
              <a:t>度数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为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度数为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15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从而有</a:t>
            </a:r>
          </a:p>
        </p:txBody>
      </p:sp>
      <p:sp>
        <p:nvSpPr>
          <p:cNvPr id="10244" name="矩形 7">
            <a:extLst>
              <a:ext uri="{FF2B5EF4-FFF2-40B4-BE49-F238E27FC236}">
                <a16:creationId xmlns="" xmlns:a16="http://schemas.microsoft.com/office/drawing/2014/main" id="{7BC95B2C-489D-4B97-B0C1-C6F10F480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4861" y="2931981"/>
            <a:ext cx="38877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15)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180.</a:t>
            </a:r>
          </a:p>
        </p:txBody>
      </p:sp>
      <p:sp>
        <p:nvSpPr>
          <p:cNvPr id="10245" name="矩形 8">
            <a:extLst>
              <a:ext uri="{FF2B5EF4-FFF2-40B4-BE49-F238E27FC236}">
                <a16:creationId xmlns="" xmlns:a16="http://schemas.microsoft.com/office/drawing/2014/main" id="{DD24F7D5-D3DB-4489-9C62-45212E6A7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625" y="3445982"/>
            <a:ext cx="28019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解得 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33.</a:t>
            </a:r>
          </a:p>
        </p:txBody>
      </p:sp>
      <p:sp>
        <p:nvSpPr>
          <p:cNvPr id="10246" name="矩形 9">
            <a:extLst>
              <a:ext uri="{FF2B5EF4-FFF2-40B4-BE49-F238E27FC236}">
                <a16:creationId xmlns="" xmlns:a16="http://schemas.microsoft.com/office/drawing/2014/main" id="{762F2237-81E6-46B3-A306-1A5AE6191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325" y="3878482"/>
            <a:ext cx="40592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99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15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48.</a:t>
            </a:r>
          </a:p>
        </p:txBody>
      </p:sp>
      <p:sp>
        <p:nvSpPr>
          <p:cNvPr id="9222" name="矩形 10">
            <a:extLst>
              <a:ext uri="{FF2B5EF4-FFF2-40B4-BE49-F238E27FC236}">
                <a16:creationId xmlns="" xmlns:a16="http://schemas.microsoft.com/office/drawing/2014/main" id="{564AA335-B000-457F-A96C-8DDC50F36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3000" y="4187558"/>
            <a:ext cx="75347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的度数分别为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48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77836" name="组合 6">
            <a:extLst>
              <a:ext uri="{FF2B5EF4-FFF2-40B4-BE49-F238E27FC236}">
                <a16:creationId xmlns="" xmlns:a16="http://schemas.microsoft.com/office/drawing/2014/main" id="{D3E4DBC7-3F27-45A9-B4B9-2FEA7D0AFDEA}"/>
              </a:ext>
            </a:extLst>
          </p:cNvPr>
          <p:cNvGrpSpPr>
            <a:grpSpLocks/>
          </p:cNvGrpSpPr>
          <p:nvPr/>
        </p:nvGrpSpPr>
        <p:grpSpPr bwMode="auto">
          <a:xfrm>
            <a:off x="447082" y="609076"/>
            <a:ext cx="1858963" cy="492125"/>
            <a:chOff x="427462" y="558483"/>
            <a:chExt cx="1858351" cy="491808"/>
          </a:xfrm>
        </p:grpSpPr>
        <p:grpSp>
          <p:nvGrpSpPr>
            <p:cNvPr id="77837" name="组合 5">
              <a:extLst>
                <a:ext uri="{FF2B5EF4-FFF2-40B4-BE49-F238E27FC236}">
                  <a16:creationId xmlns="" xmlns:a16="http://schemas.microsoft.com/office/drawing/2014/main" id="{1E54DE73-EA17-417B-926F-800AE844F4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F41DD5DE-5D34-4D90-BED3-EF34A375314E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178CD06F-D732-48B1-9F7D-48F3A4BC1165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DE56B866-1EDC-4259-8399-D68DF43519B3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9AD9CE66-57B6-4EB3-A243-25898C1C192D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048E0B42-74BF-4F5E-AC1F-5ACB24506EC7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7843" name="文本框 11">
              <a:extLst>
                <a:ext uri="{FF2B5EF4-FFF2-40B4-BE49-F238E27FC236}">
                  <a16:creationId xmlns="" xmlns:a16="http://schemas.microsoft.com/office/drawing/2014/main" id="{51E051EE-7D0D-4B78-B45F-B132C57F6C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</a:rPr>
                <a:t>2</a:t>
              </a:r>
              <a:endParaRPr lang="zh-CN" altLang="en-US" sz="2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77844" name="文本框 1">
            <a:extLst>
              <a:ext uri="{FF2B5EF4-FFF2-40B4-BE49-F238E27FC236}">
                <a16:creationId xmlns="" xmlns:a16="http://schemas.microsoft.com/office/drawing/2014/main" id="{C5F5A4BF-8589-4D07-984B-F79CCA0EE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5538" y="619125"/>
            <a:ext cx="62309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方程的思想与三角形内角和定理的综合应用</a:t>
            </a:r>
          </a:p>
        </p:txBody>
      </p:sp>
      <p:grpSp>
        <p:nvGrpSpPr>
          <p:cNvPr id="31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2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4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7" name="矩形 10">
            <a:extLst>
              <a:ext uri="{FF2B5EF4-FFF2-40B4-BE49-F238E27FC236}">
                <a16:creationId xmlns="" xmlns:a16="http://schemas.microsoft.com/office/drawing/2014/main" id="{564AA335-B000-457F-A96C-8DDC50F36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730" y="2156233"/>
            <a:ext cx="2830745" cy="2031325"/>
          </a:xfrm>
          <a:prstGeom prst="rect">
            <a:avLst/>
          </a:prstGeom>
          <a:solidFill>
            <a:schemeClr val="bg2"/>
          </a:solidFill>
          <a:ln w="19050">
            <a:solidFill>
              <a:schemeClr val="accent1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方法点拨： </a:t>
            </a:r>
            <a:r>
              <a:rPr lang="zh-CN" altLang="en-US" sz="2100" b="1" dirty="0" smtClean="0">
                <a:latin typeface="+mn-lt"/>
              </a:rPr>
              <a:t>三角形中求角的度数问题，当角之间存在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数量关系</a:t>
            </a:r>
            <a:r>
              <a:rPr lang="zh-CN" altLang="en-US" sz="2100" b="1" dirty="0" smtClean="0">
                <a:latin typeface="+mn-lt"/>
              </a:rPr>
              <a:t>时，一般根据三角形内角和为</a:t>
            </a:r>
            <a:r>
              <a:rPr lang="en-US" altLang="zh-CN" sz="2100" b="1" dirty="0" smtClean="0">
                <a:latin typeface="+mn-lt"/>
              </a:rPr>
              <a:t>180°</a:t>
            </a:r>
            <a:r>
              <a:rPr lang="zh-CN" altLang="en-US" sz="2100" b="1" dirty="0" smtClean="0">
                <a:latin typeface="+mn-lt"/>
              </a:rPr>
              <a:t>，列方程求解</a:t>
            </a:r>
            <a:r>
              <a:rPr lang="en-US" altLang="zh-CN" sz="2100" b="1" dirty="0" smtClean="0">
                <a:latin typeface="+mn-lt"/>
              </a:rPr>
              <a:t>.</a:t>
            </a:r>
            <a:endParaRPr lang="en-US" altLang="zh-CN" sz="2100" b="1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477518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9222" grpId="0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99">
            <a:extLst>
              <a:ext uri="{FF2B5EF4-FFF2-40B4-BE49-F238E27FC236}">
                <a16:creationId xmlns="" xmlns:a16="http://schemas.microsoft.com/office/drawing/2014/main" id="{579138F5-B699-4C8A-9225-53EBAFED7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158" y="548511"/>
            <a:ext cx="7667059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高，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的平分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线，求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DCE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的度数．</a:t>
            </a:r>
          </a:p>
        </p:txBody>
      </p:sp>
      <p:graphicFrame>
        <p:nvGraphicFramePr>
          <p:cNvPr id="78850" name="对象 1">
            <a:hlinkClick r:id="" action="ppaction://ole?verb=1"/>
            <a:extLst>
              <a:ext uri="{FF2B5EF4-FFF2-40B4-BE49-F238E27FC236}">
                <a16:creationId xmlns="" xmlns:a16="http://schemas.microsoft.com/office/drawing/2014/main" id="{AD126768-65AC-4447-801A-6D3CC9C25B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24534"/>
              </p:ext>
            </p:extLst>
          </p:nvPr>
        </p:nvGraphicFramePr>
        <p:xfrm>
          <a:off x="4840687" y="568394"/>
          <a:ext cx="22701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34" r:id="rId3" imgW="152280" imgH="393480" progId="Equation.KSEE3">
                  <p:embed/>
                </p:oleObj>
              </mc:Choice>
              <mc:Fallback>
                <p:oleObj r:id="rId3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0687" y="568394"/>
                        <a:ext cx="227012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1" name="对象 2">
            <a:hlinkClick r:id="" action="ppaction://ole?verb=1"/>
            <a:extLst>
              <a:ext uri="{FF2B5EF4-FFF2-40B4-BE49-F238E27FC236}">
                <a16:creationId xmlns="" xmlns:a16="http://schemas.microsoft.com/office/drawing/2014/main" id="{3F148C6F-DC1A-475E-90B8-D331EED53B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118012"/>
              </p:ext>
            </p:extLst>
          </p:nvPr>
        </p:nvGraphicFramePr>
        <p:xfrm>
          <a:off x="5848453" y="585816"/>
          <a:ext cx="2095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35" r:id="rId5" imgW="139680" imgH="393480" progId="Equation.KSEE3">
                  <p:embed/>
                </p:oleObj>
              </mc:Choice>
              <mc:Fallback>
                <p:oleObj r:id="rId5" imgW="1396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8453" y="585816"/>
                        <a:ext cx="20955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4B52193-6682-4158-B179-8239F86CF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322" y="3279498"/>
            <a:ext cx="7726261" cy="13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解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析</a:t>
            </a:r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根据已知条件用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表示出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，利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用三角形的内角和求出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，再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求出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，最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后根据角平分线的定义求出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即可求得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DCE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的度数．</a:t>
            </a:r>
          </a:p>
        </p:txBody>
      </p:sp>
      <p:sp>
        <p:nvSpPr>
          <p:cNvPr id="7" name="云形标注 6">
            <a:extLst>
              <a:ext uri="{FF2B5EF4-FFF2-40B4-BE49-F238E27FC236}">
                <a16:creationId xmlns="" xmlns:a16="http://schemas.microsoft.com/office/drawing/2014/main" id="{0D9F6441-EFC0-4A77-943B-5AE9939C3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9562" y="1722438"/>
            <a:ext cx="3674377" cy="1211262"/>
          </a:xfrm>
          <a:prstGeom prst="cloudCallout">
            <a:avLst>
              <a:gd name="adj1" fmla="val -54531"/>
              <a:gd name="adj2" fmla="val -11673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accent3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比例关系可考虑用方程思想求角度</a:t>
            </a:r>
            <a:r>
              <a:rPr lang="en-US" altLang="zh-CN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16" name="组合 1"/>
          <p:cNvGrpSpPr>
            <a:grpSpLocks/>
          </p:cNvGrpSpPr>
          <p:nvPr/>
        </p:nvGrpSpPr>
        <p:grpSpPr bwMode="auto">
          <a:xfrm>
            <a:off x="375790" y="548511"/>
            <a:ext cx="1498600" cy="643766"/>
            <a:chOff x="611188" y="598488"/>
            <a:chExt cx="1498600" cy="643766"/>
          </a:xfrm>
        </p:grpSpPr>
        <p:sp>
          <p:nvSpPr>
            <p:cNvPr id="17" name="圆角矩形 16">
              <a:extLst/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/>
              </a:endParaRPr>
            </a:p>
          </p:txBody>
        </p:sp>
        <p:sp>
          <p:nvSpPr>
            <p:cNvPr id="18" name="圆角矩形 17">
              <a:extLst/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/>
              </a:endParaRPr>
            </a:p>
          </p:txBody>
        </p:sp>
        <p:sp>
          <p:nvSpPr>
            <p:cNvPr id="19" name="圆角矩形 18">
              <a:extLst/>
            </p:cNvPr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/>
              </a:endParaRPr>
            </a:p>
          </p:txBody>
        </p:sp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Tx/>
                <a:buNone/>
              </a:pPr>
              <a:r>
                <a:rPr lang="zh-CN" altLang="en-US" sz="2800" b="1" kern="0" dirty="0">
                  <a:solidFill>
                    <a:prstClr val="white"/>
                  </a:solidFill>
                  <a:latin typeface="+mn-lt"/>
                  <a:ea typeface="楷体" pitchFamily="49" charset="-122"/>
                </a:rPr>
                <a:t>变</a:t>
              </a:r>
              <a:r>
                <a:rPr lang="zh-CN" altLang="en-US" sz="2800" b="1" kern="0" dirty="0" smtClean="0">
                  <a:solidFill>
                    <a:prstClr val="white"/>
                  </a:solidFill>
                  <a:latin typeface="+mn-lt"/>
                  <a:ea typeface="楷体" pitchFamily="49" charset="-122"/>
                </a:rPr>
                <a:t>式题</a:t>
              </a:r>
            </a:p>
          </p:txBody>
        </p:sp>
      </p:grp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39" y="1518063"/>
            <a:ext cx="2592324" cy="162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6315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789EB17-5665-4300-A53C-4B1A6DDF9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451" y="496888"/>
            <a:ext cx="6476024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    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    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设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，得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30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90°.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高，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°–90°–30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60°.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的平分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线，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   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×90°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45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60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°–45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15°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aphicFrame>
        <p:nvGraphicFramePr>
          <p:cNvPr id="2" name="对象 1">
            <a:hlinkClick r:id="" action="ppaction://ole?verb=1"/>
            <a:extLst>
              <a:ext uri="{FF2B5EF4-FFF2-40B4-BE49-F238E27FC236}">
                <a16:creationId xmlns="" xmlns:a16="http://schemas.microsoft.com/office/drawing/2014/main" id="{76C31C49-2050-4980-A65C-C4135E4913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110666"/>
              </p:ext>
            </p:extLst>
          </p:nvPr>
        </p:nvGraphicFramePr>
        <p:xfrm>
          <a:off x="2857311" y="526425"/>
          <a:ext cx="219075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50" name="Equation" r:id="rId4" imgW="152280" imgH="393480" progId="Equation.DSMT4">
                  <p:embed/>
                </p:oleObj>
              </mc:Choice>
              <mc:Fallback>
                <p:oleObj name="Equation" r:id="rId4" imgW="152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311" y="526425"/>
                        <a:ext cx="219075" cy="56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1"/>
            <a:extLst>
              <a:ext uri="{FF2B5EF4-FFF2-40B4-BE49-F238E27FC236}">
                <a16:creationId xmlns="" xmlns:a16="http://schemas.microsoft.com/office/drawing/2014/main" id="{AC81AA82-9743-4676-A1E8-AB74384174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60639"/>
              </p:ext>
            </p:extLst>
          </p:nvPr>
        </p:nvGraphicFramePr>
        <p:xfrm>
          <a:off x="3779401" y="496888"/>
          <a:ext cx="201612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51" name="Equation" r:id="rId6" imgW="139680" imgH="393480" progId="Equation.DSMT4">
                  <p:embed/>
                </p:oleObj>
              </mc:Choice>
              <mc:Fallback>
                <p:oleObj name="Equation" r:id="rId6" imgW="1396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401" y="496888"/>
                        <a:ext cx="201612" cy="56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1"/>
            <a:extLst>
              <a:ext uri="{FF2B5EF4-FFF2-40B4-BE49-F238E27FC236}">
                <a16:creationId xmlns="" xmlns:a16="http://schemas.microsoft.com/office/drawing/2014/main" id="{B03130A8-4A01-4278-90C2-F28A8267D5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491612"/>
              </p:ext>
            </p:extLst>
          </p:nvPr>
        </p:nvGraphicFramePr>
        <p:xfrm>
          <a:off x="2635061" y="4143274"/>
          <a:ext cx="222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52" name="Equation" r:id="rId8" imgW="152280" imgH="393480" progId="Equation.DSMT4">
                  <p:embed/>
                </p:oleObj>
              </mc:Choice>
              <mc:Fallback>
                <p:oleObj name="Equation" r:id="rId8" imgW="152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061" y="4143274"/>
                        <a:ext cx="222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9878" name="组合 2">
            <a:extLst>
              <a:ext uri="{FF2B5EF4-FFF2-40B4-BE49-F238E27FC236}">
                <a16:creationId xmlns="" xmlns:a16="http://schemas.microsoft.com/office/drawing/2014/main" id="{83271FD8-05A4-43B6-BBA7-7EE5619B83D6}"/>
              </a:ext>
            </a:extLst>
          </p:cNvPr>
          <p:cNvGrpSpPr>
            <a:grpSpLocks/>
          </p:cNvGrpSpPr>
          <p:nvPr/>
        </p:nvGrpSpPr>
        <p:grpSpPr bwMode="auto">
          <a:xfrm>
            <a:off x="4151" y="-42848"/>
            <a:ext cx="2006600" cy="477838"/>
            <a:chOff x="153" y="40"/>
            <a:chExt cx="3160" cy="752"/>
          </a:xfrm>
        </p:grpSpPr>
        <p:cxnSp>
          <p:nvCxnSpPr>
            <p:cNvPr id="21" name="直线连接符 20">
              <a:extLst>
                <a:ext uri="{FF2B5EF4-FFF2-40B4-BE49-F238E27FC236}">
                  <a16:creationId xmlns="" xmlns:a16="http://schemas.microsoft.com/office/drawing/2014/main" id="{09AC1F63-895D-4CC9-8053-32622CAAC6D8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880" name="文本框 18">
              <a:extLst>
                <a:ext uri="{FF2B5EF4-FFF2-40B4-BE49-F238E27FC236}">
                  <a16:creationId xmlns="" xmlns:a16="http://schemas.microsoft.com/office/drawing/2014/main" id="{C8FE2CDB-F61C-4C8A-8B8B-6E633A1877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="" xmlns:a16="http://schemas.microsoft.com/office/drawing/2014/main" id="{9D905836-3ED6-453D-957C-1AF3545A24B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382" y="1096337"/>
            <a:ext cx="2592324" cy="162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93224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4">
            <a:extLst>
              <a:ext uri="{FF2B5EF4-FFF2-40B4-BE49-F238E27FC236}">
                <a16:creationId xmlns="" xmlns:a16="http://schemas.microsoft.com/office/drawing/2014/main" id="{24213386-0946-49C1-951B-BD4409865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251" y="1469281"/>
            <a:ext cx="803133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:∠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:∠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=1:2:3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_________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三角形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80898" name="Rectangle 11">
            <a:extLst>
              <a:ext uri="{FF2B5EF4-FFF2-40B4-BE49-F238E27FC236}">
                <a16:creationId xmlns="" xmlns:a16="http://schemas.microsoft.com/office/drawing/2014/main" id="{DA2E98D6-914D-480A-A52D-A26EEB72F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2513" y="1128216"/>
            <a:ext cx="75777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=35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，∠ 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=43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.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80899" name="Rectangle 12">
            <a:extLst>
              <a:ext uri="{FF2B5EF4-FFF2-40B4-BE49-F238E27FC236}">
                <a16:creationId xmlns="" xmlns:a16="http://schemas.microsoft.com/office/drawing/2014/main" id="{270A1671-EE36-42A7-AACE-A5B58DFB4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7450" y="3293495"/>
            <a:ext cx="770346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③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+10</a:t>
            </a:r>
            <a:r>
              <a:rPr lang="en-US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+ 10</a:t>
            </a:r>
            <a:r>
              <a:rPr lang="en-US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 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，∠ 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6" name="Text Box 21">
            <a:extLst>
              <a:ext uri="{FF2B5EF4-FFF2-40B4-BE49-F238E27FC236}">
                <a16:creationId xmlns="" xmlns:a16="http://schemas.microsoft.com/office/drawing/2014/main" id="{6560350F-4848-4601-9D1D-27CB761A19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9843" y="1128216"/>
            <a:ext cx="981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102°</a:t>
            </a:r>
          </a:p>
        </p:txBody>
      </p:sp>
      <p:sp>
        <p:nvSpPr>
          <p:cNvPr id="7" name="Text Box 22">
            <a:extLst>
              <a:ext uri="{FF2B5EF4-FFF2-40B4-BE49-F238E27FC236}">
                <a16:creationId xmlns="" xmlns:a16="http://schemas.microsoft.com/office/drawing/2014/main" id="{4A4A8D09-8134-42DA-8F58-D414FD954F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3383" y="2063102"/>
            <a:ext cx="885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直角</a:t>
            </a:r>
          </a:p>
        </p:txBody>
      </p:sp>
      <p:sp>
        <p:nvSpPr>
          <p:cNvPr id="8" name="Text Box 23">
            <a:extLst>
              <a:ext uri="{FF2B5EF4-FFF2-40B4-BE49-F238E27FC236}">
                <a16:creationId xmlns="" xmlns:a16="http://schemas.microsoft.com/office/drawing/2014/main" id="{1FF4C8B6-679E-41FA-82A2-BE90A7DDFD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4181" y="3940582"/>
            <a:ext cx="811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60°</a:t>
            </a:r>
          </a:p>
        </p:txBody>
      </p:sp>
      <p:sp>
        <p:nvSpPr>
          <p:cNvPr id="9" name="Text Box 24">
            <a:extLst>
              <a:ext uri="{FF2B5EF4-FFF2-40B4-BE49-F238E27FC236}">
                <a16:creationId xmlns="" xmlns:a16="http://schemas.microsoft.com/office/drawing/2014/main" id="{FFA08B26-FB30-4B12-806A-11F3BE0A76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6493" y="3939249"/>
            <a:ext cx="812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50°</a:t>
            </a:r>
          </a:p>
        </p:txBody>
      </p:sp>
      <p:sp>
        <p:nvSpPr>
          <p:cNvPr id="10" name="Text Box 25">
            <a:extLst>
              <a:ext uri="{FF2B5EF4-FFF2-40B4-BE49-F238E27FC236}">
                <a16:creationId xmlns="" xmlns:a16="http://schemas.microsoft.com/office/drawing/2014/main" id="{91B2B75B-CC42-4F1B-860F-3D6B22792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8000" y="3940582"/>
            <a:ext cx="811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70°</a:t>
            </a:r>
          </a:p>
        </p:txBody>
      </p:sp>
      <p:grpSp>
        <p:nvGrpSpPr>
          <p:cNvPr id="80905" name="组合 2">
            <a:extLst>
              <a:ext uri="{FF2B5EF4-FFF2-40B4-BE49-F238E27FC236}">
                <a16:creationId xmlns="" xmlns:a16="http://schemas.microsoft.com/office/drawing/2014/main" id="{BC9E10EB-4795-459A-8BCA-180D13FAFB5B}"/>
              </a:ext>
            </a:extLst>
          </p:cNvPr>
          <p:cNvGrpSpPr>
            <a:grpSpLocks/>
          </p:cNvGrpSpPr>
          <p:nvPr/>
        </p:nvGrpSpPr>
        <p:grpSpPr bwMode="auto">
          <a:xfrm>
            <a:off x="20929" y="-34459"/>
            <a:ext cx="2006600" cy="477838"/>
            <a:chOff x="153" y="40"/>
            <a:chExt cx="3160" cy="752"/>
          </a:xfrm>
        </p:grpSpPr>
        <p:cxnSp>
          <p:nvCxnSpPr>
            <p:cNvPr id="21" name="直线连接符 20">
              <a:extLst>
                <a:ext uri="{FF2B5EF4-FFF2-40B4-BE49-F238E27FC236}">
                  <a16:creationId xmlns="" xmlns:a16="http://schemas.microsoft.com/office/drawing/2014/main" id="{CF3FDEDE-486E-42FB-B09B-A2FA16BE80ED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0907" name="文本框 18">
              <a:extLst>
                <a:ext uri="{FF2B5EF4-FFF2-40B4-BE49-F238E27FC236}">
                  <a16:creationId xmlns="" xmlns:a16="http://schemas.microsoft.com/office/drawing/2014/main" id="{54570B84-0D98-4FEF-BBB7-5AD91B2E16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</a:p>
          </p:txBody>
        </p:sp>
        <p:sp>
          <p:nvSpPr>
            <p:cNvPr id="2" name="Freeform 74">
              <a:extLst>
                <a:ext uri="{FF2B5EF4-FFF2-40B4-BE49-F238E27FC236}">
                  <a16:creationId xmlns="" xmlns:a16="http://schemas.microsoft.com/office/drawing/2014/main" id="{178CEE39-250A-4650-A379-CA755B24FCD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0909" name="文本框 3">
            <a:extLst>
              <a:ext uri="{FF2B5EF4-FFF2-40B4-BE49-F238E27FC236}">
                <a16:creationId xmlns="" xmlns:a16="http://schemas.microsoft.com/office/drawing/2014/main" id="{E59ABD7F-3C35-43D0-84A9-881B88BD8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513" y="630500"/>
            <a:ext cx="2478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5.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完成下列各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题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06E52F8-0826-4C45-B131-609BB33B8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965" y="2571467"/>
            <a:ext cx="7400436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解析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设∠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=3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，由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三角形的内角和定理得：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°，解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30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°，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59" y="615805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157174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5" name="Group 33">
            <a:extLst>
              <a:ext uri="{FF2B5EF4-FFF2-40B4-BE49-F238E27FC236}">
                <a16:creationId xmlns="" xmlns:a16="http://schemas.microsoft.com/office/drawing/2014/main" id="{400F9815-E536-4065-B59B-DC7C86F39FA4}"/>
              </a:ext>
            </a:extLst>
          </p:cNvPr>
          <p:cNvGrpSpPr>
            <a:grpSpLocks/>
          </p:cNvGrpSpPr>
          <p:nvPr/>
        </p:nvGrpSpPr>
        <p:grpSpPr bwMode="auto">
          <a:xfrm>
            <a:off x="5688211" y="2160120"/>
            <a:ext cx="3019425" cy="2570163"/>
            <a:chOff x="336" y="1405"/>
            <a:chExt cx="2536" cy="2158"/>
          </a:xfrm>
        </p:grpSpPr>
        <p:sp>
          <p:nvSpPr>
            <p:cNvPr id="82946" name="Text Box 5">
              <a:extLst>
                <a:ext uri="{FF2B5EF4-FFF2-40B4-BE49-F238E27FC236}">
                  <a16:creationId xmlns="" xmlns:a16="http://schemas.microsoft.com/office/drawing/2014/main" id="{944E7655-2191-4B6B-A491-A3C415C15F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4" y="1776"/>
              <a:ext cx="33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北</a:t>
              </a:r>
            </a:p>
          </p:txBody>
        </p:sp>
        <p:sp>
          <p:nvSpPr>
            <p:cNvPr id="15365" name="Line 6">
              <a:extLst>
                <a:ext uri="{FF2B5EF4-FFF2-40B4-BE49-F238E27FC236}">
                  <a16:creationId xmlns="" xmlns:a16="http://schemas.microsoft.com/office/drawing/2014/main" id="{D0FDD2AA-82A1-4C5D-B371-B46A6CF7207D}"/>
                </a:ext>
              </a:extLst>
            </p:cNvPr>
            <p:cNvSpPr/>
            <p:nvPr/>
          </p:nvSpPr>
          <p:spPr>
            <a:xfrm flipH="1" flipV="1">
              <a:off x="2212" y="1817"/>
              <a:ext cx="19" cy="1144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15366" name="Line 7">
              <a:extLst>
                <a:ext uri="{FF2B5EF4-FFF2-40B4-BE49-F238E27FC236}">
                  <a16:creationId xmlns="" xmlns:a16="http://schemas.microsoft.com/office/drawing/2014/main" id="{BE35B0BC-0809-4FD1-8A14-94902E27E266}"/>
                </a:ext>
              </a:extLst>
            </p:cNvPr>
            <p:cNvSpPr/>
            <p:nvPr/>
          </p:nvSpPr>
          <p:spPr>
            <a:xfrm flipH="1" flipV="1">
              <a:off x="571" y="2050"/>
              <a:ext cx="17" cy="1145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2949" name="Text Box 8">
              <a:extLst>
                <a:ext uri="{FF2B5EF4-FFF2-40B4-BE49-F238E27FC236}">
                  <a16:creationId xmlns="" xmlns:a16="http://schemas.microsoft.com/office/drawing/2014/main" id="{3FB5066A-D063-4733-96F3-C8723A8E5E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9" y="2739"/>
              <a:ext cx="423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82950" name="Text Box 9">
              <a:extLst>
                <a:ext uri="{FF2B5EF4-FFF2-40B4-BE49-F238E27FC236}">
                  <a16:creationId xmlns="" xmlns:a16="http://schemas.microsoft.com/office/drawing/2014/main" id="{3C5D2CC9-44B5-49C2-B088-0FBD8D0E12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" y="3215"/>
              <a:ext cx="99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82951" name="Text Box 10">
              <a:extLst>
                <a:ext uri="{FF2B5EF4-FFF2-40B4-BE49-F238E27FC236}">
                  <a16:creationId xmlns="" xmlns:a16="http://schemas.microsoft.com/office/drawing/2014/main" id="{69819EFF-2698-47D4-BE8D-3442FF6A7F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1632"/>
              <a:ext cx="376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</a:p>
          </p:txBody>
        </p:sp>
        <p:sp>
          <p:nvSpPr>
            <p:cNvPr id="82952" name="Text Box 11">
              <a:extLst>
                <a:ext uri="{FF2B5EF4-FFF2-40B4-BE49-F238E27FC236}">
                  <a16:creationId xmlns="" xmlns:a16="http://schemas.microsoft.com/office/drawing/2014/main" id="{133AD681-C0B5-4346-8A3D-07B75FAD2B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9" y="1945"/>
              <a:ext cx="33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北</a:t>
              </a:r>
            </a:p>
          </p:txBody>
        </p:sp>
        <p:sp>
          <p:nvSpPr>
            <p:cNvPr id="15371" name="Line 12">
              <a:extLst>
                <a:ext uri="{FF2B5EF4-FFF2-40B4-BE49-F238E27FC236}">
                  <a16:creationId xmlns="" xmlns:a16="http://schemas.microsoft.com/office/drawing/2014/main" id="{132FD538-44BD-4BC9-B5A5-F72E89A53983}"/>
                </a:ext>
              </a:extLst>
            </p:cNvPr>
            <p:cNvSpPr/>
            <p:nvPr/>
          </p:nvSpPr>
          <p:spPr>
            <a:xfrm flipV="1">
              <a:off x="571" y="2354"/>
              <a:ext cx="1080" cy="841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2954" name="Text Box 13">
              <a:extLst>
                <a:ext uri="{FF2B5EF4-FFF2-40B4-BE49-F238E27FC236}">
                  <a16:creationId xmlns="" xmlns:a16="http://schemas.microsoft.com/office/drawing/2014/main" id="{EEE652CB-26D4-412E-B144-B3FBBBB244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1" y="1904"/>
              <a:ext cx="425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82955" name="Text Box 14">
              <a:extLst>
                <a:ext uri="{FF2B5EF4-FFF2-40B4-BE49-F238E27FC236}">
                  <a16:creationId xmlns="" xmlns:a16="http://schemas.microsoft.com/office/drawing/2014/main" id="{E2AE2773-1591-4DB5-B50A-BC1C79A279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1" y="2040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2956" name="Text Box 15">
              <a:extLst>
                <a:ext uri="{FF2B5EF4-FFF2-40B4-BE49-F238E27FC236}">
                  <a16:creationId xmlns="" xmlns:a16="http://schemas.microsoft.com/office/drawing/2014/main" id="{B339AE05-FBF9-4817-ADE9-28140004F1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6" y="2912"/>
              <a:ext cx="33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5375" name="Line 16">
              <a:extLst>
                <a:ext uri="{FF2B5EF4-FFF2-40B4-BE49-F238E27FC236}">
                  <a16:creationId xmlns="" xmlns:a16="http://schemas.microsoft.com/office/drawing/2014/main" id="{AA9F8E9A-5AD4-420F-85C8-204EC5651D77}"/>
                </a:ext>
              </a:extLst>
            </p:cNvPr>
            <p:cNvSpPr/>
            <p:nvPr/>
          </p:nvSpPr>
          <p:spPr>
            <a:xfrm flipV="1">
              <a:off x="571" y="2937"/>
              <a:ext cx="1651" cy="279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15376" name="Line 17">
              <a:extLst>
                <a:ext uri="{FF2B5EF4-FFF2-40B4-BE49-F238E27FC236}">
                  <a16:creationId xmlns="" xmlns:a16="http://schemas.microsoft.com/office/drawing/2014/main" id="{F3D7A156-0BF6-4353-BDD7-E6DDD2FC0239}"/>
                </a:ext>
              </a:extLst>
            </p:cNvPr>
            <p:cNvSpPr/>
            <p:nvPr/>
          </p:nvSpPr>
          <p:spPr>
            <a:xfrm>
              <a:off x="1695" y="2330"/>
              <a:ext cx="527" cy="606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2959" name="Rectangle 18">
              <a:extLst>
                <a:ext uri="{FF2B5EF4-FFF2-40B4-BE49-F238E27FC236}">
                  <a16:creationId xmlns="" xmlns:a16="http://schemas.microsoft.com/office/drawing/2014/main" id="{68787192-EC6E-4797-ADF5-5C03E0696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5" y="2493"/>
              <a:ext cx="2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</a:p>
          </p:txBody>
        </p:sp>
        <p:sp>
          <p:nvSpPr>
            <p:cNvPr id="15378" name="Line 19">
              <a:extLst>
                <a:ext uri="{FF2B5EF4-FFF2-40B4-BE49-F238E27FC236}">
                  <a16:creationId xmlns="" xmlns:a16="http://schemas.microsoft.com/office/drawing/2014/main" id="{489970D7-1CAA-4E73-A1D0-0974F3CE0626}"/>
                </a:ext>
              </a:extLst>
            </p:cNvPr>
            <p:cNvSpPr/>
            <p:nvPr/>
          </p:nvSpPr>
          <p:spPr>
            <a:xfrm>
              <a:off x="571" y="3215"/>
              <a:ext cx="2121" cy="0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2961" name="Text Box 20">
              <a:extLst>
                <a:ext uri="{FF2B5EF4-FFF2-40B4-BE49-F238E27FC236}">
                  <a16:creationId xmlns="" xmlns:a16="http://schemas.microsoft.com/office/drawing/2014/main" id="{28CF5FAD-B3AE-46FD-83FA-6716C89128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3181"/>
              <a:ext cx="37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东</a:t>
              </a:r>
            </a:p>
          </p:txBody>
        </p:sp>
        <p:sp>
          <p:nvSpPr>
            <p:cNvPr id="82962" name="Arc 21">
              <a:extLst>
                <a:ext uri="{FF2B5EF4-FFF2-40B4-BE49-F238E27FC236}">
                  <a16:creationId xmlns="" xmlns:a16="http://schemas.microsoft.com/office/drawing/2014/main" id="{0648898C-C5BB-4B10-BBED-B3A3BF4B36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" y="2539"/>
              <a:ext cx="188" cy="269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2963" name="Arc 22">
              <a:extLst>
                <a:ext uri="{FF2B5EF4-FFF2-40B4-BE49-F238E27FC236}">
                  <a16:creationId xmlns="" xmlns:a16="http://schemas.microsoft.com/office/drawing/2014/main" id="{A43F99EA-623B-41C4-A981-2C09E57B82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" y="2766"/>
              <a:ext cx="377" cy="373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2964" name="Arc 23">
              <a:extLst>
                <a:ext uri="{FF2B5EF4-FFF2-40B4-BE49-F238E27FC236}">
                  <a16:creationId xmlns="" xmlns:a16="http://schemas.microsoft.com/office/drawing/2014/main" id="{DF1A771F-45E8-4CD9-BC32-BB04F6BF361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046" y="2656"/>
              <a:ext cx="175" cy="91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2965" name="Text Box 24">
              <a:extLst>
                <a:ext uri="{FF2B5EF4-FFF2-40B4-BE49-F238E27FC236}">
                  <a16:creationId xmlns="" xmlns:a16="http://schemas.microsoft.com/office/drawing/2014/main" id="{75E7A1C6-30EC-4B7E-BF53-3FDB5EBFB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8" y="1771"/>
              <a:ext cx="23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</a:p>
          </p:txBody>
        </p:sp>
        <p:sp>
          <p:nvSpPr>
            <p:cNvPr id="82966" name="Text Box 25">
              <a:extLst>
                <a:ext uri="{FF2B5EF4-FFF2-40B4-BE49-F238E27FC236}">
                  <a16:creationId xmlns="" xmlns:a16="http://schemas.microsoft.com/office/drawing/2014/main" id="{B6B2149A-B622-4957-A50D-3254580839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4" y="1405"/>
              <a:ext cx="48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b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82967" name="Text Box 32">
            <a:extLst>
              <a:ext uri="{FF2B5EF4-FFF2-40B4-BE49-F238E27FC236}">
                <a16:creationId xmlns="" xmlns:a16="http://schemas.microsoft.com/office/drawing/2014/main" id="{DFEEB6BD-9365-4658-B8A9-69B9788F6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424" y="1196034"/>
            <a:ext cx="840952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岛在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岛的北偏东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50°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向，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岛在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岛的北偏东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80 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向，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岛在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岛的北偏西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40 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方向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两岛的视角∠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是多少度？从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endParaRPr lang="en-US" altLang="zh-CN" sz="24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两岛的视角∠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是多少度？</a:t>
            </a:r>
          </a:p>
        </p:txBody>
      </p:sp>
      <p:sp>
        <p:nvSpPr>
          <p:cNvPr id="82968" name="文本框 10">
            <a:extLst>
              <a:ext uri="{FF2B5EF4-FFF2-40B4-BE49-F238E27FC236}">
                <a16:creationId xmlns="" xmlns:a16="http://schemas.microsoft.com/office/drawing/2014/main" id="{490E865C-8BBF-461F-A974-78124CBDC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1411" y="660548"/>
            <a:ext cx="72601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利用三角形的内角和定理解决实际问题</a:t>
            </a:r>
            <a:r>
              <a:rPr lang="en-US" altLang="zh-CN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方位问题）</a:t>
            </a:r>
            <a:r>
              <a:rPr lang="en-US" altLang="zh-CN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82973" name="组合 6">
            <a:extLst>
              <a:ext uri="{FF2B5EF4-FFF2-40B4-BE49-F238E27FC236}">
                <a16:creationId xmlns="" xmlns:a16="http://schemas.microsoft.com/office/drawing/2014/main" id="{E0BBB29B-9914-408E-BC92-0C0B09BABFD5}"/>
              </a:ext>
            </a:extLst>
          </p:cNvPr>
          <p:cNvGrpSpPr>
            <a:grpSpLocks/>
          </p:cNvGrpSpPr>
          <p:nvPr/>
        </p:nvGrpSpPr>
        <p:grpSpPr bwMode="auto">
          <a:xfrm>
            <a:off x="420856" y="645319"/>
            <a:ext cx="1858962" cy="492125"/>
            <a:chOff x="427462" y="558483"/>
            <a:chExt cx="1858351" cy="491808"/>
          </a:xfrm>
        </p:grpSpPr>
        <p:grpSp>
          <p:nvGrpSpPr>
            <p:cNvPr id="82974" name="组合 5">
              <a:extLst>
                <a:ext uri="{FF2B5EF4-FFF2-40B4-BE49-F238E27FC236}">
                  <a16:creationId xmlns="" xmlns:a16="http://schemas.microsoft.com/office/drawing/2014/main" id="{2296AFAF-EFA1-4788-8D4B-7BD61F9551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49A7044F-9D53-485C-A51F-9A494F1DC799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979EA8F0-D28F-41B4-B4BC-047709996D88}"/>
                  </a:ext>
                </a:extLst>
              </p:cNvPr>
              <p:cNvSpPr/>
              <p:nvPr/>
            </p:nvSpPr>
            <p:spPr>
              <a:xfrm>
                <a:off x="2507551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F6294B6C-F23C-4A81-BC6F-AF6705E16FA7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1532D232-D48B-4495-B952-324F8D775721}"/>
                  </a:ext>
                </a:extLst>
              </p:cNvPr>
              <p:cNvSpPr/>
              <p:nvPr/>
            </p:nvSpPr>
            <p:spPr>
              <a:xfrm>
                <a:off x="3167734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44DE5036-EF04-485E-B9BC-69DEB87D87D0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2980" name="文本框 11">
              <a:extLst>
                <a:ext uri="{FF2B5EF4-FFF2-40B4-BE49-F238E27FC236}">
                  <a16:creationId xmlns="" xmlns:a16="http://schemas.microsoft.com/office/drawing/2014/main" id="{56A4F997-0D9E-4FF1-98FE-C696CC814D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</a:rPr>
                <a:t>3</a:t>
              </a:r>
              <a:endParaRPr lang="zh-CN" altLang="en-US" sz="2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9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1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67010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4">
            <a:extLst>
              <a:ext uri="{FF2B5EF4-FFF2-40B4-BE49-F238E27FC236}">
                <a16:creationId xmlns="" xmlns:a16="http://schemas.microsoft.com/office/drawing/2014/main" id="{D55C6E26-7D29-4D13-9548-7D8492DE4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510" y="720126"/>
            <a:ext cx="59747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CAB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 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BAD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=80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 50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=30°.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87" name="TextBox 15">
            <a:extLst>
              <a:ext uri="{FF2B5EF4-FFF2-40B4-BE49-F238E27FC236}">
                <a16:creationId xmlns="" xmlns:a16="http://schemas.microsoft.com/office/drawing/2014/main" id="{B7C92BF4-0401-4B62-A6A8-FEBD1D2EF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2355" y="1215268"/>
            <a:ext cx="46987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//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，得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=180 °.</a:t>
            </a:r>
            <a:endParaRPr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8" name="TextBox 16">
            <a:extLst>
              <a:ext uri="{FF2B5EF4-FFF2-40B4-BE49-F238E27FC236}">
                <a16:creationId xmlns="" xmlns:a16="http://schemas.microsoft.com/office/drawing/2014/main" id="{74AEB1EB-FE69-4F97-B0E5-167A99229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376" y="1584484"/>
            <a:ext cx="610552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=180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BAD=180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°–80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°=100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ABE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EBC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=100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°–40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=60°.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9" name="TextBox 18">
            <a:extLst>
              <a:ext uri="{FF2B5EF4-FFF2-40B4-BE49-F238E27FC236}">
                <a16:creationId xmlns="" xmlns:a16="http://schemas.microsoft.com/office/drawing/2014/main" id="{32EF4589-D82D-44C8-9C60-037CCC10AE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9921" y="2627639"/>
            <a:ext cx="4270721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CAB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°–60°–30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0" name="TextBox 20">
            <a:extLst>
              <a:ext uri="{FF2B5EF4-FFF2-40B4-BE49-F238E27FC236}">
                <a16:creationId xmlns="" xmlns:a16="http://schemas.microsoft.com/office/drawing/2014/main" id="{23917B3B-C2D1-4861-8BEC-7F52671FC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219" y="4080113"/>
            <a:ext cx="838253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从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岛看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两岛的视角∠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60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，从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岛看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两岛的视角∠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90°.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83974" name="Group 33">
            <a:extLst>
              <a:ext uri="{FF2B5EF4-FFF2-40B4-BE49-F238E27FC236}">
                <a16:creationId xmlns="" xmlns:a16="http://schemas.microsoft.com/office/drawing/2014/main" id="{0092FD70-A3AB-407E-A64C-764CEFEF5EEB}"/>
              </a:ext>
            </a:extLst>
          </p:cNvPr>
          <p:cNvGrpSpPr>
            <a:grpSpLocks/>
          </p:cNvGrpSpPr>
          <p:nvPr/>
        </p:nvGrpSpPr>
        <p:grpSpPr bwMode="auto">
          <a:xfrm>
            <a:off x="6057563" y="1490871"/>
            <a:ext cx="3019425" cy="2522537"/>
            <a:chOff x="336" y="1405"/>
            <a:chExt cx="2536" cy="2119"/>
          </a:xfrm>
        </p:grpSpPr>
        <p:sp>
          <p:nvSpPr>
            <p:cNvPr id="83975" name="Text Box 5">
              <a:extLst>
                <a:ext uri="{FF2B5EF4-FFF2-40B4-BE49-F238E27FC236}">
                  <a16:creationId xmlns="" xmlns:a16="http://schemas.microsoft.com/office/drawing/2014/main" id="{9869AEC9-0301-4AA1-9873-783501D23F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4" y="1776"/>
              <a:ext cx="33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北</a:t>
              </a:r>
            </a:p>
          </p:txBody>
        </p:sp>
        <p:sp>
          <p:nvSpPr>
            <p:cNvPr id="4" name="Line 6">
              <a:extLst>
                <a:ext uri="{FF2B5EF4-FFF2-40B4-BE49-F238E27FC236}">
                  <a16:creationId xmlns="" xmlns:a16="http://schemas.microsoft.com/office/drawing/2014/main" id="{86A043DB-79F1-48CC-88A3-6381484F2071}"/>
                </a:ext>
              </a:extLst>
            </p:cNvPr>
            <p:cNvSpPr/>
            <p:nvPr/>
          </p:nvSpPr>
          <p:spPr>
            <a:xfrm flipH="1" flipV="1">
              <a:off x="2212" y="1817"/>
              <a:ext cx="19" cy="1144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5" name="Line 7">
              <a:extLst>
                <a:ext uri="{FF2B5EF4-FFF2-40B4-BE49-F238E27FC236}">
                  <a16:creationId xmlns="" xmlns:a16="http://schemas.microsoft.com/office/drawing/2014/main" id="{73B24EF8-6998-4876-9105-39DEFB3A56C6}"/>
                </a:ext>
              </a:extLst>
            </p:cNvPr>
            <p:cNvSpPr/>
            <p:nvPr/>
          </p:nvSpPr>
          <p:spPr>
            <a:xfrm flipH="1" flipV="1">
              <a:off x="571" y="2050"/>
              <a:ext cx="17" cy="1144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3978" name="Text Box 8">
              <a:extLst>
                <a:ext uri="{FF2B5EF4-FFF2-40B4-BE49-F238E27FC236}">
                  <a16:creationId xmlns="" xmlns:a16="http://schemas.microsoft.com/office/drawing/2014/main" id="{77D40769-C985-46FB-AE5E-E1252402A3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9" y="2739"/>
              <a:ext cx="423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83979" name="Text Box 9">
              <a:extLst>
                <a:ext uri="{FF2B5EF4-FFF2-40B4-BE49-F238E27FC236}">
                  <a16:creationId xmlns="" xmlns:a16="http://schemas.microsoft.com/office/drawing/2014/main" id="{34F7D97F-7FF8-4898-B695-A8C7387416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" y="3215"/>
              <a:ext cx="99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3980" name="Text Box 10">
              <a:extLst>
                <a:ext uri="{FF2B5EF4-FFF2-40B4-BE49-F238E27FC236}">
                  <a16:creationId xmlns="" xmlns:a16="http://schemas.microsoft.com/office/drawing/2014/main" id="{A0735438-A67C-4B98-9B19-AF2B5C0491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1632"/>
              <a:ext cx="376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b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3981" name="Text Box 11">
              <a:extLst>
                <a:ext uri="{FF2B5EF4-FFF2-40B4-BE49-F238E27FC236}">
                  <a16:creationId xmlns="" xmlns:a16="http://schemas.microsoft.com/office/drawing/2014/main" id="{04904766-019C-495F-B201-384628BB6A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9" y="1945"/>
              <a:ext cx="33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北</a:t>
              </a:r>
            </a:p>
          </p:txBody>
        </p:sp>
        <p:sp>
          <p:nvSpPr>
            <p:cNvPr id="10" name="Line 12">
              <a:extLst>
                <a:ext uri="{FF2B5EF4-FFF2-40B4-BE49-F238E27FC236}">
                  <a16:creationId xmlns="" xmlns:a16="http://schemas.microsoft.com/office/drawing/2014/main" id="{537DC0F2-C850-477F-929B-5520C362A641}"/>
                </a:ext>
              </a:extLst>
            </p:cNvPr>
            <p:cNvSpPr/>
            <p:nvPr/>
          </p:nvSpPr>
          <p:spPr>
            <a:xfrm flipV="1">
              <a:off x="571" y="2354"/>
              <a:ext cx="1080" cy="840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3983" name="Text Box 13">
              <a:extLst>
                <a:ext uri="{FF2B5EF4-FFF2-40B4-BE49-F238E27FC236}">
                  <a16:creationId xmlns="" xmlns:a16="http://schemas.microsoft.com/office/drawing/2014/main" id="{F433BEA7-3E06-462B-B91B-56EBD08D37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1" y="1904"/>
              <a:ext cx="425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83984" name="Text Box 14">
              <a:extLst>
                <a:ext uri="{FF2B5EF4-FFF2-40B4-BE49-F238E27FC236}">
                  <a16:creationId xmlns="" xmlns:a16="http://schemas.microsoft.com/office/drawing/2014/main" id="{DDFC435B-4F5C-4870-95B1-95D5597F79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1" y="2040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985" name="Text Box 15">
              <a:extLst>
                <a:ext uri="{FF2B5EF4-FFF2-40B4-BE49-F238E27FC236}">
                  <a16:creationId xmlns="" xmlns:a16="http://schemas.microsoft.com/office/drawing/2014/main" id="{3DE9B921-CCC2-4A8A-B6D8-7576C28E15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6" y="2912"/>
              <a:ext cx="33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4" name="Line 16">
              <a:extLst>
                <a:ext uri="{FF2B5EF4-FFF2-40B4-BE49-F238E27FC236}">
                  <a16:creationId xmlns="" xmlns:a16="http://schemas.microsoft.com/office/drawing/2014/main" id="{6EE5E4D4-E1F2-4D11-8BD5-D97E685A5229}"/>
                </a:ext>
              </a:extLst>
            </p:cNvPr>
            <p:cNvSpPr/>
            <p:nvPr/>
          </p:nvSpPr>
          <p:spPr>
            <a:xfrm flipV="1">
              <a:off x="571" y="2936"/>
              <a:ext cx="1651" cy="279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15" name="Line 17">
              <a:extLst>
                <a:ext uri="{FF2B5EF4-FFF2-40B4-BE49-F238E27FC236}">
                  <a16:creationId xmlns="" xmlns:a16="http://schemas.microsoft.com/office/drawing/2014/main" id="{6273F2E4-2B16-4999-AE4D-16E0CFD4D258}"/>
                </a:ext>
              </a:extLst>
            </p:cNvPr>
            <p:cNvSpPr/>
            <p:nvPr/>
          </p:nvSpPr>
          <p:spPr>
            <a:xfrm>
              <a:off x="1651" y="2354"/>
              <a:ext cx="571" cy="583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3988" name="Rectangle 18">
              <a:extLst>
                <a:ext uri="{FF2B5EF4-FFF2-40B4-BE49-F238E27FC236}">
                  <a16:creationId xmlns="" xmlns:a16="http://schemas.microsoft.com/office/drawing/2014/main" id="{F52DD3AF-F5C5-49AF-8C84-25F6E7397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5" y="2493"/>
              <a:ext cx="259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7" name="Line 19">
              <a:extLst>
                <a:ext uri="{FF2B5EF4-FFF2-40B4-BE49-F238E27FC236}">
                  <a16:creationId xmlns="" xmlns:a16="http://schemas.microsoft.com/office/drawing/2014/main" id="{F816228F-3B70-4AB4-ACBE-5715D3E0A68C}"/>
                </a:ext>
              </a:extLst>
            </p:cNvPr>
            <p:cNvSpPr/>
            <p:nvPr/>
          </p:nvSpPr>
          <p:spPr>
            <a:xfrm>
              <a:off x="571" y="3215"/>
              <a:ext cx="2121" cy="0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3990" name="Text Box 20">
              <a:extLst>
                <a:ext uri="{FF2B5EF4-FFF2-40B4-BE49-F238E27FC236}">
                  <a16:creationId xmlns="" xmlns:a16="http://schemas.microsoft.com/office/drawing/2014/main" id="{EB45C259-0D06-41EF-8B0C-115CD4DEDA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3181"/>
              <a:ext cx="37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东</a:t>
              </a:r>
            </a:p>
          </p:txBody>
        </p:sp>
        <p:sp>
          <p:nvSpPr>
            <p:cNvPr id="83991" name="Arc 21">
              <a:extLst>
                <a:ext uri="{FF2B5EF4-FFF2-40B4-BE49-F238E27FC236}">
                  <a16:creationId xmlns="" xmlns:a16="http://schemas.microsoft.com/office/drawing/2014/main" id="{9545DE16-F4AC-40DC-94DD-6B76E2444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" y="2539"/>
              <a:ext cx="188" cy="269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3992" name="Arc 22">
              <a:extLst>
                <a:ext uri="{FF2B5EF4-FFF2-40B4-BE49-F238E27FC236}">
                  <a16:creationId xmlns="" xmlns:a16="http://schemas.microsoft.com/office/drawing/2014/main" id="{76AF5D33-F5F7-48F5-B9BB-27DAD873E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" y="2766"/>
              <a:ext cx="377" cy="373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3993" name="Arc 23">
              <a:extLst>
                <a:ext uri="{FF2B5EF4-FFF2-40B4-BE49-F238E27FC236}">
                  <a16:creationId xmlns="" xmlns:a16="http://schemas.microsoft.com/office/drawing/2014/main" id="{7553C32D-F06F-45EC-99F4-51CBE246797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046" y="2656"/>
              <a:ext cx="175" cy="91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3994" name="Text Box 24">
              <a:extLst>
                <a:ext uri="{FF2B5EF4-FFF2-40B4-BE49-F238E27FC236}">
                  <a16:creationId xmlns="" xmlns:a16="http://schemas.microsoft.com/office/drawing/2014/main" id="{9A190893-B301-4256-B8EC-F839AB72CE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8" y="1771"/>
              <a:ext cx="23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3995" name="Text Box 25">
              <a:extLst>
                <a:ext uri="{FF2B5EF4-FFF2-40B4-BE49-F238E27FC236}">
                  <a16:creationId xmlns="" xmlns:a16="http://schemas.microsoft.com/office/drawing/2014/main" id="{B87F88E3-7861-48D9-B6B9-D3AFCBED36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4" y="1405"/>
              <a:ext cx="48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b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7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8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0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910352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  <p:bldP spid="163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矩形 1">
            <a:extLst>
              <a:ext uri="{FF2B5EF4-FFF2-40B4-BE49-F238E27FC236}">
                <a16:creationId xmlns="" xmlns:a16="http://schemas.microsoft.com/office/drawing/2014/main" id="{EF3A4AA0-0102-4F00-A0B2-833BE9643F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553" y="662586"/>
            <a:ext cx="7934164" cy="26765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6.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图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艘渔船在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处测得灯塔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在北偏东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60°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的方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向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另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一艘货轮在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处测得灯塔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在北偏东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40°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的方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向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那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么在灯塔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处观看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处时的视角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BAC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是多少度？</a:t>
            </a:r>
          </a:p>
        </p:txBody>
      </p:sp>
      <p:pic>
        <p:nvPicPr>
          <p:cNvPr id="86018" name="Picture 6" descr="S105">
            <a:extLst>
              <a:ext uri="{FF2B5EF4-FFF2-40B4-BE49-F238E27FC236}">
                <a16:creationId xmlns="" xmlns:a16="http://schemas.microsoft.com/office/drawing/2014/main" id="{3285EAAD-27E1-4DE8-A89B-A2F380B18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635" y="2971465"/>
            <a:ext cx="2755900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5">
            <a:extLst>
              <a:ext uri="{FF2B5EF4-FFF2-40B4-BE49-F238E27FC236}">
                <a16:creationId xmlns="" xmlns:a16="http://schemas.microsoft.com/office/drawing/2014/main" id="{E387FE91-19E5-436A-9D78-46092267122A}"/>
              </a:ext>
            </a:extLst>
          </p:cNvPr>
          <p:cNvGrpSpPr>
            <a:grpSpLocks/>
          </p:cNvGrpSpPr>
          <p:nvPr/>
        </p:nvGrpSpPr>
        <p:grpSpPr bwMode="auto">
          <a:xfrm>
            <a:off x="18409" y="6379"/>
            <a:ext cx="2006600" cy="477838"/>
            <a:chOff x="248" y="110"/>
            <a:chExt cx="3160" cy="752"/>
          </a:xfrm>
        </p:grpSpPr>
        <p:sp>
          <p:nvSpPr>
            <p:cNvPr id="10" name="文本框 15">
              <a:extLst>
                <a:ext uri="{FF2B5EF4-FFF2-40B4-BE49-F238E27FC236}">
                  <a16:creationId xmlns="" xmlns:a16="http://schemas.microsoft.com/office/drawing/2014/main" id="{D81B44F1-9A9F-4804-BBBF-8273E7DBF3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>
              <a:extLst>
                <a:ext uri="{FF2B5EF4-FFF2-40B4-BE49-F238E27FC236}">
                  <a16:creationId xmlns="" xmlns:a16="http://schemas.microsoft.com/office/drawing/2014/main" id="{35067A38-E854-4ACF-BEE3-7B548F9273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3" name="直线连接符 14">
                <a:extLst>
                  <a:ext uri="{FF2B5EF4-FFF2-40B4-BE49-F238E27FC236}">
                    <a16:creationId xmlns="" xmlns:a16="http://schemas.microsoft.com/office/drawing/2014/main" id="{63B8C440-BD4F-48CF-A2FE-F74D0369AC5A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>
                <a:extLst>
                  <a:ext uri="{FF2B5EF4-FFF2-40B4-BE49-F238E27FC236}">
                    <a16:creationId xmlns="" xmlns:a16="http://schemas.microsoft.com/office/drawing/2014/main" id="{E00C58F2-7E24-41BC-A5F8-6DA63893BE0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68" y="78507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351694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2BE8FE20-9267-47DF-9BBE-981FBE025112}"/>
              </a:ext>
            </a:extLst>
          </p:cNvPr>
          <p:cNvSpPr/>
          <p:nvPr/>
        </p:nvSpPr>
        <p:spPr>
          <a:xfrm>
            <a:off x="634622" y="536691"/>
            <a:ext cx="71251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处测得灯塔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在北偏东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60°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的方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向，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∴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60°.</a:t>
            </a: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400" b="1" dirty="0">
                <a:ea typeface="仿宋" panose="02010609060101010101" pitchFamily="49" charset="-122"/>
              </a:rPr>
              <a:t>∵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DBE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ea typeface="仿宋" panose="02010609060101010101" pitchFamily="49" charset="-122"/>
              </a:rPr>
              <a:t>∴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°–60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30°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ea typeface="仿宋" panose="02010609060101010101" pitchFamily="49" charset="-122"/>
              </a:rPr>
              <a:t>∵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处测得灯塔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在北偏东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40°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的方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向，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ea typeface="仿宋" panose="02010609060101010101" pitchFamily="49" charset="-122"/>
              </a:rPr>
              <a:t>∴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°–40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50°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ea typeface="仿宋" panose="02010609060101010101" pitchFamily="49" charset="-122"/>
              </a:rPr>
              <a:t>∴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ACE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°–30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20°.</a:t>
            </a: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即在灯塔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处观看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处时的视角∠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20°.</a:t>
            </a:r>
          </a:p>
        </p:txBody>
      </p:sp>
      <p:grpSp>
        <p:nvGrpSpPr>
          <p:cNvPr id="7" name="组合 5">
            <a:extLst>
              <a:ext uri="{FF2B5EF4-FFF2-40B4-BE49-F238E27FC236}">
                <a16:creationId xmlns="" xmlns:a16="http://schemas.microsoft.com/office/drawing/2014/main" id="{E387FE91-19E5-436A-9D78-46092267122A}"/>
              </a:ext>
            </a:extLst>
          </p:cNvPr>
          <p:cNvGrpSpPr>
            <a:grpSpLocks/>
          </p:cNvGrpSpPr>
          <p:nvPr/>
        </p:nvGrpSpPr>
        <p:grpSpPr bwMode="auto">
          <a:xfrm>
            <a:off x="10020" y="-2010"/>
            <a:ext cx="2006600" cy="477838"/>
            <a:chOff x="248" y="110"/>
            <a:chExt cx="3160" cy="752"/>
          </a:xfrm>
        </p:grpSpPr>
        <p:sp>
          <p:nvSpPr>
            <p:cNvPr id="8" name="文本框 15">
              <a:extLst>
                <a:ext uri="{FF2B5EF4-FFF2-40B4-BE49-F238E27FC236}">
                  <a16:creationId xmlns="" xmlns:a16="http://schemas.microsoft.com/office/drawing/2014/main" id="{D81B44F1-9A9F-4804-BBBF-8273E7DBF3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0" name="组合 2">
              <a:extLst>
                <a:ext uri="{FF2B5EF4-FFF2-40B4-BE49-F238E27FC236}">
                  <a16:creationId xmlns="" xmlns:a16="http://schemas.microsoft.com/office/drawing/2014/main" id="{35067A38-E854-4ACF-BEE3-7B548F9273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1" name="直线连接符 14">
                <a:extLst>
                  <a:ext uri="{FF2B5EF4-FFF2-40B4-BE49-F238E27FC236}">
                    <a16:creationId xmlns="" xmlns:a16="http://schemas.microsoft.com/office/drawing/2014/main" id="{63B8C440-BD4F-48CF-A2FE-F74D0369AC5A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>
                <a:extLst>
                  <a:ext uri="{FF2B5EF4-FFF2-40B4-BE49-F238E27FC236}">
                    <a16:creationId xmlns="" xmlns:a16="http://schemas.microsoft.com/office/drawing/2014/main" id="{E00C58F2-7E24-41BC-A5F8-6DA63893BE0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9" name="Picture 6" descr="S105">
            <a:extLst>
              <a:ext uri="{FF2B5EF4-FFF2-40B4-BE49-F238E27FC236}">
                <a16:creationId xmlns="" xmlns:a16="http://schemas.microsoft.com/office/drawing/2014/main" id="{3285EAAD-27E1-4DE8-A89B-A2F380B18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79" y="1090569"/>
            <a:ext cx="2325276" cy="13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8664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2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charRg st="2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>
                                            <p:txEl>
                                              <p:charRg st="2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4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>
                                            <p:txEl>
                                              <p:charRg st="4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>
                                            <p:txEl>
                                              <p:charRg st="4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 descr="2345_12">
            <a:extLst>
              <a:ext uri="{FF2B5EF4-FFF2-40B4-BE49-F238E27FC236}">
                <a16:creationId xmlns="" xmlns:a16="http://schemas.microsoft.com/office/drawing/2014/main" id="{9CD2AF1B-EA5B-43E2-9708-8F2491BA0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69"/>
          <a:stretch>
            <a:fillRect/>
          </a:stretch>
        </p:blipFill>
        <p:spPr bwMode="auto">
          <a:xfrm>
            <a:off x="6183313" y="2738438"/>
            <a:ext cx="175260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图片 2" descr="2345_12">
            <a:extLst>
              <a:ext uri="{FF2B5EF4-FFF2-40B4-BE49-F238E27FC236}">
                <a16:creationId xmlns="" xmlns:a16="http://schemas.microsoft.com/office/drawing/2014/main" id="{5D260665-19A2-4FE5-AAEF-A010B75F1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2" r="30627"/>
          <a:stretch>
            <a:fillRect/>
          </a:stretch>
        </p:blipFill>
        <p:spPr bwMode="auto">
          <a:xfrm>
            <a:off x="626756" y="1942307"/>
            <a:ext cx="1725613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3" descr="2345_12">
            <a:extLst>
              <a:ext uri="{FF2B5EF4-FFF2-40B4-BE49-F238E27FC236}">
                <a16:creationId xmlns="" xmlns:a16="http://schemas.microsoft.com/office/drawing/2014/main" id="{47F1A7EB-45DE-4B2B-9CB9-23D205420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31" b="7648"/>
          <a:stretch>
            <a:fillRect/>
          </a:stretch>
        </p:blipFill>
        <p:spPr bwMode="auto">
          <a:xfrm>
            <a:off x="4803775" y="3789363"/>
            <a:ext cx="1157288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云形标注 4">
            <a:extLst>
              <a:ext uri="{FF2B5EF4-FFF2-40B4-BE49-F238E27FC236}">
                <a16:creationId xmlns="" xmlns:a16="http://schemas.microsoft.com/office/drawing/2014/main" id="{F52B44FE-AC55-42B2-98FA-D118CE4B11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5754" y="3065463"/>
            <a:ext cx="2522509" cy="1214437"/>
          </a:xfrm>
          <a:prstGeom prst="cloudCallout">
            <a:avLst>
              <a:gd name="adj1" fmla="val 54704"/>
              <a:gd name="adj2" fmla="val 33352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我的形状最</a:t>
            </a:r>
            <a:r>
              <a:rPr lang="zh-CN" altLang="zh-CN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那</a:t>
            </a:r>
            <a:r>
              <a:rPr lang="zh-CN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我的内角和最小</a:t>
            </a:r>
            <a:r>
              <a:rPr lang="en-US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</a:p>
        </p:txBody>
      </p:sp>
      <p:sp>
        <p:nvSpPr>
          <p:cNvPr id="5125" name="云形标注 5">
            <a:extLst>
              <a:ext uri="{FF2B5EF4-FFF2-40B4-BE49-F238E27FC236}">
                <a16:creationId xmlns="" xmlns:a16="http://schemas.microsoft.com/office/drawing/2014/main" id="{9E723744-E78E-4FF3-AEC6-88BE4E812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1462" y="1587500"/>
            <a:ext cx="2232185" cy="1365250"/>
          </a:xfrm>
          <a:prstGeom prst="cloudCallout">
            <a:avLst>
              <a:gd name="adj1" fmla="val 25856"/>
              <a:gd name="adj2" fmla="val 60106"/>
            </a:avLst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我的形状最</a:t>
            </a:r>
            <a:r>
              <a:rPr lang="zh-CN" altLang="zh-CN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那</a:t>
            </a:r>
            <a:r>
              <a:rPr lang="zh-CN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我的内角和最大</a:t>
            </a:r>
            <a:r>
              <a:rPr lang="en-US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</a:p>
        </p:txBody>
      </p:sp>
      <p:sp>
        <p:nvSpPr>
          <p:cNvPr id="5126" name="云形标注 6">
            <a:extLst>
              <a:ext uri="{FF2B5EF4-FFF2-40B4-BE49-F238E27FC236}">
                <a16:creationId xmlns="" xmlns:a16="http://schemas.microsoft.com/office/drawing/2014/main" id="{A0BAD679-28BD-4697-A9AD-29C8F1A1F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3038" y="1520825"/>
            <a:ext cx="2546859" cy="1530350"/>
          </a:xfrm>
          <a:prstGeom prst="cloudCallout">
            <a:avLst>
              <a:gd name="adj1" fmla="val -88805"/>
              <a:gd name="adj2" fmla="val -8562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zh-CN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有一个钝</a:t>
            </a:r>
            <a:r>
              <a:rPr lang="zh-CN" altLang="zh-CN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角</a:t>
            </a:r>
            <a:r>
              <a:rPr lang="zh-CN" altLang="en-US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所</a:t>
            </a:r>
            <a:r>
              <a:rPr lang="zh-CN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以我的内角和才是最大的</a:t>
            </a:r>
            <a:r>
              <a:rPr lang="en-US" altLang="zh-CN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</a:p>
        </p:txBody>
      </p:sp>
      <p:sp>
        <p:nvSpPr>
          <p:cNvPr id="5127" name="文本框 7">
            <a:extLst>
              <a:ext uri="{FF2B5EF4-FFF2-40B4-BE49-F238E27FC236}">
                <a16:creationId xmlns="" xmlns:a16="http://schemas.microsoft.com/office/drawing/2014/main" id="{175D3D6F-EE55-409C-8838-72F0ABA1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799" y="542096"/>
            <a:ext cx="84784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一天，三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类三角形通过对自身的特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点，讲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出了自己对三角形内角和的理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解，请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同学们作为小判官给它们评判一下吧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58377" name="组合 1">
            <a:extLst>
              <a:ext uri="{FF2B5EF4-FFF2-40B4-BE49-F238E27FC236}">
                <a16:creationId xmlns="" xmlns:a16="http://schemas.microsoft.com/office/drawing/2014/main" id="{AFBA5F6A-CB95-4F1A-B007-6D3C1782A22B}"/>
              </a:ext>
            </a:extLst>
          </p:cNvPr>
          <p:cNvGrpSpPr>
            <a:grpSpLocks/>
          </p:cNvGrpSpPr>
          <p:nvPr/>
        </p:nvGrpSpPr>
        <p:grpSpPr bwMode="auto">
          <a:xfrm>
            <a:off x="9408" y="-52544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259EC5C6-0B87-429E-BB5B-44A40E57B0C5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379" name="文本框 18">
              <a:extLst>
                <a:ext uri="{FF2B5EF4-FFF2-40B4-BE49-F238E27FC236}">
                  <a16:creationId xmlns="" xmlns:a16="http://schemas.microsoft.com/office/drawing/2014/main" id="{53E5AB96-328C-468C-A2A3-6A7F9E34A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C83F193D-FA2B-4482-ABD9-39CC0F4C671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02090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/>
      <p:bldP spid="5125" grpId="0" bldLvl="0" animBg="1"/>
      <p:bldP spid="512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65" name="组合 3">
            <a:extLst>
              <a:ext uri="{FF2B5EF4-FFF2-40B4-BE49-F238E27FC236}">
                <a16:creationId xmlns="" xmlns:a16="http://schemas.microsoft.com/office/drawing/2014/main" id="{E24FD119-E1F6-4AA2-8769-8E3A47DDF22E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88066" name="组合 2">
              <a:extLst>
                <a:ext uri="{FF2B5EF4-FFF2-40B4-BE49-F238E27FC236}">
                  <a16:creationId xmlns="" xmlns:a16="http://schemas.microsoft.com/office/drawing/2014/main" id="{A6A1878C-1DB9-4385-BEEC-223BE40B78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1F228377-E05B-4A50-ABBF-712C7E39A43A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68441626-089C-4606-BAF0-8D760AD68D25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4D048ADE-BE3C-47AC-893A-05B12A64ECC6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FEFB5474-4A0B-4F5E-980D-B7F897B45653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8071" name="矩形 1">
              <a:extLst>
                <a:ext uri="{FF2B5EF4-FFF2-40B4-BE49-F238E27FC236}">
                  <a16:creationId xmlns="" xmlns:a16="http://schemas.microsoft.com/office/drawing/2014/main" id="{5F07B3B2-7A46-4350-8615-84A491945D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连接中考</a:t>
              </a:r>
            </a:p>
          </p:txBody>
        </p:sp>
      </p:grpSp>
      <p:grpSp>
        <p:nvGrpSpPr>
          <p:cNvPr id="88072" name="组合 5">
            <a:extLst>
              <a:ext uri="{FF2B5EF4-FFF2-40B4-BE49-F238E27FC236}">
                <a16:creationId xmlns="" xmlns:a16="http://schemas.microsoft.com/office/drawing/2014/main" id="{226BDDE2-2BF0-4807-B51D-0714C336BF19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27177"/>
            <a:ext cx="2006600" cy="477838"/>
            <a:chOff x="248" y="110"/>
            <a:chExt cx="3160" cy="752"/>
          </a:xfrm>
        </p:grpSpPr>
        <p:sp>
          <p:nvSpPr>
            <p:cNvPr id="88073" name="文本框 15">
              <a:extLst>
                <a:ext uri="{FF2B5EF4-FFF2-40B4-BE49-F238E27FC236}">
                  <a16:creationId xmlns="" xmlns:a16="http://schemas.microsoft.com/office/drawing/2014/main" id="{7005278B-2182-45EC-B099-BB0DA8FC7E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88074" name="组合 2">
              <a:extLst>
                <a:ext uri="{FF2B5EF4-FFF2-40B4-BE49-F238E27FC236}">
                  <a16:creationId xmlns="" xmlns:a16="http://schemas.microsoft.com/office/drawing/2014/main" id="{C077F8FA-6D20-4CF1-8F1B-6CB0F54E2F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22"/>
              <a:ext cx="3160" cy="555"/>
              <a:chOff x="248" y="222"/>
              <a:chExt cx="3160" cy="555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78836063-51D9-4670-A6AB-A2981A1910E7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3BC33A3F-A12B-4ED0-B0F2-E1FF4FAFFC97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222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5" name="云形标注 4">
            <a:extLst>
              <a:ext uri="{FF2B5EF4-FFF2-40B4-BE49-F238E27FC236}">
                <a16:creationId xmlns="" xmlns:a16="http://schemas.microsoft.com/office/drawing/2014/main" id="{A36A546A-9636-4662-A9CF-7ECC6B522053}"/>
              </a:ext>
            </a:extLst>
          </p:cNvPr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88079" name="TextBox 2">
            <a:extLst>
              <a:ext uri="{FF2B5EF4-FFF2-40B4-BE49-F238E27FC236}">
                <a16:creationId xmlns="" xmlns:a16="http://schemas.microsoft.com/office/drawing/2014/main" id="{509C6EDC-0EAB-4E1F-AB65-44968F61D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832" y="1023844"/>
            <a:ext cx="8223250" cy="2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3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过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点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作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∥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．若∠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=54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=48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CDE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的大小为（　 　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）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3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A．44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B．40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C．39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	D．38°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082" name="文本框 6">
                <a:extLst>
                  <a:ext uri="{FF2B5EF4-FFF2-40B4-BE49-F238E27FC236}">
                    <a16:creationId xmlns="" xmlns:a16="http://schemas.microsoft.com/office/drawing/2014/main" id="{BF745003-F4DB-42D2-9186-11BEA27891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625" y="3162304"/>
                <a:ext cx="7986078" cy="1766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解析：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∵∠</a:t>
                </a:r>
                <a:r>
                  <a:rPr lang="zh-CN" altLang="en-US" sz="2000" b="1" i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A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=54°，∠</a:t>
                </a:r>
                <a:r>
                  <a:rPr lang="zh-CN" altLang="en-US" sz="2000" b="1" i="1" dirty="0">
                    <a:latin typeface="+mn-lt"/>
                    <a:ea typeface="仿宋" panose="02010609060101010101" pitchFamily="49" charset="-122"/>
                  </a:rPr>
                  <a:t>B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=48°，</a:t>
                </a:r>
                <a:endParaRPr lang="en-US" altLang="zh-CN" sz="2000" b="1" dirty="0" smtClean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 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     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∴∠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ACB=180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54°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48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°=78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°，</a:t>
                </a:r>
                <a:endParaRPr lang="zh-CN" altLang="en-US" sz="20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            ∵</a:t>
                </a:r>
                <a:r>
                  <a:rPr lang="zh-CN" altLang="en-US" sz="2000" b="1" i="1" dirty="0">
                    <a:latin typeface="+mn-lt"/>
                    <a:ea typeface="仿宋" panose="02010609060101010101" pitchFamily="49" charset="-122"/>
                  </a:rPr>
                  <a:t>CD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平分∠</a:t>
                </a:r>
                <a:r>
                  <a:rPr lang="zh-CN" altLang="en-US" sz="2000" b="1" i="1" dirty="0">
                    <a:latin typeface="+mn-lt"/>
                    <a:ea typeface="仿宋" panose="02010609060101010101" pitchFamily="49" charset="-122"/>
                  </a:rPr>
                  <a:t>ACB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交</a:t>
                </a:r>
                <a:r>
                  <a:rPr lang="zh-CN" altLang="en-US" sz="2000" b="1" i="1" dirty="0">
                    <a:latin typeface="+mn-lt"/>
                    <a:ea typeface="仿宋" panose="02010609060101010101" pitchFamily="49" charset="-122"/>
                  </a:rPr>
                  <a:t>AB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于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点</a:t>
                </a:r>
                <a:r>
                  <a:rPr lang="zh-CN" altLang="en-US" sz="2000" b="1" i="1" dirty="0" smtClean="0">
                    <a:latin typeface="+mn-lt"/>
                    <a:ea typeface="仿宋" panose="02010609060101010101" pitchFamily="49" charset="-122"/>
                  </a:rPr>
                  <a:t>D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en-US" altLang="zh-CN" sz="2000" b="1" dirty="0" smtClean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 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     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∴∠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DCB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仿宋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仿宋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仿宋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en-US" sz="2000" b="1" i="1" dirty="0" smtClean="0">
                        <a:solidFill>
                          <a:srgbClr val="FF0000"/>
                        </a:solidFill>
                        <a:latin typeface="Cambria Math"/>
                        <a:ea typeface="仿宋" panose="02010609060101010101" pitchFamily="49" charset="-122"/>
                      </a:rPr>
                      <m:t> </m:t>
                    </m:r>
                    <m:r>
                      <a:rPr lang="en-US" altLang="zh-CN" sz="20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zh-CN" altLang="en-US" sz="2000" b="1" i="1" dirty="0" smtClean="0">
                        <a:solidFill>
                          <a:srgbClr val="FF0000"/>
                        </a:solidFill>
                        <a:latin typeface="Cambria Math"/>
                        <a:ea typeface="仿宋" panose="02010609060101010101" pitchFamily="49" charset="-122"/>
                      </a:rPr>
                      <m:t>  </m:t>
                    </m:r>
                  </m:oMath>
                </a14:m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78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°=39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°，</a:t>
                </a:r>
                <a:endParaRPr lang="en-US" altLang="zh-CN" sz="2000" b="1" dirty="0" smtClean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            ∵</a:t>
                </a:r>
                <a:r>
                  <a:rPr lang="zh-CN" altLang="en-US" sz="2000" b="1" i="1" dirty="0">
                    <a:latin typeface="+mn-lt"/>
                    <a:ea typeface="仿宋" panose="02010609060101010101" pitchFamily="49" charset="-122"/>
                  </a:rPr>
                  <a:t>DE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∥</a:t>
                </a:r>
                <a:r>
                  <a:rPr lang="zh-CN" altLang="en-US" sz="2000" b="1" i="1" dirty="0" smtClean="0">
                    <a:latin typeface="+mn-lt"/>
                    <a:ea typeface="仿宋" panose="02010609060101010101" pitchFamily="49" charset="-122"/>
                  </a:rPr>
                  <a:t>BC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   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∴∠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CDE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=∠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DCB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=39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°．</a:t>
                </a:r>
                <a:endParaRPr lang="zh-CN" altLang="en-US" sz="20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</p:txBody>
          </p:sp>
        </mc:Choice>
        <mc:Fallback xmlns="">
          <p:sp>
            <p:nvSpPr>
              <p:cNvPr id="88082" name="文本框 6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BF745003-F4DB-42D2-9186-11BEA27891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1625" y="3162304"/>
                <a:ext cx="7986078" cy="1766546"/>
              </a:xfrm>
              <a:prstGeom prst="rect">
                <a:avLst/>
              </a:prstGeom>
              <a:blipFill rotWithShape="1">
                <a:blip r:embed="rId3"/>
                <a:stretch>
                  <a:fillRect l="-763" t="-2414" b="-55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A768819-96E2-4048-A6DA-52729D27D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8433" y="2079402"/>
            <a:ext cx="430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299" y="2042633"/>
            <a:ext cx="1440180" cy="158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49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82" grpId="0" build="p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矩形 2">
            <a:extLst>
              <a:ext uri="{FF2B5EF4-FFF2-40B4-BE49-F238E27FC236}">
                <a16:creationId xmlns="" xmlns:a16="http://schemas.microsoft.com/office/drawing/2014/main" id="{1558BBFD-4746-4E73-8C47-F85BA7181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070" y="1069330"/>
            <a:ext cx="37305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求出下列各图中的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值．</a:t>
            </a:r>
          </a:p>
        </p:txBody>
      </p:sp>
      <p:pic>
        <p:nvPicPr>
          <p:cNvPr id="89090" name="Picture 4">
            <a:extLst>
              <a:ext uri="{FF2B5EF4-FFF2-40B4-BE49-F238E27FC236}">
                <a16:creationId xmlns="" xmlns:a16="http://schemas.microsoft.com/office/drawing/2014/main" id="{DA678CB4-DA8F-4501-8586-09261DA6E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1547813"/>
            <a:ext cx="2432050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1" name="Picture 3">
            <a:extLst>
              <a:ext uri="{FF2B5EF4-FFF2-40B4-BE49-F238E27FC236}">
                <a16:creationId xmlns="" xmlns:a16="http://schemas.microsoft.com/office/drawing/2014/main" id="{EDFABEC4-4016-4336-8904-FECAC1677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529" y="1684338"/>
            <a:ext cx="1860550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2" name="Picture 2">
            <a:extLst>
              <a:ext uri="{FF2B5EF4-FFF2-40B4-BE49-F238E27FC236}">
                <a16:creationId xmlns="" xmlns:a16="http://schemas.microsoft.com/office/drawing/2014/main" id="{05801A07-2E0C-4241-8835-076D85F34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944" y="3362325"/>
            <a:ext cx="2001838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3" name="Picture 1">
            <a:extLst>
              <a:ext uri="{FF2B5EF4-FFF2-40B4-BE49-F238E27FC236}">
                <a16:creationId xmlns="" xmlns:a16="http://schemas.microsoft.com/office/drawing/2014/main" id="{66F3E9D4-B4DD-408E-92D9-BDA67989B5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421" y="3387019"/>
            <a:ext cx="2297112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TextBox 11">
            <a:extLst>
              <a:ext uri="{FF2B5EF4-FFF2-40B4-BE49-F238E27FC236}">
                <a16:creationId xmlns="" xmlns:a16="http://schemas.microsoft.com/office/drawing/2014/main" id="{2FC95894-BF5D-4EC8-96AD-83F066C4B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6960" y="2050154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=70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3" name="TextBox 12">
            <a:extLst>
              <a:ext uri="{FF2B5EF4-FFF2-40B4-BE49-F238E27FC236}">
                <a16:creationId xmlns="" xmlns:a16="http://schemas.microsoft.com/office/drawing/2014/main" id="{97B8AE24-8291-4762-A785-5A486B379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5100" y="2075656"/>
            <a:ext cx="8210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=60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4" name="TextBox 13">
            <a:extLst>
              <a:ext uri="{FF2B5EF4-FFF2-40B4-BE49-F238E27FC236}">
                <a16:creationId xmlns="" xmlns:a16="http://schemas.microsoft.com/office/drawing/2014/main" id="{C7AB5CD0-5DEE-4629-A9BA-EB0E03B75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113" y="3782219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=30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5" name="TextBox 14">
            <a:extLst>
              <a:ext uri="{FF2B5EF4-FFF2-40B4-BE49-F238E27FC236}">
                <a16:creationId xmlns="" xmlns:a16="http://schemas.microsoft.com/office/drawing/2014/main" id="{EFACF983-F616-4E02-8DA9-BDB462785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2918" y="3748087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=50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9098" name="组合 2">
            <a:extLst>
              <a:ext uri="{FF2B5EF4-FFF2-40B4-BE49-F238E27FC236}">
                <a16:creationId xmlns="" xmlns:a16="http://schemas.microsoft.com/office/drawing/2014/main" id="{2366A8BD-D9F3-4F54-B94B-D5025CEAAE74}"/>
              </a:ext>
            </a:extLst>
          </p:cNvPr>
          <p:cNvGrpSpPr>
            <a:grpSpLocks/>
          </p:cNvGrpSpPr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89099" name="文本框 20">
              <a:extLst>
                <a:ext uri="{FF2B5EF4-FFF2-40B4-BE49-F238E27FC236}">
                  <a16:creationId xmlns="" xmlns:a16="http://schemas.microsoft.com/office/drawing/2014/main" id="{8A22ACD9-E133-4B57-9C3C-291181EAA3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89100" name="组合 1">
              <a:extLst>
                <a:ext uri="{FF2B5EF4-FFF2-40B4-BE49-F238E27FC236}">
                  <a16:creationId xmlns="" xmlns:a16="http://schemas.microsoft.com/office/drawing/2014/main" id="{5A4660D3-D740-405E-B399-A602FE293D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="" xmlns:a16="http://schemas.microsoft.com/office/drawing/2014/main" id="{B392D32A-6D21-4411-BCEF-E3794E37168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="" xmlns:a16="http://schemas.microsoft.com/office/drawing/2014/main" id="{9E127E3F-BF83-435F-8CB4-C68A4BADA3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89103" name="组合 1">
            <a:extLst>
              <a:ext uri="{FF2B5EF4-FFF2-40B4-BE49-F238E27FC236}">
                <a16:creationId xmlns="" xmlns:a16="http://schemas.microsoft.com/office/drawing/2014/main" id="{5F115DE1-E84E-4A9B-92D0-20AEC282DF07}"/>
              </a:ext>
            </a:extLst>
          </p:cNvPr>
          <p:cNvGrpSpPr>
            <a:grpSpLocks/>
          </p:cNvGrpSpPr>
          <p:nvPr/>
        </p:nvGrpSpPr>
        <p:grpSpPr bwMode="auto">
          <a:xfrm>
            <a:off x="3336445" y="539109"/>
            <a:ext cx="2480310" cy="494331"/>
            <a:chOff x="5083" y="1100"/>
            <a:chExt cx="3905" cy="778"/>
          </a:xfrm>
        </p:grpSpPr>
        <p:grpSp>
          <p:nvGrpSpPr>
            <p:cNvPr id="89104" name="组合 1">
              <a:extLst>
                <a:ext uri="{FF2B5EF4-FFF2-40B4-BE49-F238E27FC236}">
                  <a16:creationId xmlns="" xmlns:a16="http://schemas.microsoft.com/office/drawing/2014/main" id="{74F1C415-E687-44F5-8242-93E3756CDDD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EFB9EC85-C727-452B-B29A-0114168F32C0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9B6BC268-3729-4DED-94CF-CF395C3591DA}"/>
                  </a:ext>
                </a:extLst>
              </p:cNvPr>
              <p:cNvSpPr/>
              <p:nvPr/>
            </p:nvSpPr>
            <p:spPr>
              <a:xfrm rot="3000000">
                <a:off x="4478764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52904F02-D3B1-44F1-82A3-62A4B31E6343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E021726E-B885-44EF-905E-D89B897191EF}"/>
                  </a:ext>
                </a:extLst>
              </p:cNvPr>
              <p:cNvSpPr/>
              <p:nvPr/>
            </p:nvSpPr>
            <p:spPr>
              <a:xfrm rot="3000000">
                <a:off x="3564290" y="597147"/>
                <a:ext cx="418939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C9B8292E-298E-4E76-89DC-24E2DC49FC21}"/>
                  </a:ext>
                </a:extLst>
              </p:cNvPr>
              <p:cNvSpPr/>
              <p:nvPr/>
            </p:nvSpPr>
            <p:spPr>
              <a:xfrm rot="3000000">
                <a:off x="5393237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9110" name="TextBox 15">
              <a:extLst>
                <a:ext uri="{FF2B5EF4-FFF2-40B4-BE49-F238E27FC236}">
                  <a16:creationId xmlns="" xmlns:a16="http://schemas.microsoft.com/office/drawing/2014/main" id="{9A05C437-DC74-4871-8D7F-AF18F47560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350032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  <p:bldP spid="21514" grpId="0"/>
      <p:bldP spid="215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9">
            <a:extLst>
              <a:ext uri="{FF2B5EF4-FFF2-40B4-BE49-F238E27FC236}">
                <a16:creationId xmlns="" xmlns:a16="http://schemas.microsoft.com/office/drawing/2014/main" id="{783CDC1F-098F-4893-A279-CB47E79A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457" y="2560935"/>
            <a:ext cx="64315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00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1+∠2+∠3+∠4=___________ .</a:t>
            </a:r>
          </a:p>
        </p:txBody>
      </p:sp>
      <p:grpSp>
        <p:nvGrpSpPr>
          <p:cNvPr id="90114" name="组合 28">
            <a:extLst>
              <a:ext uri="{FF2B5EF4-FFF2-40B4-BE49-F238E27FC236}">
                <a16:creationId xmlns="" xmlns:a16="http://schemas.microsoft.com/office/drawing/2014/main" id="{AF37972A-4248-4BBC-89EB-39F4ACE70463}"/>
              </a:ext>
            </a:extLst>
          </p:cNvPr>
          <p:cNvGrpSpPr>
            <a:grpSpLocks/>
          </p:cNvGrpSpPr>
          <p:nvPr/>
        </p:nvGrpSpPr>
        <p:grpSpPr bwMode="auto">
          <a:xfrm>
            <a:off x="5215983" y="3023014"/>
            <a:ext cx="3222625" cy="1712913"/>
            <a:chOff x="4644008" y="3594581"/>
            <a:chExt cx="4296426" cy="2282691"/>
          </a:xfrm>
        </p:grpSpPr>
        <p:grpSp>
          <p:nvGrpSpPr>
            <p:cNvPr id="90115" name="Group 1" descr="学科网(www.zxxk.com)--教育资源门户，提供试卷、教案、课件、论文、素材及各类教学资源下载，还有大量而丰富的教学相关资讯！">
              <a:extLst>
                <a:ext uri="{FF2B5EF4-FFF2-40B4-BE49-F238E27FC236}">
                  <a16:creationId xmlns="" xmlns:a16="http://schemas.microsoft.com/office/drawing/2014/main" id="{574072FB-784C-48D3-8A69-5B7334EFA0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4008" y="3594581"/>
              <a:ext cx="4296426" cy="2282691"/>
              <a:chOff x="7285" y="4075"/>
              <a:chExt cx="3016" cy="1457"/>
            </a:xfrm>
          </p:grpSpPr>
          <p:grpSp>
            <p:nvGrpSpPr>
              <p:cNvPr id="90116" name="Group 3">
                <a:extLst>
                  <a:ext uri="{FF2B5EF4-FFF2-40B4-BE49-F238E27FC236}">
                    <a16:creationId xmlns="" xmlns:a16="http://schemas.microsoft.com/office/drawing/2014/main" id="{CB965136-965E-4A99-958B-6F12107E2CE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285" y="4075"/>
                <a:ext cx="3016" cy="1457"/>
                <a:chOff x="7020" y="3896"/>
                <a:chExt cx="3016" cy="1457"/>
              </a:xfrm>
            </p:grpSpPr>
            <p:sp>
              <p:nvSpPr>
                <p:cNvPr id="90117" name="Rectangle 18">
                  <a:extLst>
                    <a:ext uri="{FF2B5EF4-FFF2-40B4-BE49-F238E27FC236}">
                      <a16:creationId xmlns="" xmlns:a16="http://schemas.microsoft.com/office/drawing/2014/main" id="{61EBFD01-DB8E-4B3D-A8B8-F191A64DFEDF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9751" y="4972"/>
                  <a:ext cx="285" cy="3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B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18" name="Rectangle 17">
                  <a:extLst>
                    <a:ext uri="{FF2B5EF4-FFF2-40B4-BE49-F238E27FC236}">
                      <a16:creationId xmlns="" xmlns:a16="http://schemas.microsoft.com/office/drawing/2014/main" id="{4C94AA2A-A2B1-449C-AEFA-E551FE8C1AA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7020" y="4972"/>
                  <a:ext cx="276" cy="3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A</a:t>
                  </a:r>
                  <a:endPara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19" name="Rectangle 16">
                  <a:extLst>
                    <a:ext uri="{FF2B5EF4-FFF2-40B4-BE49-F238E27FC236}">
                      <a16:creationId xmlns="" xmlns:a16="http://schemas.microsoft.com/office/drawing/2014/main" id="{E24D2865-CFD0-4E06-B173-C4D8AA6C18B2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8865" y="3896"/>
                  <a:ext cx="285" cy="3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C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0" name="Rectangle 15">
                  <a:extLst>
                    <a:ext uri="{FF2B5EF4-FFF2-40B4-BE49-F238E27FC236}">
                      <a16:creationId xmlns="" xmlns:a16="http://schemas.microsoft.com/office/drawing/2014/main" id="{AA781883-2F29-4C12-AA64-D2776EFC7FB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8334" y="4158"/>
                  <a:ext cx="285" cy="1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D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1" name="Rectangle 14">
                  <a:extLst>
                    <a:ext uri="{FF2B5EF4-FFF2-40B4-BE49-F238E27FC236}">
                      <a16:creationId xmlns="" xmlns:a16="http://schemas.microsoft.com/office/drawing/2014/main" id="{C420C94E-8B61-4A5C-A70F-BC210081EF61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8784" y="4272"/>
                  <a:ext cx="286" cy="2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4</a:t>
                  </a:r>
                  <a:endPara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2" name="Arc 13">
                  <a:extLst>
                    <a:ext uri="{FF2B5EF4-FFF2-40B4-BE49-F238E27FC236}">
                      <a16:creationId xmlns="" xmlns:a16="http://schemas.microsoft.com/office/drawing/2014/main" id="{E9E4830A-302E-438F-80A7-D5E7228A02E3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flipH="1">
                  <a:off x="9458" y="4774"/>
                  <a:ext cx="72" cy="205"/>
                </a:xfrm>
                <a:custGeom>
                  <a:avLst/>
                  <a:gdLst>
                    <a:gd name="T0" fmla="*/ -1 w 21600"/>
                    <a:gd name="T1" fmla="*/ 0 h 41081"/>
                    <a:gd name="T2" fmla="*/ 21600 w 21600"/>
                    <a:gd name="T3" fmla="*/ 21600 h 41081"/>
                    <a:gd name="T4" fmla="*/ 9330 w 21600"/>
                    <a:gd name="T5" fmla="*/ 41081 h 41081"/>
                    <a:gd name="T6" fmla="*/ -1 w 21600"/>
                    <a:gd name="T7" fmla="*/ 0 h 41081"/>
                    <a:gd name="T8" fmla="*/ 21600 w 21600"/>
                    <a:gd name="T9" fmla="*/ 21600 h 41081"/>
                    <a:gd name="T10" fmla="*/ 9330 w 21600"/>
                    <a:gd name="T11" fmla="*/ 41081 h 41081"/>
                    <a:gd name="T12" fmla="*/ 0 w 21600"/>
                    <a:gd name="T13" fmla="*/ 21600 h 410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600" h="41081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9913"/>
                        <a:pt x="16828" y="37489"/>
                        <a:pt x="9330" y="41081"/>
                      </a:cubicBezTo>
                    </a:path>
                    <a:path w="21600" h="41081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9913"/>
                        <a:pt x="16828" y="37489"/>
                        <a:pt x="9330" y="41081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23" name="Arc 12">
                  <a:extLst>
                    <a:ext uri="{FF2B5EF4-FFF2-40B4-BE49-F238E27FC236}">
                      <a16:creationId xmlns="" xmlns:a16="http://schemas.microsoft.com/office/drawing/2014/main" id="{434BD1C9-F2B6-435F-99CA-65386970245A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20000" flipH="1">
                  <a:off x="8089" y="4844"/>
                  <a:ext cx="168" cy="144"/>
                </a:xfrm>
                <a:custGeom>
                  <a:avLst/>
                  <a:gdLst>
                    <a:gd name="T0" fmla="*/ -1 w 26468"/>
                    <a:gd name="T1" fmla="*/ 555 h 33407"/>
                    <a:gd name="T2" fmla="*/ 4868 w 26468"/>
                    <a:gd name="T3" fmla="*/ 0 h 33407"/>
                    <a:gd name="T4" fmla="*/ 26468 w 26468"/>
                    <a:gd name="T5" fmla="*/ 21600 h 33407"/>
                    <a:gd name="T6" fmla="*/ 22955 w 26468"/>
                    <a:gd name="T7" fmla="*/ 33406 h 33407"/>
                    <a:gd name="T8" fmla="*/ -1 w 26468"/>
                    <a:gd name="T9" fmla="*/ 555 h 33407"/>
                    <a:gd name="T10" fmla="*/ 4868 w 26468"/>
                    <a:gd name="T11" fmla="*/ 0 h 33407"/>
                    <a:gd name="T12" fmla="*/ 26468 w 26468"/>
                    <a:gd name="T13" fmla="*/ 21600 h 33407"/>
                    <a:gd name="T14" fmla="*/ 22955 w 26468"/>
                    <a:gd name="T15" fmla="*/ 33406 h 33407"/>
                    <a:gd name="T16" fmla="*/ 4868 w 26468"/>
                    <a:gd name="T17" fmla="*/ 21600 h 33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468" h="33407" fill="none">
                      <a:moveTo>
                        <a:pt x="-1" y="555"/>
                      </a:moveTo>
                      <a:cubicBezTo>
                        <a:pt x="1596" y="186"/>
                        <a:pt x="3229" y="-1"/>
                        <a:pt x="4868" y="0"/>
                      </a:cubicBezTo>
                      <a:cubicBezTo>
                        <a:pt x="16797" y="0"/>
                        <a:pt x="26468" y="9670"/>
                        <a:pt x="26468" y="21600"/>
                      </a:cubicBezTo>
                      <a:cubicBezTo>
                        <a:pt x="26468" y="25793"/>
                        <a:pt x="25247" y="29895"/>
                        <a:pt x="22955" y="33406"/>
                      </a:cubicBezTo>
                    </a:path>
                    <a:path w="26468" h="33407" stroke="0">
                      <a:moveTo>
                        <a:pt x="-1" y="555"/>
                      </a:moveTo>
                      <a:cubicBezTo>
                        <a:pt x="1596" y="186"/>
                        <a:pt x="3229" y="-1"/>
                        <a:pt x="4868" y="0"/>
                      </a:cubicBezTo>
                      <a:cubicBezTo>
                        <a:pt x="16797" y="0"/>
                        <a:pt x="26468" y="9670"/>
                        <a:pt x="26468" y="21600"/>
                      </a:cubicBezTo>
                      <a:cubicBezTo>
                        <a:pt x="26468" y="25793"/>
                        <a:pt x="25247" y="29895"/>
                        <a:pt x="22955" y="33406"/>
                      </a:cubicBezTo>
                      <a:lnTo>
                        <a:pt x="4868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24" name="Rectangle 11">
                  <a:extLst>
                    <a:ext uri="{FF2B5EF4-FFF2-40B4-BE49-F238E27FC236}">
                      <a16:creationId xmlns="" xmlns:a16="http://schemas.microsoft.com/office/drawing/2014/main" id="{E2057733-D12F-4911-BB07-10FB44BCDFD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8228" y="4440"/>
                  <a:ext cx="277" cy="2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1</a:t>
                  </a:r>
                  <a:endPara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5" name="Rectangle 10">
                  <a:extLst>
                    <a:ext uri="{FF2B5EF4-FFF2-40B4-BE49-F238E27FC236}">
                      <a16:creationId xmlns="" xmlns:a16="http://schemas.microsoft.com/office/drawing/2014/main" id="{11D6D88F-B8AA-4E7A-890A-88E8964F6C3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9287" y="4669"/>
                  <a:ext cx="276" cy="2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3</a:t>
                  </a:r>
                  <a:endPara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6" name="Rectangle 9">
                  <a:extLst>
                    <a:ext uri="{FF2B5EF4-FFF2-40B4-BE49-F238E27FC236}">
                      <a16:creationId xmlns="" xmlns:a16="http://schemas.microsoft.com/office/drawing/2014/main" id="{EAA6B9F2-6F87-4654-86E1-859082C20374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7976" y="4624"/>
                  <a:ext cx="276" cy="2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2</a:t>
                  </a:r>
                  <a:endPara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7" name="Freeform 8">
                  <a:extLst>
                    <a:ext uri="{FF2B5EF4-FFF2-40B4-BE49-F238E27FC236}">
                      <a16:creationId xmlns="" xmlns:a16="http://schemas.microsoft.com/office/drawing/2014/main" id="{35A8D583-9D92-413B-85EE-9FFBB79B6AD1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7152" y="4125"/>
                  <a:ext cx="2594" cy="865"/>
                </a:xfrm>
                <a:custGeom>
                  <a:avLst/>
                  <a:gdLst>
                    <a:gd name="T0" fmla="*/ 1200 w 1728"/>
                    <a:gd name="T1" fmla="*/ 0 h 576"/>
                    <a:gd name="T2" fmla="*/ 0 w 1728"/>
                    <a:gd name="T3" fmla="*/ 576 h 576"/>
                    <a:gd name="T4" fmla="*/ 1728 w 1728"/>
                    <a:gd name="T5" fmla="*/ 576 h 576"/>
                    <a:gd name="T6" fmla="*/ 1200 w 1728"/>
                    <a:gd name="T7" fmla="*/ 0 h 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28" h="576">
                      <a:moveTo>
                        <a:pt x="1200" y="0"/>
                      </a:moveTo>
                      <a:lnTo>
                        <a:pt x="0" y="576"/>
                      </a:lnTo>
                      <a:lnTo>
                        <a:pt x="1728" y="576"/>
                      </a:lnTo>
                      <a:lnTo>
                        <a:pt x="1200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28" name="Line 7">
                  <a:extLst>
                    <a:ext uri="{FF2B5EF4-FFF2-40B4-BE49-F238E27FC236}">
                      <a16:creationId xmlns="" xmlns:a16="http://schemas.microsoft.com/office/drawing/2014/main" id="{9F215501-B1CD-4320-A9C2-919C0AD42238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161" y="4341"/>
                  <a:ext cx="360" cy="649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29" name="Rectangle 6">
                  <a:extLst>
                    <a:ext uri="{FF2B5EF4-FFF2-40B4-BE49-F238E27FC236}">
                      <a16:creationId xmlns="" xmlns:a16="http://schemas.microsoft.com/office/drawing/2014/main" id="{E9D17EA1-22B9-4BAC-919D-EB7DF113285D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8089" y="5008"/>
                  <a:ext cx="285" cy="3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E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30" name="Freeform 5">
                  <a:extLst>
                    <a:ext uri="{FF2B5EF4-FFF2-40B4-BE49-F238E27FC236}">
                      <a16:creationId xmlns="" xmlns:a16="http://schemas.microsoft.com/office/drawing/2014/main" id="{ADFB50E3-09E8-49A1-9C45-F1B3FE3CD39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8850" y="4197"/>
                  <a:ext cx="216" cy="84"/>
                </a:xfrm>
                <a:custGeom>
                  <a:avLst/>
                  <a:gdLst>
                    <a:gd name="T0" fmla="*/ 0 w 144"/>
                    <a:gd name="T1" fmla="*/ 0 h 56"/>
                    <a:gd name="T2" fmla="*/ 48 w 144"/>
                    <a:gd name="T3" fmla="*/ 48 h 56"/>
                    <a:gd name="T4" fmla="*/ 144 w 144"/>
                    <a:gd name="T5" fmla="*/ 4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4" h="56">
                      <a:moveTo>
                        <a:pt x="0" y="0"/>
                      </a:moveTo>
                      <a:cubicBezTo>
                        <a:pt x="12" y="20"/>
                        <a:pt x="24" y="40"/>
                        <a:pt x="48" y="48"/>
                      </a:cubicBezTo>
                      <a:cubicBezTo>
                        <a:pt x="72" y="56"/>
                        <a:pt x="108" y="52"/>
                        <a:pt x="144" y="48"/>
                      </a:cubicBezTo>
                    </a:path>
                  </a:pathLst>
                </a:cu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31" name="Arc 4">
                  <a:extLst>
                    <a:ext uri="{FF2B5EF4-FFF2-40B4-BE49-F238E27FC236}">
                      <a16:creationId xmlns="" xmlns:a16="http://schemas.microsoft.com/office/drawing/2014/main" id="{814648BA-8DBA-4A31-9F44-CC836B19C5A7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8350" y="4413"/>
                  <a:ext cx="72" cy="145"/>
                </a:xfrm>
                <a:custGeom>
                  <a:avLst/>
                  <a:gdLst>
                    <a:gd name="T0" fmla="*/ -1 w 21600"/>
                    <a:gd name="T1" fmla="*/ 0 h 21600"/>
                    <a:gd name="T2" fmla="*/ 21600 w 21600"/>
                    <a:gd name="T3" fmla="*/ 21600 h 21600"/>
                    <a:gd name="T4" fmla="*/ -1 w 21600"/>
                    <a:gd name="T5" fmla="*/ 0 h 21600"/>
                    <a:gd name="T6" fmla="*/ 21600 w 21600"/>
                    <a:gd name="T7" fmla="*/ 21600 h 21600"/>
                    <a:gd name="T8" fmla="*/ 0 w 21600"/>
                    <a:gd name="T9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90132" name="Text Box 2">
                <a:extLst>
                  <a:ext uri="{FF2B5EF4-FFF2-40B4-BE49-F238E27FC236}">
                    <a16:creationId xmlns="" xmlns:a16="http://schemas.microsoft.com/office/drawing/2014/main" id="{9D9F3436-07C8-4FB1-817C-74EFDA4A3AE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18" y="4909"/>
                <a:ext cx="708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40°</a:t>
                </a:r>
                <a:endPara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0133" name="TextBox 27">
              <a:extLst>
                <a:ext uri="{FF2B5EF4-FFF2-40B4-BE49-F238E27FC236}">
                  <a16:creationId xmlns="" xmlns:a16="http://schemas.microsoft.com/office/drawing/2014/main" id="{CE2B63EC-5859-41F8-83EE-5BAB918018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009955">
              <a:off x="5005501" y="4956156"/>
              <a:ext cx="689968" cy="490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prstClr val="black"/>
                  </a:solidFill>
                  <a:latin typeface="Times New Roman" panose="02020603050405020304" pitchFamily="18" charset="0"/>
                </a:rPr>
                <a:t>（</a:t>
              </a:r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539" name="TextBox 29">
            <a:extLst>
              <a:ext uri="{FF2B5EF4-FFF2-40B4-BE49-F238E27FC236}">
                <a16:creationId xmlns="" xmlns:a16="http://schemas.microsoft.com/office/drawing/2014/main" id="{5172AA6F-DA7B-4373-8C65-CD8DB45CA8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3050" y="2548346"/>
            <a:ext cx="1032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280 °</a:t>
            </a:r>
          </a:p>
        </p:txBody>
      </p:sp>
      <p:sp>
        <p:nvSpPr>
          <p:cNvPr id="90140" name="文本框 99">
            <a:extLst>
              <a:ext uri="{FF2B5EF4-FFF2-40B4-BE49-F238E27FC236}">
                <a16:creationId xmlns="" xmlns:a16="http://schemas.microsoft.com/office/drawing/2014/main" id="{422A0B3A-D9A4-4CC7-A808-E7E864779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845" y="1304838"/>
            <a:ext cx="74578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（2018•滨州）在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=30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=50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zh-CN" sz="2400" b="1" u="sng" dirty="0">
                <a:solidFill>
                  <a:prstClr val="black"/>
                </a:solidFill>
                <a:ea typeface="楷体" panose="02010609060101010101" pitchFamily="49" charset="-122"/>
              </a:rPr>
              <a:t>　　</a:t>
            </a:r>
            <a:r>
              <a:rPr lang="zh-CN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68A9D41-9F45-411E-B5EA-49A59E21C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3989" y="1915838"/>
            <a:ext cx="1291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100°</a:t>
            </a:r>
          </a:p>
        </p:txBody>
      </p:sp>
      <p:grpSp>
        <p:nvGrpSpPr>
          <p:cNvPr id="37" name="组合 1">
            <a:extLst>
              <a:ext uri="{FF2B5EF4-FFF2-40B4-BE49-F238E27FC236}">
                <a16:creationId xmlns="" xmlns:a16="http://schemas.microsoft.com/office/drawing/2014/main" id="{5F115DE1-E84E-4A9B-92D0-20AEC282DF07}"/>
              </a:ext>
            </a:extLst>
          </p:cNvPr>
          <p:cNvGrpSpPr>
            <a:grpSpLocks/>
          </p:cNvGrpSpPr>
          <p:nvPr/>
        </p:nvGrpSpPr>
        <p:grpSpPr bwMode="auto">
          <a:xfrm>
            <a:off x="3302889" y="581054"/>
            <a:ext cx="2480310" cy="494331"/>
            <a:chOff x="5083" y="1100"/>
            <a:chExt cx="3905" cy="778"/>
          </a:xfrm>
        </p:grpSpPr>
        <p:grpSp>
          <p:nvGrpSpPr>
            <p:cNvPr id="38" name="组合 1">
              <a:extLst>
                <a:ext uri="{FF2B5EF4-FFF2-40B4-BE49-F238E27FC236}">
                  <a16:creationId xmlns="" xmlns:a16="http://schemas.microsoft.com/office/drawing/2014/main" id="{74F1C415-E687-44F5-8242-93E3756CDDD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40" name="缺角矩形 39">
                <a:extLst>
                  <a:ext uri="{FF2B5EF4-FFF2-40B4-BE49-F238E27FC236}">
                    <a16:creationId xmlns="" xmlns:a16="http://schemas.microsoft.com/office/drawing/2014/main" id="{EFB9EC85-C727-452B-B29A-0114168F32C0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缺角矩形 40">
                <a:extLst>
                  <a:ext uri="{FF2B5EF4-FFF2-40B4-BE49-F238E27FC236}">
                    <a16:creationId xmlns="" xmlns:a16="http://schemas.microsoft.com/office/drawing/2014/main" id="{9B6BC268-3729-4DED-94CF-CF395C3591DA}"/>
                  </a:ext>
                </a:extLst>
              </p:cNvPr>
              <p:cNvSpPr/>
              <p:nvPr/>
            </p:nvSpPr>
            <p:spPr>
              <a:xfrm rot="3000000">
                <a:off x="4478764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缺角矩形 41">
                <a:extLst>
                  <a:ext uri="{FF2B5EF4-FFF2-40B4-BE49-F238E27FC236}">
                    <a16:creationId xmlns="" xmlns:a16="http://schemas.microsoft.com/office/drawing/2014/main" id="{52904F02-D3B1-44F1-82A3-62A4B31E6343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缺角矩形 42">
                <a:extLst>
                  <a:ext uri="{FF2B5EF4-FFF2-40B4-BE49-F238E27FC236}">
                    <a16:creationId xmlns="" xmlns:a16="http://schemas.microsoft.com/office/drawing/2014/main" id="{E021726E-B885-44EF-905E-D89B897191EF}"/>
                  </a:ext>
                </a:extLst>
              </p:cNvPr>
              <p:cNvSpPr/>
              <p:nvPr/>
            </p:nvSpPr>
            <p:spPr>
              <a:xfrm rot="3000000">
                <a:off x="3564290" y="597147"/>
                <a:ext cx="418939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缺角矩形 43">
                <a:extLst>
                  <a:ext uri="{FF2B5EF4-FFF2-40B4-BE49-F238E27FC236}">
                    <a16:creationId xmlns="" xmlns:a16="http://schemas.microsoft.com/office/drawing/2014/main" id="{C9B8292E-298E-4E76-89DC-24E2DC49FC21}"/>
                  </a:ext>
                </a:extLst>
              </p:cNvPr>
              <p:cNvSpPr/>
              <p:nvPr/>
            </p:nvSpPr>
            <p:spPr>
              <a:xfrm rot="3000000">
                <a:off x="5393237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9" name="TextBox 15">
              <a:extLst>
                <a:ext uri="{FF2B5EF4-FFF2-40B4-BE49-F238E27FC236}">
                  <a16:creationId xmlns="" xmlns:a16="http://schemas.microsoft.com/office/drawing/2014/main" id="{9A05C437-DC74-4871-8D7F-AF18F47560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2">
            <a:extLst>
              <a:ext uri="{FF2B5EF4-FFF2-40B4-BE49-F238E27FC236}">
                <a16:creationId xmlns="" xmlns:a16="http://schemas.microsoft.com/office/drawing/2014/main" id="{2366A8BD-D9F3-4F54-B94B-D5025CEAAE74}"/>
              </a:ext>
            </a:extLst>
          </p:cNvPr>
          <p:cNvGrpSpPr>
            <a:grpSpLocks/>
          </p:cNvGrpSpPr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46" name="文本框 20">
              <a:extLst>
                <a:ext uri="{FF2B5EF4-FFF2-40B4-BE49-F238E27FC236}">
                  <a16:creationId xmlns="" xmlns:a16="http://schemas.microsoft.com/office/drawing/2014/main" id="{8A22ACD9-E133-4B57-9C3C-291181EAA3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47" name="组合 1">
              <a:extLst>
                <a:ext uri="{FF2B5EF4-FFF2-40B4-BE49-F238E27FC236}">
                  <a16:creationId xmlns="" xmlns:a16="http://schemas.microsoft.com/office/drawing/2014/main" id="{5A4660D3-D740-405E-B399-A602FE293D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8" name="直线连接符 19">
                <a:extLst>
                  <a:ext uri="{FF2B5EF4-FFF2-40B4-BE49-F238E27FC236}">
                    <a16:creationId xmlns="" xmlns:a16="http://schemas.microsoft.com/office/drawing/2014/main" id="{B392D32A-6D21-4411-BCEF-E3794E37168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Freeform 74">
                <a:extLst>
                  <a:ext uri="{FF2B5EF4-FFF2-40B4-BE49-F238E27FC236}">
                    <a16:creationId xmlns="" xmlns:a16="http://schemas.microsoft.com/office/drawing/2014/main" id="{9E127E3F-BF83-435F-8CB4-C68A4BADA3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509475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文本框 3">
            <a:extLst>
              <a:ext uri="{FF2B5EF4-FFF2-40B4-BE49-F238E27FC236}">
                <a16:creationId xmlns="" xmlns:a16="http://schemas.microsoft.com/office/drawing/2014/main" id="{F7E7282D-D2E2-4D28-8EB8-84128E7F3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941" y="907468"/>
            <a:ext cx="807859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如图，四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边形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中，点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上，∠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ADE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=180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=78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=60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EDC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的度数．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B52A3C2-1556-43F6-8F3F-133FD23C1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7961" y="2112962"/>
            <a:ext cx="4968591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ADE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∴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DE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=78°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．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=60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∴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EDC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                =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78°+60°）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         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42°．</a:t>
            </a:r>
          </a:p>
        </p:txBody>
      </p:sp>
      <p:grpSp>
        <p:nvGrpSpPr>
          <p:cNvPr id="91140" name="组合 6">
            <a:extLst>
              <a:ext uri="{FF2B5EF4-FFF2-40B4-BE49-F238E27FC236}">
                <a16:creationId xmlns="" xmlns:a16="http://schemas.microsoft.com/office/drawing/2014/main" id="{31861D4A-B92B-4919-B1C5-16EB84D053CF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83554"/>
            <a:ext cx="2480310" cy="500049"/>
            <a:chOff x="5060" y="904"/>
            <a:chExt cx="3905" cy="787"/>
          </a:xfrm>
        </p:grpSpPr>
        <p:grpSp>
          <p:nvGrpSpPr>
            <p:cNvPr id="91141" name="组合 21">
              <a:extLst>
                <a:ext uri="{FF2B5EF4-FFF2-40B4-BE49-F238E27FC236}">
                  <a16:creationId xmlns="" xmlns:a16="http://schemas.microsoft.com/office/drawing/2014/main" id="{3C5C04FF-AAE7-4710-88B5-6C311F55C1A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76411606-3BE8-4651-BC63-610110AA6813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D9B16916-CABB-4A5D-A24F-ACFC55A3B0F3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8B5096AD-234F-4797-B816-ADC6F6DEAC74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8A0C5CB0-7354-4FA6-8BF0-A5B3AABCDA7D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1F7E0C23-4899-4733-A3A3-3FA5EBBD27E3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1147" name="TextBox 15">
              <a:extLst>
                <a:ext uri="{FF2B5EF4-FFF2-40B4-BE49-F238E27FC236}">
                  <a16:creationId xmlns="" xmlns:a16="http://schemas.microsoft.com/office/drawing/2014/main" id="{CCDEC495-F7E4-48A2-8CEF-FFD190081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能力提升题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091" y="2447096"/>
            <a:ext cx="2159508" cy="1706880"/>
          </a:xfrm>
          <a:prstGeom prst="rect">
            <a:avLst/>
          </a:prstGeom>
        </p:spPr>
      </p:pic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2366A8BD-D9F3-4F54-B94B-D5025CEAAE74}"/>
              </a:ext>
            </a:extLst>
          </p:cNvPr>
          <p:cNvGrpSpPr>
            <a:grpSpLocks/>
          </p:cNvGrpSpPr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22" name="文本框 20">
              <a:extLst>
                <a:ext uri="{FF2B5EF4-FFF2-40B4-BE49-F238E27FC236}">
                  <a16:creationId xmlns="" xmlns:a16="http://schemas.microsoft.com/office/drawing/2014/main" id="{8A22ACD9-E133-4B57-9C3C-291181EAA3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0" name="组合 1">
              <a:extLst>
                <a:ext uri="{FF2B5EF4-FFF2-40B4-BE49-F238E27FC236}">
                  <a16:creationId xmlns="" xmlns:a16="http://schemas.microsoft.com/office/drawing/2014/main" id="{5A4660D3-D740-405E-B399-A602FE293D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1" name="直线连接符 19">
                <a:extLst>
                  <a:ext uri="{FF2B5EF4-FFF2-40B4-BE49-F238E27FC236}">
                    <a16:creationId xmlns="" xmlns:a16="http://schemas.microsoft.com/office/drawing/2014/main" id="{B392D32A-6D21-4411-BCEF-E3794E37168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>
                <a:extLst>
                  <a:ext uri="{FF2B5EF4-FFF2-40B4-BE49-F238E27FC236}">
                    <a16:creationId xmlns="" xmlns:a16="http://schemas.microsoft.com/office/drawing/2014/main" id="{9E127E3F-BF83-435F-8CB4-C68A4BADA3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82332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文本框 1">
            <a:extLst>
              <a:ext uri="{FF2B5EF4-FFF2-40B4-BE49-F238E27FC236}">
                <a16:creationId xmlns="" xmlns:a16="http://schemas.microsoft.com/office/drawing/2014/main" id="{779CAEE1-7A17-481D-A81D-F7120AC0D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004" y="1078387"/>
            <a:ext cx="739165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图，在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=78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．求∠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ADC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F2BB1DC-97E4-4492-B8E7-920BA40A6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862" y="2077389"/>
            <a:ext cx="5411787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=42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=78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BAC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=60°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平分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BAC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  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BAC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=30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=72°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graphicFrame>
        <p:nvGraphicFramePr>
          <p:cNvPr id="5" name="对象 4">
            <a:hlinkClick r:id="" action="ppaction://ole?verb=1"/>
            <a:extLst>
              <a:ext uri="{FF2B5EF4-FFF2-40B4-BE49-F238E27FC236}">
                <a16:creationId xmlns="" xmlns:a16="http://schemas.microsoft.com/office/drawing/2014/main" id="{B93C2F27-1A31-40D9-95AB-D575D8B6A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680903"/>
              </p:ext>
            </p:extLst>
          </p:nvPr>
        </p:nvGraphicFramePr>
        <p:xfrm>
          <a:off x="2649363" y="3497176"/>
          <a:ext cx="261937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96" name="Equation" r:id="rId3" imgW="152280" imgH="393480" progId="Equation.DSMT4">
                  <p:embed/>
                </p:oleObj>
              </mc:Choice>
              <mc:Fallback>
                <p:oleObj name="Equation" r:id="rId3" imgW="152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9363" y="3497176"/>
                        <a:ext cx="261937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组合 6">
            <a:extLst>
              <a:ext uri="{FF2B5EF4-FFF2-40B4-BE49-F238E27FC236}">
                <a16:creationId xmlns="" xmlns:a16="http://schemas.microsoft.com/office/drawing/2014/main" id="{31861D4A-B92B-4919-B1C5-16EB84D053CF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83554"/>
            <a:ext cx="2480310" cy="500049"/>
            <a:chOff x="5060" y="904"/>
            <a:chExt cx="3905" cy="787"/>
          </a:xfrm>
        </p:grpSpPr>
        <p:grpSp>
          <p:nvGrpSpPr>
            <p:cNvPr id="17" name="组合 21">
              <a:extLst>
                <a:ext uri="{FF2B5EF4-FFF2-40B4-BE49-F238E27FC236}">
                  <a16:creationId xmlns="" xmlns:a16="http://schemas.microsoft.com/office/drawing/2014/main" id="{3C5C04FF-AAE7-4710-88B5-6C311F55C1A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76411606-3BE8-4651-BC63-610110AA6813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D9B16916-CABB-4A5D-A24F-ACFC55A3B0F3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8B5096AD-234F-4797-B816-ADC6F6DEAC74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8A0C5CB0-7354-4FA6-8BF0-A5B3AABCDA7D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1F7E0C23-4899-4733-A3A3-3FA5EBBD27E3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="" xmlns:a16="http://schemas.microsoft.com/office/drawing/2014/main" id="{CCDEC495-F7E4-48A2-8CEF-FFD190081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能力提升题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074" y="2077389"/>
            <a:ext cx="2132076" cy="1778508"/>
          </a:xfrm>
          <a:prstGeom prst="rect">
            <a:avLst/>
          </a:prstGeom>
        </p:spPr>
      </p:pic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2366A8BD-D9F3-4F54-B94B-D5025CEAAE74}"/>
              </a:ext>
            </a:extLst>
          </p:cNvPr>
          <p:cNvGrpSpPr>
            <a:grpSpLocks/>
          </p:cNvGrpSpPr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22" name="文本框 20">
              <a:extLst>
                <a:ext uri="{FF2B5EF4-FFF2-40B4-BE49-F238E27FC236}">
                  <a16:creationId xmlns="" xmlns:a16="http://schemas.microsoft.com/office/drawing/2014/main" id="{8A22ACD9-E133-4B57-9C3C-291181EAA3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6" name="组合 1">
              <a:extLst>
                <a:ext uri="{FF2B5EF4-FFF2-40B4-BE49-F238E27FC236}">
                  <a16:creationId xmlns="" xmlns:a16="http://schemas.microsoft.com/office/drawing/2014/main" id="{5A4660D3-D740-405E-B399-A602FE293D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7" name="直线连接符 19">
                <a:extLst>
                  <a:ext uri="{FF2B5EF4-FFF2-40B4-BE49-F238E27FC236}">
                    <a16:creationId xmlns="" xmlns:a16="http://schemas.microsoft.com/office/drawing/2014/main" id="{B392D32A-6D21-4411-BCEF-E3794E37168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>
                <a:extLst>
                  <a:ext uri="{FF2B5EF4-FFF2-40B4-BE49-F238E27FC236}">
                    <a16:creationId xmlns="" xmlns:a16="http://schemas.microsoft.com/office/drawing/2014/main" id="{9E127E3F-BF83-435F-8CB4-C68A4BADA3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987257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文本框 3">
            <a:extLst>
              <a:ext uri="{FF2B5EF4-FFF2-40B4-BE49-F238E27FC236}">
                <a16:creationId xmlns="" xmlns:a16="http://schemas.microsoft.com/office/drawing/2014/main" id="{0451723A-9964-4E46-B60C-FEEF0FB1F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376" y="1130935"/>
            <a:ext cx="7233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如图，在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=60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BPC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的度数．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128EDA0-054B-4954-88A5-2408C137D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0231" y="2400241"/>
            <a:ext cx="5815012" cy="26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∵△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中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=60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=120°．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BP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平分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CP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平分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PBC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PCB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（∠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）=60°．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PBC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PCB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BPC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=180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BPC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°=120°．</a:t>
            </a:r>
          </a:p>
        </p:txBody>
      </p:sp>
      <p:graphicFrame>
        <p:nvGraphicFramePr>
          <p:cNvPr id="7" name="对象 6">
            <a:hlinkClick r:id="" action="ppaction://ole?verb=1"/>
            <a:extLst>
              <a:ext uri="{FF2B5EF4-FFF2-40B4-BE49-F238E27FC236}">
                <a16:creationId xmlns="" xmlns:a16="http://schemas.microsoft.com/office/drawing/2014/main" id="{60F5842B-D86C-447B-8AF0-4B81753379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866148"/>
              </p:ext>
            </p:extLst>
          </p:nvPr>
        </p:nvGraphicFramePr>
        <p:xfrm>
          <a:off x="3484801" y="3606524"/>
          <a:ext cx="2349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20" r:id="rId3" imgW="152280" imgH="393480" progId="Equation.KSEE3">
                  <p:embed/>
                </p:oleObj>
              </mc:Choice>
              <mc:Fallback>
                <p:oleObj r:id="rId3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4801" y="3606524"/>
                        <a:ext cx="23495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3193" name="组合 2">
            <a:extLst>
              <a:ext uri="{FF2B5EF4-FFF2-40B4-BE49-F238E27FC236}">
                <a16:creationId xmlns="" xmlns:a16="http://schemas.microsoft.com/office/drawing/2014/main" id="{A974A1A9-9B1D-4A0A-9BE2-FF517467668B}"/>
              </a:ext>
            </a:extLst>
          </p:cNvPr>
          <p:cNvGrpSpPr>
            <a:grpSpLocks/>
          </p:cNvGrpSpPr>
          <p:nvPr/>
        </p:nvGrpSpPr>
        <p:grpSpPr bwMode="auto">
          <a:xfrm>
            <a:off x="3269289" y="507345"/>
            <a:ext cx="2478088" cy="522287"/>
            <a:chOff x="5060" y="905"/>
            <a:chExt cx="3904" cy="822"/>
          </a:xfrm>
        </p:grpSpPr>
        <p:grpSp>
          <p:nvGrpSpPr>
            <p:cNvPr id="93194" name="组合 6">
              <a:extLst>
                <a:ext uri="{FF2B5EF4-FFF2-40B4-BE49-F238E27FC236}">
                  <a16:creationId xmlns="" xmlns:a16="http://schemas.microsoft.com/office/drawing/2014/main" id="{44A72F59-74F4-44BC-8514-7C8DD20A368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6F72B2F9-B73D-4352-8276-80D94AB0E3BE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DACE60E5-3B5C-4473-9CC3-AC895BABB4AA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25BA5008-16AC-4604-B8D4-DC051661F61F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13DF3872-77F8-4599-9F8C-AEA6954DC333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1A304294-D49C-426C-871A-38A4C9794BD8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3200" name="TextBox 15">
              <a:extLst>
                <a:ext uri="{FF2B5EF4-FFF2-40B4-BE49-F238E27FC236}">
                  <a16:creationId xmlns="" xmlns:a16="http://schemas.microsoft.com/office/drawing/2014/main" id="{0E7A31A6-B76B-4F0E-8A74-C4C02C396E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拓广探索题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837" y="1911437"/>
            <a:ext cx="1979676" cy="2183892"/>
          </a:xfrm>
          <a:prstGeom prst="rect">
            <a:avLst/>
          </a:prstGeom>
        </p:spPr>
      </p:pic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2366A8BD-D9F3-4F54-B94B-D5025CEAAE74}"/>
              </a:ext>
            </a:extLst>
          </p:cNvPr>
          <p:cNvGrpSpPr>
            <a:grpSpLocks/>
          </p:cNvGrpSpPr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25" name="文本框 20">
              <a:extLst>
                <a:ext uri="{FF2B5EF4-FFF2-40B4-BE49-F238E27FC236}">
                  <a16:creationId xmlns="" xmlns:a16="http://schemas.microsoft.com/office/drawing/2014/main" id="{8A22ACD9-E133-4B57-9C3C-291181EAA3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6" name="组合 1">
              <a:extLst>
                <a:ext uri="{FF2B5EF4-FFF2-40B4-BE49-F238E27FC236}">
                  <a16:creationId xmlns="" xmlns:a16="http://schemas.microsoft.com/office/drawing/2014/main" id="{5A4660D3-D740-405E-B399-A602FE293D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7" name="直线连接符 19">
                <a:extLst>
                  <a:ext uri="{FF2B5EF4-FFF2-40B4-BE49-F238E27FC236}">
                    <a16:creationId xmlns="" xmlns:a16="http://schemas.microsoft.com/office/drawing/2014/main" id="{B392D32A-6D21-4411-BCEF-E3794E37168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>
                <a:extLst>
                  <a:ext uri="{FF2B5EF4-FFF2-40B4-BE49-F238E27FC236}">
                    <a16:creationId xmlns="" xmlns:a16="http://schemas.microsoft.com/office/drawing/2014/main" id="{9E127E3F-BF83-435F-8CB4-C68A4BADA3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693910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文本框 3">
            <a:extLst>
              <a:ext uri="{FF2B5EF4-FFF2-40B4-BE49-F238E27FC236}">
                <a16:creationId xmlns="" xmlns:a16="http://schemas.microsoft.com/office/drawing/2014/main" id="{82FB7750-0162-44AB-BCEA-B519EFECB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3147" y="935367"/>
            <a:ext cx="75616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Clr>
                <a:srgbClr val="FF0066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思考：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能直接写出∠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BPC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与∠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之间的数量关系吗？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17140B9-9D7A-4463-9D56-DF8A414C6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6308" y="1441974"/>
            <a:ext cx="6069013" cy="2920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5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</a:t>
            </a:r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平分∠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CP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平分∠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5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PCB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  （∠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）．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5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PCB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BPC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5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BPC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</a:t>
            </a:r>
          </a:p>
          <a:p>
            <a:pPr>
              <a:lnSpc>
                <a:spcPct val="175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=1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=90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  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</a:p>
        </p:txBody>
      </p:sp>
      <p:graphicFrame>
        <p:nvGraphicFramePr>
          <p:cNvPr id="7" name="对象 6">
            <a:hlinkClick r:id="" action="ppaction://ole?verb=1"/>
            <a:extLst>
              <a:ext uri="{FF2B5EF4-FFF2-40B4-BE49-F238E27FC236}">
                <a16:creationId xmlns="" xmlns:a16="http://schemas.microsoft.com/office/drawing/2014/main" id="{B5D9A080-E2EF-4C51-B175-E0EEFF2AE4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796365"/>
              </p:ext>
            </p:extLst>
          </p:nvPr>
        </p:nvGraphicFramePr>
        <p:xfrm>
          <a:off x="3471484" y="2032612"/>
          <a:ext cx="2349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010" name="Equation" r:id="rId4" imgW="152280" imgH="393480" progId="Equation.DSMT4">
                  <p:embed/>
                </p:oleObj>
              </mc:Choice>
              <mc:Fallback>
                <p:oleObj name="Equation" r:id="rId4" imgW="152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1484" y="2032612"/>
                        <a:ext cx="23495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1"/>
            <a:extLst>
              <a:ext uri="{FF2B5EF4-FFF2-40B4-BE49-F238E27FC236}">
                <a16:creationId xmlns="" xmlns:a16="http://schemas.microsoft.com/office/drawing/2014/main" id="{7A66C3DA-2207-4B2B-8E79-D97C5EF0E7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141668"/>
              </p:ext>
            </p:extLst>
          </p:nvPr>
        </p:nvGraphicFramePr>
        <p:xfrm>
          <a:off x="3343741" y="3758754"/>
          <a:ext cx="2333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011" r:id="rId6" imgW="152280" imgH="393480" progId="Equation.KSEE3">
                  <p:embed/>
                </p:oleObj>
              </mc:Choice>
              <mc:Fallback>
                <p:oleObj r:id="rId6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3741" y="3758754"/>
                        <a:ext cx="233363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1"/>
            <a:extLst>
              <a:ext uri="{FF2B5EF4-FFF2-40B4-BE49-F238E27FC236}">
                <a16:creationId xmlns="" xmlns:a16="http://schemas.microsoft.com/office/drawing/2014/main" id="{FDA58B4D-2C02-4027-9165-CFC35D6A32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149722"/>
              </p:ext>
            </p:extLst>
          </p:nvPr>
        </p:nvGraphicFramePr>
        <p:xfrm>
          <a:off x="6065211" y="3758754"/>
          <a:ext cx="2333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012" r:id="rId8" imgW="152280" imgH="393480" progId="Equation.KSEE3">
                  <p:embed/>
                </p:oleObj>
              </mc:Choice>
              <mc:Fallback>
                <p:oleObj r:id="rId8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5211" y="3758754"/>
                        <a:ext cx="233363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1"/>
            <a:extLst>
              <a:ext uri="{FF2B5EF4-FFF2-40B4-BE49-F238E27FC236}">
                <a16:creationId xmlns="" xmlns:a16="http://schemas.microsoft.com/office/drawing/2014/main" id="{BEEC5806-2E95-4467-9B49-B677E92328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882543"/>
              </p:ext>
            </p:extLst>
          </p:nvPr>
        </p:nvGraphicFramePr>
        <p:xfrm>
          <a:off x="3339692" y="3163698"/>
          <a:ext cx="2333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013" r:id="rId9" imgW="152280" imgH="393480" progId="Equation.KSEE3">
                  <p:embed/>
                </p:oleObj>
              </mc:Choice>
              <mc:Fallback>
                <p:oleObj r:id="rId9" imgW="152280" imgH="393480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9692" y="3163698"/>
                        <a:ext cx="233363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图片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001" y="1581698"/>
            <a:ext cx="1979676" cy="2183892"/>
          </a:xfrm>
          <a:prstGeom prst="rect">
            <a:avLst/>
          </a:prstGeom>
        </p:spPr>
      </p:pic>
      <p:grpSp>
        <p:nvGrpSpPr>
          <p:cNvPr id="25" name="组合 2">
            <a:extLst>
              <a:ext uri="{FF2B5EF4-FFF2-40B4-BE49-F238E27FC236}">
                <a16:creationId xmlns="" xmlns:a16="http://schemas.microsoft.com/office/drawing/2014/main" id="{2366A8BD-D9F3-4F54-B94B-D5025CEAAE74}"/>
              </a:ext>
            </a:extLst>
          </p:cNvPr>
          <p:cNvGrpSpPr>
            <a:grpSpLocks/>
          </p:cNvGrpSpPr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26" name="文本框 20">
              <a:extLst>
                <a:ext uri="{FF2B5EF4-FFF2-40B4-BE49-F238E27FC236}">
                  <a16:creationId xmlns="" xmlns:a16="http://schemas.microsoft.com/office/drawing/2014/main" id="{8A22ACD9-E133-4B57-9C3C-291181EAA3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7" name="组合 1">
              <a:extLst>
                <a:ext uri="{FF2B5EF4-FFF2-40B4-BE49-F238E27FC236}">
                  <a16:creationId xmlns="" xmlns:a16="http://schemas.microsoft.com/office/drawing/2014/main" id="{5A4660D3-D740-405E-B399-A602FE293D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8" name="直线连接符 19">
                <a:extLst>
                  <a:ext uri="{FF2B5EF4-FFF2-40B4-BE49-F238E27FC236}">
                    <a16:creationId xmlns="" xmlns:a16="http://schemas.microsoft.com/office/drawing/2014/main" id="{B392D32A-6D21-4411-BCEF-E3794E37168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>
                <a:extLst>
                  <a:ext uri="{FF2B5EF4-FFF2-40B4-BE49-F238E27FC236}">
                    <a16:creationId xmlns="" xmlns:a16="http://schemas.microsoft.com/office/drawing/2014/main" id="{9E127E3F-BF83-435F-8CB4-C68A4BADA3F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30" name="组合 2">
            <a:extLst>
              <a:ext uri="{FF2B5EF4-FFF2-40B4-BE49-F238E27FC236}">
                <a16:creationId xmlns="" xmlns:a16="http://schemas.microsoft.com/office/drawing/2014/main" id="{A974A1A9-9B1D-4A0A-9BE2-FF517467668B}"/>
              </a:ext>
            </a:extLst>
          </p:cNvPr>
          <p:cNvGrpSpPr>
            <a:grpSpLocks/>
          </p:cNvGrpSpPr>
          <p:nvPr/>
        </p:nvGrpSpPr>
        <p:grpSpPr bwMode="auto">
          <a:xfrm>
            <a:off x="3269289" y="507345"/>
            <a:ext cx="2478088" cy="522287"/>
            <a:chOff x="5060" y="905"/>
            <a:chExt cx="3904" cy="822"/>
          </a:xfrm>
        </p:grpSpPr>
        <p:grpSp>
          <p:nvGrpSpPr>
            <p:cNvPr id="31" name="组合 6">
              <a:extLst>
                <a:ext uri="{FF2B5EF4-FFF2-40B4-BE49-F238E27FC236}">
                  <a16:creationId xmlns="" xmlns:a16="http://schemas.microsoft.com/office/drawing/2014/main" id="{44A72F59-74F4-44BC-8514-7C8DD20A368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3" name="缺角矩形 32">
                <a:extLst>
                  <a:ext uri="{FF2B5EF4-FFF2-40B4-BE49-F238E27FC236}">
                    <a16:creationId xmlns="" xmlns:a16="http://schemas.microsoft.com/office/drawing/2014/main" id="{6F72B2F9-B73D-4352-8276-80D94AB0E3BE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="" xmlns:a16="http://schemas.microsoft.com/office/drawing/2014/main" id="{DACE60E5-3B5C-4473-9CC3-AC895BABB4AA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="" xmlns:a16="http://schemas.microsoft.com/office/drawing/2014/main" id="{25BA5008-16AC-4604-B8D4-DC051661F61F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="" xmlns:a16="http://schemas.microsoft.com/office/drawing/2014/main" id="{13DF3872-77F8-4599-9F8C-AEA6954DC333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缺角矩形 36">
                <a:extLst>
                  <a:ext uri="{FF2B5EF4-FFF2-40B4-BE49-F238E27FC236}">
                    <a16:creationId xmlns="" xmlns:a16="http://schemas.microsoft.com/office/drawing/2014/main" id="{1A304294-D49C-426C-871A-38A4C9794BD8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2" name="TextBox 15">
              <a:extLst>
                <a:ext uri="{FF2B5EF4-FFF2-40B4-BE49-F238E27FC236}">
                  <a16:creationId xmlns="" xmlns:a16="http://schemas.microsoft.com/office/drawing/2014/main" id="{0E7A31A6-B76B-4F0E-8A74-C4C02C396E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拓广探索题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122656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标注 16">
            <a:extLst>
              <a:ext uri="{FF2B5EF4-FFF2-40B4-BE49-F238E27FC236}">
                <a16:creationId xmlns="" xmlns:a16="http://schemas.microsoft.com/office/drawing/2014/main" id="{6EBE4818-C6AD-4078-B7AD-C5779E72FF9F}"/>
              </a:ext>
            </a:extLst>
          </p:cNvPr>
          <p:cNvSpPr/>
          <p:nvPr/>
        </p:nvSpPr>
        <p:spPr>
          <a:xfrm>
            <a:off x="6066434" y="500697"/>
            <a:ext cx="1060450" cy="569912"/>
          </a:xfrm>
          <a:prstGeom prst="wedgeEllipseCallout">
            <a:avLst>
              <a:gd name="adj1" fmla="val -75330"/>
              <a:gd name="adj2" fmla="val 13782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1">
            <a:extLst>
              <a:ext uri="{FF2B5EF4-FFF2-40B4-BE49-F238E27FC236}">
                <a16:creationId xmlns="" xmlns:a16="http://schemas.microsoft.com/office/drawing/2014/main" id="{C08CBE47-9868-4C74-B1EC-26F249646F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5440" y="2715855"/>
            <a:ext cx="985837" cy="49558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求角度</a:t>
            </a:r>
            <a:endParaRPr lang="zh-CN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1">
            <a:extLst>
              <a:ext uri="{FF2B5EF4-FFF2-40B4-BE49-F238E27FC236}">
                <a16:creationId xmlns="" xmlns:a16="http://schemas.microsoft.com/office/drawing/2014/main" id="{7F8804E4-37B6-4478-BF57-A1E1E7257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1281" y="1926177"/>
            <a:ext cx="787970" cy="55399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证法</a:t>
            </a:r>
            <a:endParaRPr lang="zh-CN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1">
            <a:extLst>
              <a:ext uri="{FF2B5EF4-FFF2-40B4-BE49-F238E27FC236}">
                <a16:creationId xmlns="" xmlns:a16="http://schemas.microsoft.com/office/drawing/2014/main" id="{D2500B4F-6228-4F61-9932-9D1B3DEEF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1280" y="2675523"/>
            <a:ext cx="767339" cy="55399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endParaRPr lang="zh-CN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1">
            <a:extLst>
              <a:ext uri="{FF2B5EF4-FFF2-40B4-BE49-F238E27FC236}">
                <a16:creationId xmlns="" xmlns:a16="http://schemas.microsoft.com/office/drawing/2014/main" id="{F5CFE3F4-840F-4466-A560-4D19AD781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8359" y="1467084"/>
            <a:ext cx="2169022" cy="1015663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转化为一个平角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或同旁内角互补</a:t>
            </a:r>
            <a:endParaRPr lang="zh-CN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">
            <a:extLst>
              <a:ext uri="{FF2B5EF4-FFF2-40B4-BE49-F238E27FC236}">
                <a16:creationId xmlns="" xmlns:a16="http://schemas.microsoft.com/office/drawing/2014/main" id="{06A34EB8-59AD-47E3-B663-B7B75AE1A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796" y="500697"/>
            <a:ext cx="1081088" cy="45525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辅助线</a:t>
            </a:r>
            <a:endParaRPr lang="zh-CN" altLang="zh-CN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">
            <a:extLst>
              <a:ext uri="{FF2B5EF4-FFF2-40B4-BE49-F238E27FC236}">
                <a16:creationId xmlns="" xmlns:a16="http://schemas.microsoft.com/office/drawing/2014/main" id="{DD2B0332-E84F-48F2-B953-E1A98B1EF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05" y="1963242"/>
            <a:ext cx="2043114" cy="113024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三角形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的内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角和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°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右箭头 1">
            <a:extLst>
              <a:ext uri="{FF2B5EF4-FFF2-40B4-BE49-F238E27FC236}">
                <a16:creationId xmlns="" xmlns:a16="http://schemas.microsoft.com/office/drawing/2014/main" id="{707D6083-79BA-4508-BDF0-3626805B2161}"/>
              </a:ext>
            </a:extLst>
          </p:cNvPr>
          <p:cNvSpPr/>
          <p:nvPr/>
        </p:nvSpPr>
        <p:spPr>
          <a:xfrm rot="-600000">
            <a:off x="3453047" y="2185395"/>
            <a:ext cx="648072" cy="288896"/>
          </a:xfrm>
          <a:prstGeom prst="rightArrow">
            <a:avLst/>
          </a:prstGeom>
          <a:scene3d>
            <a:camera prst="orthographicFront">
              <a:rot lat="0" lon="6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3" name="右箭头 12">
            <a:extLst>
              <a:ext uri="{FF2B5EF4-FFF2-40B4-BE49-F238E27FC236}">
                <a16:creationId xmlns="" xmlns:a16="http://schemas.microsoft.com/office/drawing/2014/main" id="{DC02CD5F-FBE1-4E21-ADE6-0231BD091956}"/>
              </a:ext>
            </a:extLst>
          </p:cNvPr>
          <p:cNvSpPr/>
          <p:nvPr/>
        </p:nvSpPr>
        <p:spPr>
          <a:xfrm rot="600000">
            <a:off x="3453047" y="2617445"/>
            <a:ext cx="648072" cy="288896"/>
          </a:xfrm>
          <a:prstGeom prst="rightArrow">
            <a:avLst/>
          </a:prstGeom>
          <a:scene3d>
            <a:camera prst="orthographicFront">
              <a:rot lat="0" lon="6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1">
            <a:extLst>
              <a:ext uri="{FF2B5EF4-FFF2-40B4-BE49-F238E27FC236}">
                <a16:creationId xmlns="" xmlns:a16="http://schemas.microsoft.com/office/drawing/2014/main" id="{5398943F-5E8E-4D10-B2F7-0DCF499A9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9250" y="1273650"/>
            <a:ext cx="1267569" cy="119888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600000" lon="0" rev="1800000"/>
            </a:camera>
            <a:lightRig rig="threePt" dir="t"/>
          </a:scene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作平行线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转化思想</a:t>
            </a:r>
            <a:endParaRPr lang="zh-CN" altLang="zh-CN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右箭头 13">
            <a:extLst>
              <a:ext uri="{FF2B5EF4-FFF2-40B4-BE49-F238E27FC236}">
                <a16:creationId xmlns="" xmlns:a16="http://schemas.microsoft.com/office/drawing/2014/main" id="{4952770A-8324-42EC-BF41-E18C8705A288}"/>
              </a:ext>
            </a:extLst>
          </p:cNvPr>
          <p:cNvSpPr/>
          <p:nvPr/>
        </p:nvSpPr>
        <p:spPr>
          <a:xfrm rot="-60000">
            <a:off x="5101839" y="1816414"/>
            <a:ext cx="882392" cy="232460"/>
          </a:xfrm>
          <a:prstGeom prst="rightArrow">
            <a:avLst/>
          </a:prstGeom>
          <a:scene3d>
            <a:camera prst="orthographicFront">
              <a:rot lat="60000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6" name="右箭头 15">
            <a:extLst>
              <a:ext uri="{FF2B5EF4-FFF2-40B4-BE49-F238E27FC236}">
                <a16:creationId xmlns="" xmlns:a16="http://schemas.microsoft.com/office/drawing/2014/main" id="{E70B9FDD-D98E-4050-ABFF-BB04E411F843}"/>
              </a:ext>
            </a:extLst>
          </p:cNvPr>
          <p:cNvSpPr/>
          <p:nvPr/>
        </p:nvSpPr>
        <p:spPr>
          <a:xfrm rot="1608400">
            <a:off x="4925231" y="2806418"/>
            <a:ext cx="617736" cy="309567"/>
          </a:xfrm>
          <a:prstGeom prst="rightArrow">
            <a:avLst/>
          </a:prstGeom>
          <a:scene3d>
            <a:camera prst="orthographicFront">
              <a:rot lat="60000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grpSp>
        <p:nvGrpSpPr>
          <p:cNvPr id="95246" name="组合 1">
            <a:extLst>
              <a:ext uri="{FF2B5EF4-FFF2-40B4-BE49-F238E27FC236}">
                <a16:creationId xmlns="" xmlns:a16="http://schemas.microsoft.com/office/drawing/2014/main" id="{433EBF67-238F-466B-8010-3D0691468554}"/>
              </a:ext>
            </a:extLst>
          </p:cNvPr>
          <p:cNvGrpSpPr>
            <a:grpSpLocks/>
          </p:cNvGrpSpPr>
          <p:nvPr/>
        </p:nvGrpSpPr>
        <p:grpSpPr bwMode="auto">
          <a:xfrm>
            <a:off x="-4923" y="-51237"/>
            <a:ext cx="2006600" cy="478473"/>
            <a:chOff x="227" y="33"/>
            <a:chExt cx="3160" cy="753"/>
          </a:xfrm>
        </p:grpSpPr>
        <p:cxnSp>
          <p:nvCxnSpPr>
            <p:cNvPr id="3" name="直线连接符 16">
              <a:extLst>
                <a:ext uri="{FF2B5EF4-FFF2-40B4-BE49-F238E27FC236}">
                  <a16:creationId xmlns="" xmlns:a16="http://schemas.microsoft.com/office/drawing/2014/main" id="{B07B9B67-A454-4F7E-BDCE-B62F24B298AA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5248" name="文本框 17">
              <a:extLst>
                <a:ext uri="{FF2B5EF4-FFF2-40B4-BE49-F238E27FC236}">
                  <a16:creationId xmlns="" xmlns:a16="http://schemas.microsoft.com/office/drawing/2014/main" id="{83C46B5A-B769-4951-8526-8B81190F32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4" name="Freeform 74">
              <a:extLst>
                <a:ext uri="{FF2B5EF4-FFF2-40B4-BE49-F238E27FC236}">
                  <a16:creationId xmlns="" xmlns:a16="http://schemas.microsoft.com/office/drawing/2014/main" id="{53FED4B6-B3C5-4BC7-BEA0-A66EFBE1668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184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91554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6" grpId="0" animBg="1"/>
      <p:bldP spid="7" grpId="0" animBg="1"/>
      <p:bldP spid="8" grpId="0" animBg="1"/>
      <p:bldP spid="9" grpId="0" animBg="1"/>
      <p:bldP spid="11" grpId="0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3354373" y="1980338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直角三角形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969144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>
            <a:extLst>
              <a:ext uri="{FF2B5EF4-FFF2-40B4-BE49-F238E27FC236}">
                <a16:creationId xmlns="" xmlns:a16="http://schemas.microsoft.com/office/drawing/2014/main" id="{3A333B67-9069-4888-AE4D-4C579E84F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395" y="1191310"/>
            <a:ext cx="8003097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在一个直角三角形里住着三个内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角，平时，它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们三兄弟非常团结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可是有一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天，老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二突然不高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兴，发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起脾气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来，它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指着老大说：“你凭什么度数最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大，我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也要和你一样大！”“不行啊！”老大说：“这是不可能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的，否则，我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们这个家就再也围不起来了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为什么？” 老二很纳闷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你知道其中的道理吗？</a:t>
            </a:r>
          </a:p>
        </p:txBody>
      </p:sp>
      <p:grpSp>
        <p:nvGrpSpPr>
          <p:cNvPr id="2" name="组合 17">
            <a:extLst>
              <a:ext uri="{FF2B5EF4-FFF2-40B4-BE49-F238E27FC236}">
                <a16:creationId xmlns="" xmlns:a16="http://schemas.microsoft.com/office/drawing/2014/main" id="{2CD25095-F7A7-4529-BA87-FECABBCDE640}"/>
              </a:ext>
            </a:extLst>
          </p:cNvPr>
          <p:cNvGrpSpPr>
            <a:grpSpLocks/>
          </p:cNvGrpSpPr>
          <p:nvPr/>
        </p:nvGrpSpPr>
        <p:grpSpPr bwMode="auto">
          <a:xfrm>
            <a:off x="4625975" y="3543300"/>
            <a:ext cx="2809875" cy="1285875"/>
            <a:chOff x="-3636912" y="562372"/>
            <a:chExt cx="3746500" cy="1714500"/>
          </a:xfrm>
        </p:grpSpPr>
        <p:graphicFrame>
          <p:nvGraphicFramePr>
            <p:cNvPr id="45059" name="Object 2">
              <a:extLst>
                <a:ext uri="{FF2B5EF4-FFF2-40B4-BE49-F238E27FC236}">
                  <a16:creationId xmlns="" xmlns:a16="http://schemas.microsoft.com/office/drawing/2014/main" id="{F066F3B7-A690-40F2-9320-E74192F508C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-3636912" y="562372"/>
            <a:ext cx="3746500" cy="171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44" r:id="rId4" imgW="3897000" imgH="2247120" progId="Flash.Movie">
                    <p:embed/>
                  </p:oleObj>
                </mc:Choice>
                <mc:Fallback>
                  <p:oleObj r:id="rId4" imgW="3897000" imgH="2247120" progId="Flash.Movie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636912" y="562372"/>
                          <a:ext cx="3746500" cy="17145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060" name="Object 4">
              <a:extLst>
                <a:ext uri="{FF2B5EF4-FFF2-40B4-BE49-F238E27FC236}">
                  <a16:creationId xmlns="" xmlns:a16="http://schemas.microsoft.com/office/drawing/2014/main" id="{16B4B2D5-3218-4256-9DFC-B73096A05CF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-3204864" y="562372"/>
            <a:ext cx="2559050" cy="167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45" r:id="rId6" imgW="3439080" imgH="2254320" progId="Flash.Movie">
                    <p:embed/>
                  </p:oleObj>
                </mc:Choice>
                <mc:Fallback>
                  <p:oleObj r:id="rId6" imgW="3439080" imgH="2254320" progId="Flash.Movie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204864" y="562372"/>
                          <a:ext cx="2559050" cy="1676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26" name="Text Box 5">
            <a:extLst>
              <a:ext uri="{FF2B5EF4-FFF2-40B4-BE49-F238E27FC236}">
                <a16:creationId xmlns="" xmlns:a16="http://schemas.microsoft.com/office/drawing/2014/main" id="{3DC7A31A-DE84-4F24-8475-21C01061B7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263" y="621512"/>
            <a:ext cx="342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内角三兄弟之争</a:t>
            </a:r>
          </a:p>
        </p:txBody>
      </p:sp>
      <p:grpSp>
        <p:nvGrpSpPr>
          <p:cNvPr id="45063" name="组合 1">
            <a:extLst>
              <a:ext uri="{FF2B5EF4-FFF2-40B4-BE49-F238E27FC236}">
                <a16:creationId xmlns="" xmlns:a16="http://schemas.microsoft.com/office/drawing/2014/main" id="{4C8DE629-0DE6-47FF-A94B-80D15C918DD4}"/>
              </a:ext>
            </a:extLst>
          </p:cNvPr>
          <p:cNvGrpSpPr>
            <a:grpSpLocks/>
          </p:cNvGrpSpPr>
          <p:nvPr/>
        </p:nvGrpSpPr>
        <p:grpSpPr bwMode="auto">
          <a:xfrm>
            <a:off x="-9001" y="-30366"/>
            <a:ext cx="2006600" cy="493712"/>
            <a:chOff x="100" y="40"/>
            <a:chExt cx="3160" cy="778"/>
          </a:xfrm>
        </p:grpSpPr>
        <p:cxnSp>
          <p:nvCxnSpPr>
            <p:cNvPr id="3" name="直线连接符 10">
              <a:extLst>
                <a:ext uri="{FF2B5EF4-FFF2-40B4-BE49-F238E27FC236}">
                  <a16:creationId xmlns="" xmlns:a16="http://schemas.microsoft.com/office/drawing/2014/main" id="{90F586BE-0274-49C9-A825-F8BB48B3FF76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065" name="文本框 18">
              <a:extLst>
                <a:ext uri="{FF2B5EF4-FFF2-40B4-BE49-F238E27FC236}">
                  <a16:creationId xmlns="" xmlns:a16="http://schemas.microsoft.com/office/drawing/2014/main" id="{EF90C067-C530-44C7-8ED9-012684D820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CAA0BB4A-4F89-47E0-BA1C-F73C263530D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29882" y="450228"/>
            <a:ext cx="1508578" cy="661350"/>
            <a:chOff x="931250" y="529255"/>
            <a:chExt cx="1508578" cy="661350"/>
          </a:xfrm>
        </p:grpSpPr>
        <p:sp>
          <p:nvSpPr>
            <p:cNvPr id="5" name="流程图: 延期 4"/>
            <p:cNvSpPr/>
            <p:nvPr/>
          </p:nvSpPr>
          <p:spPr>
            <a:xfrm>
              <a:off x="1247163" y="714091"/>
              <a:ext cx="1007131" cy="461665"/>
            </a:xfrm>
            <a:prstGeom prst="flowChartDelay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081" name="Picture 2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9346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250" y="529255"/>
              <a:ext cx="631825" cy="66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382815" y="742246"/>
              <a:ext cx="10570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小故事</a:t>
              </a: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1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="" xmlns:a16="http://schemas.microsoft.com/office/drawing/2014/main" id="{18A73B96-7F47-4FB8-AF79-705BFD1E2F0B}"/>
              </a:ext>
            </a:extLst>
          </p:cNvPr>
          <p:cNvSpPr txBox="1"/>
          <p:nvPr/>
        </p:nvSpPr>
        <p:spPr bwMode="auto">
          <a:xfrm>
            <a:off x="1384548" y="1338670"/>
            <a:ext cx="6972300" cy="7334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宋体" panose="02010600030101010101" pitchFamily="2" charset="-122"/>
              </a:rPr>
              <a:t>会</a:t>
            </a:r>
            <a:r>
              <a:rPr lang="zh-CN" altLang="en-US" noProof="1">
                <a:sym typeface="宋体" panose="02010600030101010101" pitchFamily="2" charset="-122"/>
              </a:rPr>
              <a:t>运用</a:t>
            </a:r>
            <a:r>
              <a:rPr lang="zh-CN" altLang="en-US" noProof="1">
                <a:solidFill>
                  <a:srgbClr val="FF0000"/>
                </a:solidFill>
                <a:sym typeface="宋体" panose="02010600030101010101" pitchFamily="2" charset="-122"/>
              </a:rPr>
              <a:t>三角形内角和定理</a:t>
            </a:r>
            <a:r>
              <a:rPr lang="zh-CN" altLang="en-US" noProof="1">
                <a:sym typeface="宋体" panose="02010600030101010101" pitchFamily="2" charset="-122"/>
              </a:rPr>
              <a:t>进行计算</a:t>
            </a:r>
            <a:r>
              <a:rPr lang="en-US" altLang="zh-CN" noProof="1">
                <a:sym typeface="宋体" panose="02010600030101010101" pitchFamily="2" charset="-122"/>
              </a:rPr>
              <a:t>.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4758F50F-F4E2-4E94-853E-3B4FFDC1CE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935" y="2531523"/>
            <a:ext cx="7554913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用平行线的性质与平角的定义证明三角形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内角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和等于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180°.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50101"/>
            <a:ext cx="2006600" cy="477838"/>
            <a:chOff x="1588" y="-50101"/>
            <a:chExt cx="2006600" cy="477838"/>
          </a:xfrm>
        </p:grpSpPr>
        <p:cxnSp>
          <p:nvCxnSpPr>
            <p:cNvPr id="15" name="直线连接符 14">
              <a:extLst>
                <a:ext uri="{FF2B5EF4-FFF2-40B4-BE49-F238E27FC236}">
                  <a16:creationId xmlns="" xmlns:a16="http://schemas.microsoft.com/office/drawing/2014/main" id="{F1BC211B-0738-4815-A313-C6EEFEB3C189}"/>
                </a:ext>
              </a:extLst>
            </p:cNvPr>
            <p:cNvCxnSpPr/>
            <p:nvPr/>
          </p:nvCxnSpPr>
          <p:spPr>
            <a:xfrm>
              <a:off x="1588" y="413216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397" name="文本框 18">
              <a:extLst>
                <a:ext uri="{FF2B5EF4-FFF2-40B4-BE49-F238E27FC236}">
                  <a16:creationId xmlns="" xmlns:a16="http://schemas.microsoft.com/office/drawing/2014/main" id="{90C90BA6-B9AE-4083-A50F-F9F89929E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894" y="-50101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6978EBAB-7FC0-4D98-9DB1-6895B128021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8440" y="5806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0973" y="879796"/>
            <a:ext cx="7995450" cy="3066284"/>
            <a:chOff x="-38068" y="1105854"/>
            <a:chExt cx="7995450" cy="3066284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380260"/>
              <a:ext cx="7995450" cy="2791878"/>
              <a:chOff x="224" y="1662"/>
              <a:chExt cx="14206" cy="5785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6"/>
                <a:ext cx="13812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311" y="4328"/>
                <a:ext cx="5785" cy="453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955241" y="1105854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414359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E61501E3-ACAE-4D36-B88B-D0F3D6111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402" y="619081"/>
            <a:ext cx="7729757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仿宋" pitchFamily="49" charset="-122"/>
              </a:rPr>
              <a:t>    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     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老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大的度数为</a:t>
            </a:r>
            <a:r>
              <a:rPr lang="en-US" altLang="zh-CN" sz="2100" b="1" dirty="0">
                <a:latin typeface="+mn-lt"/>
                <a:ea typeface="仿宋" pitchFamily="49" charset="-122"/>
              </a:rPr>
              <a:t>90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°，老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二若是比老大的度数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大，那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么老二的度数要大于</a:t>
            </a:r>
            <a:r>
              <a:rPr lang="en-US" altLang="zh-CN" sz="2100" b="1" dirty="0">
                <a:latin typeface="+mn-lt"/>
                <a:ea typeface="仿宋" pitchFamily="49" charset="-122"/>
              </a:rPr>
              <a:t>90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°，而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三角形的内角和为</a:t>
            </a:r>
            <a:r>
              <a:rPr lang="en-US" altLang="zh-CN" sz="2100" b="1" dirty="0">
                <a:latin typeface="+mn-lt"/>
                <a:ea typeface="仿宋" pitchFamily="49" charset="-122"/>
              </a:rPr>
              <a:t>180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°，相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互矛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盾，因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而是不可能的</a:t>
            </a:r>
            <a:r>
              <a:rPr lang="en-US" altLang="zh-CN" sz="2100" b="1" dirty="0">
                <a:latin typeface="+mn-lt"/>
                <a:ea typeface="仿宋" pitchFamily="49" charset="-122"/>
              </a:rPr>
              <a:t>.</a:t>
            </a:r>
            <a:endParaRPr lang="zh-CN" altLang="en-US" sz="2100" b="1" dirty="0">
              <a:latin typeface="+mn-lt"/>
              <a:ea typeface="仿宋" pitchFamily="49" charset="-122"/>
            </a:endParaRPr>
          </a:p>
        </p:txBody>
      </p:sp>
      <p:grpSp>
        <p:nvGrpSpPr>
          <p:cNvPr id="46082" name="组合 17">
            <a:extLst>
              <a:ext uri="{FF2B5EF4-FFF2-40B4-BE49-F238E27FC236}">
                <a16:creationId xmlns="" xmlns:a16="http://schemas.microsoft.com/office/drawing/2014/main" id="{30E6B859-BC46-41EC-AAD4-FB40395C59D0}"/>
              </a:ext>
            </a:extLst>
          </p:cNvPr>
          <p:cNvGrpSpPr>
            <a:grpSpLocks/>
          </p:cNvGrpSpPr>
          <p:nvPr/>
        </p:nvGrpSpPr>
        <p:grpSpPr bwMode="auto">
          <a:xfrm>
            <a:off x="3167063" y="3055938"/>
            <a:ext cx="2809875" cy="1285875"/>
            <a:chOff x="-3636912" y="562372"/>
            <a:chExt cx="3746500" cy="1714500"/>
          </a:xfrm>
        </p:grpSpPr>
        <p:graphicFrame>
          <p:nvGraphicFramePr>
            <p:cNvPr id="46083" name="Object 2">
              <a:extLst>
                <a:ext uri="{FF2B5EF4-FFF2-40B4-BE49-F238E27FC236}">
                  <a16:creationId xmlns="" xmlns:a16="http://schemas.microsoft.com/office/drawing/2014/main" id="{8AEC4C70-232E-4711-908F-F9F5CB31481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-3636912" y="562372"/>
            <a:ext cx="3746500" cy="171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64" r:id="rId3" imgW="3897000" imgH="2247120" progId="Flash.Movie">
                    <p:embed/>
                  </p:oleObj>
                </mc:Choice>
                <mc:Fallback>
                  <p:oleObj r:id="rId3" imgW="3897000" imgH="2247120" progId="Flash.Movie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636912" y="562372"/>
                          <a:ext cx="3746500" cy="17145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084" name="Object 4">
              <a:extLst>
                <a:ext uri="{FF2B5EF4-FFF2-40B4-BE49-F238E27FC236}">
                  <a16:creationId xmlns="" xmlns:a16="http://schemas.microsoft.com/office/drawing/2014/main" id="{E7AF3087-474B-45AB-84F4-D01AA07B93A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-3204864" y="562372"/>
            <a:ext cx="2559050" cy="167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65" r:id="rId5" imgW="3439080" imgH="2254320" progId="Flash.Movie">
                    <p:embed/>
                  </p:oleObj>
                </mc:Choice>
                <mc:Fallback>
                  <p:oleObj r:id="rId5" imgW="3439080" imgH="2254320" progId="Flash.Movie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204864" y="562372"/>
                          <a:ext cx="2559050" cy="1676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云形标注 3">
            <a:extLst>
              <a:ext uri="{FF2B5EF4-FFF2-40B4-BE49-F238E27FC236}">
                <a16:creationId xmlns="" xmlns:a16="http://schemas.microsoft.com/office/drawing/2014/main" id="{76F8CD8B-F536-4A9D-809E-B50FAA2B6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5475" y="1951038"/>
            <a:ext cx="3332731" cy="1084262"/>
          </a:xfrm>
          <a:prstGeom prst="cloudCallout">
            <a:avLst>
              <a:gd name="adj1" fmla="val -36514"/>
              <a:gd name="adj2" fmla="val 5896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在这个家</a:t>
            </a:r>
            <a:r>
              <a:rPr lang="zh-CN" altLang="en-US" sz="2000" b="1" dirty="0" smtClean="0">
                <a:latin typeface="+mn-lt"/>
                <a:ea typeface="黑体" panose="02010609060101010101" pitchFamily="49" charset="-122"/>
              </a:rPr>
              <a:t>里，我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是永远的老大</a:t>
            </a:r>
            <a:r>
              <a:rPr lang="en-US" altLang="en-US" sz="2000" b="1" dirty="0"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46086" name="组合 1">
            <a:extLst>
              <a:ext uri="{FF2B5EF4-FFF2-40B4-BE49-F238E27FC236}">
                <a16:creationId xmlns="" xmlns:a16="http://schemas.microsoft.com/office/drawing/2014/main" id="{F956F336-7333-4525-A418-A6E1F7124314}"/>
              </a:ext>
            </a:extLst>
          </p:cNvPr>
          <p:cNvGrpSpPr>
            <a:grpSpLocks/>
          </p:cNvGrpSpPr>
          <p:nvPr/>
        </p:nvGrpSpPr>
        <p:grpSpPr bwMode="auto">
          <a:xfrm>
            <a:off x="-7370" y="-40458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6FC5BEE9-7BBA-4649-8016-65DA75ED57BC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088" name="文本框 18">
              <a:extLst>
                <a:ext uri="{FF2B5EF4-FFF2-40B4-BE49-F238E27FC236}">
                  <a16:creationId xmlns="" xmlns:a16="http://schemas.microsoft.com/office/drawing/2014/main" id="{DE529427-0353-4526-885C-90143561B5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B9C539B1-8181-42E3-9C77-20291DE7F92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="" xmlns:a16="http://schemas.microsoft.com/office/drawing/2014/main" id="{FC690476-2764-4A36-9664-93E1D5DD19D5}"/>
              </a:ext>
            </a:extLst>
          </p:cNvPr>
          <p:cNvSpPr txBox="1"/>
          <p:nvPr/>
        </p:nvSpPr>
        <p:spPr bwMode="auto">
          <a:xfrm>
            <a:off x="1692784" y="847290"/>
            <a:ext cx="6612318" cy="14345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sym typeface="+mn-ea"/>
              </a:rPr>
              <a:t>会</a:t>
            </a:r>
            <a:r>
              <a:rPr lang="zh-CN" altLang="en-US" noProof="1">
                <a:sym typeface="+mn-ea"/>
              </a:rPr>
              <a:t>运用</a:t>
            </a:r>
            <a:r>
              <a:rPr lang="zh-CN" altLang="en-US" noProof="1">
                <a:solidFill>
                  <a:srgbClr val="FF0000"/>
                </a:solidFill>
                <a:sym typeface="宋体" panose="02010600030101010101" pitchFamily="2" charset="-122"/>
              </a:rPr>
              <a:t>直角三角形的性质</a:t>
            </a:r>
            <a:r>
              <a:rPr lang="zh-CN" altLang="en-US" noProof="1">
                <a:sym typeface="宋体" panose="02010600030101010101" pitchFamily="2" charset="-122"/>
              </a:rPr>
              <a:t>和</a:t>
            </a:r>
            <a:r>
              <a:rPr lang="zh-CN" altLang="en-US" noProof="1">
                <a:solidFill>
                  <a:srgbClr val="FF0000"/>
                </a:solidFill>
                <a:sym typeface="宋体" panose="02010600030101010101" pitchFamily="2" charset="-122"/>
              </a:rPr>
              <a:t>判定</a:t>
            </a:r>
            <a:r>
              <a:rPr lang="zh-CN" altLang="en-US" noProof="1">
                <a:sym typeface="宋体" panose="02010600030101010101" pitchFamily="2" charset="-122"/>
              </a:rPr>
              <a:t>进行相关计算</a:t>
            </a:r>
            <a:r>
              <a:rPr lang="en-US" altLang="zh-CN" noProof="1">
                <a:sym typeface="宋体" panose="02010600030101010101" pitchFamily="2" charset="-122"/>
              </a:rPr>
              <a:t>.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8B00F216-2EEA-4145-920E-B19C6985D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812" y="3611753"/>
            <a:ext cx="6722891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解直角三角形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两个锐角的关系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>
            <a:extLst>
              <a:ext uri="{FF2B5EF4-FFF2-40B4-BE49-F238E27FC236}">
                <a16:creationId xmlns="" xmlns:a16="http://schemas.microsoft.com/office/drawing/2014/main" id="{E32A24FA-DAA7-4BA6-BD49-50A19B13C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8762" y="2476699"/>
            <a:ext cx="6753769" cy="7897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直角三角形的判定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24934"/>
            <a:ext cx="2017712" cy="477838"/>
            <a:chOff x="1588" y="-24934"/>
            <a:chExt cx="2017712" cy="477838"/>
          </a:xfrm>
        </p:grpSpPr>
        <p:cxnSp>
          <p:nvCxnSpPr>
            <p:cNvPr id="15" name="直线连接符 14">
              <a:extLst>
                <a:ext uri="{FF2B5EF4-FFF2-40B4-BE49-F238E27FC236}">
                  <a16:creationId xmlns="" xmlns:a16="http://schemas.microsoft.com/office/drawing/2014/main" id="{436A9C4D-2F4D-40D7-B802-CD4258D5A7CE}"/>
                </a:ext>
              </a:extLst>
            </p:cNvPr>
            <p:cNvCxnSpPr/>
            <p:nvPr/>
          </p:nvCxnSpPr>
          <p:spPr>
            <a:xfrm>
              <a:off x="1588" y="413216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110" name="文本框 18">
              <a:extLst>
                <a:ext uri="{FF2B5EF4-FFF2-40B4-BE49-F238E27FC236}">
                  <a16:creationId xmlns="" xmlns:a16="http://schemas.microsoft.com/office/drawing/2014/main" id="{12B4ED64-38A6-4AAC-8728-C58613A01C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24934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A8E3B0BF-3F69-4127-9BFD-C912C48E0E6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49679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0279" y="485287"/>
            <a:ext cx="8102104" cy="3942251"/>
            <a:chOff x="-38068" y="275737"/>
            <a:chExt cx="8102104" cy="3942251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657801"/>
              <a:ext cx="8101822" cy="3560187"/>
              <a:chOff x="224" y="165"/>
              <a:chExt cx="14395" cy="7377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55" y="2604"/>
                <a:ext cx="5504" cy="625"/>
              </a:xfrm>
              <a:prstGeom prst="bentConnector3">
                <a:avLst>
                  <a:gd name="adj1" fmla="val 41917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H="1" flipV="1">
              <a:off x="7301693" y="3280270"/>
              <a:ext cx="35" cy="902504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3291800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3">
            <a:extLst>
              <a:ext uri="{FF2B5EF4-FFF2-40B4-BE49-F238E27FC236}">
                <a16:creationId xmlns="" xmlns:a16="http://schemas.microsoft.com/office/drawing/2014/main" id="{A6A3DD2E-EC7C-4284-B582-9D549F11E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7963" y="2679700"/>
            <a:ext cx="309562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100">
              <a:latin typeface="Comic Sans MS" panose="030F0702030302020204" pitchFamily="66" charset="0"/>
            </a:endParaRPr>
          </a:p>
        </p:txBody>
      </p:sp>
      <p:sp>
        <p:nvSpPr>
          <p:cNvPr id="7172" name="Text Box 25">
            <a:extLst>
              <a:ext uri="{FF2B5EF4-FFF2-40B4-BE49-F238E27FC236}">
                <a16:creationId xmlns="" xmlns:a16="http://schemas.microsoft.com/office/drawing/2014/main" id="{6F86D170-9694-410A-9794-A8F28F2E8E98}"/>
              </a:ext>
            </a:extLst>
          </p:cNvPr>
          <p:cNvSpPr txBox="1"/>
          <p:nvPr/>
        </p:nvSpPr>
        <p:spPr>
          <a:xfrm>
            <a:off x="1143977" y="1152017"/>
            <a:ext cx="6968175" cy="10525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noProof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    如</a:t>
            </a:r>
            <a:r>
              <a:rPr lang="zh-CN" altLang="en-US" sz="24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下图所示是我们常用的三角</a:t>
            </a:r>
            <a:r>
              <a:rPr lang="zh-CN" altLang="en-US" sz="2400" b="1" noProof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板，两</a:t>
            </a:r>
            <a:r>
              <a:rPr lang="zh-CN" altLang="en-US" sz="24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锐角的度数之和为多少度</a:t>
            </a:r>
            <a:r>
              <a:rPr lang="en-US" altLang="zh-CN" sz="24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?</a:t>
            </a:r>
            <a:endParaRPr lang="en-US" altLang="zh-CN" sz="2100" b="1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27">
            <a:extLst>
              <a:ext uri="{FF2B5EF4-FFF2-40B4-BE49-F238E27FC236}">
                <a16:creationId xmlns="" xmlns:a16="http://schemas.microsoft.com/office/drawing/2014/main" id="{28A6B1C8-1DED-4F56-A297-6D32923E89AE}"/>
              </a:ext>
            </a:extLst>
          </p:cNvPr>
          <p:cNvGrpSpPr>
            <a:grpSpLocks/>
          </p:cNvGrpSpPr>
          <p:nvPr/>
        </p:nvGrpSpPr>
        <p:grpSpPr bwMode="auto">
          <a:xfrm>
            <a:off x="2143125" y="1920875"/>
            <a:ext cx="2385752" cy="2944820"/>
            <a:chOff x="261" y="26"/>
            <a:chExt cx="1452" cy="2473"/>
          </a:xfrm>
        </p:grpSpPr>
        <p:sp>
          <p:nvSpPr>
            <p:cNvPr id="48132" name="Text Box 28">
              <a:extLst>
                <a:ext uri="{FF2B5EF4-FFF2-40B4-BE49-F238E27FC236}">
                  <a16:creationId xmlns="" xmlns:a16="http://schemas.microsoft.com/office/drawing/2014/main" id="{CDB34702-3712-403D-A4CD-A36449A251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" y="2111"/>
              <a:ext cx="145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+60°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90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°</a:t>
              </a:r>
              <a:endPara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133" name="Oval 29">
              <a:extLst>
                <a:ext uri="{FF2B5EF4-FFF2-40B4-BE49-F238E27FC236}">
                  <a16:creationId xmlns="" xmlns:a16="http://schemas.microsoft.com/office/drawing/2014/main" id="{10BC7B3B-F96D-46B5-A06E-FFB26E05D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" y="45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34" name="Oval 30">
              <a:extLst>
                <a:ext uri="{FF2B5EF4-FFF2-40B4-BE49-F238E27FC236}">
                  <a16:creationId xmlns="" xmlns:a16="http://schemas.microsoft.com/office/drawing/2014/main" id="{E5E44B55-B26E-4249-A849-53264D6DD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" y="26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35" name="Oval 31">
              <a:extLst>
                <a:ext uri="{FF2B5EF4-FFF2-40B4-BE49-F238E27FC236}">
                  <a16:creationId xmlns="" xmlns:a16="http://schemas.microsoft.com/office/drawing/2014/main" id="{6ABFCF44-2207-447C-9F02-398532D0F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8" y="45"/>
              <a:ext cx="46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36" name="Oval 32">
              <a:extLst>
                <a:ext uri="{FF2B5EF4-FFF2-40B4-BE49-F238E27FC236}">
                  <a16:creationId xmlns="" xmlns:a16="http://schemas.microsoft.com/office/drawing/2014/main" id="{7CC50EF6-D1FB-43FD-9F27-3971134CD5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" y="45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</p:grpSp>
      <p:grpSp>
        <p:nvGrpSpPr>
          <p:cNvPr id="4" name="Group 33">
            <a:extLst>
              <a:ext uri="{FF2B5EF4-FFF2-40B4-BE49-F238E27FC236}">
                <a16:creationId xmlns="" xmlns:a16="http://schemas.microsoft.com/office/drawing/2014/main" id="{7654B98C-A47B-428F-B423-EE29CE0534AE}"/>
              </a:ext>
            </a:extLst>
          </p:cNvPr>
          <p:cNvGrpSpPr>
            <a:grpSpLocks/>
          </p:cNvGrpSpPr>
          <p:nvPr/>
        </p:nvGrpSpPr>
        <p:grpSpPr bwMode="auto">
          <a:xfrm>
            <a:off x="4989513" y="1946275"/>
            <a:ext cx="2869536" cy="2917818"/>
            <a:chOff x="318" y="0"/>
            <a:chExt cx="1676" cy="2451"/>
          </a:xfrm>
        </p:grpSpPr>
        <p:sp>
          <p:nvSpPr>
            <p:cNvPr id="48138" name="Text Box 34">
              <a:extLst>
                <a:ext uri="{FF2B5EF4-FFF2-40B4-BE49-F238E27FC236}">
                  <a16:creationId xmlns="" xmlns:a16="http://schemas.microsoft.com/office/drawing/2014/main" id="{E188B47C-C500-443E-BA36-B6408F45BE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" y="2063"/>
              <a:ext cx="139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45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+45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°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=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90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°</a:t>
              </a:r>
              <a:endPara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139" name="Oval 35">
              <a:extLst>
                <a:ext uri="{FF2B5EF4-FFF2-40B4-BE49-F238E27FC236}">
                  <a16:creationId xmlns="" xmlns:a16="http://schemas.microsoft.com/office/drawing/2014/main" id="{06462203-3998-454F-AA15-E2CF8E9C6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" y="0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40" name="Oval 36">
              <a:extLst>
                <a:ext uri="{FF2B5EF4-FFF2-40B4-BE49-F238E27FC236}">
                  <a16:creationId xmlns="" xmlns:a16="http://schemas.microsoft.com/office/drawing/2014/main" id="{597A9D84-0FC4-4B6B-83A8-B565B70E6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" y="0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41" name="Oval 37">
              <a:extLst>
                <a:ext uri="{FF2B5EF4-FFF2-40B4-BE49-F238E27FC236}">
                  <a16:creationId xmlns="" xmlns:a16="http://schemas.microsoft.com/office/drawing/2014/main" id="{C35F8D1E-8616-40B0-B622-1D4F1E9A6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9" y="0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42" name="Oval 38">
              <a:extLst>
                <a:ext uri="{FF2B5EF4-FFF2-40B4-BE49-F238E27FC236}">
                  <a16:creationId xmlns="" xmlns:a16="http://schemas.microsoft.com/office/drawing/2014/main" id="{E95EEA18-3803-4C62-87D8-2D1BFD95C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" y="45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</p:grpSp>
      <p:sp>
        <p:nvSpPr>
          <p:cNvPr id="48145" name="文本框 6151">
            <a:extLst>
              <a:ext uri="{FF2B5EF4-FFF2-40B4-BE49-F238E27FC236}">
                <a16:creationId xmlns="" xmlns:a16="http://schemas.microsoft.com/office/drawing/2014/main" id="{F7B49423-729D-4C9F-86B2-E75DFFFAC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980" y="487293"/>
            <a:ext cx="3896989" cy="461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直角三角形的两个锐角互余</a:t>
            </a:r>
          </a:p>
        </p:txBody>
      </p:sp>
      <p:pic>
        <p:nvPicPr>
          <p:cNvPr id="7" name="图片 6" descr="18007244_021653332216_2">
            <a:extLst>
              <a:ext uri="{FF2B5EF4-FFF2-40B4-BE49-F238E27FC236}">
                <a16:creationId xmlns="" xmlns:a16="http://schemas.microsoft.com/office/drawing/2014/main" id="{AB8DA60C-6193-4C2C-B136-B7FB302CD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4" t="14293" r="15979" b="17822"/>
          <a:stretch>
            <a:fillRect/>
          </a:stretch>
        </p:blipFill>
        <p:spPr bwMode="auto">
          <a:xfrm>
            <a:off x="1700213" y="2395538"/>
            <a:ext cx="2936875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1">
            <a:extLst>
              <a:ext uri="{FF2B5EF4-FFF2-40B4-BE49-F238E27FC236}">
                <a16:creationId xmlns="" xmlns:a16="http://schemas.microsoft.com/office/drawing/2014/main" id="{315DB0A4-4E11-40C2-BC96-93C4CEFE7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99" b="20821"/>
          <a:stretch>
            <a:fillRect/>
          </a:stretch>
        </p:blipFill>
        <p:spPr bwMode="auto">
          <a:xfrm>
            <a:off x="4778375" y="2106613"/>
            <a:ext cx="3040063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153" name="组合 4">
            <a:extLst>
              <a:ext uri="{FF2B5EF4-FFF2-40B4-BE49-F238E27FC236}">
                <a16:creationId xmlns="" xmlns:a16="http://schemas.microsoft.com/office/drawing/2014/main" id="{07B53F09-FB8A-4511-821A-592E7F870CC6}"/>
              </a:ext>
            </a:extLst>
          </p:cNvPr>
          <p:cNvGrpSpPr>
            <a:grpSpLocks/>
          </p:cNvGrpSpPr>
          <p:nvPr/>
        </p:nvGrpSpPr>
        <p:grpSpPr bwMode="auto">
          <a:xfrm>
            <a:off x="1657820" y="544042"/>
            <a:ext cx="1685925" cy="409791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215D8E8C-2AFB-4798-8FE5-E303DAB2D8C7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8155" name="矩形 1">
              <a:extLst>
                <a:ext uri="{FF2B5EF4-FFF2-40B4-BE49-F238E27FC236}">
                  <a16:creationId xmlns="" xmlns:a16="http://schemas.microsoft.com/office/drawing/2014/main" id="{E9750B46-FA9A-4A07-94D2-56550B771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7838"/>
            <a:chOff x="123" y="40"/>
            <a:chExt cx="3160" cy="752"/>
          </a:xfrm>
        </p:grpSpPr>
        <p:cxnSp>
          <p:nvCxnSpPr>
            <p:cNvPr id="30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2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195957" y="123151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>
            <a:extLst>
              <a:ext uri="{FF2B5EF4-FFF2-40B4-BE49-F238E27FC236}">
                <a16:creationId xmlns="" xmlns:a16="http://schemas.microsoft.com/office/drawing/2014/main" id="{6FFC2242-4F93-4C6A-8EB0-5F516555D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525" y="661382"/>
            <a:ext cx="7249326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如图，在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Rt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°，两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锐角的和等于多少呢？</a:t>
            </a:r>
          </a:p>
        </p:txBody>
      </p:sp>
      <p:grpSp>
        <p:nvGrpSpPr>
          <p:cNvPr id="2" name="组合 11">
            <a:extLst>
              <a:ext uri="{FF2B5EF4-FFF2-40B4-BE49-F238E27FC236}">
                <a16:creationId xmlns="" xmlns:a16="http://schemas.microsoft.com/office/drawing/2014/main" id="{116B44EE-7CFF-4B51-BFC2-E1D209DD8314}"/>
              </a:ext>
            </a:extLst>
          </p:cNvPr>
          <p:cNvGrpSpPr>
            <a:grpSpLocks/>
          </p:cNvGrpSpPr>
          <p:nvPr/>
        </p:nvGrpSpPr>
        <p:grpSpPr bwMode="auto">
          <a:xfrm>
            <a:off x="1202582" y="1714060"/>
            <a:ext cx="5709704" cy="2373753"/>
            <a:chOff x="-450" y="-111"/>
            <a:chExt cx="4796" cy="1994"/>
          </a:xfrm>
        </p:grpSpPr>
        <p:sp>
          <p:nvSpPr>
            <p:cNvPr id="49156" name="圆角矩形标注 12">
              <a:extLst>
                <a:ext uri="{FF2B5EF4-FFF2-40B4-BE49-F238E27FC236}">
                  <a16:creationId xmlns="" xmlns:a16="http://schemas.microsoft.com/office/drawing/2014/main" id="{5BAEB98C-4CBD-463A-99E8-3913F2F4946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720" y="-111"/>
              <a:ext cx="3626" cy="1588"/>
            </a:xfrm>
            <a:prstGeom prst="wedgeRoundRectCallout">
              <a:avLst>
                <a:gd name="adj1" fmla="val 67376"/>
                <a:gd name="adj2" fmla="val -52608"/>
                <a:gd name="adj3" fmla="val 16667"/>
              </a:avLst>
            </a:prstGeom>
            <a:solidFill>
              <a:schemeClr val="bg1"/>
            </a:solidFill>
            <a:ln w="9525">
              <a:solidFill>
                <a:srgbClr val="00B050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rot="10800000" anchor="ctr"/>
            <a:lstStyle/>
            <a:p>
              <a:pPr>
                <a:lnSpc>
                  <a:spcPct val="170000"/>
                </a:lnSpc>
              </a:pPr>
              <a:r>
                <a:rPr lang="zh-CN" altLang="en-US" dirty="0">
                  <a:latin typeface="+mn-lt"/>
                  <a:ea typeface="黑体" panose="02010609060101010101" pitchFamily="49" charset="-122"/>
                </a:rPr>
                <a:t>        </a:t>
              </a:r>
              <a:r>
                <a:rPr lang="zh-CN" altLang="en-US" sz="2000" b="1" dirty="0">
                  <a:latin typeface="+mn-lt"/>
                </a:rPr>
                <a:t>在Rt</a:t>
              </a:r>
              <a:r>
                <a:rPr lang="en-US" altLang="zh-CN" sz="2000" b="1" dirty="0">
                  <a:latin typeface="+mn-lt"/>
                </a:rPr>
                <a:t>△</a:t>
              </a:r>
              <a:r>
                <a:rPr lang="zh-CN" altLang="en-US" sz="2000" b="1" i="1" dirty="0">
                  <a:latin typeface="+mn-lt"/>
                </a:rPr>
                <a:t>ABC</a:t>
              </a:r>
              <a:r>
                <a:rPr lang="zh-CN" altLang="en-US" sz="2000" b="1" dirty="0" smtClean="0">
                  <a:latin typeface="+mn-lt"/>
                </a:rPr>
                <a:t>中，因</a:t>
              </a:r>
              <a:r>
                <a:rPr lang="zh-CN" altLang="en-US" sz="2000" b="1" dirty="0">
                  <a:latin typeface="+mn-lt"/>
                </a:rPr>
                <a:t>为 </a:t>
              </a:r>
              <a:r>
                <a:rPr lang="en-US" altLang="zh-CN" sz="2000" b="1" dirty="0">
                  <a:latin typeface="+mn-lt"/>
                </a:rPr>
                <a:t>∠</a:t>
              </a:r>
              <a:r>
                <a:rPr lang="zh-CN" altLang="en-US" sz="2000" b="1" i="1" dirty="0">
                  <a:latin typeface="+mn-lt"/>
                </a:rPr>
                <a:t>C</a:t>
              </a:r>
              <a:r>
                <a:rPr lang="zh-CN" altLang="en-US" sz="2000" b="1" dirty="0">
                  <a:latin typeface="+mn-lt"/>
                </a:rPr>
                <a:t>=90</a:t>
              </a:r>
              <a:r>
                <a:rPr lang="zh-CN" altLang="en-US" sz="2000" b="1" baseline="30000" dirty="0" smtClean="0">
                  <a:latin typeface="+mn-lt"/>
                </a:rPr>
                <a:t>°</a:t>
              </a:r>
              <a:r>
                <a:rPr lang="zh-CN" altLang="en-US" sz="2000" b="1" dirty="0" smtClean="0">
                  <a:latin typeface="+mn-lt"/>
                </a:rPr>
                <a:t>，由</a:t>
              </a:r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三角形内角和定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+mn-lt"/>
                </a:rPr>
                <a:t>理</a:t>
              </a:r>
              <a:r>
                <a:rPr lang="zh-CN" altLang="en-US" sz="2000" b="1" dirty="0" smtClean="0">
                  <a:latin typeface="+mn-lt"/>
                </a:rPr>
                <a:t>，得</a:t>
              </a:r>
              <a:endParaRPr lang="en-US" altLang="zh-CN" sz="2000" b="1" dirty="0" smtClean="0">
                <a:latin typeface="+mn-lt"/>
              </a:endParaRPr>
            </a:p>
            <a:p>
              <a:pPr>
                <a:lnSpc>
                  <a:spcPct val="170000"/>
                </a:lnSpc>
              </a:pPr>
              <a:r>
                <a:rPr lang="en-US" altLang="zh-CN" sz="2000" b="1" dirty="0">
                  <a:latin typeface="+mn-lt"/>
                </a:rPr>
                <a:t> </a:t>
              </a:r>
              <a:r>
                <a:rPr lang="en-US" altLang="zh-CN" sz="2000" b="1" dirty="0" smtClean="0">
                  <a:latin typeface="+mn-lt"/>
                </a:rPr>
                <a:t>            ∠</a:t>
              </a:r>
              <a:r>
                <a:rPr lang="zh-CN" altLang="en-US" sz="2000" b="1" i="1" dirty="0">
                  <a:latin typeface="+mn-lt"/>
                </a:rPr>
                <a:t>A</a:t>
              </a:r>
              <a:r>
                <a:rPr lang="zh-CN" altLang="en-US" sz="2000" b="1" dirty="0">
                  <a:latin typeface="+mn-lt"/>
                </a:rPr>
                <a:t> +</a:t>
              </a:r>
              <a:r>
                <a:rPr lang="en-US" altLang="zh-CN" sz="2000" b="1" dirty="0">
                  <a:latin typeface="+mn-lt"/>
                </a:rPr>
                <a:t>∠</a:t>
              </a:r>
              <a:r>
                <a:rPr lang="zh-CN" altLang="en-US" sz="2000" b="1" i="1" dirty="0">
                  <a:latin typeface="+mn-lt"/>
                </a:rPr>
                <a:t>B</a:t>
              </a:r>
              <a:r>
                <a:rPr lang="en-US" altLang="zh-CN" sz="2000" b="1" i="1" dirty="0">
                  <a:latin typeface="+mn-lt"/>
                </a:rPr>
                <a:t>+</a:t>
              </a:r>
              <a:r>
                <a:rPr lang="en-US" altLang="zh-CN" sz="2000" b="1" dirty="0">
                  <a:latin typeface="+mn-lt"/>
                  <a:sym typeface="宋体" panose="02010600030101010101" pitchFamily="2" charset="-122"/>
                </a:rPr>
                <a:t>∠</a:t>
              </a:r>
              <a:r>
                <a:rPr lang="en-US" altLang="zh-CN" sz="2000" b="1" i="1" dirty="0">
                  <a:latin typeface="+mn-lt"/>
                  <a:sym typeface="宋体" panose="02010600030101010101" pitchFamily="2" charset="-122"/>
                </a:rPr>
                <a:t>C</a:t>
              </a:r>
              <a:r>
                <a:rPr lang="zh-CN" altLang="en-US" sz="2000" b="1" dirty="0" smtClean="0">
                  <a:latin typeface="+mn-lt"/>
                </a:rPr>
                <a:t>=</a:t>
              </a:r>
              <a:r>
                <a:rPr lang="en-US" altLang="zh-CN" sz="2000" b="1" dirty="0" smtClean="0">
                  <a:latin typeface="+mn-lt"/>
                </a:rPr>
                <a:t>18</a:t>
              </a:r>
              <a:r>
                <a:rPr lang="zh-CN" altLang="en-US" sz="2000" b="1" dirty="0" smtClean="0">
                  <a:latin typeface="+mn-lt"/>
                </a:rPr>
                <a:t>0</a:t>
              </a:r>
              <a:r>
                <a:rPr lang="zh-CN" altLang="en-US" sz="2000" b="1" baseline="30000" dirty="0" smtClean="0">
                  <a:latin typeface="+mn-lt"/>
                </a:rPr>
                <a:t>°</a:t>
              </a:r>
              <a:r>
                <a:rPr lang="zh-CN" altLang="en-US" sz="2000" b="1" dirty="0" smtClean="0">
                  <a:latin typeface="+mn-lt"/>
                </a:rPr>
                <a:t>，</a:t>
              </a:r>
              <a:endParaRPr lang="en-US" altLang="zh-CN" sz="2000" b="1" dirty="0" smtClean="0">
                <a:latin typeface="+mn-lt"/>
              </a:endParaRPr>
            </a:p>
            <a:p>
              <a:pPr>
                <a:lnSpc>
                  <a:spcPct val="170000"/>
                </a:lnSpc>
              </a:pPr>
              <a:r>
                <a:rPr lang="zh-CN" altLang="en-US" sz="2000" b="1" dirty="0" smtClean="0">
                  <a:latin typeface="+mn-lt"/>
                </a:rPr>
                <a:t>        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+mn-lt"/>
                </a:rPr>
                <a:t>即  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+mn-lt"/>
                </a:rPr>
                <a:t>∠</a:t>
              </a:r>
              <a:r>
                <a:rPr lang="zh-CN" altLang="en-US" sz="2000" b="1" i="1" dirty="0">
                  <a:solidFill>
                    <a:srgbClr val="FF0000"/>
                  </a:solidFill>
                  <a:latin typeface="+mn-lt"/>
                </a:rPr>
                <a:t>A</a:t>
              </a:r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 +</a:t>
              </a:r>
              <a:r>
                <a:rPr lang="en-US" altLang="zh-CN" sz="2000" b="1" dirty="0">
                  <a:solidFill>
                    <a:srgbClr val="FF0000"/>
                  </a:solidFill>
                  <a:latin typeface="+mn-lt"/>
                </a:rPr>
                <a:t>∠</a:t>
              </a:r>
              <a:r>
                <a:rPr lang="zh-CN" altLang="en-US" sz="2000" b="1" i="1" dirty="0">
                  <a:solidFill>
                    <a:srgbClr val="FF0000"/>
                  </a:solidFill>
                  <a:latin typeface="+mn-lt"/>
                </a:rPr>
                <a:t>B</a:t>
              </a:r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=90</a:t>
              </a:r>
              <a:r>
                <a:rPr lang="zh-CN" altLang="en-US" sz="2000" b="1" baseline="30000" dirty="0">
                  <a:solidFill>
                    <a:srgbClr val="FF0000"/>
                  </a:solidFill>
                  <a:latin typeface="+mn-lt"/>
                </a:rPr>
                <a:t>°</a:t>
              </a:r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.</a:t>
              </a:r>
            </a:p>
          </p:txBody>
        </p:sp>
        <p:pic>
          <p:nvPicPr>
            <p:cNvPr id="49157" name="图片 13" descr="女2">
              <a:extLst>
                <a:ext uri="{FF2B5EF4-FFF2-40B4-BE49-F238E27FC236}">
                  <a16:creationId xmlns="" xmlns:a16="http://schemas.microsoft.com/office/drawing/2014/main" id="{629E4E43-ED61-4FEC-9E80-FC9BAA7DF8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0" y="783"/>
              <a:ext cx="729" cy="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8" name="文本框 1">
            <a:extLst>
              <a:ext uri="{FF2B5EF4-FFF2-40B4-BE49-F238E27FC236}">
                <a16:creationId xmlns="" xmlns:a16="http://schemas.microsoft.com/office/drawing/2014/main" id="{66505FA2-5943-4693-AC7D-046FFF3761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9724" y="4188480"/>
            <a:ext cx="6376596" cy="5724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由此，你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可以得到直角三角形有什么性质呢？</a:t>
            </a:r>
          </a:p>
        </p:txBody>
      </p:sp>
      <p:sp>
        <p:nvSpPr>
          <p:cNvPr id="18" name="矩形 17"/>
          <p:cNvSpPr/>
          <p:nvPr/>
        </p:nvSpPr>
        <p:spPr>
          <a:xfrm>
            <a:off x="937998" y="71875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7838"/>
            <a:chOff x="123" y="40"/>
            <a:chExt cx="3160" cy="752"/>
          </a:xfrm>
        </p:grpSpPr>
        <p:cxnSp>
          <p:nvCxnSpPr>
            <p:cNvPr id="20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732" y="1623317"/>
            <a:ext cx="1359886" cy="149031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组合 7">
            <a:extLst>
              <a:ext uri="{FF2B5EF4-FFF2-40B4-BE49-F238E27FC236}">
                <a16:creationId xmlns="" xmlns:a16="http://schemas.microsoft.com/office/drawing/2014/main" id="{CBBAAD11-8F3C-4418-ACFA-E1E1D0E95E3A}"/>
              </a:ext>
            </a:extLst>
          </p:cNvPr>
          <p:cNvGrpSpPr>
            <a:grpSpLocks/>
          </p:cNvGrpSpPr>
          <p:nvPr/>
        </p:nvGrpSpPr>
        <p:grpSpPr bwMode="auto">
          <a:xfrm>
            <a:off x="4872155" y="1489075"/>
            <a:ext cx="3071812" cy="2165350"/>
            <a:chOff x="4164516" y="2039006"/>
            <a:chExt cx="4094803" cy="2889290"/>
          </a:xfrm>
        </p:grpSpPr>
        <p:sp>
          <p:nvSpPr>
            <p:cNvPr id="50178" name="直角三角形 2">
              <a:extLst>
                <a:ext uri="{FF2B5EF4-FFF2-40B4-BE49-F238E27FC236}">
                  <a16:creationId xmlns="" xmlns:a16="http://schemas.microsoft.com/office/drawing/2014/main" id="{BC331AED-48DA-442A-B885-62A7EE93CF3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5184041" y="1808830"/>
              <a:ext cx="2064099" cy="3432215"/>
            </a:xfrm>
            <a:prstGeom prst="rtTriangl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0179" name="TextBox 3">
              <a:extLst>
                <a:ext uri="{FF2B5EF4-FFF2-40B4-BE49-F238E27FC236}">
                  <a16:creationId xmlns="" xmlns:a16="http://schemas.microsoft.com/office/drawing/2014/main" id="{00CD8352-518D-48CC-9262-148803B32D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27654" y="2039006"/>
              <a:ext cx="446959" cy="49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0" name="TextBox 4">
              <a:extLst>
                <a:ext uri="{FF2B5EF4-FFF2-40B4-BE49-F238E27FC236}">
                  <a16:creationId xmlns="" xmlns:a16="http://schemas.microsoft.com/office/drawing/2014/main" id="{964BCB3E-A63E-48AD-999D-A834135331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4516" y="4407495"/>
              <a:ext cx="446959" cy="49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1" name="TextBox 5">
              <a:extLst>
                <a:ext uri="{FF2B5EF4-FFF2-40B4-BE49-F238E27FC236}">
                  <a16:creationId xmlns="" xmlns:a16="http://schemas.microsoft.com/office/drawing/2014/main" id="{9B1AADA6-AFE7-4C0B-A06D-F2EF0E6C26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12360" y="4437112"/>
              <a:ext cx="446959" cy="49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2" name="矩形 6">
              <a:extLst>
                <a:ext uri="{FF2B5EF4-FFF2-40B4-BE49-F238E27FC236}">
                  <a16:creationId xmlns="" xmlns:a16="http://schemas.microsoft.com/office/drawing/2014/main" id="{ED53617D-AB19-4DA5-A96A-2D23D2E9E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2093" y="4366956"/>
              <a:ext cx="184117" cy="192408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9" name="Rectangle 4">
            <a:extLst>
              <a:ext uri="{FF2B5EF4-FFF2-40B4-BE49-F238E27FC236}">
                <a16:creationId xmlns="" xmlns:a16="http://schemas.microsoft.com/office/drawing/2014/main" id="{2CED1EBD-B7BE-4F3F-89A4-46C1BC927A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1139" y="1249746"/>
            <a:ext cx="7947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直角三角形的两个锐角互余．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直角三角形的性质定理）　　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="" xmlns:a16="http://schemas.microsoft.com/office/drawing/2014/main" id="{32DD7ED4-4697-49B0-95CD-F6309EF8553C}"/>
              </a:ext>
            </a:extLst>
          </p:cNvPr>
          <p:cNvSpPr/>
          <p:nvPr/>
        </p:nvSpPr>
        <p:spPr>
          <a:xfrm>
            <a:off x="1296143" y="1720752"/>
            <a:ext cx="3743660" cy="21005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应用格式：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noProof="1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 </a:t>
            </a:r>
            <a:r>
              <a:rPr lang="zh-CN" altLang="en-US" sz="2100" b="1" noProof="1">
                <a:latin typeface="宋体" pitchFamily="2" charset="-122"/>
                <a:cs typeface="+mn-ea"/>
              </a:rPr>
              <a:t>在</a:t>
            </a:r>
            <a:r>
              <a:rPr lang="en-US" altLang="zh-CN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Rt△</a:t>
            </a:r>
            <a:r>
              <a:rPr lang="en-US" altLang="zh-CN" sz="2100" b="1" i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ABC</a:t>
            </a:r>
            <a:r>
              <a:rPr lang="en-US" altLang="zh-CN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</a:t>
            </a:r>
            <a:r>
              <a:rPr lang="zh-CN" altLang="en-US" sz="2100" b="1" noProof="1" smtClean="0">
                <a:latin typeface="宋体" pitchFamily="2" charset="-122"/>
                <a:cs typeface="+mn-ea"/>
              </a:rPr>
              <a:t>中</a:t>
            </a:r>
            <a:r>
              <a:rPr lang="zh-CN" altLang="en-US" sz="2100" noProof="1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</a:t>
            </a:r>
            <a:endParaRPr lang="zh-CN" altLang="en-US" sz="2100" noProof="1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   ∵</a:t>
            </a:r>
            <a:r>
              <a:rPr lang="zh-CN" altLang="en-US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　∠</a:t>
            </a:r>
            <a:r>
              <a:rPr lang="en-US" altLang="zh-CN" sz="2100" b="1" i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C</a:t>
            </a:r>
            <a:r>
              <a:rPr lang="en-US" altLang="zh-CN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=90</a:t>
            </a:r>
            <a:r>
              <a:rPr lang="en-US" altLang="zh-CN" sz="21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°</a:t>
            </a:r>
            <a:r>
              <a:rPr lang="zh-CN" altLang="en-US" sz="21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，</a:t>
            </a:r>
            <a:endParaRPr lang="zh-CN" altLang="en-US" sz="2100" b="1" noProof="1">
              <a:latin typeface="Times New Roman" panose="02020603050405020304" pitchFamily="18" charset="0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    ∴</a:t>
            </a:r>
            <a:r>
              <a:rPr lang="zh-CN" altLang="en-US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　∠</a:t>
            </a:r>
            <a:r>
              <a:rPr lang="en-US" altLang="zh-CN" sz="2100" b="1" i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A </a:t>
            </a:r>
            <a:r>
              <a:rPr lang="en-US" altLang="zh-CN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+∠</a:t>
            </a:r>
            <a:r>
              <a:rPr lang="en-US" altLang="zh-CN" sz="2100" b="1" i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B </a:t>
            </a:r>
            <a:r>
              <a:rPr lang="en-US" altLang="zh-CN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=90°</a:t>
            </a:r>
            <a:r>
              <a:rPr lang="zh-CN" altLang="en-US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．　</a:t>
            </a:r>
          </a:p>
        </p:txBody>
      </p:sp>
      <p:sp>
        <p:nvSpPr>
          <p:cNvPr id="17" name="Rectangle 4">
            <a:extLst>
              <a:ext uri="{FF2B5EF4-FFF2-40B4-BE49-F238E27FC236}">
                <a16:creationId xmlns="" xmlns:a16="http://schemas.microsoft.com/office/drawing/2014/main" id="{31F676CC-CDC4-4B1A-98FE-911BD5C081EA}"/>
              </a:ext>
            </a:extLst>
          </p:cNvPr>
          <p:cNvSpPr/>
          <p:nvPr/>
        </p:nvSpPr>
        <p:spPr>
          <a:xfrm>
            <a:off x="1057528" y="3821327"/>
            <a:ext cx="785158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直角三角形的表示：</a:t>
            </a:r>
            <a:r>
              <a:rPr lang="zh-CN" altLang="en-US" sz="2400" b="1" noProof="1">
                <a:latin typeface="+mn-lt"/>
                <a:cs typeface="+mn-ea"/>
              </a:rPr>
              <a:t>直角三角形可以用符号“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Rt△</a:t>
            </a:r>
            <a:r>
              <a:rPr lang="en-US" altLang="zh-CN" sz="2400" b="1" noProof="1">
                <a:latin typeface="+mn-lt"/>
                <a:cs typeface="+mn-ea"/>
              </a:rPr>
              <a:t>”</a:t>
            </a:r>
            <a:r>
              <a:rPr lang="zh-CN" altLang="en-US" sz="2400" b="1" noProof="1">
                <a:latin typeface="+mn-lt"/>
                <a:cs typeface="+mn-ea"/>
              </a:rPr>
              <a:t>表</a:t>
            </a:r>
            <a:r>
              <a:rPr lang="zh-CN" altLang="en-US" sz="2400" b="1" noProof="1" smtClean="0">
                <a:latin typeface="+mn-lt"/>
                <a:cs typeface="+mn-ea"/>
              </a:rPr>
              <a:t>示，直</a:t>
            </a:r>
            <a:r>
              <a:rPr lang="zh-CN" altLang="en-US" sz="2400" b="1" noProof="1">
                <a:latin typeface="+mn-lt"/>
                <a:cs typeface="+mn-ea"/>
              </a:rPr>
              <a:t>角三角形</a:t>
            </a:r>
            <a:r>
              <a:rPr lang="en-US" altLang="zh-CN" sz="2400" b="1" i="1" noProof="1">
                <a:latin typeface="+mn-lt"/>
                <a:cs typeface="+mn-ea"/>
              </a:rPr>
              <a:t>ABC </a:t>
            </a:r>
            <a:r>
              <a:rPr lang="zh-CN" altLang="en-US" sz="2400" b="1" noProof="1">
                <a:latin typeface="+mn-lt"/>
                <a:cs typeface="+mn-ea"/>
              </a:rPr>
              <a:t>可以写成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Rt△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ABC </a:t>
            </a: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．</a:t>
            </a:r>
            <a:endParaRPr lang="zh-CN" altLang="en-US" sz="240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36737" y="429945"/>
            <a:ext cx="2440363" cy="647699"/>
            <a:chOff x="3131762" y="248416"/>
            <a:chExt cx="2440363" cy="647699"/>
          </a:xfrm>
        </p:grpSpPr>
        <p:sp>
          <p:nvSpPr>
            <p:cNvPr id="22" name="圆角矩形 21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  归纳总结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22429"/>
            <a:ext cx="2006600" cy="477838"/>
            <a:chOff x="123" y="40"/>
            <a:chExt cx="3160" cy="752"/>
          </a:xfrm>
        </p:grpSpPr>
        <p:cxnSp>
          <p:nvCxnSpPr>
            <p:cNvPr id="25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7">
            <a:extLst>
              <a:ext uri="{FF2B5EF4-FFF2-40B4-BE49-F238E27FC236}">
                <a16:creationId xmlns="" xmlns:a16="http://schemas.microsoft.com/office/drawing/2014/main" id="{89947FE5-1474-4B38-9F95-263F2746AD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75" y="2185566"/>
            <a:ext cx="657225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方法一（利用平行的判定和性质）：</a:t>
            </a: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∵∠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∴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zh-CN" altLang="en-US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方法二（利用直角三角形的性质）：</a:t>
            </a:r>
          </a:p>
          <a:p>
            <a:pPr>
              <a:lnSpc>
                <a:spcPct val="11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∵∠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∴∠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AOB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COD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=90°</a:t>
            </a: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∵∠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AOB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zh-CN" altLang="en-US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COD，</a:t>
            </a:r>
            <a:endParaRPr lang="zh-CN" altLang="en-US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en-US" altLang="zh-CN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pic>
        <p:nvPicPr>
          <p:cNvPr id="52226" name="Picture 5">
            <a:extLst>
              <a:ext uri="{FF2B5EF4-FFF2-40B4-BE49-F238E27FC236}">
                <a16:creationId xmlns="" xmlns:a16="http://schemas.microsoft.com/office/drawing/2014/main" id="{D77CA1FD-34D4-4926-92EE-6982C1A52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1706563"/>
            <a:ext cx="2014538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9" name="Text Box 7">
            <a:extLst>
              <a:ext uri="{FF2B5EF4-FFF2-40B4-BE49-F238E27FC236}">
                <a16:creationId xmlns="" xmlns:a16="http://schemas.microsoft.com/office/drawing/2014/main" id="{6EC90171-0A3B-4B95-AD94-CA528C4A874F}"/>
              </a:ext>
            </a:extLst>
          </p:cNvPr>
          <p:cNvSpPr txBox="1"/>
          <p:nvPr/>
        </p:nvSpPr>
        <p:spPr>
          <a:xfrm>
            <a:off x="498475" y="1074345"/>
            <a:ext cx="8360299" cy="10525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（</a:t>
            </a:r>
            <a:r>
              <a:rPr lang="zh-CN" altLang="zh-CN" sz="2400" b="1" noProof="1">
                <a:latin typeface="+mn-lt"/>
                <a:ea typeface="楷体" panose="02010609060101010101" pitchFamily="49" charset="-122"/>
                <a:cs typeface="+mn-ea"/>
              </a:rPr>
              <a:t>1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）如图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charset="0"/>
              </a:rPr>
              <a:t>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+mn-ea"/>
              </a:rPr>
              <a:t>∠</a:t>
            </a:r>
            <a:r>
              <a:rPr lang="zh-CN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B</a:t>
            </a:r>
            <a:r>
              <a:rPr lang="zh-CN" altLang="zh-CN" sz="2400" b="1" noProof="1">
                <a:latin typeface="+mn-lt"/>
                <a:ea typeface="楷体" panose="02010609060101010101" pitchFamily="49" charset="-122"/>
                <a:cs typeface="+mn-ea"/>
              </a:rPr>
              <a:t>=∠</a:t>
            </a:r>
            <a:r>
              <a:rPr lang="zh-CN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C</a:t>
            </a:r>
            <a:r>
              <a:rPr lang="zh-CN" altLang="zh-CN" sz="2400" b="1" noProof="1">
                <a:latin typeface="+mn-lt"/>
                <a:ea typeface="楷体" panose="02010609060101010101" pitchFamily="49" charset="-122"/>
                <a:cs typeface="+mn-ea"/>
              </a:rPr>
              <a:t>=90</a:t>
            </a:r>
            <a:r>
              <a:rPr lang="zh-CN" altLang="zh-CN" sz="2400" b="1" noProof="1" smtClean="0">
                <a:latin typeface="+mn-lt"/>
                <a:ea typeface="楷体" panose="02010609060101010101" pitchFamily="49" charset="-122"/>
                <a:cs typeface="+mn-ea"/>
              </a:rPr>
              <a:t>°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</a:t>
            </a:r>
            <a:r>
              <a:rPr lang="zh-CN" altLang="zh-CN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AD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交</a:t>
            </a:r>
            <a:r>
              <a:rPr lang="zh-CN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BC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于点</a:t>
            </a:r>
            <a:r>
              <a:rPr lang="zh-CN" altLang="zh-CN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O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+mn-ea"/>
              </a:rPr>
              <a:t>∠</a:t>
            </a:r>
            <a:r>
              <a:rPr lang="zh-CN" altLang="zh-CN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A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与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+mn-ea"/>
              </a:rPr>
              <a:t>∠</a:t>
            </a:r>
            <a:r>
              <a:rPr lang="zh-CN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有什么关系？</a:t>
            </a:r>
            <a:endParaRPr lang="zh-CN" altLang="zh-CN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2228" name="文本框 3">
            <a:extLst>
              <a:ext uri="{FF2B5EF4-FFF2-40B4-BE49-F238E27FC236}">
                <a16:creationId xmlns="" xmlns:a16="http://schemas.microsoft.com/office/drawing/2014/main" id="{3C9DEF56-05E0-4976-9A11-DCC44F727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113" y="4027488"/>
            <a:ext cx="9302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图</a:t>
            </a:r>
          </a:p>
        </p:txBody>
      </p:sp>
      <p:grpSp>
        <p:nvGrpSpPr>
          <p:cNvPr id="52233" name="组合 6">
            <a:extLst>
              <a:ext uri="{FF2B5EF4-FFF2-40B4-BE49-F238E27FC236}">
                <a16:creationId xmlns="" xmlns:a16="http://schemas.microsoft.com/office/drawing/2014/main" id="{600F6D19-2858-49B8-AF16-AB385FF36738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544513"/>
            <a:ext cx="1858963" cy="492125"/>
            <a:chOff x="427462" y="558483"/>
            <a:chExt cx="1858351" cy="492443"/>
          </a:xfrm>
        </p:grpSpPr>
        <p:grpSp>
          <p:nvGrpSpPr>
            <p:cNvPr id="52234" name="组合 5">
              <a:extLst>
                <a:ext uri="{FF2B5EF4-FFF2-40B4-BE49-F238E27FC236}">
                  <a16:creationId xmlns="" xmlns:a16="http://schemas.microsoft.com/office/drawing/2014/main" id="{CD451645-F78C-479E-97E7-72F80961A7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774B9469-FA2D-49CA-BA84-B29A2C465807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F886D431-F13F-4D8A-93A9-AB69F5650F05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F2CE7D86-EA8D-4607-99AA-5698583859C0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FEC81EE9-462A-4A5C-8097-57116F744A85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7729AB4F-55BF-4832-93DE-DD5B733769CD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2240" name="文本框 11">
              <a:extLst>
                <a:ext uri="{FF2B5EF4-FFF2-40B4-BE49-F238E27FC236}">
                  <a16:creationId xmlns="" xmlns:a16="http://schemas.microsoft.com/office/drawing/2014/main" id="{31FC6E0E-BBCA-4789-AFB6-ABE52884B9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</a:rPr>
                <a:t>1</a:t>
              </a:r>
              <a:endParaRPr lang="zh-CN" altLang="en-US" sz="2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2241" name="文本框 1">
            <a:extLst>
              <a:ext uri="{FF2B5EF4-FFF2-40B4-BE49-F238E27FC236}">
                <a16:creationId xmlns="" xmlns:a16="http://schemas.microsoft.com/office/drawing/2014/main" id="{40E48B57-1394-4564-81E5-438418096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603190"/>
            <a:ext cx="62023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利用直角三角形的性质证明角相等或求角的度数</a:t>
            </a: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47596"/>
            <a:ext cx="2006600" cy="477838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7">
            <a:extLst>
              <a:ext uri="{FF2B5EF4-FFF2-40B4-BE49-F238E27FC236}">
                <a16:creationId xmlns="" xmlns:a16="http://schemas.microsoft.com/office/drawing/2014/main" id="{65499C13-5548-461E-BF71-35632F903E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887" y="1729132"/>
            <a:ext cx="6264275" cy="2613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理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由如下：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∴∠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COD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=90°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COD，</a:t>
            </a:r>
            <a:endParaRPr lang="zh-CN" altLang="en-US" sz="21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C.</a:t>
            </a:r>
          </a:p>
        </p:txBody>
      </p:sp>
      <p:sp>
        <p:nvSpPr>
          <p:cNvPr id="53250" name="Text Box 7">
            <a:extLst>
              <a:ext uri="{FF2B5EF4-FFF2-40B4-BE49-F238E27FC236}">
                <a16:creationId xmlns="" xmlns:a16="http://schemas.microsoft.com/office/drawing/2014/main" id="{75857F70-66ED-4639-9D16-EEF164D79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730" y="700088"/>
            <a:ext cx="7835318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有什么关系？请说明理由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pic>
        <p:nvPicPr>
          <p:cNvPr id="53251" name="Picture 12">
            <a:extLst>
              <a:ext uri="{FF2B5EF4-FFF2-40B4-BE49-F238E27FC236}">
                <a16:creationId xmlns="" xmlns:a16="http://schemas.microsoft.com/office/drawing/2014/main" id="{3D65F539-1FCA-4E2E-9B6A-DCFB3DB9E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463" y="1506173"/>
            <a:ext cx="1690687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文本框 4">
            <a:extLst>
              <a:ext uri="{FF2B5EF4-FFF2-40B4-BE49-F238E27FC236}">
                <a16:creationId xmlns="" xmlns:a16="http://schemas.microsoft.com/office/drawing/2014/main" id="{8E7FBE64-433D-452E-8EA5-A5E65063D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9256" y="2903960"/>
            <a:ext cx="6905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图</a:t>
            </a:r>
          </a:p>
        </p:txBody>
      </p:sp>
      <p:sp>
        <p:nvSpPr>
          <p:cNvPr id="12293" name="云形标注 1">
            <a:extLst>
              <a:ext uri="{FF2B5EF4-FFF2-40B4-BE49-F238E27FC236}">
                <a16:creationId xmlns="" xmlns:a16="http://schemas.microsoft.com/office/drawing/2014/main" id="{B8DD5830-026F-4E15-AFC3-ED95E23ED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6296" y="3688462"/>
            <a:ext cx="2105025" cy="1243012"/>
          </a:xfrm>
          <a:prstGeom prst="cloudCallout">
            <a:avLst>
              <a:gd name="adj1" fmla="val 130465"/>
              <a:gd name="adj2" fmla="val -933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与图</a:t>
            </a:r>
            <a:r>
              <a:rPr lang="zh-CN" altLang="en-US" b="1" dirty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有哪些共同点与不同点？</a:t>
            </a:r>
          </a:p>
        </p:txBody>
      </p:sp>
      <p:grpSp>
        <p:nvGrpSpPr>
          <p:cNvPr id="15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47596"/>
            <a:ext cx="2006600" cy="477838"/>
            <a:chOff x="123" y="40"/>
            <a:chExt cx="3160" cy="752"/>
          </a:xfrm>
        </p:grpSpPr>
        <p:cxnSp>
          <p:nvCxnSpPr>
            <p:cNvPr id="16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2">
            <a:extLst>
              <a:ext uri="{FF2B5EF4-FFF2-40B4-BE49-F238E27FC236}">
                <a16:creationId xmlns="" xmlns:a16="http://schemas.microsoft.com/office/drawing/2014/main" id="{B8DB45D9-2F0C-4D38-BD60-D2995970D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0" y="469213"/>
            <a:ext cx="7377083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一个直角三角形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有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一个锐角等于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60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则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另一个锐角的度数是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)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120°       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90°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60°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  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30°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AF841ED-D129-4756-908E-1B01D9A3D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430" y="1140710"/>
            <a:ext cx="493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00" dirty="0">
              <a:solidFill>
                <a:srgbClr val="FF0000"/>
              </a:solidFill>
            </a:endParaRPr>
          </a:p>
        </p:txBody>
      </p:sp>
      <p:sp>
        <p:nvSpPr>
          <p:cNvPr id="54279" name="文本框 1">
            <a:extLst>
              <a:ext uri="{FF2B5EF4-FFF2-40B4-BE49-F238E27FC236}">
                <a16:creationId xmlns="" xmlns:a16="http://schemas.microsoft.com/office/drawing/2014/main" id="{5606E65B-7EAA-492F-A748-B025B4CD82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250" y="2117725"/>
            <a:ext cx="795119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CD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与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分别相交于点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EP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EFD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的平分线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FP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相交于点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P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且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BEP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50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则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EPF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微软雅黑" panose="020B0503020204020204" pitchFamily="34" charset="-122"/>
              </a:rPr>
              <a:t>(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微软雅黑" panose="020B0503020204020204" pitchFamily="34" charset="-122"/>
              </a:rPr>
              <a:t>　 　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  <a:sym typeface="微软雅黑" panose="020B0503020204020204" pitchFamily="34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度．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70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                         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65         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60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                       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55</a:t>
            </a:r>
            <a:endParaRPr lang="zh-CN" altLang="en-US" sz="2400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54280" name="Picture 7" descr="ZC25">
            <a:extLst>
              <a:ext uri="{FF2B5EF4-FFF2-40B4-BE49-F238E27FC236}">
                <a16:creationId xmlns="" xmlns:a16="http://schemas.microsoft.com/office/drawing/2014/main" id="{3A4A4198-96A3-477B-87F9-4AB523788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398" y="3378984"/>
            <a:ext cx="24542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6924752-65E1-44B3-A299-A091961F9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642" y="3318053"/>
            <a:ext cx="44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</a:t>
            </a:r>
            <a:endParaRPr lang="zh-CN" altLang="en-US" sz="2400" dirty="0">
              <a:latin typeface="+mn-lt"/>
            </a:endParaRPr>
          </a:p>
        </p:txBody>
      </p:sp>
      <p:grpSp>
        <p:nvGrpSpPr>
          <p:cNvPr id="11" name="组合 5">
            <a:extLst>
              <a:ext uri="{FF2B5EF4-FFF2-40B4-BE49-F238E27FC236}">
                <a16:creationId xmlns="" xmlns:a16="http://schemas.microsoft.com/office/drawing/2014/main" id="{E387FE91-19E5-436A-9D78-46092267122A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67962"/>
            <a:ext cx="2006600" cy="498171"/>
            <a:chOff x="248" y="-7"/>
            <a:chExt cx="3160" cy="784"/>
          </a:xfrm>
        </p:grpSpPr>
        <p:sp>
          <p:nvSpPr>
            <p:cNvPr id="12" name="文本框 15">
              <a:extLst>
                <a:ext uri="{FF2B5EF4-FFF2-40B4-BE49-F238E27FC236}">
                  <a16:creationId xmlns="" xmlns:a16="http://schemas.microsoft.com/office/drawing/2014/main" id="{D81B44F1-9A9F-4804-BBBF-8273E7DBF3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-7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3" name="组合 2">
              <a:extLst>
                <a:ext uri="{FF2B5EF4-FFF2-40B4-BE49-F238E27FC236}">
                  <a16:creationId xmlns="" xmlns:a16="http://schemas.microsoft.com/office/drawing/2014/main" id="{35067A38-E854-4ACF-BEE3-7B548F9273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14" name="直线连接符 14">
                <a:extLst>
                  <a:ext uri="{FF2B5EF4-FFF2-40B4-BE49-F238E27FC236}">
                    <a16:creationId xmlns="" xmlns:a16="http://schemas.microsoft.com/office/drawing/2014/main" id="{63B8C440-BD4F-48CF-A2FE-F74D0369AC5A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="" xmlns:a16="http://schemas.microsoft.com/office/drawing/2014/main" id="{E00C58F2-7E24-41BC-A5F8-6DA63893BE0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13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67" y="55891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B16CCC1-8618-43A1-BE2F-A32597E648A3}"/>
              </a:ext>
            </a:extLst>
          </p:cNvPr>
          <p:cNvSpPr txBox="1"/>
          <p:nvPr/>
        </p:nvSpPr>
        <p:spPr>
          <a:xfrm>
            <a:off x="562062" y="604066"/>
            <a:ext cx="81037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=90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相交于点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CAE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DBE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有什么关系？为什么？</a:t>
            </a:r>
          </a:p>
        </p:txBody>
      </p:sp>
      <p:grpSp>
        <p:nvGrpSpPr>
          <p:cNvPr id="55298" name="组合 21">
            <a:extLst>
              <a:ext uri="{FF2B5EF4-FFF2-40B4-BE49-F238E27FC236}">
                <a16:creationId xmlns="" xmlns:a16="http://schemas.microsoft.com/office/drawing/2014/main" id="{B4AD8128-0155-448F-9906-19CC5A92061A}"/>
              </a:ext>
            </a:extLst>
          </p:cNvPr>
          <p:cNvGrpSpPr>
            <a:grpSpLocks/>
          </p:cNvGrpSpPr>
          <p:nvPr/>
        </p:nvGrpSpPr>
        <p:grpSpPr bwMode="auto">
          <a:xfrm>
            <a:off x="5547817" y="1496489"/>
            <a:ext cx="2520950" cy="1624012"/>
            <a:chOff x="2843808" y="2895327"/>
            <a:chExt cx="3361266" cy="2165843"/>
          </a:xfrm>
        </p:grpSpPr>
        <p:sp>
          <p:nvSpPr>
            <p:cNvPr id="55299" name="任意多边形 11">
              <a:extLst>
                <a:ext uri="{FF2B5EF4-FFF2-40B4-BE49-F238E27FC236}">
                  <a16:creationId xmlns="" xmlns:a16="http://schemas.microsoft.com/office/drawing/2014/main" id="{018A1C3F-7E81-4850-82B7-ACDCF5C26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840" y="3522912"/>
              <a:ext cx="2755726" cy="1127342"/>
            </a:xfrm>
            <a:custGeom>
              <a:avLst/>
              <a:gdLst>
                <a:gd name="T0" fmla="*/ 0 w 2755726"/>
                <a:gd name="T1" fmla="*/ 1089764 h 1127342"/>
                <a:gd name="T2" fmla="*/ 2229633 w 2755726"/>
                <a:gd name="T3" fmla="*/ 0 h 1127342"/>
                <a:gd name="T4" fmla="*/ 2755726 w 2755726"/>
                <a:gd name="T5" fmla="*/ 1127342 h 1127342"/>
                <a:gd name="T6" fmla="*/ 0 w 2755726"/>
                <a:gd name="T7" fmla="*/ 1089764 h 1127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5726" h="1127342">
                  <a:moveTo>
                    <a:pt x="0" y="1089764"/>
                  </a:moveTo>
                  <a:lnTo>
                    <a:pt x="2229633" y="0"/>
                  </a:lnTo>
                  <a:lnTo>
                    <a:pt x="2755726" y="1127342"/>
                  </a:lnTo>
                  <a:lnTo>
                    <a:pt x="0" y="1089764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0" name="TextBox 13">
              <a:extLst>
                <a:ext uri="{FF2B5EF4-FFF2-40B4-BE49-F238E27FC236}">
                  <a16:creationId xmlns="" xmlns:a16="http://schemas.microsoft.com/office/drawing/2014/main" id="{C4D05D3A-96F2-4C26-B31F-0BC37D70DE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3808" y="4509120"/>
              <a:ext cx="480946" cy="55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1" name="TextBox 14">
              <a:extLst>
                <a:ext uri="{FF2B5EF4-FFF2-40B4-BE49-F238E27FC236}">
                  <a16:creationId xmlns="" xmlns:a16="http://schemas.microsoft.com/office/drawing/2014/main" id="{36F77813-475E-4F2B-9AFA-EB4FB29639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4128" y="4509120"/>
              <a:ext cx="480946" cy="55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2" name="TextBox 15">
              <a:extLst>
                <a:ext uri="{FF2B5EF4-FFF2-40B4-BE49-F238E27FC236}">
                  <a16:creationId xmlns="" xmlns:a16="http://schemas.microsoft.com/office/drawing/2014/main" id="{1ED19C45-3771-495B-A735-B2E2B5F700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6484" y="2895327"/>
              <a:ext cx="480946" cy="55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3" name="TextBox 16">
              <a:extLst>
                <a:ext uri="{FF2B5EF4-FFF2-40B4-BE49-F238E27FC236}">
                  <a16:creationId xmlns="" xmlns:a16="http://schemas.microsoft.com/office/drawing/2014/main" id="{FE067283-E5C2-4128-A4AD-24B9876D3E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4088" y="3068960"/>
              <a:ext cx="500421" cy="55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4" name="矩形 17">
              <a:extLst>
                <a:ext uri="{FF2B5EF4-FFF2-40B4-BE49-F238E27FC236}">
                  <a16:creationId xmlns="" xmlns:a16="http://schemas.microsoft.com/office/drawing/2014/main" id="{C0A11E7C-86D4-4FCE-B935-B9D02DB46DF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8592078">
              <a:off x="4032287" y="3370902"/>
              <a:ext cx="174896" cy="166300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100" i="1"/>
            </a:p>
          </p:txBody>
        </p:sp>
        <p:sp>
          <p:nvSpPr>
            <p:cNvPr id="55305" name="任意多边形 18">
              <a:extLst>
                <a:ext uri="{FF2B5EF4-FFF2-40B4-BE49-F238E27FC236}">
                  <a16:creationId xmlns="" xmlns:a16="http://schemas.microsoft.com/office/drawing/2014/main" id="{BE802C34-AB42-4096-9AD4-0EE41293A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314" y="3331940"/>
              <a:ext cx="2768252" cy="1302707"/>
            </a:xfrm>
            <a:custGeom>
              <a:avLst/>
              <a:gdLst>
                <a:gd name="T0" fmla="*/ 977030 w 2768252"/>
                <a:gd name="T1" fmla="*/ 0 h 1302707"/>
                <a:gd name="T2" fmla="*/ 0 w 2768252"/>
                <a:gd name="T3" fmla="*/ 1277655 h 1302707"/>
                <a:gd name="T4" fmla="*/ 2768252 w 2768252"/>
                <a:gd name="T5" fmla="*/ 1302707 h 1302707"/>
                <a:gd name="T6" fmla="*/ 977030 w 2768252"/>
                <a:gd name="T7" fmla="*/ 0 h 1302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8252" h="1302707">
                  <a:moveTo>
                    <a:pt x="977030" y="0"/>
                  </a:moveTo>
                  <a:lnTo>
                    <a:pt x="0" y="1277655"/>
                  </a:lnTo>
                  <a:lnTo>
                    <a:pt x="2768252" y="1302707"/>
                  </a:lnTo>
                  <a:lnTo>
                    <a:pt x="977030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6" name="矩形 19">
              <a:extLst>
                <a:ext uri="{FF2B5EF4-FFF2-40B4-BE49-F238E27FC236}">
                  <a16:creationId xmlns="" xmlns:a16="http://schemas.microsoft.com/office/drawing/2014/main" id="{7FA37B01-AA6A-4304-A6A6-D000F9D1BDE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6727183">
              <a:off x="5253737" y="3557812"/>
              <a:ext cx="145496" cy="133416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100" i="1"/>
            </a:p>
          </p:txBody>
        </p:sp>
        <p:sp>
          <p:nvSpPr>
            <p:cNvPr id="55307" name="TextBox 20">
              <a:extLst>
                <a:ext uri="{FF2B5EF4-FFF2-40B4-BE49-F238E27FC236}">
                  <a16:creationId xmlns="" xmlns:a16="http://schemas.microsoft.com/office/drawing/2014/main" id="{47F2CB04-F7D2-48CC-944F-036B933967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0" y="3255831"/>
              <a:ext cx="480946" cy="55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E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437" name="TextBox 23">
            <a:extLst>
              <a:ext uri="{FF2B5EF4-FFF2-40B4-BE49-F238E27FC236}">
                <a16:creationId xmlns="" xmlns:a16="http://schemas.microsoft.com/office/drawing/2014/main" id="{ECF055D5-600C-4A67-BA28-DFD3E6AE5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4126" y="1810491"/>
            <a:ext cx="3894532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Rt△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ACE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中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CAE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°–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AEC.</a:t>
            </a:r>
          </a:p>
        </p:txBody>
      </p:sp>
      <p:sp>
        <p:nvSpPr>
          <p:cNvPr id="18438" name="TextBox 24">
            <a:extLst>
              <a:ext uri="{FF2B5EF4-FFF2-40B4-BE49-F238E27FC236}">
                <a16:creationId xmlns="" xmlns:a16="http://schemas.microsoft.com/office/drawing/2014/main" id="{CFB4E58D-67A4-4E1A-8A84-566193391E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4126" y="2697399"/>
            <a:ext cx="40602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Rt△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BDE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中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DBE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°–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BED.</a:t>
            </a:r>
          </a:p>
        </p:txBody>
      </p:sp>
      <p:sp>
        <p:nvSpPr>
          <p:cNvPr id="18439" name="TextBox 25">
            <a:extLst>
              <a:ext uri="{FF2B5EF4-FFF2-40B4-BE49-F238E27FC236}">
                <a16:creationId xmlns="" xmlns:a16="http://schemas.microsoft.com/office/drawing/2014/main" id="{3266FA7A-03FB-40CF-85DE-FF2E75E715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2541" y="3708894"/>
            <a:ext cx="3076483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 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∠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BED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DBE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22429"/>
            <a:ext cx="2006600" cy="477838"/>
            <a:chOff x="123" y="40"/>
            <a:chExt cx="3160" cy="752"/>
          </a:xfrm>
        </p:grpSpPr>
        <p:cxnSp>
          <p:nvCxnSpPr>
            <p:cNvPr id="25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uild="allAtOnce" bldLvl="0"/>
      <p:bldP spid="18438" grpId="0"/>
      <p:bldP spid="1843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矩形 2">
            <a:extLst>
              <a:ext uri="{FF2B5EF4-FFF2-40B4-BE49-F238E27FC236}">
                <a16:creationId xmlns="" xmlns:a16="http://schemas.microsoft.com/office/drawing/2014/main" id="{78B5E3CA-DF5F-472E-AB07-89349593F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173" y="615950"/>
            <a:ext cx="8033713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ACB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67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上的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上的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的交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DCB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45°.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的度数．</a:t>
            </a:r>
          </a:p>
        </p:txBody>
      </p:sp>
      <p:sp>
        <p:nvSpPr>
          <p:cNvPr id="10" name="矩形 2">
            <a:extLst>
              <a:ext uri="{FF2B5EF4-FFF2-40B4-BE49-F238E27FC236}">
                <a16:creationId xmlns="" xmlns:a16="http://schemas.microsoft.com/office/drawing/2014/main" id="{A6656A4F-B7AB-4A43-8970-877384AA3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175" y="2281178"/>
            <a:ext cx="5567348" cy="24006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上的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高，</a:t>
            </a:r>
            <a:endParaRPr lang="zh-CN" altLang="en-US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°–45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45°.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上的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高，</a:t>
            </a:r>
            <a:endParaRPr lang="zh-CN" altLang="en-US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EBC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ECB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°–67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23°.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EBC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°–23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22°.</a:t>
            </a:r>
          </a:p>
        </p:txBody>
      </p:sp>
      <p:grpSp>
        <p:nvGrpSpPr>
          <p:cNvPr id="9" name="组合 5">
            <a:extLst>
              <a:ext uri="{FF2B5EF4-FFF2-40B4-BE49-F238E27FC236}">
                <a16:creationId xmlns="" xmlns:a16="http://schemas.microsoft.com/office/drawing/2014/main" id="{E387FE91-19E5-436A-9D78-46092267122A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35050"/>
            <a:ext cx="2006600" cy="477838"/>
            <a:chOff x="248" y="58"/>
            <a:chExt cx="3160" cy="752"/>
          </a:xfrm>
        </p:grpSpPr>
        <p:sp>
          <p:nvSpPr>
            <p:cNvPr id="11" name="文本框 15">
              <a:extLst>
                <a:ext uri="{FF2B5EF4-FFF2-40B4-BE49-F238E27FC236}">
                  <a16:creationId xmlns="" xmlns:a16="http://schemas.microsoft.com/office/drawing/2014/main" id="{D81B44F1-9A9F-4804-BBBF-8273E7DBF3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2" name="组合 2">
              <a:extLst>
                <a:ext uri="{FF2B5EF4-FFF2-40B4-BE49-F238E27FC236}">
                  <a16:creationId xmlns="" xmlns:a16="http://schemas.microsoft.com/office/drawing/2014/main" id="{35067A38-E854-4ACF-BEE3-7B548F9273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3" name="直线连接符 14">
                <a:extLst>
                  <a:ext uri="{FF2B5EF4-FFF2-40B4-BE49-F238E27FC236}">
                    <a16:creationId xmlns="" xmlns:a16="http://schemas.microsoft.com/office/drawing/2014/main" id="{63B8C440-BD4F-48CF-A2FE-F74D0369AC5A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>
                <a:extLst>
                  <a:ext uri="{FF2B5EF4-FFF2-40B4-BE49-F238E27FC236}">
                    <a16:creationId xmlns="" xmlns:a16="http://schemas.microsoft.com/office/drawing/2014/main" id="{E00C58F2-7E24-41BC-A5F8-6DA63893BE0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13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67" y="67635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523" y="1909246"/>
            <a:ext cx="1641735" cy="1695591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>
            <a:extLst>
              <a:ext uri="{FF2B5EF4-FFF2-40B4-BE49-F238E27FC236}">
                <a16:creationId xmlns="" xmlns:a16="http://schemas.microsoft.com/office/drawing/2014/main" id="{2C69319D-877D-4B8F-9ADB-E6C7C641D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5995" y="2972966"/>
            <a:ext cx="2266950" cy="16478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6145" name="文本框 7">
            <a:extLst>
              <a:ext uri="{FF2B5EF4-FFF2-40B4-BE49-F238E27FC236}">
                <a16:creationId xmlns="" xmlns:a16="http://schemas.microsoft.com/office/drawing/2014/main" id="{CF706BF3-212C-495F-9B24-DAF4428DC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426" y="1042315"/>
            <a:ext cx="8034512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我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们在小学已经知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道，任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意一个三角形的内角和等于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180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与三角形的形状、大小无关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.</a:t>
            </a:r>
          </a:p>
        </p:txBody>
      </p:sp>
      <p:sp>
        <p:nvSpPr>
          <p:cNvPr id="4" name="Text Box 11">
            <a:extLst>
              <a:ext uri="{FF2B5EF4-FFF2-40B4-BE49-F238E27FC236}">
                <a16:creationId xmlns="" xmlns:a16="http://schemas.microsoft.com/office/drawing/2014/main" id="{0EEC05A4-06BA-46D5-915E-86BF29277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5225" y="2012655"/>
            <a:ext cx="643688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思考：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除了度量以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外，你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还有什么办法可以验证三角形的内角和为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°呢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12" name="直角三角形 11">
            <a:extLst>
              <a:ext uri="{FF2B5EF4-FFF2-40B4-BE49-F238E27FC236}">
                <a16:creationId xmlns="" xmlns:a16="http://schemas.microsoft.com/office/drawing/2014/main" id="{19B3575E-9F29-40A0-BE02-34A6BBB2EE5D}"/>
              </a:ext>
            </a:extLst>
          </p:cNvPr>
          <p:cNvSpPr/>
          <p:nvPr/>
        </p:nvSpPr>
        <p:spPr>
          <a:xfrm flipH="1">
            <a:off x="3065995" y="3809578"/>
            <a:ext cx="558800" cy="80803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5" name="直角三角形 14">
            <a:extLst>
              <a:ext uri="{FF2B5EF4-FFF2-40B4-BE49-F238E27FC236}">
                <a16:creationId xmlns="" xmlns:a16="http://schemas.microsoft.com/office/drawing/2014/main" id="{BF29DAEC-668B-44A6-A3D2-25E4DCF63676}"/>
              </a:ext>
            </a:extLst>
          </p:cNvPr>
          <p:cNvSpPr/>
          <p:nvPr/>
        </p:nvSpPr>
        <p:spPr>
          <a:xfrm>
            <a:off x="3627970" y="3811166"/>
            <a:ext cx="558800" cy="80803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="" xmlns:a16="http://schemas.microsoft.com/office/drawing/2014/main" id="{F24475C9-4096-4A0C-BF69-965A116001A9}"/>
              </a:ext>
            </a:extLst>
          </p:cNvPr>
          <p:cNvSpPr/>
          <p:nvPr/>
        </p:nvSpPr>
        <p:spPr>
          <a:xfrm>
            <a:off x="3624795" y="2992016"/>
            <a:ext cx="1135062" cy="811212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="" xmlns:a16="http://schemas.microsoft.com/office/drawing/2014/main" id="{0CA1DF71-39D0-4BE9-A5E8-00A893DB95DA}"/>
              </a:ext>
            </a:extLst>
          </p:cNvPr>
          <p:cNvSpPr/>
          <p:nvPr/>
        </p:nvSpPr>
        <p:spPr>
          <a:xfrm rot="10800000">
            <a:off x="3624795" y="3803228"/>
            <a:ext cx="1135062" cy="809625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6" name="直角三角形 15">
            <a:extLst>
              <a:ext uri="{FF2B5EF4-FFF2-40B4-BE49-F238E27FC236}">
                <a16:creationId xmlns="" xmlns:a16="http://schemas.microsoft.com/office/drawing/2014/main" id="{7B995AD1-E0E6-4A71-B6CC-FEB80C3F5CFC}"/>
              </a:ext>
            </a:extLst>
          </p:cNvPr>
          <p:cNvSpPr/>
          <p:nvPr/>
        </p:nvSpPr>
        <p:spPr>
          <a:xfrm flipH="1">
            <a:off x="4196295" y="3811166"/>
            <a:ext cx="561975" cy="806450"/>
          </a:xfrm>
          <a:prstGeom prst="rtTriangl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7" name="直角三角形 16">
            <a:extLst>
              <a:ext uri="{FF2B5EF4-FFF2-40B4-BE49-F238E27FC236}">
                <a16:creationId xmlns="" xmlns:a16="http://schemas.microsoft.com/office/drawing/2014/main" id="{3B267ABE-9487-46C4-9379-B5D7EFA8C827}"/>
              </a:ext>
            </a:extLst>
          </p:cNvPr>
          <p:cNvSpPr/>
          <p:nvPr/>
        </p:nvSpPr>
        <p:spPr>
          <a:xfrm>
            <a:off x="4770970" y="3812753"/>
            <a:ext cx="561975" cy="808038"/>
          </a:xfrm>
          <a:prstGeom prst="rtTriangl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C90F0E7-D0CB-4819-83C8-5267FC063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8001" y="4658817"/>
            <a:ext cx="8905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折叠</a:t>
            </a:r>
          </a:p>
        </p:txBody>
      </p:sp>
      <p:sp>
        <p:nvSpPr>
          <p:cNvPr id="10" name="云形标注 9">
            <a:extLst>
              <a:ext uri="{FF2B5EF4-FFF2-40B4-BE49-F238E27FC236}">
                <a16:creationId xmlns="" xmlns:a16="http://schemas.microsoft.com/office/drawing/2014/main" id="{096CF94A-700A-461E-8F73-44F462D46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6826" y="2677691"/>
            <a:ext cx="2770187" cy="1439863"/>
          </a:xfrm>
          <a:prstGeom prst="cloudCallout">
            <a:avLst>
              <a:gd name="adj1" fmla="val -73099"/>
              <a:gd name="adj2" fmla="val 47266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还可以用拼接的方</a:t>
            </a:r>
            <a:r>
              <a:rPr lang="zh-CN" altLang="en-US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法，你</a:t>
            </a:r>
            <a:r>
              <a:rPr lang="zh-CN" altLang="en-US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知道怎样操作吗？</a:t>
            </a:r>
            <a:endParaRPr lang="en-US" altLang="zh-CN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0428" name="组合 2">
            <a:extLst>
              <a:ext uri="{FF2B5EF4-FFF2-40B4-BE49-F238E27FC236}">
                <a16:creationId xmlns="" xmlns:a16="http://schemas.microsoft.com/office/drawing/2014/main" id="{6DEED76B-F60F-46D2-803F-6692737CB1BB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47596"/>
            <a:ext cx="2006600" cy="478473"/>
            <a:chOff x="123" y="40"/>
            <a:chExt cx="3160" cy="753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64816755-C33C-49E2-9733-CE9E3D34CD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30" name="文本框 18">
              <a:extLst>
                <a:ext uri="{FF2B5EF4-FFF2-40B4-BE49-F238E27FC236}">
                  <a16:creationId xmlns="" xmlns:a16="http://schemas.microsoft.com/office/drawing/2014/main" id="{9FD58E57-CE3A-4E1C-B384-1F37DFC4C2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8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9F548446-A0B5-4BDA-9F6A-33532AFED41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74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0432" name="组合 4">
            <a:extLst>
              <a:ext uri="{FF2B5EF4-FFF2-40B4-BE49-F238E27FC236}">
                <a16:creationId xmlns="" xmlns:a16="http://schemas.microsoft.com/office/drawing/2014/main" id="{83A81F50-2AA4-45B6-A84C-BA7CCC2E1014}"/>
              </a:ext>
            </a:extLst>
          </p:cNvPr>
          <p:cNvGrpSpPr>
            <a:grpSpLocks/>
          </p:cNvGrpSpPr>
          <p:nvPr/>
        </p:nvGrpSpPr>
        <p:grpSpPr bwMode="auto">
          <a:xfrm>
            <a:off x="2285463" y="590550"/>
            <a:ext cx="1685925" cy="409791"/>
            <a:chOff x="3485" y="1168"/>
            <a:chExt cx="2654" cy="644"/>
          </a:xfrm>
        </p:grpSpPr>
        <p:sp>
          <p:nvSpPr>
            <p:cNvPr id="2" name="圆角矩形 1">
              <a:extLst>
                <a:ext uri="{FF2B5EF4-FFF2-40B4-BE49-F238E27FC236}">
                  <a16:creationId xmlns="" xmlns:a16="http://schemas.microsoft.com/office/drawing/2014/main" id="{87BC3FF8-AF6A-4A6B-A551-33AAEF4CDA5E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434" name="矩形 1">
              <a:extLst>
                <a:ext uri="{FF2B5EF4-FFF2-40B4-BE49-F238E27FC236}">
                  <a16:creationId xmlns="" xmlns:a16="http://schemas.microsoft.com/office/drawing/2014/main" id="{E2955B5D-EBAD-4257-82FA-F9824F849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4">
            <a:extLst>
              <a:ext uri="{FF2B5EF4-FFF2-40B4-BE49-F238E27FC236}">
                <a16:creationId xmlns="" xmlns:a16="http://schemas.microsoft.com/office/drawing/2014/main" id="{59CC6F58-0E95-4712-9876-14C66165D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3314" y="537027"/>
            <a:ext cx="293860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三角形的内角和</a:t>
            </a:r>
          </a:p>
        </p:txBody>
      </p:sp>
    </p:spTree>
    <p:extLst>
      <p:ext uri="{BB962C8B-B14F-4D97-AF65-F5344CB8AC3E}">
        <p14:creationId xmlns:p14="http://schemas.microsoft.com/office/powerpoint/2010/main" val="291030448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145" grpId="0"/>
      <p:bldP spid="12" grpId="0" bldLvl="0" animBg="1"/>
      <p:bldP spid="12" grpId="1" bldLvl="0" animBg="1"/>
      <p:bldP spid="15" grpId="0" bldLvl="0" animBg="1"/>
      <p:bldP spid="3" grpId="0" animBg="1"/>
      <p:bldP spid="3" grpId="1" animBg="1"/>
      <p:bldP spid="3" grpId="2" bldLvl="0" animBg="1"/>
      <p:bldP spid="3" grpId="3" animBg="1"/>
      <p:bldP spid="3" grpId="4" bldLvl="0" animBg="1"/>
      <p:bldP spid="5" grpId="0" bldLvl="0" animBg="1"/>
      <p:bldP spid="16" grpId="0" bldLvl="0" animBg="1"/>
      <p:bldP spid="17" grpId="0" bldLvl="0" animBg="1"/>
      <p:bldP spid="17" grpId="1" bldLvl="0" animBg="1"/>
      <p:bldP spid="7" grpId="0"/>
      <p:bldP spid="10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2">
            <a:extLst>
              <a:ext uri="{FF2B5EF4-FFF2-40B4-BE49-F238E27FC236}">
                <a16:creationId xmlns="" xmlns:a16="http://schemas.microsoft.com/office/drawing/2014/main" id="{8E4ECD4D-39F0-4020-886A-630254B9DD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3503" y="1079807"/>
            <a:ext cx="752319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思考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400" b="1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通过前面的例</a:t>
            </a:r>
            <a:r>
              <a:rPr lang="zh-CN" altLang="en-US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能画出这些题型的基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形吗？</a:t>
            </a:r>
          </a:p>
        </p:txBody>
      </p:sp>
      <p:sp>
        <p:nvSpPr>
          <p:cNvPr id="9" name="Rectangle 10">
            <a:extLst>
              <a:ext uri="{FF2B5EF4-FFF2-40B4-BE49-F238E27FC236}">
                <a16:creationId xmlns="" xmlns:a16="http://schemas.microsoft.com/office/drawing/2014/main" id="{87C4ABDA-7ABF-4E52-A855-365720992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5654" y="1902215"/>
            <a:ext cx="14033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基本图形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391F75BB-DC12-46DA-83B8-F9F1ACC1C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0" y="4230688"/>
            <a:ext cx="123944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endParaRPr lang="en-US" altLang="zh-CN" sz="2100" i="1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ED22682-96EA-441E-BF54-DFA632F47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8913" y="4284663"/>
            <a:ext cx="14843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  <a:endParaRPr lang="en-US" altLang="zh-CN" sz="2100" b="1" i="1" dirty="0">
              <a:latin typeface="Times New Roman" panose="02020603050405020304" pitchFamily="18" charset="0"/>
            </a:endParaRPr>
          </a:p>
        </p:txBody>
      </p:sp>
      <p:pic>
        <p:nvPicPr>
          <p:cNvPr id="15366" name="Picture 5">
            <a:extLst>
              <a:ext uri="{FF2B5EF4-FFF2-40B4-BE49-F238E27FC236}">
                <a16:creationId xmlns="" xmlns:a16="http://schemas.microsoft.com/office/drawing/2014/main" id="{47298F42-23AE-4B26-BC21-EA0EC250C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1907588"/>
            <a:ext cx="2311400" cy="266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8">
            <a:extLst>
              <a:ext uri="{FF2B5EF4-FFF2-40B4-BE49-F238E27FC236}">
                <a16:creationId xmlns="" xmlns:a16="http://schemas.microsoft.com/office/drawing/2014/main" id="{32D81E2D-519E-4057-98B8-E0BB1FDBE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2048089"/>
            <a:ext cx="2371742" cy="214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3305969" y="412322"/>
            <a:ext cx="2440363" cy="647699"/>
            <a:chOff x="3131762" y="248416"/>
            <a:chExt cx="2440363" cy="647699"/>
          </a:xfrm>
        </p:grpSpPr>
        <p:sp>
          <p:nvSpPr>
            <p:cNvPr id="18" name="圆角矩形 17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  归纳总结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22429"/>
            <a:ext cx="2006600" cy="477838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15">
            <a:extLst>
              <a:ext uri="{FF2B5EF4-FFF2-40B4-BE49-F238E27FC236}">
                <a16:creationId xmlns="" xmlns:a16="http://schemas.microsoft.com/office/drawing/2014/main" id="{704C0302-6ACF-497D-B900-6DD7C9985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4563" y="1617663"/>
            <a:ext cx="309562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100" b="1"/>
          </a:p>
        </p:txBody>
      </p:sp>
      <p:sp>
        <p:nvSpPr>
          <p:cNvPr id="59394" name="矩形 16">
            <a:extLst>
              <a:ext uri="{FF2B5EF4-FFF2-40B4-BE49-F238E27FC236}">
                <a16:creationId xmlns="" xmlns:a16="http://schemas.microsoft.com/office/drawing/2014/main" id="{8A08EB20-E77F-4640-81EC-A15721D06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0212" y="1297102"/>
            <a:ext cx="7263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两个角互余的三角形是直角三角形吗？</a:t>
            </a:r>
          </a:p>
        </p:txBody>
      </p:sp>
      <p:sp>
        <p:nvSpPr>
          <p:cNvPr id="59395" name="矩形 17">
            <a:extLst>
              <a:ext uri="{FF2B5EF4-FFF2-40B4-BE49-F238E27FC236}">
                <a16:creationId xmlns="" xmlns:a16="http://schemas.microsoft.com/office/drawing/2014/main" id="{F0782A6E-6803-4466-9914-A4D8AE324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561" y="1754485"/>
            <a:ext cx="7598766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如图，在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+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°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那么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直角三角形吗？</a:t>
            </a:r>
          </a:p>
        </p:txBody>
      </p:sp>
      <p:sp>
        <p:nvSpPr>
          <p:cNvPr id="29701" name="圆角矩形标注 18">
            <a:extLst>
              <a:ext uri="{FF2B5EF4-FFF2-40B4-BE49-F238E27FC236}">
                <a16:creationId xmlns="" xmlns:a16="http://schemas.microsoft.com/office/drawing/2014/main" id="{A3DFA689-3714-49B4-A94B-3E840839EC46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2256636" y="2751017"/>
            <a:ext cx="4622335" cy="1933915"/>
          </a:xfrm>
          <a:prstGeom prst="wedgeRoundRectCallout">
            <a:avLst>
              <a:gd name="adj1" fmla="val 61516"/>
              <a:gd name="adj2" fmla="val -33207"/>
              <a:gd name="adj3" fmla="val 16667"/>
            </a:avLst>
          </a:prstGeom>
          <a:solidFill>
            <a:schemeClr val="bg1"/>
          </a:solidFill>
          <a:ln w="9525">
            <a:solidFill>
              <a:srgbClr val="00B050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000" b="1" dirty="0">
                <a:latin typeface="+mn-lt"/>
                <a:ea typeface="仿宋" pitchFamily="49" charset="-122"/>
              </a:rPr>
              <a:t>在</a:t>
            </a:r>
            <a:r>
              <a:rPr lang="en-US" altLang="zh-CN" sz="2000" b="1" dirty="0">
                <a:latin typeface="+mn-lt"/>
                <a:ea typeface="仿宋" pitchFamily="49" charset="-122"/>
              </a:rPr>
              <a:t>△</a:t>
            </a:r>
            <a:r>
              <a:rPr lang="zh-CN" altLang="en-US" sz="2000" b="1" i="1" dirty="0">
                <a:latin typeface="+mn-lt"/>
                <a:ea typeface="仿宋" pitchFamily="49" charset="-122"/>
              </a:rPr>
              <a:t>ABC</a:t>
            </a:r>
            <a:r>
              <a:rPr lang="zh-CN" altLang="en-US" sz="2000" b="1" dirty="0" smtClean="0">
                <a:latin typeface="+mn-lt"/>
                <a:ea typeface="仿宋" pitchFamily="49" charset="-122"/>
              </a:rPr>
              <a:t>中，</a:t>
            </a:r>
            <a:endParaRPr lang="en-US" altLang="zh-CN" sz="2000" b="1" dirty="0" smtClean="0">
              <a:latin typeface="+mn-lt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itchFamily="49" charset="-122"/>
              </a:rPr>
              <a:t> </a:t>
            </a:r>
            <a:r>
              <a:rPr lang="en-US" altLang="zh-CN" sz="2000" b="1" dirty="0" smtClean="0">
                <a:latin typeface="+mn-lt"/>
                <a:ea typeface="仿宋" pitchFamily="49" charset="-122"/>
              </a:rPr>
              <a:t>       </a:t>
            </a:r>
            <a:r>
              <a:rPr lang="zh-CN" altLang="en-US" sz="2000" b="1" dirty="0" smtClean="0">
                <a:latin typeface="+mn-lt"/>
                <a:ea typeface="仿宋" pitchFamily="49" charset="-122"/>
              </a:rPr>
              <a:t>因</a:t>
            </a:r>
            <a:r>
              <a:rPr lang="zh-CN" altLang="en-US" sz="2000" b="1" dirty="0">
                <a:latin typeface="+mn-lt"/>
                <a:ea typeface="仿宋" pitchFamily="49" charset="-122"/>
              </a:rPr>
              <a:t>为 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 +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B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+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=180</a:t>
            </a:r>
            <a:r>
              <a:rPr lang="zh-CN" altLang="en-US" sz="2000" b="1" baseline="30000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itchFamily="49" charset="-122"/>
              </a:rPr>
              <a:t>， </a:t>
            </a:r>
            <a:endParaRPr lang="en-US" altLang="zh-CN" sz="2000" b="1" dirty="0" smtClean="0">
              <a:latin typeface="+mn-lt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itchFamily="49" charset="-122"/>
              </a:rPr>
              <a:t> </a:t>
            </a:r>
            <a:r>
              <a:rPr lang="en-US" altLang="zh-CN" sz="2000" b="1" dirty="0" smtClean="0">
                <a:latin typeface="+mn-lt"/>
                <a:ea typeface="仿宋" pitchFamily="49" charset="-122"/>
              </a:rPr>
              <a:t>          </a:t>
            </a:r>
            <a:r>
              <a:rPr lang="zh-CN" altLang="en-US" sz="2000" b="1" dirty="0" smtClean="0">
                <a:latin typeface="+mn-lt"/>
                <a:ea typeface="仿宋" pitchFamily="49" charset="-122"/>
              </a:rPr>
              <a:t>又 </a:t>
            </a:r>
            <a:r>
              <a:rPr lang="en-US" altLang="zh-CN" sz="2000" b="1" dirty="0" smtClean="0">
                <a:latin typeface="+mn-lt"/>
                <a:ea typeface="仿宋" pitchFamily="49" charset="-122"/>
              </a:rPr>
              <a:t>∠</a:t>
            </a:r>
            <a:r>
              <a:rPr lang="zh-CN" altLang="en-US" sz="2000" b="1" i="1" dirty="0">
                <a:latin typeface="+mn-lt"/>
                <a:ea typeface="仿宋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itchFamily="49" charset="-122"/>
              </a:rPr>
              <a:t> +</a:t>
            </a:r>
            <a:r>
              <a:rPr lang="en-US" altLang="zh-CN" sz="2000" b="1" dirty="0">
                <a:latin typeface="+mn-lt"/>
                <a:ea typeface="仿宋" pitchFamily="49" charset="-122"/>
              </a:rPr>
              <a:t>∠</a:t>
            </a:r>
            <a:r>
              <a:rPr lang="zh-CN" altLang="en-US" sz="2000" b="1" i="1" dirty="0">
                <a:latin typeface="+mn-lt"/>
                <a:ea typeface="仿宋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itchFamily="49" charset="-122"/>
              </a:rPr>
              <a:t>=90</a:t>
            </a:r>
            <a:r>
              <a:rPr lang="zh-CN" altLang="en-US" sz="2000" b="1" baseline="30000" dirty="0" smtClean="0">
                <a:latin typeface="+mn-lt"/>
                <a:ea typeface="仿宋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itchFamily="49" charset="-122"/>
              </a:rPr>
              <a:t> </a:t>
            </a:r>
            <a:r>
              <a:rPr lang="en-US" altLang="zh-CN" sz="2000" b="1" dirty="0" smtClean="0">
                <a:latin typeface="+mn-lt"/>
                <a:ea typeface="仿宋" pitchFamily="49" charset="-122"/>
              </a:rPr>
              <a:t>       </a:t>
            </a:r>
            <a:r>
              <a:rPr lang="zh-CN" altLang="en-US" sz="2000" b="1" dirty="0" smtClean="0">
                <a:latin typeface="+mn-lt"/>
                <a:ea typeface="仿宋" pitchFamily="49" charset="-122"/>
              </a:rPr>
              <a:t>所</a:t>
            </a:r>
            <a:r>
              <a:rPr lang="zh-CN" altLang="en-US" sz="2000" b="1" dirty="0">
                <a:latin typeface="+mn-lt"/>
                <a:ea typeface="仿宋" pitchFamily="49" charset="-122"/>
              </a:rPr>
              <a:t>以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=90</a:t>
            </a:r>
            <a:r>
              <a:rPr lang="zh-CN" altLang="en-US" sz="2000" b="1" baseline="30000" dirty="0">
                <a:solidFill>
                  <a:srgbClr val="FF0000"/>
                </a:solidFill>
                <a:latin typeface="+mn-lt"/>
                <a:ea typeface="仿宋" pitchFamily="49" charset="-122"/>
              </a:rPr>
              <a:t>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. 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itchFamily="49" charset="-122"/>
              </a:rPr>
              <a:t> </a:t>
            </a:r>
            <a:r>
              <a:rPr lang="en-US" altLang="zh-CN" sz="2000" b="1" dirty="0" smtClean="0">
                <a:latin typeface="+mn-lt"/>
                <a:ea typeface="仿宋" pitchFamily="49" charset="-122"/>
              </a:rPr>
              <a:t>       </a:t>
            </a:r>
            <a:r>
              <a:rPr lang="zh-CN" altLang="en-US" sz="2000" b="1" dirty="0" smtClean="0">
                <a:latin typeface="+mn-lt"/>
                <a:ea typeface="仿宋" pitchFamily="49" charset="-122"/>
              </a:rPr>
              <a:t>即</a:t>
            </a:r>
            <a:r>
              <a:rPr lang="en-US" altLang="zh-CN" sz="2000" b="1" dirty="0" smtClean="0">
                <a:latin typeface="+mn-lt"/>
                <a:ea typeface="仿宋" pitchFamily="49" charset="-122"/>
              </a:rPr>
              <a:t>△</a:t>
            </a:r>
            <a:r>
              <a:rPr lang="zh-CN" altLang="en-US" sz="2000" b="1" i="1" dirty="0">
                <a:latin typeface="+mn-lt"/>
                <a:ea typeface="仿宋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itchFamily="49" charset="-122"/>
              </a:rPr>
              <a:t>是直角三角形.</a:t>
            </a:r>
          </a:p>
        </p:txBody>
      </p:sp>
      <p:pic>
        <p:nvPicPr>
          <p:cNvPr id="20" name="图片 19" descr="女2">
            <a:extLst>
              <a:ext uri="{FF2B5EF4-FFF2-40B4-BE49-F238E27FC236}">
                <a16:creationId xmlns="" xmlns:a16="http://schemas.microsoft.com/office/drawing/2014/main" id="{DD17DBF8-78D8-4BFF-8441-0E113BE92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031" y="3430851"/>
            <a:ext cx="8683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文本框 6151">
            <a:extLst>
              <a:ext uri="{FF2B5EF4-FFF2-40B4-BE49-F238E27FC236}">
                <a16:creationId xmlns="" xmlns:a16="http://schemas.microsoft.com/office/drawing/2014/main" id="{E0F2D69A-B292-40AD-B6A6-BE8DF5857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4484" y="560317"/>
            <a:ext cx="5108870" cy="46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有两个角互余的三角形是直角三角形</a:t>
            </a:r>
          </a:p>
        </p:txBody>
      </p:sp>
      <p:grpSp>
        <p:nvGrpSpPr>
          <p:cNvPr id="59406" name="组合 4">
            <a:extLst>
              <a:ext uri="{FF2B5EF4-FFF2-40B4-BE49-F238E27FC236}">
                <a16:creationId xmlns="" xmlns:a16="http://schemas.microsoft.com/office/drawing/2014/main" id="{872613A8-E79E-485E-8785-480404425456}"/>
              </a:ext>
            </a:extLst>
          </p:cNvPr>
          <p:cNvGrpSpPr>
            <a:grpSpLocks/>
          </p:cNvGrpSpPr>
          <p:nvPr/>
        </p:nvGrpSpPr>
        <p:grpSpPr bwMode="auto">
          <a:xfrm>
            <a:off x="1300760" y="605071"/>
            <a:ext cx="1685925" cy="410275"/>
            <a:chOff x="3485" y="1168"/>
            <a:chExt cx="2654" cy="647"/>
          </a:xfrm>
        </p:grpSpPr>
        <p:sp>
          <p:nvSpPr>
            <p:cNvPr id="2" name="圆角矩形 1">
              <a:extLst>
                <a:ext uri="{FF2B5EF4-FFF2-40B4-BE49-F238E27FC236}">
                  <a16:creationId xmlns="" xmlns:a16="http://schemas.microsoft.com/office/drawing/2014/main" id="{A151905A-5FD9-4FFC-AC04-499DF8A59643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9408" name="矩形 1">
              <a:extLst>
                <a:ext uri="{FF2B5EF4-FFF2-40B4-BE49-F238E27FC236}">
                  <a16:creationId xmlns="" xmlns:a16="http://schemas.microsoft.com/office/drawing/2014/main" id="{AD9DEADF-6569-4A36-8A2A-BCB5C77B0C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39207"/>
            <a:ext cx="2006600" cy="477838"/>
            <a:chOff x="123" y="40"/>
            <a:chExt cx="3160" cy="752"/>
          </a:xfrm>
        </p:grpSpPr>
        <p:cxnSp>
          <p:nvCxnSpPr>
            <p:cNvPr id="27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9" name="直角三角形 13">
            <a:extLst>
              <a:ext uri="{FF2B5EF4-FFF2-40B4-BE49-F238E27FC236}">
                <a16:creationId xmlns="" xmlns:a16="http://schemas.microsoft.com/office/drawing/2014/main" id="{4B988CCD-1B99-4239-AE7B-D496CFEB4266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914280" y="2679656"/>
            <a:ext cx="1549400" cy="1116670"/>
          </a:xfrm>
          <a:prstGeom prst="rtTriangl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 i="1"/>
          </a:p>
        </p:txBody>
      </p:sp>
      <p:sp>
        <p:nvSpPr>
          <p:cNvPr id="21" name="TextBox 14">
            <a:extLst>
              <a:ext uri="{FF2B5EF4-FFF2-40B4-BE49-F238E27FC236}">
                <a16:creationId xmlns="" xmlns:a16="http://schemas.microsoft.com/office/drawing/2014/main" id="{CE2E3DC3-C74E-40BC-B4C4-BA188E8D1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0789" y="2091816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>
            <a:extLst>
              <a:ext uri="{FF2B5EF4-FFF2-40B4-BE49-F238E27FC236}">
                <a16:creationId xmlns="" xmlns:a16="http://schemas.microsoft.com/office/drawing/2014/main" id="{8FD5EBDF-4479-461F-B1AF-C15AD843C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8971" y="3949469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B</a:t>
            </a:r>
            <a:endParaRPr lang="en-US" altLang="zh-CN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6">
            <a:extLst>
              <a:ext uri="{FF2B5EF4-FFF2-40B4-BE49-F238E27FC236}">
                <a16:creationId xmlns="" xmlns:a16="http://schemas.microsoft.com/office/drawing/2014/main" id="{AC7EF000-C406-4DE1-AF39-12C50D880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176" y="3926966"/>
            <a:ext cx="334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97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直角三角形 13">
            <a:extLst>
              <a:ext uri="{FF2B5EF4-FFF2-40B4-BE49-F238E27FC236}">
                <a16:creationId xmlns="" xmlns:a16="http://schemas.microsoft.com/office/drawing/2014/main" id="{4B988CCD-1B99-4239-AE7B-D496CFEB4266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5765702" y="1724025"/>
            <a:ext cx="1549400" cy="2574925"/>
          </a:xfrm>
          <a:prstGeom prst="rtTriangl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 i="1"/>
          </a:p>
        </p:txBody>
      </p:sp>
      <p:sp>
        <p:nvSpPr>
          <p:cNvPr id="60418" name="TextBox 14">
            <a:extLst>
              <a:ext uri="{FF2B5EF4-FFF2-40B4-BE49-F238E27FC236}">
                <a16:creationId xmlns="" xmlns:a16="http://schemas.microsoft.com/office/drawing/2014/main" id="{CE2E3DC3-C74E-40BC-B4C4-BA188E8D1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1339" y="1865313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19" name="TextBox 15">
            <a:extLst>
              <a:ext uri="{FF2B5EF4-FFF2-40B4-BE49-F238E27FC236}">
                <a16:creationId xmlns="" xmlns:a16="http://schemas.microsoft.com/office/drawing/2014/main" id="{8FD5EBDF-4479-461F-B1AF-C15AD843C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8464" y="3678238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20" name="TextBox 16">
            <a:extLst>
              <a:ext uri="{FF2B5EF4-FFF2-40B4-BE49-F238E27FC236}">
                <a16:creationId xmlns="" xmlns:a16="http://schemas.microsoft.com/office/drawing/2014/main" id="{AC7EF000-C406-4DE1-AF39-12C50D880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3726" y="3700463"/>
            <a:ext cx="334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4">
            <a:extLst>
              <a:ext uri="{FF2B5EF4-FFF2-40B4-BE49-F238E27FC236}">
                <a16:creationId xmlns="" xmlns:a16="http://schemas.microsoft.com/office/drawing/2014/main" id="{B83861AD-BEC9-4EF1-BA9F-A1A68927F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885" y="2415950"/>
            <a:ext cx="428145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应用格式：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在</a:t>
            </a:r>
            <a:r>
              <a:rPr lang="en-US" altLang="zh-CN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ABC </a:t>
            </a:r>
            <a:r>
              <a:rPr lang="zh-CN" altLang="en-US" sz="2400" b="1" dirty="0" smtClean="0">
                <a:latin typeface="+mn-lt"/>
              </a:rPr>
              <a:t>中，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∵　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=90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　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是直角三角形．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="" xmlns:a16="http://schemas.microsoft.com/office/drawing/2014/main" id="{17B82853-C969-4185-B116-718ED58A7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550" y="1189037"/>
            <a:ext cx="7575259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有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两个角互余的三角形是直角三角形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直角三角形的性质定理）　　</a:t>
            </a:r>
          </a:p>
        </p:txBody>
      </p:sp>
      <p:sp>
        <p:nvSpPr>
          <p:cNvPr id="60423" name="任意多边形 11">
            <a:extLst>
              <a:ext uri="{FF2B5EF4-FFF2-40B4-BE49-F238E27FC236}">
                <a16:creationId xmlns="" xmlns:a16="http://schemas.microsoft.com/office/drawing/2014/main" id="{6F882823-66CC-4C46-AE65-72B0B1851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2289" y="3590925"/>
            <a:ext cx="150812" cy="185738"/>
          </a:xfrm>
          <a:custGeom>
            <a:avLst/>
            <a:gdLst>
              <a:gd name="T0" fmla="*/ 265134 w 265134"/>
              <a:gd name="T1" fmla="*/ 31315 h 294362"/>
              <a:gd name="T2" fmla="*/ 39666 w 265134"/>
              <a:gd name="T3" fmla="*/ 43841 h 294362"/>
              <a:gd name="T4" fmla="*/ 27140 w 265134"/>
              <a:gd name="T5" fmla="*/ 294362 h 294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5134" h="294362">
                <a:moveTo>
                  <a:pt x="265134" y="31315"/>
                </a:moveTo>
                <a:cubicBezTo>
                  <a:pt x="172233" y="15657"/>
                  <a:pt x="79332" y="0"/>
                  <a:pt x="39666" y="43841"/>
                </a:cubicBezTo>
                <a:cubicBezTo>
                  <a:pt x="0" y="87682"/>
                  <a:pt x="13570" y="191022"/>
                  <a:pt x="27140" y="294362"/>
                </a:cubicBezTo>
              </a:path>
            </a:pathLst>
          </a:custGeom>
          <a:solidFill>
            <a:schemeClr val="accent1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371243" y="412322"/>
            <a:ext cx="2440363" cy="647699"/>
            <a:chOff x="3131762" y="248416"/>
            <a:chExt cx="2440363" cy="647699"/>
          </a:xfrm>
        </p:grpSpPr>
        <p:sp>
          <p:nvSpPr>
            <p:cNvPr id="17" name="圆角矩形 16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  归纳总结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22429"/>
            <a:ext cx="2006600" cy="477838"/>
            <a:chOff x="123" y="40"/>
            <a:chExt cx="3160" cy="752"/>
          </a:xfrm>
        </p:grpSpPr>
        <p:cxnSp>
          <p:nvCxnSpPr>
            <p:cNvPr id="23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92D1F42-6CA6-4E72-9E03-93B5C3E7B3F8}"/>
              </a:ext>
            </a:extLst>
          </p:cNvPr>
          <p:cNvSpPr txBox="1"/>
          <p:nvPr/>
        </p:nvSpPr>
        <p:spPr>
          <a:xfrm>
            <a:off x="675481" y="1272589"/>
            <a:ext cx="78980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图，∠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=90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∠1= 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是直角三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角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形吗？为什么？</a:t>
            </a:r>
          </a:p>
        </p:txBody>
      </p:sp>
      <p:grpSp>
        <p:nvGrpSpPr>
          <p:cNvPr id="61442" name="组合 26">
            <a:extLst>
              <a:ext uri="{FF2B5EF4-FFF2-40B4-BE49-F238E27FC236}">
                <a16:creationId xmlns="" xmlns:a16="http://schemas.microsoft.com/office/drawing/2014/main" id="{F491D47B-FD7C-4C9B-811A-2D66E587AE13}"/>
              </a:ext>
            </a:extLst>
          </p:cNvPr>
          <p:cNvGrpSpPr>
            <a:grpSpLocks/>
          </p:cNvGrpSpPr>
          <p:nvPr/>
        </p:nvGrpSpPr>
        <p:grpSpPr bwMode="auto">
          <a:xfrm>
            <a:off x="5886450" y="1952090"/>
            <a:ext cx="1921910" cy="2096035"/>
            <a:chOff x="6181824" y="1814910"/>
            <a:chExt cx="2247097" cy="2579370"/>
          </a:xfrm>
        </p:grpSpPr>
        <p:sp>
          <p:nvSpPr>
            <p:cNvPr id="61443" name="任意多边形 7">
              <a:extLst>
                <a:ext uri="{FF2B5EF4-FFF2-40B4-BE49-F238E27FC236}">
                  <a16:creationId xmlns="" xmlns:a16="http://schemas.microsoft.com/office/drawing/2014/main" id="{3F1CF309-DEC9-4AA0-B65C-E26ECF3DE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6060" y="2242159"/>
              <a:ext cx="1528176" cy="1803748"/>
            </a:xfrm>
            <a:custGeom>
              <a:avLst/>
              <a:gdLst>
                <a:gd name="T0" fmla="*/ 0 w 1528176"/>
                <a:gd name="T1" fmla="*/ 0 h 1803748"/>
                <a:gd name="T2" fmla="*/ 0 w 1528176"/>
                <a:gd name="T3" fmla="*/ 1803748 h 1803748"/>
                <a:gd name="T4" fmla="*/ 1528176 w 1528176"/>
                <a:gd name="T5" fmla="*/ 1791222 h 1803748"/>
                <a:gd name="T6" fmla="*/ 0 w 1528176"/>
                <a:gd name="T7" fmla="*/ 0 h 1803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8176" h="1803748">
                  <a:moveTo>
                    <a:pt x="0" y="0"/>
                  </a:moveTo>
                  <a:lnTo>
                    <a:pt x="0" y="1803748"/>
                  </a:lnTo>
                  <a:lnTo>
                    <a:pt x="1528176" y="179122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61444" name="矩形 8">
              <a:extLst>
                <a:ext uri="{FF2B5EF4-FFF2-40B4-BE49-F238E27FC236}">
                  <a16:creationId xmlns="" xmlns:a16="http://schemas.microsoft.com/office/drawing/2014/main" id="{48E2BA6C-28EF-4A3E-A99E-ACCFB5E01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8742" y="3898626"/>
              <a:ext cx="144016" cy="144016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 i="1">
                <a:latin typeface="+mn-lt"/>
              </a:endParaRPr>
            </a:p>
          </p:txBody>
        </p:sp>
        <p:sp>
          <p:nvSpPr>
            <p:cNvPr id="61445" name="TextBox 14">
              <a:extLst>
                <a:ext uri="{FF2B5EF4-FFF2-40B4-BE49-F238E27FC236}">
                  <a16:creationId xmlns="" xmlns:a16="http://schemas.microsoft.com/office/drawing/2014/main" id="{D0CD4CE2-9E5E-4D24-85B8-02C3C2BE46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200" y="1814910"/>
              <a:ext cx="446897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A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46" name="TextBox 14">
              <a:extLst>
                <a:ext uri="{FF2B5EF4-FFF2-40B4-BE49-F238E27FC236}">
                  <a16:creationId xmlns="" xmlns:a16="http://schemas.microsoft.com/office/drawing/2014/main" id="{3268C9A4-4D2F-495D-A927-1CCAE24E62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1824" y="3903142"/>
              <a:ext cx="446897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C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47" name="TextBox 14">
              <a:extLst>
                <a:ext uri="{FF2B5EF4-FFF2-40B4-BE49-F238E27FC236}">
                  <a16:creationId xmlns="" xmlns:a16="http://schemas.microsoft.com/office/drawing/2014/main" id="{A4FD86D7-62E9-4B8F-85C0-DEBB0A193F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2024" y="3831134"/>
              <a:ext cx="446897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B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cxnSp>
          <p:nvCxnSpPr>
            <p:cNvPr id="61448" name="直接连接符 13">
              <a:extLst>
                <a:ext uri="{FF2B5EF4-FFF2-40B4-BE49-F238E27FC236}">
                  <a16:creationId xmlns="" xmlns:a16="http://schemas.microsoft.com/office/drawing/2014/main" id="{909AB4A2-F1C8-4CA3-9E22-E80DC4E36D3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516216" y="2924944"/>
              <a:ext cx="576064" cy="44805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449" name="TextBox 14">
              <a:extLst>
                <a:ext uri="{FF2B5EF4-FFF2-40B4-BE49-F238E27FC236}">
                  <a16:creationId xmlns="" xmlns:a16="http://schemas.microsoft.com/office/drawing/2014/main" id="{A83C92CE-DB72-4791-BB97-2B57AA7B08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5324" y="2564904"/>
              <a:ext cx="463825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D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50" name="TextBox 14">
              <a:extLst>
                <a:ext uri="{FF2B5EF4-FFF2-40B4-BE49-F238E27FC236}">
                  <a16:creationId xmlns="" xmlns:a16="http://schemas.microsoft.com/office/drawing/2014/main" id="{F5193C6A-EF8F-454F-81DF-D83DC88752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98374" y="3111351"/>
              <a:ext cx="446897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E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51" name="TextBox 22">
              <a:extLst>
                <a:ext uri="{FF2B5EF4-FFF2-40B4-BE49-F238E27FC236}">
                  <a16:creationId xmlns="" xmlns:a16="http://schemas.microsoft.com/office/drawing/2014/main" id="{9708084C-C2A0-4232-A40D-6DBF18AD47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7559608">
              <a:off x="6435025" y="2914778"/>
              <a:ext cx="360040" cy="49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+mn-lt"/>
                </a:rPr>
                <a:t>(</a:t>
              </a:r>
              <a:endParaRPr lang="en-US" altLang="zh-CN" b="1" i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52" name="TextBox 23">
              <a:extLst>
                <a:ext uri="{FF2B5EF4-FFF2-40B4-BE49-F238E27FC236}">
                  <a16:creationId xmlns="" xmlns:a16="http://schemas.microsoft.com/office/drawing/2014/main" id="{25537DF9-56F4-45CE-8E4C-D992CA059F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621997">
              <a:off x="7639328" y="3648598"/>
              <a:ext cx="360040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</a:rPr>
                <a:t>(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53" name="TextBox 24">
              <a:extLst>
                <a:ext uri="{FF2B5EF4-FFF2-40B4-BE49-F238E27FC236}">
                  <a16:creationId xmlns="" xmlns:a16="http://schemas.microsoft.com/office/drawing/2014/main" id="{4111B845-77F6-4945-A49C-23DA71B471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6216" y="2679303"/>
              <a:ext cx="396113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+mn-lt"/>
                </a:rPr>
                <a:t>1</a:t>
              </a:r>
              <a:endParaRPr lang="en-US" altLang="zh-CN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54" name="TextBox 25">
              <a:extLst>
                <a:ext uri="{FF2B5EF4-FFF2-40B4-BE49-F238E27FC236}">
                  <a16:creationId xmlns="" xmlns:a16="http://schemas.microsoft.com/office/drawing/2014/main" id="{BE97A382-FAB5-476D-BA03-F5F30086FE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52320" y="3610594"/>
              <a:ext cx="396113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+mn-lt"/>
                </a:rPr>
                <a:t>2</a:t>
              </a:r>
              <a:endParaRPr lang="en-US" altLang="zh-CN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20485" name="TextBox 27">
            <a:extLst>
              <a:ext uri="{FF2B5EF4-FFF2-40B4-BE49-F238E27FC236}">
                <a16:creationId xmlns="" xmlns:a16="http://schemas.microsoft.com/office/drawing/2014/main" id="{8686FB21-66BB-479A-8E62-3874FB8AA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2563" y="2483281"/>
            <a:ext cx="384089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∠2+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=90 °.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0486" name="TextBox 28">
            <a:extLst>
              <a:ext uri="{FF2B5EF4-FFF2-40B4-BE49-F238E27FC236}">
                <a16:creationId xmlns="" xmlns:a16="http://schemas.microsoft.com/office/drawing/2014/main" id="{395C08C9-AF92-4937-BCA4-C083D3359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9445" y="3451302"/>
            <a:ext cx="3143891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∵ 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1= 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∴∠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 +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=90 °.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487" name="矩形 29">
            <a:extLst>
              <a:ext uri="{FF2B5EF4-FFF2-40B4-BE49-F238E27FC236}">
                <a16:creationId xmlns="" xmlns:a16="http://schemas.microsoft.com/office/drawing/2014/main" id="{798CC3F1-58F0-4582-9F39-37480BC1C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0856" y="4409335"/>
            <a:ext cx="3369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即△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ADE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是直角三角形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61462" name="组合 6">
            <a:extLst>
              <a:ext uri="{FF2B5EF4-FFF2-40B4-BE49-F238E27FC236}">
                <a16:creationId xmlns="" xmlns:a16="http://schemas.microsoft.com/office/drawing/2014/main" id="{5C0CD487-B2F0-43C6-B2A5-6281AF4FF005}"/>
              </a:ext>
            </a:extLst>
          </p:cNvPr>
          <p:cNvGrpSpPr>
            <a:grpSpLocks/>
          </p:cNvGrpSpPr>
          <p:nvPr/>
        </p:nvGrpSpPr>
        <p:grpSpPr bwMode="auto">
          <a:xfrm>
            <a:off x="420688" y="666750"/>
            <a:ext cx="1858962" cy="492125"/>
            <a:chOff x="427462" y="558483"/>
            <a:chExt cx="1858351" cy="492443"/>
          </a:xfrm>
        </p:grpSpPr>
        <p:grpSp>
          <p:nvGrpSpPr>
            <p:cNvPr id="61463" name="组合 5">
              <a:extLst>
                <a:ext uri="{FF2B5EF4-FFF2-40B4-BE49-F238E27FC236}">
                  <a16:creationId xmlns="" xmlns:a16="http://schemas.microsoft.com/office/drawing/2014/main" id="{D095D4AE-AD2F-4EB9-8890-3DE087305D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2E24C74B-E50B-43BC-B354-BA7D158BC4B8}"/>
                  </a:ext>
                </a:extLst>
              </p:cNvPr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E6AC916B-E764-4A1B-8888-11B0BEDD4EC5}"/>
                  </a:ext>
                </a:extLst>
              </p:cNvPr>
              <p:cNvSpPr/>
              <p:nvPr/>
            </p:nvSpPr>
            <p:spPr>
              <a:xfrm>
                <a:off x="2507551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225E09F5-EE2B-4A76-A2B1-CC8CFFF98CCE}"/>
                  </a:ext>
                </a:extLst>
              </p:cNvPr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9BC58CB3-D10D-4E2C-A8FC-E5E0E9F0D123}"/>
                  </a:ext>
                </a:extLst>
              </p:cNvPr>
              <p:cNvSpPr/>
              <p:nvPr/>
            </p:nvSpPr>
            <p:spPr>
              <a:xfrm>
                <a:off x="3167734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F3423284-8439-4D7E-AB26-E517A77165CA}"/>
                  </a:ext>
                </a:extLst>
              </p:cNvPr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1469" name="文本框 11">
              <a:extLst>
                <a:ext uri="{FF2B5EF4-FFF2-40B4-BE49-F238E27FC236}">
                  <a16:creationId xmlns="" xmlns:a16="http://schemas.microsoft.com/office/drawing/2014/main" id="{B8865833-7DEE-46ED-A922-EC363123EC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1470" name="文本框 1">
            <a:extLst>
              <a:ext uri="{FF2B5EF4-FFF2-40B4-BE49-F238E27FC236}">
                <a16:creationId xmlns="" xmlns:a16="http://schemas.microsoft.com/office/drawing/2014/main" id="{01651FF6-22B9-43A2-BC07-046E11103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1515" y="668047"/>
            <a:ext cx="6073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利用直角三角形的判定定理识别直角三角形</a:t>
            </a:r>
          </a:p>
        </p:txBody>
      </p:sp>
      <p:grpSp>
        <p:nvGrpSpPr>
          <p:cNvPr id="36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22429"/>
            <a:ext cx="2006600" cy="477838"/>
            <a:chOff x="123" y="40"/>
            <a:chExt cx="3160" cy="752"/>
          </a:xfrm>
        </p:grpSpPr>
        <p:cxnSp>
          <p:nvCxnSpPr>
            <p:cNvPr id="37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9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3">
            <a:extLst>
              <a:ext uri="{FF2B5EF4-FFF2-40B4-BE49-F238E27FC236}">
                <a16:creationId xmlns="" xmlns:a16="http://schemas.microsoft.com/office/drawing/2014/main" id="{4E0CD4DD-EF4B-4CC2-80FA-D193B2840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407" y="592374"/>
            <a:ext cx="7317399" cy="16804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．锐角三角形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．钝角三角形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．直角三角形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．以上都有可能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FD9B672-D518-4A43-917A-2378A64AC0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0908" y="671556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00" dirty="0">
              <a:solidFill>
                <a:srgbClr val="FF0000"/>
              </a:solidFill>
            </a:endParaRPr>
          </a:p>
        </p:txBody>
      </p:sp>
      <p:sp>
        <p:nvSpPr>
          <p:cNvPr id="43014" name="矩形 1">
            <a:extLst>
              <a:ext uri="{FF2B5EF4-FFF2-40B4-BE49-F238E27FC236}">
                <a16:creationId xmlns="" xmlns:a16="http://schemas.microsoft.com/office/drawing/2014/main" id="{2AE76D91-F6F0-468B-B057-C68E1CB5D0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479" y="2272834"/>
            <a:ext cx="8329045" cy="24929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具备下列条件的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是直角三角形的是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zh-CN" sz="2400" b="1" i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zh-CN" sz="2400" b="1" i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∶∠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∶∠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1∶2∶3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zh-CN" sz="2400" b="1" i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2472" name="对象 1">
            <a:extLst>
              <a:ext uri="{FF2B5EF4-FFF2-40B4-BE49-F238E27FC236}">
                <a16:creationId xmlns="" xmlns:a16="http://schemas.microsoft.com/office/drawing/2014/main" id="{7F63625B-B063-4CE4-AC88-FD95747D64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797255"/>
              </p:ext>
            </p:extLst>
          </p:nvPr>
        </p:nvGraphicFramePr>
        <p:xfrm>
          <a:off x="2462883" y="3222466"/>
          <a:ext cx="2222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7" r:id="rId3" imgW="152268" imgH="406048" progId="Equation.DSMT4">
                  <p:embed/>
                </p:oleObj>
              </mc:Choice>
              <mc:Fallback>
                <p:oleObj r:id="rId3" imgW="152268" imgH="406048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2883" y="3222466"/>
                        <a:ext cx="222250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3" name="Object 9">
            <a:extLst>
              <a:ext uri="{FF2B5EF4-FFF2-40B4-BE49-F238E27FC236}">
                <a16:creationId xmlns="" xmlns:a16="http://schemas.microsoft.com/office/drawing/2014/main" id="{A6AF6E5D-FE5B-49A0-A457-A3780B7846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377285"/>
              </p:ext>
            </p:extLst>
          </p:nvPr>
        </p:nvGraphicFramePr>
        <p:xfrm>
          <a:off x="3679039" y="3222466"/>
          <a:ext cx="22383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8" r:id="rId5" imgW="152268" imgH="406048" progId="Equation.DSMT4">
                  <p:embed/>
                </p:oleObj>
              </mc:Choice>
              <mc:Fallback>
                <p:oleObj r:id="rId5" imgW="152268" imgH="406048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9039" y="3222466"/>
                        <a:ext cx="223838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15C1FC3-2109-4A3C-8DD3-74765997687F}"/>
              </a:ext>
            </a:extLst>
          </p:cNvPr>
          <p:cNvSpPr txBox="1"/>
          <p:nvPr/>
        </p:nvSpPr>
        <p:spPr>
          <a:xfrm>
            <a:off x="7989813" y="2346398"/>
            <a:ext cx="3032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endParaRPr lang="zh-CN" altLang="en-US" sz="2400" noProof="1"/>
          </a:p>
        </p:txBody>
      </p:sp>
      <p:grpSp>
        <p:nvGrpSpPr>
          <p:cNvPr id="13" name="组合 5">
            <a:extLst>
              <a:ext uri="{FF2B5EF4-FFF2-40B4-BE49-F238E27FC236}">
                <a16:creationId xmlns="" xmlns:a16="http://schemas.microsoft.com/office/drawing/2014/main" id="{E387FE91-19E5-436A-9D78-46092267122A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43568"/>
            <a:ext cx="2006600" cy="477838"/>
            <a:chOff x="248" y="71"/>
            <a:chExt cx="3160" cy="752"/>
          </a:xfrm>
        </p:grpSpPr>
        <p:sp>
          <p:nvSpPr>
            <p:cNvPr id="14" name="文本框 15">
              <a:extLst>
                <a:ext uri="{FF2B5EF4-FFF2-40B4-BE49-F238E27FC236}">
                  <a16:creationId xmlns="" xmlns:a16="http://schemas.microsoft.com/office/drawing/2014/main" id="{D81B44F1-9A9F-4804-BBBF-8273E7DBF3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71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5" name="组合 2">
              <a:extLst>
                <a:ext uri="{FF2B5EF4-FFF2-40B4-BE49-F238E27FC236}">
                  <a16:creationId xmlns="" xmlns:a16="http://schemas.microsoft.com/office/drawing/2014/main" id="{35067A38-E854-4ACF-BEE3-7B548F9273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6" name="直线连接符 14">
                <a:extLst>
                  <a:ext uri="{FF2B5EF4-FFF2-40B4-BE49-F238E27FC236}">
                    <a16:creationId xmlns="" xmlns:a16="http://schemas.microsoft.com/office/drawing/2014/main" id="{63B8C440-BD4F-48CF-A2FE-F74D0369AC5A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E00C58F2-7E24-41BC-A5F8-6DA63893BE0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26" y="64644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F862806-C968-444D-9E4E-640A40FCA676}"/>
              </a:ext>
            </a:extLst>
          </p:cNvPr>
          <p:cNvSpPr txBox="1"/>
          <p:nvPr/>
        </p:nvSpPr>
        <p:spPr>
          <a:xfrm>
            <a:off x="779461" y="561757"/>
            <a:ext cx="81967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4  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如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图，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CE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⊥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AD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，垂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足为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E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，∠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A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=∠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C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，△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ABD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是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直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角三角形吗？为什么？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459" name="文本框 3">
            <a:extLst>
              <a:ext uri="{FF2B5EF4-FFF2-40B4-BE49-F238E27FC236}">
                <a16:creationId xmlns="" xmlns:a16="http://schemas.microsoft.com/office/drawing/2014/main" id="{227287A2-D7F4-4C43-A8E7-7BA7C5DB9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031" y="1590509"/>
            <a:ext cx="4876800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是直角三角形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理由如下：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CED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是直角三角形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9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-3851" y="-22429"/>
            <a:ext cx="2006600" cy="478473"/>
            <a:chOff x="109" y="40"/>
            <a:chExt cx="3160" cy="753"/>
          </a:xfrm>
        </p:grpSpPr>
        <p:cxnSp>
          <p:nvCxnSpPr>
            <p:cNvPr id="12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09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11" y="2367844"/>
            <a:ext cx="2479913" cy="173961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1">
            <a:extLst>
              <a:ext uri="{FF2B5EF4-FFF2-40B4-BE49-F238E27FC236}">
                <a16:creationId xmlns="" xmlns:a16="http://schemas.microsoft.com/office/drawing/2014/main" id="{C641F38F-A909-41E5-857F-21EEDB3A71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263" y="503467"/>
            <a:ext cx="8183737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平分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ADB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60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BDC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80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70°.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试判断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的形状．</a:t>
            </a:r>
          </a:p>
        </p:txBody>
      </p:sp>
      <p:sp>
        <p:nvSpPr>
          <p:cNvPr id="2" name="Rectangle 42">
            <a:extLst>
              <a:ext uri="{FF2B5EF4-FFF2-40B4-BE49-F238E27FC236}">
                <a16:creationId xmlns="" xmlns:a16="http://schemas.microsoft.com/office/drawing/2014/main" id="{FABD7A8E-779C-4E9E-9819-FFA7C890D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602" y="1674779"/>
            <a:ext cx="6473373" cy="332398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>
            <a:prstShdw prst="shdw17" dist="17961" dir="2700000">
              <a:srgbClr val="999999"/>
            </a:prstShdw>
          </a:effectLst>
        </p:spPr>
        <p:txBody>
          <a:bodyPr wrap="square" anchor="ctr">
            <a:spAutoFit/>
          </a:bodyPr>
          <a:lstStyle>
            <a:lvl1pPr indent="2667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解：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在△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DBC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中，∠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DBC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180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°–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BDC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                                            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180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°–80°–70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30°.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BD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平分∠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endParaRPr lang="en-US" altLang="zh-CN" sz="2000" b="1" dirty="0"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DBC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30°.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ABD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中， </a:t>
            </a:r>
            <a:endParaRPr lang="en-US" altLang="zh-CN" sz="2000" b="1" dirty="0"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∵∠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ADB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60°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30°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90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tabLst>
                <a:tab pos="267970" algn="l"/>
              </a:tabLs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是直角三角形．</a:t>
            </a:r>
          </a:p>
        </p:txBody>
      </p:sp>
      <p:grpSp>
        <p:nvGrpSpPr>
          <p:cNvPr id="10" name="组合 5">
            <a:extLst>
              <a:ext uri="{FF2B5EF4-FFF2-40B4-BE49-F238E27FC236}">
                <a16:creationId xmlns="" xmlns:a16="http://schemas.microsoft.com/office/drawing/2014/main" id="{E387FE91-19E5-436A-9D78-46092267122A}"/>
              </a:ext>
            </a:extLst>
          </p:cNvPr>
          <p:cNvGrpSpPr>
            <a:grpSpLocks/>
          </p:cNvGrpSpPr>
          <p:nvPr/>
        </p:nvGrpSpPr>
        <p:grpSpPr bwMode="auto">
          <a:xfrm>
            <a:off x="-8261" y="-51699"/>
            <a:ext cx="2006600" cy="477838"/>
            <a:chOff x="206" y="45"/>
            <a:chExt cx="3160" cy="752"/>
          </a:xfrm>
        </p:grpSpPr>
        <p:sp>
          <p:nvSpPr>
            <p:cNvPr id="11" name="文本框 15">
              <a:extLst>
                <a:ext uri="{FF2B5EF4-FFF2-40B4-BE49-F238E27FC236}">
                  <a16:creationId xmlns="" xmlns:a16="http://schemas.microsoft.com/office/drawing/2014/main" id="{D81B44F1-9A9F-4804-BBBF-8273E7DBF3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3" name="组合 2">
              <a:extLst>
                <a:ext uri="{FF2B5EF4-FFF2-40B4-BE49-F238E27FC236}">
                  <a16:creationId xmlns="" xmlns:a16="http://schemas.microsoft.com/office/drawing/2014/main" id="{35067A38-E854-4ACF-BEE3-7B548F9273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" y="196"/>
              <a:ext cx="3160" cy="581"/>
              <a:chOff x="206" y="196"/>
              <a:chExt cx="3160" cy="581"/>
            </a:xfrm>
          </p:grpSpPr>
          <p:cxnSp>
            <p:nvCxnSpPr>
              <p:cNvPr id="14" name="直线连接符 14">
                <a:extLst>
                  <a:ext uri="{FF2B5EF4-FFF2-40B4-BE49-F238E27FC236}">
                    <a16:creationId xmlns="" xmlns:a16="http://schemas.microsoft.com/office/drawing/2014/main" id="{63B8C440-BD4F-48CF-A2FE-F74D0369AC5A}"/>
                  </a:ext>
                </a:extLst>
              </p:cNvPr>
              <p:cNvCxnSpPr/>
              <p:nvPr/>
            </p:nvCxnSpPr>
            <p:spPr>
              <a:xfrm>
                <a:off x="206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="" xmlns:a16="http://schemas.microsoft.com/office/drawing/2014/main" id="{E00C58F2-7E24-41BC-A5F8-6DA63893BE0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00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80" y="58408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976" y="2715717"/>
            <a:ext cx="2244881" cy="171547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7" name="组合 3">
            <a:extLst>
              <a:ext uri="{FF2B5EF4-FFF2-40B4-BE49-F238E27FC236}">
                <a16:creationId xmlns="" xmlns:a16="http://schemas.microsoft.com/office/drawing/2014/main" id="{B45EE649-5DBB-48DD-9732-8B79FE41CCD0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65538" name="组合 2">
              <a:extLst>
                <a:ext uri="{FF2B5EF4-FFF2-40B4-BE49-F238E27FC236}">
                  <a16:creationId xmlns="" xmlns:a16="http://schemas.microsoft.com/office/drawing/2014/main" id="{054DC707-8E3D-419F-A150-8CD0E50F38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9483D480-E276-462B-A07B-36A9B9C5CAC5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EED1E5BA-6607-4630-B3EB-E94471D0BF83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A77E4B31-8512-4AD8-B27D-3ADF8B71BCDA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F1910995-442A-4FE1-90FB-0B31E1492DAA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5543" name="矩形 1">
              <a:extLst>
                <a:ext uri="{FF2B5EF4-FFF2-40B4-BE49-F238E27FC236}">
                  <a16:creationId xmlns="" xmlns:a16="http://schemas.microsoft.com/office/drawing/2014/main" id="{4C1AD7C8-410B-4861-881A-6C5A6274D5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grpSp>
        <p:nvGrpSpPr>
          <p:cNvPr id="65544" name="组合 5">
            <a:extLst>
              <a:ext uri="{FF2B5EF4-FFF2-40B4-BE49-F238E27FC236}">
                <a16:creationId xmlns="" xmlns:a16="http://schemas.microsoft.com/office/drawing/2014/main" id="{E387FE91-19E5-436A-9D78-46092267122A}"/>
              </a:ext>
            </a:extLst>
          </p:cNvPr>
          <p:cNvGrpSpPr>
            <a:grpSpLocks/>
          </p:cNvGrpSpPr>
          <p:nvPr/>
        </p:nvGrpSpPr>
        <p:grpSpPr bwMode="auto">
          <a:xfrm>
            <a:off x="-7760" y="-51570"/>
            <a:ext cx="2006600" cy="477838"/>
            <a:chOff x="220" y="32"/>
            <a:chExt cx="3160" cy="752"/>
          </a:xfrm>
        </p:grpSpPr>
        <p:sp>
          <p:nvSpPr>
            <p:cNvPr id="65545" name="文本框 15">
              <a:extLst>
                <a:ext uri="{FF2B5EF4-FFF2-40B4-BE49-F238E27FC236}">
                  <a16:creationId xmlns="" xmlns:a16="http://schemas.microsoft.com/office/drawing/2014/main" id="{D81B44F1-9A9F-4804-BBBF-8273E7DBF3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65546" name="组合 2">
              <a:extLst>
                <a:ext uri="{FF2B5EF4-FFF2-40B4-BE49-F238E27FC236}">
                  <a16:creationId xmlns="" xmlns:a16="http://schemas.microsoft.com/office/drawing/2014/main" id="{35067A38-E854-4ACF-BEE3-7B548F9273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" y="196"/>
              <a:ext cx="3160" cy="581"/>
              <a:chOff x="220" y="196"/>
              <a:chExt cx="3160" cy="581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63B8C440-BD4F-48CF-A2FE-F74D0369AC5A}"/>
                  </a:ext>
                </a:extLst>
              </p:cNvPr>
              <p:cNvCxnSpPr/>
              <p:nvPr/>
            </p:nvCxnSpPr>
            <p:spPr>
              <a:xfrm>
                <a:off x="220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E00C58F2-7E24-41BC-A5F8-6DA63893BE0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74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5" name="云形标注 4">
            <a:extLst>
              <a:ext uri="{FF2B5EF4-FFF2-40B4-BE49-F238E27FC236}">
                <a16:creationId xmlns="" xmlns:a16="http://schemas.microsoft.com/office/drawing/2014/main" id="{81BDB275-A916-4A87-9036-5FFF18D77794}"/>
              </a:ext>
            </a:extLst>
          </p:cNvPr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ea typeface="黑体" panose="02010609060101010101" pitchFamily="49" charset="-122"/>
            </a:endParaRPr>
          </a:p>
        </p:txBody>
      </p:sp>
      <p:sp>
        <p:nvSpPr>
          <p:cNvPr id="65551" name="TextBox 2">
            <a:extLst>
              <a:ext uri="{FF2B5EF4-FFF2-40B4-BE49-F238E27FC236}">
                <a16:creationId xmlns="" xmlns:a16="http://schemas.microsoft.com/office/drawing/2014/main" id="{636E372B-A90F-43E2-8F3E-06B8388939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221" y="1043040"/>
            <a:ext cx="8223250" cy="1200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副透明的三角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图叠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直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角三角板的斜边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相交于点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BDC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_________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5552" name="文本框 6">
            <a:extLst>
              <a:ext uri="{FF2B5EF4-FFF2-40B4-BE49-F238E27FC236}">
                <a16:creationId xmlns="" xmlns:a16="http://schemas.microsoft.com/office/drawing/2014/main" id="{180C0306-6684-4029-BA25-DF888ADCEF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575" y="2407489"/>
            <a:ext cx="74533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  解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析：</a:t>
            </a:r>
            <a:r>
              <a:rPr lang="zh-CN" altLang="en-US" sz="2400" b="1" dirty="0">
                <a:latin typeface="+mn-lt"/>
              </a:rPr>
              <a:t>∵∠</a:t>
            </a:r>
            <a:r>
              <a:rPr lang="zh-CN" altLang="en-US" sz="2400" b="1" i="1" dirty="0">
                <a:latin typeface="+mn-lt"/>
              </a:rPr>
              <a:t>CEA</a:t>
            </a:r>
            <a:r>
              <a:rPr lang="zh-CN" altLang="en-US" sz="2400" b="1" dirty="0">
                <a:latin typeface="+mn-lt"/>
              </a:rPr>
              <a:t>=60</a:t>
            </a:r>
            <a:r>
              <a:rPr lang="zh-CN" altLang="en-US" sz="2400" b="1" dirty="0" smtClean="0">
                <a:latin typeface="+mn-lt"/>
              </a:rPr>
              <a:t>°，∠</a:t>
            </a:r>
            <a:r>
              <a:rPr lang="zh-CN" altLang="en-US" sz="2400" b="1" i="1" dirty="0">
                <a:latin typeface="+mn-lt"/>
              </a:rPr>
              <a:t>BAE</a:t>
            </a:r>
            <a:r>
              <a:rPr lang="zh-CN" altLang="en-US" sz="2400" b="1" dirty="0">
                <a:latin typeface="+mn-lt"/>
              </a:rPr>
              <a:t>=45</a:t>
            </a:r>
            <a:r>
              <a:rPr lang="zh-CN" altLang="en-US" sz="2400" b="1" dirty="0" smtClean="0">
                <a:latin typeface="+mn-lt"/>
              </a:rPr>
              <a:t>°，       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=180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CEA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BAE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=75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°，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BDC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=75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2F4B1A4-09D1-424B-8C02-1AE23D525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7198" y="1738823"/>
            <a:ext cx="1065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75°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050" y="2243437"/>
            <a:ext cx="1979676" cy="218236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5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83" b="21576"/>
          <a:stretch/>
        </p:blipFill>
        <p:spPr>
          <a:xfrm>
            <a:off x="7160888" y="2880309"/>
            <a:ext cx="1854083" cy="1305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2" t="16193" r="2746" b="31833"/>
          <a:stretch/>
        </p:blipFill>
        <p:spPr>
          <a:xfrm>
            <a:off x="7172587" y="1074862"/>
            <a:ext cx="1854083" cy="1114076"/>
          </a:xfrm>
          <a:prstGeom prst="rect">
            <a:avLst/>
          </a:prstGeom>
        </p:spPr>
      </p:pic>
      <p:sp>
        <p:nvSpPr>
          <p:cNvPr id="66561" name="文本框 1">
            <a:extLst>
              <a:ext uri="{FF2B5EF4-FFF2-40B4-BE49-F238E27FC236}">
                <a16:creationId xmlns="" xmlns:a16="http://schemas.microsoft.com/office/drawing/2014/main" id="{88F0EE0F-B2C8-49D8-B2A6-EC29865A4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716" y="1095460"/>
            <a:ext cx="6574871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张长方形纸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片，剪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去一部分后得到一个三角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图中∠1+∠2的度数是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483" name="文本框 4">
            <a:extLst>
              <a:ext uri="{FF2B5EF4-FFF2-40B4-BE49-F238E27FC236}">
                <a16:creationId xmlns="" xmlns:a16="http://schemas.microsoft.com/office/drawing/2014/main" id="{FCDFCFB9-59E6-46DD-B7A1-835424BBC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3952" y="1683021"/>
            <a:ext cx="8018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°</a:t>
            </a:r>
          </a:p>
        </p:txBody>
      </p:sp>
      <p:sp>
        <p:nvSpPr>
          <p:cNvPr id="66564" name="文本框 2">
            <a:extLst>
              <a:ext uri="{FF2B5EF4-FFF2-40B4-BE49-F238E27FC236}">
                <a16:creationId xmlns="" xmlns:a16="http://schemas.microsoft.com/office/drawing/2014/main" id="{CD42E195-D0E0-4498-8FEB-9E17DF7FD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715" y="2328667"/>
            <a:ext cx="687228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相交于点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若∠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BOD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=38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________.</a:t>
            </a:r>
          </a:p>
        </p:txBody>
      </p:sp>
      <p:sp>
        <p:nvSpPr>
          <p:cNvPr id="20485" name="文本框 5">
            <a:extLst>
              <a:ext uri="{FF2B5EF4-FFF2-40B4-BE49-F238E27FC236}">
                <a16:creationId xmlns="" xmlns:a16="http://schemas.microsoft.com/office/drawing/2014/main" id="{F4A9E25A-FC7E-4E17-8EF8-EEC25BF7D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9247" y="2836926"/>
            <a:ext cx="8018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52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°</a:t>
            </a:r>
          </a:p>
        </p:txBody>
      </p:sp>
      <p:sp>
        <p:nvSpPr>
          <p:cNvPr id="66567" name="文本框 7">
            <a:extLst>
              <a:ext uri="{FF2B5EF4-FFF2-40B4-BE49-F238E27FC236}">
                <a16:creationId xmlns="" xmlns:a16="http://schemas.microsoft.com/office/drawing/2014/main" id="{1E4DCAF2-59BC-4663-9FE4-8B5BF585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4723" y="2178312"/>
            <a:ext cx="1103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题图</a:t>
            </a:r>
          </a:p>
        </p:txBody>
      </p:sp>
      <p:sp>
        <p:nvSpPr>
          <p:cNvPr id="66568" name="文本框 8">
            <a:extLst>
              <a:ext uri="{FF2B5EF4-FFF2-40B4-BE49-F238E27FC236}">
                <a16:creationId xmlns="" xmlns:a16="http://schemas.microsoft.com/office/drawing/2014/main" id="{CD465368-711F-49A0-979E-7DB80934F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0289" y="4004042"/>
            <a:ext cx="11033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题图</a:t>
            </a:r>
          </a:p>
        </p:txBody>
      </p:sp>
      <p:sp>
        <p:nvSpPr>
          <p:cNvPr id="66569" name="Rectangle 3">
            <a:extLst>
              <a:ext uri="{FF2B5EF4-FFF2-40B4-BE49-F238E27FC236}">
                <a16:creationId xmlns="" xmlns:a16="http://schemas.microsoft.com/office/drawing/2014/main" id="{ECAA8EFA-3A2B-45F6-8E30-2A0DA29DFE5F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631052" y="3358944"/>
            <a:ext cx="6838950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r>
              <a:rPr lang="en-US" altLang="zh-CN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. </a:t>
            </a:r>
            <a:r>
              <a:rPr lang="zh-CN" altLang="en-US" b="1" dirty="0" smtClean="0">
                <a:ea typeface="楷体" panose="02010609060101010101" pitchFamily="49" charset="-122"/>
              </a:rPr>
              <a:t>在</a:t>
            </a:r>
            <a:r>
              <a:rPr lang="zh-CN" altLang="en-US" b="1" dirty="0">
                <a:ea typeface="楷体" panose="02010609060101010101" pitchFamily="49" charset="-122"/>
              </a:rPr>
              <a:t>△</a:t>
            </a:r>
            <a:r>
              <a:rPr lang="en-US" altLang="zh-CN" b="1" i="1" dirty="0">
                <a:ea typeface="楷体" panose="02010609060101010101" pitchFamily="49" charset="-122"/>
              </a:rPr>
              <a:t>ABC</a:t>
            </a:r>
            <a:r>
              <a:rPr lang="zh-CN" altLang="en-US" b="1" dirty="0" smtClean="0">
                <a:ea typeface="楷体" panose="02010609060101010101" pitchFamily="49" charset="-122"/>
              </a:rPr>
              <a:t>中，若</a:t>
            </a:r>
            <a:r>
              <a:rPr lang="zh-CN" altLang="en-US" b="1" dirty="0">
                <a:ea typeface="楷体" panose="02010609060101010101" pitchFamily="49" charset="-122"/>
              </a:rPr>
              <a:t>∠</a:t>
            </a:r>
            <a:r>
              <a:rPr lang="en-US" altLang="zh-CN" b="1" i="1" dirty="0">
                <a:ea typeface="楷体" panose="02010609060101010101" pitchFamily="49" charset="-122"/>
              </a:rPr>
              <a:t>A</a:t>
            </a:r>
            <a:r>
              <a:rPr lang="en-US" altLang="zh-CN" b="1" dirty="0">
                <a:ea typeface="楷体" panose="02010609060101010101" pitchFamily="49" charset="-122"/>
              </a:rPr>
              <a:t>=43</a:t>
            </a:r>
            <a:r>
              <a:rPr lang="en-US" altLang="zh-CN" b="1" dirty="0" smtClean="0">
                <a:ea typeface="楷体" panose="02010609060101010101" pitchFamily="49" charset="-122"/>
              </a:rPr>
              <a:t>°</a:t>
            </a:r>
            <a:r>
              <a:rPr lang="zh-CN" altLang="en-US" b="1" dirty="0" smtClean="0">
                <a:ea typeface="楷体" panose="02010609060101010101" pitchFamily="49" charset="-122"/>
              </a:rPr>
              <a:t>，∠</a:t>
            </a:r>
            <a:r>
              <a:rPr lang="en-US" altLang="zh-CN" b="1" i="1" dirty="0">
                <a:ea typeface="楷体" panose="02010609060101010101" pitchFamily="49" charset="-122"/>
              </a:rPr>
              <a:t>B</a:t>
            </a:r>
            <a:r>
              <a:rPr lang="en-US" altLang="zh-CN" b="1" dirty="0">
                <a:ea typeface="楷体" panose="02010609060101010101" pitchFamily="49" charset="-122"/>
              </a:rPr>
              <a:t>=47</a:t>
            </a:r>
            <a:r>
              <a:rPr lang="en-US" altLang="zh-CN" b="1" dirty="0" smtClean="0">
                <a:ea typeface="楷体" panose="02010609060101010101" pitchFamily="49" charset="-122"/>
              </a:rPr>
              <a:t>°</a:t>
            </a:r>
            <a:r>
              <a:rPr lang="zh-CN" altLang="en-US" b="1" dirty="0" smtClean="0">
                <a:ea typeface="楷体" panose="02010609060101010101" pitchFamily="49" charset="-122"/>
              </a:rPr>
              <a:t>，则这</a:t>
            </a:r>
            <a:r>
              <a:rPr lang="zh-CN" altLang="en-US" b="1" dirty="0">
                <a:ea typeface="楷体" panose="02010609060101010101" pitchFamily="49" charset="-122"/>
              </a:rPr>
              <a:t>个</a:t>
            </a:r>
            <a:endParaRPr lang="en-US" altLang="zh-CN" b="1" dirty="0" smtClean="0"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ea typeface="楷体" panose="02010609060101010101" pitchFamily="49" charset="-122"/>
              </a:rPr>
              <a:t>三</a:t>
            </a:r>
            <a:r>
              <a:rPr lang="zh-CN" altLang="en-US" b="1" dirty="0">
                <a:ea typeface="楷体" panose="02010609060101010101" pitchFamily="49" charset="-122"/>
              </a:rPr>
              <a:t>角形是</a:t>
            </a:r>
            <a:r>
              <a:rPr lang="en-US" altLang="zh-CN" b="1" dirty="0">
                <a:ea typeface="楷体" panose="02010609060101010101" pitchFamily="49" charset="-122"/>
              </a:rPr>
              <a:t>____________.</a:t>
            </a:r>
          </a:p>
        </p:txBody>
      </p:sp>
      <p:sp>
        <p:nvSpPr>
          <p:cNvPr id="20491" name="文本框 9">
            <a:extLst>
              <a:ext uri="{FF2B5EF4-FFF2-40B4-BE49-F238E27FC236}">
                <a16:creationId xmlns="" xmlns:a16="http://schemas.microsoft.com/office/drawing/2014/main" id="{4EB76126-F9D9-4722-9036-DBFD3CBEC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4103" y="4012604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直角三角形</a:t>
            </a:r>
          </a:p>
        </p:txBody>
      </p:sp>
      <p:grpSp>
        <p:nvGrpSpPr>
          <p:cNvPr id="66571" name="组合 2">
            <a:extLst>
              <a:ext uri="{FF2B5EF4-FFF2-40B4-BE49-F238E27FC236}">
                <a16:creationId xmlns="" xmlns:a16="http://schemas.microsoft.com/office/drawing/2014/main" id="{D3E76461-5FDC-4261-95C9-E82F748DB777}"/>
              </a:ext>
            </a:extLst>
          </p:cNvPr>
          <p:cNvGrpSpPr>
            <a:grpSpLocks/>
          </p:cNvGrpSpPr>
          <p:nvPr/>
        </p:nvGrpSpPr>
        <p:grpSpPr bwMode="auto">
          <a:xfrm>
            <a:off x="-12304" y="-55053"/>
            <a:ext cx="2006600" cy="492125"/>
            <a:chOff x="235" y="110"/>
            <a:chExt cx="3160" cy="777"/>
          </a:xfrm>
        </p:grpSpPr>
        <p:sp>
          <p:nvSpPr>
            <p:cNvPr id="66572" name="文本框 20">
              <a:extLst>
                <a:ext uri="{FF2B5EF4-FFF2-40B4-BE49-F238E27FC236}">
                  <a16:creationId xmlns="" xmlns:a16="http://schemas.microsoft.com/office/drawing/2014/main" id="{5C5E5152-7F46-4FD4-9A79-B0432ABDFF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66573" name="组合 1">
              <a:extLst>
                <a:ext uri="{FF2B5EF4-FFF2-40B4-BE49-F238E27FC236}">
                  <a16:creationId xmlns="" xmlns:a16="http://schemas.microsoft.com/office/drawing/2014/main" id="{5FB8DD89-72CF-4D76-88BF-D499F0DB31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5" y="268"/>
              <a:ext cx="3160" cy="619"/>
              <a:chOff x="220" y="159"/>
              <a:chExt cx="3160" cy="619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="" xmlns:a16="http://schemas.microsoft.com/office/drawing/2014/main" id="{E8E233AE-D3FD-4A47-8283-8C6F56051F6F}"/>
                  </a:ext>
                </a:extLst>
              </p:cNvPr>
              <p:cNvCxnSpPr/>
              <p:nvPr/>
            </p:nvCxnSpPr>
            <p:spPr>
              <a:xfrm>
                <a:off x="220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="" xmlns:a16="http://schemas.microsoft.com/office/drawing/2014/main" id="{88116183-071D-4D13-90DA-EA8A52FE680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66576" name="组合 1">
            <a:extLst>
              <a:ext uri="{FF2B5EF4-FFF2-40B4-BE49-F238E27FC236}">
                <a16:creationId xmlns="" xmlns:a16="http://schemas.microsoft.com/office/drawing/2014/main" id="{0796E1CD-ADD9-4F6C-8030-D413A37A59D8}"/>
              </a:ext>
            </a:extLst>
          </p:cNvPr>
          <p:cNvGrpSpPr>
            <a:grpSpLocks/>
          </p:cNvGrpSpPr>
          <p:nvPr/>
        </p:nvGrpSpPr>
        <p:grpSpPr bwMode="auto">
          <a:xfrm>
            <a:off x="3302844" y="469900"/>
            <a:ext cx="2480310" cy="494331"/>
            <a:chOff x="5083" y="1100"/>
            <a:chExt cx="3905" cy="778"/>
          </a:xfrm>
        </p:grpSpPr>
        <p:grpSp>
          <p:nvGrpSpPr>
            <p:cNvPr id="66577" name="组合 1">
              <a:extLst>
                <a:ext uri="{FF2B5EF4-FFF2-40B4-BE49-F238E27FC236}">
                  <a16:creationId xmlns="" xmlns:a16="http://schemas.microsoft.com/office/drawing/2014/main" id="{C953ED8E-9409-4D84-8168-532B958C113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DA8A8A3C-91C3-4D81-A3B0-6BFEA88DBB65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0BC23004-F231-4A8B-8AA3-51E40F3E0999}"/>
                  </a:ext>
                </a:extLst>
              </p:cNvPr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5F73FD18-30F8-463F-9329-A4969AE66C92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CB822213-876E-4838-8229-1F742F314EF6}"/>
                  </a:ext>
                </a:extLst>
              </p:cNvPr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52445C3D-0DA5-4D05-A9DA-0385035E9E5E}"/>
                  </a:ext>
                </a:extLst>
              </p:cNvPr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6583" name="TextBox 15">
              <a:extLst>
                <a:ext uri="{FF2B5EF4-FFF2-40B4-BE49-F238E27FC236}">
                  <a16:creationId xmlns="" xmlns:a16="http://schemas.microsoft.com/office/drawing/2014/main" id="{7F98A7E2-DD47-4235-A438-E83AEFBEA2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/>
      <p:bldP spid="2049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4">
            <a:extLst>
              <a:ext uri="{FF2B5EF4-FFF2-40B4-BE49-F238E27FC236}">
                <a16:creationId xmlns="" xmlns:a16="http://schemas.microsoft.com/office/drawing/2014/main" id="{3EA07834-4315-45AC-AB24-C16CF4258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734" y="1098312"/>
            <a:ext cx="785209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在一个直角三角形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一个锐角等于40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另 一个锐角的度数是（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A．40°           B．50°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C．60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°         D．70° </a:t>
            </a:r>
          </a:p>
        </p:txBody>
      </p:sp>
      <p:sp>
        <p:nvSpPr>
          <p:cNvPr id="21506" name="文本框 5">
            <a:extLst>
              <a:ext uri="{FF2B5EF4-FFF2-40B4-BE49-F238E27FC236}">
                <a16:creationId xmlns="" xmlns:a16="http://schemas.microsoft.com/office/drawing/2014/main" id="{8252B36F-48C5-4351-B6F1-C620E774D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754" y="1744642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67587" name="文本框 6">
            <a:extLst>
              <a:ext uri="{FF2B5EF4-FFF2-40B4-BE49-F238E27FC236}">
                <a16:creationId xmlns="" xmlns:a16="http://schemas.microsoft.com/office/drawing/2014/main" id="{2CBE5308-EA1B-4CB4-9B81-0A65ECF40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734" y="2741127"/>
            <a:ext cx="851410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具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备下列条件的△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中，不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是直角三角形的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是（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B．∠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=1：2：3 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D．∠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=3∠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 </a:t>
            </a:r>
          </a:p>
        </p:txBody>
      </p:sp>
      <p:sp>
        <p:nvSpPr>
          <p:cNvPr id="21508" name="文本框 7">
            <a:extLst>
              <a:ext uri="{FF2B5EF4-FFF2-40B4-BE49-F238E27FC236}">
                <a16:creationId xmlns="" xmlns:a16="http://schemas.microsoft.com/office/drawing/2014/main" id="{099D712E-D089-457A-A0C4-A66F0891C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2649" y="2758286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</a:p>
        </p:txBody>
      </p:sp>
      <p:grpSp>
        <p:nvGrpSpPr>
          <p:cNvPr id="11" name="组合 2">
            <a:extLst>
              <a:ext uri="{FF2B5EF4-FFF2-40B4-BE49-F238E27FC236}">
                <a16:creationId xmlns="" xmlns:a16="http://schemas.microsoft.com/office/drawing/2014/main" id="{D3E76461-5FDC-4261-95C9-E82F748DB777}"/>
              </a:ext>
            </a:extLst>
          </p:cNvPr>
          <p:cNvGrpSpPr>
            <a:grpSpLocks/>
          </p:cNvGrpSpPr>
          <p:nvPr/>
        </p:nvGrpSpPr>
        <p:grpSpPr bwMode="auto">
          <a:xfrm>
            <a:off x="-12707" y="-55053"/>
            <a:ext cx="2006600" cy="492125"/>
            <a:chOff x="235" y="110"/>
            <a:chExt cx="3160" cy="777"/>
          </a:xfrm>
        </p:grpSpPr>
        <p:sp>
          <p:nvSpPr>
            <p:cNvPr id="12" name="文本框 20">
              <a:extLst>
                <a:ext uri="{FF2B5EF4-FFF2-40B4-BE49-F238E27FC236}">
                  <a16:creationId xmlns="" xmlns:a16="http://schemas.microsoft.com/office/drawing/2014/main" id="{5C5E5152-7F46-4FD4-9A79-B0432ABDFF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3" name="组合 1">
              <a:extLst>
                <a:ext uri="{FF2B5EF4-FFF2-40B4-BE49-F238E27FC236}">
                  <a16:creationId xmlns="" xmlns:a16="http://schemas.microsoft.com/office/drawing/2014/main" id="{5FB8DD89-72CF-4D76-88BF-D499F0DB31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5" y="268"/>
              <a:ext cx="3160" cy="619"/>
              <a:chOff x="220" y="159"/>
              <a:chExt cx="3160" cy="619"/>
            </a:xfrm>
          </p:grpSpPr>
          <p:cxnSp>
            <p:nvCxnSpPr>
              <p:cNvPr id="14" name="直线连接符 19">
                <a:extLst>
                  <a:ext uri="{FF2B5EF4-FFF2-40B4-BE49-F238E27FC236}">
                    <a16:creationId xmlns="" xmlns:a16="http://schemas.microsoft.com/office/drawing/2014/main" id="{E8E233AE-D3FD-4A47-8283-8C6F56051F6F}"/>
                  </a:ext>
                </a:extLst>
              </p:cNvPr>
              <p:cNvCxnSpPr/>
              <p:nvPr/>
            </p:nvCxnSpPr>
            <p:spPr>
              <a:xfrm>
                <a:off x="220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="" xmlns:a16="http://schemas.microsoft.com/office/drawing/2014/main" id="{88116183-071D-4D13-90DA-EA8A52FE680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16" name="组合 1">
            <a:extLst>
              <a:ext uri="{FF2B5EF4-FFF2-40B4-BE49-F238E27FC236}">
                <a16:creationId xmlns="" xmlns:a16="http://schemas.microsoft.com/office/drawing/2014/main" id="{0796E1CD-ADD9-4F6C-8030-D413A37A59D8}"/>
              </a:ext>
            </a:extLst>
          </p:cNvPr>
          <p:cNvGrpSpPr>
            <a:grpSpLocks/>
          </p:cNvGrpSpPr>
          <p:nvPr/>
        </p:nvGrpSpPr>
        <p:grpSpPr bwMode="auto">
          <a:xfrm>
            <a:off x="3421976" y="469900"/>
            <a:ext cx="2480310" cy="494331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="" xmlns:a16="http://schemas.microsoft.com/office/drawing/2014/main" id="{C953ED8E-9409-4D84-8168-532B958C113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DA8A8A3C-91C3-4D81-A3B0-6BFEA88DBB65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0BC23004-F231-4A8B-8AA3-51E40F3E0999}"/>
                  </a:ext>
                </a:extLst>
              </p:cNvPr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5F73FD18-30F8-463F-9329-A4969AE66C92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CB822213-876E-4838-8229-1F742F314EF6}"/>
                  </a:ext>
                </a:extLst>
              </p:cNvPr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52445C3D-0DA5-4D05-A9DA-0385035E9E5E}"/>
                  </a:ext>
                </a:extLst>
              </p:cNvPr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="" xmlns:a16="http://schemas.microsoft.com/office/drawing/2014/main" id="{7F98A7E2-DD47-4235-A438-E83AEFBEA2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27">
            <a:extLst>
              <a:ext uri="{FF2B5EF4-FFF2-40B4-BE49-F238E27FC236}">
                <a16:creationId xmlns="" xmlns:a16="http://schemas.microsoft.com/office/drawing/2014/main" id="{BFEA2E3F-2425-4F92-AE7F-ED2E22D062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903" y="973138"/>
            <a:ext cx="857670" cy="5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剪拼</a:t>
            </a:r>
          </a:p>
        </p:txBody>
      </p:sp>
      <p:grpSp>
        <p:nvGrpSpPr>
          <p:cNvPr id="2" name="Group 28">
            <a:extLst>
              <a:ext uri="{FF2B5EF4-FFF2-40B4-BE49-F238E27FC236}">
                <a16:creationId xmlns="" xmlns:a16="http://schemas.microsoft.com/office/drawing/2014/main" id="{E16EC327-D36F-4458-954B-7D07E21AC73B}"/>
              </a:ext>
            </a:extLst>
          </p:cNvPr>
          <p:cNvGrpSpPr>
            <a:grpSpLocks/>
          </p:cNvGrpSpPr>
          <p:nvPr/>
        </p:nvGrpSpPr>
        <p:grpSpPr bwMode="auto">
          <a:xfrm>
            <a:off x="2789238" y="1492250"/>
            <a:ext cx="2830512" cy="2270125"/>
            <a:chOff x="3515" y="1475"/>
            <a:chExt cx="2377" cy="1907"/>
          </a:xfrm>
        </p:grpSpPr>
        <p:grpSp>
          <p:nvGrpSpPr>
            <p:cNvPr id="62467" name="Group 29">
              <a:extLst>
                <a:ext uri="{FF2B5EF4-FFF2-40B4-BE49-F238E27FC236}">
                  <a16:creationId xmlns="" xmlns:a16="http://schemas.microsoft.com/office/drawing/2014/main" id="{70E1AB8A-E199-4ADB-AF84-0360139E13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74" y="1673"/>
              <a:ext cx="1949" cy="1299"/>
              <a:chOff x="1112" y="1723"/>
              <a:chExt cx="1949" cy="1299"/>
            </a:xfrm>
          </p:grpSpPr>
          <p:sp>
            <p:nvSpPr>
              <p:cNvPr id="62468" name="Freeform 30">
                <a:extLst>
                  <a:ext uri="{FF2B5EF4-FFF2-40B4-BE49-F238E27FC236}">
                    <a16:creationId xmlns="" xmlns:a16="http://schemas.microsoft.com/office/drawing/2014/main" id="{D8609392-76E3-4FF0-AC63-D04D9C46A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2" y="2372"/>
                <a:ext cx="1072" cy="650"/>
              </a:xfrm>
              <a:custGeom>
                <a:avLst/>
                <a:gdLst>
                  <a:gd name="T0" fmla="*/ 907 w 1497"/>
                  <a:gd name="T1" fmla="*/ 0 h 907"/>
                  <a:gd name="T2" fmla="*/ 0 w 1497"/>
                  <a:gd name="T3" fmla="*/ 907 h 907"/>
                  <a:gd name="T4" fmla="*/ 1497 w 1497"/>
                  <a:gd name="T5" fmla="*/ 907 h 907"/>
                  <a:gd name="T6" fmla="*/ 1497 w 1497"/>
                  <a:gd name="T7" fmla="*/ 454 h 907"/>
                  <a:gd name="T8" fmla="*/ 907 w 1497"/>
                  <a:gd name="T9" fmla="*/ 0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7" h="907">
                    <a:moveTo>
                      <a:pt x="907" y="0"/>
                    </a:moveTo>
                    <a:lnTo>
                      <a:pt x="0" y="907"/>
                    </a:lnTo>
                    <a:lnTo>
                      <a:pt x="1497" y="907"/>
                    </a:lnTo>
                    <a:lnTo>
                      <a:pt x="1497" y="454"/>
                    </a:lnTo>
                    <a:lnTo>
                      <a:pt x="907" y="0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2469" name="Freeform 31">
                <a:extLst>
                  <a:ext uri="{FF2B5EF4-FFF2-40B4-BE49-F238E27FC236}">
                    <a16:creationId xmlns="" xmlns:a16="http://schemas.microsoft.com/office/drawing/2014/main" id="{C9B130EB-893E-4B9A-B71B-7A299628C5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3" y="2372"/>
                <a:ext cx="878" cy="650"/>
              </a:xfrm>
              <a:custGeom>
                <a:avLst/>
                <a:gdLst>
                  <a:gd name="T0" fmla="*/ 771 w 1225"/>
                  <a:gd name="T1" fmla="*/ 0 h 907"/>
                  <a:gd name="T2" fmla="*/ 1225 w 1225"/>
                  <a:gd name="T3" fmla="*/ 907 h 907"/>
                  <a:gd name="T4" fmla="*/ 0 w 1225"/>
                  <a:gd name="T5" fmla="*/ 907 h 907"/>
                  <a:gd name="T6" fmla="*/ 0 w 1225"/>
                  <a:gd name="T7" fmla="*/ 454 h 907"/>
                  <a:gd name="T8" fmla="*/ 771 w 1225"/>
                  <a:gd name="T9" fmla="*/ 0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5" h="907">
                    <a:moveTo>
                      <a:pt x="771" y="0"/>
                    </a:moveTo>
                    <a:lnTo>
                      <a:pt x="1225" y="907"/>
                    </a:lnTo>
                    <a:lnTo>
                      <a:pt x="0" y="907"/>
                    </a:lnTo>
                    <a:lnTo>
                      <a:pt x="0" y="454"/>
                    </a:lnTo>
                    <a:lnTo>
                      <a:pt x="771" y="0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2470" name="Freeform 32">
                <a:extLst>
                  <a:ext uri="{FF2B5EF4-FFF2-40B4-BE49-F238E27FC236}">
                    <a16:creationId xmlns="" xmlns:a16="http://schemas.microsoft.com/office/drawing/2014/main" id="{CE32D92F-CE29-4528-BC87-3C07A36434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2" y="1723"/>
                <a:ext cx="974" cy="975"/>
              </a:xfrm>
              <a:custGeom>
                <a:avLst/>
                <a:gdLst>
                  <a:gd name="T0" fmla="*/ 907 w 1361"/>
                  <a:gd name="T1" fmla="*/ 0 h 1361"/>
                  <a:gd name="T2" fmla="*/ 1361 w 1361"/>
                  <a:gd name="T3" fmla="*/ 907 h 1361"/>
                  <a:gd name="T4" fmla="*/ 590 w 1361"/>
                  <a:gd name="T5" fmla="*/ 1361 h 1361"/>
                  <a:gd name="T6" fmla="*/ 0 w 1361"/>
                  <a:gd name="T7" fmla="*/ 907 h 1361"/>
                  <a:gd name="T8" fmla="*/ 907 w 1361"/>
                  <a:gd name="T9" fmla="*/ 0 h 1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1" h="1361">
                    <a:moveTo>
                      <a:pt x="907" y="0"/>
                    </a:moveTo>
                    <a:lnTo>
                      <a:pt x="1361" y="907"/>
                    </a:lnTo>
                    <a:lnTo>
                      <a:pt x="590" y="1361"/>
                    </a:lnTo>
                    <a:lnTo>
                      <a:pt x="0" y="907"/>
                    </a:lnTo>
                    <a:lnTo>
                      <a:pt x="907" y="0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sp>
          <p:nvSpPr>
            <p:cNvPr id="62471" name="Text Box 33">
              <a:extLst>
                <a:ext uri="{FF2B5EF4-FFF2-40B4-BE49-F238E27FC236}">
                  <a16:creationId xmlns="" xmlns:a16="http://schemas.microsoft.com/office/drawing/2014/main" id="{34418454-0DF5-4E9D-AAFA-C652352101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7" y="1475"/>
              <a:ext cx="3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A</a:t>
              </a:r>
            </a:p>
          </p:txBody>
        </p:sp>
        <p:sp>
          <p:nvSpPr>
            <p:cNvPr id="62472" name="Text Box 34">
              <a:extLst>
                <a:ext uri="{FF2B5EF4-FFF2-40B4-BE49-F238E27FC236}">
                  <a16:creationId xmlns="" xmlns:a16="http://schemas.microsoft.com/office/drawing/2014/main" id="{7C4F952E-32F3-4E68-8B7B-66B157F856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15" y="2944"/>
              <a:ext cx="3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B</a:t>
              </a:r>
            </a:p>
          </p:txBody>
        </p:sp>
        <p:sp>
          <p:nvSpPr>
            <p:cNvPr id="62473" name="Text Box 35">
              <a:extLst>
                <a:ext uri="{FF2B5EF4-FFF2-40B4-BE49-F238E27FC236}">
                  <a16:creationId xmlns="" xmlns:a16="http://schemas.microsoft.com/office/drawing/2014/main" id="{87F7AEBD-53DA-4B09-9023-A0679136A9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11" y="3073"/>
              <a:ext cx="3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C</a:t>
              </a:r>
            </a:p>
          </p:txBody>
        </p:sp>
      </p:grpSp>
      <p:sp>
        <p:nvSpPr>
          <p:cNvPr id="131108" name="Freeform 36">
            <a:extLst>
              <a:ext uri="{FF2B5EF4-FFF2-40B4-BE49-F238E27FC236}">
                <a16:creationId xmlns="" xmlns:a16="http://schemas.microsoft.com/office/drawing/2014/main" id="{10E61227-D89B-4A8A-9AAD-9ECE4DE1F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0950" y="1735138"/>
            <a:ext cx="1160463" cy="1160462"/>
          </a:xfrm>
          <a:custGeom>
            <a:avLst/>
            <a:gdLst>
              <a:gd name="T0" fmla="*/ 907 w 1361"/>
              <a:gd name="T1" fmla="*/ 0 h 1361"/>
              <a:gd name="T2" fmla="*/ 1361 w 1361"/>
              <a:gd name="T3" fmla="*/ 907 h 1361"/>
              <a:gd name="T4" fmla="*/ 590 w 1361"/>
              <a:gd name="T5" fmla="*/ 1361 h 1361"/>
              <a:gd name="T6" fmla="*/ 0 w 1361"/>
              <a:gd name="T7" fmla="*/ 907 h 1361"/>
              <a:gd name="T8" fmla="*/ 907 w 1361"/>
              <a:gd name="T9" fmla="*/ 0 h 1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1" h="1361">
                <a:moveTo>
                  <a:pt x="907" y="0"/>
                </a:moveTo>
                <a:lnTo>
                  <a:pt x="1361" y="907"/>
                </a:lnTo>
                <a:lnTo>
                  <a:pt x="590" y="1361"/>
                </a:lnTo>
                <a:lnTo>
                  <a:pt x="0" y="907"/>
                </a:lnTo>
                <a:lnTo>
                  <a:pt x="907" y="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rgbClr val="FF9966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62475" name="Freeform 37">
            <a:extLst>
              <a:ext uri="{FF2B5EF4-FFF2-40B4-BE49-F238E27FC236}">
                <a16:creationId xmlns="" xmlns:a16="http://schemas.microsoft.com/office/drawing/2014/main" id="{E9D622BC-4FEF-4210-9122-226A29813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2125" y="2500313"/>
            <a:ext cx="1044575" cy="774700"/>
          </a:xfrm>
          <a:custGeom>
            <a:avLst/>
            <a:gdLst>
              <a:gd name="T0" fmla="*/ 771 w 1225"/>
              <a:gd name="T1" fmla="*/ 0 h 907"/>
              <a:gd name="T2" fmla="*/ 1225 w 1225"/>
              <a:gd name="T3" fmla="*/ 907 h 907"/>
              <a:gd name="T4" fmla="*/ 0 w 1225"/>
              <a:gd name="T5" fmla="*/ 907 h 907"/>
              <a:gd name="T6" fmla="*/ 0 w 1225"/>
              <a:gd name="T7" fmla="*/ 454 h 907"/>
              <a:gd name="T8" fmla="*/ 771 w 1225"/>
              <a:gd name="T9" fmla="*/ 0 h 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5" h="907">
                <a:moveTo>
                  <a:pt x="771" y="0"/>
                </a:moveTo>
                <a:lnTo>
                  <a:pt x="1225" y="907"/>
                </a:lnTo>
                <a:lnTo>
                  <a:pt x="0" y="907"/>
                </a:lnTo>
                <a:lnTo>
                  <a:pt x="0" y="454"/>
                </a:lnTo>
                <a:lnTo>
                  <a:pt x="771" y="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rgbClr val="FF9966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1110" name="Freeform 38">
            <a:extLst>
              <a:ext uri="{FF2B5EF4-FFF2-40B4-BE49-F238E27FC236}">
                <a16:creationId xmlns="" xmlns:a16="http://schemas.microsoft.com/office/drawing/2014/main" id="{B34CF6BC-56E1-4237-9F68-1B6917376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5775" y="2500313"/>
            <a:ext cx="1276350" cy="774700"/>
          </a:xfrm>
          <a:custGeom>
            <a:avLst/>
            <a:gdLst>
              <a:gd name="T0" fmla="*/ 907 w 1497"/>
              <a:gd name="T1" fmla="*/ 0 h 907"/>
              <a:gd name="T2" fmla="*/ 0 w 1497"/>
              <a:gd name="T3" fmla="*/ 907 h 907"/>
              <a:gd name="T4" fmla="*/ 1497 w 1497"/>
              <a:gd name="T5" fmla="*/ 907 h 907"/>
              <a:gd name="T6" fmla="*/ 1497 w 1497"/>
              <a:gd name="T7" fmla="*/ 454 h 907"/>
              <a:gd name="T8" fmla="*/ 907 w 1497"/>
              <a:gd name="T9" fmla="*/ 0 h 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7" h="907">
                <a:moveTo>
                  <a:pt x="907" y="0"/>
                </a:moveTo>
                <a:lnTo>
                  <a:pt x="0" y="907"/>
                </a:lnTo>
                <a:lnTo>
                  <a:pt x="1497" y="907"/>
                </a:lnTo>
                <a:lnTo>
                  <a:pt x="1497" y="454"/>
                </a:lnTo>
                <a:lnTo>
                  <a:pt x="907" y="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rgbClr val="FF9966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1111" name="Line 39">
            <a:extLst>
              <a:ext uri="{FF2B5EF4-FFF2-40B4-BE49-F238E27FC236}">
                <a16:creationId xmlns="" xmlns:a16="http://schemas.microsoft.com/office/drawing/2014/main" id="{7FE85345-348D-4DEF-8345-958454355C68}"/>
              </a:ext>
            </a:extLst>
          </p:cNvPr>
          <p:cNvSpPr>
            <a:spLocks noChangeShapeType="1"/>
          </p:cNvSpPr>
          <p:nvPr/>
        </p:nvSpPr>
        <p:spPr bwMode="auto">
          <a:xfrm>
            <a:off x="5113338" y="3287713"/>
            <a:ext cx="2592387" cy="0"/>
          </a:xfrm>
          <a:prstGeom prst="line">
            <a:avLst/>
          </a:prstGeom>
          <a:noFill/>
          <a:ln w="57150">
            <a:solidFill>
              <a:srgbClr val="66FF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Group 40">
            <a:extLst>
              <a:ext uri="{FF2B5EF4-FFF2-40B4-BE49-F238E27FC236}">
                <a16:creationId xmlns="" xmlns:a16="http://schemas.microsoft.com/office/drawing/2014/main" id="{C947E9AD-E2BC-4E99-AF48-F7F6F89EA0C4}"/>
              </a:ext>
            </a:extLst>
          </p:cNvPr>
          <p:cNvGrpSpPr>
            <a:grpSpLocks/>
          </p:cNvGrpSpPr>
          <p:nvPr/>
        </p:nvGrpSpPr>
        <p:grpSpPr bwMode="auto">
          <a:xfrm>
            <a:off x="5219700" y="2733675"/>
            <a:ext cx="795338" cy="515938"/>
            <a:chOff x="2847" y="2432"/>
            <a:chExt cx="668" cy="433"/>
          </a:xfrm>
        </p:grpSpPr>
        <p:sp>
          <p:nvSpPr>
            <p:cNvPr id="62479" name="Arc 41">
              <a:extLst>
                <a:ext uri="{FF2B5EF4-FFF2-40B4-BE49-F238E27FC236}">
                  <a16:creationId xmlns="" xmlns:a16="http://schemas.microsoft.com/office/drawing/2014/main" id="{05E2B88D-E499-4916-BB06-C39D22060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642"/>
              <a:ext cx="220" cy="223"/>
            </a:xfrm>
            <a:custGeom>
              <a:avLst/>
              <a:gdLst>
                <a:gd name="T0" fmla="*/ 14537 w 21600"/>
                <a:gd name="T1" fmla="*/ -1 h 15976"/>
                <a:gd name="T2" fmla="*/ 21600 w 21600"/>
                <a:gd name="T3" fmla="*/ 15976 h 15976"/>
                <a:gd name="T4" fmla="*/ 14537 w 21600"/>
                <a:gd name="T5" fmla="*/ -1 h 15976"/>
                <a:gd name="T6" fmla="*/ 21600 w 21600"/>
                <a:gd name="T7" fmla="*/ 15976 h 15976"/>
                <a:gd name="T8" fmla="*/ 0 w 21600"/>
                <a:gd name="T9" fmla="*/ 15976 h 15976"/>
                <a:gd name="T10" fmla="*/ 14537 w 21600"/>
                <a:gd name="T11" fmla="*/ -1 h 15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15976" fill="none">
                  <a:moveTo>
                    <a:pt x="14537" y="-1"/>
                  </a:moveTo>
                  <a:cubicBezTo>
                    <a:pt x="19035" y="4093"/>
                    <a:pt x="21600" y="9893"/>
                    <a:pt x="21600" y="15976"/>
                  </a:cubicBezTo>
                </a:path>
                <a:path w="21600" h="15976" stroke="0">
                  <a:moveTo>
                    <a:pt x="14537" y="-1"/>
                  </a:moveTo>
                  <a:cubicBezTo>
                    <a:pt x="19035" y="4093"/>
                    <a:pt x="21600" y="9893"/>
                    <a:pt x="21600" y="15976"/>
                  </a:cubicBezTo>
                  <a:lnTo>
                    <a:pt x="0" y="15976"/>
                  </a:lnTo>
                  <a:lnTo>
                    <a:pt x="14537" y="-1"/>
                  </a:lnTo>
                  <a:close/>
                </a:path>
              </a:pathLst>
            </a:custGeom>
            <a:noFill/>
            <a:ln w="38100">
              <a:solidFill>
                <a:srgbClr val="FF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2480" name="Arc 42">
              <a:extLst>
                <a:ext uri="{FF2B5EF4-FFF2-40B4-BE49-F238E27FC236}">
                  <a16:creationId xmlns="" xmlns:a16="http://schemas.microsoft.com/office/drawing/2014/main" id="{F946049E-8D71-488E-81B4-987219170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7" y="2659"/>
              <a:ext cx="214" cy="141"/>
            </a:xfrm>
            <a:custGeom>
              <a:avLst/>
              <a:gdLst>
                <a:gd name="T0" fmla="*/ -1 w 21366"/>
                <a:gd name="T1" fmla="*/ 0 h 21600"/>
                <a:gd name="T2" fmla="*/ 21365 w 21366"/>
                <a:gd name="T3" fmla="*/ 18427 h 21600"/>
                <a:gd name="T4" fmla="*/ -1 w 21366"/>
                <a:gd name="T5" fmla="*/ 0 h 21600"/>
                <a:gd name="T6" fmla="*/ 21365 w 21366"/>
                <a:gd name="T7" fmla="*/ 18427 h 21600"/>
                <a:gd name="T8" fmla="*/ 0 w 21366"/>
                <a:gd name="T9" fmla="*/ 21600 h 21600"/>
                <a:gd name="T10" fmla="*/ -1 w 21366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66" h="21600" fill="none">
                  <a:moveTo>
                    <a:pt x="-1" y="0"/>
                  </a:moveTo>
                  <a:cubicBezTo>
                    <a:pt x="10703" y="0"/>
                    <a:pt x="19793" y="7839"/>
                    <a:pt x="21365" y="18427"/>
                  </a:cubicBezTo>
                </a:path>
                <a:path w="21366" h="21600" stroke="0">
                  <a:moveTo>
                    <a:pt x="-1" y="0"/>
                  </a:moveTo>
                  <a:cubicBezTo>
                    <a:pt x="10703" y="0"/>
                    <a:pt x="19793" y="7839"/>
                    <a:pt x="21365" y="1842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>
              <a:solidFill>
                <a:srgbClr val="FF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2481" name="Text Box 43">
              <a:extLst>
                <a:ext uri="{FF2B5EF4-FFF2-40B4-BE49-F238E27FC236}">
                  <a16:creationId xmlns="" xmlns:a16="http://schemas.microsoft.com/office/drawing/2014/main" id="{12F89B46-44CF-4696-8C8D-49AB28CA20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80" y="2564"/>
              <a:ext cx="23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" b="1" i="1">
                  <a:solidFill>
                    <a:srgbClr val="FF9966"/>
                  </a:solidFill>
                  <a:latin typeface="+mn-lt"/>
                </a:rPr>
                <a:t>2</a:t>
              </a:r>
            </a:p>
          </p:txBody>
        </p:sp>
        <p:sp>
          <p:nvSpPr>
            <p:cNvPr id="62482" name="Text Box 44">
              <a:extLst>
                <a:ext uri="{FF2B5EF4-FFF2-40B4-BE49-F238E27FC236}">
                  <a16:creationId xmlns="" xmlns:a16="http://schemas.microsoft.com/office/drawing/2014/main" id="{802F175F-4A5B-4CDA-BA74-BE6A358F94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5" y="2432"/>
              <a:ext cx="14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" b="1" i="1">
                  <a:solidFill>
                    <a:srgbClr val="FF9966"/>
                  </a:solidFill>
                  <a:latin typeface="+mn-lt"/>
                </a:rPr>
                <a:t>1</a:t>
              </a:r>
            </a:p>
          </p:txBody>
        </p:sp>
      </p:grpSp>
      <p:sp>
        <p:nvSpPr>
          <p:cNvPr id="131117" name="Arc 45">
            <a:extLst>
              <a:ext uri="{FF2B5EF4-FFF2-40B4-BE49-F238E27FC236}">
                <a16:creationId xmlns="" xmlns:a16="http://schemas.microsoft.com/office/drawing/2014/main" id="{F437F890-5E31-46A2-A99C-6C30D083D08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165725" y="3113088"/>
            <a:ext cx="311150" cy="174625"/>
          </a:xfrm>
          <a:custGeom>
            <a:avLst/>
            <a:gdLst>
              <a:gd name="T0" fmla="*/ 0 w 43184"/>
              <a:gd name="T1" fmla="*/ 20877 h 21600"/>
              <a:gd name="T2" fmla="*/ 21588 w 43184"/>
              <a:gd name="T3" fmla="*/ 0 h 21600"/>
              <a:gd name="T4" fmla="*/ 43183 w 43184"/>
              <a:gd name="T5" fmla="*/ 21178 h 21600"/>
              <a:gd name="T6" fmla="*/ 0 w 43184"/>
              <a:gd name="T7" fmla="*/ 20877 h 21600"/>
              <a:gd name="T8" fmla="*/ 21588 w 43184"/>
              <a:gd name="T9" fmla="*/ 0 h 21600"/>
              <a:gd name="T10" fmla="*/ 43183 w 43184"/>
              <a:gd name="T11" fmla="*/ 21178 h 21600"/>
              <a:gd name="T12" fmla="*/ 21588 w 43184"/>
              <a:gd name="T13" fmla="*/ 21600 h 21600"/>
              <a:gd name="T14" fmla="*/ 0 w 43184"/>
              <a:gd name="T15" fmla="*/ 208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184" h="21600" fill="none">
                <a:moveTo>
                  <a:pt x="0" y="20877"/>
                </a:moveTo>
                <a:cubicBezTo>
                  <a:pt x="389" y="9235"/>
                  <a:pt x="9940" y="-1"/>
                  <a:pt x="21588" y="0"/>
                </a:cubicBezTo>
                <a:cubicBezTo>
                  <a:pt x="33352" y="0"/>
                  <a:pt x="42954" y="9415"/>
                  <a:pt x="43183" y="21178"/>
                </a:cubicBezTo>
              </a:path>
              <a:path w="43184" h="21600" stroke="0">
                <a:moveTo>
                  <a:pt x="0" y="20877"/>
                </a:moveTo>
                <a:cubicBezTo>
                  <a:pt x="389" y="9235"/>
                  <a:pt x="9940" y="-1"/>
                  <a:pt x="21588" y="0"/>
                </a:cubicBezTo>
                <a:cubicBezTo>
                  <a:pt x="33352" y="0"/>
                  <a:pt x="42954" y="9415"/>
                  <a:pt x="43183" y="21178"/>
                </a:cubicBezTo>
                <a:lnTo>
                  <a:pt x="21588" y="21600"/>
                </a:lnTo>
                <a:lnTo>
                  <a:pt x="0" y="20877"/>
                </a:lnTo>
                <a:close/>
              </a:path>
            </a:pathLst>
          </a:custGeom>
          <a:noFill/>
          <a:ln w="38100">
            <a:solidFill>
              <a:srgbClr val="FF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1118" name="AutoShape 46">
            <a:extLst>
              <a:ext uri="{FF2B5EF4-FFF2-40B4-BE49-F238E27FC236}">
                <a16:creationId xmlns="" xmlns:a16="http://schemas.microsoft.com/office/drawing/2014/main" id="{2B5C330A-9716-4023-914A-24A343723C3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113338" y="3219450"/>
            <a:ext cx="76200" cy="61913"/>
          </a:xfrm>
          <a:prstGeom prst="octagon">
            <a:avLst>
              <a:gd name="adj" fmla="val 29287"/>
            </a:avLst>
          </a:prstGeom>
          <a:solidFill>
            <a:srgbClr val="FF9966"/>
          </a:solidFill>
          <a:ln w="9525">
            <a:solidFill>
              <a:srgbClr val="FF99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 b="1" i="1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8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29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56773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2000" fill="hold"/>
                                        <p:tgtEl>
                                          <p:spTgt spid="131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375 -0.001845 C -0.039024 -0.009712 -0.039544 -0.025692 -0.036764 -0.033092 C -0.034854 -0.038192 -0.031564 -0.042352 -0.028954 -0.046982 C -0.026694 -0.050922 -0.022014 -0.050692 -0.018534 -0.052542 C -0.017324 -0.062492 -0.019584 -0.051842 -0.014894 -0.058092 C -0.014194 -0.059022 -0.014544 -0.061102 -0.013854 -0.062262 C -0.008994 -0.069672 -0.002044 -0.073142 0.004896 -0.074762 C 0.019826 -0.084712 0.034236 -0.087032 0.050736 -0.087962 C 0.059066 -0.091662 0.068266 -0.088652 0.076776 -0.087262 C 0.077816 -0.086802 0.078856 -0.086572 0.079896 -0.085872 C 0.081636 -0.084712 0.083196 -0.082632 0.085106 -0.081712 C 0.088236 -0.080092 0.105596 -0.074992 0.112186 -0.070592 C 0.121216 -0.064582 0.113406 -0.067592 0.122606 -0.065042 C 0.130596 -0.057172 0.139796 -0.051382 0.146566 -0.041432 C 0.154376 -0.029622 0.157846 -0.015272 0.166356 -0.003932 C 0.167226 0.003478 0.167746 0.010888 0.168436 0.018288 C 0.168616 0.022458 0.168966 0.026628 0.168966 0.030788 C 0.168436 0.059268 0.168436 0.059268 0.152816 0.075928 C 0.151596 0.077318 0.144486 0.077788 0.143436 0.078018 C 0.141186 0.077788 0.138926 0.077788 0.136666 0.077318 C 0.135626 0.077088 0.133546 0.075928 0.133546 0.075928 C 0.132326 0.073618 0.131636 0.073618 0.129896 0.072458 " pathEditMode="relative" rAng="0" ptsTypes="fffffffffffffffffffffA">
                                      <p:cBhvr>
                                        <p:cTn id="12" dur="3000" fill="hold"/>
                                        <p:tgtEl>
                                          <p:spTgt spid="131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709 -0.007778 L 0.255973 -0.001111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0" presetClass="path" presetSubtype="0" repeatCount="2000" accel="50000" decel="50000" autoRev="1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08 -0.001728 C 0.001291 -0.004738 0.001631 -0.008898 0.002671 -0.011678 C 0.003021 -0.014228 0.004761 -0.017698 0.006321 -0.019318 C 0.007011 -0.020938 0.007711 -0.022328 0.008921 -0.023258 C 0.009971 -0.025108 0.011011 -0.026268 0.012571 -0.027418 C 0.013261 -0.027888 0.014651 -0.028808 0.014651 -0.028808 C 0.015871 -0.030898 0.016561 -0.030198 0.018821 -0.030428 C 0.019341 -0.030898 0.019511 -0.032048 0.020041 -0.032278 C 0.022121 -0.032748 0.024201 -0.031818 0.026291 -0.031588 C 0.029241 -0.029968 0.032541 -0.032748 0.035141 -0.030198 C 0.036181 -0.027888 0.037051 -0.025568 0.038611 -0.023948 C 0.039131 -0.022558 0.039651 -0.022098 0.040691 -0.021398 C 0.042081 -0.018858 0.041391 -0.019778 0.042781 -0.018398 C 0.043651 -0.016538 0.044341 -0.014918 0.044861 -0.013068 C 0.045211 -0.009598 0.044861 -0.004278 0.046421 -0.001268 " pathEditMode="fixed" rAng="0" ptsTypes="ffffffffffffffA">
                                      <p:cBhvr>
                                        <p:cTn id="30" dur="1000" fill="hold"/>
                                        <p:tgtEl>
                                          <p:spTgt spid="1311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18" grpId="0" bldLvl="0" animBg="1"/>
      <p:bldP spid="131118" grpId="1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1">
            <a:extLst>
              <a:ext uri="{FF2B5EF4-FFF2-40B4-BE49-F238E27FC236}">
                <a16:creationId xmlns="" xmlns:a16="http://schemas.microsoft.com/office/drawing/2014/main" id="{EB885B4E-20EC-4846-8710-8759BFA3B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486" y="1231151"/>
            <a:ext cx="794328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示，△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为直角三角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∠1互余的角有（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BCD </a:t>
            </a:r>
          </a:p>
        </p:txBody>
      </p:sp>
      <p:sp>
        <p:nvSpPr>
          <p:cNvPr id="22531" name="文本框 5">
            <a:extLst>
              <a:ext uri="{FF2B5EF4-FFF2-40B4-BE49-F238E27FC236}">
                <a16:creationId xmlns="" xmlns:a16="http://schemas.microsoft.com/office/drawing/2014/main" id="{F0872F04-B2EB-42F2-8DA5-9BA5ECDD4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3176" y="1881980"/>
            <a:ext cx="315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</a:p>
        </p:txBody>
      </p:sp>
      <p:grpSp>
        <p:nvGrpSpPr>
          <p:cNvPr id="68617" name="组合 6">
            <a:extLst>
              <a:ext uri="{FF2B5EF4-FFF2-40B4-BE49-F238E27FC236}">
                <a16:creationId xmlns="" xmlns:a16="http://schemas.microsoft.com/office/drawing/2014/main" id="{26D419C2-EEED-4E5A-9CF5-0A145625CF80}"/>
              </a:ext>
            </a:extLst>
          </p:cNvPr>
          <p:cNvGrpSpPr>
            <a:grpSpLocks/>
          </p:cNvGrpSpPr>
          <p:nvPr/>
        </p:nvGrpSpPr>
        <p:grpSpPr bwMode="auto">
          <a:xfrm>
            <a:off x="3334871" y="525331"/>
            <a:ext cx="2479675" cy="522288"/>
            <a:chOff x="5060" y="905"/>
            <a:chExt cx="3904" cy="822"/>
          </a:xfrm>
        </p:grpSpPr>
        <p:grpSp>
          <p:nvGrpSpPr>
            <p:cNvPr id="68618" name="组合 21">
              <a:extLst>
                <a:ext uri="{FF2B5EF4-FFF2-40B4-BE49-F238E27FC236}">
                  <a16:creationId xmlns="" xmlns:a16="http://schemas.microsoft.com/office/drawing/2014/main" id="{15D592FE-79BB-46F9-99A9-6B7A4057F01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3CC3BA28-CA55-4F16-ACBA-90E55B3BD022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0AB67046-06BB-41CB-B3B1-6743C9C795C5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D09E7B25-E47C-4439-B8AC-5D246F73809B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0AB4ACEE-3E02-4EC8-9CDE-732BA7E61650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217B8579-1D42-4AD6-890D-DAC0A1F02177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8624" name="TextBox 15">
              <a:extLst>
                <a:ext uri="{FF2B5EF4-FFF2-40B4-BE49-F238E27FC236}">
                  <a16:creationId xmlns="" xmlns:a16="http://schemas.microsoft.com/office/drawing/2014/main" id="{7F0439A4-B207-4067-8814-ECCA3F0474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D3E76461-5FDC-4261-95C9-E82F748DB777}"/>
              </a:ext>
            </a:extLst>
          </p:cNvPr>
          <p:cNvGrpSpPr>
            <a:grpSpLocks/>
          </p:cNvGrpSpPr>
          <p:nvPr/>
        </p:nvGrpSpPr>
        <p:grpSpPr bwMode="auto">
          <a:xfrm>
            <a:off x="-3915" y="-55053"/>
            <a:ext cx="2006600" cy="492125"/>
            <a:chOff x="235" y="110"/>
            <a:chExt cx="3160" cy="777"/>
          </a:xfrm>
        </p:grpSpPr>
        <p:sp>
          <p:nvSpPr>
            <p:cNvPr id="19" name="文本框 20">
              <a:extLst>
                <a:ext uri="{FF2B5EF4-FFF2-40B4-BE49-F238E27FC236}">
                  <a16:creationId xmlns="" xmlns:a16="http://schemas.microsoft.com/office/drawing/2014/main" id="{5C5E5152-7F46-4FD4-9A79-B0432ABDFF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1" name="组合 1">
              <a:extLst>
                <a:ext uri="{FF2B5EF4-FFF2-40B4-BE49-F238E27FC236}">
                  <a16:creationId xmlns="" xmlns:a16="http://schemas.microsoft.com/office/drawing/2014/main" id="{5FB8DD89-72CF-4D76-88BF-D499F0DB31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5" y="268"/>
              <a:ext cx="3160" cy="619"/>
              <a:chOff x="220" y="159"/>
              <a:chExt cx="3160" cy="619"/>
            </a:xfrm>
          </p:grpSpPr>
          <p:cxnSp>
            <p:nvCxnSpPr>
              <p:cNvPr id="28" name="直线连接符 19">
                <a:extLst>
                  <a:ext uri="{FF2B5EF4-FFF2-40B4-BE49-F238E27FC236}">
                    <a16:creationId xmlns="" xmlns:a16="http://schemas.microsoft.com/office/drawing/2014/main" id="{E8E233AE-D3FD-4A47-8283-8C6F56051F6F}"/>
                  </a:ext>
                </a:extLst>
              </p:cNvPr>
              <p:cNvCxnSpPr/>
              <p:nvPr/>
            </p:nvCxnSpPr>
            <p:spPr>
              <a:xfrm>
                <a:off x="220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>
                <a:extLst>
                  <a:ext uri="{FF2B5EF4-FFF2-40B4-BE49-F238E27FC236}">
                    <a16:creationId xmlns="" xmlns:a16="http://schemas.microsoft.com/office/drawing/2014/main" id="{88116183-071D-4D13-90DA-EA8A52FE680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347" y="1881980"/>
            <a:ext cx="2159508" cy="237591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4">
            <a:extLst>
              <a:ext uri="{FF2B5EF4-FFF2-40B4-BE49-F238E27FC236}">
                <a16:creationId xmlns="" xmlns:a16="http://schemas.microsoft.com/office/drawing/2014/main" id="{4BD656C1-89DF-4A09-9E5D-629306D8DB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996" y="1306236"/>
            <a:ext cx="772416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如图，在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直角三角形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点，且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．求证：△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是直角三角形．</a:t>
            </a:r>
          </a:p>
        </p:txBody>
      </p:sp>
      <p:sp>
        <p:nvSpPr>
          <p:cNvPr id="23554" name="文本框 5">
            <a:extLst>
              <a:ext uri="{FF2B5EF4-FFF2-40B4-BE49-F238E27FC236}">
                <a16:creationId xmlns="" xmlns:a16="http://schemas.microsoft.com/office/drawing/2014/main" id="{EF2B1654-EE2E-4FC8-897A-1C4DFDF3E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599" y="2455863"/>
            <a:ext cx="420822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是直角三角形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69641" name="组合 2">
            <a:extLst>
              <a:ext uri="{FF2B5EF4-FFF2-40B4-BE49-F238E27FC236}">
                <a16:creationId xmlns="" xmlns:a16="http://schemas.microsoft.com/office/drawing/2014/main" id="{8B5BAA74-2CB1-4BBD-957D-6EDD8C4CD00C}"/>
              </a:ext>
            </a:extLst>
          </p:cNvPr>
          <p:cNvGrpSpPr>
            <a:grpSpLocks/>
          </p:cNvGrpSpPr>
          <p:nvPr/>
        </p:nvGrpSpPr>
        <p:grpSpPr bwMode="auto">
          <a:xfrm>
            <a:off x="3310098" y="524123"/>
            <a:ext cx="2478088" cy="522287"/>
            <a:chOff x="5060" y="905"/>
            <a:chExt cx="3904" cy="822"/>
          </a:xfrm>
        </p:grpSpPr>
        <p:grpSp>
          <p:nvGrpSpPr>
            <p:cNvPr id="69642" name="组合 6">
              <a:extLst>
                <a:ext uri="{FF2B5EF4-FFF2-40B4-BE49-F238E27FC236}">
                  <a16:creationId xmlns="" xmlns:a16="http://schemas.microsoft.com/office/drawing/2014/main" id="{47B45B4D-DAF2-4077-8CB6-04C17BCEA67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DA326DC5-F5FE-44BC-B967-6DF678192228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68A5263A-E608-40BA-A01C-2BBA4CF78F9C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3C4A846D-D8B3-4134-83EA-63FC48C1D0A0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AA582896-8417-41FA-878E-61C8789C69D2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B6D28A33-275F-468D-9B8B-C377A4E5AED9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9648" name="TextBox 15">
              <a:extLst>
                <a:ext uri="{FF2B5EF4-FFF2-40B4-BE49-F238E27FC236}">
                  <a16:creationId xmlns="" xmlns:a16="http://schemas.microsoft.com/office/drawing/2014/main" id="{5B157FE4-7464-4F9D-B140-2FF57CB20B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D3E76461-5FDC-4261-95C9-E82F748DB777}"/>
              </a:ext>
            </a:extLst>
          </p:cNvPr>
          <p:cNvGrpSpPr>
            <a:grpSpLocks/>
          </p:cNvGrpSpPr>
          <p:nvPr/>
        </p:nvGrpSpPr>
        <p:grpSpPr bwMode="auto">
          <a:xfrm>
            <a:off x="-3915" y="-55053"/>
            <a:ext cx="2006600" cy="492125"/>
            <a:chOff x="235" y="110"/>
            <a:chExt cx="3160" cy="777"/>
          </a:xfrm>
        </p:grpSpPr>
        <p:sp>
          <p:nvSpPr>
            <p:cNvPr id="19" name="文本框 20">
              <a:extLst>
                <a:ext uri="{FF2B5EF4-FFF2-40B4-BE49-F238E27FC236}">
                  <a16:creationId xmlns="" xmlns:a16="http://schemas.microsoft.com/office/drawing/2014/main" id="{5C5E5152-7F46-4FD4-9A79-B0432ABDFF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1" name="组合 1">
              <a:extLst>
                <a:ext uri="{FF2B5EF4-FFF2-40B4-BE49-F238E27FC236}">
                  <a16:creationId xmlns="" xmlns:a16="http://schemas.microsoft.com/office/drawing/2014/main" id="{5FB8DD89-72CF-4D76-88BF-D499F0DB31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5" y="268"/>
              <a:ext cx="3160" cy="619"/>
              <a:chOff x="220" y="159"/>
              <a:chExt cx="3160" cy="619"/>
            </a:xfrm>
          </p:grpSpPr>
          <p:cxnSp>
            <p:nvCxnSpPr>
              <p:cNvPr id="23" name="直线连接符 19">
                <a:extLst>
                  <a:ext uri="{FF2B5EF4-FFF2-40B4-BE49-F238E27FC236}">
                    <a16:creationId xmlns="" xmlns:a16="http://schemas.microsoft.com/office/drawing/2014/main" id="{E8E233AE-D3FD-4A47-8283-8C6F56051F6F}"/>
                  </a:ext>
                </a:extLst>
              </p:cNvPr>
              <p:cNvCxnSpPr/>
              <p:nvPr/>
            </p:nvCxnSpPr>
            <p:spPr>
              <a:xfrm>
                <a:off x="220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>
                <a:extLst>
                  <a:ext uri="{FF2B5EF4-FFF2-40B4-BE49-F238E27FC236}">
                    <a16:creationId xmlns="" xmlns:a16="http://schemas.microsoft.com/office/drawing/2014/main" id="{88116183-071D-4D13-90DA-EA8A52FE680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075" y="2578813"/>
            <a:ext cx="2449734" cy="184291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8E58447-4797-434B-A172-DF5327374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843" y="2131489"/>
            <a:ext cx="2140358" cy="83099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直角三角形的性质与判定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6682246-94D3-4021-9CEA-AFA0A36B6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5958" y="1072356"/>
            <a:ext cx="1274748" cy="4616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782407E-3CBE-49D3-9865-0AB0F07EC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0475" y="1096019"/>
            <a:ext cx="3441700" cy="414337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直角三角形的两个锐角互余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344DA29-4F28-4AEA-B98A-24696BE17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5957" y="3416300"/>
            <a:ext cx="1274749" cy="4616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dist">
              <a:defRPr sz="24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dirty="0"/>
              <a:t>判定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C853B53-A898-4AAF-ADF5-2BFBBB2698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0475" y="3278832"/>
            <a:ext cx="3697899" cy="736600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有两个角互余的三角形是直角三角形</a:t>
            </a:r>
          </a:p>
        </p:txBody>
      </p:sp>
      <p:sp>
        <p:nvSpPr>
          <p:cNvPr id="16" name="左大括号 15">
            <a:extLst>
              <a:ext uri="{FF2B5EF4-FFF2-40B4-BE49-F238E27FC236}">
                <a16:creationId xmlns="" xmlns:a16="http://schemas.microsoft.com/office/drawing/2014/main" id="{546C43E1-2F40-4CCC-BAFF-B9724587C7FA}"/>
              </a:ext>
            </a:extLst>
          </p:cNvPr>
          <p:cNvSpPr/>
          <p:nvPr/>
        </p:nvSpPr>
        <p:spPr bwMode="auto">
          <a:xfrm>
            <a:off x="2967767" y="1422400"/>
            <a:ext cx="66675" cy="2365375"/>
          </a:xfrm>
          <a:prstGeom prst="leftBrace">
            <a:avLst/>
          </a:prstGeom>
          <a:noFill/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9" name="右箭头 18">
            <a:extLst>
              <a:ext uri="{FF2B5EF4-FFF2-40B4-BE49-F238E27FC236}">
                <a16:creationId xmlns="" xmlns:a16="http://schemas.microsoft.com/office/drawing/2014/main" id="{A2156666-118D-40E6-9F99-AA8E5BA121C6}"/>
              </a:ext>
            </a:extLst>
          </p:cNvPr>
          <p:cNvSpPr/>
          <p:nvPr/>
        </p:nvSpPr>
        <p:spPr bwMode="auto">
          <a:xfrm>
            <a:off x="4551667" y="1163478"/>
            <a:ext cx="161925" cy="21431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20" name="右箭头 19">
            <a:extLst>
              <a:ext uri="{FF2B5EF4-FFF2-40B4-BE49-F238E27FC236}">
                <a16:creationId xmlns="" xmlns:a16="http://schemas.microsoft.com/office/drawing/2014/main" id="{7CBF8674-19C4-44E5-8255-F85CDEF8B4FA}"/>
              </a:ext>
            </a:extLst>
          </p:cNvPr>
          <p:cNvSpPr/>
          <p:nvPr/>
        </p:nvSpPr>
        <p:spPr bwMode="auto">
          <a:xfrm>
            <a:off x="4551668" y="3539182"/>
            <a:ext cx="161925" cy="21590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grpSp>
        <p:nvGrpSpPr>
          <p:cNvPr id="70665" name="组合 1">
            <a:extLst>
              <a:ext uri="{FF2B5EF4-FFF2-40B4-BE49-F238E27FC236}">
                <a16:creationId xmlns="" xmlns:a16="http://schemas.microsoft.com/office/drawing/2014/main" id="{A6487AAD-97DC-43F8-BDE8-1610E2C00281}"/>
              </a:ext>
            </a:extLst>
          </p:cNvPr>
          <p:cNvGrpSpPr>
            <a:grpSpLocks/>
          </p:cNvGrpSpPr>
          <p:nvPr/>
        </p:nvGrpSpPr>
        <p:grpSpPr bwMode="auto">
          <a:xfrm>
            <a:off x="7387" y="-47377"/>
            <a:ext cx="2006600" cy="478473"/>
            <a:chOff x="199" y="33"/>
            <a:chExt cx="3160" cy="753"/>
          </a:xfrm>
        </p:grpSpPr>
        <p:cxnSp>
          <p:nvCxnSpPr>
            <p:cNvPr id="17" name="直线连接符 16">
              <a:extLst>
                <a:ext uri="{FF2B5EF4-FFF2-40B4-BE49-F238E27FC236}">
                  <a16:creationId xmlns="" xmlns:a16="http://schemas.microsoft.com/office/drawing/2014/main" id="{9943239D-B96A-44B4-A801-B7A0A7216AAD}"/>
                </a:ext>
              </a:extLst>
            </p:cNvPr>
            <p:cNvCxnSpPr/>
            <p:nvPr/>
          </p:nvCxnSpPr>
          <p:spPr>
            <a:xfrm>
              <a:off x="199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667" name="文本框 17">
              <a:extLst>
                <a:ext uri="{FF2B5EF4-FFF2-40B4-BE49-F238E27FC236}">
                  <a16:creationId xmlns="" xmlns:a16="http://schemas.microsoft.com/office/drawing/2014/main" id="{01BDFA0B-D837-4990-82E0-CB292987F3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3" name="Freeform 74">
              <a:extLst>
                <a:ext uri="{FF2B5EF4-FFF2-40B4-BE49-F238E27FC236}">
                  <a16:creationId xmlns="" xmlns:a16="http://schemas.microsoft.com/office/drawing/2014/main" id="{1347E9ED-5FA0-431C-A9BA-32276E7163B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0504" y="-51237"/>
            <a:ext cx="2006600" cy="487829"/>
            <a:chOff x="-18893" y="-59626"/>
            <a:chExt cx="2006600" cy="487829"/>
          </a:xfrm>
        </p:grpSpPr>
        <p:sp>
          <p:nvSpPr>
            <p:cNvPr id="71683" name="文本框 7">
              <a:extLst>
                <a:ext uri="{FF2B5EF4-FFF2-40B4-BE49-F238E27FC236}">
                  <a16:creationId xmlns="" xmlns:a16="http://schemas.microsoft.com/office/drawing/2014/main" id="{F31F7BD7-5602-478A-8163-5FC893F27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347" y="-59626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71684" name="组合 1">
              <a:extLst>
                <a:ext uri="{FF2B5EF4-FFF2-40B4-BE49-F238E27FC236}">
                  <a16:creationId xmlns="" xmlns:a16="http://schemas.microsoft.com/office/drawing/2014/main" id="{9ECD7CA3-A421-425C-AA3B-89349F38FD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8893" y="29740"/>
              <a:ext cx="2006600" cy="398463"/>
              <a:chOff x="206" y="150"/>
              <a:chExt cx="3160" cy="628"/>
            </a:xfrm>
          </p:grpSpPr>
          <p:cxnSp>
            <p:nvCxnSpPr>
              <p:cNvPr id="7" name="直线连接符 6">
                <a:extLst>
                  <a:ext uri="{FF2B5EF4-FFF2-40B4-BE49-F238E27FC236}">
                    <a16:creationId xmlns="" xmlns:a16="http://schemas.microsoft.com/office/drawing/2014/main" id="{CD993EED-68ED-44FF-863A-CA18B14EE185}"/>
                  </a:ext>
                </a:extLst>
              </p:cNvPr>
              <p:cNvCxnSpPr/>
              <p:nvPr/>
            </p:nvCxnSpPr>
            <p:spPr>
              <a:xfrm>
                <a:off x="206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reeform 74">
                <a:extLst>
                  <a:ext uri="{FF2B5EF4-FFF2-40B4-BE49-F238E27FC236}">
                    <a16:creationId xmlns="" xmlns:a16="http://schemas.microsoft.com/office/drawing/2014/main" id="{A31E400B-DD65-47D5-9AFB-F4A3D7CEB6A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43" y="150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10" name="等腰三角形 9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5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6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7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565537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954349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4">
            <a:extLst>
              <a:ext uri="{FF2B5EF4-FFF2-40B4-BE49-F238E27FC236}">
                <a16:creationId xmlns="" xmlns:a16="http://schemas.microsoft.com/office/drawing/2014/main" id="{615B031C-6C5A-4673-8178-B1D13B5165DC}"/>
              </a:ext>
            </a:extLst>
          </p:cNvPr>
          <p:cNvGrpSpPr>
            <a:grpSpLocks/>
          </p:cNvGrpSpPr>
          <p:nvPr/>
        </p:nvGrpSpPr>
        <p:grpSpPr bwMode="auto">
          <a:xfrm>
            <a:off x="2303463" y="1280778"/>
            <a:ext cx="3455987" cy="2754313"/>
            <a:chOff x="0" y="0"/>
            <a:chExt cx="2404" cy="1727"/>
          </a:xfrm>
        </p:grpSpPr>
        <p:sp>
          <p:nvSpPr>
            <p:cNvPr id="61443" name="Freeform 5">
              <a:extLst>
                <a:ext uri="{FF2B5EF4-FFF2-40B4-BE49-F238E27FC236}">
                  <a16:creationId xmlns="" xmlns:a16="http://schemas.microsoft.com/office/drawing/2014/main" id="{C81B3A1A-E263-4CA9-B284-813F7A2F7EB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917545">
              <a:off x="2177" y="1545"/>
              <a:ext cx="182" cy="182"/>
            </a:xfrm>
            <a:custGeom>
              <a:avLst/>
              <a:gdLst>
                <a:gd name="T0" fmla="*/ 152 w 152"/>
                <a:gd name="T1" fmla="*/ 0 h 240"/>
                <a:gd name="T2" fmla="*/ 56 w 152"/>
                <a:gd name="T3" fmla="*/ 48 h 240"/>
                <a:gd name="T4" fmla="*/ 8 w 152"/>
                <a:gd name="T5" fmla="*/ 144 h 240"/>
                <a:gd name="T6" fmla="*/ 8 w 152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240">
                  <a:moveTo>
                    <a:pt x="152" y="0"/>
                  </a:moveTo>
                  <a:cubicBezTo>
                    <a:pt x="116" y="12"/>
                    <a:pt x="80" y="24"/>
                    <a:pt x="56" y="48"/>
                  </a:cubicBezTo>
                  <a:cubicBezTo>
                    <a:pt x="32" y="72"/>
                    <a:pt x="16" y="112"/>
                    <a:pt x="8" y="144"/>
                  </a:cubicBezTo>
                  <a:cubicBezTo>
                    <a:pt x="0" y="176"/>
                    <a:pt x="4" y="208"/>
                    <a:pt x="8" y="24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1444" name="Freeform 6">
              <a:extLst>
                <a:ext uri="{FF2B5EF4-FFF2-40B4-BE49-F238E27FC236}">
                  <a16:creationId xmlns="" xmlns:a16="http://schemas.microsoft.com/office/drawing/2014/main" id="{F9E35280-C950-4536-BD90-5A22A6280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" y="1497"/>
              <a:ext cx="102" cy="227"/>
            </a:xfrm>
            <a:custGeom>
              <a:avLst/>
              <a:gdLst>
                <a:gd name="T0" fmla="*/ 0 w 192"/>
                <a:gd name="T1" fmla="*/ 0 h 240"/>
                <a:gd name="T2" fmla="*/ 144 w 192"/>
                <a:gd name="T3" fmla="*/ 96 h 240"/>
                <a:gd name="T4" fmla="*/ 192 w 192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240">
                  <a:moveTo>
                    <a:pt x="0" y="0"/>
                  </a:moveTo>
                  <a:cubicBezTo>
                    <a:pt x="56" y="28"/>
                    <a:pt x="112" y="56"/>
                    <a:pt x="144" y="96"/>
                  </a:cubicBezTo>
                  <a:cubicBezTo>
                    <a:pt x="176" y="136"/>
                    <a:pt x="184" y="188"/>
                    <a:pt x="192" y="24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1445" name="Freeform 7">
              <a:extLst>
                <a:ext uri="{FF2B5EF4-FFF2-40B4-BE49-F238E27FC236}">
                  <a16:creationId xmlns="" xmlns:a16="http://schemas.microsoft.com/office/drawing/2014/main" id="{53045FFD-B919-4EA1-80A5-21F5EF08431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9256">
              <a:off x="1591" y="136"/>
              <a:ext cx="272" cy="91"/>
            </a:xfrm>
            <a:custGeom>
              <a:avLst/>
              <a:gdLst>
                <a:gd name="T0" fmla="*/ 0 w 288"/>
                <a:gd name="T1" fmla="*/ 48 h 112"/>
                <a:gd name="T2" fmla="*/ 96 w 288"/>
                <a:gd name="T3" fmla="*/ 96 h 112"/>
                <a:gd name="T4" fmla="*/ 192 w 288"/>
                <a:gd name="T5" fmla="*/ 96 h 112"/>
                <a:gd name="T6" fmla="*/ 288 w 288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grpSp>
          <p:nvGrpSpPr>
            <p:cNvPr id="61446" name="Group 8">
              <a:extLst>
                <a:ext uri="{FF2B5EF4-FFF2-40B4-BE49-F238E27FC236}">
                  <a16:creationId xmlns="" xmlns:a16="http://schemas.microsoft.com/office/drawing/2014/main" id="{5B4E3E03-0D86-4F14-96C4-3141860A21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2404" cy="1724"/>
              <a:chOff x="0" y="0"/>
              <a:chExt cx="2813" cy="2072"/>
            </a:xfrm>
          </p:grpSpPr>
          <p:sp>
            <p:nvSpPr>
              <p:cNvPr id="61447" name="Line 9">
                <a:extLst>
                  <a:ext uri="{FF2B5EF4-FFF2-40B4-BE49-F238E27FC236}">
                    <a16:creationId xmlns="" xmlns:a16="http://schemas.microsoft.com/office/drawing/2014/main" id="{ADCE99E4-3A1B-44D7-BDE5-B0A6E5B1E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" y="8"/>
                <a:ext cx="2064" cy="2064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48" name="Line 10">
                <a:extLst>
                  <a:ext uri="{FF2B5EF4-FFF2-40B4-BE49-F238E27FC236}">
                    <a16:creationId xmlns="" xmlns:a16="http://schemas.microsoft.com/office/drawing/2014/main" id="{0D6966BD-26F2-4BE4-9378-FA7EA82A9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2072"/>
                <a:ext cx="2813" cy="0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49" name="Line 11">
                <a:extLst>
                  <a:ext uri="{FF2B5EF4-FFF2-40B4-BE49-F238E27FC236}">
                    <a16:creationId xmlns="" xmlns:a16="http://schemas.microsoft.com/office/drawing/2014/main" id="{EE85B1F7-3A9F-4D98-8D41-D6B1FBE26F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087" y="0"/>
                <a:ext cx="726" cy="2072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sp>
          <p:nvSpPr>
            <p:cNvPr id="61450" name="Line 12">
              <a:extLst>
                <a:ext uri="{FF2B5EF4-FFF2-40B4-BE49-F238E27FC236}">
                  <a16:creationId xmlns="" xmlns:a16="http://schemas.microsoft.com/office/drawing/2014/main" id="{6AFEAF79-D149-4567-9672-8BF250E56E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" y="7"/>
              <a:ext cx="1764" cy="1717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1451" name="Line 13">
              <a:extLst>
                <a:ext uri="{FF2B5EF4-FFF2-40B4-BE49-F238E27FC236}">
                  <a16:creationId xmlns="" xmlns:a16="http://schemas.microsoft.com/office/drawing/2014/main" id="{D4133325-A08F-4755-8347-A29BAB7E98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724"/>
              <a:ext cx="2404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1452" name="Line 14">
              <a:extLst>
                <a:ext uri="{FF2B5EF4-FFF2-40B4-BE49-F238E27FC236}">
                  <a16:creationId xmlns="" xmlns:a16="http://schemas.microsoft.com/office/drawing/2014/main" id="{A5F29DB6-7474-4BBF-9A1A-AEF8F59095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784" y="0"/>
              <a:ext cx="620" cy="172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61453" name="Text Box 15">
            <a:extLst>
              <a:ext uri="{FF2B5EF4-FFF2-40B4-BE49-F238E27FC236}">
                <a16:creationId xmlns="" xmlns:a16="http://schemas.microsoft.com/office/drawing/2014/main" id="{D0DC53E6-8F99-4F65-B30F-9CB71B9A82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478" y="912478"/>
            <a:ext cx="857670" cy="5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测量</a:t>
            </a:r>
          </a:p>
        </p:txBody>
      </p:sp>
      <p:pic>
        <p:nvPicPr>
          <p:cNvPr id="5136" name="Picture 16" descr="Image00003">
            <a:extLst>
              <a:ext uri="{FF2B5EF4-FFF2-40B4-BE49-F238E27FC236}">
                <a16:creationId xmlns="" xmlns:a16="http://schemas.microsoft.com/office/drawing/2014/main" id="{D31DEC8F-2761-4E23-8585-A1F24259C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253" y="2503475"/>
            <a:ext cx="2821683" cy="1661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7" descr="Image00003">
            <a:extLst>
              <a:ext uri="{FF2B5EF4-FFF2-40B4-BE49-F238E27FC236}">
                <a16:creationId xmlns="" xmlns:a16="http://schemas.microsoft.com/office/drawing/2014/main" id="{916C01BB-17BE-4AB0-BC3A-19BD8212B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65" y="2324912"/>
            <a:ext cx="3125445" cy="184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8" descr="Image00003">
            <a:extLst>
              <a:ext uri="{FF2B5EF4-FFF2-40B4-BE49-F238E27FC236}">
                <a16:creationId xmlns="" xmlns:a16="http://schemas.microsoft.com/office/drawing/2014/main" id="{8D69C314-A704-4555-B0AC-313E87BF0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55268">
            <a:off x="3942375" y="977805"/>
            <a:ext cx="2914057" cy="1693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9" name="Text Box 19">
            <a:extLst>
              <a:ext uri="{FF2B5EF4-FFF2-40B4-BE49-F238E27FC236}">
                <a16:creationId xmlns="" xmlns:a16="http://schemas.microsoft.com/office/drawing/2014/main" id="{204B5696-930B-415C-90DC-1EE673FDD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5431" y="3615991"/>
            <a:ext cx="546687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48</a:t>
            </a:r>
            <a:r>
              <a:rPr lang="en-US" altLang="zh-CN" sz="2400" b="1" baseline="300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0</a:t>
            </a:r>
          </a:p>
        </p:txBody>
      </p:sp>
      <p:sp>
        <p:nvSpPr>
          <p:cNvPr id="5140" name="Text Box 20">
            <a:extLst>
              <a:ext uri="{FF2B5EF4-FFF2-40B4-BE49-F238E27FC236}">
                <a16:creationId xmlns="" xmlns:a16="http://schemas.microsoft.com/office/drawing/2014/main" id="{EAAD9BAD-E3E8-4894-BA0D-3C341708C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7818" y="3562016"/>
            <a:ext cx="546687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72</a:t>
            </a:r>
            <a:r>
              <a:rPr lang="en-US" altLang="zh-CN" sz="2400" b="1" baseline="300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0</a:t>
            </a:r>
          </a:p>
        </p:txBody>
      </p:sp>
      <p:sp>
        <p:nvSpPr>
          <p:cNvPr id="5141" name="Text Box 21">
            <a:extLst>
              <a:ext uri="{FF2B5EF4-FFF2-40B4-BE49-F238E27FC236}">
                <a16:creationId xmlns="" xmlns:a16="http://schemas.microsoft.com/office/drawing/2014/main" id="{1A1C7BFB-C7CE-4267-83DA-EF8274D70D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4556" y="1442703"/>
            <a:ext cx="546687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60</a:t>
            </a:r>
            <a:r>
              <a:rPr lang="en-US" altLang="zh-CN" sz="2400" b="1" baseline="300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0</a:t>
            </a:r>
          </a:p>
        </p:txBody>
      </p:sp>
      <p:sp>
        <p:nvSpPr>
          <p:cNvPr id="5142" name="Text Box 22">
            <a:extLst>
              <a:ext uri="{FF2B5EF4-FFF2-40B4-BE49-F238E27FC236}">
                <a16:creationId xmlns="" xmlns:a16="http://schemas.microsoft.com/office/drawing/2014/main" id="{6BA480E7-F1E9-40D5-AFB4-2C88EBD39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9456" y="4270418"/>
            <a:ext cx="4157662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/>
          <a:p>
            <a:pPr algn="ctr"/>
            <a:r>
              <a:rPr lang="en-US" altLang="zh-CN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60</a:t>
            </a:r>
            <a:r>
              <a:rPr lang="en-US" altLang="zh-CN" sz="3000" b="1" baseline="3000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48</a:t>
            </a:r>
            <a:r>
              <a:rPr lang="en-US" altLang="zh-CN" sz="3000" b="1" baseline="3000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72</a:t>
            </a:r>
            <a:r>
              <a:rPr lang="en-US" altLang="zh-CN" sz="3000" b="1" baseline="3000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180</a:t>
            </a:r>
            <a:r>
              <a:rPr lang="en-US" altLang="zh-CN" sz="3000" b="1" baseline="3000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0</a:t>
            </a:r>
          </a:p>
        </p:txBody>
      </p:sp>
      <p:grpSp>
        <p:nvGrpSpPr>
          <p:cNvPr id="61462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464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61441" name="Text Box 3">
            <a:extLst>
              <a:ext uri="{FF2B5EF4-FFF2-40B4-BE49-F238E27FC236}">
                <a16:creationId xmlns="" xmlns:a16="http://schemas.microsoft.com/office/drawing/2014/main" id="{E6EF2DFE-4F86-49CC-83F8-40C39E04A1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2464" y="3181891"/>
            <a:ext cx="1875577" cy="48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zh-CN" altLang="en-US" sz="2700" b="1" dirty="0">
                <a:latin typeface="+mn-lt"/>
                <a:ea typeface="华文新魏" panose="02010800040101010101" pitchFamily="2" charset="-122"/>
              </a:rPr>
              <a:t>锐角三角形</a:t>
            </a:r>
          </a:p>
        </p:txBody>
      </p:sp>
    </p:spTree>
    <p:extLst>
      <p:ext uri="{BB962C8B-B14F-4D97-AF65-F5344CB8AC3E}">
        <p14:creationId xmlns:p14="http://schemas.microsoft.com/office/powerpoint/2010/main" val="282782312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9" grpId="0"/>
      <p:bldP spid="5140" grpId="0"/>
      <p:bldP spid="5141" grpId="0"/>
      <p:bldP spid="51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2236993-B245-4B4F-84BB-B859BC630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2185" y="3451022"/>
            <a:ext cx="6890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三角形的三个内角拼到一起恰好构成一个平角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CA3BA97-D5DC-41B7-B8B6-4B61F3ABD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7989" y="4023876"/>
            <a:ext cx="745066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   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测的结果不一定可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靠，还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需要通过数学知识来说明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从上面的操作过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程，你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能发现证明的思路吗？</a:t>
            </a:r>
          </a:p>
        </p:txBody>
      </p:sp>
      <p:sp>
        <p:nvSpPr>
          <p:cNvPr id="18" name="Freeform 40">
            <a:extLst>
              <a:ext uri="{FF2B5EF4-FFF2-40B4-BE49-F238E27FC236}">
                <a16:creationId xmlns="" xmlns:a16="http://schemas.microsoft.com/office/drawing/2014/main" id="{E9C646CC-30E3-441F-9707-FC88AC425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4313" y="2542637"/>
            <a:ext cx="938212" cy="623887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41">
            <a:extLst>
              <a:ext uri="{FF2B5EF4-FFF2-40B4-BE49-F238E27FC236}">
                <a16:creationId xmlns="" xmlns:a16="http://schemas.microsoft.com/office/drawing/2014/main" id="{CAD27A61-3C36-44D2-8C06-27B348E86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7213" y="1913987"/>
            <a:ext cx="1096962" cy="777875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42">
            <a:extLst>
              <a:ext uri="{FF2B5EF4-FFF2-40B4-BE49-F238E27FC236}">
                <a16:creationId xmlns="" xmlns:a16="http://schemas.microsoft.com/office/drawing/2014/main" id="{0B7AC8FB-159B-442E-BDFD-39EF16F9A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1563" y="2542637"/>
            <a:ext cx="1350962" cy="623887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Group 53">
            <a:extLst>
              <a:ext uri="{FF2B5EF4-FFF2-40B4-BE49-F238E27FC236}">
                <a16:creationId xmlns="" xmlns:a16="http://schemas.microsoft.com/office/drawing/2014/main" id="{6AB979E6-3B0C-481B-9020-FA4610B733D4}"/>
              </a:ext>
            </a:extLst>
          </p:cNvPr>
          <p:cNvGrpSpPr>
            <a:grpSpLocks/>
          </p:cNvGrpSpPr>
          <p:nvPr/>
        </p:nvGrpSpPr>
        <p:grpSpPr bwMode="auto">
          <a:xfrm>
            <a:off x="1484313" y="1913987"/>
            <a:ext cx="2193925" cy="1249362"/>
            <a:chOff x="0" y="0"/>
            <a:chExt cx="1842" cy="1050"/>
          </a:xfrm>
        </p:grpSpPr>
        <p:sp>
          <p:nvSpPr>
            <p:cNvPr id="63495" name="Freeform 43">
              <a:extLst>
                <a:ext uri="{FF2B5EF4-FFF2-40B4-BE49-F238E27FC236}">
                  <a16:creationId xmlns="" xmlns:a16="http://schemas.microsoft.com/office/drawing/2014/main" id="{953075F0-EEB5-4DFD-AFF7-E531EE7917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25"/>
              <a:ext cx="757" cy="525"/>
            </a:xfrm>
            <a:custGeom>
              <a:avLst/>
              <a:gdLst>
                <a:gd name="T0" fmla="*/ 4542 w 4542"/>
                <a:gd name="T1" fmla="*/ 3148 h 3148"/>
                <a:gd name="T2" fmla="*/ 0 w 4542"/>
                <a:gd name="T3" fmla="*/ 3148 h 3148"/>
                <a:gd name="T4" fmla="*/ 1758 w 4542"/>
                <a:gd name="T5" fmla="*/ 0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96" name="Freeform 44">
              <a:extLst>
                <a:ext uri="{FF2B5EF4-FFF2-40B4-BE49-F238E27FC236}">
                  <a16:creationId xmlns="" xmlns:a16="http://schemas.microsoft.com/office/drawing/2014/main" id="{BDAF2557-F9F8-4FD8-9EC7-03306A895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" y="525"/>
              <a:ext cx="439" cy="123"/>
            </a:xfrm>
            <a:custGeom>
              <a:avLst/>
              <a:gdLst>
                <a:gd name="T0" fmla="*/ 0 w 2630"/>
                <a:gd name="T1" fmla="*/ 737 h 737"/>
                <a:gd name="T2" fmla="*/ 586 w 2630"/>
                <a:gd name="T3" fmla="*/ 298 h 737"/>
                <a:gd name="T4" fmla="*/ 1135 w 2630"/>
                <a:gd name="T5" fmla="*/ 664 h 737"/>
                <a:gd name="T6" fmla="*/ 1574 w 2630"/>
                <a:gd name="T7" fmla="*/ 225 h 737"/>
                <a:gd name="T8" fmla="*/ 1849 w 2630"/>
                <a:gd name="T9" fmla="*/ 481 h 737"/>
                <a:gd name="T10" fmla="*/ 2630 w 2630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97" name="Freeform 45">
              <a:extLst>
                <a:ext uri="{FF2B5EF4-FFF2-40B4-BE49-F238E27FC236}">
                  <a16:creationId xmlns="" xmlns:a16="http://schemas.microsoft.com/office/drawing/2014/main" id="{77C35BED-102D-4F5B-8F17-AC9492632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" y="648"/>
              <a:ext cx="80" cy="402"/>
            </a:xfrm>
            <a:custGeom>
              <a:avLst/>
              <a:gdLst>
                <a:gd name="T0" fmla="*/ 403 w 476"/>
                <a:gd name="T1" fmla="*/ 0 h 2412"/>
                <a:gd name="T2" fmla="*/ 0 w 476"/>
                <a:gd name="T3" fmla="*/ 843 h 2412"/>
                <a:gd name="T4" fmla="*/ 476 w 476"/>
                <a:gd name="T5" fmla="*/ 1246 h 2412"/>
                <a:gd name="T6" fmla="*/ 74 w 476"/>
                <a:gd name="T7" fmla="*/ 1721 h 2412"/>
                <a:gd name="T8" fmla="*/ 294 w 476"/>
                <a:gd name="T9" fmla="*/ 2412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98" name="Freeform 46">
              <a:extLst>
                <a:ext uri="{FF2B5EF4-FFF2-40B4-BE49-F238E27FC236}">
                  <a16:creationId xmlns="" xmlns:a16="http://schemas.microsoft.com/office/drawing/2014/main" id="{DB5163FB-DE66-4CCC-963E-816EF4C1D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0"/>
              <a:ext cx="921" cy="525"/>
            </a:xfrm>
            <a:custGeom>
              <a:avLst/>
              <a:gdLst>
                <a:gd name="T0" fmla="*/ 5523 w 5523"/>
                <a:gd name="T1" fmla="*/ 3148 h 3149"/>
                <a:gd name="T2" fmla="*/ 1755 w 5523"/>
                <a:gd name="T3" fmla="*/ 0 h 3149"/>
                <a:gd name="T4" fmla="*/ 0 w 5523"/>
                <a:gd name="T5" fmla="*/ 3149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99" name="Freeform 47">
              <a:extLst>
                <a:ext uri="{FF2B5EF4-FFF2-40B4-BE49-F238E27FC236}">
                  <a16:creationId xmlns="" xmlns:a16="http://schemas.microsoft.com/office/drawing/2014/main" id="{DCF1DB60-92CB-478F-912B-3ECDF025E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" y="525"/>
              <a:ext cx="1085" cy="525"/>
            </a:xfrm>
            <a:custGeom>
              <a:avLst/>
              <a:gdLst>
                <a:gd name="T0" fmla="*/ 0 w 6508"/>
                <a:gd name="T1" fmla="*/ 3149 h 3149"/>
                <a:gd name="T2" fmla="*/ 6508 w 6508"/>
                <a:gd name="T3" fmla="*/ 3149 h 3149"/>
                <a:gd name="T4" fmla="*/ 2739 w 6508"/>
                <a:gd name="T5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00" name="Freeform 48">
              <a:extLst>
                <a:ext uri="{FF2B5EF4-FFF2-40B4-BE49-F238E27FC236}">
                  <a16:creationId xmlns="" xmlns:a16="http://schemas.microsoft.com/office/drawing/2014/main" id="{84EB0239-EC54-4D1F-AA40-B33B38907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525"/>
              <a:ext cx="482" cy="129"/>
            </a:xfrm>
            <a:custGeom>
              <a:avLst/>
              <a:gdLst>
                <a:gd name="T0" fmla="*/ 0 w 2893"/>
                <a:gd name="T1" fmla="*/ 0 h 773"/>
                <a:gd name="T2" fmla="*/ 551 w 2893"/>
                <a:gd name="T3" fmla="*/ 663 h 773"/>
                <a:gd name="T4" fmla="*/ 1063 w 2893"/>
                <a:gd name="T5" fmla="*/ 297 h 773"/>
                <a:gd name="T6" fmla="*/ 1941 w 2893"/>
                <a:gd name="T7" fmla="*/ 773 h 773"/>
                <a:gd name="T8" fmla="*/ 2344 w 2893"/>
                <a:gd name="T9" fmla="*/ 371 h 773"/>
                <a:gd name="T10" fmla="*/ 2893 w 2893"/>
                <a:gd name="T11" fmla="*/ 7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8" name="Freeform 50">
            <a:extLst>
              <a:ext uri="{FF2B5EF4-FFF2-40B4-BE49-F238E27FC236}">
                <a16:creationId xmlns="" xmlns:a16="http://schemas.microsoft.com/office/drawing/2014/main" id="{6C7DB5E8-F895-4B2D-B59E-983FDEFC6B6A}"/>
              </a:ext>
            </a:extLst>
          </p:cNvPr>
          <p:cNvSpPr>
            <a:spLocks noChangeArrowheads="1"/>
          </p:cNvSpPr>
          <p:nvPr/>
        </p:nvSpPr>
        <p:spPr bwMode="auto">
          <a:xfrm rot="-10793670">
            <a:off x="2941638" y="2380712"/>
            <a:ext cx="1095375" cy="779462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55">
            <a:extLst>
              <a:ext uri="{FF2B5EF4-FFF2-40B4-BE49-F238E27FC236}">
                <a16:creationId xmlns="" xmlns:a16="http://schemas.microsoft.com/office/drawing/2014/main" id="{2FB44D3D-1B18-4868-B89E-FF6434462FE1}"/>
              </a:ext>
            </a:extLst>
          </p:cNvPr>
          <p:cNvSpPr>
            <a:spLocks noChangeArrowheads="1"/>
          </p:cNvSpPr>
          <p:nvPr/>
        </p:nvSpPr>
        <p:spPr bwMode="auto">
          <a:xfrm rot="-68467">
            <a:off x="3694113" y="2531524"/>
            <a:ext cx="938212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Line 69">
            <a:extLst>
              <a:ext uri="{FF2B5EF4-FFF2-40B4-BE49-F238E27FC236}">
                <a16:creationId xmlns="" xmlns:a16="http://schemas.microsoft.com/office/drawing/2014/main" id="{36C04A26-51C0-4170-9A96-C398C045A6AF}"/>
              </a:ext>
            </a:extLst>
          </p:cNvPr>
          <p:cNvSpPr>
            <a:spLocks noChangeShapeType="1"/>
          </p:cNvSpPr>
          <p:nvPr/>
        </p:nvSpPr>
        <p:spPr bwMode="auto">
          <a:xfrm>
            <a:off x="1484313" y="3171287"/>
            <a:ext cx="3200400" cy="0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507" name="文本框 6151">
            <a:extLst>
              <a:ext uri="{FF2B5EF4-FFF2-40B4-BE49-F238E27FC236}">
                <a16:creationId xmlns="" xmlns:a16="http://schemas.microsoft.com/office/drawing/2014/main" id="{A39867C6-DC61-41A6-BCE5-747833492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0675" y="441802"/>
            <a:ext cx="343555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三角形的内角和定理的证明</a:t>
            </a:r>
          </a:p>
        </p:txBody>
      </p:sp>
      <p:sp>
        <p:nvSpPr>
          <p:cNvPr id="63508" name="文本框 13">
            <a:extLst>
              <a:ext uri="{FF2B5EF4-FFF2-40B4-BE49-F238E27FC236}">
                <a16:creationId xmlns="" xmlns:a16="http://schemas.microsoft.com/office/drawing/2014/main" id="{28E9DC87-2F88-404F-AB41-397107E9D0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787" y="865471"/>
            <a:ext cx="754398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 在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纸上任意画一个三角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形，将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它的内角剪下拼合在一起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Freeform 40">
            <a:extLst>
              <a:ext uri="{FF2B5EF4-FFF2-40B4-BE49-F238E27FC236}">
                <a16:creationId xmlns="" xmlns:a16="http://schemas.microsoft.com/office/drawing/2014/main" id="{1759E8C7-2724-4623-A199-FF9A8E032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9525" y="2542637"/>
            <a:ext cx="938213" cy="623887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510" name="Freeform 41">
            <a:extLst>
              <a:ext uri="{FF2B5EF4-FFF2-40B4-BE49-F238E27FC236}">
                <a16:creationId xmlns="" xmlns:a16="http://schemas.microsoft.com/office/drawing/2014/main" id="{49EAF5D3-6CAE-414C-9F5A-A8F4D31D4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425" y="1913987"/>
            <a:ext cx="1096963" cy="777875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42">
            <a:extLst>
              <a:ext uri="{FF2B5EF4-FFF2-40B4-BE49-F238E27FC236}">
                <a16:creationId xmlns="" xmlns:a16="http://schemas.microsoft.com/office/drawing/2014/main" id="{A2B0F32F-1746-4DE2-BFF1-BF82274C9D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6775" y="2542637"/>
            <a:ext cx="1350963" cy="623887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3512" name="Group 53">
            <a:extLst>
              <a:ext uri="{FF2B5EF4-FFF2-40B4-BE49-F238E27FC236}">
                <a16:creationId xmlns="" xmlns:a16="http://schemas.microsoft.com/office/drawing/2014/main" id="{D4683EC4-47CD-4858-ADF1-FE764E1B2B61}"/>
              </a:ext>
            </a:extLst>
          </p:cNvPr>
          <p:cNvGrpSpPr>
            <a:grpSpLocks/>
          </p:cNvGrpSpPr>
          <p:nvPr/>
        </p:nvGrpSpPr>
        <p:grpSpPr bwMode="auto">
          <a:xfrm>
            <a:off x="5089525" y="1913987"/>
            <a:ext cx="2193925" cy="1249362"/>
            <a:chOff x="0" y="0"/>
            <a:chExt cx="1842" cy="1050"/>
          </a:xfrm>
        </p:grpSpPr>
        <p:sp>
          <p:nvSpPr>
            <p:cNvPr id="63513" name="Freeform 43">
              <a:extLst>
                <a:ext uri="{FF2B5EF4-FFF2-40B4-BE49-F238E27FC236}">
                  <a16:creationId xmlns="" xmlns:a16="http://schemas.microsoft.com/office/drawing/2014/main" id="{52F924FF-D53B-4B97-9F58-99300CD03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25"/>
              <a:ext cx="757" cy="525"/>
            </a:xfrm>
            <a:custGeom>
              <a:avLst/>
              <a:gdLst>
                <a:gd name="T0" fmla="*/ 4542 w 4542"/>
                <a:gd name="T1" fmla="*/ 3148 h 3148"/>
                <a:gd name="T2" fmla="*/ 0 w 4542"/>
                <a:gd name="T3" fmla="*/ 3148 h 3148"/>
                <a:gd name="T4" fmla="*/ 1758 w 4542"/>
                <a:gd name="T5" fmla="*/ 0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14" name="Freeform 44">
              <a:extLst>
                <a:ext uri="{FF2B5EF4-FFF2-40B4-BE49-F238E27FC236}">
                  <a16:creationId xmlns="" xmlns:a16="http://schemas.microsoft.com/office/drawing/2014/main" id="{5C749F0D-EC1D-4080-91D8-76B562F47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" y="525"/>
              <a:ext cx="439" cy="123"/>
            </a:xfrm>
            <a:custGeom>
              <a:avLst/>
              <a:gdLst>
                <a:gd name="T0" fmla="*/ 0 w 2630"/>
                <a:gd name="T1" fmla="*/ 737 h 737"/>
                <a:gd name="T2" fmla="*/ 586 w 2630"/>
                <a:gd name="T3" fmla="*/ 298 h 737"/>
                <a:gd name="T4" fmla="*/ 1135 w 2630"/>
                <a:gd name="T5" fmla="*/ 664 h 737"/>
                <a:gd name="T6" fmla="*/ 1574 w 2630"/>
                <a:gd name="T7" fmla="*/ 225 h 737"/>
                <a:gd name="T8" fmla="*/ 1849 w 2630"/>
                <a:gd name="T9" fmla="*/ 481 h 737"/>
                <a:gd name="T10" fmla="*/ 2630 w 2630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15" name="Freeform 45">
              <a:extLst>
                <a:ext uri="{FF2B5EF4-FFF2-40B4-BE49-F238E27FC236}">
                  <a16:creationId xmlns="" xmlns:a16="http://schemas.microsoft.com/office/drawing/2014/main" id="{E5A845BB-2AD8-4DED-B896-E4BC79574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" y="648"/>
              <a:ext cx="80" cy="402"/>
            </a:xfrm>
            <a:custGeom>
              <a:avLst/>
              <a:gdLst>
                <a:gd name="T0" fmla="*/ 403 w 476"/>
                <a:gd name="T1" fmla="*/ 0 h 2412"/>
                <a:gd name="T2" fmla="*/ 0 w 476"/>
                <a:gd name="T3" fmla="*/ 843 h 2412"/>
                <a:gd name="T4" fmla="*/ 476 w 476"/>
                <a:gd name="T5" fmla="*/ 1246 h 2412"/>
                <a:gd name="T6" fmla="*/ 74 w 476"/>
                <a:gd name="T7" fmla="*/ 1721 h 2412"/>
                <a:gd name="T8" fmla="*/ 294 w 476"/>
                <a:gd name="T9" fmla="*/ 2412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16" name="Freeform 46">
              <a:extLst>
                <a:ext uri="{FF2B5EF4-FFF2-40B4-BE49-F238E27FC236}">
                  <a16:creationId xmlns="" xmlns:a16="http://schemas.microsoft.com/office/drawing/2014/main" id="{A852DCDD-76F1-4595-82BE-BE5583FE9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0"/>
              <a:ext cx="921" cy="525"/>
            </a:xfrm>
            <a:custGeom>
              <a:avLst/>
              <a:gdLst>
                <a:gd name="T0" fmla="*/ 5523 w 5523"/>
                <a:gd name="T1" fmla="*/ 3148 h 3149"/>
                <a:gd name="T2" fmla="*/ 1755 w 5523"/>
                <a:gd name="T3" fmla="*/ 0 h 3149"/>
                <a:gd name="T4" fmla="*/ 0 w 5523"/>
                <a:gd name="T5" fmla="*/ 3149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17" name="Freeform 47">
              <a:extLst>
                <a:ext uri="{FF2B5EF4-FFF2-40B4-BE49-F238E27FC236}">
                  <a16:creationId xmlns="" xmlns:a16="http://schemas.microsoft.com/office/drawing/2014/main" id="{BB514232-0E7E-4E50-8742-03DF58AF0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" y="525"/>
              <a:ext cx="1085" cy="525"/>
            </a:xfrm>
            <a:custGeom>
              <a:avLst/>
              <a:gdLst>
                <a:gd name="T0" fmla="*/ 0 w 6508"/>
                <a:gd name="T1" fmla="*/ 3149 h 3149"/>
                <a:gd name="T2" fmla="*/ 6508 w 6508"/>
                <a:gd name="T3" fmla="*/ 3149 h 3149"/>
                <a:gd name="T4" fmla="*/ 2739 w 6508"/>
                <a:gd name="T5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18" name="Freeform 48">
              <a:extLst>
                <a:ext uri="{FF2B5EF4-FFF2-40B4-BE49-F238E27FC236}">
                  <a16:creationId xmlns="" xmlns:a16="http://schemas.microsoft.com/office/drawing/2014/main" id="{6BC7CA3D-5C86-43E0-A948-C5707E2361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525"/>
              <a:ext cx="482" cy="129"/>
            </a:xfrm>
            <a:custGeom>
              <a:avLst/>
              <a:gdLst>
                <a:gd name="T0" fmla="*/ 0 w 2893"/>
                <a:gd name="T1" fmla="*/ 0 h 773"/>
                <a:gd name="T2" fmla="*/ 551 w 2893"/>
                <a:gd name="T3" fmla="*/ 663 h 773"/>
                <a:gd name="T4" fmla="*/ 1063 w 2893"/>
                <a:gd name="T5" fmla="*/ 297 h 773"/>
                <a:gd name="T6" fmla="*/ 1941 w 2893"/>
                <a:gd name="T7" fmla="*/ 773 h 773"/>
                <a:gd name="T8" fmla="*/ 2344 w 2893"/>
                <a:gd name="T9" fmla="*/ 371 h 773"/>
                <a:gd name="T10" fmla="*/ 2893 w 2893"/>
                <a:gd name="T11" fmla="*/ 7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4" name="Line 69">
            <a:extLst>
              <a:ext uri="{FF2B5EF4-FFF2-40B4-BE49-F238E27FC236}">
                <a16:creationId xmlns="" xmlns:a16="http://schemas.microsoft.com/office/drawing/2014/main" id="{2EDED859-D140-47FB-8404-B1ADAFEB5844}"/>
              </a:ext>
            </a:extLst>
          </p:cNvPr>
          <p:cNvSpPr>
            <a:spLocks noChangeShapeType="1"/>
          </p:cNvSpPr>
          <p:nvPr/>
        </p:nvSpPr>
        <p:spPr bwMode="auto">
          <a:xfrm>
            <a:off x="4678363" y="1894937"/>
            <a:ext cx="3200400" cy="0"/>
          </a:xfrm>
          <a:prstGeom prst="line">
            <a:avLst/>
          </a:prstGeom>
          <a:noFill/>
          <a:ln w="3492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Freeform 40">
            <a:extLst>
              <a:ext uri="{FF2B5EF4-FFF2-40B4-BE49-F238E27FC236}">
                <a16:creationId xmlns="" xmlns:a16="http://schemas.microsoft.com/office/drawing/2014/main" id="{401FE137-FD88-49BB-A420-FC1ED01C0D5F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4829175" y="1917162"/>
            <a:ext cx="938213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42">
            <a:extLst>
              <a:ext uri="{FF2B5EF4-FFF2-40B4-BE49-F238E27FC236}">
                <a16:creationId xmlns="" xmlns:a16="http://schemas.microsoft.com/office/drawing/2014/main" id="{46A119A5-6C60-4540-B3EC-2223F3BD2A35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808663" y="1917162"/>
            <a:ext cx="1349375" cy="625475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Line 69">
            <a:extLst>
              <a:ext uri="{FF2B5EF4-FFF2-40B4-BE49-F238E27FC236}">
                <a16:creationId xmlns="" xmlns:a16="http://schemas.microsoft.com/office/drawing/2014/main" id="{1E724439-780F-473F-8763-BFC4FDA14E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78238" y="1693324"/>
            <a:ext cx="874712" cy="1468438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41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3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云形标注 12">
            <a:extLst>
              <a:ext uri="{FF2B5EF4-FFF2-40B4-BE49-F238E27FC236}">
                <a16:creationId xmlns="" xmlns:a16="http://schemas.microsoft.com/office/drawing/2014/main" id="{E73BEA28-DD95-4921-B232-F23661BC0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1391" y="2863907"/>
            <a:ext cx="2381250" cy="1048779"/>
          </a:xfrm>
          <a:prstGeom prst="cloudCallout">
            <a:avLst>
              <a:gd name="adj1" fmla="val -94848"/>
              <a:gd name="adj2" fmla="val 38227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还有其他的拼接方法吗？</a:t>
            </a:r>
          </a:p>
        </p:txBody>
      </p:sp>
    </p:spTree>
    <p:extLst>
      <p:ext uri="{BB962C8B-B14F-4D97-AF65-F5344CB8AC3E}">
        <p14:creationId xmlns:p14="http://schemas.microsoft.com/office/powerpoint/2010/main" val="342694913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1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1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4" grpId="12"/>
      <p:bldP spid="4" grpId="13"/>
      <p:bldP spid="4" grpId="14"/>
      <p:bldP spid="4" grpId="15"/>
      <p:bldP spid="7" grpId="0"/>
      <p:bldP spid="7" grpId="1"/>
      <p:bldP spid="7" grpId="2"/>
      <p:bldP spid="7" grpId="3"/>
      <p:bldP spid="7" grpId="4"/>
      <p:bldP spid="7" grpId="5"/>
      <p:bldP spid="7" grpId="6"/>
      <p:bldP spid="7" grpId="7"/>
      <p:bldP spid="7" grpId="8"/>
      <p:bldP spid="7" grpId="9"/>
      <p:bldP spid="7" grpId="10"/>
      <p:bldP spid="7" grpId="11"/>
      <p:bldP spid="7" grpId="12"/>
      <p:bldP spid="7" grpId="13"/>
      <p:bldP spid="7" grpId="14"/>
      <p:bldP spid="7" grpId="15"/>
      <p:bldP spid="63508" grpId="0"/>
      <p:bldP spid="63508" grpId="1"/>
      <p:bldP spid="63508" grpId="2"/>
      <p:bldP spid="63508" grpId="3"/>
      <p:bldP spid="63508" grpId="4"/>
      <p:bldP spid="63508" grpId="5"/>
      <p:bldP spid="63508" grpId="6"/>
      <p:bldP spid="63508" grpId="7"/>
      <p:bldP spid="63508" grpId="8"/>
      <p:bldP spid="63508" grpId="9"/>
      <p:bldP spid="63508" grpId="10"/>
      <p:bldP spid="63508" grpId="11"/>
      <p:bldP spid="63508" grpId="12"/>
      <p:bldP spid="63508" grpId="13"/>
      <p:bldP spid="63508" grpId="14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8" descr="18">
            <a:extLst>
              <a:ext uri="{FF2B5EF4-FFF2-40B4-BE49-F238E27FC236}">
                <a16:creationId xmlns="" xmlns:a16="http://schemas.microsoft.com/office/drawing/2014/main" id="{958055EB-7712-4EB8-B2B9-88E44EABD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00" y="3113088"/>
            <a:ext cx="2436813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1" name="Picture 19" descr="20">
            <a:extLst>
              <a:ext uri="{FF2B5EF4-FFF2-40B4-BE49-F238E27FC236}">
                <a16:creationId xmlns="" xmlns:a16="http://schemas.microsoft.com/office/drawing/2014/main" id="{6BA1CA5D-621B-4CF3-86A0-85D3EF27A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13" y="3344863"/>
            <a:ext cx="11176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2" name="Picture 20" descr="21">
            <a:extLst>
              <a:ext uri="{FF2B5EF4-FFF2-40B4-BE49-F238E27FC236}">
                <a16:creationId xmlns="" xmlns:a16="http://schemas.microsoft.com/office/drawing/2014/main" id="{CEB35CEE-1CC6-4BE5-92CC-3F8C8A409A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738" y="3381375"/>
            <a:ext cx="487362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21" descr="22">
            <a:extLst>
              <a:ext uri="{FF2B5EF4-FFF2-40B4-BE49-F238E27FC236}">
                <a16:creationId xmlns="" xmlns:a16="http://schemas.microsoft.com/office/drawing/2014/main" id="{EF309DA8-9CA2-4ED8-BA82-0DC2210B4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429000"/>
            <a:ext cx="174625" cy="6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4" name="Line 22">
            <a:extLst>
              <a:ext uri="{FF2B5EF4-FFF2-40B4-BE49-F238E27FC236}">
                <a16:creationId xmlns="" xmlns:a16="http://schemas.microsoft.com/office/drawing/2014/main" id="{D68A9D1F-DEBD-436A-AAB1-84126DEED6E3}"/>
              </a:ext>
            </a:extLst>
          </p:cNvPr>
          <p:cNvSpPr>
            <a:spLocks noChangeShapeType="1"/>
          </p:cNvSpPr>
          <p:nvPr/>
        </p:nvSpPr>
        <p:spPr bwMode="auto">
          <a:xfrm>
            <a:off x="5921375" y="3325813"/>
            <a:ext cx="1803400" cy="6350"/>
          </a:xfrm>
          <a:prstGeom prst="line">
            <a:avLst/>
          </a:prstGeom>
          <a:noFill/>
          <a:ln w="38100">
            <a:solidFill>
              <a:srgbClr val="0070C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aphicFrame>
        <p:nvGraphicFramePr>
          <p:cNvPr id="6163" name="Object 25">
            <a:extLst>
              <a:ext uri="{FF2B5EF4-FFF2-40B4-BE49-F238E27FC236}">
                <a16:creationId xmlns="" xmlns:a16="http://schemas.microsoft.com/office/drawing/2014/main" id="{157C10E5-0996-49B7-974A-533BB8BA1B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8881452"/>
              </p:ext>
            </p:extLst>
          </p:nvPr>
        </p:nvGraphicFramePr>
        <p:xfrm>
          <a:off x="7612063" y="3057525"/>
          <a:ext cx="114300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76" r:id="rId7" imgW="152280" imgH="291960" progId="Equation.DSMT4">
                  <p:embed/>
                </p:oleObj>
              </mc:Choice>
              <mc:Fallback>
                <p:oleObj r:id="rId7" imgW="15228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2063" y="3057525"/>
                        <a:ext cx="114300" cy="21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0" name="Rectangle 4">
            <a:extLst>
              <a:ext uri="{FF2B5EF4-FFF2-40B4-BE49-F238E27FC236}">
                <a16:creationId xmlns="" xmlns:a16="http://schemas.microsoft.com/office/drawing/2014/main" id="{0B3C3083-38C5-4C67-9C14-9E5E1C8DA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713" y="517525"/>
            <a:ext cx="3917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三角形三个内角的和等于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180</a:t>
            </a:r>
            <a:r>
              <a:rPr lang="en-US" altLang="en-US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°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64521" name="Rectangle 27">
            <a:extLst>
              <a:ext uri="{FF2B5EF4-FFF2-40B4-BE49-F238E27FC236}">
                <a16:creationId xmlns="" xmlns:a16="http://schemas.microsoft.com/office/drawing/2014/main" id="{57AE70E3-E6DE-419F-8897-FB4C336EB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1217" y="1540817"/>
            <a:ext cx="40238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求证：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+∠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+∠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=180°.</a:t>
            </a:r>
            <a:endParaRPr lang="en-US" altLang="zh-CN" sz="2400" b="1" dirty="0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4" name="Rectangle 30">
            <a:extLst>
              <a:ext uri="{FF2B5EF4-FFF2-40B4-BE49-F238E27FC236}">
                <a16:creationId xmlns="" xmlns:a16="http://schemas.microsoft.com/office/drawing/2014/main" id="{FA02B5C9-1456-4CDC-A2D2-BACD0EEBC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3922" y="1021399"/>
            <a:ext cx="210987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zh-CN" altLang="en-US" sz="2400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已知：</a:t>
            </a:r>
            <a:r>
              <a:rPr kumimoji="1" lang="zh-CN" altLang="en-US" sz="2400" b="1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ABC.</a:t>
            </a:r>
            <a:endParaRPr kumimoji="1" lang="zh-CN" altLang="en-US" sz="2400" b="1" i="1" kern="0" dirty="0">
              <a:solidFill>
                <a:prstClr val="black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Rectangle 24">
            <a:extLst>
              <a:ext uri="{FF2B5EF4-FFF2-40B4-BE49-F238E27FC236}">
                <a16:creationId xmlns="" xmlns:a16="http://schemas.microsoft.com/office/drawing/2014/main" id="{E0C41138-C841-45D3-BF8F-E0E02BF05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275" y="2262697"/>
            <a:ext cx="4710906" cy="21121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kumimoji="1"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证法</a:t>
            </a:r>
            <a:r>
              <a:rPr kumimoji="1" lang="en-US" altLang="zh-CN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kumimoji="1"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过点</a:t>
            </a:r>
            <a:r>
              <a:rPr kumimoji="1"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kumimoji="1" lang="en-US" altLang="zh-CN" sz="2100" b="1" i="1" dirty="0">
                <a:latin typeface="+mn-lt"/>
                <a:ea typeface="仿宋" panose="02010609060101010101" pitchFamily="49" charset="-122"/>
              </a:rPr>
              <a:t>l</a:t>
            </a:r>
            <a:r>
              <a:rPr kumimoji="1"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kumimoji="1" lang="en-US" altLang="zh-CN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kumimoji="1"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kumimoji="1"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kumimoji="1"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kumimoji="1"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=∠1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</a:rPr>
              <a:t>(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两直线平</a:t>
            </a:r>
            <a:r>
              <a:rPr kumimoji="1" lang="zh-CN" altLang="en-US" sz="2100" b="1" dirty="0" smtClean="0">
                <a:latin typeface="+mn-lt"/>
                <a:ea typeface="仿宋" panose="02010609060101010101" pitchFamily="49" charset="-122"/>
              </a:rPr>
              <a:t>行，内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错角相等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</a:rPr>
              <a:t>) </a:t>
            </a:r>
          </a:p>
          <a:p>
            <a:pPr>
              <a:lnSpc>
                <a:spcPct val="125000"/>
              </a:lnSpc>
              <a:defRPr/>
            </a:pP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1"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=∠2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</a:rPr>
              <a:t>(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两直线平</a:t>
            </a:r>
            <a:r>
              <a:rPr kumimoji="1" lang="zh-CN" altLang="en-US" sz="2100" b="1" dirty="0" smtClean="0">
                <a:latin typeface="+mn-lt"/>
                <a:ea typeface="仿宋" panose="02010609060101010101" pitchFamily="49" charset="-122"/>
              </a:rPr>
              <a:t>行，内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错角相等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</a:rPr>
              <a:t>) </a:t>
            </a:r>
          </a:p>
          <a:p>
            <a:pPr>
              <a:lnSpc>
                <a:spcPct val="125000"/>
              </a:lnSpc>
              <a:defRPr/>
            </a:pP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∵∠2+∠1+∠</a:t>
            </a:r>
            <a:r>
              <a:rPr kumimoji="1"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=180</a:t>
            </a:r>
            <a:r>
              <a:rPr kumimoji="1"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kumimoji="1"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kumimoji="1"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kumimoji="1"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+∠</a:t>
            </a:r>
            <a:r>
              <a:rPr kumimoji="1"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+∠</a:t>
            </a:r>
            <a:r>
              <a:rPr kumimoji="1"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=180°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2FE174-4457-4674-86A2-4C1E2410DC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7788" y="3281363"/>
            <a:ext cx="357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prstClr val="black"/>
                </a:solidFill>
                <a:latin typeface="+mn-lt"/>
              </a:rPr>
              <a:t>1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908D4DA-A6CC-4ED4-A343-CC6B5FC38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4838" y="3322638"/>
            <a:ext cx="357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prstClr val="black"/>
                </a:solidFill>
                <a:latin typeface="+mn-lt"/>
              </a:rPr>
              <a:t>2</a:t>
            </a:r>
          </a:p>
        </p:txBody>
      </p:sp>
      <p:sp>
        <p:nvSpPr>
          <p:cNvPr id="29" name="Freeform 40">
            <a:extLst>
              <a:ext uri="{FF2B5EF4-FFF2-40B4-BE49-F238E27FC236}">
                <a16:creationId xmlns="" xmlns:a16="http://schemas.microsoft.com/office/drawing/2014/main" id="{FEFD477E-4D80-4F0E-97F4-C6CFB1B2D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5425" y="1928813"/>
            <a:ext cx="938213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30" name="Freeform 41">
            <a:extLst>
              <a:ext uri="{FF2B5EF4-FFF2-40B4-BE49-F238E27FC236}">
                <a16:creationId xmlns="" xmlns:a16="http://schemas.microsoft.com/office/drawing/2014/main" id="{8B261938-DE12-4953-A30B-A431A2961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8325" y="1300163"/>
            <a:ext cx="1096963" cy="779462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31" name="Freeform 42">
            <a:extLst>
              <a:ext uri="{FF2B5EF4-FFF2-40B4-BE49-F238E27FC236}">
                <a16:creationId xmlns="" xmlns:a16="http://schemas.microsoft.com/office/drawing/2014/main" id="{C27F1CCE-438A-4071-927D-FE499BA8E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2675" y="1928813"/>
            <a:ext cx="1350963" cy="625475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4" name="Group 53">
            <a:extLst>
              <a:ext uri="{FF2B5EF4-FFF2-40B4-BE49-F238E27FC236}">
                <a16:creationId xmlns="" xmlns:a16="http://schemas.microsoft.com/office/drawing/2014/main" id="{4799EED1-AD01-4E27-B69A-BE97658587BD}"/>
              </a:ext>
            </a:extLst>
          </p:cNvPr>
          <p:cNvGrpSpPr>
            <a:grpSpLocks/>
          </p:cNvGrpSpPr>
          <p:nvPr/>
        </p:nvGrpSpPr>
        <p:grpSpPr bwMode="auto">
          <a:xfrm>
            <a:off x="5305425" y="1300163"/>
            <a:ext cx="2192338" cy="1250950"/>
            <a:chOff x="0" y="0"/>
            <a:chExt cx="1842" cy="1050"/>
          </a:xfrm>
        </p:grpSpPr>
        <p:sp>
          <p:nvSpPr>
            <p:cNvPr id="64530" name="Freeform 43">
              <a:extLst>
                <a:ext uri="{FF2B5EF4-FFF2-40B4-BE49-F238E27FC236}">
                  <a16:creationId xmlns="" xmlns:a16="http://schemas.microsoft.com/office/drawing/2014/main" id="{344D19A7-121A-4557-8C47-C201377A9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25"/>
              <a:ext cx="757" cy="525"/>
            </a:xfrm>
            <a:custGeom>
              <a:avLst/>
              <a:gdLst>
                <a:gd name="T0" fmla="*/ 4542 w 4542"/>
                <a:gd name="T1" fmla="*/ 3148 h 3148"/>
                <a:gd name="T2" fmla="*/ 0 w 4542"/>
                <a:gd name="T3" fmla="*/ 3148 h 3148"/>
                <a:gd name="T4" fmla="*/ 1758 w 4542"/>
                <a:gd name="T5" fmla="*/ 0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4531" name="Freeform 44">
              <a:extLst>
                <a:ext uri="{FF2B5EF4-FFF2-40B4-BE49-F238E27FC236}">
                  <a16:creationId xmlns="" xmlns:a16="http://schemas.microsoft.com/office/drawing/2014/main" id="{E1E18039-4869-45D6-ADD2-75FD7ABA4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" y="525"/>
              <a:ext cx="439" cy="123"/>
            </a:xfrm>
            <a:custGeom>
              <a:avLst/>
              <a:gdLst>
                <a:gd name="T0" fmla="*/ 0 w 2630"/>
                <a:gd name="T1" fmla="*/ 737 h 737"/>
                <a:gd name="T2" fmla="*/ 586 w 2630"/>
                <a:gd name="T3" fmla="*/ 298 h 737"/>
                <a:gd name="T4" fmla="*/ 1135 w 2630"/>
                <a:gd name="T5" fmla="*/ 664 h 737"/>
                <a:gd name="T6" fmla="*/ 1574 w 2630"/>
                <a:gd name="T7" fmla="*/ 225 h 737"/>
                <a:gd name="T8" fmla="*/ 1849 w 2630"/>
                <a:gd name="T9" fmla="*/ 481 h 737"/>
                <a:gd name="T10" fmla="*/ 2630 w 2630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4532" name="Freeform 45">
              <a:extLst>
                <a:ext uri="{FF2B5EF4-FFF2-40B4-BE49-F238E27FC236}">
                  <a16:creationId xmlns="" xmlns:a16="http://schemas.microsoft.com/office/drawing/2014/main" id="{C9F6A928-09DA-4D43-9909-4B30EE399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" y="648"/>
              <a:ext cx="80" cy="402"/>
            </a:xfrm>
            <a:custGeom>
              <a:avLst/>
              <a:gdLst>
                <a:gd name="T0" fmla="*/ 403 w 476"/>
                <a:gd name="T1" fmla="*/ 0 h 2412"/>
                <a:gd name="T2" fmla="*/ 0 w 476"/>
                <a:gd name="T3" fmla="*/ 843 h 2412"/>
                <a:gd name="T4" fmla="*/ 476 w 476"/>
                <a:gd name="T5" fmla="*/ 1246 h 2412"/>
                <a:gd name="T6" fmla="*/ 74 w 476"/>
                <a:gd name="T7" fmla="*/ 1721 h 2412"/>
                <a:gd name="T8" fmla="*/ 294 w 476"/>
                <a:gd name="T9" fmla="*/ 2412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4533" name="Freeform 46">
              <a:extLst>
                <a:ext uri="{FF2B5EF4-FFF2-40B4-BE49-F238E27FC236}">
                  <a16:creationId xmlns="" xmlns:a16="http://schemas.microsoft.com/office/drawing/2014/main" id="{6B6B4AF6-7B5C-4440-9B21-8FD6A0656C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0"/>
              <a:ext cx="921" cy="525"/>
            </a:xfrm>
            <a:custGeom>
              <a:avLst/>
              <a:gdLst>
                <a:gd name="T0" fmla="*/ 5523 w 5523"/>
                <a:gd name="T1" fmla="*/ 3148 h 3149"/>
                <a:gd name="T2" fmla="*/ 1755 w 5523"/>
                <a:gd name="T3" fmla="*/ 0 h 3149"/>
                <a:gd name="T4" fmla="*/ 0 w 5523"/>
                <a:gd name="T5" fmla="*/ 3149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4534" name="Freeform 47">
              <a:extLst>
                <a:ext uri="{FF2B5EF4-FFF2-40B4-BE49-F238E27FC236}">
                  <a16:creationId xmlns="" xmlns:a16="http://schemas.microsoft.com/office/drawing/2014/main" id="{21F1CC69-6D8B-4DAF-A56E-8EF386701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" y="525"/>
              <a:ext cx="1085" cy="525"/>
            </a:xfrm>
            <a:custGeom>
              <a:avLst/>
              <a:gdLst>
                <a:gd name="T0" fmla="*/ 0 w 6508"/>
                <a:gd name="T1" fmla="*/ 3149 h 3149"/>
                <a:gd name="T2" fmla="*/ 6508 w 6508"/>
                <a:gd name="T3" fmla="*/ 3149 h 3149"/>
                <a:gd name="T4" fmla="*/ 2739 w 6508"/>
                <a:gd name="T5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4535" name="Freeform 48">
              <a:extLst>
                <a:ext uri="{FF2B5EF4-FFF2-40B4-BE49-F238E27FC236}">
                  <a16:creationId xmlns="" xmlns:a16="http://schemas.microsoft.com/office/drawing/2014/main" id="{15DB5BC4-1D15-422E-9A68-F0E17C107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525"/>
              <a:ext cx="482" cy="129"/>
            </a:xfrm>
            <a:custGeom>
              <a:avLst/>
              <a:gdLst>
                <a:gd name="T0" fmla="*/ 0 w 2893"/>
                <a:gd name="T1" fmla="*/ 0 h 773"/>
                <a:gd name="T2" fmla="*/ 551 w 2893"/>
                <a:gd name="T3" fmla="*/ 663 h 773"/>
                <a:gd name="T4" fmla="*/ 1063 w 2893"/>
                <a:gd name="T5" fmla="*/ 297 h 773"/>
                <a:gd name="T6" fmla="*/ 1941 w 2893"/>
                <a:gd name="T7" fmla="*/ 773 h 773"/>
                <a:gd name="T8" fmla="*/ 2344 w 2893"/>
                <a:gd name="T9" fmla="*/ 371 h 773"/>
                <a:gd name="T10" fmla="*/ 2893 w 2893"/>
                <a:gd name="T11" fmla="*/ 7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39" name="Line 69">
            <a:extLst>
              <a:ext uri="{FF2B5EF4-FFF2-40B4-BE49-F238E27FC236}">
                <a16:creationId xmlns="" xmlns:a16="http://schemas.microsoft.com/office/drawing/2014/main" id="{1CC17BDF-12A6-4527-B0E2-D9FABA881790}"/>
              </a:ext>
            </a:extLst>
          </p:cNvPr>
          <p:cNvSpPr>
            <a:spLocks noChangeShapeType="1"/>
          </p:cNvSpPr>
          <p:nvPr/>
        </p:nvSpPr>
        <p:spPr bwMode="auto">
          <a:xfrm>
            <a:off x="4894263" y="1281113"/>
            <a:ext cx="2841625" cy="0"/>
          </a:xfrm>
          <a:prstGeom prst="line">
            <a:avLst/>
          </a:prstGeom>
          <a:noFill/>
          <a:ln w="3492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40" name="Freeform 40">
            <a:extLst>
              <a:ext uri="{FF2B5EF4-FFF2-40B4-BE49-F238E27FC236}">
                <a16:creationId xmlns="" xmlns:a16="http://schemas.microsoft.com/office/drawing/2014/main" id="{F2E11126-7E7D-4231-9CA0-3CEC158D2214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045075" y="1303338"/>
            <a:ext cx="938213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41" name="Freeform 42">
            <a:extLst>
              <a:ext uri="{FF2B5EF4-FFF2-40B4-BE49-F238E27FC236}">
                <a16:creationId xmlns="" xmlns:a16="http://schemas.microsoft.com/office/drawing/2014/main" id="{687C1F4E-E411-405F-B0E8-08E4A6A8FD7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6021388" y="1303338"/>
            <a:ext cx="1350962" cy="625475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42" name="下箭头 41">
            <a:extLst>
              <a:ext uri="{FF2B5EF4-FFF2-40B4-BE49-F238E27FC236}">
                <a16:creationId xmlns="" xmlns:a16="http://schemas.microsoft.com/office/drawing/2014/main" id="{C456C053-1E34-4A29-BB51-CA18BABC3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8738" y="2627313"/>
            <a:ext cx="161925" cy="430212"/>
          </a:xfrm>
          <a:prstGeom prst="downArrow">
            <a:avLst>
              <a:gd name="adj1" fmla="val 50000"/>
              <a:gd name="adj2" fmla="val 49558"/>
            </a:avLst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33" name="组合 2">
            <a:extLst>
              <a:ext uri="{FF2B5EF4-FFF2-40B4-BE49-F238E27FC236}">
                <a16:creationId xmlns="" xmlns:a16="http://schemas.microsoft.com/office/drawing/2014/main" id="{5097ED55-2F6A-48E8-AAC6-EADFC4E4E8F0}"/>
              </a:ext>
            </a:extLst>
          </p:cNvPr>
          <p:cNvGrpSpPr>
            <a:grpSpLocks/>
          </p:cNvGrpSpPr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4" name="直线连接符 23">
              <a:extLst>
                <a:ext uri="{FF2B5EF4-FFF2-40B4-BE49-F238E27FC236}">
                  <a16:creationId xmlns="" xmlns:a16="http://schemas.microsoft.com/office/drawing/2014/main" id="{4025984A-B9C1-4D11-AE07-87E23931085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>
              <a:extLst>
                <a:ext uri="{FF2B5EF4-FFF2-40B4-BE49-F238E27FC236}">
                  <a16:creationId xmlns="" xmlns:a16="http://schemas.microsoft.com/office/drawing/2014/main" id="{61596D69-F9CB-47B7-B011-F8377B7CF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6" name="Freeform 74">
              <a:extLst>
                <a:ext uri="{FF2B5EF4-FFF2-40B4-BE49-F238E27FC236}">
                  <a16:creationId xmlns="" xmlns:a16="http://schemas.microsoft.com/office/drawing/2014/main" id="{90B923AD-BD68-45D1-B5D5-D9B73993F53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62542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125 0.230000 L -0.003819 0.006667 " pathEditMode="relative" rAng="0" ptsTypes="">
                                      <p:cBhvr>
                                        <p:cTn id="43" dur="1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82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82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uild="p"/>
      <p:bldP spid="2" grpId="0"/>
      <p:bldP spid="3" grpId="0"/>
      <p:bldP spid="4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ef1d53f6-cad9-4832-8581-960b5efb33a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</TotalTime>
  <Pages>0</Pages>
  <Words>4696</Words>
  <Characters>0</Characters>
  <Application>Microsoft Office PowerPoint</Application>
  <DocSecurity>0</DocSecurity>
  <PresentationFormat>全屏显示(16:9)</PresentationFormat>
  <Lines>0</Lines>
  <Paragraphs>588</Paragraphs>
  <Slides>64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64</vt:i4>
      </vt:variant>
    </vt:vector>
  </HeadingPairs>
  <TitlesOfParts>
    <vt:vector size="70" baseType="lpstr">
      <vt:lpstr>《七彩课堂》课件模板（新）</vt:lpstr>
      <vt:lpstr>1_《七彩课堂》课件模板（新）</vt:lpstr>
      <vt:lpstr>MathType 6.0 Equation</vt:lpstr>
      <vt:lpstr>Equation</vt:lpstr>
      <vt:lpstr>Equation.KSEE3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孤傲的含羞草</dc:creator>
  <cp:keywords/>
  <dc:description/>
  <cp:lastModifiedBy>Administrator</cp:lastModifiedBy>
  <cp:revision>1179</cp:revision>
  <dcterms:created xsi:type="dcterms:W3CDTF">2016-01-14T07:05:12Z</dcterms:created>
  <dcterms:modified xsi:type="dcterms:W3CDTF">2020-04-27T08:05:47Z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