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563" r:id="rId2"/>
  </p:sldMasterIdLst>
  <p:notesMasterIdLst>
    <p:notesMasterId r:id="rId61"/>
  </p:notesMasterIdLst>
  <p:handoutMasterIdLst>
    <p:handoutMasterId r:id="rId62"/>
  </p:handoutMasterIdLst>
  <p:sldIdLst>
    <p:sldId id="399" r:id="rId3"/>
    <p:sldId id="637" r:id="rId4"/>
    <p:sldId id="575" r:id="rId5"/>
    <p:sldId id="576" r:id="rId6"/>
    <p:sldId id="630" r:id="rId7"/>
    <p:sldId id="577" r:id="rId8"/>
    <p:sldId id="578" r:id="rId9"/>
    <p:sldId id="579" r:id="rId10"/>
    <p:sldId id="580" r:id="rId11"/>
    <p:sldId id="598" r:id="rId12"/>
    <p:sldId id="581" r:id="rId13"/>
    <p:sldId id="597" r:id="rId14"/>
    <p:sldId id="582" r:id="rId15"/>
    <p:sldId id="583" r:id="rId16"/>
    <p:sldId id="584" r:id="rId17"/>
    <p:sldId id="585" r:id="rId18"/>
    <p:sldId id="586" r:id="rId19"/>
    <p:sldId id="587" r:id="rId20"/>
    <p:sldId id="632" r:id="rId21"/>
    <p:sldId id="596" r:id="rId22"/>
    <p:sldId id="448" r:id="rId23"/>
    <p:sldId id="588" r:id="rId24"/>
    <p:sldId id="589" r:id="rId25"/>
    <p:sldId id="590" r:id="rId26"/>
    <p:sldId id="591" r:id="rId27"/>
    <p:sldId id="592" r:id="rId28"/>
    <p:sldId id="594" r:id="rId29"/>
    <p:sldId id="633" r:id="rId30"/>
    <p:sldId id="600" r:id="rId31"/>
    <p:sldId id="601" r:id="rId32"/>
    <p:sldId id="634" r:id="rId33"/>
    <p:sldId id="603" r:id="rId34"/>
    <p:sldId id="604" r:id="rId35"/>
    <p:sldId id="605" r:id="rId36"/>
    <p:sldId id="606" r:id="rId37"/>
    <p:sldId id="607" r:id="rId38"/>
    <p:sldId id="608" r:id="rId39"/>
    <p:sldId id="609" r:id="rId40"/>
    <p:sldId id="610" r:id="rId41"/>
    <p:sldId id="611" r:id="rId42"/>
    <p:sldId id="612" r:id="rId43"/>
    <p:sldId id="613" r:id="rId44"/>
    <p:sldId id="614" r:id="rId45"/>
    <p:sldId id="615" r:id="rId46"/>
    <p:sldId id="616" r:id="rId47"/>
    <p:sldId id="618" r:id="rId48"/>
    <p:sldId id="619" r:id="rId49"/>
    <p:sldId id="635" r:id="rId50"/>
    <p:sldId id="620" r:id="rId51"/>
    <p:sldId id="621" r:id="rId52"/>
    <p:sldId id="622" r:id="rId53"/>
    <p:sldId id="623" r:id="rId54"/>
    <p:sldId id="624" r:id="rId55"/>
    <p:sldId id="625" r:id="rId56"/>
    <p:sldId id="626" r:id="rId57"/>
    <p:sldId id="627" r:id="rId58"/>
    <p:sldId id="628" r:id="rId59"/>
    <p:sldId id="636" r:id="rId60"/>
  </p:sldIdLst>
  <p:sldSz cx="9144000" cy="5143500" type="screen16x9"/>
  <p:notesSz cx="6858000" cy="9144000"/>
  <p:custDataLst>
    <p:tags r:id="rId6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42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3" autoAdjust="0"/>
    <p:restoredTop sz="95825" autoAdjust="0"/>
  </p:normalViewPr>
  <p:slideViewPr>
    <p:cSldViewPr snapToGrid="0">
      <p:cViewPr varScale="1">
        <p:scale>
          <a:sx n="116" d="100"/>
          <a:sy n="116" d="100"/>
        </p:scale>
        <p:origin x="-282" y="-102"/>
      </p:cViewPr>
      <p:guideLst>
        <p:guide orient="horz" pos="1542"/>
        <p:guide pos="28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F9A0AF84-740A-4C62-B12E-4E759109A8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4BD6A55-AC66-4D4B-A895-BD15C28EDB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D16C812-A77C-482C-B23C-07A31A8E8D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71B9374-FBE3-4558-985C-C41DF2A5C2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2E9C4EF-344A-4857-A52C-D84514D77B0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47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E11F3604-FF50-42FD-BBD0-FA6FB95920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3C3F657-6277-42BA-BA7B-B2D800F22BB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A536096F-F9E7-49BA-97E1-A045D522C0B4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8D81D4-563C-46E7-A689-E551C45AC5F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64E7CC-E2FD-49D7-936C-1F06BDEFB3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1C69A362-CF3B-491A-9D23-88F12BD64459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66567" name="Picture 2">
            <a:extLst>
              <a:ext uri="{FF2B5EF4-FFF2-40B4-BE49-F238E27FC236}">
                <a16:creationId xmlns:a16="http://schemas.microsoft.com/office/drawing/2014/main" xmlns="" id="{88D83778-64DE-497D-888B-95A85E53907F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8560E4E0-98BE-4841-AB14-63A728A3C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74DAA51C-00C7-44BA-A1EC-93B1ED05E4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810411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61947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243264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000270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617104"/>
      </p:ext>
    </p:extLst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0162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618802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847204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263983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871604D-03BF-41B3-97AC-7D44ACF5FE75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02582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02964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01263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23110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02532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14621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925505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860330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043104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92706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BE1BFDB-F286-4113-8691-D88F29A7B98F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B2FF0652-3029-4215-A785-0D53B254BF6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A95AD6C9-95BF-4C83-AFFE-DAD60ECEC9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4BFE1EE5-30AD-46B8-B3B7-DF94F2C0A5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70571C97-35A1-46E1-AD16-804C76D52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AF8ACE6C-1A38-406F-AC51-97FB81A060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166EDCCF-39AB-49B9-A63A-99FBC5815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602AADDF-A1EF-442F-BD7B-256002C81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44155203-1370-479F-8AFB-7FF3489AC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6B7AF571-2F2E-4598-8D90-35C1BA582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D12A25DF-8E59-4029-9807-3A9E871DD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62D31F3E-D53B-42AD-A80A-C217EDB586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5EE40899-CBBA-48FA-BB31-774CAC17E7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90941030-44B9-4727-81AC-D6A5E3ACCC6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FF61267B-0713-43C1-B424-15ECA3A6E3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5AEB98B4-1BF5-41BA-BC38-D16D4EEF3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10C8872F-98D4-44A4-8E51-690B399BE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2A680FCC-5BBD-4180-A8C8-C269627F2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92259D1F-6618-4C2D-A0FF-21F2AD674C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5E4CB4DC-3D91-487D-BD2D-6F0604AD9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64C5CF16-51E3-48A1-ADC0-0ADF54A2E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67566167-2EC9-4830-800F-BC40582F1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E7E4225F-9D9C-4BF9-A207-1BF5B7EDE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B8E7EF44-83A7-43E6-8A96-AD14AE3460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14110C58-7B51-4FA0-AA9F-5D5C6B974A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F088A66A-5C9F-4820-88FF-E77B00BC35A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9FBA1288-2101-4259-98F1-F01328EC5DC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469D86CC-7D4F-486C-A5C1-7190FE837906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5EAE52FD-FABB-4430-9DC6-8A33A5AF6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B11710E8-4AD4-4439-A5D1-31C0DCEE3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3DE088F4-E627-4F46-A8AD-D646DBB4F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D037929B-EAA2-4B1F-B3D4-D068EA244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930646CE-114D-4507-AF76-6DD98C8905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B9BBEA4A-DD96-4E77-877D-CE56008FD3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1C65B3E7-AF8B-4B45-9CC3-3ADB1FB5A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95CA5898-6895-40DC-9650-0FB3B4F81E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E925005E-ECDE-4681-A011-E0144BC8F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4730990F-EB33-4653-A30D-0A00288687DD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3C576DDF-1CFF-46C2-AE40-712F2B558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516857" y="-10330"/>
            <a:ext cx="25122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画轴对称图形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67" r:id="rId2"/>
    <p:sldLayoutId id="2147484466" r:id="rId3"/>
    <p:sldLayoutId id="2147484464" r:id="rId4"/>
    <p:sldLayoutId id="2147484462" r:id="rId5"/>
    <p:sldLayoutId id="2147484529" r:id="rId6"/>
    <p:sldLayoutId id="2147484530" r:id="rId7"/>
    <p:sldLayoutId id="2147484461" r:id="rId8"/>
    <p:sldLayoutId id="2147484531" r:id="rId9"/>
    <p:sldLayoutId id="2147484532" r:id="rId10"/>
    <p:sldLayoutId id="2147484457" r:id="rId11"/>
    <p:sldLayoutId id="2147484533" r:id="rId12"/>
    <p:sldLayoutId id="2147484534" r:id="rId13"/>
    <p:sldLayoutId id="2147484535" r:id="rId14"/>
    <p:sldLayoutId id="2147484536" r:id="rId15"/>
    <p:sldLayoutId id="2147484537" r:id="rId16"/>
    <p:sldLayoutId id="2147484565" r:id="rId1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2757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4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slide" Target="slide2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Q232.TIF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Q230.TIF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4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24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cai.net/vslt.asp?id=1864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6.wmf"/><Relationship Id="rId7" Type="http://schemas.openxmlformats.org/officeDocument/2006/relationships/image" Target="../media/image8.wmf"/><Relationship Id="rId12" Type="http://schemas.openxmlformats.org/officeDocument/2006/relationships/image" Target="../media/image12.jpeg"/><Relationship Id="rId2" Type="http://schemas.openxmlformats.org/officeDocument/2006/relationships/hyperlink" Target="http://www.sucai.net/vslt.asp?id=1866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sucai.net/vslt.asp?id=1867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7.wmf"/><Relationship Id="rId10" Type="http://schemas.openxmlformats.org/officeDocument/2006/relationships/image" Target="../media/image10.jpeg"/><Relationship Id="rId4" Type="http://schemas.openxmlformats.org/officeDocument/2006/relationships/hyperlink" Target="http://www.sucai.net/vslt.asp?id=1865" TargetMode="External"/><Relationship Id="rId9" Type="http://schemas.openxmlformats.org/officeDocument/2006/relationships/image" Target="../media/image9.wmf"/><Relationship Id="rId1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7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D92CDF9F-89F0-4707-9ED4-EA966F365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07FAC188-480A-45EE-B0E7-694D2A5F36E9}"/>
              </a:ext>
            </a:extLst>
          </p:cNvPr>
          <p:cNvSpPr txBox="1"/>
          <p:nvPr/>
        </p:nvSpPr>
        <p:spPr>
          <a:xfrm>
            <a:off x="1975485" y="1574800"/>
            <a:ext cx="5892165" cy="80791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13.2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画轴对称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图形 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7" name="圆角矩形 16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kern="0" dirty="0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8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endParaRPr>
            </a:p>
          </p:txBody>
        </p:sp>
      </p:grpSp>
      <p:grpSp>
        <p:nvGrpSpPr>
          <p:cNvPr id="19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4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8" name="Rectangle 8">
            <a:extLst>
              <a:ext uri="{FF2B5EF4-FFF2-40B4-BE49-F238E27FC236}">
                <a16:creationId xmlns:a16="http://schemas.microsoft.com/office/drawing/2014/main" xmlns="" id="{223B4929-0434-4357-A6E7-E9B301E90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163" y="545214"/>
            <a:ext cx="8170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下面是四位同学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作的△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的轴对称图形，其中正确的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是（      ）</a:t>
            </a:r>
            <a:endParaRPr lang="en-US" altLang="zh-CN" sz="2400" b="1" dirty="0">
              <a:latin typeface="+mn-lt"/>
              <a:ea typeface="楷体" pitchFamily="49" charset="-122"/>
            </a:endParaRPr>
          </a:p>
        </p:txBody>
      </p:sp>
      <p:pic>
        <p:nvPicPr>
          <p:cNvPr id="230409" name="Picture 9" descr="E:\四清\八上数学（人教）四清2014 教用 √黄旭（外）\Q232.TIF">
            <a:extLst>
              <a:ext uri="{FF2B5EF4-FFF2-40B4-BE49-F238E27FC236}">
                <a16:creationId xmlns:a16="http://schemas.microsoft.com/office/drawing/2014/main" xmlns="" id="{9FC34316-BC21-4453-836B-FAC861690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94" y="1831975"/>
            <a:ext cx="699681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10" name="Rectangle 10">
            <a:extLst>
              <a:ext uri="{FF2B5EF4-FFF2-40B4-BE49-F238E27FC236}">
                <a16:creationId xmlns:a16="http://schemas.microsoft.com/office/drawing/2014/main" xmlns="" id="{4E321190-5B18-42FA-8EA4-2E511D203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174" y="1130362"/>
            <a:ext cx="75247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grpSp>
        <p:nvGrpSpPr>
          <p:cNvPr id="9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4849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00">
            <a:extLst>
              <a:ext uri="{FF2B5EF4-FFF2-40B4-BE49-F238E27FC236}">
                <a16:creationId xmlns:a16="http://schemas.microsoft.com/office/drawing/2014/main" xmlns="" id="{67786E1D-2BE3-4046-9AF9-9220378E8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94" y="1229519"/>
            <a:ext cx="8247062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如图，将长方形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折叠，使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点落在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上的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处，若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EFB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CFD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为（      ）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76802" name="文本框 101">
            <a:extLst>
              <a:ext uri="{FF2B5EF4-FFF2-40B4-BE49-F238E27FC236}">
                <a16:creationId xmlns:a16="http://schemas.microsoft.com/office/drawing/2014/main" xmlns="" id="{9D4A4B56-2A82-48F9-AA34-6E5C7214A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214" y="2429848"/>
            <a:ext cx="377113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 smtClean="0">
                <a:latin typeface="+mn-lt"/>
              </a:rPr>
              <a:t>20°                 B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>
                <a:latin typeface="+mn-lt"/>
              </a:rPr>
              <a:t>30°  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>
                <a:latin typeface="+mn-lt"/>
              </a:rPr>
              <a:t>40° </a:t>
            </a:r>
            <a:r>
              <a:rPr lang="en-US" altLang="zh-CN" sz="2400" b="1" dirty="0" smtClean="0">
                <a:latin typeface="+mn-lt"/>
              </a:rPr>
              <a:t>                D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>
                <a:latin typeface="+mn-lt"/>
              </a:rPr>
              <a:t>50°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6804" name="文本框 3">
            <a:extLst>
              <a:ext uri="{FF2B5EF4-FFF2-40B4-BE49-F238E27FC236}">
                <a16:creationId xmlns:a16="http://schemas.microsoft.com/office/drawing/2014/main" xmlns="" id="{BAEAF2DF-F6FC-46BA-A495-4F3D8D4AA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4417" y="1886591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76818" name="文本框 1">
            <a:extLst>
              <a:ext uri="{FF2B5EF4-FFF2-40B4-BE49-F238E27FC236}">
                <a16:creationId xmlns:a16="http://schemas.microsoft.com/office/drawing/2014/main" xmlns="" id="{4F3E3450-C28A-478A-8C54-F0D4AEE93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727076"/>
            <a:ext cx="4519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利用轴对称求角或线段的值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6">
            <a:extLst>
              <a:ext uri="{FF2B5EF4-FFF2-40B4-BE49-F238E27FC236}">
                <a16:creationId xmlns:a16="http://schemas.microsoft.com/office/drawing/2014/main" xmlns="" id="{17A5BA6B-4FD3-4565-AAF0-445AC9F23A2F}"/>
              </a:ext>
            </a:extLst>
          </p:cNvPr>
          <p:cNvGrpSpPr>
            <a:grpSpLocks/>
          </p:cNvGrpSpPr>
          <p:nvPr/>
        </p:nvGrpSpPr>
        <p:grpSpPr bwMode="auto">
          <a:xfrm>
            <a:off x="647095" y="695326"/>
            <a:ext cx="1858963" cy="492125"/>
            <a:chOff x="427462" y="558483"/>
            <a:chExt cx="1858351" cy="492443"/>
          </a:xfrm>
        </p:grpSpPr>
        <p:grpSp>
          <p:nvGrpSpPr>
            <p:cNvPr id="21" name="组合 5">
              <a:extLst>
                <a:ext uri="{FF2B5EF4-FFF2-40B4-BE49-F238E27FC236}">
                  <a16:creationId xmlns:a16="http://schemas.microsoft.com/office/drawing/2014/main" xmlns="" id="{8E2D798D-8910-4359-8910-42DCB7DAD9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432D2FBA-C6CE-48A3-8CDA-7C3DAAD96B80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AB42B95B-EC0E-48CD-84CA-90A8B59B575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A39EFCC4-FADA-4873-8A01-50719BF35B6D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20BE7C1A-6990-4F25-BBE3-6E5F869F791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D6E7B357-1823-4AE2-BBEB-8B61A65E332D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2" name="文本框 11">
              <a:extLst>
                <a:ext uri="{FF2B5EF4-FFF2-40B4-BE49-F238E27FC236}">
                  <a16:creationId xmlns:a16="http://schemas.microsoft.com/office/drawing/2014/main" xmlns="" id="{1D2EA3F2-C047-41E9-8DA2-978CBBE46B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62588" y="2379915"/>
            <a:ext cx="2440781" cy="1746795"/>
            <a:chOff x="5462588" y="2586942"/>
            <a:chExt cx="2440781" cy="1746795"/>
          </a:xfrm>
        </p:grpSpPr>
        <p:sp>
          <p:nvSpPr>
            <p:cNvPr id="2" name="矩形 1"/>
            <p:cNvSpPr/>
            <p:nvPr/>
          </p:nvSpPr>
          <p:spPr>
            <a:xfrm>
              <a:off x="5785644" y="2814569"/>
              <a:ext cx="1800225" cy="116205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785644" y="2814569"/>
              <a:ext cx="1800225" cy="64924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6233320" y="2814569"/>
              <a:ext cx="1371599" cy="116205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785644" y="3463811"/>
              <a:ext cx="447676" cy="512808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505450" y="2586942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A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62588" y="3784258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B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512844" y="2596467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D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73783" y="3793783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C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82431" y="3235767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E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038850" y="3949016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F</a:t>
              </a:r>
              <a:endParaRPr lang="zh-CN" altLang="en-US" sz="1900" b="1" i="1" dirty="0">
                <a:latin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47095" y="4218625"/>
            <a:ext cx="7694411" cy="83099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方法点拨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折叠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是一种轴对称变换，折叠前后的图形形状和大小不变，对应边和对应角相等．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>
            <a:extLst>
              <a:ext uri="{FF2B5EF4-FFF2-40B4-BE49-F238E27FC236}">
                <a16:creationId xmlns:a16="http://schemas.microsoft.com/office/drawing/2014/main" xmlns="" id="{D54461BF-CE00-467B-A30F-258EB3034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613" y="596721"/>
            <a:ext cx="8278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如图，小红把一张含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30°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角的直角三角形纸片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沿较短边的垂直平分线翻折，则∠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BOC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 </a:t>
            </a:r>
            <a:r>
              <a:rPr lang="zh-CN" altLang="en-US" sz="2400" b="1" u="sng" dirty="0">
                <a:latin typeface="+mn-lt"/>
                <a:ea typeface="楷体" pitchFamily="49" charset="-122"/>
              </a:rPr>
              <a:t>      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</p:txBody>
      </p:sp>
      <p:pic>
        <p:nvPicPr>
          <p:cNvPr id="77826" name="Picture 6" descr="E:\四清\八上数学（人教）四清2014 教用 √黄旭（外）\Q230.TIF">
            <a:extLst>
              <a:ext uri="{FF2B5EF4-FFF2-40B4-BE49-F238E27FC236}">
                <a16:creationId xmlns:a16="http://schemas.microsoft.com/office/drawing/2014/main" xmlns="" id="{E5E04DDC-FBC7-4290-B42E-87346AFD9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0"/>
          <a:stretch>
            <a:fillRect/>
          </a:stretch>
        </p:blipFill>
        <p:spPr bwMode="auto">
          <a:xfrm>
            <a:off x="2835275" y="1935163"/>
            <a:ext cx="185737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8">
            <a:extLst>
              <a:ext uri="{FF2B5EF4-FFF2-40B4-BE49-F238E27FC236}">
                <a16:creationId xmlns:a16="http://schemas.microsoft.com/office/drawing/2014/main" xmlns="" id="{6677E98E-BAAC-402C-BC91-DF557E4AA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113" y="1169898"/>
            <a:ext cx="10144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60°</a:t>
            </a:r>
          </a:p>
        </p:txBody>
      </p:sp>
      <p:grpSp>
        <p:nvGrpSpPr>
          <p:cNvPr id="9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4849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文本框 6151">
            <a:extLst>
              <a:ext uri="{FF2B5EF4-FFF2-40B4-BE49-F238E27FC236}">
                <a16:creationId xmlns:a16="http://schemas.microsoft.com/office/drawing/2014/main" xmlns="" id="{5E16F1FA-0544-4EB8-B85B-A5344C438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608614"/>
            <a:ext cx="2040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作轴对称图形</a:t>
            </a:r>
          </a:p>
        </p:txBody>
      </p:sp>
      <p:sp>
        <p:nvSpPr>
          <p:cNvPr id="10242" name="TextBox 2">
            <a:extLst>
              <a:ext uri="{FF2B5EF4-FFF2-40B4-BE49-F238E27FC236}">
                <a16:creationId xmlns:a16="http://schemas.microsoft.com/office/drawing/2014/main" xmlns="" id="{429F67EF-4990-46CF-91E9-CC6DCC936A09}"/>
              </a:ext>
            </a:extLst>
          </p:cNvPr>
          <p:cNvSpPr txBox="1"/>
          <p:nvPr/>
        </p:nvSpPr>
        <p:spPr>
          <a:xfrm>
            <a:off x="1931918" y="1287121"/>
            <a:ext cx="420660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+mn-ea"/>
              </a:rPr>
              <a:t>如何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+mn-ea"/>
              </a:rPr>
              <a:t>画一个点的轴对称图形？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96271CB-BEED-427A-AC42-63AE6C781F57}"/>
              </a:ext>
            </a:extLst>
          </p:cNvPr>
          <p:cNvSpPr txBox="1"/>
          <p:nvPr/>
        </p:nvSpPr>
        <p:spPr>
          <a:xfrm>
            <a:off x="1402650" y="1897857"/>
            <a:ext cx="3809056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1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画出点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关于直线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</a:rPr>
              <a:t>l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的对称点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′.</a:t>
            </a:r>
            <a:endParaRPr lang="zh-CN" altLang="en-US" sz="2100" b="1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Line 5">
            <a:extLst>
              <a:ext uri="{FF2B5EF4-FFF2-40B4-BE49-F238E27FC236}">
                <a16:creationId xmlns:a16="http://schemas.microsoft.com/office/drawing/2014/main" xmlns="" id="{AFF4FF2A-ADC8-452D-8ACC-EF1630C4F2A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99113" y="2999582"/>
            <a:ext cx="21066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2B6B11C9-FA41-4575-8EEE-31038BAF1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0326" y="2135982"/>
            <a:ext cx="4318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 b="1" dirty="0"/>
              <a:t>﹒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EB7893C-4D32-4C44-9096-BA9F45489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1" y="2864645"/>
            <a:ext cx="2600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66A2376-F10A-439A-9240-5F9A9CFEE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0076" y="2189957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A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ine 9">
            <a:extLst>
              <a:ext uri="{FF2B5EF4-FFF2-40B4-BE49-F238E27FC236}">
                <a16:creationId xmlns:a16="http://schemas.microsoft.com/office/drawing/2014/main" xmlns="" id="{8259E34A-09A3-4A92-86ED-0A1C0A79C495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726" y="2513807"/>
            <a:ext cx="46037" cy="1465263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C420FB4-1AC6-4CD4-B263-FA42DF0F2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726" y="2882107"/>
            <a:ext cx="107950" cy="109538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 b="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AD7B2C2-8C47-4CE1-ACFB-8DC992417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0326" y="3069432"/>
            <a:ext cx="4318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 b="1"/>
              <a:t>﹒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2F71361-85CB-4F3C-ABF0-9FFF99C62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151" y="3323432"/>
            <a:ext cx="809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</a:rPr>
              <a:t>′</a:t>
            </a: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xmlns="" id="{6D9D2B84-7334-4F53-BCDB-E1F20D952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2701132"/>
            <a:ext cx="325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xmlns="" id="{807B727E-E0E1-4895-91D1-87DAEE3DD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2251" y="3385345"/>
            <a:ext cx="269875" cy="53975"/>
          </a:xfrm>
          <a:custGeom>
            <a:avLst/>
            <a:gdLst>
              <a:gd name="T0" fmla="*/ 0 w 227"/>
              <a:gd name="T1" fmla="*/ 0 h 46"/>
              <a:gd name="T2" fmla="*/ 91 w 227"/>
              <a:gd name="T3" fmla="*/ 46 h 46"/>
              <a:gd name="T4" fmla="*/ 227 w 227"/>
              <a:gd name="T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" h="46">
                <a:moveTo>
                  <a:pt x="0" y="0"/>
                </a:moveTo>
                <a:cubicBezTo>
                  <a:pt x="26" y="23"/>
                  <a:pt x="53" y="46"/>
                  <a:pt x="91" y="46"/>
                </a:cubicBezTo>
                <a:cubicBezTo>
                  <a:pt x="129" y="46"/>
                  <a:pt x="204" y="8"/>
                  <a:pt x="227" y="0"/>
                </a:cubicBezTo>
              </a:path>
            </a:pathLst>
          </a:custGeom>
          <a:noFill/>
          <a:ln w="25400" cap="sq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xmlns="" id="{6198123D-E878-4562-B7FF-4FDD75DDA8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445" y="2337594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作法：</a:t>
            </a:r>
          </a:p>
        </p:txBody>
      </p:sp>
      <p:sp>
        <p:nvSpPr>
          <p:cNvPr id="17" name="Text Box 16">
            <a:extLst>
              <a:ext uri="{FF2B5EF4-FFF2-40B4-BE49-F238E27FC236}">
                <a16:creationId xmlns:a16="http://schemas.microsoft.com/office/drawing/2014/main" xmlns="" id="{A33F7B8C-EDAE-475F-9B61-DA1CE3343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" y="2886869"/>
            <a:ext cx="437010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）过点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的垂线，垂足为点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Text Box 17">
            <a:extLst>
              <a:ext uri="{FF2B5EF4-FFF2-40B4-BE49-F238E27FC236}">
                <a16:creationId xmlns:a16="http://schemas.microsoft.com/office/drawing/2014/main" xmlns="" id="{DAC593ED-CF99-4A2E-B273-46C165E3A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620" y="3447256"/>
            <a:ext cx="37016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）在垂线上截取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19" name="Text Box 18">
            <a:extLst>
              <a:ext uri="{FF2B5EF4-FFF2-40B4-BE49-F238E27FC236}">
                <a16:creationId xmlns:a16="http://schemas.microsoft.com/office/drawing/2014/main" xmlns="" id="{56524EE5-DA7C-401F-8FFF-C258421D1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040" y="3958431"/>
            <a:ext cx="42335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+mn-lt"/>
              </a:rPr>
              <a:t>点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dirty="0">
                <a:latin typeface="+mn-lt"/>
              </a:rPr>
              <a:t>′</a:t>
            </a:r>
            <a:r>
              <a:rPr lang="zh-CN" altLang="en-US" sz="2100" b="1" dirty="0">
                <a:latin typeface="+mn-lt"/>
              </a:rPr>
              <a:t>就是点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关于直线</a:t>
            </a:r>
            <a:r>
              <a:rPr lang="en-US" altLang="zh-CN" sz="2100" b="1" i="1" dirty="0">
                <a:latin typeface="+mn-lt"/>
              </a:rPr>
              <a:t>l</a:t>
            </a:r>
            <a:r>
              <a:rPr lang="zh-CN" altLang="en-US" sz="2100" b="1" dirty="0">
                <a:latin typeface="+mn-lt"/>
              </a:rPr>
              <a:t>的对称点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</a:rPr>
              <a:t>  </a:t>
            </a:r>
          </a:p>
        </p:txBody>
      </p:sp>
      <p:grpSp>
        <p:nvGrpSpPr>
          <p:cNvPr id="3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4"/>
          <p:cNvGrpSpPr>
            <a:grpSpLocks/>
          </p:cNvGrpSpPr>
          <p:nvPr/>
        </p:nvGrpSpPr>
        <p:grpSpPr bwMode="auto">
          <a:xfrm>
            <a:off x="2323306" y="658287"/>
            <a:ext cx="1685925" cy="410275"/>
            <a:chOff x="3485" y="1168"/>
            <a:chExt cx="2654" cy="647"/>
          </a:xfrm>
        </p:grpSpPr>
        <p:sp>
          <p:nvSpPr>
            <p:cNvPr id="35" name="圆角矩形 34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36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803813" y="129728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1">
            <a:extLst>
              <a:ext uri="{FF2B5EF4-FFF2-40B4-BE49-F238E27FC236}">
                <a16:creationId xmlns:a16="http://schemas.microsoft.com/office/drawing/2014/main" xmlns="" id="{5AE3DBFD-6049-46F7-80D5-F42FEB831258}"/>
              </a:ext>
            </a:extLst>
          </p:cNvPr>
          <p:cNvSpPr txBox="1"/>
          <p:nvPr/>
        </p:nvSpPr>
        <p:spPr>
          <a:xfrm>
            <a:off x="1681243" y="654900"/>
            <a:ext cx="418576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+mn-ea"/>
              </a:rPr>
              <a:t>如何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+mn-ea"/>
              </a:rPr>
              <a:t>画一条线段的对称图形？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0922867-ABEF-4380-9FCB-4C7F9ED2400B}"/>
              </a:ext>
            </a:extLst>
          </p:cNvPr>
          <p:cNvSpPr txBox="1"/>
          <p:nvPr/>
        </p:nvSpPr>
        <p:spPr>
          <a:xfrm>
            <a:off x="1719364" y="1185862"/>
            <a:ext cx="6194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已知线段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画出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的对称线段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6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67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6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82534" y="658795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AEF0F86F-3D99-45FF-B113-B9AC99B08E46}"/>
              </a:ext>
            </a:extLst>
          </p:cNvPr>
          <p:cNvCxnSpPr>
            <a:cxnSpLocks noChangeShapeType="1"/>
            <a:endCxn id="123" idx="4"/>
          </p:cNvCxnSpPr>
          <p:nvPr/>
        </p:nvCxnSpPr>
        <p:spPr bwMode="auto">
          <a:xfrm>
            <a:off x="4184650" y="2347913"/>
            <a:ext cx="0" cy="102711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Line 14">
            <a:extLst>
              <a:ext uri="{FF2B5EF4-FFF2-40B4-BE49-F238E27FC236}">
                <a16:creationId xmlns:a16="http://schemas.microsoft.com/office/drawing/2014/main" xmlns="" id="{5E318105-18F0-4268-B5D5-91A64B0C8F3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06825" y="2836863"/>
            <a:ext cx="18351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Group 18">
            <a:extLst>
              <a:ext uri="{FF2B5EF4-FFF2-40B4-BE49-F238E27FC236}">
                <a16:creationId xmlns:a16="http://schemas.microsoft.com/office/drawing/2014/main" xmlns="" id="{5042CE65-281E-4E4C-A2E2-E2BB60711DB0}"/>
              </a:ext>
            </a:extLst>
          </p:cNvPr>
          <p:cNvGrpSpPr>
            <a:grpSpLocks/>
          </p:cNvGrpSpPr>
          <p:nvPr/>
        </p:nvGrpSpPr>
        <p:grpSpPr bwMode="auto">
          <a:xfrm>
            <a:off x="5913438" y="2219325"/>
            <a:ext cx="1781175" cy="1092200"/>
            <a:chOff x="1746" y="1733"/>
            <a:chExt cx="1496" cy="917"/>
          </a:xfrm>
        </p:grpSpPr>
        <p:sp>
          <p:nvSpPr>
            <p:cNvPr id="77" name="Text Box 19">
              <a:extLst>
                <a:ext uri="{FF2B5EF4-FFF2-40B4-BE49-F238E27FC236}">
                  <a16:creationId xmlns:a16="http://schemas.microsoft.com/office/drawing/2014/main" xmlns="" id="{133E0D5C-193C-43E6-A799-1428A445B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" y="1733"/>
              <a:ext cx="45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 Box 20">
              <a:extLst>
                <a:ext uri="{FF2B5EF4-FFF2-40B4-BE49-F238E27FC236}">
                  <a16:creationId xmlns:a16="http://schemas.microsoft.com/office/drawing/2014/main" xmlns="" id="{B7D5A8B5-A2EC-4C50-8213-ECD4C2EF5E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2341"/>
              <a:ext cx="45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21">
              <a:extLst>
                <a:ext uri="{FF2B5EF4-FFF2-40B4-BE49-F238E27FC236}">
                  <a16:creationId xmlns:a16="http://schemas.microsoft.com/office/drawing/2014/main" xmlns="" id="{C08C3B11-0F8A-40FE-B6C6-FF5A7B635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3" y="1979"/>
              <a:ext cx="907" cy="4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0" name="Text Box 32">
            <a:extLst>
              <a:ext uri="{FF2B5EF4-FFF2-40B4-BE49-F238E27FC236}">
                <a16:creationId xmlns:a16="http://schemas.microsoft.com/office/drawing/2014/main" xmlns="" id="{D434D96D-6A99-4E0E-907E-5DBE78320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0088" y="4379913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图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81" name="Text Box 33">
            <a:extLst>
              <a:ext uri="{FF2B5EF4-FFF2-40B4-BE49-F238E27FC236}">
                <a16:creationId xmlns:a16="http://schemas.microsoft.com/office/drawing/2014/main" xmlns="" id="{F4EF96C4-EB6A-4A46-BC93-FF1E1CCDC0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4346575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图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82" name="Text Box 34">
            <a:extLst>
              <a:ext uri="{FF2B5EF4-FFF2-40B4-BE49-F238E27FC236}">
                <a16:creationId xmlns:a16="http://schemas.microsoft.com/office/drawing/2014/main" xmlns="" id="{20504FDA-257C-4E8D-ABCB-BD7053B40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7163" y="4346575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图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grpSp>
        <p:nvGrpSpPr>
          <p:cNvPr id="83" name="组合 40">
            <a:extLst>
              <a:ext uri="{FF2B5EF4-FFF2-40B4-BE49-F238E27FC236}">
                <a16:creationId xmlns:a16="http://schemas.microsoft.com/office/drawing/2014/main" xmlns="" id="{DEF647EE-8094-457B-AA6F-11CD6FB3610B}"/>
              </a:ext>
            </a:extLst>
          </p:cNvPr>
          <p:cNvGrpSpPr>
            <a:grpSpLocks/>
          </p:cNvGrpSpPr>
          <p:nvPr/>
        </p:nvGrpSpPr>
        <p:grpSpPr bwMode="auto">
          <a:xfrm>
            <a:off x="1538288" y="1625600"/>
            <a:ext cx="2190750" cy="1685925"/>
            <a:chOff x="323850" y="2319610"/>
            <a:chExt cx="2920895" cy="2248364"/>
          </a:xfrm>
        </p:grpSpPr>
        <p:sp>
          <p:nvSpPr>
            <p:cNvPr id="84" name="Line 4">
              <a:extLst>
                <a:ext uri="{FF2B5EF4-FFF2-40B4-BE49-F238E27FC236}">
                  <a16:creationId xmlns:a16="http://schemas.microsoft.com/office/drawing/2014/main" xmlns="" id="{FA5EE070-4373-4E3B-8863-4690F45DB9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3850" y="4005536"/>
              <a:ext cx="2592388" cy="714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5">
              <a:extLst>
                <a:ext uri="{FF2B5EF4-FFF2-40B4-BE49-F238E27FC236}">
                  <a16:creationId xmlns:a16="http://schemas.microsoft.com/office/drawing/2014/main" xmlns="" id="{A43EA060-FE32-45D8-AEBE-83EE5B414B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3575" y="278157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Line 6">
              <a:extLst>
                <a:ext uri="{FF2B5EF4-FFF2-40B4-BE49-F238E27FC236}">
                  <a16:creationId xmlns:a16="http://schemas.microsoft.com/office/drawing/2014/main" xmlns="" id="{EE0DDCED-14CB-4110-8D9C-61D4A8D531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3575" y="278157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9" name="Group 7">
              <a:extLst>
                <a:ext uri="{FF2B5EF4-FFF2-40B4-BE49-F238E27FC236}">
                  <a16:creationId xmlns:a16="http://schemas.microsoft.com/office/drawing/2014/main" xmlns="" id="{ED566520-D61B-4743-9EEC-95BCED23A7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0213" y="2319610"/>
              <a:ext cx="2773363" cy="1311275"/>
              <a:chOff x="1586" y="1779"/>
              <a:chExt cx="1747" cy="826"/>
            </a:xfrm>
          </p:grpSpPr>
          <p:sp>
            <p:nvSpPr>
              <p:cNvPr id="94" name="Text Box 8">
                <a:extLst>
                  <a:ext uri="{FF2B5EF4-FFF2-40B4-BE49-F238E27FC236}">
                    <a16:creationId xmlns:a16="http://schemas.microsoft.com/office/drawing/2014/main" xmlns="" id="{AC0A88E7-F5D1-490D-95DD-B0EEB73EA8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6" y="1779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Times New Roman" panose="02020603050405020304" pitchFamily="18" charset="0"/>
                  </a:rPr>
                  <a:t>A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Text Box 9">
                <a:extLst>
                  <a:ext uri="{FF2B5EF4-FFF2-40B4-BE49-F238E27FC236}">
                    <a16:creationId xmlns:a16="http://schemas.microsoft.com/office/drawing/2014/main" xmlns="" id="{E3FF0A15-6CEE-49D2-9CE9-3AE89D4562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0" y="2296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Line 10">
                <a:extLst>
                  <a:ext uri="{FF2B5EF4-FFF2-40B4-BE49-F238E27FC236}">
                    <a16:creationId xmlns:a16="http://schemas.microsoft.com/office/drawing/2014/main" xmlns="" id="{E2B170AD-4CD1-43C2-8DE9-C823DE98A9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0" y="1979"/>
                <a:ext cx="960" cy="4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0" name="Rectangle 13">
              <a:extLst>
                <a:ext uri="{FF2B5EF4-FFF2-40B4-BE49-F238E27FC236}">
                  <a16:creationId xmlns:a16="http://schemas.microsoft.com/office/drawing/2014/main" xmlns="" id="{8B095D20-E333-4802-B794-A68C99766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238" y="4076973"/>
              <a:ext cx="328507" cy="49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椭圆 34">
              <a:extLst>
                <a:ext uri="{FF2B5EF4-FFF2-40B4-BE49-F238E27FC236}">
                  <a16:creationId xmlns:a16="http://schemas.microsoft.com/office/drawing/2014/main" xmlns="" id="{BFEBF454-566E-4F72-88D5-FA66B9064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00" y="2564905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2" name="椭圆 35">
              <a:extLst>
                <a:ext uri="{FF2B5EF4-FFF2-40B4-BE49-F238E27FC236}">
                  <a16:creationId xmlns:a16="http://schemas.microsoft.com/office/drawing/2014/main" xmlns="" id="{EC243991-F205-4964-BA53-CBC2CFF0C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732" y="318451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97" name="组合 41">
            <a:extLst>
              <a:ext uri="{FF2B5EF4-FFF2-40B4-BE49-F238E27FC236}">
                <a16:creationId xmlns:a16="http://schemas.microsoft.com/office/drawing/2014/main" xmlns="" id="{DB4C4611-5FF2-4D9A-8F38-DC262A3745B9}"/>
              </a:ext>
            </a:extLst>
          </p:cNvPr>
          <p:cNvGrpSpPr>
            <a:grpSpLocks/>
          </p:cNvGrpSpPr>
          <p:nvPr/>
        </p:nvGrpSpPr>
        <p:grpSpPr bwMode="auto">
          <a:xfrm>
            <a:off x="3859213" y="2111375"/>
            <a:ext cx="2030412" cy="1069975"/>
            <a:chOff x="3419476" y="2967312"/>
            <a:chExt cx="2704963" cy="1427163"/>
          </a:xfrm>
        </p:grpSpPr>
        <p:sp>
          <p:nvSpPr>
            <p:cNvPr id="98" name="Rectangle 16">
              <a:extLst>
                <a:ext uri="{FF2B5EF4-FFF2-40B4-BE49-F238E27FC236}">
                  <a16:creationId xmlns:a16="http://schemas.microsoft.com/office/drawing/2014/main" xmlns="" id="{910ECF3C-AFF8-4A57-B2E1-2B479340B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5963" y="3861073"/>
              <a:ext cx="328476" cy="49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9" name="Group 25">
              <a:extLst>
                <a:ext uri="{FF2B5EF4-FFF2-40B4-BE49-F238E27FC236}">
                  <a16:creationId xmlns:a16="http://schemas.microsoft.com/office/drawing/2014/main" xmlns="" id="{F7ABCC21-D6A5-41FA-9127-8C26775B0F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19476" y="2967312"/>
              <a:ext cx="2447925" cy="1427163"/>
              <a:chOff x="1700" y="1778"/>
              <a:chExt cx="1542" cy="899"/>
            </a:xfrm>
          </p:grpSpPr>
          <p:sp>
            <p:nvSpPr>
              <p:cNvPr id="103" name="Text Box 26">
                <a:extLst>
                  <a:ext uri="{FF2B5EF4-FFF2-40B4-BE49-F238E27FC236}">
                    <a16:creationId xmlns:a16="http://schemas.microsoft.com/office/drawing/2014/main" xmlns="" id="{533CA1FA-A6EB-488C-A282-4B42DA9067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0" y="1778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Text Box 27">
                <a:extLst>
                  <a:ext uri="{FF2B5EF4-FFF2-40B4-BE49-F238E27FC236}">
                    <a16:creationId xmlns:a16="http://schemas.microsoft.com/office/drawing/2014/main" xmlns="" id="{240CBE7A-C7FD-4936-A893-A34E665195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89" y="2368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Line 28">
                <a:extLst>
                  <a:ext uri="{FF2B5EF4-FFF2-40B4-BE49-F238E27FC236}">
                    <a16:creationId xmlns:a16="http://schemas.microsoft.com/office/drawing/2014/main" xmlns="" id="{76BE2763-A0C8-434C-92BD-B601B4BDB7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73" y="1979"/>
                <a:ext cx="907" cy="4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Rectangle 30">
                <a:extLst>
                  <a:ext uri="{FF2B5EF4-FFF2-40B4-BE49-F238E27FC236}">
                    <a16:creationId xmlns:a16="http://schemas.microsoft.com/office/drawing/2014/main" xmlns="" id="{51DC64AD-A009-4E28-8156-7746D9D0A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4" y="2050"/>
                <a:ext cx="260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1" name="椭圆 36">
              <a:extLst>
                <a:ext uri="{FF2B5EF4-FFF2-40B4-BE49-F238E27FC236}">
                  <a16:creationId xmlns:a16="http://schemas.microsoft.com/office/drawing/2014/main" xmlns="" id="{962F298F-6EFC-4087-917D-0399FCA94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9912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02" name="椭圆 37">
              <a:extLst>
                <a:ext uri="{FF2B5EF4-FFF2-40B4-BE49-F238E27FC236}">
                  <a16:creationId xmlns:a16="http://schemas.microsoft.com/office/drawing/2014/main" xmlns="" id="{BA5B4108-CFA2-4BDB-9C5C-C0CCE9A90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0634" y="3861048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07" name="组合 42">
            <a:extLst>
              <a:ext uri="{FF2B5EF4-FFF2-40B4-BE49-F238E27FC236}">
                <a16:creationId xmlns:a16="http://schemas.microsoft.com/office/drawing/2014/main" xmlns="" id="{AA3BD3D1-9B60-45E0-8D57-AA1EADA69A8F}"/>
              </a:ext>
            </a:extLst>
          </p:cNvPr>
          <p:cNvGrpSpPr>
            <a:grpSpLocks/>
          </p:cNvGrpSpPr>
          <p:nvPr/>
        </p:nvGrpSpPr>
        <p:grpSpPr bwMode="auto">
          <a:xfrm>
            <a:off x="5913438" y="2457450"/>
            <a:ext cx="2135187" cy="800100"/>
            <a:chOff x="6156325" y="3429000"/>
            <a:chExt cx="2847870" cy="1067591"/>
          </a:xfrm>
        </p:grpSpPr>
        <p:sp>
          <p:nvSpPr>
            <p:cNvPr id="108" name="Line 15">
              <a:extLst>
                <a:ext uri="{FF2B5EF4-FFF2-40B4-BE49-F238E27FC236}">
                  <a16:creationId xmlns:a16="http://schemas.microsoft.com/office/drawing/2014/main" xmlns="" id="{37F664E8-4177-4261-8785-2F7900B65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56325" y="3861073"/>
              <a:ext cx="2808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Rectangle 17">
              <a:extLst>
                <a:ext uri="{FF2B5EF4-FFF2-40B4-BE49-F238E27FC236}">
                  <a16:creationId xmlns:a16="http://schemas.microsoft.com/office/drawing/2014/main" xmlns="" id="{6BD86BF4-2A88-4BFA-8D60-7EE53B737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5688" y="4005536"/>
              <a:ext cx="328507" cy="49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椭圆 38">
              <a:extLst>
                <a:ext uri="{FF2B5EF4-FFF2-40B4-BE49-F238E27FC236}">
                  <a16:creationId xmlns:a16="http://schemas.microsoft.com/office/drawing/2014/main" xmlns="" id="{59B15FE4-540E-4A1C-9FB0-3ECDC8F13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4208" y="342900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11" name="椭圆 39">
              <a:extLst>
                <a:ext uri="{FF2B5EF4-FFF2-40B4-BE49-F238E27FC236}">
                  <a16:creationId xmlns:a16="http://schemas.microsoft.com/office/drawing/2014/main" xmlns="" id="{B34A9D32-74EE-4587-BD2C-FF39620DD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4368" y="404860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1058BEE2-24CD-467D-BBD7-29ECA78398B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16125" y="1901825"/>
            <a:ext cx="0" cy="21050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xmlns="" id="{4DF28554-8470-42E2-8D0E-3B5BCC4A2432}"/>
              </a:ext>
            </a:extLst>
          </p:cNvPr>
          <p:cNvCxnSpPr>
            <a:cxnSpLocks noChangeShapeType="1"/>
            <a:stCxn id="91" idx="3"/>
            <a:endCxn id="123" idx="4"/>
          </p:cNvCxnSpPr>
          <p:nvPr/>
        </p:nvCxnSpPr>
        <p:spPr bwMode="auto">
          <a:xfrm>
            <a:off x="3143250" y="2371725"/>
            <a:ext cx="12700" cy="11017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8EB1E959-C23A-4FE8-BFA1-B55817571FD9}"/>
              </a:ext>
            </a:extLst>
          </p:cNvPr>
          <p:cNvCxnSpPr>
            <a:stCxn id="91" idx="3"/>
            <a:endCxn id="123" idx="4"/>
          </p:cNvCxnSpPr>
          <p:nvPr/>
        </p:nvCxnSpPr>
        <p:spPr bwMode="auto">
          <a:xfrm flipV="1">
            <a:off x="2024063" y="3536950"/>
            <a:ext cx="1085850" cy="50165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D26FC368-405E-433F-8690-588E001ADE6F}"/>
              </a:ext>
            </a:extLst>
          </p:cNvPr>
          <p:cNvCxnSpPr>
            <a:stCxn id="91" idx="3"/>
            <a:endCxn id="123" idx="4"/>
          </p:cNvCxnSpPr>
          <p:nvPr/>
        </p:nvCxnSpPr>
        <p:spPr bwMode="auto">
          <a:xfrm flipV="1">
            <a:off x="4167188" y="2857500"/>
            <a:ext cx="1096962" cy="48577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2C6AF73D-F7C9-43C6-8CC7-AB03D06F557E}"/>
              </a:ext>
            </a:extLst>
          </p:cNvPr>
          <p:cNvCxnSpPr>
            <a:cxnSpLocks noChangeShapeType="1"/>
            <a:stCxn id="91" idx="3"/>
            <a:endCxn id="126" idx="4"/>
          </p:cNvCxnSpPr>
          <p:nvPr/>
        </p:nvCxnSpPr>
        <p:spPr bwMode="auto">
          <a:xfrm>
            <a:off x="6192838" y="2511425"/>
            <a:ext cx="0" cy="6381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3392695B-B933-46AE-8061-5B404DFFB930}"/>
              </a:ext>
            </a:extLst>
          </p:cNvPr>
          <p:cNvCxnSpPr>
            <a:cxnSpLocks noChangeShapeType="1"/>
            <a:stCxn id="91" idx="3"/>
            <a:endCxn id="126" idx="4"/>
          </p:cNvCxnSpPr>
          <p:nvPr/>
        </p:nvCxnSpPr>
        <p:spPr bwMode="auto">
          <a:xfrm>
            <a:off x="7262813" y="2606675"/>
            <a:ext cx="9525" cy="3984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DA3B0981-19EA-42C1-9960-E14827EEBE12}"/>
              </a:ext>
            </a:extLst>
          </p:cNvPr>
          <p:cNvCxnSpPr>
            <a:stCxn id="91" idx="3"/>
            <a:endCxn id="126" idx="4"/>
          </p:cNvCxnSpPr>
          <p:nvPr/>
        </p:nvCxnSpPr>
        <p:spPr bwMode="auto">
          <a:xfrm flipV="1">
            <a:off x="6183313" y="2565400"/>
            <a:ext cx="1122362" cy="5603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9" name="组合 101">
            <a:extLst>
              <a:ext uri="{FF2B5EF4-FFF2-40B4-BE49-F238E27FC236}">
                <a16:creationId xmlns:a16="http://schemas.microsoft.com/office/drawing/2014/main" xmlns="" id="{B23F4276-660C-4737-A70F-70ED8E4F16AF}"/>
              </a:ext>
            </a:extLst>
          </p:cNvPr>
          <p:cNvGrpSpPr>
            <a:grpSpLocks/>
          </p:cNvGrpSpPr>
          <p:nvPr/>
        </p:nvGrpSpPr>
        <p:grpSpPr bwMode="auto">
          <a:xfrm>
            <a:off x="1831975" y="4010025"/>
            <a:ext cx="539750" cy="396875"/>
            <a:chOff x="827584" y="5445224"/>
            <a:chExt cx="719138" cy="575101"/>
          </a:xfrm>
        </p:grpSpPr>
        <p:sp>
          <p:nvSpPr>
            <p:cNvPr id="120" name="椭圆 48">
              <a:extLst>
                <a:ext uri="{FF2B5EF4-FFF2-40B4-BE49-F238E27FC236}">
                  <a16:creationId xmlns:a16="http://schemas.microsoft.com/office/drawing/2014/main" xmlns="" id="{57206C8A-8AE9-4D72-8327-DCAD0A7EC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600" y="5445224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21" name="Text Box 8">
              <a:extLst>
                <a:ext uri="{FF2B5EF4-FFF2-40B4-BE49-F238E27FC236}">
                  <a16:creationId xmlns:a16="http://schemas.microsoft.com/office/drawing/2014/main" xmlns="" id="{05A3FBD2-B3A9-457F-B188-FBD1BABF9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7584" y="5487615"/>
              <a:ext cx="719138" cy="53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b="1" dirty="0">
                  <a:latin typeface="Times New Roman" panose="02020603050405020304" pitchFamily="18" charset="0"/>
                </a:rPr>
                <a:t> ′</a:t>
              </a:r>
              <a:endPara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2" name="组合 103">
            <a:extLst>
              <a:ext uri="{FF2B5EF4-FFF2-40B4-BE49-F238E27FC236}">
                <a16:creationId xmlns:a16="http://schemas.microsoft.com/office/drawing/2014/main" xmlns="" id="{3DDD9736-46EC-4455-94BC-3D9F3BF483D9}"/>
              </a:ext>
            </a:extLst>
          </p:cNvPr>
          <p:cNvGrpSpPr>
            <a:grpSpLocks/>
          </p:cNvGrpSpPr>
          <p:nvPr/>
        </p:nvGrpSpPr>
        <p:grpSpPr bwMode="auto">
          <a:xfrm>
            <a:off x="3970338" y="3267075"/>
            <a:ext cx="538162" cy="508000"/>
            <a:chOff x="3564830" y="4509120"/>
            <a:chExt cx="719138" cy="676554"/>
          </a:xfrm>
        </p:grpSpPr>
        <p:sp>
          <p:nvSpPr>
            <p:cNvPr id="123" name="椭圆 68">
              <a:extLst>
                <a:ext uri="{FF2B5EF4-FFF2-40B4-BE49-F238E27FC236}">
                  <a16:creationId xmlns:a16="http://schemas.microsoft.com/office/drawing/2014/main" xmlns="" id="{62083708-516B-4198-A236-AEA7C4C68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9912" y="450912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24" name="Text Box 8">
              <a:extLst>
                <a:ext uri="{FF2B5EF4-FFF2-40B4-BE49-F238E27FC236}">
                  <a16:creationId xmlns:a16="http://schemas.microsoft.com/office/drawing/2014/main" xmlns="" id="{524575A6-F0AC-40D6-8B84-8DADBB3874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4830" y="4695527"/>
              <a:ext cx="719138" cy="490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5" name="组合 104">
            <a:extLst>
              <a:ext uri="{FF2B5EF4-FFF2-40B4-BE49-F238E27FC236}">
                <a16:creationId xmlns:a16="http://schemas.microsoft.com/office/drawing/2014/main" xmlns="" id="{9B42B15B-1F79-41DF-8D84-1679B0DA9B41}"/>
              </a:ext>
            </a:extLst>
          </p:cNvPr>
          <p:cNvGrpSpPr>
            <a:grpSpLocks/>
          </p:cNvGrpSpPr>
          <p:nvPr/>
        </p:nvGrpSpPr>
        <p:grpSpPr bwMode="auto">
          <a:xfrm>
            <a:off x="6021388" y="3040063"/>
            <a:ext cx="539750" cy="433387"/>
            <a:chOff x="6301134" y="4206574"/>
            <a:chExt cx="719138" cy="578036"/>
          </a:xfrm>
        </p:grpSpPr>
        <p:sp>
          <p:nvSpPr>
            <p:cNvPr id="126" name="椭圆 81">
              <a:extLst>
                <a:ext uri="{FF2B5EF4-FFF2-40B4-BE49-F238E27FC236}">
                  <a16:creationId xmlns:a16="http://schemas.microsoft.com/office/drawing/2014/main" xmlns="" id="{867A2CB4-F6DE-488E-B4E9-61D55A227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722" y="4206574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27" name="Text Box 8">
              <a:extLst>
                <a:ext uri="{FF2B5EF4-FFF2-40B4-BE49-F238E27FC236}">
                  <a16:creationId xmlns:a16="http://schemas.microsoft.com/office/drawing/2014/main" xmlns="" id="{0340BDA0-8A9D-4A28-AC64-34EC96E5EF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1134" y="4293096"/>
              <a:ext cx="719138" cy="49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8" name="组合 102">
            <a:extLst>
              <a:ext uri="{FF2B5EF4-FFF2-40B4-BE49-F238E27FC236}">
                <a16:creationId xmlns:a16="http://schemas.microsoft.com/office/drawing/2014/main" xmlns="" id="{434F7EE8-CFC2-46D8-9D51-ECFC2CBC945D}"/>
              </a:ext>
            </a:extLst>
          </p:cNvPr>
          <p:cNvGrpSpPr>
            <a:grpSpLocks/>
          </p:cNvGrpSpPr>
          <p:nvPr/>
        </p:nvGrpSpPr>
        <p:grpSpPr bwMode="auto">
          <a:xfrm>
            <a:off x="2997200" y="3429000"/>
            <a:ext cx="538163" cy="442913"/>
            <a:chOff x="2269248" y="4725144"/>
            <a:chExt cx="719138" cy="589527"/>
          </a:xfrm>
        </p:grpSpPr>
        <p:sp>
          <p:nvSpPr>
            <p:cNvPr id="129" name="椭圆 55">
              <a:extLst>
                <a:ext uri="{FF2B5EF4-FFF2-40B4-BE49-F238E27FC236}">
                  <a16:creationId xmlns:a16="http://schemas.microsoft.com/office/drawing/2014/main" xmlns="" id="{51419CE9-613B-4BFA-B652-D8E740D8B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7246" y="4725144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30" name="Text Box 8">
              <a:extLst>
                <a:ext uri="{FF2B5EF4-FFF2-40B4-BE49-F238E27FC236}">
                  <a16:creationId xmlns:a16="http://schemas.microsoft.com/office/drawing/2014/main" xmlns="" id="{0D0F998C-883D-49EA-81CC-9B36CACB43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69248" y="4824467"/>
              <a:ext cx="719138" cy="49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1" name="Text Box 8">
            <a:extLst>
              <a:ext uri="{FF2B5EF4-FFF2-40B4-BE49-F238E27FC236}">
                <a16:creationId xmlns:a16="http://schemas.microsoft.com/office/drawing/2014/main" xmlns="" id="{A98140CF-79D6-4085-A7B7-35EBCB712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813" y="2489200"/>
            <a:ext cx="538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(</a:t>
            </a: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r>
              <a:rPr lang="en-US" altLang="zh-CN" b="1">
                <a:latin typeface="Times New Roman" panose="02020603050405020304" pitchFamily="18" charset="0"/>
              </a:rPr>
              <a:t> ′)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2" name="组合 105">
            <a:extLst>
              <a:ext uri="{FF2B5EF4-FFF2-40B4-BE49-F238E27FC236}">
                <a16:creationId xmlns:a16="http://schemas.microsoft.com/office/drawing/2014/main" xmlns="" id="{B5DBF52F-1652-4761-BC1A-F40B9CDC67D5}"/>
              </a:ext>
            </a:extLst>
          </p:cNvPr>
          <p:cNvGrpSpPr>
            <a:grpSpLocks/>
          </p:cNvGrpSpPr>
          <p:nvPr/>
        </p:nvGrpSpPr>
        <p:grpSpPr bwMode="auto">
          <a:xfrm>
            <a:off x="7154863" y="2078038"/>
            <a:ext cx="539750" cy="509587"/>
            <a:chOff x="7812360" y="2924944"/>
            <a:chExt cx="719138" cy="677662"/>
          </a:xfrm>
        </p:grpSpPr>
        <p:sp>
          <p:nvSpPr>
            <p:cNvPr id="133" name="椭圆 83">
              <a:extLst>
                <a:ext uri="{FF2B5EF4-FFF2-40B4-BE49-F238E27FC236}">
                  <a16:creationId xmlns:a16="http://schemas.microsoft.com/office/drawing/2014/main" xmlns="" id="{9885A902-207A-4975-9954-CBFE8BD6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4368" y="345859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34" name="Text Box 8">
              <a:extLst>
                <a:ext uri="{FF2B5EF4-FFF2-40B4-BE49-F238E27FC236}">
                  <a16:creationId xmlns:a16="http://schemas.microsoft.com/office/drawing/2014/main" xmlns="" id="{49BC70BF-E23A-4D96-BF70-32776A40FF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2360" y="2924944"/>
              <a:ext cx="719138" cy="490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48">
            <a:extLst>
              <a:ext uri="{FF2B5EF4-FFF2-40B4-BE49-F238E27FC236}">
                <a16:creationId xmlns:a16="http://schemas.microsoft.com/office/drawing/2014/main" xmlns="" id="{35FE169B-7ECB-4E89-BE18-8DE116CB3832}"/>
              </a:ext>
            </a:extLst>
          </p:cNvPr>
          <p:cNvSpPr txBox="1"/>
          <p:nvPr/>
        </p:nvSpPr>
        <p:spPr>
          <a:xfrm>
            <a:off x="737870" y="596444"/>
            <a:ext cx="7882254" cy="10525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【</a:t>
            </a: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思考</a:t>
            </a:r>
            <a:r>
              <a:rPr lang="en-US" altLang="zh-CN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】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+mn-ea"/>
              </a:rPr>
              <a:t>如果</a:t>
            </a:r>
            <a:r>
              <a:rPr lang="zh-CN" altLang="en-US" sz="2400" b="1" noProof="1">
                <a:latin typeface="楷体" pitchFamily="49" charset="-122"/>
                <a:ea typeface="楷体" pitchFamily="49" charset="-122"/>
                <a:cs typeface="+mn-ea"/>
              </a:rPr>
              <a:t>有一个图形和一条直线，如何画出与这个图形关于这条直线对称的图形呢？</a:t>
            </a:r>
            <a:endParaRPr lang="zh-CN" altLang="en-US" sz="24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1" name="Text Box 14">
            <a:extLst>
              <a:ext uri="{FF2B5EF4-FFF2-40B4-BE49-F238E27FC236}">
                <a16:creationId xmlns:a16="http://schemas.microsoft.com/office/drawing/2014/main" xmlns="" id="{F22C1123-A038-41B1-B664-8526481A2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549" y="1569595"/>
            <a:ext cx="8437076" cy="10525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        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 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</a:rPr>
              <a:t>如图，已知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</a:rPr>
              <a:t>和直线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</a:rPr>
              <a:t>，作出与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itchFamily="49" charset="-122"/>
              </a:rPr>
              <a:t>对称的图形</a:t>
            </a:r>
            <a:r>
              <a:rPr lang="en-US" altLang="zh-CN" sz="2400" b="1" dirty="0">
                <a:solidFill>
                  <a:srgbClr val="111111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2" name="组合 78">
            <a:extLst>
              <a:ext uri="{FF2B5EF4-FFF2-40B4-BE49-F238E27FC236}">
                <a16:creationId xmlns:a16="http://schemas.microsoft.com/office/drawing/2014/main" xmlns="" id="{1C1C732C-2AA8-4539-A424-4E6FFE77E564}"/>
              </a:ext>
            </a:extLst>
          </p:cNvPr>
          <p:cNvGrpSpPr>
            <a:grpSpLocks/>
          </p:cNvGrpSpPr>
          <p:nvPr/>
        </p:nvGrpSpPr>
        <p:grpSpPr bwMode="auto">
          <a:xfrm>
            <a:off x="604762" y="2654147"/>
            <a:ext cx="2916237" cy="1457325"/>
            <a:chOff x="418694" y="2939458"/>
            <a:chExt cx="3888838" cy="1943514"/>
          </a:xfrm>
        </p:grpSpPr>
        <p:sp>
          <p:nvSpPr>
            <p:cNvPr id="80900" name="Line 3">
              <a:extLst>
                <a:ext uri="{FF2B5EF4-FFF2-40B4-BE49-F238E27FC236}">
                  <a16:creationId xmlns:a16="http://schemas.microsoft.com/office/drawing/2014/main" xmlns="" id="{17006173-5B1F-437F-9AB2-BD0FC744DB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148" y="4667650"/>
              <a:ext cx="345638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80901" name="Object 6">
              <a:extLst>
                <a:ext uri="{FF2B5EF4-FFF2-40B4-BE49-F238E27FC236}">
                  <a16:creationId xmlns:a16="http://schemas.microsoft.com/office/drawing/2014/main" xmlns="" id="{106C7BF1-6AAB-404C-9841-86B779C4E8BA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18694" y="4235272"/>
            <a:ext cx="72072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60" r:id="rId3" imgW="88554" imgH="177108" progId="Equation.3">
                    <p:embed/>
                  </p:oleObj>
                </mc:Choice>
                <mc:Fallback>
                  <p:oleObj r:id="rId3" imgW="88554" imgH="177108" progId="Equation.3">
                    <p:embed/>
                    <p:pic>
                      <p:nvPicPr>
                        <p:cNvPr id="0" name="Object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694" y="4235272"/>
                          <a:ext cx="720725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2" name="任意多边形 81">
              <a:extLst>
                <a:ext uri="{FF2B5EF4-FFF2-40B4-BE49-F238E27FC236}">
                  <a16:creationId xmlns:a16="http://schemas.microsoft.com/office/drawing/2014/main" xmlns="" id="{6BFD6DCC-E602-4D6C-9C51-57668222C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7543" y="3381829"/>
              <a:ext cx="1857828" cy="914400"/>
            </a:xfrm>
            <a:custGeom>
              <a:avLst/>
              <a:gdLst>
                <a:gd name="T0" fmla="*/ 522514 w 1857828"/>
                <a:gd name="T1" fmla="*/ 0 h 914400"/>
                <a:gd name="T2" fmla="*/ 0 w 1857828"/>
                <a:gd name="T3" fmla="*/ 914400 h 914400"/>
                <a:gd name="T4" fmla="*/ 1857828 w 1857828"/>
                <a:gd name="T5" fmla="*/ 348342 h 914400"/>
                <a:gd name="T6" fmla="*/ 522514 w 1857828"/>
                <a:gd name="T7" fmla="*/ 0 h 91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7828" h="914400">
                  <a:moveTo>
                    <a:pt x="522514" y="0"/>
                  </a:moveTo>
                  <a:lnTo>
                    <a:pt x="0" y="914400"/>
                  </a:lnTo>
                  <a:lnTo>
                    <a:pt x="1857828" y="348342"/>
                  </a:lnTo>
                  <a:lnTo>
                    <a:pt x="522514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03" name="TextBox 82">
              <a:extLst>
                <a:ext uri="{FF2B5EF4-FFF2-40B4-BE49-F238E27FC236}">
                  <a16:creationId xmlns:a16="http://schemas.microsoft.com/office/drawing/2014/main" xmlns="" id="{DDD5056A-D401-408C-9F0D-146D200094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616" y="4077072"/>
              <a:ext cx="447161" cy="49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4" name="TextBox 83">
              <a:extLst>
                <a:ext uri="{FF2B5EF4-FFF2-40B4-BE49-F238E27FC236}">
                  <a16:creationId xmlns:a16="http://schemas.microsoft.com/office/drawing/2014/main" xmlns="" id="{4397033E-E6CD-4E1F-85E6-BFDBEBC92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0260" y="2939458"/>
              <a:ext cx="447161" cy="49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5" name="TextBox 84">
              <a:extLst>
                <a:ext uri="{FF2B5EF4-FFF2-40B4-BE49-F238E27FC236}">
                  <a16:creationId xmlns:a16="http://schemas.microsoft.com/office/drawing/2014/main" xmlns="" id="{4F6D9F07-FED0-448F-82C7-C71C22CEF1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2428" y="3429000"/>
              <a:ext cx="447161" cy="49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346" name="文本框 1">
            <a:extLst>
              <a:ext uri="{FF2B5EF4-FFF2-40B4-BE49-F238E27FC236}">
                <a16:creationId xmlns:a16="http://schemas.microsoft.com/office/drawing/2014/main" xmlns="" id="{01F4ADC6-6B5E-4392-A079-66BCE21D1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563" y="2318978"/>
            <a:ext cx="4754561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分析：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可以由三个顶点的位置确定，只要能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分别画出这三个顶点关于直线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的对称点</a:t>
            </a:r>
            <a:r>
              <a:rPr lang="zh-CN" altLang="en-US" sz="2100" b="1" dirty="0">
                <a:latin typeface="+mn-lt"/>
              </a:rPr>
              <a:t>，连接这些对称点，就能得到要画的图形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/>
      <p:bldP spid="143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19">
            <a:extLst>
              <a:ext uri="{FF2B5EF4-FFF2-40B4-BE49-F238E27FC236}">
                <a16:creationId xmlns:a16="http://schemas.microsoft.com/office/drawing/2014/main" xmlns="" id="{7E9C1ECB-0CF2-4A82-8648-D7AFA7E84612}"/>
              </a:ext>
            </a:extLst>
          </p:cNvPr>
          <p:cNvSpPr txBox="1"/>
          <p:nvPr/>
        </p:nvSpPr>
        <p:spPr>
          <a:xfrm>
            <a:off x="350839" y="684213"/>
            <a:ext cx="4792662" cy="13526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</a:t>
            </a:r>
            <a:r>
              <a:rPr lang="zh-CN" altLang="en-US" sz="2100" b="1" noProof="1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100" b="1" noProof="1">
                <a:latin typeface="+mn-lt"/>
              </a:rPr>
              <a:t>（</a:t>
            </a:r>
            <a:r>
              <a:rPr lang="en-US" altLang="zh-CN" sz="2100" b="1" noProof="1">
                <a:latin typeface="+mn-lt"/>
              </a:rPr>
              <a:t>1</a:t>
            </a:r>
            <a:r>
              <a:rPr lang="zh-CN" altLang="en-US" sz="2100" b="1" noProof="1">
                <a:latin typeface="+mn-lt"/>
              </a:rPr>
              <a:t>）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过点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画直线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的垂线，垂足为点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，在垂线上截取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′=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OA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就是点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67" name="Text Box 20">
            <a:extLst>
              <a:ext uri="{FF2B5EF4-FFF2-40B4-BE49-F238E27FC236}">
                <a16:creationId xmlns:a16="http://schemas.microsoft.com/office/drawing/2014/main" xmlns="" id="{EC5048A3-2A46-47B7-AECF-24EBD926E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838" y="3078163"/>
            <a:ext cx="4359274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3</a:t>
            </a:r>
            <a:r>
              <a:rPr lang="zh-CN" altLang="en-US" sz="2100" b="1" dirty="0">
                <a:latin typeface="+mn-lt"/>
              </a:rPr>
              <a:t>）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，得到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100" b="1" dirty="0">
                <a:solidFill>
                  <a:srgbClr val="111111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为所求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69" name="Text Box 22">
            <a:extLst>
              <a:ext uri="{FF2B5EF4-FFF2-40B4-BE49-F238E27FC236}">
                <a16:creationId xmlns:a16="http://schemas.microsoft.com/office/drawing/2014/main" xmlns="" id="{B9C5D044-1DA9-4DE0-AA7F-A93756458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" y="2097088"/>
            <a:ext cx="452945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2</a:t>
            </a:r>
            <a:r>
              <a:rPr lang="zh-CN" altLang="en-US" sz="2100" b="1" dirty="0">
                <a:latin typeface="+mn-lt"/>
              </a:rPr>
              <a:t>）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同理，分别画出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 .</a:t>
            </a:r>
          </a:p>
        </p:txBody>
      </p:sp>
      <p:grpSp>
        <p:nvGrpSpPr>
          <p:cNvPr id="81924" name="组合 26">
            <a:extLst>
              <a:ext uri="{FF2B5EF4-FFF2-40B4-BE49-F238E27FC236}">
                <a16:creationId xmlns:a16="http://schemas.microsoft.com/office/drawing/2014/main" xmlns="" id="{724102F1-7A22-49E2-BE67-A2589D476E58}"/>
              </a:ext>
            </a:extLst>
          </p:cNvPr>
          <p:cNvGrpSpPr>
            <a:grpSpLocks/>
          </p:cNvGrpSpPr>
          <p:nvPr/>
        </p:nvGrpSpPr>
        <p:grpSpPr bwMode="auto">
          <a:xfrm>
            <a:off x="5378450" y="1122363"/>
            <a:ext cx="2862263" cy="1446212"/>
            <a:chOff x="490463" y="2939458"/>
            <a:chExt cx="3817069" cy="1928908"/>
          </a:xfrm>
        </p:grpSpPr>
        <p:sp>
          <p:nvSpPr>
            <p:cNvPr id="81925" name="Line 3">
              <a:extLst>
                <a:ext uri="{FF2B5EF4-FFF2-40B4-BE49-F238E27FC236}">
                  <a16:creationId xmlns:a16="http://schemas.microsoft.com/office/drawing/2014/main" xmlns="" id="{00375434-19A1-49F3-8C1D-5253ED0172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148" y="4667650"/>
              <a:ext cx="345638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81926" name="Object 6">
              <a:extLst>
                <a:ext uri="{FF2B5EF4-FFF2-40B4-BE49-F238E27FC236}">
                  <a16:creationId xmlns:a16="http://schemas.microsoft.com/office/drawing/2014/main" xmlns="" id="{211B217A-1B2D-4914-8E66-D139E213347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90463" y="4220666"/>
            <a:ext cx="72072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02" r:id="rId3" imgW="88554" imgH="177108" progId="Equation.3">
                    <p:embed/>
                  </p:oleObj>
                </mc:Choice>
                <mc:Fallback>
                  <p:oleObj r:id="rId3" imgW="88554" imgH="177108" progId="Equation.3">
                    <p:embed/>
                    <p:pic>
                      <p:nvPicPr>
                        <p:cNvPr id="0" name="Object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0463" y="4220666"/>
                          <a:ext cx="720725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927" name="任意多边形 29">
              <a:extLst>
                <a:ext uri="{FF2B5EF4-FFF2-40B4-BE49-F238E27FC236}">
                  <a16:creationId xmlns:a16="http://schemas.microsoft.com/office/drawing/2014/main" xmlns="" id="{17DF7739-CE84-466A-AE30-707128CBC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7543" y="3381829"/>
              <a:ext cx="1857828" cy="914400"/>
            </a:xfrm>
            <a:custGeom>
              <a:avLst/>
              <a:gdLst>
                <a:gd name="T0" fmla="*/ 522514 w 1857828"/>
                <a:gd name="T1" fmla="*/ 0 h 914400"/>
                <a:gd name="T2" fmla="*/ 0 w 1857828"/>
                <a:gd name="T3" fmla="*/ 914400 h 914400"/>
                <a:gd name="T4" fmla="*/ 1857828 w 1857828"/>
                <a:gd name="T5" fmla="*/ 348342 h 914400"/>
                <a:gd name="T6" fmla="*/ 522514 w 1857828"/>
                <a:gd name="T7" fmla="*/ 0 h 91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7828" h="914400">
                  <a:moveTo>
                    <a:pt x="522514" y="0"/>
                  </a:moveTo>
                  <a:lnTo>
                    <a:pt x="0" y="914400"/>
                  </a:lnTo>
                  <a:lnTo>
                    <a:pt x="1857828" y="348342"/>
                  </a:lnTo>
                  <a:lnTo>
                    <a:pt x="522514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8" name="TextBox 30">
              <a:extLst>
                <a:ext uri="{FF2B5EF4-FFF2-40B4-BE49-F238E27FC236}">
                  <a16:creationId xmlns:a16="http://schemas.microsoft.com/office/drawing/2014/main" xmlns="" id="{992F2471-373C-485C-BEA3-1084AD5D43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5616" y="4077072"/>
              <a:ext cx="447124" cy="49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29" name="TextBox 31">
              <a:extLst>
                <a:ext uri="{FF2B5EF4-FFF2-40B4-BE49-F238E27FC236}">
                  <a16:creationId xmlns:a16="http://schemas.microsoft.com/office/drawing/2014/main" xmlns="" id="{A29776C7-F600-4657-A663-75A397F731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0260" y="2939458"/>
              <a:ext cx="447124" cy="49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30" name="TextBox 32">
              <a:extLst>
                <a:ext uri="{FF2B5EF4-FFF2-40B4-BE49-F238E27FC236}">
                  <a16:creationId xmlns:a16="http://schemas.microsoft.com/office/drawing/2014/main" xmlns="" id="{3D8CDA59-C989-4113-971E-C4C6CD7D2B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2428" y="3429000"/>
              <a:ext cx="447124" cy="49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70E51418-2473-40A4-8ACC-A55BEB7B61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4900" y="2138363"/>
            <a:ext cx="4763" cy="6032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2CDA440-0EC4-4997-A1C5-9217525BB6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99238" y="1446213"/>
            <a:ext cx="0" cy="19431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B7EB1062-9D7D-4872-A752-F0F1872CA97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81900" y="1703388"/>
            <a:ext cx="0" cy="13620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76">
            <a:extLst>
              <a:ext uri="{FF2B5EF4-FFF2-40B4-BE49-F238E27FC236}">
                <a16:creationId xmlns:a16="http://schemas.microsoft.com/office/drawing/2014/main" xmlns="" id="{3EF85A93-216E-48C0-B27C-FB6D55D4920A}"/>
              </a:ext>
            </a:extLst>
          </p:cNvPr>
          <p:cNvGrpSpPr>
            <a:grpSpLocks/>
          </p:cNvGrpSpPr>
          <p:nvPr/>
        </p:nvGrpSpPr>
        <p:grpSpPr bwMode="auto">
          <a:xfrm>
            <a:off x="5810250" y="2665413"/>
            <a:ext cx="411163" cy="368300"/>
            <a:chOff x="5579550" y="3615407"/>
            <a:chExt cx="547598" cy="490750"/>
          </a:xfrm>
        </p:grpSpPr>
        <p:sp>
          <p:nvSpPr>
            <p:cNvPr id="81935" name="椭圆 35">
              <a:extLst>
                <a:ext uri="{FF2B5EF4-FFF2-40B4-BE49-F238E27FC236}">
                  <a16:creationId xmlns:a16="http://schemas.microsoft.com/office/drawing/2014/main" xmlns="" id="{613AAB97-BA63-4193-9724-5C8340472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5140" y="3645024"/>
              <a:ext cx="72008" cy="7200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36" name="TextBox 75">
              <a:extLst>
                <a:ext uri="{FF2B5EF4-FFF2-40B4-BE49-F238E27FC236}">
                  <a16:creationId xmlns:a16="http://schemas.microsoft.com/office/drawing/2014/main" xmlns="" id="{C4694791-903E-4ABE-B1A9-D4D2276FDA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9550" y="3615407"/>
              <a:ext cx="532466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A′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79">
            <a:extLst>
              <a:ext uri="{FF2B5EF4-FFF2-40B4-BE49-F238E27FC236}">
                <a16:creationId xmlns:a16="http://schemas.microsoft.com/office/drawing/2014/main" xmlns="" id="{EC781E61-C5AC-4CF1-B283-9C52CE1479BF}"/>
              </a:ext>
            </a:extLst>
          </p:cNvPr>
          <p:cNvGrpSpPr>
            <a:grpSpLocks/>
          </p:cNvGrpSpPr>
          <p:nvPr/>
        </p:nvGrpSpPr>
        <p:grpSpPr bwMode="auto">
          <a:xfrm>
            <a:off x="6249988" y="3335338"/>
            <a:ext cx="398462" cy="368300"/>
            <a:chOff x="6166186" y="4509120"/>
            <a:chExt cx="532067" cy="490751"/>
          </a:xfrm>
        </p:grpSpPr>
        <p:sp>
          <p:nvSpPr>
            <p:cNvPr id="81938" name="椭圆 43">
              <a:extLst>
                <a:ext uri="{FF2B5EF4-FFF2-40B4-BE49-F238E27FC236}">
                  <a16:creationId xmlns:a16="http://schemas.microsoft.com/office/drawing/2014/main" xmlns="" id="{395E0375-D549-4BB3-A6CB-A3B02906F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3300" y="4509120"/>
              <a:ext cx="72008" cy="7200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39" name="TextBox 77">
              <a:extLst>
                <a:ext uri="{FF2B5EF4-FFF2-40B4-BE49-F238E27FC236}">
                  <a16:creationId xmlns:a16="http://schemas.microsoft.com/office/drawing/2014/main" xmlns="" id="{C0C2DDA0-EB01-4F7B-B322-5B051066D3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6186" y="4509120"/>
              <a:ext cx="532067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80">
            <a:extLst>
              <a:ext uri="{FF2B5EF4-FFF2-40B4-BE49-F238E27FC236}">
                <a16:creationId xmlns:a16="http://schemas.microsoft.com/office/drawing/2014/main" xmlns="" id="{618CE7F4-39AC-4AAC-8345-DECCB68A00EC}"/>
              </a:ext>
            </a:extLst>
          </p:cNvPr>
          <p:cNvGrpSpPr>
            <a:grpSpLocks/>
          </p:cNvGrpSpPr>
          <p:nvPr/>
        </p:nvGrpSpPr>
        <p:grpSpPr bwMode="auto">
          <a:xfrm>
            <a:off x="7364413" y="3011488"/>
            <a:ext cx="400050" cy="400050"/>
            <a:chOff x="7653830" y="4077072"/>
            <a:chExt cx="531205" cy="532710"/>
          </a:xfrm>
        </p:grpSpPr>
        <p:sp>
          <p:nvSpPr>
            <p:cNvPr id="81941" name="椭圆 74">
              <a:extLst>
                <a:ext uri="{FF2B5EF4-FFF2-40B4-BE49-F238E27FC236}">
                  <a16:creationId xmlns:a16="http://schemas.microsoft.com/office/drawing/2014/main" xmlns="" id="{BD934946-2744-4FC3-818B-E6A34F63F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7348" y="4077072"/>
              <a:ext cx="72008" cy="7200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42" name="TextBox 78">
              <a:extLst>
                <a:ext uri="{FF2B5EF4-FFF2-40B4-BE49-F238E27FC236}">
                  <a16:creationId xmlns:a16="http://schemas.microsoft.com/office/drawing/2014/main" xmlns="" id="{863C6398-C199-4255-A385-125CD920B8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53830" y="4119463"/>
              <a:ext cx="531205" cy="490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r>
                <a:rPr lang="en-US" altLang="zh-CN" b="1">
                  <a:latin typeface="Times New Roman" panose="02020603050405020304" pitchFamily="18" charset="0"/>
                </a:rPr>
                <a:t>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任意多边形 81">
            <a:extLst>
              <a:ext uri="{FF2B5EF4-FFF2-40B4-BE49-F238E27FC236}">
                <a16:creationId xmlns:a16="http://schemas.microsoft.com/office/drawing/2014/main" xmlns="" id="{92DE27E3-F12D-434D-B25C-661277EFC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2717800"/>
            <a:ext cx="1392237" cy="665163"/>
          </a:xfrm>
          <a:custGeom>
            <a:avLst/>
            <a:gdLst>
              <a:gd name="T0" fmla="*/ 0 w 1857829"/>
              <a:gd name="T1" fmla="*/ 0 h 885371"/>
              <a:gd name="T2" fmla="*/ 537029 w 1857829"/>
              <a:gd name="T3" fmla="*/ 885371 h 885371"/>
              <a:gd name="T4" fmla="*/ 1857829 w 1857829"/>
              <a:gd name="T5" fmla="*/ 420914 h 885371"/>
              <a:gd name="T6" fmla="*/ 0 w 1857829"/>
              <a:gd name="T7" fmla="*/ 0 h 885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7829" h="885371">
                <a:moveTo>
                  <a:pt x="0" y="0"/>
                </a:moveTo>
                <a:lnTo>
                  <a:pt x="537029" y="885371"/>
                </a:lnTo>
                <a:lnTo>
                  <a:pt x="1857829" y="420914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05CBFB8-3DD1-453C-A080-0A10481F2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075" y="2255838"/>
            <a:ext cx="163513" cy="161925"/>
          </a:xfrm>
          <a:prstGeom prst="rect">
            <a:avLst/>
          </a:prstGeom>
          <a:solidFill>
            <a:schemeClr val="accent1"/>
          </a:solidFill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xmlns="" id="{E96D9D62-F3DB-4070-9FC2-0AE02D6D4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2363788"/>
            <a:ext cx="327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O</a:t>
            </a:r>
          </a:p>
        </p:txBody>
      </p:sp>
      <p:grpSp>
        <p:nvGrpSpPr>
          <p:cNvPr id="3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9" grpId="0"/>
      <p:bldP spid="2" grpId="0" bldLvl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112">
            <a:extLst>
              <a:ext uri="{FF2B5EF4-FFF2-40B4-BE49-F238E27FC236}">
                <a16:creationId xmlns:a16="http://schemas.microsoft.com/office/drawing/2014/main" xmlns="" id="{6BEFFA31-6F4F-445B-ACD4-0D41D6605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" y="1465261"/>
            <a:ext cx="3332162" cy="4286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作轴对称图形的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方法：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xmlns="" id="{C3903EA9-8AC5-4F7C-929A-6E383003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" y="2036763"/>
            <a:ext cx="73723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    几何图形都可以看作由点组成</a:t>
            </a:r>
            <a:r>
              <a:rPr lang="en-US" altLang="zh-CN" sz="2400" b="1" dirty="0">
                <a:latin typeface="宋体" pitchFamily="2" charset="-122"/>
              </a:rPr>
              <a:t>.</a:t>
            </a:r>
            <a:r>
              <a:rPr lang="zh-CN" altLang="en-US" sz="2400" b="1" dirty="0">
                <a:latin typeface="宋体" pitchFamily="2" charset="-122"/>
              </a:rPr>
              <a:t>对于某些图形，只要作出图形中一些特殊点（如线段端点）的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对称点</a:t>
            </a:r>
            <a:r>
              <a:rPr lang="zh-CN" altLang="en-US" sz="2400" b="1" dirty="0">
                <a:latin typeface="宋体" pitchFamily="2" charset="-122"/>
              </a:rPr>
              <a:t>，连接这些对称点，就可以得到原图形的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轴对称图形</a:t>
            </a:r>
            <a:r>
              <a:rPr lang="en-US" altLang="zh-CN" sz="2400" b="1" dirty="0">
                <a:latin typeface="宋体" pitchFamily="2" charset="-122"/>
              </a:rPr>
              <a:t>.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5" name="剪去同侧角的矩形 14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101">
            <a:extLst>
              <a:ext uri="{FF2B5EF4-FFF2-40B4-BE49-F238E27FC236}">
                <a16:creationId xmlns:a16="http://schemas.microsoft.com/office/drawing/2014/main" xmlns="" id="{B9EC1948-1C50-4F0D-96A9-F7F012C0A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49" y="960299"/>
            <a:ext cx="859155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        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4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3×3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的正方形格点图中，有格点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，且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DEF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关于某直线成轴对称，请在下面给出的图中画出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个这样的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DEF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FD57D300-D02F-4FB9-A209-9D52E0D847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8611977"/>
              </p:ext>
            </p:extLst>
          </p:nvPr>
        </p:nvGraphicFramePr>
        <p:xfrm>
          <a:off x="2878138" y="2773363"/>
          <a:ext cx="1054101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83988" name="组合 13">
            <a:extLst>
              <a:ext uri="{FF2B5EF4-FFF2-40B4-BE49-F238E27FC236}">
                <a16:creationId xmlns:a16="http://schemas.microsoft.com/office/drawing/2014/main" xmlns="" id="{CF4E6EA7-A637-4845-9903-B301B0ACD7A1}"/>
              </a:ext>
            </a:extLst>
          </p:cNvPr>
          <p:cNvGrpSpPr>
            <a:grpSpLocks/>
          </p:cNvGrpSpPr>
          <p:nvPr/>
        </p:nvGrpSpPr>
        <p:grpSpPr bwMode="auto">
          <a:xfrm>
            <a:off x="2679700" y="3135314"/>
            <a:ext cx="1489234" cy="1027589"/>
            <a:chOff x="1746" y="5261"/>
            <a:chExt cx="3127" cy="2156"/>
          </a:xfrm>
        </p:grpSpPr>
        <p:grpSp>
          <p:nvGrpSpPr>
            <p:cNvPr id="83989" name="组合 9">
              <a:extLst>
                <a:ext uri="{FF2B5EF4-FFF2-40B4-BE49-F238E27FC236}">
                  <a16:creationId xmlns:a16="http://schemas.microsoft.com/office/drawing/2014/main" xmlns="" id="{A62EBF6C-9253-490A-B9C4-7C82A3C09A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3990" name="组合 7">
                <a:extLst>
                  <a:ext uri="{FF2B5EF4-FFF2-40B4-BE49-F238E27FC236}">
                    <a16:creationId xmlns:a16="http://schemas.microsoft.com/office/drawing/2014/main" xmlns="" id="{502ED526-3981-4015-B781-D7477B66FA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3991" name="直接连接符 5">
                  <a:extLst>
                    <a:ext uri="{FF2B5EF4-FFF2-40B4-BE49-F238E27FC236}">
                      <a16:creationId xmlns:a16="http://schemas.microsoft.com/office/drawing/2014/main" xmlns="" id="{E7448483-9C73-4C67-8D74-8591A1031D2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3992" name="直接连接符 6">
                  <a:extLst>
                    <a:ext uri="{FF2B5EF4-FFF2-40B4-BE49-F238E27FC236}">
                      <a16:creationId xmlns:a16="http://schemas.microsoft.com/office/drawing/2014/main" xmlns="" id="{813A899E-B732-4640-9F67-910D3DD454D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3993" name="直接连接符 8">
                <a:extLst>
                  <a:ext uri="{FF2B5EF4-FFF2-40B4-BE49-F238E27FC236}">
                    <a16:creationId xmlns:a16="http://schemas.microsoft.com/office/drawing/2014/main" xmlns="" id="{6EB174FB-4EB9-4F4B-93A5-DC20708C0F2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3994" name="文本框 10">
              <a:extLst>
                <a:ext uri="{FF2B5EF4-FFF2-40B4-BE49-F238E27FC236}">
                  <a16:creationId xmlns:a16="http://schemas.microsoft.com/office/drawing/2014/main" xmlns="" id="{22DDA3F8-7F84-409A-A8D7-86287245C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" y="6642"/>
              <a:ext cx="684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83995" name="文本框 11">
              <a:extLst>
                <a:ext uri="{FF2B5EF4-FFF2-40B4-BE49-F238E27FC236}">
                  <a16:creationId xmlns:a16="http://schemas.microsoft.com/office/drawing/2014/main" xmlns="" id="{E2412CA0-32C6-4618-88F1-AB972CA393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9" y="6470"/>
              <a:ext cx="684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83996" name="文本框 12">
              <a:extLst>
                <a:ext uri="{FF2B5EF4-FFF2-40B4-BE49-F238E27FC236}">
                  <a16:creationId xmlns:a16="http://schemas.microsoft.com/office/drawing/2014/main" xmlns="" id="{D10010C9-21CA-447B-97F5-7B71091146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3" y="5261"/>
              <a:ext cx="70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</a:t>
              </a:r>
            </a:p>
          </p:txBody>
        </p:sp>
      </p:grp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xmlns="" id="{A0E82942-CC55-4D1C-86FA-CC72E377B7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1102698"/>
              </p:ext>
            </p:extLst>
          </p:nvPr>
        </p:nvGraphicFramePr>
        <p:xfrm>
          <a:off x="4587875" y="2727325"/>
          <a:ext cx="1054101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84015" name="组合 15">
            <a:extLst>
              <a:ext uri="{FF2B5EF4-FFF2-40B4-BE49-F238E27FC236}">
                <a16:creationId xmlns:a16="http://schemas.microsoft.com/office/drawing/2014/main" xmlns="" id="{D11034C2-362C-42C6-8437-1EE03C65CCFE}"/>
              </a:ext>
            </a:extLst>
          </p:cNvPr>
          <p:cNvGrpSpPr>
            <a:grpSpLocks/>
          </p:cNvGrpSpPr>
          <p:nvPr/>
        </p:nvGrpSpPr>
        <p:grpSpPr bwMode="auto">
          <a:xfrm>
            <a:off x="4389438" y="3094038"/>
            <a:ext cx="1487487" cy="1022350"/>
            <a:chOff x="1746" y="5269"/>
            <a:chExt cx="3120" cy="2146"/>
          </a:xfrm>
        </p:grpSpPr>
        <p:grpSp>
          <p:nvGrpSpPr>
            <p:cNvPr id="84016" name="组合 16">
              <a:extLst>
                <a:ext uri="{FF2B5EF4-FFF2-40B4-BE49-F238E27FC236}">
                  <a16:creationId xmlns:a16="http://schemas.microsoft.com/office/drawing/2014/main" xmlns="" id="{CF2017FE-F10E-4422-95FF-6FE751693D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4017" name="组合 17">
                <a:extLst>
                  <a:ext uri="{FF2B5EF4-FFF2-40B4-BE49-F238E27FC236}">
                    <a16:creationId xmlns:a16="http://schemas.microsoft.com/office/drawing/2014/main" xmlns="" id="{B081D15C-027F-42F0-868E-BBBFA015FC1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4018" name="直接连接符 18">
                  <a:extLst>
                    <a:ext uri="{FF2B5EF4-FFF2-40B4-BE49-F238E27FC236}">
                      <a16:creationId xmlns:a16="http://schemas.microsoft.com/office/drawing/2014/main" xmlns="" id="{516630E5-D413-447D-8071-62A574551F3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019" name="直接连接符 19">
                  <a:extLst>
                    <a:ext uri="{FF2B5EF4-FFF2-40B4-BE49-F238E27FC236}">
                      <a16:creationId xmlns:a16="http://schemas.microsoft.com/office/drawing/2014/main" xmlns="" id="{0615406D-144A-49E1-85AE-AB0FBEA87FD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4020" name="直接连接符 20">
                <a:extLst>
                  <a:ext uri="{FF2B5EF4-FFF2-40B4-BE49-F238E27FC236}">
                    <a16:creationId xmlns:a16="http://schemas.microsoft.com/office/drawing/2014/main" xmlns="" id="{70D3818E-B379-4724-840C-A72E9D4D853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4021" name="文本框 21">
              <a:extLst>
                <a:ext uri="{FF2B5EF4-FFF2-40B4-BE49-F238E27FC236}">
                  <a16:creationId xmlns:a16="http://schemas.microsoft.com/office/drawing/2014/main" xmlns="" id="{DCD574C5-EEA9-4922-8DE1-CB26284446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" y="6642"/>
              <a:ext cx="67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A</a:t>
              </a:r>
            </a:p>
          </p:txBody>
        </p:sp>
        <p:sp>
          <p:nvSpPr>
            <p:cNvPr id="84022" name="文本框 22">
              <a:extLst>
                <a:ext uri="{FF2B5EF4-FFF2-40B4-BE49-F238E27FC236}">
                  <a16:creationId xmlns:a16="http://schemas.microsoft.com/office/drawing/2014/main" xmlns="" id="{00DE5C4B-56C7-411F-BD6D-C99B4B94B8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9" y="6470"/>
              <a:ext cx="67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</a:t>
              </a:r>
            </a:p>
          </p:txBody>
        </p:sp>
        <p:sp>
          <p:nvSpPr>
            <p:cNvPr id="84023" name="文本框 23">
              <a:extLst>
                <a:ext uri="{FF2B5EF4-FFF2-40B4-BE49-F238E27FC236}">
                  <a16:creationId xmlns:a16="http://schemas.microsoft.com/office/drawing/2014/main" xmlns="" id="{DB5B85E4-0020-45DB-9747-B4CA55D86F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7" y="5269"/>
              <a:ext cx="704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</a:t>
              </a:r>
            </a:p>
          </p:txBody>
        </p:sp>
      </p:grpSp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xmlns="" id="{5B4A23B2-F5C7-4F04-812F-16D6E0F9B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4552924"/>
              </p:ext>
            </p:extLst>
          </p:nvPr>
        </p:nvGraphicFramePr>
        <p:xfrm>
          <a:off x="6470650" y="2674938"/>
          <a:ext cx="1049339" cy="1019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91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10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91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84042" name="组合 25">
            <a:extLst>
              <a:ext uri="{FF2B5EF4-FFF2-40B4-BE49-F238E27FC236}">
                <a16:creationId xmlns:a16="http://schemas.microsoft.com/office/drawing/2014/main" xmlns="" id="{C61B3E4F-4EC6-44EB-8BD2-765891F394FD}"/>
              </a:ext>
            </a:extLst>
          </p:cNvPr>
          <p:cNvGrpSpPr>
            <a:grpSpLocks/>
          </p:cNvGrpSpPr>
          <p:nvPr/>
        </p:nvGrpSpPr>
        <p:grpSpPr bwMode="auto">
          <a:xfrm>
            <a:off x="6273800" y="3036887"/>
            <a:ext cx="1468595" cy="1044414"/>
            <a:chOff x="1746" y="5261"/>
            <a:chExt cx="3085" cy="2195"/>
          </a:xfrm>
        </p:grpSpPr>
        <p:grpSp>
          <p:nvGrpSpPr>
            <p:cNvPr id="84043" name="组合 26">
              <a:extLst>
                <a:ext uri="{FF2B5EF4-FFF2-40B4-BE49-F238E27FC236}">
                  <a16:creationId xmlns:a16="http://schemas.microsoft.com/office/drawing/2014/main" xmlns="" id="{B48C700E-F053-44CD-B5E8-D579B271DF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4044" name="组合 27">
                <a:extLst>
                  <a:ext uri="{FF2B5EF4-FFF2-40B4-BE49-F238E27FC236}">
                    <a16:creationId xmlns:a16="http://schemas.microsoft.com/office/drawing/2014/main" xmlns="" id="{59772447-EFD8-4A6E-A0E6-4E0E5D7D95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4045" name="直接连接符 28">
                  <a:extLst>
                    <a:ext uri="{FF2B5EF4-FFF2-40B4-BE49-F238E27FC236}">
                      <a16:creationId xmlns:a16="http://schemas.microsoft.com/office/drawing/2014/main" xmlns="" id="{2950009B-B933-4989-B624-2122C143B57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046" name="直接连接符 29">
                  <a:extLst>
                    <a:ext uri="{FF2B5EF4-FFF2-40B4-BE49-F238E27FC236}">
                      <a16:creationId xmlns:a16="http://schemas.microsoft.com/office/drawing/2014/main" xmlns="" id="{E6B9DD06-FD8C-4640-AA43-D636722ADC6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4047" name="直接连接符 30">
                <a:extLst>
                  <a:ext uri="{FF2B5EF4-FFF2-40B4-BE49-F238E27FC236}">
                    <a16:creationId xmlns:a16="http://schemas.microsoft.com/office/drawing/2014/main" xmlns="" id="{772DF8C3-B5C3-4BEF-A2C2-D3608A1305F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4048" name="文本框 31">
              <a:extLst>
                <a:ext uri="{FF2B5EF4-FFF2-40B4-BE49-F238E27FC236}">
                  <a16:creationId xmlns:a16="http://schemas.microsoft.com/office/drawing/2014/main" xmlns="" id="{8C5D42D0-5C00-4713-8F06-99DED332B8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" y="6642"/>
              <a:ext cx="684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A</a:t>
              </a:r>
            </a:p>
          </p:txBody>
        </p:sp>
        <p:sp>
          <p:nvSpPr>
            <p:cNvPr id="84049" name="文本框 32">
              <a:extLst>
                <a:ext uri="{FF2B5EF4-FFF2-40B4-BE49-F238E27FC236}">
                  <a16:creationId xmlns:a16="http://schemas.microsoft.com/office/drawing/2014/main" xmlns="" id="{FB6D1FDC-8ED7-461E-8E62-8DFA880B89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7" y="6680"/>
              <a:ext cx="684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</a:t>
              </a:r>
            </a:p>
          </p:txBody>
        </p:sp>
        <p:sp>
          <p:nvSpPr>
            <p:cNvPr id="84050" name="文本框 33">
              <a:extLst>
                <a:ext uri="{FF2B5EF4-FFF2-40B4-BE49-F238E27FC236}">
                  <a16:creationId xmlns:a16="http://schemas.microsoft.com/office/drawing/2014/main" xmlns="" id="{02248A43-62D1-4D30-A486-8748C5ECF8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3" y="5261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</a:t>
              </a:r>
            </a:p>
          </p:txBody>
        </p:sp>
      </p:grpSp>
      <p:graphicFrame>
        <p:nvGraphicFramePr>
          <p:cNvPr id="35" name="表格 34">
            <a:extLst>
              <a:ext uri="{FF2B5EF4-FFF2-40B4-BE49-F238E27FC236}">
                <a16:creationId xmlns:a16="http://schemas.microsoft.com/office/drawing/2014/main" xmlns="" id="{69C7A700-C300-438E-B1C7-C12972EF81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7125768"/>
              </p:ext>
            </p:extLst>
          </p:nvPr>
        </p:nvGraphicFramePr>
        <p:xfrm>
          <a:off x="1328738" y="2827338"/>
          <a:ext cx="1054101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3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84069" name="组合 35">
            <a:extLst>
              <a:ext uri="{FF2B5EF4-FFF2-40B4-BE49-F238E27FC236}">
                <a16:creationId xmlns:a16="http://schemas.microsoft.com/office/drawing/2014/main" xmlns="" id="{8BABD0DB-368A-44CD-B739-9632A7289193}"/>
              </a:ext>
            </a:extLst>
          </p:cNvPr>
          <p:cNvGrpSpPr>
            <a:grpSpLocks/>
          </p:cNvGrpSpPr>
          <p:nvPr/>
        </p:nvGrpSpPr>
        <p:grpSpPr bwMode="auto">
          <a:xfrm>
            <a:off x="1131888" y="3192463"/>
            <a:ext cx="1489234" cy="1024414"/>
            <a:chOff x="1746" y="5269"/>
            <a:chExt cx="3127" cy="2147"/>
          </a:xfrm>
        </p:grpSpPr>
        <p:grpSp>
          <p:nvGrpSpPr>
            <p:cNvPr id="84070" name="组合 36">
              <a:extLst>
                <a:ext uri="{FF2B5EF4-FFF2-40B4-BE49-F238E27FC236}">
                  <a16:creationId xmlns:a16="http://schemas.microsoft.com/office/drawing/2014/main" xmlns="" id="{45FDF795-8C41-4400-932E-A75F4F8A2B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4071" name="组合 37">
                <a:extLst>
                  <a:ext uri="{FF2B5EF4-FFF2-40B4-BE49-F238E27FC236}">
                    <a16:creationId xmlns:a16="http://schemas.microsoft.com/office/drawing/2014/main" xmlns="" id="{825C060B-F1C1-40FD-A863-B6D5C1F18F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4072" name="直接连接符 38">
                  <a:extLst>
                    <a:ext uri="{FF2B5EF4-FFF2-40B4-BE49-F238E27FC236}">
                      <a16:creationId xmlns:a16="http://schemas.microsoft.com/office/drawing/2014/main" xmlns="" id="{D056B01F-2C7C-48BD-92C2-9AC231E10DE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073" name="直接连接符 39">
                  <a:extLst>
                    <a:ext uri="{FF2B5EF4-FFF2-40B4-BE49-F238E27FC236}">
                      <a16:creationId xmlns:a16="http://schemas.microsoft.com/office/drawing/2014/main" xmlns="" id="{52CB5D3B-1D9C-4BCD-B9DD-57EECC114429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4074" name="直接连接符 40">
                <a:extLst>
                  <a:ext uri="{FF2B5EF4-FFF2-40B4-BE49-F238E27FC236}">
                    <a16:creationId xmlns:a16="http://schemas.microsoft.com/office/drawing/2014/main" xmlns="" id="{692CC469-C676-4F4E-8B9C-94904138308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4075" name="文本框 41">
              <a:extLst>
                <a:ext uri="{FF2B5EF4-FFF2-40B4-BE49-F238E27FC236}">
                  <a16:creationId xmlns:a16="http://schemas.microsoft.com/office/drawing/2014/main" xmlns="" id="{9DD02AC1-8CCE-4437-A6E0-D79491D58D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" y="6642"/>
              <a:ext cx="68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A</a:t>
              </a:r>
            </a:p>
          </p:txBody>
        </p:sp>
        <p:sp>
          <p:nvSpPr>
            <p:cNvPr id="84076" name="文本框 42">
              <a:extLst>
                <a:ext uri="{FF2B5EF4-FFF2-40B4-BE49-F238E27FC236}">
                  <a16:creationId xmlns:a16="http://schemas.microsoft.com/office/drawing/2014/main" xmlns="" id="{04E0256C-A29F-44C2-8902-2B92710B32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9" y="6470"/>
              <a:ext cx="68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</a:t>
              </a:r>
            </a:p>
          </p:txBody>
        </p:sp>
        <p:sp>
          <p:nvSpPr>
            <p:cNvPr id="84077" name="文本框 43">
              <a:extLst>
                <a:ext uri="{FF2B5EF4-FFF2-40B4-BE49-F238E27FC236}">
                  <a16:creationId xmlns:a16="http://schemas.microsoft.com/office/drawing/2014/main" xmlns="" id="{BE23BF97-453E-4489-94B3-80AEF60314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2" y="5269"/>
              <a:ext cx="704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</a:t>
              </a:r>
              <a:endParaRPr lang="en-US" altLang="zh-CN">
                <a:latin typeface="+mn-lt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1BD1C9D8-854B-4F65-B862-74CE2E81AB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38263" y="2844800"/>
            <a:ext cx="333375" cy="6588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6E1C1B6C-C7F0-4EF3-8750-D4E50316FB5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12863" y="3535363"/>
            <a:ext cx="349250" cy="333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CB9E264B-C5F2-4284-AEB1-17D08E3D1143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328738" y="2844800"/>
            <a:ext cx="9525" cy="1025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8743DCC2-91F9-4CC1-9A2E-F9BBD4A5B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5" y="3182938"/>
            <a:ext cx="4796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F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168E55E8-F137-414A-8754-BB6DC196B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3875088"/>
            <a:ext cx="505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3445FCB-9A97-42FA-8406-6C283EC68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813" y="2530475"/>
            <a:ext cx="3834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E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F11C89CC-9EA8-4AD8-82CA-216BCE3D92B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37000" y="2773363"/>
            <a:ext cx="9525" cy="1025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40C20F6D-D038-465F-B035-9E009D3824B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578225" y="2803525"/>
            <a:ext cx="349250" cy="3317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0D209139-B062-4035-8464-B7EC3FEFC0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86163" y="3116263"/>
            <a:ext cx="333375" cy="6572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DB7664E2-E5A5-4243-84CC-6F1D5745D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6213" y="3727450"/>
            <a:ext cx="4796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E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F2428E7-C918-4A06-B4E7-B9DDC1BCA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350" y="3014663"/>
            <a:ext cx="325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F</a:t>
            </a:r>
            <a:endParaRPr lang="en-US" altLang="zh-CN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77544C91-428A-410D-84F7-AC0A09097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8" y="2530475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DFA9D43B-C87A-4B55-BF90-B6E8E5DCEE3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579938" y="3059113"/>
            <a:ext cx="376237" cy="3698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3E014ACE-5507-45A5-8C48-4F27A530F4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573588" y="3068638"/>
            <a:ext cx="1063625" cy="9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DEA9D7B1-BA1F-4E75-B00B-2B8008CF2E3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32363" y="3065463"/>
            <a:ext cx="738187" cy="3540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4C37264-85D5-43C2-A64E-F729F2954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6175" y="3084513"/>
            <a:ext cx="4796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F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BEFD5A7-D8EE-486A-BF91-16BFF4211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0" y="293370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4D839E5-DAC2-4CAA-B9ED-C57158637E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013" y="2943225"/>
            <a:ext cx="38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E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5FA1811F-DC77-4CD7-A6C0-577A2FE29329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70738" y="3330575"/>
            <a:ext cx="354012" cy="3540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12C5F13F-A18A-43AD-B77D-24EFFE5FCD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469063" y="3367088"/>
            <a:ext cx="701675" cy="341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9ED2AA5E-7753-4D16-9AC8-9CEE353CEEB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469063" y="3695700"/>
            <a:ext cx="1062037" cy="9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917B5C5E-3D23-4449-AEF8-6D6F6A3F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150" y="3692525"/>
            <a:ext cx="505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F904640-005F-414B-A343-9A314B542B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8563" y="3700463"/>
            <a:ext cx="4796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E</a:t>
            </a:r>
            <a:r>
              <a:rPr lang="en-US" altLang="zh-CN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32F30EE6-62FE-4E26-9A90-69EB736A2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0738" y="3074988"/>
            <a:ext cx="325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F</a:t>
            </a:r>
            <a:endParaRPr lang="en-US" altLang="zh-CN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4115" name="文本框 3">
            <a:extLst>
              <a:ext uri="{FF2B5EF4-FFF2-40B4-BE49-F238E27FC236}">
                <a16:creationId xmlns:a16="http://schemas.microsoft.com/office/drawing/2014/main" xmlns="" id="{18AFDB65-C31E-4B75-9743-3E647E2F4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0821" y="571502"/>
            <a:ext cx="334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利用轴对称作图</a:t>
            </a:r>
          </a:p>
        </p:txBody>
      </p:sp>
      <p:grpSp>
        <p:nvGrpSpPr>
          <p:cNvPr id="80" name="组合 6">
            <a:extLst>
              <a:ext uri="{FF2B5EF4-FFF2-40B4-BE49-F238E27FC236}">
                <a16:creationId xmlns:a16="http://schemas.microsoft.com/office/drawing/2014/main" xmlns="" id="{17A5BA6B-4FD3-4565-AAF0-445AC9F23A2F}"/>
              </a:ext>
            </a:extLst>
          </p:cNvPr>
          <p:cNvGrpSpPr>
            <a:grpSpLocks/>
          </p:cNvGrpSpPr>
          <p:nvPr/>
        </p:nvGrpSpPr>
        <p:grpSpPr bwMode="auto">
          <a:xfrm>
            <a:off x="647095" y="571501"/>
            <a:ext cx="1858963" cy="492125"/>
            <a:chOff x="427462" y="558483"/>
            <a:chExt cx="1858351" cy="492443"/>
          </a:xfrm>
        </p:grpSpPr>
        <p:grpSp>
          <p:nvGrpSpPr>
            <p:cNvPr id="93" name="组合 5">
              <a:extLst>
                <a:ext uri="{FF2B5EF4-FFF2-40B4-BE49-F238E27FC236}">
                  <a16:creationId xmlns:a16="http://schemas.microsoft.com/office/drawing/2014/main" xmlns="" id="{8E2D798D-8910-4359-8910-42DCB7DAD9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432D2FBA-C6CE-48A3-8CDA-7C3DAAD96B80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AB42B95B-EC0E-48CD-84CA-90A8B59B575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A39EFCC4-FADA-4873-8A01-50719BF35B6D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20BE7C1A-6990-4F25-BBE3-6E5F869F791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D6E7B357-1823-4AE2-BBEB-8B61A65E332D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4" name="文本框 11">
              <a:extLst>
                <a:ext uri="{FF2B5EF4-FFF2-40B4-BE49-F238E27FC236}">
                  <a16:creationId xmlns:a16="http://schemas.microsoft.com/office/drawing/2014/main" xmlns="" id="{1D2EA3F2-C047-41E9-8DA2-978CBBE46B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10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1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03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5" grpId="0"/>
      <p:bldP spid="56" grpId="0"/>
      <p:bldP spid="57" grpId="0"/>
      <p:bldP spid="61" grpId="0"/>
      <p:bldP spid="62" grpId="0"/>
      <p:bldP spid="63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>
            <a:extLst>
              <a:ext uri="{FF2B5EF4-FFF2-40B4-BE49-F238E27FC236}">
                <a16:creationId xmlns:a16="http://schemas.microsoft.com/office/drawing/2014/main" xmlns="" id="{C3903EA9-8AC5-4F7C-929A-6E383003AA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352" y="1446213"/>
            <a:ext cx="764202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</a:rPr>
              <a:t>    作</a:t>
            </a:r>
            <a:r>
              <a:rPr lang="zh-CN" altLang="en-US" sz="2800" b="1" dirty="0">
                <a:latin typeface="宋体" pitchFamily="2" charset="-122"/>
              </a:rPr>
              <a:t>一个图形关于一条已知直线的对称图形，关键是作出图形上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一些点关于这条直线的对称点</a:t>
            </a:r>
            <a:r>
              <a:rPr lang="zh-CN" altLang="en-US" sz="2800" b="1" dirty="0">
                <a:latin typeface="宋体" pitchFamily="2" charset="-122"/>
              </a:rPr>
              <a:t>，然后再根据已知图形将这些点连接起来．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9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21" name="矩形 20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2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3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4" name="图片 23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69273585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画轴对称图形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4665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直接连接符 44033">
            <a:extLst>
              <a:ext uri="{FF2B5EF4-FFF2-40B4-BE49-F238E27FC236}">
                <a16:creationId xmlns:a16="http://schemas.microsoft.com/office/drawing/2014/main" xmlns="" id="{092E1EC6-BE4E-4068-8290-51A8EF6145DC}"/>
              </a:ext>
            </a:extLst>
          </p:cNvPr>
          <p:cNvSpPr>
            <a:spLocks noChangeShapeType="1"/>
          </p:cNvSpPr>
          <p:nvPr/>
        </p:nvSpPr>
        <p:spPr bwMode="auto">
          <a:xfrm>
            <a:off x="7069138" y="1490663"/>
            <a:ext cx="0" cy="2727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84994" name="直接连接符 44034">
            <a:extLst>
              <a:ext uri="{FF2B5EF4-FFF2-40B4-BE49-F238E27FC236}">
                <a16:creationId xmlns:a16="http://schemas.microsoft.com/office/drawing/2014/main" xmlns="" id="{7CC3F1E0-C23A-4C29-AF76-0C87042B57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22988" y="2220913"/>
            <a:ext cx="566737" cy="1430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44036" name="直接连接符 44035">
            <a:extLst>
              <a:ext uri="{FF2B5EF4-FFF2-40B4-BE49-F238E27FC236}">
                <a16:creationId xmlns:a16="http://schemas.microsoft.com/office/drawing/2014/main" xmlns="" id="{C48BBF28-F0D9-479B-947B-841F52A3F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7446963" y="2220913"/>
            <a:ext cx="566737" cy="1430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84996" name="椭圆 44036">
            <a:extLst>
              <a:ext uri="{FF2B5EF4-FFF2-40B4-BE49-F238E27FC236}">
                <a16:creationId xmlns:a16="http://schemas.microsoft.com/office/drawing/2014/main" xmlns="" id="{1B70DCF0-4191-4451-8301-A40ADCDD1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0125" y="3611563"/>
            <a:ext cx="84138" cy="84137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i="1">
              <a:latin typeface="+mn-lt"/>
            </a:endParaRPr>
          </a:p>
        </p:txBody>
      </p:sp>
      <p:sp>
        <p:nvSpPr>
          <p:cNvPr id="84997" name="椭圆 44037">
            <a:extLst>
              <a:ext uri="{FF2B5EF4-FFF2-40B4-BE49-F238E27FC236}">
                <a16:creationId xmlns:a16="http://schemas.microsoft.com/office/drawing/2014/main" xmlns="" id="{95003893-FC5F-4DB6-9BAA-365150FBB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2738" y="2162175"/>
            <a:ext cx="84137" cy="84138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i="1">
              <a:latin typeface="+mn-lt"/>
            </a:endParaRPr>
          </a:p>
        </p:txBody>
      </p:sp>
      <p:sp>
        <p:nvSpPr>
          <p:cNvPr id="84998" name="文本框 44038">
            <a:extLst>
              <a:ext uri="{FF2B5EF4-FFF2-40B4-BE49-F238E27FC236}">
                <a16:creationId xmlns:a16="http://schemas.microsoft.com/office/drawing/2014/main" xmlns="" id="{F32FCC86-90AC-4C0E-865C-5853540D6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612" y="648494"/>
            <a:ext cx="6161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如何画线段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的对称线段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A′B′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?</a:t>
            </a:r>
          </a:p>
        </p:txBody>
      </p:sp>
      <p:pic>
        <p:nvPicPr>
          <p:cNvPr id="84999" name="图片 44039">
            <a:extLst>
              <a:ext uri="{FF2B5EF4-FFF2-40B4-BE49-F238E27FC236}">
                <a16:creationId xmlns:a16="http://schemas.microsoft.com/office/drawing/2014/main" xmlns="" id="{F71C205E-EFE2-4707-889D-6887BED57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8" y="1344613"/>
            <a:ext cx="354012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0" name="矩形 44040">
            <a:extLst>
              <a:ext uri="{FF2B5EF4-FFF2-40B4-BE49-F238E27FC236}">
                <a16:creationId xmlns:a16="http://schemas.microsoft.com/office/drawing/2014/main" xmlns="" id="{7A19322D-0F21-4FC7-B57A-BFB1DFFC7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6525" y="1922463"/>
            <a:ext cx="1942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>
                <a:latin typeface="+mn-lt"/>
              </a:rPr>
              <a:t>A</a:t>
            </a:r>
          </a:p>
        </p:txBody>
      </p:sp>
      <p:sp>
        <p:nvSpPr>
          <p:cNvPr id="85001" name="矩形 44041">
            <a:extLst>
              <a:ext uri="{FF2B5EF4-FFF2-40B4-BE49-F238E27FC236}">
                <a16:creationId xmlns:a16="http://schemas.microsoft.com/office/drawing/2014/main" xmlns="" id="{F461B8DE-A524-4ED1-A3AE-1EBBEC116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3435350"/>
            <a:ext cx="19268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>
                <a:latin typeface="+mn-lt"/>
              </a:rPr>
              <a:t>B</a:t>
            </a:r>
          </a:p>
        </p:txBody>
      </p:sp>
      <p:sp>
        <p:nvSpPr>
          <p:cNvPr id="85004" name="椭圆 44044">
            <a:extLst>
              <a:ext uri="{FF2B5EF4-FFF2-40B4-BE49-F238E27FC236}">
                <a16:creationId xmlns:a16="http://schemas.microsoft.com/office/drawing/2014/main" xmlns="" id="{B1F13122-7604-4D38-9D01-112C24E1F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0825" y="2187075"/>
            <a:ext cx="84428" cy="84638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i="1">
              <a:latin typeface="+mn-lt"/>
            </a:endParaRPr>
          </a:p>
        </p:txBody>
      </p:sp>
      <p:sp>
        <p:nvSpPr>
          <p:cNvPr id="85005" name="直接连接符 44045">
            <a:extLst>
              <a:ext uri="{FF2B5EF4-FFF2-40B4-BE49-F238E27FC236}">
                <a16:creationId xmlns:a16="http://schemas.microsoft.com/office/drawing/2014/main" xmlns="" id="{B243D23F-88C9-45F6-B6F8-09462FA0D0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694486" y="2207340"/>
            <a:ext cx="36268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85006" name="直接连接符 44046">
            <a:extLst>
              <a:ext uri="{FF2B5EF4-FFF2-40B4-BE49-F238E27FC236}">
                <a16:creationId xmlns:a16="http://schemas.microsoft.com/office/drawing/2014/main" xmlns="" id="{DBE9E5AE-A39F-4ADD-8573-252E5B2748D9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8143" y="2210917"/>
            <a:ext cx="36268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85007" name="矩形 44047">
            <a:extLst>
              <a:ext uri="{FF2B5EF4-FFF2-40B4-BE49-F238E27FC236}">
                <a16:creationId xmlns:a16="http://schemas.microsoft.com/office/drawing/2014/main" xmlns="" id="{F32498C6-7EB1-4F0D-B127-A321F23EC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3633" y="1946275"/>
            <a:ext cx="198584" cy="10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>
                <a:latin typeface="+mn-lt"/>
              </a:rPr>
              <a:t>A’</a:t>
            </a:r>
          </a:p>
        </p:txBody>
      </p:sp>
      <p:grpSp>
        <p:nvGrpSpPr>
          <p:cNvPr id="85009" name="组合 44049">
            <a:extLst>
              <a:ext uri="{FF2B5EF4-FFF2-40B4-BE49-F238E27FC236}">
                <a16:creationId xmlns:a16="http://schemas.microsoft.com/office/drawing/2014/main" xmlns="" id="{7AE1A004-E581-4902-AAD6-F89265785D40}"/>
              </a:ext>
            </a:extLst>
          </p:cNvPr>
          <p:cNvGrpSpPr>
            <a:grpSpLocks/>
          </p:cNvGrpSpPr>
          <p:nvPr/>
        </p:nvGrpSpPr>
        <p:grpSpPr bwMode="auto">
          <a:xfrm>
            <a:off x="6124576" y="3611439"/>
            <a:ext cx="1929638" cy="84266"/>
            <a:chOff x="3108" y="2353"/>
            <a:chExt cx="1621" cy="71"/>
          </a:xfrm>
        </p:grpSpPr>
        <p:sp>
          <p:nvSpPr>
            <p:cNvPr id="85010" name="直接连接符 44050">
              <a:extLst>
                <a:ext uri="{FF2B5EF4-FFF2-40B4-BE49-F238E27FC236}">
                  <a16:creationId xmlns:a16="http://schemas.microsoft.com/office/drawing/2014/main" xmlns="" id="{C1EE22D8-933F-4F83-BE98-C178738DD7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8" y="2391"/>
              <a:ext cx="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latin typeface="+mn-lt"/>
              </a:endParaRPr>
            </a:p>
          </p:txBody>
        </p:sp>
        <p:sp>
          <p:nvSpPr>
            <p:cNvPr id="85011" name="椭圆 44051">
              <a:extLst>
                <a:ext uri="{FF2B5EF4-FFF2-40B4-BE49-F238E27FC236}">
                  <a16:creationId xmlns:a16="http://schemas.microsoft.com/office/drawing/2014/main" xmlns="" id="{DB99DF39-5C45-463E-844C-30A626A12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8" y="2353"/>
              <a:ext cx="71" cy="71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i="1">
                <a:latin typeface="+mn-lt"/>
              </a:endParaRPr>
            </a:p>
          </p:txBody>
        </p:sp>
        <p:sp>
          <p:nvSpPr>
            <p:cNvPr id="85012" name="直接连接符 44052">
              <a:extLst>
                <a:ext uri="{FF2B5EF4-FFF2-40B4-BE49-F238E27FC236}">
                  <a16:creationId xmlns:a16="http://schemas.microsoft.com/office/drawing/2014/main" xmlns="" id="{66146CEF-0AB4-4EF1-9EBE-00045E468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2" y="2394"/>
              <a:ext cx="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latin typeface="+mn-lt"/>
              </a:endParaRPr>
            </a:p>
          </p:txBody>
        </p:sp>
      </p:grpSp>
      <p:sp>
        <p:nvSpPr>
          <p:cNvPr id="85014" name="文本框 44054">
            <a:extLst>
              <a:ext uri="{FF2B5EF4-FFF2-40B4-BE49-F238E27FC236}">
                <a16:creationId xmlns:a16="http://schemas.microsoft.com/office/drawing/2014/main" xmlns="" id="{43CF52BD-46AF-4BF8-B1DB-3CF0D6159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9888" y="2413000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44056" name="矩形 44055">
            <a:extLst>
              <a:ext uri="{FF2B5EF4-FFF2-40B4-BE49-F238E27FC236}">
                <a16:creationId xmlns:a16="http://schemas.microsoft.com/office/drawing/2014/main" xmlns="" id="{B62F5095-4B66-49D4-B56C-07E838096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653" y="1107388"/>
            <a:ext cx="5446160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</a:rPr>
              <a:t>1.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过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的垂线，垂足为点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，在垂线上截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 A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′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的对称点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2.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类似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地，作出点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3.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i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4058" name="文本框 44057">
            <a:extLst>
              <a:ext uri="{FF2B5EF4-FFF2-40B4-BE49-F238E27FC236}">
                <a16:creationId xmlns:a16="http://schemas.microsoft.com/office/drawing/2014/main" xmlns="" id="{EE430594-4821-44FB-B71A-217C08465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3924" y="4324133"/>
            <a:ext cx="3413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  线段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′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′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为所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求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4409FCE-F017-46DB-901B-05953C2E216E}"/>
              </a:ext>
            </a:extLst>
          </p:cNvPr>
          <p:cNvSpPr txBox="1"/>
          <p:nvPr/>
        </p:nvSpPr>
        <p:spPr>
          <a:xfrm>
            <a:off x="6341301" y="1946275"/>
            <a:ext cx="28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+mn-lt"/>
              </a:rPr>
              <a:t>A</a:t>
            </a:r>
            <a:endParaRPr lang="zh-CN" altLang="en-US" b="1" i="1" dirty="0">
              <a:latin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BD45F1C-DFB6-427C-9EFD-4824178B2690}"/>
              </a:ext>
            </a:extLst>
          </p:cNvPr>
          <p:cNvSpPr txBox="1"/>
          <p:nvPr/>
        </p:nvSpPr>
        <p:spPr>
          <a:xfrm>
            <a:off x="5830081" y="3639773"/>
            <a:ext cx="486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+mn-lt"/>
              </a:rPr>
              <a:t>B</a:t>
            </a:r>
            <a:endParaRPr lang="zh-CN" altLang="en-US" b="1" i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9B809078-099F-427F-BD88-8F691DDB0BA2}"/>
                  </a:ext>
                </a:extLst>
              </p:cNvPr>
              <p:cNvSpPr txBox="1"/>
              <p:nvPr/>
            </p:nvSpPr>
            <p:spPr>
              <a:xfrm>
                <a:off x="7996965" y="3567001"/>
                <a:ext cx="566736" cy="408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b="1" i="1" smtClean="0">
                              <a:latin typeface="Cambria Math"/>
                            </a:rPr>
                            <m:t>𝑩</m:t>
                          </m:r>
                        </m:e>
                        <m:sup>
                          <m:r>
                            <a:rPr lang="en-US" altLang="zh-CN" b="1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CN" altLang="en-US" b="1" i="1" dirty="0">
                  <a:latin typeface="+mn-lt"/>
                </a:endParaRPr>
              </a:p>
            </p:txBody>
          </p:sp>
        </mc:Choice>
        <mc:Fallback xmlns="">
          <p:sp>
            <p:nvSpPr>
              <p:cNvPr id="33" name="文本框 3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9B809078-099F-427F-BD88-8F691DDB0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6965" y="3567001"/>
                <a:ext cx="566736" cy="40838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C6B88D8D-CD7B-4180-A205-9C6DB9D41A68}"/>
                  </a:ext>
                </a:extLst>
              </p:cNvPr>
              <p:cNvSpPr txBox="1"/>
              <p:nvPr/>
            </p:nvSpPr>
            <p:spPr>
              <a:xfrm>
                <a:off x="7450834" y="1774492"/>
                <a:ext cx="566736" cy="410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b="1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b="1" i="1" smtClean="0">
                              <a:latin typeface="Cambria Math"/>
                            </a:rPr>
                            <m:t>𝑨</m:t>
                          </m:r>
                        </m:e>
                        <m:sup>
                          <m:r>
                            <a:rPr lang="en-US" altLang="zh-CN" b="1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CN" altLang="en-US" b="1" i="1" dirty="0">
                  <a:latin typeface="+mn-lt"/>
                </a:endParaRPr>
              </a:p>
            </p:txBody>
          </p:sp>
        </mc:Choice>
        <mc:Fallback xmlns=""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6B88D8D-CD7B-4180-A205-9C6DB9D41A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0834" y="1774492"/>
                <a:ext cx="566736" cy="41024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6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54" y="5880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10">
            <a:extLst>
              <a:ext uri="{FF2B5EF4-FFF2-40B4-BE49-F238E27FC236}">
                <a16:creationId xmlns:a16="http://schemas.microsoft.com/office/drawing/2014/main" xmlns="" id="{0C420FB4-1AC6-4CD4-B263-FA42DF0F2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901" y="2082007"/>
            <a:ext cx="107950" cy="109538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1" name="Text Box 13">
            <a:extLst>
              <a:ext uri="{FF2B5EF4-FFF2-40B4-BE49-F238E27FC236}">
                <a16:creationId xmlns:a16="http://schemas.microsoft.com/office/drawing/2014/main" xmlns="" id="{6D9D2B84-7334-4F53-BCDB-E1F20D952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0402" y="1759283"/>
            <a:ext cx="325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O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85004" grpId="0" animBg="1"/>
      <p:bldP spid="85005" grpId="0" animBg="1"/>
      <p:bldP spid="85006" grpId="0" animBg="1"/>
      <p:bldP spid="44058" grpId="0"/>
      <p:bldP spid="33" grpId="0"/>
      <p:bldP spid="34" grpId="0"/>
      <p:bldP spid="40" grpId="0" animBg="1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3">
            <a:extLst>
              <a:ext uri="{FF2B5EF4-FFF2-40B4-BE49-F238E27FC236}">
                <a16:creationId xmlns:a16="http://schemas.microsoft.com/office/drawing/2014/main" xmlns="" id="{F153C20D-7E79-464B-8242-C42A793ACC77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6018" name="组合 2">
              <a:extLst>
                <a:ext uri="{FF2B5EF4-FFF2-40B4-BE49-F238E27FC236}">
                  <a16:creationId xmlns:a16="http://schemas.microsoft.com/office/drawing/2014/main" xmlns="" id="{8C28EEB5-AED2-427C-82F9-D2B0EF51F6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CE9883F1-EED6-4CB0-B32A-D3C3F7223DE1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BB67373-6132-4740-8536-1B8865183E17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35DBB2A8-BF37-484F-8AE8-4359BC83B1F2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50E1CC9E-83E6-4C51-B2E0-EAA5F02C540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6023" name="矩形 1">
              <a:extLst>
                <a:ext uri="{FF2B5EF4-FFF2-40B4-BE49-F238E27FC236}">
                  <a16:creationId xmlns:a16="http://schemas.microsoft.com/office/drawing/2014/main" xmlns="" id="{3821AE16-4A74-4937-8B05-B9F93ADB9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sp>
        <p:nvSpPr>
          <p:cNvPr id="86031" name="TextBox 2">
            <a:extLst>
              <a:ext uri="{FF2B5EF4-FFF2-40B4-BE49-F238E27FC236}">
                <a16:creationId xmlns:a16="http://schemas.microsoft.com/office/drawing/2014/main" xmlns="" id="{9B4E3F6D-95FC-4F37-A39C-279392768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590" y="1181926"/>
            <a:ext cx="851612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图，矩形纸片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=6cm，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=8cm．现将其沿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对折，使得点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落在边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上的点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zh-CN" sz="2400" b="1" baseline="-25000" dirty="0">
                <a:latin typeface="+mn-lt"/>
                <a:ea typeface="楷体" pitchFamily="49" charset="-122"/>
              </a:rPr>
              <a:t>1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处，折痕与边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交于点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，则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的长为（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）</a:t>
            </a:r>
            <a:endParaRPr lang="zh-CN" altLang="zh-CN" sz="2400" b="1" dirty="0">
              <a:latin typeface="+mn-lt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itchFamily="49" charset="-122"/>
              </a:rPr>
              <a:t>A．6cm	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．4cm	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．3cm	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．2cm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1218ED7-EF5D-41B8-B09B-648B352A7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3469" y="2463830"/>
            <a:ext cx="287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3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211" y="2816919"/>
            <a:ext cx="2140093" cy="149757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1">
            <a:extLst>
              <a:ext uri="{FF2B5EF4-FFF2-40B4-BE49-F238E27FC236}">
                <a16:creationId xmlns:a16="http://schemas.microsoft.com/office/drawing/2014/main" xmlns="" id="{1776182F-FCA0-4D2D-9F74-C6652AAFF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5" y="1076958"/>
            <a:ext cx="83439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作已知点关于某直线的对称点的第一步是（　　）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A．过已知点作一条直线与已知直线相交 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B．过已知点作一条直线与已知直线垂直 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C．过已知点作一条直线与已知直线平行 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D．不确定 </a:t>
            </a:r>
          </a:p>
        </p:txBody>
      </p:sp>
      <p:sp>
        <p:nvSpPr>
          <p:cNvPr id="87042" name="文本框 2">
            <a:extLst>
              <a:ext uri="{FF2B5EF4-FFF2-40B4-BE49-F238E27FC236}">
                <a16:creationId xmlns:a16="http://schemas.microsoft.com/office/drawing/2014/main" xmlns="" id="{B6AB2B10-A8F3-472B-BB9D-95403BE3BBD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897688" y="1273175"/>
            <a:ext cx="317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</a:p>
        </p:txBody>
      </p:sp>
      <p:grpSp>
        <p:nvGrpSpPr>
          <p:cNvPr id="87048" name="组合 7">
            <a:extLst>
              <a:ext uri="{FF2B5EF4-FFF2-40B4-BE49-F238E27FC236}">
                <a16:creationId xmlns:a16="http://schemas.microsoft.com/office/drawing/2014/main" xmlns="" id="{B0D16AA5-A07A-475C-B54E-04A7E5602C9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5625"/>
            <a:ext cx="2480310" cy="492828"/>
            <a:chOff x="5083" y="1100"/>
            <a:chExt cx="3905" cy="778"/>
          </a:xfrm>
        </p:grpSpPr>
        <p:grpSp>
          <p:nvGrpSpPr>
            <p:cNvPr id="87049" name="组合 1">
              <a:extLst>
                <a:ext uri="{FF2B5EF4-FFF2-40B4-BE49-F238E27FC236}">
                  <a16:creationId xmlns:a16="http://schemas.microsoft.com/office/drawing/2014/main" xmlns="" id="{51F1B7EC-1EC6-465F-B3FE-6F0575E2BE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DC4DB191-A7BB-49A2-BD12-02A35AA4FB15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62C83031-0C85-463B-892B-7118410FE6D1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56B5E386-BF07-4579-AEC0-EFC8F4890362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B0D4F9D3-4572-48BB-80C9-BEF76EBD2038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C6763862-6ADE-4C5C-8A7B-2D42C545DA22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7055" name="TextBox 15">
              <a:extLst>
                <a:ext uri="{FF2B5EF4-FFF2-40B4-BE49-F238E27FC236}">
                  <a16:creationId xmlns:a16="http://schemas.microsoft.com/office/drawing/2014/main" xmlns="" id="{A8D48DF6-AA30-4A48-91AD-931D206EAB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996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41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4">
            <a:extLst>
              <a:ext uri="{FF2B5EF4-FFF2-40B4-BE49-F238E27FC236}">
                <a16:creationId xmlns:a16="http://schemas.microsoft.com/office/drawing/2014/main" xmlns="" id="{9D0E25BB-6377-4C86-982C-18254D68E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0" y="998743"/>
            <a:ext cx="863981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如图，把一张长方形的纸按图那样折叠后，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两点落在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′，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′点处，若得∠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′=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70°，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则∠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OG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的度数为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________.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E9E0520-8C15-426B-BB4A-8709438F53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6857" y="1744868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</a:t>
            </a:r>
          </a:p>
        </p:txBody>
      </p:sp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1" name="文本框 20"/>
            <p:cNvSpPr txBox="1">
              <a:spLocks noChangeArrowheads="1"/>
            </p:cNvSpPr>
            <p:nvPr/>
          </p:nvSpPr>
          <p:spPr bwMode="auto">
            <a:xfrm>
              <a:off x="996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2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41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B0D16AA5-A07A-475C-B54E-04A7E5602C9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5625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51F1B7EC-1EC6-465F-B3FE-6F0575E2BE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DC4DB191-A7BB-49A2-BD12-02A35AA4FB15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62C83031-0C85-463B-892B-7118410FE6D1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56B5E386-BF07-4579-AEC0-EFC8F4890362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B0D4F9D3-4572-48BB-80C9-BEF76EBD2038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C6763862-6ADE-4C5C-8A7B-2D42C545DA22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A8D48DF6-AA30-4A48-91AD-931D206EAB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75" y="2332234"/>
            <a:ext cx="3224986" cy="183408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>
            <a:extLst>
              <a:ext uri="{FF2B5EF4-FFF2-40B4-BE49-F238E27FC236}">
                <a16:creationId xmlns:a16="http://schemas.microsoft.com/office/drawing/2014/main" xmlns="" id="{930FE2E0-0A81-4548-BA1D-2263EB6A0CD4}"/>
              </a:ext>
            </a:extLst>
          </p:cNvPr>
          <p:cNvGrpSpPr>
            <a:grpSpLocks/>
          </p:cNvGrpSpPr>
          <p:nvPr/>
        </p:nvGrpSpPr>
        <p:grpSpPr bwMode="auto">
          <a:xfrm>
            <a:off x="266592" y="1794422"/>
            <a:ext cx="890355" cy="1906441"/>
            <a:chOff x="431" y="1389"/>
            <a:chExt cx="725" cy="1814"/>
          </a:xfrm>
        </p:grpSpPr>
        <p:sp>
          <p:nvSpPr>
            <p:cNvPr id="89091" name="Line 3">
              <a:extLst>
                <a:ext uri="{FF2B5EF4-FFF2-40B4-BE49-F238E27FC236}">
                  <a16:creationId xmlns:a16="http://schemas.microsoft.com/office/drawing/2014/main" xmlns="" id="{C7170220-BC18-46BC-96AE-638F9A3900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2" name="Line 4">
              <a:extLst>
                <a:ext uri="{FF2B5EF4-FFF2-40B4-BE49-F238E27FC236}">
                  <a16:creationId xmlns:a16="http://schemas.microsoft.com/office/drawing/2014/main" xmlns="" id="{D72BC052-B0F6-47FD-BD26-64B34D2862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3" name="Line 5">
              <a:extLst>
                <a:ext uri="{FF2B5EF4-FFF2-40B4-BE49-F238E27FC236}">
                  <a16:creationId xmlns:a16="http://schemas.microsoft.com/office/drawing/2014/main" xmlns="" id="{2F8DEF73-5FB5-452F-973A-E8FB582027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4" name="Line 6">
              <a:extLst>
                <a:ext uri="{FF2B5EF4-FFF2-40B4-BE49-F238E27FC236}">
                  <a16:creationId xmlns:a16="http://schemas.microsoft.com/office/drawing/2014/main" xmlns="" id="{C21166E6-FF61-40DF-9079-82C82A9DC0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5" name="Line 7">
              <a:extLst>
                <a:ext uri="{FF2B5EF4-FFF2-40B4-BE49-F238E27FC236}">
                  <a16:creationId xmlns:a16="http://schemas.microsoft.com/office/drawing/2014/main" xmlns="" id="{CF97AE04-9345-4C25-A200-6AF6B48F44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6" name="Line 8">
              <a:extLst>
                <a:ext uri="{FF2B5EF4-FFF2-40B4-BE49-F238E27FC236}">
                  <a16:creationId xmlns:a16="http://schemas.microsoft.com/office/drawing/2014/main" xmlns="" id="{7CB5F11F-423B-448C-AA59-48F2A04281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>
            <a:extLst>
              <a:ext uri="{FF2B5EF4-FFF2-40B4-BE49-F238E27FC236}">
                <a16:creationId xmlns:a16="http://schemas.microsoft.com/office/drawing/2014/main" xmlns="" id="{C3F4A893-3FEE-4340-BC28-C258D9A9671A}"/>
              </a:ext>
            </a:extLst>
          </p:cNvPr>
          <p:cNvGrpSpPr>
            <a:grpSpLocks/>
          </p:cNvGrpSpPr>
          <p:nvPr/>
        </p:nvGrpSpPr>
        <p:grpSpPr bwMode="auto">
          <a:xfrm>
            <a:off x="1149243" y="2094459"/>
            <a:ext cx="891991" cy="1620686"/>
            <a:chOff x="2562" y="1570"/>
            <a:chExt cx="726" cy="1543"/>
          </a:xfrm>
        </p:grpSpPr>
        <p:sp>
          <p:nvSpPr>
            <p:cNvPr id="89098" name="Line 10">
              <a:extLst>
                <a:ext uri="{FF2B5EF4-FFF2-40B4-BE49-F238E27FC236}">
                  <a16:creationId xmlns:a16="http://schemas.microsoft.com/office/drawing/2014/main" xmlns="" id="{D5FF5B65-5151-47A0-8AB2-4E0D3916BB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2" y="1570"/>
              <a:ext cx="182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9" name="Line 11">
              <a:extLst>
                <a:ext uri="{FF2B5EF4-FFF2-40B4-BE49-F238E27FC236}">
                  <a16:creationId xmlns:a16="http://schemas.microsoft.com/office/drawing/2014/main" xmlns="" id="{5B4B5B19-837D-4CD5-8045-21E8D7BDD1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2160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0" name="Line 12">
              <a:extLst>
                <a:ext uri="{FF2B5EF4-FFF2-40B4-BE49-F238E27FC236}">
                  <a16:creationId xmlns:a16="http://schemas.microsoft.com/office/drawing/2014/main" xmlns="" id="{353E9ECD-F3FF-453E-9E6E-6F36E9729D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35" y="2160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1" name="Line 13">
              <a:extLst>
                <a:ext uri="{FF2B5EF4-FFF2-40B4-BE49-F238E27FC236}">
                  <a16:creationId xmlns:a16="http://schemas.microsoft.com/office/drawing/2014/main" xmlns="" id="{49758142-9777-492A-B059-A547693A33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5" y="2523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2" name="Line 14">
              <a:extLst>
                <a:ext uri="{FF2B5EF4-FFF2-40B4-BE49-F238E27FC236}">
                  <a16:creationId xmlns:a16="http://schemas.microsoft.com/office/drawing/2014/main" xmlns="" id="{49D108AC-B875-4CCF-A9A9-6CE00BDEDE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62" y="2750"/>
              <a:ext cx="454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03" name="Line 15">
            <a:extLst>
              <a:ext uri="{FF2B5EF4-FFF2-40B4-BE49-F238E27FC236}">
                <a16:creationId xmlns:a16="http://schemas.microsoft.com/office/drawing/2014/main" xmlns="" id="{D392BA2C-5F31-4E31-9C22-0AA89002E1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5031" y="2848490"/>
            <a:ext cx="27543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8">
            <a:extLst>
              <a:ext uri="{FF2B5EF4-FFF2-40B4-BE49-F238E27FC236}">
                <a16:creationId xmlns:a16="http://schemas.microsoft.com/office/drawing/2014/main" xmlns="" id="{F1EE32AE-46B8-42F5-9E70-741D6AD9BE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10681" y="3010415"/>
            <a:ext cx="919163" cy="2714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19">
            <a:extLst>
              <a:ext uri="{FF2B5EF4-FFF2-40B4-BE49-F238E27FC236}">
                <a16:creationId xmlns:a16="http://schemas.microsoft.com/office/drawing/2014/main" xmlns="" id="{D39988A9-0997-4370-86FB-983DB4B8ADB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0681" y="3281877"/>
            <a:ext cx="919163" cy="3778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06" name="AutoShape 20">
            <a:extLst>
              <a:ext uri="{FF2B5EF4-FFF2-40B4-BE49-F238E27FC236}">
                <a16:creationId xmlns:a16="http://schemas.microsoft.com/office/drawing/2014/main" xmlns="" id="{83830A4A-F2EA-4004-B822-44E42FE8F6E6}"/>
              </a:ext>
            </a:extLst>
          </p:cNvPr>
          <p:cNvSpPr>
            <a:spLocks noChangeArrowheads="1"/>
          </p:cNvSpPr>
          <p:nvPr/>
        </p:nvSpPr>
        <p:spPr bwMode="auto">
          <a:xfrm rot="17251642">
            <a:off x="4986338" y="2642202"/>
            <a:ext cx="1187450" cy="485775"/>
          </a:xfrm>
          <a:prstGeom prst="rightArrow">
            <a:avLst>
              <a:gd name="adj1" fmla="val 50000"/>
              <a:gd name="adj2" fmla="val 60941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3" name="AutoShape 21">
            <a:extLst>
              <a:ext uri="{FF2B5EF4-FFF2-40B4-BE49-F238E27FC236}">
                <a16:creationId xmlns:a16="http://schemas.microsoft.com/office/drawing/2014/main" xmlns="" id="{EE6B78EE-C7B1-44C3-8517-1063387E4B17}"/>
              </a:ext>
            </a:extLst>
          </p:cNvPr>
          <p:cNvSpPr>
            <a:spLocks noChangeArrowheads="1"/>
          </p:cNvSpPr>
          <p:nvPr/>
        </p:nvSpPr>
        <p:spPr bwMode="auto">
          <a:xfrm rot="15000368">
            <a:off x="5984875" y="2612040"/>
            <a:ext cx="1187450" cy="488950"/>
          </a:xfrm>
          <a:prstGeom prst="rightArrow">
            <a:avLst>
              <a:gd name="adj1" fmla="val 50000"/>
              <a:gd name="adj2" fmla="val 60546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89108" name="AutoShape 24">
            <a:extLst>
              <a:ext uri="{FF2B5EF4-FFF2-40B4-BE49-F238E27FC236}">
                <a16:creationId xmlns:a16="http://schemas.microsoft.com/office/drawing/2014/main" xmlns="" id="{C8172740-953D-437A-AA90-CD0D9CD09B98}"/>
              </a:ext>
            </a:extLst>
          </p:cNvPr>
          <p:cNvSpPr>
            <a:spLocks noChangeArrowheads="1"/>
          </p:cNvSpPr>
          <p:nvPr/>
        </p:nvSpPr>
        <p:spPr bwMode="auto">
          <a:xfrm rot="13987807">
            <a:off x="6775450" y="2611648"/>
            <a:ext cx="1295400" cy="647700"/>
          </a:xfrm>
          <a:prstGeom prst="rtTriangle">
            <a:avLst/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5" name="AutoShape 25">
            <a:extLst>
              <a:ext uri="{FF2B5EF4-FFF2-40B4-BE49-F238E27FC236}">
                <a16:creationId xmlns:a16="http://schemas.microsoft.com/office/drawing/2014/main" xmlns="" id="{6DF9D8B7-679A-43DB-9727-4DA64966C342}"/>
              </a:ext>
            </a:extLst>
          </p:cNvPr>
          <p:cNvSpPr>
            <a:spLocks noChangeArrowheads="1"/>
          </p:cNvSpPr>
          <p:nvPr/>
        </p:nvSpPr>
        <p:spPr bwMode="auto">
          <a:xfrm rot="1929761">
            <a:off x="8370888" y="2240173"/>
            <a:ext cx="647700" cy="1295400"/>
          </a:xfrm>
          <a:prstGeom prst="rtTriangle">
            <a:avLst/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89110" name="Group 26">
            <a:extLst>
              <a:ext uri="{FF2B5EF4-FFF2-40B4-BE49-F238E27FC236}">
                <a16:creationId xmlns:a16="http://schemas.microsoft.com/office/drawing/2014/main" xmlns="" id="{A46AAC29-644A-451E-815B-86C6DC0C5C52}"/>
              </a:ext>
            </a:extLst>
          </p:cNvPr>
          <p:cNvGrpSpPr>
            <a:grpSpLocks/>
          </p:cNvGrpSpPr>
          <p:nvPr/>
        </p:nvGrpSpPr>
        <p:grpSpPr bwMode="auto">
          <a:xfrm>
            <a:off x="266592" y="1794422"/>
            <a:ext cx="890355" cy="1906441"/>
            <a:chOff x="431" y="1389"/>
            <a:chExt cx="725" cy="1814"/>
          </a:xfrm>
        </p:grpSpPr>
        <p:sp>
          <p:nvSpPr>
            <p:cNvPr id="89111" name="Line 27">
              <a:extLst>
                <a:ext uri="{FF2B5EF4-FFF2-40B4-BE49-F238E27FC236}">
                  <a16:creationId xmlns:a16="http://schemas.microsoft.com/office/drawing/2014/main" xmlns="" id="{08AE96E3-9A96-4EEE-9AEE-DF238BBF09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2" name="Line 28">
              <a:extLst>
                <a:ext uri="{FF2B5EF4-FFF2-40B4-BE49-F238E27FC236}">
                  <a16:creationId xmlns:a16="http://schemas.microsoft.com/office/drawing/2014/main" xmlns="" id="{B4B9D4A0-5E0D-4E07-B005-DB3BAC4C8A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3" name="Line 29">
              <a:extLst>
                <a:ext uri="{FF2B5EF4-FFF2-40B4-BE49-F238E27FC236}">
                  <a16:creationId xmlns:a16="http://schemas.microsoft.com/office/drawing/2014/main" xmlns="" id="{3DE791B1-EFEE-449E-8C42-890371D5E8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4" name="Line 30">
              <a:extLst>
                <a:ext uri="{FF2B5EF4-FFF2-40B4-BE49-F238E27FC236}">
                  <a16:creationId xmlns:a16="http://schemas.microsoft.com/office/drawing/2014/main" xmlns="" id="{D9411292-08A6-4368-AC15-119A00351D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5" name="Line 31">
              <a:extLst>
                <a:ext uri="{FF2B5EF4-FFF2-40B4-BE49-F238E27FC236}">
                  <a16:creationId xmlns:a16="http://schemas.microsoft.com/office/drawing/2014/main" xmlns="" id="{F6B63A93-DEEA-4DEA-91A7-294A55CBB8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6" name="Line 32">
              <a:extLst>
                <a:ext uri="{FF2B5EF4-FFF2-40B4-BE49-F238E27FC236}">
                  <a16:creationId xmlns:a16="http://schemas.microsoft.com/office/drawing/2014/main" xmlns="" id="{F976E321-CC3F-49B0-85B0-669A5F3CE3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17" name="Line 34">
            <a:extLst>
              <a:ext uri="{FF2B5EF4-FFF2-40B4-BE49-F238E27FC236}">
                <a16:creationId xmlns:a16="http://schemas.microsoft.com/office/drawing/2014/main" xmlns="" id="{27F0006B-98E9-4B7F-956B-9B3B4C36BA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5031" y="2848490"/>
            <a:ext cx="27543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18" name="AutoShape 36">
            <a:extLst>
              <a:ext uri="{FF2B5EF4-FFF2-40B4-BE49-F238E27FC236}">
                <a16:creationId xmlns:a16="http://schemas.microsoft.com/office/drawing/2014/main" xmlns="" id="{4D338722-D409-4013-9D8B-5FEDB982A960}"/>
              </a:ext>
            </a:extLst>
          </p:cNvPr>
          <p:cNvSpPr>
            <a:spLocks noChangeArrowheads="1"/>
          </p:cNvSpPr>
          <p:nvPr/>
        </p:nvSpPr>
        <p:spPr bwMode="auto">
          <a:xfrm rot="17251642">
            <a:off x="4986338" y="2642202"/>
            <a:ext cx="1187450" cy="485775"/>
          </a:xfrm>
          <a:prstGeom prst="rightArrow">
            <a:avLst>
              <a:gd name="adj1" fmla="val 50000"/>
              <a:gd name="adj2" fmla="val 60941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89119" name="Group 39">
            <a:extLst>
              <a:ext uri="{FF2B5EF4-FFF2-40B4-BE49-F238E27FC236}">
                <a16:creationId xmlns:a16="http://schemas.microsoft.com/office/drawing/2014/main" xmlns="" id="{3829ECF8-4490-400C-9628-6B2C7DCADB1C}"/>
              </a:ext>
            </a:extLst>
          </p:cNvPr>
          <p:cNvGrpSpPr>
            <a:grpSpLocks/>
          </p:cNvGrpSpPr>
          <p:nvPr/>
        </p:nvGrpSpPr>
        <p:grpSpPr bwMode="auto">
          <a:xfrm>
            <a:off x="266592" y="1794422"/>
            <a:ext cx="890355" cy="1906441"/>
            <a:chOff x="431" y="1389"/>
            <a:chExt cx="725" cy="1814"/>
          </a:xfrm>
        </p:grpSpPr>
        <p:sp>
          <p:nvSpPr>
            <p:cNvPr id="89120" name="Line 40">
              <a:extLst>
                <a:ext uri="{FF2B5EF4-FFF2-40B4-BE49-F238E27FC236}">
                  <a16:creationId xmlns:a16="http://schemas.microsoft.com/office/drawing/2014/main" xmlns="" id="{9A9BBF2A-EFDC-43B4-939E-BCD4BBA582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1" name="Line 41">
              <a:extLst>
                <a:ext uri="{FF2B5EF4-FFF2-40B4-BE49-F238E27FC236}">
                  <a16:creationId xmlns:a16="http://schemas.microsoft.com/office/drawing/2014/main" xmlns="" id="{212536DF-2E0D-4EFB-973B-1D4B096FE1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2" name="Line 42">
              <a:extLst>
                <a:ext uri="{FF2B5EF4-FFF2-40B4-BE49-F238E27FC236}">
                  <a16:creationId xmlns:a16="http://schemas.microsoft.com/office/drawing/2014/main" xmlns="" id="{B1C0732D-6C40-4BBF-A274-4B10ABE1C2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3" name="Line 43">
              <a:extLst>
                <a:ext uri="{FF2B5EF4-FFF2-40B4-BE49-F238E27FC236}">
                  <a16:creationId xmlns:a16="http://schemas.microsoft.com/office/drawing/2014/main" xmlns="" id="{FF52834E-D188-4FE3-810F-B6ACFD10BA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4" name="Line 44">
              <a:extLst>
                <a:ext uri="{FF2B5EF4-FFF2-40B4-BE49-F238E27FC236}">
                  <a16:creationId xmlns:a16="http://schemas.microsoft.com/office/drawing/2014/main" xmlns="" id="{12443FEB-EA61-47BA-BEC7-D6850702F5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5" name="Line 45">
              <a:extLst>
                <a:ext uri="{FF2B5EF4-FFF2-40B4-BE49-F238E27FC236}">
                  <a16:creationId xmlns:a16="http://schemas.microsoft.com/office/drawing/2014/main" xmlns="" id="{857A81D1-8D13-4F5B-A1FA-8F8C036CA7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26" name="AutoShape 47">
            <a:extLst>
              <a:ext uri="{FF2B5EF4-FFF2-40B4-BE49-F238E27FC236}">
                <a16:creationId xmlns:a16="http://schemas.microsoft.com/office/drawing/2014/main" xmlns="" id="{E62BF302-5E7A-4BDE-B902-2D791F033603}"/>
              </a:ext>
            </a:extLst>
          </p:cNvPr>
          <p:cNvSpPr>
            <a:spLocks noChangeArrowheads="1"/>
          </p:cNvSpPr>
          <p:nvPr/>
        </p:nvSpPr>
        <p:spPr bwMode="auto">
          <a:xfrm rot="13987807">
            <a:off x="6773069" y="2609267"/>
            <a:ext cx="1296987" cy="647700"/>
          </a:xfrm>
          <a:prstGeom prst="rtTriangle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89127" name="Line 48">
            <a:extLst>
              <a:ext uri="{FF2B5EF4-FFF2-40B4-BE49-F238E27FC236}">
                <a16:creationId xmlns:a16="http://schemas.microsoft.com/office/drawing/2014/main" xmlns="" id="{0FEF5B27-2629-49A6-89B7-ECE2D882A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3444" y="2848490"/>
            <a:ext cx="2755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28" name="Line 49">
            <a:extLst>
              <a:ext uri="{FF2B5EF4-FFF2-40B4-BE49-F238E27FC236}">
                <a16:creationId xmlns:a16="http://schemas.microsoft.com/office/drawing/2014/main" xmlns="" id="{08D23A04-D809-42BB-85D1-4522705B2F1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90044" y="2029340"/>
            <a:ext cx="973137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29" name="AutoShape 50">
            <a:extLst>
              <a:ext uri="{FF2B5EF4-FFF2-40B4-BE49-F238E27FC236}">
                <a16:creationId xmlns:a16="http://schemas.microsoft.com/office/drawing/2014/main" xmlns="" id="{7E638399-E712-4C96-8154-899E64A73F3A}"/>
              </a:ext>
            </a:extLst>
          </p:cNvPr>
          <p:cNvSpPr>
            <a:spLocks noChangeArrowheads="1"/>
          </p:cNvSpPr>
          <p:nvPr/>
        </p:nvSpPr>
        <p:spPr bwMode="auto">
          <a:xfrm rot="17251642">
            <a:off x="4976019" y="2631883"/>
            <a:ext cx="1187450" cy="487363"/>
          </a:xfrm>
          <a:prstGeom prst="rightArrow">
            <a:avLst>
              <a:gd name="adj1" fmla="val 50000"/>
              <a:gd name="adj2" fmla="val 60743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89130" name="Group 53">
            <a:extLst>
              <a:ext uri="{FF2B5EF4-FFF2-40B4-BE49-F238E27FC236}">
                <a16:creationId xmlns:a16="http://schemas.microsoft.com/office/drawing/2014/main" xmlns="" id="{9795AC2D-8C6B-47AC-BC63-623E0BF51489}"/>
              </a:ext>
            </a:extLst>
          </p:cNvPr>
          <p:cNvGrpSpPr>
            <a:grpSpLocks/>
          </p:cNvGrpSpPr>
          <p:nvPr/>
        </p:nvGrpSpPr>
        <p:grpSpPr bwMode="auto">
          <a:xfrm>
            <a:off x="266592" y="1794422"/>
            <a:ext cx="890355" cy="1906441"/>
            <a:chOff x="431" y="1389"/>
            <a:chExt cx="725" cy="1814"/>
          </a:xfrm>
        </p:grpSpPr>
        <p:sp>
          <p:nvSpPr>
            <p:cNvPr id="89131" name="Line 54">
              <a:extLst>
                <a:ext uri="{FF2B5EF4-FFF2-40B4-BE49-F238E27FC236}">
                  <a16:creationId xmlns:a16="http://schemas.microsoft.com/office/drawing/2014/main" xmlns="" id="{16B3C5B0-F1CB-4F02-A8C4-43AEC897B2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2" name="Line 55">
              <a:extLst>
                <a:ext uri="{FF2B5EF4-FFF2-40B4-BE49-F238E27FC236}">
                  <a16:creationId xmlns:a16="http://schemas.microsoft.com/office/drawing/2014/main" xmlns="" id="{F9D72468-E2F1-43EF-98C5-B20F3E1CF7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3" name="Line 56">
              <a:extLst>
                <a:ext uri="{FF2B5EF4-FFF2-40B4-BE49-F238E27FC236}">
                  <a16:creationId xmlns:a16="http://schemas.microsoft.com/office/drawing/2014/main" xmlns="" id="{FBCBD06D-A24B-4122-BBEB-E8B6CAE636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4" name="Line 57">
              <a:extLst>
                <a:ext uri="{FF2B5EF4-FFF2-40B4-BE49-F238E27FC236}">
                  <a16:creationId xmlns:a16="http://schemas.microsoft.com/office/drawing/2014/main" xmlns="" id="{20CA95A4-8040-47E4-9B24-A287173C8F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5" name="Line 58">
              <a:extLst>
                <a:ext uri="{FF2B5EF4-FFF2-40B4-BE49-F238E27FC236}">
                  <a16:creationId xmlns:a16="http://schemas.microsoft.com/office/drawing/2014/main" xmlns="" id="{DEAA48F1-E22A-4D20-BB33-96C45DE4E0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6" name="Line 59">
              <a:extLst>
                <a:ext uri="{FF2B5EF4-FFF2-40B4-BE49-F238E27FC236}">
                  <a16:creationId xmlns:a16="http://schemas.microsoft.com/office/drawing/2014/main" xmlns="" id="{54764CBD-A888-4F4E-985E-F7DF864111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37" name="Line 60">
            <a:extLst>
              <a:ext uri="{FF2B5EF4-FFF2-40B4-BE49-F238E27FC236}">
                <a16:creationId xmlns:a16="http://schemas.microsoft.com/office/drawing/2014/main" xmlns="" id="{A648304E-872B-44EA-B1AA-C0C841BA3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9569" y="2407165"/>
            <a:ext cx="973137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38" name="Text Box 61">
            <a:extLst>
              <a:ext uri="{FF2B5EF4-FFF2-40B4-BE49-F238E27FC236}">
                <a16:creationId xmlns:a16="http://schemas.microsoft.com/office/drawing/2014/main" xmlns="" id="{C99A8AD4-E9A8-4395-8479-D7DA6DA82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291" y="1106440"/>
            <a:ext cx="6669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如图，把下列图形补成关于直线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的对称图形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7" name="Group 63">
            <a:extLst>
              <a:ext uri="{FF2B5EF4-FFF2-40B4-BE49-F238E27FC236}">
                <a16:creationId xmlns:a16="http://schemas.microsoft.com/office/drawing/2014/main" xmlns="" id="{6000C552-C8DA-492C-9164-49CD2A2D8E09}"/>
              </a:ext>
            </a:extLst>
          </p:cNvPr>
          <p:cNvGrpSpPr>
            <a:grpSpLocks/>
          </p:cNvGrpSpPr>
          <p:nvPr/>
        </p:nvGrpSpPr>
        <p:grpSpPr bwMode="auto">
          <a:xfrm>
            <a:off x="266593" y="2043659"/>
            <a:ext cx="913268" cy="1620686"/>
            <a:chOff x="930" y="754"/>
            <a:chExt cx="743" cy="1543"/>
          </a:xfrm>
        </p:grpSpPr>
        <p:sp>
          <p:nvSpPr>
            <p:cNvPr id="89140" name="Oval 64">
              <a:extLst>
                <a:ext uri="{FF2B5EF4-FFF2-40B4-BE49-F238E27FC236}">
                  <a16:creationId xmlns:a16="http://schemas.microsoft.com/office/drawing/2014/main" xmlns="" id="{BAFD816C-3D04-41A4-9D2A-F35D44D54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8" y="754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1" name="Oval 65">
              <a:extLst>
                <a:ext uri="{FF2B5EF4-FFF2-40B4-BE49-F238E27FC236}">
                  <a16:creationId xmlns:a16="http://schemas.microsoft.com/office/drawing/2014/main" xmlns="" id="{D7E9F52E-8762-4A03-B1B2-E1198F271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1325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2" name="Oval 66">
              <a:extLst>
                <a:ext uri="{FF2B5EF4-FFF2-40B4-BE49-F238E27FC236}">
                  <a16:creationId xmlns:a16="http://schemas.microsoft.com/office/drawing/2014/main" xmlns="" id="{8C80B43F-C3CC-4C52-B9CF-2BF5065E9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" y="1344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3" name="Oval 67">
              <a:extLst>
                <a:ext uri="{FF2B5EF4-FFF2-40B4-BE49-F238E27FC236}">
                  <a16:creationId xmlns:a16="http://schemas.microsoft.com/office/drawing/2014/main" xmlns="" id="{BC9D7BFE-EBC2-4BDE-91F4-A0F040FDE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166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4" name="Oval 68">
              <a:extLst>
                <a:ext uri="{FF2B5EF4-FFF2-40B4-BE49-F238E27FC236}">
                  <a16:creationId xmlns:a16="http://schemas.microsoft.com/office/drawing/2014/main" xmlns="" id="{800A69B1-4296-4E15-8560-22EEC5690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225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5" name="Oval 69">
              <a:extLst>
                <a:ext uri="{FF2B5EF4-FFF2-40B4-BE49-F238E27FC236}">
                  <a16:creationId xmlns:a16="http://schemas.microsoft.com/office/drawing/2014/main" xmlns="" id="{C17C3E7B-56B7-48FC-AE99-46493FB16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193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89146" name="Group 70">
            <a:extLst>
              <a:ext uri="{FF2B5EF4-FFF2-40B4-BE49-F238E27FC236}">
                <a16:creationId xmlns:a16="http://schemas.microsoft.com/office/drawing/2014/main" xmlns="" id="{F6D9BF36-F2C8-401B-92B2-FC0812A230C0}"/>
              </a:ext>
            </a:extLst>
          </p:cNvPr>
          <p:cNvGrpSpPr>
            <a:grpSpLocks/>
          </p:cNvGrpSpPr>
          <p:nvPr/>
        </p:nvGrpSpPr>
        <p:grpSpPr bwMode="auto">
          <a:xfrm>
            <a:off x="2867819" y="2029340"/>
            <a:ext cx="1027112" cy="647700"/>
            <a:chOff x="3515" y="890"/>
            <a:chExt cx="862" cy="545"/>
          </a:xfrm>
        </p:grpSpPr>
        <p:sp>
          <p:nvSpPr>
            <p:cNvPr id="89147" name="Oval 71">
              <a:extLst>
                <a:ext uri="{FF2B5EF4-FFF2-40B4-BE49-F238E27FC236}">
                  <a16:creationId xmlns:a16="http://schemas.microsoft.com/office/drawing/2014/main" xmlns="" id="{1EE15D78-AB18-4F47-AB02-0AACFCE51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5" y="1162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8" name="Oval 72">
              <a:extLst>
                <a:ext uri="{FF2B5EF4-FFF2-40B4-BE49-F238E27FC236}">
                  <a16:creationId xmlns:a16="http://schemas.microsoft.com/office/drawing/2014/main" xmlns="" id="{66061C5D-3D4C-48C7-B374-5A6F7CA1D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890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9" name="Oval 73">
              <a:extLst>
                <a:ext uri="{FF2B5EF4-FFF2-40B4-BE49-F238E27FC236}">
                  <a16:creationId xmlns:a16="http://schemas.microsoft.com/office/drawing/2014/main" xmlns="" id="{97BA47C8-76A9-4FA4-9733-9B630D18A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2" y="1389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9" name="Group 74">
            <a:extLst>
              <a:ext uri="{FF2B5EF4-FFF2-40B4-BE49-F238E27FC236}">
                <a16:creationId xmlns:a16="http://schemas.microsoft.com/office/drawing/2014/main" xmlns="" id="{F05BE52A-7E97-4700-89D0-CDCA1AA74A40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2318352"/>
            <a:ext cx="701675" cy="1189038"/>
            <a:chOff x="975" y="2840"/>
            <a:chExt cx="589" cy="999"/>
          </a:xfrm>
        </p:grpSpPr>
        <p:sp>
          <p:nvSpPr>
            <p:cNvPr id="89151" name="Oval 75">
              <a:extLst>
                <a:ext uri="{FF2B5EF4-FFF2-40B4-BE49-F238E27FC236}">
                  <a16:creationId xmlns:a16="http://schemas.microsoft.com/office/drawing/2014/main" xmlns="" id="{15D95F4F-CCD1-4CFF-8056-11022E2A5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976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2" name="Oval 76">
              <a:extLst>
                <a:ext uri="{FF2B5EF4-FFF2-40B4-BE49-F238E27FC236}">
                  <a16:creationId xmlns:a16="http://schemas.microsoft.com/office/drawing/2014/main" xmlns="" id="{DCFECA48-27CF-4F76-80EF-37038001B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2840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3" name="Oval 77">
              <a:extLst>
                <a:ext uri="{FF2B5EF4-FFF2-40B4-BE49-F238E27FC236}">
                  <a16:creationId xmlns:a16="http://schemas.microsoft.com/office/drawing/2014/main" xmlns="" id="{405E3930-2A6D-45E9-8A62-E78421DAA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3022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4" name="Oval 78">
              <a:extLst>
                <a:ext uri="{FF2B5EF4-FFF2-40B4-BE49-F238E27FC236}">
                  <a16:creationId xmlns:a16="http://schemas.microsoft.com/office/drawing/2014/main" xmlns="" id="{6E318AB6-78A2-4759-971E-DD5FC126C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3748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5" name="Oval 79">
              <a:extLst>
                <a:ext uri="{FF2B5EF4-FFF2-40B4-BE49-F238E27FC236}">
                  <a16:creationId xmlns:a16="http://schemas.microsoft.com/office/drawing/2014/main" xmlns="" id="{DB96FC37-361C-410E-AE0A-E66AE457A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6" y="379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6" name="Oval 80">
              <a:extLst>
                <a:ext uri="{FF2B5EF4-FFF2-40B4-BE49-F238E27FC236}">
                  <a16:creationId xmlns:a16="http://schemas.microsoft.com/office/drawing/2014/main" xmlns="" id="{D4057E33-BE97-4F73-B1A7-AD14B2446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11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7" name="Oval 81">
              <a:extLst>
                <a:ext uri="{FF2B5EF4-FFF2-40B4-BE49-F238E27FC236}">
                  <a16:creationId xmlns:a16="http://schemas.microsoft.com/office/drawing/2014/main" xmlns="" id="{AF0833D5-A677-4644-94FB-55C4E999E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311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10" name="Group 82">
            <a:extLst>
              <a:ext uri="{FF2B5EF4-FFF2-40B4-BE49-F238E27FC236}">
                <a16:creationId xmlns:a16="http://schemas.microsoft.com/office/drawing/2014/main" xmlns="" id="{C4495166-51FA-40A4-A2AE-D53BD687AE28}"/>
              </a:ext>
            </a:extLst>
          </p:cNvPr>
          <p:cNvGrpSpPr>
            <a:grpSpLocks/>
          </p:cNvGrpSpPr>
          <p:nvPr/>
        </p:nvGrpSpPr>
        <p:grpSpPr bwMode="auto">
          <a:xfrm>
            <a:off x="7261225" y="2179848"/>
            <a:ext cx="809625" cy="1511300"/>
            <a:chOff x="3379" y="2614"/>
            <a:chExt cx="680" cy="1270"/>
          </a:xfrm>
        </p:grpSpPr>
        <p:sp>
          <p:nvSpPr>
            <p:cNvPr id="89159" name="Oval 83">
              <a:extLst>
                <a:ext uri="{FF2B5EF4-FFF2-40B4-BE49-F238E27FC236}">
                  <a16:creationId xmlns:a16="http://schemas.microsoft.com/office/drawing/2014/main" xmlns="" id="{ABBBD0FA-2579-4B81-86AB-35E61B617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9" y="2614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60" name="Oval 84">
              <a:extLst>
                <a:ext uri="{FF2B5EF4-FFF2-40B4-BE49-F238E27FC236}">
                  <a16:creationId xmlns:a16="http://schemas.microsoft.com/office/drawing/2014/main" xmlns="" id="{23679AB0-290A-4009-8EC1-433891CD7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6" y="3838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61" name="Oval 85">
              <a:extLst>
                <a:ext uri="{FF2B5EF4-FFF2-40B4-BE49-F238E27FC236}">
                  <a16:creationId xmlns:a16="http://schemas.microsoft.com/office/drawing/2014/main" xmlns="" id="{3C88C783-0B6D-494E-A599-F1A88C22F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4" y="3475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sp>
        <p:nvSpPr>
          <p:cNvPr id="89162" name="Line 51">
            <a:extLst>
              <a:ext uri="{FF2B5EF4-FFF2-40B4-BE49-F238E27FC236}">
                <a16:creationId xmlns:a16="http://schemas.microsoft.com/office/drawing/2014/main" xmlns="" id="{ED804B5A-05D2-4D2F-8EA9-B57F9AD1CE9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7425" y="1994502"/>
            <a:ext cx="0" cy="19446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63" name="Line 52">
            <a:extLst>
              <a:ext uri="{FF2B5EF4-FFF2-40B4-BE49-F238E27FC236}">
                <a16:creationId xmlns:a16="http://schemas.microsoft.com/office/drawing/2014/main" xmlns="" id="{6807FBFD-736D-4FB5-8A85-948FD439171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70850" y="2017923"/>
            <a:ext cx="0" cy="19240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89164" name="Object 6">
            <a:extLst>
              <a:ext uri="{FF2B5EF4-FFF2-40B4-BE49-F238E27FC236}">
                <a16:creationId xmlns:a16="http://schemas.microsoft.com/office/drawing/2014/main" xmlns="" id="{3D1005FE-803F-408A-A5BC-63ACCD2477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9439164"/>
              </p:ext>
            </p:extLst>
          </p:nvPr>
        </p:nvGraphicFramePr>
        <p:xfrm>
          <a:off x="879368" y="3750222"/>
          <a:ext cx="324063" cy="324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77" r:id="rId3" imgW="88554" imgH="177108" progId="Equation.3">
                  <p:embed/>
                </p:oleObj>
              </mc:Choice>
              <mc:Fallback>
                <p:oleObj r:id="rId3" imgW="88554" imgH="177108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368" y="3750222"/>
                        <a:ext cx="324063" cy="3249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65" name="Object 6">
            <a:extLst>
              <a:ext uri="{FF2B5EF4-FFF2-40B4-BE49-F238E27FC236}">
                <a16:creationId xmlns:a16="http://schemas.microsoft.com/office/drawing/2014/main" xmlns="" id="{0F977B4A-F367-4083-B3FB-C848CC0504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7714899"/>
              </p:ext>
            </p:extLst>
          </p:nvPr>
        </p:nvGraphicFramePr>
        <p:xfrm>
          <a:off x="4737894" y="2913577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78" r:id="rId5" imgW="88554" imgH="177108" progId="Equation.3">
                  <p:embed/>
                </p:oleObj>
              </mc:Choice>
              <mc:Fallback>
                <p:oleObj r:id="rId5" imgW="88554" imgH="177108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894" y="2913577"/>
                        <a:ext cx="31432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66" name="Object 6">
            <a:extLst>
              <a:ext uri="{FF2B5EF4-FFF2-40B4-BE49-F238E27FC236}">
                <a16:creationId xmlns:a16="http://schemas.microsoft.com/office/drawing/2014/main" xmlns="" id="{FF314BB5-BDAF-47E2-A129-DDA0801184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1389880"/>
              </p:ext>
            </p:extLst>
          </p:nvPr>
        </p:nvGraphicFramePr>
        <p:xfrm>
          <a:off x="6130925" y="3497865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79" r:id="rId6" imgW="88554" imgH="177108" progId="Equation.3">
                  <p:embed/>
                </p:oleObj>
              </mc:Choice>
              <mc:Fallback>
                <p:oleObj r:id="rId6" imgW="88554" imgH="177108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0925" y="3497865"/>
                        <a:ext cx="31432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67" name="Object 6">
            <a:extLst>
              <a:ext uri="{FF2B5EF4-FFF2-40B4-BE49-F238E27FC236}">
                <a16:creationId xmlns:a16="http://schemas.microsoft.com/office/drawing/2014/main" xmlns="" id="{28F48C4B-1B50-4902-9344-E1F9BE131A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8900442"/>
              </p:ext>
            </p:extLst>
          </p:nvPr>
        </p:nvGraphicFramePr>
        <p:xfrm>
          <a:off x="8108950" y="3627648"/>
          <a:ext cx="3127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80" r:id="rId7" imgW="88554" imgH="177108" progId="Equation.3">
                  <p:embed/>
                </p:oleObj>
              </mc:Choice>
              <mc:Fallback>
                <p:oleObj r:id="rId7" imgW="88554" imgH="177108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8950" y="3627648"/>
                        <a:ext cx="312738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6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87" name="文本框 20"/>
            <p:cNvSpPr txBox="1">
              <a:spLocks noChangeArrowheads="1"/>
            </p:cNvSpPr>
            <p:nvPr/>
          </p:nvSpPr>
          <p:spPr bwMode="auto">
            <a:xfrm>
              <a:off x="98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8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8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Freeform 74"/>
              <p:cNvSpPr>
                <a:spLocks noChangeAspect="1" noEditPoints="1"/>
              </p:cNvSpPr>
              <p:nvPr/>
            </p:nvSpPr>
            <p:spPr bwMode="auto">
              <a:xfrm>
                <a:off x="39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5" name="组合 7">
            <a:extLst>
              <a:ext uri="{FF2B5EF4-FFF2-40B4-BE49-F238E27FC236}">
                <a16:creationId xmlns:a16="http://schemas.microsoft.com/office/drawing/2014/main" xmlns="" id="{B0D16AA5-A07A-475C-B54E-04A7E5602C9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5625"/>
            <a:ext cx="2480310" cy="492828"/>
            <a:chOff x="5083" y="1100"/>
            <a:chExt cx="3905" cy="778"/>
          </a:xfrm>
        </p:grpSpPr>
        <p:grpSp>
          <p:nvGrpSpPr>
            <p:cNvPr id="91" name="组合 1">
              <a:extLst>
                <a:ext uri="{FF2B5EF4-FFF2-40B4-BE49-F238E27FC236}">
                  <a16:creationId xmlns:a16="http://schemas.microsoft.com/office/drawing/2014/main" xmlns="" id="{51F1B7EC-1EC6-465F-B3FE-6F0575E2BE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93" name="缺角矩形 92">
                <a:extLst>
                  <a:ext uri="{FF2B5EF4-FFF2-40B4-BE49-F238E27FC236}">
                    <a16:creationId xmlns:a16="http://schemas.microsoft.com/office/drawing/2014/main" xmlns="" id="{DC4DB191-A7BB-49A2-BD12-02A35AA4FB15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4" name="缺角矩形 93">
                <a:extLst>
                  <a:ext uri="{FF2B5EF4-FFF2-40B4-BE49-F238E27FC236}">
                    <a16:creationId xmlns:a16="http://schemas.microsoft.com/office/drawing/2014/main" xmlns="" id="{62C83031-0C85-463B-892B-7118410FE6D1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5" name="缺角矩形 94">
                <a:extLst>
                  <a:ext uri="{FF2B5EF4-FFF2-40B4-BE49-F238E27FC236}">
                    <a16:creationId xmlns:a16="http://schemas.microsoft.com/office/drawing/2014/main" xmlns="" id="{56B5E386-BF07-4579-AEC0-EFC8F4890362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6" name="缺角矩形 95">
                <a:extLst>
                  <a:ext uri="{FF2B5EF4-FFF2-40B4-BE49-F238E27FC236}">
                    <a16:creationId xmlns:a16="http://schemas.microsoft.com/office/drawing/2014/main" xmlns="" id="{B0D4F9D3-4572-48BB-80C9-BEF76EBD2038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7" name="缺角矩形 96">
                <a:extLst>
                  <a:ext uri="{FF2B5EF4-FFF2-40B4-BE49-F238E27FC236}">
                    <a16:creationId xmlns:a16="http://schemas.microsoft.com/office/drawing/2014/main" xmlns="" id="{C6763862-6ADE-4C5C-8A7B-2D42C545DA22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2" name="TextBox 15">
              <a:extLst>
                <a:ext uri="{FF2B5EF4-FFF2-40B4-BE49-F238E27FC236}">
                  <a16:creationId xmlns:a16="http://schemas.microsoft.com/office/drawing/2014/main" xmlns="" id="{A8D48DF6-AA30-4A48-91AD-931D206EAB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Freeform 2">
            <a:extLst>
              <a:ext uri="{FF2B5EF4-FFF2-40B4-BE49-F238E27FC236}">
                <a16:creationId xmlns:a16="http://schemas.microsoft.com/office/drawing/2014/main" xmlns="" id="{D2C8C0B6-B5E4-4CEA-9494-F6E13D8B5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2724" y="2812645"/>
            <a:ext cx="1243013" cy="1541462"/>
          </a:xfrm>
          <a:custGeom>
            <a:avLst/>
            <a:gdLst>
              <a:gd name="T0" fmla="*/ 1044 w 1044"/>
              <a:gd name="T1" fmla="*/ 0 h 1294"/>
              <a:gd name="T2" fmla="*/ 533 w 1044"/>
              <a:gd name="T3" fmla="*/ 0 h 1294"/>
              <a:gd name="T4" fmla="*/ 326 w 1044"/>
              <a:gd name="T5" fmla="*/ 250 h 1294"/>
              <a:gd name="T6" fmla="*/ 533 w 1044"/>
              <a:gd name="T7" fmla="*/ 250 h 1294"/>
              <a:gd name="T8" fmla="*/ 533 w 1044"/>
              <a:gd name="T9" fmla="*/ 1174 h 1294"/>
              <a:gd name="T10" fmla="*/ 0 w 1044"/>
              <a:gd name="T11" fmla="*/ 1174 h 1294"/>
              <a:gd name="T12" fmla="*/ 0 w 1044"/>
              <a:gd name="T13" fmla="*/ 1294 h 1294"/>
              <a:gd name="T14" fmla="*/ 1044 w 1044"/>
              <a:gd name="T15" fmla="*/ 1294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4" h="1294">
                <a:moveTo>
                  <a:pt x="1044" y="0"/>
                </a:moveTo>
                <a:lnTo>
                  <a:pt x="533" y="0"/>
                </a:lnTo>
                <a:lnTo>
                  <a:pt x="326" y="250"/>
                </a:lnTo>
                <a:lnTo>
                  <a:pt x="533" y="250"/>
                </a:lnTo>
                <a:lnTo>
                  <a:pt x="533" y="1174"/>
                </a:lnTo>
                <a:lnTo>
                  <a:pt x="0" y="1174"/>
                </a:lnTo>
                <a:lnTo>
                  <a:pt x="0" y="1294"/>
                </a:lnTo>
                <a:lnTo>
                  <a:pt x="1044" y="1294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114" name="Line 3">
            <a:extLst>
              <a:ext uri="{FF2B5EF4-FFF2-40B4-BE49-F238E27FC236}">
                <a16:creationId xmlns:a16="http://schemas.microsoft.com/office/drawing/2014/main" xmlns="" id="{D1C67095-7598-43FE-805B-33AD8C7EB43E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9862" y="2250670"/>
            <a:ext cx="0" cy="2600325"/>
          </a:xfrm>
          <a:prstGeom prst="line">
            <a:avLst/>
          </a:prstGeom>
          <a:noFill/>
          <a:ln w="3175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258198DD-D7C2-4703-A599-43D0B0A3A420}"/>
              </a:ext>
            </a:extLst>
          </p:cNvPr>
          <p:cNvGrpSpPr>
            <a:grpSpLocks/>
          </p:cNvGrpSpPr>
          <p:nvPr/>
        </p:nvGrpSpPr>
        <p:grpSpPr bwMode="auto">
          <a:xfrm>
            <a:off x="2932724" y="2758670"/>
            <a:ext cx="2524125" cy="1617662"/>
            <a:chOff x="2771" y="999"/>
            <a:chExt cx="2120" cy="1359"/>
          </a:xfrm>
        </p:grpSpPr>
        <p:sp>
          <p:nvSpPr>
            <p:cNvPr id="90116" name="Line 5">
              <a:extLst>
                <a:ext uri="{FF2B5EF4-FFF2-40B4-BE49-F238E27FC236}">
                  <a16:creationId xmlns:a16="http://schemas.microsoft.com/office/drawing/2014/main" xmlns="" id="{AB477CA6-6921-45BA-9683-20151904D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1" y="2206"/>
              <a:ext cx="10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0117" name="Group 6">
              <a:extLst>
                <a:ext uri="{FF2B5EF4-FFF2-40B4-BE49-F238E27FC236}">
                  <a16:creationId xmlns:a16="http://schemas.microsoft.com/office/drawing/2014/main" xmlns="" id="{7BB63EBF-07D3-45E4-8AEE-67D5A8B5B1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17" y="999"/>
              <a:ext cx="1774" cy="1359"/>
              <a:chOff x="3117" y="999"/>
              <a:chExt cx="1774" cy="1359"/>
            </a:xfrm>
          </p:grpSpPr>
          <p:sp>
            <p:nvSpPr>
              <p:cNvPr id="90118" name="Line 7">
                <a:extLst>
                  <a:ext uri="{FF2B5EF4-FFF2-40B4-BE49-F238E27FC236}">
                    <a16:creationId xmlns:a16="http://schemas.microsoft.com/office/drawing/2014/main" xmlns="" id="{EB9E5896-D6A9-411D-9FCC-234280F8E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0" y="1032"/>
                <a:ext cx="5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19" name="Oval 8">
                <a:extLst>
                  <a:ext uri="{FF2B5EF4-FFF2-40B4-BE49-F238E27FC236}">
                    <a16:creationId xmlns:a16="http://schemas.microsoft.com/office/drawing/2014/main" xmlns="" id="{254D9CAA-A749-42FD-B3D1-51581EABCC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999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0" name="Line 9">
                <a:extLst>
                  <a:ext uri="{FF2B5EF4-FFF2-40B4-BE49-F238E27FC236}">
                    <a16:creationId xmlns:a16="http://schemas.microsoft.com/office/drawing/2014/main" xmlns="" id="{F0E00AFE-D443-41D4-8AA6-8A0DCBDA71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2" y="1272"/>
                <a:ext cx="70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1" name="Line 10">
                <a:extLst>
                  <a:ext uri="{FF2B5EF4-FFF2-40B4-BE49-F238E27FC236}">
                    <a16:creationId xmlns:a16="http://schemas.microsoft.com/office/drawing/2014/main" xmlns="" id="{CDD17971-AC34-413A-AE1C-16AC56D2C2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7" y="1272"/>
                <a:ext cx="70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2" name="Oval 11">
                <a:extLst>
                  <a:ext uri="{FF2B5EF4-FFF2-40B4-BE49-F238E27FC236}">
                    <a16:creationId xmlns:a16="http://schemas.microsoft.com/office/drawing/2014/main" xmlns="" id="{80226619-559B-4FF1-9D5E-647087C3F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1239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3" name="Oval 12">
                <a:extLst>
                  <a:ext uri="{FF2B5EF4-FFF2-40B4-BE49-F238E27FC236}">
                    <a16:creationId xmlns:a16="http://schemas.microsoft.com/office/drawing/2014/main" xmlns="" id="{72BB0661-412C-4CEA-897F-15726E9FC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9" y="1238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4" name="Line 13">
                <a:extLst>
                  <a:ext uri="{FF2B5EF4-FFF2-40B4-BE49-F238E27FC236}">
                    <a16:creationId xmlns:a16="http://schemas.microsoft.com/office/drawing/2014/main" xmlns="" id="{83876ED5-F57F-4687-899B-AA751A0C0B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9" y="2198"/>
                <a:ext cx="10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5" name="Oval 14">
                <a:extLst>
                  <a:ext uri="{FF2B5EF4-FFF2-40B4-BE49-F238E27FC236}">
                    <a16:creationId xmlns:a16="http://schemas.microsoft.com/office/drawing/2014/main" xmlns="" id="{7F6E39CB-A5BE-4EAA-96EC-478F454C9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6" y="2162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6" name="Oval 15">
                <a:extLst>
                  <a:ext uri="{FF2B5EF4-FFF2-40B4-BE49-F238E27FC236}">
                    <a16:creationId xmlns:a16="http://schemas.microsoft.com/office/drawing/2014/main" xmlns="" id="{C89CE325-8572-4619-971A-FB0B38833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162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7" name="Line 16">
                <a:extLst>
                  <a:ext uri="{FF2B5EF4-FFF2-40B4-BE49-F238E27FC236}">
                    <a16:creationId xmlns:a16="http://schemas.microsoft.com/office/drawing/2014/main" xmlns="" id="{C5FF4CF8-5225-4EF7-9862-7F6E1163B6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9" y="2329"/>
                <a:ext cx="10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8" name="Oval 17">
                <a:extLst>
                  <a:ext uri="{FF2B5EF4-FFF2-40B4-BE49-F238E27FC236}">
                    <a16:creationId xmlns:a16="http://schemas.microsoft.com/office/drawing/2014/main" xmlns="" id="{0763AAC6-8546-41D7-8E3D-0CD4C264AD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6" y="2293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Group 18">
            <a:extLst>
              <a:ext uri="{FF2B5EF4-FFF2-40B4-BE49-F238E27FC236}">
                <a16:creationId xmlns:a16="http://schemas.microsoft.com/office/drawing/2014/main" xmlns="" id="{280199EC-2317-4E5A-B7BF-1D54FB5EB496}"/>
              </a:ext>
            </a:extLst>
          </p:cNvPr>
          <p:cNvGrpSpPr>
            <a:grpSpLocks/>
          </p:cNvGrpSpPr>
          <p:nvPr/>
        </p:nvGrpSpPr>
        <p:grpSpPr bwMode="auto">
          <a:xfrm>
            <a:off x="2878749" y="2758670"/>
            <a:ext cx="1320800" cy="1617662"/>
            <a:chOff x="2739" y="999"/>
            <a:chExt cx="1109" cy="1359"/>
          </a:xfrm>
        </p:grpSpPr>
        <p:sp>
          <p:nvSpPr>
            <p:cNvPr id="90130" name="Oval 19">
              <a:extLst>
                <a:ext uri="{FF2B5EF4-FFF2-40B4-BE49-F238E27FC236}">
                  <a16:creationId xmlns:a16="http://schemas.microsoft.com/office/drawing/2014/main" xmlns="" id="{62F65393-2EE2-4309-8FB6-328CF64FE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1010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1" name="Oval 20">
              <a:extLst>
                <a:ext uri="{FF2B5EF4-FFF2-40B4-BE49-F238E27FC236}">
                  <a16:creationId xmlns:a16="http://schemas.microsoft.com/office/drawing/2014/main" xmlns="" id="{50AD02C2-8447-420D-85A6-FD4DFEA3F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6" y="1238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2" name="Oval 21">
              <a:extLst>
                <a:ext uri="{FF2B5EF4-FFF2-40B4-BE49-F238E27FC236}">
                  <a16:creationId xmlns:a16="http://schemas.microsoft.com/office/drawing/2014/main" xmlns="" id="{86229A0B-764E-4B8F-981A-759E7257A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2" y="999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3" name="Oval 22">
              <a:extLst>
                <a:ext uri="{FF2B5EF4-FFF2-40B4-BE49-F238E27FC236}">
                  <a16:creationId xmlns:a16="http://schemas.microsoft.com/office/drawing/2014/main" xmlns="" id="{439D75E2-D8B2-468A-A90E-56B4C6696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1" y="1249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4" name="Oval 23">
              <a:extLst>
                <a:ext uri="{FF2B5EF4-FFF2-40B4-BE49-F238E27FC236}">
                  <a16:creationId xmlns:a16="http://schemas.microsoft.com/office/drawing/2014/main" xmlns="" id="{FDB82B82-2451-421B-9900-DB1096ADA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2" y="217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5" name="Oval 24">
              <a:extLst>
                <a:ext uri="{FF2B5EF4-FFF2-40B4-BE49-F238E27FC236}">
                  <a16:creationId xmlns:a16="http://schemas.microsoft.com/office/drawing/2014/main" xmlns="" id="{7486AD39-A470-458A-B262-54A708828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9" y="217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6" name="Oval 25">
              <a:extLst>
                <a:ext uri="{FF2B5EF4-FFF2-40B4-BE49-F238E27FC236}">
                  <a16:creationId xmlns:a16="http://schemas.microsoft.com/office/drawing/2014/main" xmlns="" id="{0489360A-EA24-490B-B226-1ACAADB96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9" y="229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7" name="Oval 26">
              <a:extLst>
                <a:ext uri="{FF2B5EF4-FFF2-40B4-BE49-F238E27FC236}">
                  <a16:creationId xmlns:a16="http://schemas.microsoft.com/office/drawing/2014/main" xmlns="" id="{9C81E1A1-9012-4F4E-9394-F45CEF1CD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" y="229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Freeform 27">
            <a:extLst>
              <a:ext uri="{FF2B5EF4-FFF2-40B4-BE49-F238E27FC236}">
                <a16:creationId xmlns:a16="http://schemas.microsoft.com/office/drawing/2014/main" xmlns="" id="{7089C899-4897-40F7-990D-892D9A7D1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737" y="2812645"/>
            <a:ext cx="1228725" cy="1541462"/>
          </a:xfrm>
          <a:custGeom>
            <a:avLst/>
            <a:gdLst>
              <a:gd name="T0" fmla="*/ 0 w 1032"/>
              <a:gd name="T1" fmla="*/ 0 h 1294"/>
              <a:gd name="T2" fmla="*/ 489 w 1032"/>
              <a:gd name="T3" fmla="*/ 0 h 1294"/>
              <a:gd name="T4" fmla="*/ 706 w 1032"/>
              <a:gd name="T5" fmla="*/ 240 h 1294"/>
              <a:gd name="T6" fmla="*/ 489 w 1032"/>
              <a:gd name="T7" fmla="*/ 240 h 1294"/>
              <a:gd name="T8" fmla="*/ 489 w 1032"/>
              <a:gd name="T9" fmla="*/ 1163 h 1294"/>
              <a:gd name="T10" fmla="*/ 1032 w 1032"/>
              <a:gd name="T11" fmla="*/ 1163 h 1294"/>
              <a:gd name="T12" fmla="*/ 1032 w 1032"/>
              <a:gd name="T13" fmla="*/ 1294 h 1294"/>
              <a:gd name="T14" fmla="*/ 0 w 1032"/>
              <a:gd name="T15" fmla="*/ 1294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1294">
                <a:moveTo>
                  <a:pt x="0" y="0"/>
                </a:moveTo>
                <a:lnTo>
                  <a:pt x="489" y="0"/>
                </a:lnTo>
                <a:lnTo>
                  <a:pt x="706" y="240"/>
                </a:lnTo>
                <a:lnTo>
                  <a:pt x="489" y="240"/>
                </a:lnTo>
                <a:lnTo>
                  <a:pt x="489" y="1163"/>
                </a:lnTo>
                <a:lnTo>
                  <a:pt x="1032" y="1163"/>
                </a:lnTo>
                <a:lnTo>
                  <a:pt x="1032" y="1294"/>
                </a:lnTo>
                <a:lnTo>
                  <a:pt x="0" y="1294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139" name="Text Box 29">
            <a:extLst>
              <a:ext uri="{FF2B5EF4-FFF2-40B4-BE49-F238E27FC236}">
                <a16:creationId xmlns:a16="http://schemas.microsoft.com/office/drawing/2014/main" xmlns="" id="{E52563A2-9AC1-4981-B770-3EE38C42B1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79" y="928688"/>
            <a:ext cx="835469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图给出了一个图案的一半，虚线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是这个图案的对称轴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整个图案是个什么形状？请准确地画出它的另一半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19484" name="Text Box 31">
            <a:extLst>
              <a:ext uri="{FF2B5EF4-FFF2-40B4-BE49-F238E27FC236}">
                <a16:creationId xmlns:a16="http://schemas.microsoft.com/office/drawing/2014/main" xmlns="" id="{9A5088FE-BD5B-4271-B734-6FDDB5220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4524" y="2488795"/>
            <a:ext cx="595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5" name="Text Box 32">
            <a:extLst>
              <a:ext uri="{FF2B5EF4-FFF2-40B4-BE49-F238E27FC236}">
                <a16:creationId xmlns:a16="http://schemas.microsoft.com/office/drawing/2014/main" xmlns="" id="{3363633C-4D8C-4937-8FD6-1621C838F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862" y="248879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6" name="Text Box 33">
            <a:extLst>
              <a:ext uri="{FF2B5EF4-FFF2-40B4-BE49-F238E27FC236}">
                <a16:creationId xmlns:a16="http://schemas.microsoft.com/office/drawing/2014/main" xmlns="" id="{5F8C4623-152D-4B6B-A59A-7F3F5DB65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2724" y="292059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43" name="Text Box 34">
            <a:extLst>
              <a:ext uri="{FF2B5EF4-FFF2-40B4-BE49-F238E27FC236}">
                <a16:creationId xmlns:a16="http://schemas.microsoft.com/office/drawing/2014/main" xmlns="" id="{D302CC0C-C922-4BA7-8EF7-C3DABFA0A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6574" y="3120620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8" name="Text Box 35">
            <a:extLst>
              <a:ext uri="{FF2B5EF4-FFF2-40B4-BE49-F238E27FC236}">
                <a16:creationId xmlns:a16="http://schemas.microsoft.com/office/drawing/2014/main" xmlns="" id="{CD78EF57-9FA4-40E6-9B10-FE28CB44D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2137" y="389214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E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9" name="Text Box 36">
            <a:extLst>
              <a:ext uri="{FF2B5EF4-FFF2-40B4-BE49-F238E27FC236}">
                <a16:creationId xmlns:a16="http://schemas.microsoft.com/office/drawing/2014/main" xmlns="" id="{A6C0B14A-A2D1-4DED-8C8E-BC1B0B4FB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0799" y="387944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0" name="Text Box 37">
            <a:extLst>
              <a:ext uri="{FF2B5EF4-FFF2-40B4-BE49-F238E27FC236}">
                <a16:creationId xmlns:a16="http://schemas.microsoft.com/office/drawing/2014/main" xmlns="" id="{9BFBA448-A884-4A9E-A86B-3017B32309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0799" y="4377920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1" name="Text Box 38">
            <a:extLst>
              <a:ext uri="{FF2B5EF4-FFF2-40B4-BE49-F238E27FC236}">
                <a16:creationId xmlns:a16="http://schemas.microsoft.com/office/drawing/2014/main" xmlns="" id="{60C3840D-8CF7-4D88-9700-024D1F471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862" y="4377920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48" name="文本框 4">
            <a:extLst>
              <a:ext uri="{FF2B5EF4-FFF2-40B4-BE49-F238E27FC236}">
                <a16:creationId xmlns:a16="http://schemas.microsoft.com/office/drawing/2014/main" xmlns="" id="{CE68B3F1-B6BC-4135-8101-77EAD7625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737" y="2096682"/>
            <a:ext cx="303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l </a:t>
            </a:r>
          </a:p>
        </p:txBody>
      </p:sp>
      <p:grpSp>
        <p:nvGrpSpPr>
          <p:cNvPr id="90154" name="组合 6">
            <a:extLst>
              <a:ext uri="{FF2B5EF4-FFF2-40B4-BE49-F238E27FC236}">
                <a16:creationId xmlns:a16="http://schemas.microsoft.com/office/drawing/2014/main" xmlns="" id="{73703477-959D-4FFB-9FDD-1DFAC643B5FC}"/>
              </a:ext>
            </a:extLst>
          </p:cNvPr>
          <p:cNvGrpSpPr>
            <a:grpSpLocks/>
          </p:cNvGrpSpPr>
          <p:nvPr/>
        </p:nvGrpSpPr>
        <p:grpSpPr bwMode="auto">
          <a:xfrm>
            <a:off x="3339129" y="491020"/>
            <a:ext cx="2479675" cy="522288"/>
            <a:chOff x="5060" y="905"/>
            <a:chExt cx="3904" cy="822"/>
          </a:xfrm>
        </p:grpSpPr>
        <p:grpSp>
          <p:nvGrpSpPr>
            <p:cNvPr id="90155" name="组合 21">
              <a:extLst>
                <a:ext uri="{FF2B5EF4-FFF2-40B4-BE49-F238E27FC236}">
                  <a16:creationId xmlns:a16="http://schemas.microsoft.com/office/drawing/2014/main" xmlns="" id="{54C3C0D3-801A-441E-8491-C1BF98DA764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A288E116-F6A9-438B-8704-674F95B4E7DD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C8BF537A-6363-4146-9391-C1AA569B9D36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308FC254-E84D-4244-9A85-B04BE21661B0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478B20BB-2457-421C-8323-2541587BBD59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09DF26F9-CB37-474B-979E-8BD9CB7700B2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0161" name="TextBox 15">
              <a:extLst>
                <a:ext uri="{FF2B5EF4-FFF2-40B4-BE49-F238E27FC236}">
                  <a16:creationId xmlns:a16="http://schemas.microsoft.com/office/drawing/2014/main" xmlns="" id="{75544445-5041-495B-8087-D7B6C28140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98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3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39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4" grpId="0"/>
      <p:bldP spid="19485" grpId="0"/>
      <p:bldP spid="19486" grpId="0"/>
      <p:bldP spid="19488" grpId="0"/>
      <p:bldP spid="19489" grpId="0"/>
      <p:bldP spid="19490" grpId="0"/>
      <p:bldP spid="194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1">
            <a:extLst>
              <a:ext uri="{FF2B5EF4-FFF2-40B4-BE49-F238E27FC236}">
                <a16:creationId xmlns:a16="http://schemas.microsoft.com/office/drawing/2014/main" xmlns="" id="{EE6BCB7E-B4F0-4E0D-968E-BC5E67C83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176" y="1121717"/>
            <a:ext cx="544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图，画△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的对称图形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cxnSp>
        <p:nvCxnSpPr>
          <p:cNvPr id="91138" name="直接连接符 3">
            <a:extLst>
              <a:ext uri="{FF2B5EF4-FFF2-40B4-BE49-F238E27FC236}">
                <a16:creationId xmlns:a16="http://schemas.microsoft.com/office/drawing/2014/main" xmlns="" id="{D501AD15-FA91-47A2-BB44-1A2DE60AC8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50938" y="2165936"/>
            <a:ext cx="0" cy="22145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139" name="TextBox 4">
            <a:extLst>
              <a:ext uri="{FF2B5EF4-FFF2-40B4-BE49-F238E27FC236}">
                <a16:creationId xmlns:a16="http://schemas.microsoft.com/office/drawing/2014/main" xmlns="" id="{0114DD62-83B4-4CD6-BE96-4E28B8075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0476" y="2059573"/>
            <a:ext cx="360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m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40" name="任意多边形 5">
            <a:extLst>
              <a:ext uri="{FF2B5EF4-FFF2-40B4-BE49-F238E27FC236}">
                <a16:creationId xmlns:a16="http://schemas.microsoft.com/office/drawing/2014/main" xmlns="" id="{EE37FDE1-96A9-4BDF-83D0-26FCB52C2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1651" y="2599323"/>
            <a:ext cx="1285875" cy="1384300"/>
          </a:xfrm>
          <a:custGeom>
            <a:avLst/>
            <a:gdLst>
              <a:gd name="T0" fmla="*/ 870857 w 1712685"/>
              <a:gd name="T1" fmla="*/ 0 h 1843314"/>
              <a:gd name="T2" fmla="*/ 0 w 1712685"/>
              <a:gd name="T3" fmla="*/ 1843314 h 1843314"/>
              <a:gd name="T4" fmla="*/ 1712685 w 1712685"/>
              <a:gd name="T5" fmla="*/ 711200 h 1843314"/>
              <a:gd name="T6" fmla="*/ 870857 w 1712685"/>
              <a:gd name="T7" fmla="*/ 0 h 1843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12685" h="1843314">
                <a:moveTo>
                  <a:pt x="870857" y="0"/>
                </a:moveTo>
                <a:lnTo>
                  <a:pt x="0" y="1843314"/>
                </a:lnTo>
                <a:lnTo>
                  <a:pt x="1712685" y="711200"/>
                </a:lnTo>
                <a:lnTo>
                  <a:pt x="870857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41" name="TextBox 6">
            <a:extLst>
              <a:ext uri="{FF2B5EF4-FFF2-40B4-BE49-F238E27FC236}">
                <a16:creationId xmlns:a16="http://schemas.microsoft.com/office/drawing/2014/main" xmlns="" id="{BF2B7FFD-349F-4865-843D-F3C1FF6E0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0938" y="2327861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42" name="TextBox 8">
            <a:extLst>
              <a:ext uri="{FF2B5EF4-FFF2-40B4-BE49-F238E27FC236}">
                <a16:creationId xmlns:a16="http://schemas.microsoft.com/office/drawing/2014/main" xmlns="" id="{945B885C-8CE6-4D8F-B6E3-9A8BE666CD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363" y="387249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B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43" name="TextBox 9">
            <a:extLst>
              <a:ext uri="{FF2B5EF4-FFF2-40B4-BE49-F238E27FC236}">
                <a16:creationId xmlns:a16="http://schemas.microsoft.com/office/drawing/2014/main" xmlns="" id="{DBA834C9-4BBF-4743-8E41-15DE8A336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3713" y="2921586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2DDD82D-BF24-4E13-AEFB-7FDB77A16336}"/>
              </a:ext>
            </a:extLst>
          </p:cNvPr>
          <p:cNvCxnSpPr/>
          <p:nvPr/>
        </p:nvCxnSpPr>
        <p:spPr bwMode="auto">
          <a:xfrm flipH="1" flipV="1">
            <a:off x="2384188" y="3116848"/>
            <a:ext cx="1314450" cy="1111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95677AB-05B2-43B9-83B2-572DA5676A50}"/>
              </a:ext>
            </a:extLst>
          </p:cNvPr>
          <p:cNvCxnSpPr/>
          <p:nvPr/>
        </p:nvCxnSpPr>
        <p:spPr bwMode="auto">
          <a:xfrm flipH="1" flipV="1">
            <a:off x="2403238" y="3948698"/>
            <a:ext cx="1314450" cy="1111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grpSp>
        <p:nvGrpSpPr>
          <p:cNvPr id="2" name="组合 18">
            <a:extLst>
              <a:ext uri="{FF2B5EF4-FFF2-40B4-BE49-F238E27FC236}">
                <a16:creationId xmlns:a16="http://schemas.microsoft.com/office/drawing/2014/main" xmlns="" id="{0BE34A41-4AE2-4F1F-BAAF-24AEDD17FC15}"/>
              </a:ext>
            </a:extLst>
          </p:cNvPr>
          <p:cNvGrpSpPr>
            <a:grpSpLocks/>
          </p:cNvGrpSpPr>
          <p:nvPr/>
        </p:nvGrpSpPr>
        <p:grpSpPr bwMode="auto">
          <a:xfrm>
            <a:off x="1995251" y="2327861"/>
            <a:ext cx="2230437" cy="1912937"/>
            <a:chOff x="3956834" y="1916832"/>
            <a:chExt cx="2974076" cy="2549551"/>
          </a:xfrm>
        </p:grpSpPr>
        <p:sp>
          <p:nvSpPr>
            <p:cNvPr id="91147" name="TextBox 7">
              <a:extLst>
                <a:ext uri="{FF2B5EF4-FFF2-40B4-BE49-F238E27FC236}">
                  <a16:creationId xmlns:a16="http://schemas.microsoft.com/office/drawing/2014/main" xmlns="" id="{6E4E6ADC-B1E9-4027-B1EA-283B852C0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4008" y="1916832"/>
              <a:ext cx="811956" cy="4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(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′)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148" name="任意多边形 14">
              <a:extLst>
                <a:ext uri="{FF2B5EF4-FFF2-40B4-BE49-F238E27FC236}">
                  <a16:creationId xmlns:a16="http://schemas.microsoft.com/office/drawing/2014/main" xmlns="" id="{99C167E9-566C-4ED8-9E6B-29DAC22AC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914" y="2307771"/>
              <a:ext cx="1727200" cy="1785258"/>
            </a:xfrm>
            <a:custGeom>
              <a:avLst/>
              <a:gdLst>
                <a:gd name="T0" fmla="*/ 899886 w 1727200"/>
                <a:gd name="T1" fmla="*/ 0 h 1785258"/>
                <a:gd name="T2" fmla="*/ 0 w 1727200"/>
                <a:gd name="T3" fmla="*/ 667658 h 1785258"/>
                <a:gd name="T4" fmla="*/ 1727200 w 1727200"/>
                <a:gd name="T5" fmla="*/ 1785258 h 1785258"/>
                <a:gd name="T6" fmla="*/ 899886 w 1727200"/>
                <a:gd name="T7" fmla="*/ 0 h 1785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7200" h="1785258">
                  <a:moveTo>
                    <a:pt x="899886" y="0"/>
                  </a:moveTo>
                  <a:lnTo>
                    <a:pt x="0" y="667658"/>
                  </a:lnTo>
                  <a:lnTo>
                    <a:pt x="1727200" y="1785258"/>
                  </a:lnTo>
                  <a:lnTo>
                    <a:pt x="899886" y="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49" name="TextBox 16">
              <a:extLst>
                <a:ext uri="{FF2B5EF4-FFF2-40B4-BE49-F238E27FC236}">
                  <a16:creationId xmlns:a16="http://schemas.microsoft.com/office/drawing/2014/main" xmlns="" id="{E8FCE7AB-94CD-41BA-9347-BA1825085B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6834" y="2679303"/>
              <a:ext cx="608755" cy="4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150" name="TextBox 17">
              <a:extLst>
                <a:ext uri="{FF2B5EF4-FFF2-40B4-BE49-F238E27FC236}">
                  <a16:creationId xmlns:a16="http://schemas.microsoft.com/office/drawing/2014/main" xmlns="" id="{3089DA5A-F576-413A-886D-CF40429BE9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5955" y="3975447"/>
              <a:ext cx="684955" cy="4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 ′ 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1156" name="组合 2">
            <a:extLst>
              <a:ext uri="{FF2B5EF4-FFF2-40B4-BE49-F238E27FC236}">
                <a16:creationId xmlns:a16="http://schemas.microsoft.com/office/drawing/2014/main" xmlns="" id="{055E5EDE-E33C-4110-8928-F190779A108C}"/>
              </a:ext>
            </a:extLst>
          </p:cNvPr>
          <p:cNvGrpSpPr>
            <a:grpSpLocks/>
          </p:cNvGrpSpPr>
          <p:nvPr/>
        </p:nvGrpSpPr>
        <p:grpSpPr bwMode="auto">
          <a:xfrm>
            <a:off x="3332957" y="439738"/>
            <a:ext cx="2478087" cy="522287"/>
            <a:chOff x="5060" y="905"/>
            <a:chExt cx="3904" cy="822"/>
          </a:xfrm>
        </p:grpSpPr>
        <p:grpSp>
          <p:nvGrpSpPr>
            <p:cNvPr id="91157" name="组合 6">
              <a:extLst>
                <a:ext uri="{FF2B5EF4-FFF2-40B4-BE49-F238E27FC236}">
                  <a16:creationId xmlns:a16="http://schemas.microsoft.com/office/drawing/2014/main" xmlns="" id="{58E8CAAE-7D42-4FA7-8BE2-9BE752EF42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4196DD37-F4DA-4C4E-972E-5984B8C75AEE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E5F8552B-F12D-48F0-8241-04111DB57DA1}"/>
                  </a:ext>
                </a:extLst>
              </p:cNvPr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7D9CF5C9-51CF-401A-8DF7-75200AEB2986}"/>
                  </a:ext>
                </a:extLst>
              </p:cNvPr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71FD13B0-5E3E-49D2-81C8-9FAF51ADAFA2}"/>
                  </a:ext>
                </a:extLst>
              </p:cNvPr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6BCAADE0-CA10-421F-8DE3-BDA54B4E3183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1163" name="TextBox 15">
              <a:extLst>
                <a:ext uri="{FF2B5EF4-FFF2-40B4-BE49-F238E27FC236}">
                  <a16:creationId xmlns:a16="http://schemas.microsoft.com/office/drawing/2014/main" xmlns="" id="{93E80430-E9AE-4295-BF0F-75F19A046F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966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1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/>
              <p:cNvSpPr>
                <a:spLocks noChangeAspect="1" noEditPoints="1"/>
              </p:cNvSpPr>
              <p:nvPr/>
            </p:nvSpPr>
            <p:spPr bwMode="auto">
              <a:xfrm>
                <a:off x="38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F0B7722-A9CA-4D55-8F3C-C1FA9C4D8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225" y="1839734"/>
            <a:ext cx="911225" cy="1200329"/>
          </a:xfrm>
          <a:prstGeom prst="rect">
            <a:avLst/>
          </a:prstGeom>
          <a:noFill/>
          <a:ln w="25400">
            <a:solidFill>
              <a:schemeClr val="accent4">
                <a:lumMod val="75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画轴对称图形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00068AA-C6D4-462E-A494-91CA64E0F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9138" y="884238"/>
            <a:ext cx="809625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作图原理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D09B4F84-A9D5-4F2E-AB06-428EFFCA2856}"/>
              </a:ext>
            </a:extLst>
          </p:cNvPr>
          <p:cNvSpPr>
            <a:spLocks/>
          </p:cNvSpPr>
          <p:nvPr/>
        </p:nvSpPr>
        <p:spPr bwMode="auto">
          <a:xfrm>
            <a:off x="1782018" y="1277938"/>
            <a:ext cx="107950" cy="2216150"/>
          </a:xfrm>
          <a:prstGeom prst="leftBrace">
            <a:avLst>
              <a:gd name="adj1" fmla="val 6938"/>
              <a:gd name="adj2" fmla="val 50000"/>
            </a:avLst>
          </a:prstGeom>
          <a:noFill/>
          <a:ln w="25400">
            <a:solidFill>
              <a:srgbClr val="002060">
                <a:alpha val="29018"/>
              </a:srgb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73FB0EB-B0AE-4D80-A4D5-4A470CD0A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13" y="3051175"/>
            <a:ext cx="865187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作图方法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794CF3B4-AC23-41AC-B0C2-034C5CF61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688" y="949325"/>
            <a:ext cx="5148262" cy="12003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对称轴是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对称点连接的线段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的垂直平分线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BC6BBE3-DB71-4A45-A34A-7720C85F59C1}"/>
              </a:ext>
            </a:extLst>
          </p:cNvPr>
          <p:cNvSpPr/>
          <p:nvPr/>
        </p:nvSpPr>
        <p:spPr>
          <a:xfrm>
            <a:off x="3214688" y="2311400"/>
            <a:ext cx="3429000" cy="2308324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找特殊点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；</a:t>
            </a: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作垂线；</a:t>
            </a: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截取等长；</a:t>
            </a: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依次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连线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9" name="右箭头 8">
            <a:extLst>
              <a:ext uri="{FF2B5EF4-FFF2-40B4-BE49-F238E27FC236}">
                <a16:creationId xmlns:a16="http://schemas.microsoft.com/office/drawing/2014/main" xmlns="" id="{EC5D4733-263C-4A7F-9D7B-2228242EBD3C}"/>
              </a:ext>
            </a:extLst>
          </p:cNvPr>
          <p:cNvSpPr/>
          <p:nvPr/>
        </p:nvSpPr>
        <p:spPr bwMode="auto">
          <a:xfrm>
            <a:off x="2819400" y="1169988"/>
            <a:ext cx="333375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/>
          </a:p>
        </p:txBody>
      </p:sp>
      <p:sp>
        <p:nvSpPr>
          <p:cNvPr id="10" name="右箭头 9">
            <a:extLst>
              <a:ext uri="{FF2B5EF4-FFF2-40B4-BE49-F238E27FC236}">
                <a16:creationId xmlns:a16="http://schemas.microsoft.com/office/drawing/2014/main" xmlns="" id="{BAAAF6B9-A3CD-4549-B9E0-3662EF910537}"/>
              </a:ext>
            </a:extLst>
          </p:cNvPr>
          <p:cNvSpPr/>
          <p:nvPr/>
        </p:nvSpPr>
        <p:spPr bwMode="auto">
          <a:xfrm>
            <a:off x="2819400" y="3384550"/>
            <a:ext cx="387350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/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5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坐标中的轴对称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36121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" descr="IYFGJPL~H(]O1X4KQNIE%O6">
            <a:extLst>
              <a:ext uri="{FF2B5EF4-FFF2-40B4-BE49-F238E27FC236}">
                <a16:creationId xmlns:a16="http://schemas.microsoft.com/office/drawing/2014/main" xmlns="" id="{1DF17178-2756-4672-A0EB-C817D2AC9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300" y="566490"/>
            <a:ext cx="2894399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0" name="图片 3" descr="LCV7YH(09CYBBQA[4Y)`)RY">
            <a:extLst>
              <a:ext uri="{FF2B5EF4-FFF2-40B4-BE49-F238E27FC236}">
                <a16:creationId xmlns:a16="http://schemas.microsoft.com/office/drawing/2014/main" xmlns="" id="{8D488F06-7C20-4D21-BC43-6F5DF4044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299" y="2661777"/>
            <a:ext cx="2894399" cy="197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文本框 4">
            <a:extLst>
              <a:ext uri="{FF2B5EF4-FFF2-40B4-BE49-F238E27FC236}">
                <a16:creationId xmlns:a16="http://schemas.microsoft.com/office/drawing/2014/main" xmlns="" id="{C677C130-8209-47A7-A751-221018CA6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86" y="1729463"/>
            <a:ext cx="514414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位外国游客在天安门广场询问小明西直门的位置，但他只知道东直门的位置，聪明的小明想了想，就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准确地告诉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了他，你能猜到小明是怎么做的吗？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4FE2480-0938-4A13-8DEC-0888C387F3A9}"/>
              </a:ext>
            </a:extLst>
          </p:cNvPr>
          <p:cNvSpPr/>
          <p:nvPr/>
        </p:nvSpPr>
        <p:spPr>
          <a:xfrm>
            <a:off x="2002784" y="633165"/>
            <a:ext cx="2249805" cy="922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  <a:cs typeface="+mn-ea"/>
              </a:rPr>
              <a:t>猜一猜</a:t>
            </a:r>
            <a:endParaRPr lang="zh-CN" altLang="en-US" sz="5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"/>
          <p:cNvGrpSpPr>
            <a:grpSpLocks/>
          </p:cNvGrpSpPr>
          <p:nvPr/>
        </p:nvGrpSpPr>
        <p:grpSpPr bwMode="auto">
          <a:xfrm>
            <a:off x="-3816" y="-68233"/>
            <a:ext cx="2006600" cy="493712"/>
            <a:chOff x="100" y="40"/>
            <a:chExt cx="3160" cy="778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导入新知</a:t>
              </a: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05756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直接连接符 14365">
            <a:extLst>
              <a:ext uri="{FF2B5EF4-FFF2-40B4-BE49-F238E27FC236}">
                <a16:creationId xmlns:a16="http://schemas.microsoft.com/office/drawing/2014/main" xmlns="" id="{240CD7A4-BC31-492B-A932-40EAE2B929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5275" y="2278063"/>
            <a:ext cx="2106613" cy="0"/>
          </a:xfrm>
          <a:prstGeom prst="line">
            <a:avLst/>
          </a:prstGeom>
          <a:noFill/>
          <a:ln w="19050">
            <a:solidFill>
              <a:srgbClr val="99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直接连接符 14366">
            <a:extLst>
              <a:ext uri="{FF2B5EF4-FFF2-40B4-BE49-F238E27FC236}">
                <a16:creationId xmlns:a16="http://schemas.microsoft.com/office/drawing/2014/main" xmlns="" id="{B0D072F6-90AB-4982-BF92-E3DA6B55A3E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6363" y="1198563"/>
            <a:ext cx="0" cy="2160587"/>
          </a:xfrm>
          <a:prstGeom prst="line">
            <a:avLst/>
          </a:prstGeom>
          <a:noFill/>
          <a:ln w="19050">
            <a:solidFill>
              <a:srgbClr val="99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68" name="图片 14367" descr="corner0358">
            <a:hlinkClick r:id="rId2"/>
            <a:extLst>
              <a:ext uri="{FF2B5EF4-FFF2-40B4-BE49-F238E27FC236}">
                <a16:creationId xmlns:a16="http://schemas.microsoft.com/office/drawing/2014/main" xmlns="" id="{18A05F37-2120-4513-837D-E61160154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360488"/>
            <a:ext cx="8556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图片 14368" descr="corner0357">
            <a:hlinkClick r:id="rId4"/>
            <a:extLst>
              <a:ext uri="{FF2B5EF4-FFF2-40B4-BE49-F238E27FC236}">
                <a16:creationId xmlns:a16="http://schemas.microsoft.com/office/drawing/2014/main" xmlns="" id="{29EB9A49-14B3-4CF0-8FC9-A47445AB6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360488"/>
            <a:ext cx="85566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4369">
            <a:extLst>
              <a:ext uri="{FF2B5EF4-FFF2-40B4-BE49-F238E27FC236}">
                <a16:creationId xmlns:a16="http://schemas.microsoft.com/office/drawing/2014/main" xmlns="" id="{491D5009-75EA-47AE-8BE7-3475F9D2E7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27200" y="2332038"/>
            <a:ext cx="1827213" cy="865187"/>
            <a:chOff x="0" y="0"/>
            <a:chExt cx="1535" cy="726"/>
          </a:xfrm>
        </p:grpSpPr>
        <p:pic>
          <p:nvPicPr>
            <p:cNvPr id="68614" name="图片 14370" descr="corner0359">
              <a:hlinkClick r:id="rId6"/>
              <a:extLst>
                <a:ext uri="{FF2B5EF4-FFF2-40B4-BE49-F238E27FC236}">
                  <a16:creationId xmlns:a16="http://schemas.microsoft.com/office/drawing/2014/main" xmlns="" id="{C38E78C4-039A-4186-8B3D-C5981B99F2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0"/>
              <a:ext cx="719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15" name="图片 14371" descr="corner0352">
              <a:hlinkClick r:id="rId8"/>
              <a:extLst>
                <a:ext uri="{FF2B5EF4-FFF2-40B4-BE49-F238E27FC236}">
                  <a16:creationId xmlns:a16="http://schemas.microsoft.com/office/drawing/2014/main" xmlns="" id="{E9F5F114-0E7D-4434-A2C1-E6A88B39B7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19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73" name="图片 14372" descr="hong5">
            <a:extLst>
              <a:ext uri="{FF2B5EF4-FFF2-40B4-BE49-F238E27FC236}">
                <a16:creationId xmlns:a16="http://schemas.microsoft.com/office/drawing/2014/main" xmlns="" id="{442459C4-7815-4EF5-9FFD-73DA1215B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9960">
            <a:off x="4425951" y="2825750"/>
            <a:ext cx="59531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4" name="图片 14373" descr="图片2">
            <a:extLst>
              <a:ext uri="{FF2B5EF4-FFF2-40B4-BE49-F238E27FC236}">
                <a16:creationId xmlns:a16="http://schemas.microsoft.com/office/drawing/2014/main" xmlns="" id="{D1070410-941C-4C45-B63C-D99F8DE6A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8710">
            <a:off x="5049838" y="2770188"/>
            <a:ext cx="58261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5" name="图片 14374" descr="hong5">
            <a:extLst>
              <a:ext uri="{FF2B5EF4-FFF2-40B4-BE49-F238E27FC236}">
                <a16:creationId xmlns:a16="http://schemas.microsoft.com/office/drawing/2014/main" xmlns="" id="{FF73EBAA-E463-48BB-9996-4536E3EAC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2552700"/>
            <a:ext cx="7572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6" name="图片 14375" descr="图片2">
            <a:extLst>
              <a:ext uri="{FF2B5EF4-FFF2-40B4-BE49-F238E27FC236}">
                <a16:creationId xmlns:a16="http://schemas.microsoft.com/office/drawing/2014/main" xmlns="" id="{48F8B0AF-6E50-41EC-829D-019E779A0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91325">
            <a:off x="6430169" y="2736057"/>
            <a:ext cx="58578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7" name="图片 14376" descr="hong5">
            <a:extLst>
              <a:ext uri="{FF2B5EF4-FFF2-40B4-BE49-F238E27FC236}">
                <a16:creationId xmlns:a16="http://schemas.microsoft.com/office/drawing/2014/main" xmlns="" id="{BAEA8E4D-7B47-4934-A174-36D27E1BE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25942">
            <a:off x="7158038" y="2770188"/>
            <a:ext cx="5937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8" name="直接连接符 14377">
            <a:extLst>
              <a:ext uri="{FF2B5EF4-FFF2-40B4-BE49-F238E27FC236}">
                <a16:creationId xmlns:a16="http://schemas.microsoft.com/office/drawing/2014/main" xmlns="" id="{3385B467-C18A-4670-A026-D07449454D44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9838" y="2444750"/>
            <a:ext cx="0" cy="1566863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9" name="直接连接符 14378">
            <a:extLst>
              <a:ext uri="{FF2B5EF4-FFF2-40B4-BE49-F238E27FC236}">
                <a16:creationId xmlns:a16="http://schemas.microsoft.com/office/drawing/2014/main" xmlns="" id="{DA10D2ED-B970-493C-9141-6DED643A4D1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7663" y="2390775"/>
            <a:ext cx="649287" cy="1512888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0" name="直接连接符 14379">
            <a:extLst>
              <a:ext uri="{FF2B5EF4-FFF2-40B4-BE49-F238E27FC236}">
                <a16:creationId xmlns:a16="http://schemas.microsoft.com/office/drawing/2014/main" xmlns="" id="{002AB7DB-BE77-466B-87CE-9873D847A5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76950" y="2336800"/>
            <a:ext cx="539750" cy="1566863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1" name="直接连接符 14380">
            <a:extLst>
              <a:ext uri="{FF2B5EF4-FFF2-40B4-BE49-F238E27FC236}">
                <a16:creationId xmlns:a16="http://schemas.microsoft.com/office/drawing/2014/main" xmlns="" id="{F98A86C5-01E3-40EA-89FC-6A607C62D0EC}"/>
              </a:ext>
            </a:extLst>
          </p:cNvPr>
          <p:cNvSpPr>
            <a:spLocks noChangeShapeType="1"/>
          </p:cNvSpPr>
          <p:nvPr/>
        </p:nvSpPr>
        <p:spPr bwMode="auto">
          <a:xfrm>
            <a:off x="7104063" y="2390775"/>
            <a:ext cx="0" cy="1620838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82" name="图片 14381" descr="0511606063776281">
            <a:extLst>
              <a:ext uri="{FF2B5EF4-FFF2-40B4-BE49-F238E27FC236}">
                <a16:creationId xmlns:a16="http://schemas.microsoft.com/office/drawing/2014/main" xmlns="" id="{E36FF862-1A6D-4833-AE65-A78AD1C19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25" y="993775"/>
            <a:ext cx="582613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3" name="图片 14382" descr="图片6">
            <a:extLst>
              <a:ext uri="{FF2B5EF4-FFF2-40B4-BE49-F238E27FC236}">
                <a16:creationId xmlns:a16="http://schemas.microsoft.com/office/drawing/2014/main" xmlns="" id="{765DBE68-83E8-41E9-9D33-02CDBA7F3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004888"/>
            <a:ext cx="5826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4" name="图片 14383" descr="0511606063776281">
            <a:extLst>
              <a:ext uri="{FF2B5EF4-FFF2-40B4-BE49-F238E27FC236}">
                <a16:creationId xmlns:a16="http://schemas.microsoft.com/office/drawing/2014/main" xmlns="" id="{A1E84DD3-E2CB-41A9-AAA6-051F1FEA2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50" y="1004888"/>
            <a:ext cx="5826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图片 14384" descr="图片6">
            <a:extLst>
              <a:ext uri="{FF2B5EF4-FFF2-40B4-BE49-F238E27FC236}">
                <a16:creationId xmlns:a16="http://schemas.microsoft.com/office/drawing/2014/main" xmlns="" id="{68F95273-AAFB-4447-85C2-D686F0548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738" y="1004888"/>
            <a:ext cx="58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图片 14385" descr="0511606063776281">
            <a:extLst>
              <a:ext uri="{FF2B5EF4-FFF2-40B4-BE49-F238E27FC236}">
                <a16:creationId xmlns:a16="http://schemas.microsoft.com/office/drawing/2014/main" xmlns="" id="{E3368B6B-875E-4D38-A139-8824BD023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1004888"/>
            <a:ext cx="58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7" name="图片 14386" descr="图片6">
            <a:extLst>
              <a:ext uri="{FF2B5EF4-FFF2-40B4-BE49-F238E27FC236}">
                <a16:creationId xmlns:a16="http://schemas.microsoft.com/office/drawing/2014/main" xmlns="" id="{B7EE8F11-0613-4583-A6DE-2E7CF1B87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163" y="1004888"/>
            <a:ext cx="58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8" name="未知">
            <a:extLst>
              <a:ext uri="{FF2B5EF4-FFF2-40B4-BE49-F238E27FC236}">
                <a16:creationId xmlns:a16="http://schemas.microsoft.com/office/drawing/2014/main" xmlns="" id="{37E30646-D547-4619-9920-5B708F3FA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863" y="828675"/>
            <a:ext cx="0" cy="1111250"/>
          </a:xfrm>
          <a:custGeom>
            <a:avLst/>
            <a:gdLst>
              <a:gd name="T0" fmla="*/ 0 w 1"/>
              <a:gd name="T1" fmla="*/ 0 h 933"/>
              <a:gd name="T2" fmla="*/ 0 w 1"/>
              <a:gd name="T3" fmla="*/ 933 h 93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33">
                <a:moveTo>
                  <a:pt x="0" y="0"/>
                </a:moveTo>
                <a:lnTo>
                  <a:pt x="0" y="933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9" name="未知">
            <a:extLst>
              <a:ext uri="{FF2B5EF4-FFF2-40B4-BE49-F238E27FC236}">
                <a16:creationId xmlns:a16="http://schemas.microsoft.com/office/drawing/2014/main" xmlns="" id="{0C398445-251A-42A3-A436-11C3BA2D9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0988" y="817563"/>
            <a:ext cx="1587" cy="1143000"/>
          </a:xfrm>
          <a:custGeom>
            <a:avLst/>
            <a:gdLst>
              <a:gd name="T0" fmla="*/ 0 w 1"/>
              <a:gd name="T1" fmla="*/ 0 h 960"/>
              <a:gd name="T2" fmla="*/ 0 w 1"/>
              <a:gd name="T3" fmla="*/ 960 h 9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60">
                <a:moveTo>
                  <a:pt x="0" y="0"/>
                </a:moveTo>
                <a:lnTo>
                  <a:pt x="0" y="960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未知">
            <a:extLst>
              <a:ext uri="{FF2B5EF4-FFF2-40B4-BE49-F238E27FC236}">
                <a16:creationId xmlns:a16="http://schemas.microsoft.com/office/drawing/2014/main" xmlns="" id="{1444A631-0C28-4C69-BBE7-47A8143BD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813" y="839788"/>
            <a:ext cx="0" cy="1165225"/>
          </a:xfrm>
          <a:custGeom>
            <a:avLst/>
            <a:gdLst>
              <a:gd name="T0" fmla="*/ 0 w 1"/>
              <a:gd name="T1" fmla="*/ 0 h 979"/>
              <a:gd name="T2" fmla="*/ 0 w 1"/>
              <a:gd name="T3" fmla="*/ 979 h 97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79">
                <a:moveTo>
                  <a:pt x="0" y="0"/>
                </a:moveTo>
                <a:lnTo>
                  <a:pt x="0" y="979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1" name="直接连接符 14390">
            <a:extLst>
              <a:ext uri="{FF2B5EF4-FFF2-40B4-BE49-F238E27FC236}">
                <a16:creationId xmlns:a16="http://schemas.microsoft.com/office/drawing/2014/main" xmlns="" id="{B5B791EA-4E06-4011-B605-0946D9D5281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8763" y="842963"/>
            <a:ext cx="0" cy="1189037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未知">
            <a:extLst>
              <a:ext uri="{FF2B5EF4-FFF2-40B4-BE49-F238E27FC236}">
                <a16:creationId xmlns:a16="http://schemas.microsoft.com/office/drawing/2014/main" xmlns="" id="{4CA3B974-440F-4881-B180-455C679EB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2650" y="849313"/>
            <a:ext cx="1588" cy="1122362"/>
          </a:xfrm>
          <a:custGeom>
            <a:avLst/>
            <a:gdLst>
              <a:gd name="T0" fmla="*/ 0 w 1"/>
              <a:gd name="T1" fmla="*/ 0 h 942"/>
              <a:gd name="T2" fmla="*/ 0 w 1"/>
              <a:gd name="T3" fmla="*/ 942 h 9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42">
                <a:moveTo>
                  <a:pt x="0" y="0"/>
                </a:moveTo>
                <a:lnTo>
                  <a:pt x="0" y="942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3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>
            <a:extLst>
              <a:ext uri="{FF2B5EF4-FFF2-40B4-BE49-F238E27FC236}">
                <a16:creationId xmlns:a16="http://schemas.microsoft.com/office/drawing/2014/main" xmlns="" id="{3B9EAF38-9EA3-487D-934A-5F01257E5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2" y="629708"/>
            <a:ext cx="3779837" cy="385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5">
            <a:extLst>
              <a:ext uri="{FF2B5EF4-FFF2-40B4-BE49-F238E27FC236}">
                <a16:creationId xmlns:a16="http://schemas.microsoft.com/office/drawing/2014/main" xmlns="" id="{33AE926B-260B-4380-AE42-405A3EB69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134" y="703794"/>
            <a:ext cx="376301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+mn-lt"/>
                <a:ea typeface="楷体" pitchFamily="49" charset="-122"/>
              </a:rPr>
              <a:t>       如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图，是一幅老北京城的示意图，其中西直门和东直门是关于中轴线对称的</a:t>
            </a:r>
            <a:r>
              <a:rPr lang="en-US" altLang="zh-CN" sz="20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如果以天安门为原点，分别以长安街和中轴线为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轴和</a:t>
            </a:r>
            <a:r>
              <a:rPr lang="en-US" altLang="zh-CN" sz="20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轴建立平面直角坐标系</a:t>
            </a:r>
            <a:r>
              <a:rPr lang="en-US" altLang="zh-CN" sz="20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000" b="1" dirty="0">
                <a:latin typeface="+mn-lt"/>
                <a:ea typeface="楷体" pitchFamily="49" charset="-122"/>
              </a:rPr>
              <a:t>根据如图所示的东直门的坐标，你能说出西直门的坐标吗？</a:t>
            </a:r>
          </a:p>
        </p:txBody>
      </p:sp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-3816" y="-68233"/>
            <a:ext cx="2006600" cy="493712"/>
            <a:chOff x="100" y="40"/>
            <a:chExt cx="3160" cy="778"/>
          </a:xfrm>
        </p:grpSpPr>
        <p:cxnSp>
          <p:nvCxnSpPr>
            <p:cNvPr id="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919537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22225"/>
            <a:ext cx="2017712" cy="477838"/>
            <a:chOff x="1588" y="25400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:a16="http://schemas.microsoft.com/office/drawing/2014/main" xmlns="" id="{52F6E86E-6460-440B-BE24-161FF7ECC980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xmlns="" id="{3A3DC8A8-FF66-4525-881B-BC7A8DF4C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xmlns="" id="{92FE9318-1BDF-424F-9231-7E3C1A1D8DF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666" y="2889558"/>
            <a:ext cx="7205662" cy="13985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解在平面直角坐标系中，已知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点关于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轴或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轴对称的点的坐标的变化规律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0" y="1235074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平面直角坐标系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中作出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一个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图形的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轴对称图形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的方法．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66782" y="799612"/>
            <a:ext cx="7679426" cy="3707555"/>
            <a:chOff x="-38068" y="590062"/>
            <a:chExt cx="7679426" cy="3707555"/>
          </a:xfrm>
        </p:grpSpPr>
        <p:grpSp>
          <p:nvGrpSpPr>
            <p:cNvPr id="10" name="组合 14"/>
            <p:cNvGrpSpPr/>
            <p:nvPr/>
          </p:nvGrpSpPr>
          <p:grpSpPr>
            <a:xfrm>
              <a:off x="-38068" y="1286153"/>
              <a:ext cx="7679143" cy="3011464"/>
              <a:chOff x="224" y="1467"/>
              <a:chExt cx="13644" cy="6240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0436" y="4274"/>
                <a:ext cx="6240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7641358" y="590062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32100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文本框 6151">
            <a:extLst>
              <a:ext uri="{FF2B5EF4-FFF2-40B4-BE49-F238E27FC236}">
                <a16:creationId xmlns:a16="http://schemas.microsoft.com/office/drawing/2014/main" xmlns="" id="{77790FDE-4FD4-45D6-8F5E-C1844BD55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8694" y="569243"/>
            <a:ext cx="3856037" cy="46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平面直角坐标系中的轴对称</a:t>
            </a: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xmlns="" id="{40CC3625-A3AC-45F4-A1BE-88F58F5C9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0621" y="1123950"/>
            <a:ext cx="70628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已知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和一条直线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，你能画出这个点关于已知直线的对称点吗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?</a:t>
            </a:r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xmlns="" id="{0CD22CFB-028B-4081-80A2-5B7E79EB3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6488" y="3392488"/>
            <a:ext cx="107950" cy="107950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4" name="Oval 5">
            <a:extLst>
              <a:ext uri="{FF2B5EF4-FFF2-40B4-BE49-F238E27FC236}">
                <a16:creationId xmlns:a16="http://schemas.microsoft.com/office/drawing/2014/main" xmlns="" id="{107ACB30-3AE9-4CC3-8A87-841DBB66F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6113" y="3392488"/>
            <a:ext cx="107950" cy="107950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58E0ABB7-E946-482F-B6BC-6BAA55E2B0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45275" y="2366963"/>
            <a:ext cx="0" cy="1890712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xmlns="" id="{BB37EEBB-DF36-430D-9B0A-EE56FA2CB620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0463" y="3446463"/>
            <a:ext cx="1674812" cy="0"/>
          </a:xfrm>
          <a:prstGeom prst="line">
            <a:avLst/>
          </a:prstGeom>
          <a:noFill/>
          <a:ln w="28575">
            <a:solidFill>
              <a:srgbClr val="8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1">
            <a:extLst>
              <a:ext uri="{FF2B5EF4-FFF2-40B4-BE49-F238E27FC236}">
                <a16:creationId xmlns:a16="http://schemas.microsoft.com/office/drawing/2014/main" xmlns="" id="{2BC12B7B-F10D-463C-B6A4-CC8B53037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4238" y="3446463"/>
            <a:ext cx="374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7178" name="Text Box 12">
            <a:extLst>
              <a:ext uri="{FF2B5EF4-FFF2-40B4-BE49-F238E27FC236}">
                <a16:creationId xmlns:a16="http://schemas.microsoft.com/office/drawing/2014/main" xmlns="" id="{29B4DFEB-8EAC-4EED-A50E-4253701A7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8500" y="3392488"/>
            <a:ext cx="450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latin typeface="Times New Roman" panose="02020603050405020304" pitchFamily="18" charset="0"/>
              </a:rPr>
              <a:t>′</a:t>
            </a:r>
            <a:endParaRPr lang="en-US" altLang="zh-CN" sz="21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9" name="Text Box 13">
            <a:extLst>
              <a:ext uri="{FF2B5EF4-FFF2-40B4-BE49-F238E27FC236}">
                <a16:creationId xmlns:a16="http://schemas.microsoft.com/office/drawing/2014/main" xmlns="" id="{4F275926-59F4-452F-B0EF-6BDEFB69F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3" y="2366963"/>
            <a:ext cx="3905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7180" name="Text Box 14">
            <a:extLst>
              <a:ext uri="{FF2B5EF4-FFF2-40B4-BE49-F238E27FC236}">
                <a16:creationId xmlns:a16="http://schemas.microsoft.com/office/drawing/2014/main" xmlns="" id="{7B1BE30E-1045-4328-9C4F-C6A072832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425" y="3933825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7181" name="Text Box 15">
            <a:extLst>
              <a:ext uri="{FF2B5EF4-FFF2-40B4-BE49-F238E27FC236}">
                <a16:creationId xmlns:a16="http://schemas.microsoft.com/office/drawing/2014/main" xmlns="" id="{B06B751D-EBB8-4EF0-A263-C16B5AF1F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492" y="3836988"/>
            <a:ext cx="51609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就是点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182" name="Line 16">
            <a:extLst>
              <a:ext uri="{FF2B5EF4-FFF2-40B4-BE49-F238E27FC236}">
                <a16:creationId xmlns:a16="http://schemas.microsoft.com/office/drawing/2014/main" xmlns="" id="{A19E5DCD-DED4-4A62-B9B6-8D41DCDF52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645275" y="3446463"/>
            <a:ext cx="1620838" cy="0"/>
          </a:xfrm>
          <a:prstGeom prst="line">
            <a:avLst/>
          </a:prstGeom>
          <a:noFill/>
          <a:ln w="28575">
            <a:solidFill>
              <a:srgbClr val="8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Oval 18">
            <a:extLst>
              <a:ext uri="{FF2B5EF4-FFF2-40B4-BE49-F238E27FC236}">
                <a16:creationId xmlns:a16="http://schemas.microsoft.com/office/drawing/2014/main" xmlns="" id="{FF7B948C-6F79-45D1-B81A-DAC32A809D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3392488"/>
            <a:ext cx="109537" cy="107950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184" name="Text Box 21">
            <a:extLst>
              <a:ext uri="{FF2B5EF4-FFF2-40B4-BE49-F238E27FC236}">
                <a16:creationId xmlns:a16="http://schemas.microsoft.com/office/drawing/2014/main" xmlns="" id="{E4F587E6-0A49-45D4-896B-14D0DCF32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275" y="3446463"/>
            <a:ext cx="374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66FF"/>
                </a:solidFill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7185" name="Text Box 22">
            <a:extLst>
              <a:ext uri="{FF2B5EF4-FFF2-40B4-BE49-F238E27FC236}">
                <a16:creationId xmlns:a16="http://schemas.microsoft.com/office/drawing/2014/main" xmlns="" id="{67EA61C8-933F-497A-974F-E5EFC0227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42" y="3084513"/>
            <a:ext cx="4182746" cy="46166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′=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186" name="Text Box 23">
            <a:extLst>
              <a:ext uri="{FF2B5EF4-FFF2-40B4-BE49-F238E27FC236}">
                <a16:creationId xmlns:a16="http://schemas.microsoft.com/office/drawing/2014/main" xmlns="" id="{2D1A190D-6D26-4063-8EDB-E6CCFE2BB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768" y="2362201"/>
            <a:ext cx="52887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，垂足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4"/>
          <p:cNvGrpSpPr>
            <a:grpSpLocks/>
          </p:cNvGrpSpPr>
          <p:nvPr/>
        </p:nvGrpSpPr>
        <p:grpSpPr bwMode="auto">
          <a:xfrm>
            <a:off x="1809313" y="618689"/>
            <a:ext cx="1685925" cy="409790"/>
            <a:chOff x="3485" y="1168"/>
            <a:chExt cx="2654" cy="644"/>
          </a:xfrm>
        </p:grpSpPr>
        <p:sp>
          <p:nvSpPr>
            <p:cNvPr id="33" name="圆角矩形 32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4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17352" y="1227732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5589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4" grpId="1" bldLvl="0" animBg="1"/>
      <p:bldP spid="7" grpId="0"/>
      <p:bldP spid="7178" grpId="0"/>
      <p:bldP spid="7179" grpId="0"/>
      <p:bldP spid="7180" grpId="0"/>
      <p:bldP spid="7181" grpId="0"/>
      <p:bldP spid="7183" grpId="0" bldLvl="0" animBg="1"/>
      <p:bldP spid="7183" grpId="1" bldLvl="0" animBg="1"/>
      <p:bldP spid="7184" grpId="0"/>
      <p:bldP spid="7185" grpId="0" bldLvl="0" animBg="1"/>
      <p:bldP spid="718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8">
            <a:extLst>
              <a:ext uri="{FF2B5EF4-FFF2-40B4-BE49-F238E27FC236}">
                <a16:creationId xmlns:a16="http://schemas.microsoft.com/office/drawing/2014/main" xmlns="" id="{F40E14EE-8607-45E0-A3D3-72A852AD5112}"/>
              </a:ext>
            </a:extLst>
          </p:cNvPr>
          <p:cNvGrpSpPr>
            <a:grpSpLocks/>
          </p:cNvGrpSpPr>
          <p:nvPr/>
        </p:nvGrpSpPr>
        <p:grpSpPr bwMode="auto">
          <a:xfrm>
            <a:off x="1781175" y="1247775"/>
            <a:ext cx="4618038" cy="3660775"/>
            <a:chOff x="2361" y="2700"/>
            <a:chExt cx="9696" cy="7687"/>
          </a:xfrm>
        </p:grpSpPr>
        <p:grpSp>
          <p:nvGrpSpPr>
            <p:cNvPr id="52226" name="组合 39">
              <a:extLst>
                <a:ext uri="{FF2B5EF4-FFF2-40B4-BE49-F238E27FC236}">
                  <a16:creationId xmlns:a16="http://schemas.microsoft.com/office/drawing/2014/main" xmlns="" id="{07625E1F-B8A7-4F2B-BA62-67867568CF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61" y="2700"/>
              <a:ext cx="9696" cy="7687"/>
              <a:chOff x="1907704" y="908720"/>
              <a:chExt cx="6156916" cy="4882029"/>
            </a:xfrm>
          </p:grpSpPr>
          <p:grpSp>
            <p:nvGrpSpPr>
              <p:cNvPr id="52227" name="组合 31">
                <a:extLst>
                  <a:ext uri="{FF2B5EF4-FFF2-40B4-BE49-F238E27FC236}">
                    <a16:creationId xmlns:a16="http://schemas.microsoft.com/office/drawing/2014/main" xmlns="" id="{04C055DC-E09A-4EFA-860F-6D2FC2C21F0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2228" name="直接连接符 6">
                  <a:extLst>
                    <a:ext uri="{FF2B5EF4-FFF2-40B4-BE49-F238E27FC236}">
                      <a16:creationId xmlns:a16="http://schemas.microsoft.com/office/drawing/2014/main" xmlns="" id="{05D0C26D-8886-4FA8-84E9-7960E5543B7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29" name="直接连接符 7">
                  <a:extLst>
                    <a:ext uri="{FF2B5EF4-FFF2-40B4-BE49-F238E27FC236}">
                      <a16:creationId xmlns:a16="http://schemas.microsoft.com/office/drawing/2014/main" xmlns="" id="{7F021FC6-F131-4176-BE20-1168835A515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0" name="直接连接符 8">
                  <a:extLst>
                    <a:ext uri="{FF2B5EF4-FFF2-40B4-BE49-F238E27FC236}">
                      <a16:creationId xmlns:a16="http://schemas.microsoft.com/office/drawing/2014/main" xmlns="" id="{99CF8C4E-B195-4633-8AC7-C455B6A065F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1" name="直接连接符 9">
                  <a:extLst>
                    <a:ext uri="{FF2B5EF4-FFF2-40B4-BE49-F238E27FC236}">
                      <a16:creationId xmlns:a16="http://schemas.microsoft.com/office/drawing/2014/main" xmlns="" id="{5431D3C7-037A-4807-904B-DCF53A27C5D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2" name="直接连接符 10">
                  <a:extLst>
                    <a:ext uri="{FF2B5EF4-FFF2-40B4-BE49-F238E27FC236}">
                      <a16:creationId xmlns:a16="http://schemas.microsoft.com/office/drawing/2014/main" xmlns="" id="{391A62FD-A0A2-4166-BE7B-8670B24B639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3" name="直接连接符 12">
                  <a:extLst>
                    <a:ext uri="{FF2B5EF4-FFF2-40B4-BE49-F238E27FC236}">
                      <a16:creationId xmlns:a16="http://schemas.microsoft.com/office/drawing/2014/main" xmlns="" id="{B4FB3380-D348-4EE9-AF05-B71EBEB3A73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4" name="直接连接符 13">
                  <a:extLst>
                    <a:ext uri="{FF2B5EF4-FFF2-40B4-BE49-F238E27FC236}">
                      <a16:creationId xmlns:a16="http://schemas.microsoft.com/office/drawing/2014/main" xmlns="" id="{34D13D69-04C1-4671-B34A-8E366F1F224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5" name="直接连接符 14">
                  <a:extLst>
                    <a:ext uri="{FF2B5EF4-FFF2-40B4-BE49-F238E27FC236}">
                      <a16:creationId xmlns:a16="http://schemas.microsoft.com/office/drawing/2014/main" xmlns="" id="{E71CE22A-EB26-4ECE-9660-DADE7EF02BD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6" name="直接连接符 15">
                  <a:extLst>
                    <a:ext uri="{FF2B5EF4-FFF2-40B4-BE49-F238E27FC236}">
                      <a16:creationId xmlns:a16="http://schemas.microsoft.com/office/drawing/2014/main" xmlns="" id="{DF9CA817-3C12-404B-8319-16D94134C2F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7" name="直接连接符 16">
                  <a:extLst>
                    <a:ext uri="{FF2B5EF4-FFF2-40B4-BE49-F238E27FC236}">
                      <a16:creationId xmlns:a16="http://schemas.microsoft.com/office/drawing/2014/main" xmlns="" id="{48E1DB1E-A47C-4652-A7D2-FD8C7426AF6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8" name="直接连接符 18">
                  <a:extLst>
                    <a:ext uri="{FF2B5EF4-FFF2-40B4-BE49-F238E27FC236}">
                      <a16:creationId xmlns:a16="http://schemas.microsoft.com/office/drawing/2014/main" xmlns="" id="{1478FE5C-102C-4835-8EF6-F74B51F338D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9" name="直接连接符 19">
                  <a:extLst>
                    <a:ext uri="{FF2B5EF4-FFF2-40B4-BE49-F238E27FC236}">
                      <a16:creationId xmlns:a16="http://schemas.microsoft.com/office/drawing/2014/main" xmlns="" id="{B7C67821-3C56-4BFA-BEB7-5B7E24677BA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0" name="直接连接符 20">
                  <a:extLst>
                    <a:ext uri="{FF2B5EF4-FFF2-40B4-BE49-F238E27FC236}">
                      <a16:creationId xmlns:a16="http://schemas.microsoft.com/office/drawing/2014/main" xmlns="" id="{D303EBE5-A9A2-4E4C-A2BC-EC6B2CEFA4C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1" name="直接连接符 21">
                  <a:extLst>
                    <a:ext uri="{FF2B5EF4-FFF2-40B4-BE49-F238E27FC236}">
                      <a16:creationId xmlns:a16="http://schemas.microsoft.com/office/drawing/2014/main" xmlns="" id="{C5FE1F11-4675-4EAE-818A-43F7BEC58BC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2" name="直接连接符 22">
                  <a:extLst>
                    <a:ext uri="{FF2B5EF4-FFF2-40B4-BE49-F238E27FC236}">
                      <a16:creationId xmlns:a16="http://schemas.microsoft.com/office/drawing/2014/main" xmlns="" id="{AA874B84-EFA9-47A3-BF4D-AC63D7B45C7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3" name="直接连接符 23">
                  <a:extLst>
                    <a:ext uri="{FF2B5EF4-FFF2-40B4-BE49-F238E27FC236}">
                      <a16:creationId xmlns:a16="http://schemas.microsoft.com/office/drawing/2014/main" xmlns="" id="{20990887-D219-45EA-8EFA-6C6BB193092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4" name="直接连接符 25">
                  <a:extLst>
                    <a:ext uri="{FF2B5EF4-FFF2-40B4-BE49-F238E27FC236}">
                      <a16:creationId xmlns:a16="http://schemas.microsoft.com/office/drawing/2014/main" xmlns="" id="{FA8EC557-05C1-4DC3-ACFA-0280FD304B1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5" name="直接连接符 26">
                  <a:extLst>
                    <a:ext uri="{FF2B5EF4-FFF2-40B4-BE49-F238E27FC236}">
                      <a16:creationId xmlns:a16="http://schemas.microsoft.com/office/drawing/2014/main" xmlns="" id="{A1EB7787-14EA-475F-A1EF-7D0955C77D5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6" name="直接连接符 27">
                  <a:extLst>
                    <a:ext uri="{FF2B5EF4-FFF2-40B4-BE49-F238E27FC236}">
                      <a16:creationId xmlns:a16="http://schemas.microsoft.com/office/drawing/2014/main" xmlns="" id="{B42664BF-5BA4-4391-B38C-C3CCD26EBC7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7" name="直接连接符 28">
                  <a:extLst>
                    <a:ext uri="{FF2B5EF4-FFF2-40B4-BE49-F238E27FC236}">
                      <a16:creationId xmlns:a16="http://schemas.microsoft.com/office/drawing/2014/main" xmlns="" id="{7CD8EAAD-D744-415D-931F-D40672A551B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8" name="直接连接符 29">
                  <a:extLst>
                    <a:ext uri="{FF2B5EF4-FFF2-40B4-BE49-F238E27FC236}">
                      <a16:creationId xmlns:a16="http://schemas.microsoft.com/office/drawing/2014/main" xmlns="" id="{D6BB1FAE-5FC3-484F-843D-1C2F54D26B7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9" name="直接连接符 30">
                  <a:extLst>
                    <a:ext uri="{FF2B5EF4-FFF2-40B4-BE49-F238E27FC236}">
                      <a16:creationId xmlns:a16="http://schemas.microsoft.com/office/drawing/2014/main" xmlns="" id="{D16076FA-5606-47CC-AC6C-C5C39ACDFB9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2250" name="直接箭头连接符 238">
                <a:extLst>
                  <a:ext uri="{FF2B5EF4-FFF2-40B4-BE49-F238E27FC236}">
                    <a16:creationId xmlns:a16="http://schemas.microsoft.com/office/drawing/2014/main" xmlns="" id="{1ACB8F44-CC04-4D5D-9926-77EA29CF39A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51" name="直接箭头连接符 240">
                <a:extLst>
                  <a:ext uri="{FF2B5EF4-FFF2-40B4-BE49-F238E27FC236}">
                    <a16:creationId xmlns:a16="http://schemas.microsoft.com/office/drawing/2014/main" xmlns="" id="{1419492B-4D3C-497A-9105-C53AC1FC2BE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2252" name="TextBox 241">
                <a:extLst>
                  <a:ext uri="{FF2B5EF4-FFF2-40B4-BE49-F238E27FC236}">
                    <a16:creationId xmlns:a16="http://schemas.microsoft.com/office/drawing/2014/main" xmlns="" id="{AB50F902-79F0-4A25-88BA-7E7EDF954D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276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53" name="TextBox 242">
                <a:extLst>
                  <a:ext uri="{FF2B5EF4-FFF2-40B4-BE49-F238E27FC236}">
                    <a16:creationId xmlns:a16="http://schemas.microsoft.com/office/drawing/2014/main" xmlns="" id="{826BD463-FC17-4622-8A4E-0640DD2473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341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254" name="文本框 7">
              <a:extLst>
                <a:ext uri="{FF2B5EF4-FFF2-40B4-BE49-F238E27FC236}">
                  <a16:creationId xmlns:a16="http://schemas.microsoft.com/office/drawing/2014/main" xmlns="" id="{41364650-C55D-4B83-A258-3EFD307D19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4" y="6737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O</a:t>
              </a:r>
            </a:p>
          </p:txBody>
        </p:sp>
      </p:grpSp>
      <p:sp>
        <p:nvSpPr>
          <p:cNvPr id="52255" name="Rectangle 2">
            <a:extLst>
              <a:ext uri="{FF2B5EF4-FFF2-40B4-BE49-F238E27FC236}">
                <a16:creationId xmlns:a16="http://schemas.microsoft.com/office/drawing/2014/main" xmlns="" id="{5D68E434-8D93-4838-84CF-694320E9C5A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28762" y="612775"/>
            <a:ext cx="7453313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图，在平面直角坐标系中你能画出点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轴的对称点吗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?</a:t>
            </a:r>
          </a:p>
        </p:txBody>
      </p:sp>
      <p:sp>
        <p:nvSpPr>
          <p:cNvPr id="52256" name="Line 60">
            <a:extLst>
              <a:ext uri="{FF2B5EF4-FFF2-40B4-BE49-F238E27FC236}">
                <a16:creationId xmlns:a16="http://schemas.microsoft.com/office/drawing/2014/main" xmlns="" id="{F7EEF249-9626-4CD4-A465-4FADF9540E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02163" y="2284413"/>
            <a:ext cx="1587" cy="95091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7" name="Line 61">
            <a:extLst>
              <a:ext uri="{FF2B5EF4-FFF2-40B4-BE49-F238E27FC236}">
                <a16:creationId xmlns:a16="http://schemas.microsoft.com/office/drawing/2014/main" xmlns="" id="{E906126D-7D00-4A79-B477-BFFC0DA996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4625" y="2284413"/>
            <a:ext cx="628650" cy="1111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8" name="Text Box 62">
            <a:extLst>
              <a:ext uri="{FF2B5EF4-FFF2-40B4-BE49-F238E27FC236}">
                <a16:creationId xmlns:a16="http://schemas.microsoft.com/office/drawing/2014/main" xmlns="" id="{E279EDE9-3725-4FF0-AD2F-FDD7AF14D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9938" y="1906588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(2,3)</a:t>
            </a:r>
          </a:p>
        </p:txBody>
      </p:sp>
      <p:sp>
        <p:nvSpPr>
          <p:cNvPr id="8255" name="Line 63">
            <a:extLst>
              <a:ext uri="{FF2B5EF4-FFF2-40B4-BE49-F238E27FC236}">
                <a16:creationId xmlns:a16="http://schemas.microsoft.com/office/drawing/2014/main" xmlns="" id="{92E85631-5E99-4D17-9C23-B1F65CA0F5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13275" y="3235325"/>
            <a:ext cx="0" cy="9032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6" name="Line 64">
            <a:extLst>
              <a:ext uri="{FF2B5EF4-FFF2-40B4-BE49-F238E27FC236}">
                <a16:creationId xmlns:a16="http://schemas.microsoft.com/office/drawing/2014/main" xmlns="" id="{76CC295D-8CD3-4599-9732-BB7CF418AD2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4625" y="4164013"/>
            <a:ext cx="62865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8" name="Text Box 66">
            <a:extLst>
              <a:ext uri="{FF2B5EF4-FFF2-40B4-BE49-F238E27FC236}">
                <a16:creationId xmlns:a16="http://schemas.microsoft.com/office/drawing/2014/main" xmlns="" id="{A5289DC7-EF33-413E-B7BE-F3E86A589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9013" y="3970338"/>
            <a:ext cx="1231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,–3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52262" name="椭圆 248">
            <a:extLst>
              <a:ext uri="{FF2B5EF4-FFF2-40B4-BE49-F238E27FC236}">
                <a16:creationId xmlns:a16="http://schemas.microsoft.com/office/drawing/2014/main" xmlns="" id="{19A147C8-F04A-4E52-88B0-74639B5C0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0888" y="2236788"/>
            <a:ext cx="106362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8231" name="椭圆 248">
            <a:extLst>
              <a:ext uri="{FF2B5EF4-FFF2-40B4-BE49-F238E27FC236}">
                <a16:creationId xmlns:a16="http://schemas.microsoft.com/office/drawing/2014/main" xmlns="" id="{E7940BF4-F09F-4B25-9C6D-007F5BCA5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0888" y="4110038"/>
            <a:ext cx="106362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" name="组合 6">
            <a:extLst>
              <a:ext uri="{FF2B5EF4-FFF2-40B4-BE49-F238E27FC236}">
                <a16:creationId xmlns:a16="http://schemas.microsoft.com/office/drawing/2014/main" xmlns="" id="{0B20445B-C9A7-42C2-A993-3DFA13353B98}"/>
              </a:ext>
            </a:extLst>
          </p:cNvPr>
          <p:cNvGrpSpPr>
            <a:grpSpLocks/>
          </p:cNvGrpSpPr>
          <p:nvPr/>
        </p:nvGrpSpPr>
        <p:grpSpPr bwMode="auto">
          <a:xfrm>
            <a:off x="6324438" y="1723845"/>
            <a:ext cx="1809750" cy="1504950"/>
            <a:chOff x="10704" y="3541"/>
            <a:chExt cx="3798" cy="3161"/>
          </a:xfrm>
        </p:grpSpPr>
        <p:sp>
          <p:nvSpPr>
            <p:cNvPr id="52265" name="AutoShape 67">
              <a:extLst>
                <a:ext uri="{FF2B5EF4-FFF2-40B4-BE49-F238E27FC236}">
                  <a16:creationId xmlns:a16="http://schemas.microsoft.com/office/drawing/2014/main" xmlns="" id="{622A2F55-A131-4EE2-ADCA-D7A325319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4" y="3541"/>
              <a:ext cx="3798" cy="3161"/>
            </a:xfrm>
            <a:prstGeom prst="wedgeEllipseCallout">
              <a:avLst>
                <a:gd name="adj1" fmla="val -95602"/>
                <a:gd name="adj2" fmla="val 47435"/>
              </a:avLst>
            </a:prstGeom>
            <a:solidFill>
              <a:srgbClr val="92D050"/>
            </a:solidFill>
            <a:ln w="9525">
              <a:solidFill>
                <a:srgbClr val="66FF99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52266" name="文本框 5">
              <a:extLst>
                <a:ext uri="{FF2B5EF4-FFF2-40B4-BE49-F238E27FC236}">
                  <a16:creationId xmlns:a16="http://schemas.microsoft.com/office/drawing/2014/main" xmlns="" id="{C66AA9F0-3F60-4A4B-8A3A-0FF4E01FB1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92" y="3928"/>
              <a:ext cx="3310" cy="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你能说出点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与点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</a:rPr>
                <a:t>'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坐标的关系吗？</a:t>
              </a:r>
            </a:p>
          </p:txBody>
        </p:sp>
      </p:grpSp>
      <p:grpSp>
        <p:nvGrpSpPr>
          <p:cNvPr id="4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4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392179" y="61277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8609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8" grpId="0"/>
      <p:bldP spid="823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49" name="组合 37">
            <a:extLst>
              <a:ext uri="{FF2B5EF4-FFF2-40B4-BE49-F238E27FC236}">
                <a16:creationId xmlns:a16="http://schemas.microsoft.com/office/drawing/2014/main" xmlns="" id="{5850C7E6-53DB-4D06-B7CC-9B6B75FCBE7D}"/>
              </a:ext>
            </a:extLst>
          </p:cNvPr>
          <p:cNvGrpSpPr>
            <a:grpSpLocks/>
          </p:cNvGrpSpPr>
          <p:nvPr/>
        </p:nvGrpSpPr>
        <p:grpSpPr bwMode="auto">
          <a:xfrm>
            <a:off x="3181350" y="1231900"/>
            <a:ext cx="4619149" cy="3662363"/>
            <a:chOff x="4281" y="2587"/>
            <a:chExt cx="9695" cy="7687"/>
          </a:xfrm>
        </p:grpSpPr>
        <p:grpSp>
          <p:nvGrpSpPr>
            <p:cNvPr id="53250" name="组合 39">
              <a:extLst>
                <a:ext uri="{FF2B5EF4-FFF2-40B4-BE49-F238E27FC236}">
                  <a16:creationId xmlns:a16="http://schemas.microsoft.com/office/drawing/2014/main" xmlns="" id="{CAE7FAD0-A166-4407-9AFC-ABDF69438F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1" y="2587"/>
              <a:ext cx="9695" cy="7687"/>
              <a:chOff x="1907704" y="908720"/>
              <a:chExt cx="6156813" cy="4882029"/>
            </a:xfrm>
          </p:grpSpPr>
          <p:grpSp>
            <p:nvGrpSpPr>
              <p:cNvPr id="53251" name="组合 31">
                <a:extLst>
                  <a:ext uri="{FF2B5EF4-FFF2-40B4-BE49-F238E27FC236}">
                    <a16:creationId xmlns:a16="http://schemas.microsoft.com/office/drawing/2014/main" xmlns="" id="{51D93F50-77DC-45EF-A95F-66411618F0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3252" name="直接连接符 6">
                  <a:extLst>
                    <a:ext uri="{FF2B5EF4-FFF2-40B4-BE49-F238E27FC236}">
                      <a16:creationId xmlns:a16="http://schemas.microsoft.com/office/drawing/2014/main" xmlns="" id="{F6B442E3-8B61-42AF-978D-DFF90E7E56F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3" name="直接连接符 7">
                  <a:extLst>
                    <a:ext uri="{FF2B5EF4-FFF2-40B4-BE49-F238E27FC236}">
                      <a16:creationId xmlns:a16="http://schemas.microsoft.com/office/drawing/2014/main" xmlns="" id="{042594A4-7F94-4DB6-B117-9FB7228CC9B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4" name="直接连接符 8">
                  <a:extLst>
                    <a:ext uri="{FF2B5EF4-FFF2-40B4-BE49-F238E27FC236}">
                      <a16:creationId xmlns:a16="http://schemas.microsoft.com/office/drawing/2014/main" xmlns="" id="{A700E494-9B4A-42EE-8CC3-1FB22F44BE1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5" name="直接连接符 9">
                  <a:extLst>
                    <a:ext uri="{FF2B5EF4-FFF2-40B4-BE49-F238E27FC236}">
                      <a16:creationId xmlns:a16="http://schemas.microsoft.com/office/drawing/2014/main" xmlns="" id="{9E6E419E-4A9C-4555-84A5-CE111CD9CBA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6" name="直接连接符 10">
                  <a:extLst>
                    <a:ext uri="{FF2B5EF4-FFF2-40B4-BE49-F238E27FC236}">
                      <a16:creationId xmlns:a16="http://schemas.microsoft.com/office/drawing/2014/main" xmlns="" id="{77C0785C-BFAF-4E96-9D66-D5299868DD5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7" name="直接连接符 12">
                  <a:extLst>
                    <a:ext uri="{FF2B5EF4-FFF2-40B4-BE49-F238E27FC236}">
                      <a16:creationId xmlns:a16="http://schemas.microsoft.com/office/drawing/2014/main" xmlns="" id="{ACE0896A-4A28-499A-83FE-01702B5BC03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8" name="直接连接符 13">
                  <a:extLst>
                    <a:ext uri="{FF2B5EF4-FFF2-40B4-BE49-F238E27FC236}">
                      <a16:creationId xmlns:a16="http://schemas.microsoft.com/office/drawing/2014/main" xmlns="" id="{730F940D-4AFA-4F9E-8C70-5F771123CE59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9" name="直接连接符 14">
                  <a:extLst>
                    <a:ext uri="{FF2B5EF4-FFF2-40B4-BE49-F238E27FC236}">
                      <a16:creationId xmlns:a16="http://schemas.microsoft.com/office/drawing/2014/main" xmlns="" id="{2FA5A6B0-D8CC-4903-A564-11F2CA9D797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0" name="直接连接符 15">
                  <a:extLst>
                    <a:ext uri="{FF2B5EF4-FFF2-40B4-BE49-F238E27FC236}">
                      <a16:creationId xmlns:a16="http://schemas.microsoft.com/office/drawing/2014/main" xmlns="" id="{EC9CA7E7-5ED7-4D04-883A-85CEF2B15B0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1" name="直接连接符 16">
                  <a:extLst>
                    <a:ext uri="{FF2B5EF4-FFF2-40B4-BE49-F238E27FC236}">
                      <a16:creationId xmlns:a16="http://schemas.microsoft.com/office/drawing/2014/main" xmlns="" id="{E78D1483-BDCA-4B9A-854E-1D1237B0448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2" name="直接连接符 18">
                  <a:extLst>
                    <a:ext uri="{FF2B5EF4-FFF2-40B4-BE49-F238E27FC236}">
                      <a16:creationId xmlns:a16="http://schemas.microsoft.com/office/drawing/2014/main" xmlns="" id="{01244F73-BE39-415D-A6DF-BEB5C10D640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3" name="直接连接符 19">
                  <a:extLst>
                    <a:ext uri="{FF2B5EF4-FFF2-40B4-BE49-F238E27FC236}">
                      <a16:creationId xmlns:a16="http://schemas.microsoft.com/office/drawing/2014/main" xmlns="" id="{DDAC1134-B20E-4C52-8623-CF6DB3348FE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4" name="直接连接符 20">
                  <a:extLst>
                    <a:ext uri="{FF2B5EF4-FFF2-40B4-BE49-F238E27FC236}">
                      <a16:creationId xmlns:a16="http://schemas.microsoft.com/office/drawing/2014/main" xmlns="" id="{AAC01DDB-70F2-4A3B-BF78-B8DB539E8A5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5" name="直接连接符 21">
                  <a:extLst>
                    <a:ext uri="{FF2B5EF4-FFF2-40B4-BE49-F238E27FC236}">
                      <a16:creationId xmlns:a16="http://schemas.microsoft.com/office/drawing/2014/main" xmlns="" id="{5AECCDC3-2D91-45C1-ACBD-F7C56A0FC6E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6" name="直接连接符 22">
                  <a:extLst>
                    <a:ext uri="{FF2B5EF4-FFF2-40B4-BE49-F238E27FC236}">
                      <a16:creationId xmlns:a16="http://schemas.microsoft.com/office/drawing/2014/main" xmlns="" id="{7F4C1056-5034-4672-9A5A-A4C56D1F689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7" name="直接连接符 23">
                  <a:extLst>
                    <a:ext uri="{FF2B5EF4-FFF2-40B4-BE49-F238E27FC236}">
                      <a16:creationId xmlns:a16="http://schemas.microsoft.com/office/drawing/2014/main" xmlns="" id="{0969ACFC-DF45-4D20-ABEE-6F78F87B02F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8" name="直接连接符 25">
                  <a:extLst>
                    <a:ext uri="{FF2B5EF4-FFF2-40B4-BE49-F238E27FC236}">
                      <a16:creationId xmlns:a16="http://schemas.microsoft.com/office/drawing/2014/main" xmlns="" id="{DB2F0FF8-D36A-4747-A4D1-55404F315A7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9" name="直接连接符 26">
                  <a:extLst>
                    <a:ext uri="{FF2B5EF4-FFF2-40B4-BE49-F238E27FC236}">
                      <a16:creationId xmlns:a16="http://schemas.microsoft.com/office/drawing/2014/main" xmlns="" id="{04C07892-D829-404E-B748-F833C4C38E79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0" name="直接连接符 27">
                  <a:extLst>
                    <a:ext uri="{FF2B5EF4-FFF2-40B4-BE49-F238E27FC236}">
                      <a16:creationId xmlns:a16="http://schemas.microsoft.com/office/drawing/2014/main" xmlns="" id="{AE1AFE66-2AF1-4214-BA77-09D7829C109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1" name="直接连接符 28">
                  <a:extLst>
                    <a:ext uri="{FF2B5EF4-FFF2-40B4-BE49-F238E27FC236}">
                      <a16:creationId xmlns:a16="http://schemas.microsoft.com/office/drawing/2014/main" xmlns="" id="{BE230575-629C-4136-A5C6-81F03DD120D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2" name="直接连接符 29">
                  <a:extLst>
                    <a:ext uri="{FF2B5EF4-FFF2-40B4-BE49-F238E27FC236}">
                      <a16:creationId xmlns:a16="http://schemas.microsoft.com/office/drawing/2014/main" xmlns="" id="{EAABB795-D10B-4407-9E1E-6C8E8DE3918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3" name="直接连接符 30">
                  <a:extLst>
                    <a:ext uri="{FF2B5EF4-FFF2-40B4-BE49-F238E27FC236}">
                      <a16:creationId xmlns:a16="http://schemas.microsoft.com/office/drawing/2014/main" xmlns="" id="{FF70C274-C405-4690-9A7C-D4101C8F0D6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3274" name="直接箭头连接符 238">
                <a:extLst>
                  <a:ext uri="{FF2B5EF4-FFF2-40B4-BE49-F238E27FC236}">
                    <a16:creationId xmlns:a16="http://schemas.microsoft.com/office/drawing/2014/main" xmlns="" id="{C14E50C3-012B-44A3-9385-AEF3805A0C5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275" name="直接箭头连接符 240">
                <a:extLst>
                  <a:ext uri="{FF2B5EF4-FFF2-40B4-BE49-F238E27FC236}">
                    <a16:creationId xmlns:a16="http://schemas.microsoft.com/office/drawing/2014/main" xmlns="" id="{0A8E7A66-2BB8-4056-8BA4-D5E283FABDE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276" name="TextBox 241">
                <a:extLst>
                  <a:ext uri="{FF2B5EF4-FFF2-40B4-BE49-F238E27FC236}">
                    <a16:creationId xmlns:a16="http://schemas.microsoft.com/office/drawing/2014/main" xmlns="" id="{C29C5A7F-6D70-449B-88A6-DA27E657B8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17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77" name="TextBox 242">
                <a:extLst>
                  <a:ext uri="{FF2B5EF4-FFF2-40B4-BE49-F238E27FC236}">
                    <a16:creationId xmlns:a16="http://schemas.microsoft.com/office/drawing/2014/main" xmlns="" id="{73E89C38-FD8F-42FD-A7AB-6B5662F26A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24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3278" name="文本框 36">
              <a:extLst>
                <a:ext uri="{FF2B5EF4-FFF2-40B4-BE49-F238E27FC236}">
                  <a16:creationId xmlns:a16="http://schemas.microsoft.com/office/drawing/2014/main" xmlns="" id="{B6ABF94C-EA54-40A2-9839-B3FF810890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7" y="6634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</a:p>
          </p:txBody>
        </p:sp>
      </p:grpSp>
      <p:sp>
        <p:nvSpPr>
          <p:cNvPr id="53279" name="Rectangle 2">
            <a:extLst>
              <a:ext uri="{FF2B5EF4-FFF2-40B4-BE49-F238E27FC236}">
                <a16:creationId xmlns:a16="http://schemas.microsoft.com/office/drawing/2014/main" xmlns="" id="{3898653B-FBCA-4966-B492-31D94AFA3DA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15437" y="680226"/>
            <a:ext cx="7232651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平面直角坐标系中画出下列各点关于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轴的对称点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53280" name="Line 62">
            <a:extLst>
              <a:ext uri="{FF2B5EF4-FFF2-40B4-BE49-F238E27FC236}">
                <a16:creationId xmlns:a16="http://schemas.microsoft.com/office/drawing/2014/main" xmlns="" id="{AC5F1BA7-C01A-4609-A7F9-7D8F1812894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68925" y="4460875"/>
            <a:ext cx="9144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1" name="Line 64">
            <a:extLst>
              <a:ext uri="{FF2B5EF4-FFF2-40B4-BE49-F238E27FC236}">
                <a16:creationId xmlns:a16="http://schemas.microsoft.com/office/drawing/2014/main" xmlns="" id="{487111DC-F0E5-4984-9561-E3C48DEF593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15075" y="3219450"/>
            <a:ext cx="0" cy="12414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70">
            <a:extLst>
              <a:ext uri="{FF2B5EF4-FFF2-40B4-BE49-F238E27FC236}">
                <a16:creationId xmlns:a16="http://schemas.microsoft.com/office/drawing/2014/main" xmlns="" id="{C4AC8C0F-8D51-4A10-AB40-6FEFB0729C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15075" y="1960563"/>
            <a:ext cx="0" cy="1258887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71">
            <a:extLst>
              <a:ext uri="{FF2B5EF4-FFF2-40B4-BE49-F238E27FC236}">
                <a16:creationId xmlns:a16="http://schemas.microsoft.com/office/drawing/2014/main" xmlns="" id="{F4E3121B-815C-4C7A-8340-3144611494F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8450" y="1960563"/>
            <a:ext cx="936625" cy="1746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4" name="Text Box 62">
            <a:extLst>
              <a:ext uri="{FF2B5EF4-FFF2-40B4-BE49-F238E27FC236}">
                <a16:creationId xmlns:a16="http://schemas.microsoft.com/office/drawing/2014/main" xmlns="" id="{8EF48BD2-2BB1-404B-A63F-1B9865579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3963" y="4097338"/>
            <a:ext cx="1096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(3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53285" name="椭圆 248">
            <a:extLst>
              <a:ext uri="{FF2B5EF4-FFF2-40B4-BE49-F238E27FC236}">
                <a16:creationId xmlns:a16="http://schemas.microsoft.com/office/drawing/2014/main" xmlns="" id="{EDD61744-E101-4BF7-9544-C877A5532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325" y="4427538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36" name="Text Box 62">
            <a:extLst>
              <a:ext uri="{FF2B5EF4-FFF2-40B4-BE49-F238E27FC236}">
                <a16:creationId xmlns:a16="http://schemas.microsoft.com/office/drawing/2014/main" xmlns="" id="{BE8A1606-480D-4516-88D0-81195F835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8250" y="1782763"/>
            <a:ext cx="10271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'(3,4)</a:t>
            </a:r>
          </a:p>
        </p:txBody>
      </p:sp>
      <p:sp>
        <p:nvSpPr>
          <p:cNvPr id="53287" name="Line 59">
            <a:extLst>
              <a:ext uri="{FF2B5EF4-FFF2-40B4-BE49-F238E27FC236}">
                <a16:creationId xmlns:a16="http://schemas.microsoft.com/office/drawing/2014/main" xmlns="" id="{0D00B7B7-CBB2-47DE-A88B-6D4BAB83A5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2100" y="2582863"/>
            <a:ext cx="1268413" cy="1905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2" name="Line 66">
            <a:extLst>
              <a:ext uri="{FF2B5EF4-FFF2-40B4-BE49-F238E27FC236}">
                <a16:creationId xmlns:a16="http://schemas.microsoft.com/office/drawing/2014/main" xmlns="" id="{6A0DE265-21F2-4BAF-8586-44BF04A44B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0513" y="3856038"/>
            <a:ext cx="1268412" cy="1587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4" name="Line 68">
            <a:extLst>
              <a:ext uri="{FF2B5EF4-FFF2-40B4-BE49-F238E27FC236}">
                <a16:creationId xmlns:a16="http://schemas.microsoft.com/office/drawing/2014/main" xmlns="" id="{1A820A8E-B400-4581-9FA0-7CF0B68759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7800" y="3206750"/>
            <a:ext cx="0" cy="5683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0" name="Line 58">
            <a:extLst>
              <a:ext uri="{FF2B5EF4-FFF2-40B4-BE49-F238E27FC236}">
                <a16:creationId xmlns:a16="http://schemas.microsoft.com/office/drawing/2014/main" xmlns="" id="{384FD58A-F9F8-40C5-8675-9B0AC8B621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7800" y="2601913"/>
            <a:ext cx="0" cy="5937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1" name="Text Box 62">
            <a:extLst>
              <a:ext uri="{FF2B5EF4-FFF2-40B4-BE49-F238E27FC236}">
                <a16:creationId xmlns:a16="http://schemas.microsoft.com/office/drawing/2014/main" xmlns="" id="{63E4773E-7949-4708-8A4E-2E4F23ED4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2850" y="2193925"/>
            <a:ext cx="10150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(–4,2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0" name="Text Box 62">
            <a:extLst>
              <a:ext uri="{FF2B5EF4-FFF2-40B4-BE49-F238E27FC236}">
                <a16:creationId xmlns:a16="http://schemas.microsoft.com/office/drawing/2014/main" xmlns="" id="{FC9B990B-90EF-4A39-8C18-90D3ED641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513" y="3857625"/>
            <a:ext cx="12923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'(–4,–2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14E2854-674F-4139-993A-4752F1686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3838" y="1847850"/>
            <a:ext cx="1117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000" b="1" i="1">
                <a:solidFill>
                  <a:srgbClr val="0000FF"/>
                </a:solidFill>
                <a:latin typeface="Times New Roman" panose="02020603050405020304" pitchFamily="18" charset="0"/>
              </a:rPr>
              <a:t>x , y</a:t>
            </a: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2" name="下箭头 41">
            <a:extLst>
              <a:ext uri="{FF2B5EF4-FFF2-40B4-BE49-F238E27FC236}">
                <a16:creationId xmlns:a16="http://schemas.microsoft.com/office/drawing/2014/main" xmlns="" id="{96BF9AA4-2EB4-4D05-8908-645284B65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0238" y="2509838"/>
            <a:ext cx="98425" cy="1474787"/>
          </a:xfrm>
          <a:prstGeom prst="downArrow">
            <a:avLst>
              <a:gd name="adj1" fmla="val 50000"/>
              <a:gd name="adj2" fmla="val 49044"/>
            </a:avLst>
          </a:prstGeom>
          <a:solidFill>
            <a:srgbClr val="92D050"/>
          </a:solidFill>
          <a:ln w="9525">
            <a:solidFill>
              <a:srgbClr val="66FF99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761CB3D-F274-4E0A-BDD6-ED2029D55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663" y="2601913"/>
            <a:ext cx="7239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关于 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轴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对称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4192BD3-B6D4-4EB2-8A1B-8FB8579E0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3663" y="3921125"/>
            <a:ext cx="14255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(    </a:t>
            </a: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 , 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AB8CAE4-F4B8-404A-AD61-CF1AC1294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3902075"/>
            <a:ext cx="373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790432E-9D82-4F71-9245-AEB8D2E58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488" y="3902075"/>
            <a:ext cx="548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–y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231" name="椭圆 248">
            <a:extLst>
              <a:ext uri="{FF2B5EF4-FFF2-40B4-BE49-F238E27FC236}">
                <a16:creationId xmlns:a16="http://schemas.microsoft.com/office/drawing/2014/main" xmlns="" id="{8A9F59F7-838F-4971-B13F-2EE998C54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125" y="3794125"/>
            <a:ext cx="106363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2" name="椭圆 248">
            <a:extLst>
              <a:ext uri="{FF2B5EF4-FFF2-40B4-BE49-F238E27FC236}">
                <a16:creationId xmlns:a16="http://schemas.microsoft.com/office/drawing/2014/main" xmlns="" id="{BE718C42-30FA-4D21-AF0C-C438B7121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1100" y="1939925"/>
            <a:ext cx="107950" cy="106363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5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6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4" name="圆角矩形 31"/>
          <p:cNvSpPr>
            <a:spLocks noChangeArrowheads="1"/>
          </p:cNvSpPr>
          <p:nvPr/>
        </p:nvSpPr>
        <p:spPr bwMode="auto">
          <a:xfrm>
            <a:off x="470062" y="852784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做一做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: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26716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0" grpId="0"/>
      <p:bldP spid="41" grpId="0"/>
      <p:bldP spid="42" grpId="0" bldLvl="0" animBg="1"/>
      <p:bldP spid="43" grpId="0"/>
      <p:bldP spid="44" grpId="0"/>
      <p:bldP spid="45" grpId="0"/>
      <p:bldP spid="46" grpId="0"/>
      <p:bldP spid="8231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8AC90A1-9216-4AAD-8285-8FFDBD457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613" y="1125538"/>
            <a:ext cx="42482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</a:t>
            </a: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轴对称的点的坐标的特点是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2100" b="1" dirty="0">
              <a:latin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DED18F6-A348-4AA5-BFEA-F11252159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938" y="1646238"/>
            <a:ext cx="6553397" cy="544765"/>
          </a:xfrm>
          <a:prstGeom prst="rect">
            <a:avLst/>
          </a:prstGeom>
          <a:solidFill>
            <a:srgbClr val="D6F5F5"/>
          </a:solidFill>
          <a:ln w="9525">
            <a:solidFill>
              <a:srgbClr val="66FF99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横坐标相等</a:t>
            </a:r>
            <a:r>
              <a:rPr lang="en-US" altLang="zh-CN" sz="2100" b="1" dirty="0">
                <a:latin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</a:rPr>
              <a:t>纵坐标互为相反数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</a:rPr>
              <a:t> （简称：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横同纵反）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2AD85E9-3380-4221-BDEF-36E6024DB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620" y="3009099"/>
            <a:ext cx="723106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+mn-lt"/>
                <a:ea typeface="楷体" pitchFamily="49" charset="-122"/>
              </a:rPr>
              <a:t>1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P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(–5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, 6)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轴对称，则点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的坐标为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__________.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楷体" pitchFamily="49" charset="-122"/>
              </a:rPr>
              <a:t>2.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M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(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, 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–5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(–2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, 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轴对称，则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=_____,</a:t>
            </a: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latin typeface="+mn-lt"/>
                <a:ea typeface="楷体" pitchFamily="49" charset="-122"/>
              </a:rPr>
              <a:t> b 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=_____.</a:t>
            </a:r>
            <a:endParaRPr lang="zh-CN" altLang="en-US" sz="2100" b="1" dirty="0">
              <a:latin typeface="+mn-lt"/>
              <a:ea typeface="楷体" pitchFamily="49" charset="-122"/>
            </a:endParaRPr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xmlns="" id="{88292525-EC56-424F-97E2-6F9CF5CA2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6379" y="2771774"/>
            <a:ext cx="1306768" cy="70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5 , 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–6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10246" name="Text Box 6">
            <a:extLst>
              <a:ext uri="{FF2B5EF4-FFF2-40B4-BE49-F238E27FC236}">
                <a16:creationId xmlns:a16="http://schemas.microsoft.com/office/drawing/2014/main" xmlns="" id="{52BD47DE-098A-454D-92B7-8CA4E4EA6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700" y="3227388"/>
            <a:ext cx="714375" cy="70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7" name="Text Box 7">
            <a:extLst>
              <a:ext uri="{FF2B5EF4-FFF2-40B4-BE49-F238E27FC236}">
                <a16:creationId xmlns:a16="http://schemas.microsoft.com/office/drawing/2014/main" xmlns="" id="{FEF5F4A1-685B-41EA-B5DE-701F0048B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3700" y="3582982"/>
            <a:ext cx="319318" cy="6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</a:p>
        </p:txBody>
      </p: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450" y="466724"/>
            <a:ext cx="8286750" cy="4105276"/>
            <a:chOff x="552450" y="466725"/>
            <a:chExt cx="8286750" cy="4057650"/>
          </a:xfrm>
        </p:grpSpPr>
        <p:sp>
          <p:nvSpPr>
            <p:cNvPr id="19" name="剪去同侧角的矩形 1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1227913" y="2384421"/>
            <a:ext cx="1262100" cy="530603"/>
            <a:chOff x="676275" y="838993"/>
            <a:chExt cx="1262100" cy="530602"/>
          </a:xfrm>
        </p:grpSpPr>
        <p:sp>
          <p:nvSpPr>
            <p:cNvPr id="25" name="矩形 24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CN" altLang="en-US" sz="2400" b="1" kern="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练一练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Picture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197340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>
            <a:extLst>
              <a:ext uri="{FF2B5EF4-FFF2-40B4-BE49-F238E27FC236}">
                <a16:creationId xmlns:a16="http://schemas.microsoft.com/office/drawing/2014/main" xmlns="" id="{A6EC401F-61F7-4D6C-8493-4795B6CCA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288" y="1439863"/>
            <a:ext cx="63087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en-US" altLang="zh-CN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en-US" altLang="zh-CN" sz="2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en-US" altLang="zh-CN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xmlns="" id="{2E686646-FB3E-40F3-9784-FA569A085DE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97012" y="422275"/>
            <a:ext cx="745648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21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图，在平面直角坐标系中你能画出点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轴的对称点吗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?</a:t>
            </a:r>
          </a:p>
        </p:txBody>
      </p:sp>
      <p:grpSp>
        <p:nvGrpSpPr>
          <p:cNvPr id="55299" name="组合 8">
            <a:extLst>
              <a:ext uri="{FF2B5EF4-FFF2-40B4-BE49-F238E27FC236}">
                <a16:creationId xmlns:a16="http://schemas.microsoft.com/office/drawing/2014/main" xmlns="" id="{8DCB05BD-4960-4820-865A-C3D11F6206BB}"/>
              </a:ext>
            </a:extLst>
          </p:cNvPr>
          <p:cNvGrpSpPr>
            <a:grpSpLocks/>
          </p:cNvGrpSpPr>
          <p:nvPr/>
        </p:nvGrpSpPr>
        <p:grpSpPr bwMode="auto">
          <a:xfrm>
            <a:off x="1858963" y="1131888"/>
            <a:ext cx="4616450" cy="3659187"/>
            <a:chOff x="2362" y="2701"/>
            <a:chExt cx="9696" cy="7687"/>
          </a:xfrm>
        </p:grpSpPr>
        <p:grpSp>
          <p:nvGrpSpPr>
            <p:cNvPr id="55300" name="组合 39">
              <a:extLst>
                <a:ext uri="{FF2B5EF4-FFF2-40B4-BE49-F238E27FC236}">
                  <a16:creationId xmlns:a16="http://schemas.microsoft.com/office/drawing/2014/main" xmlns="" id="{2DCB5EE3-43A9-4B91-B1D6-CF5A6F5361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62" y="2701"/>
              <a:ext cx="9696" cy="7687"/>
              <a:chOff x="1907704" y="908720"/>
              <a:chExt cx="6156916" cy="4882029"/>
            </a:xfrm>
          </p:grpSpPr>
          <p:grpSp>
            <p:nvGrpSpPr>
              <p:cNvPr id="55301" name="组合 31">
                <a:extLst>
                  <a:ext uri="{FF2B5EF4-FFF2-40B4-BE49-F238E27FC236}">
                    <a16:creationId xmlns:a16="http://schemas.microsoft.com/office/drawing/2014/main" xmlns="" id="{86818D61-D4E5-4E4A-B8F9-8501F8879D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5302" name="直接连接符 6">
                  <a:extLst>
                    <a:ext uri="{FF2B5EF4-FFF2-40B4-BE49-F238E27FC236}">
                      <a16:creationId xmlns:a16="http://schemas.microsoft.com/office/drawing/2014/main" xmlns="" id="{060F3095-2D62-4061-ACF1-240E834D42F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3" name="直接连接符 7">
                  <a:extLst>
                    <a:ext uri="{FF2B5EF4-FFF2-40B4-BE49-F238E27FC236}">
                      <a16:creationId xmlns:a16="http://schemas.microsoft.com/office/drawing/2014/main" xmlns="" id="{3F257A7C-994A-4A8B-9AC5-53768351405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4" name="直接连接符 8">
                  <a:extLst>
                    <a:ext uri="{FF2B5EF4-FFF2-40B4-BE49-F238E27FC236}">
                      <a16:creationId xmlns:a16="http://schemas.microsoft.com/office/drawing/2014/main" xmlns="" id="{63B8E7EA-BBB4-4A29-B357-A6179738044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5" name="直接连接符 9">
                  <a:extLst>
                    <a:ext uri="{FF2B5EF4-FFF2-40B4-BE49-F238E27FC236}">
                      <a16:creationId xmlns:a16="http://schemas.microsoft.com/office/drawing/2014/main" xmlns="" id="{21B2867B-221B-4670-90FC-4169517A75C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6" name="直接连接符 10">
                  <a:extLst>
                    <a:ext uri="{FF2B5EF4-FFF2-40B4-BE49-F238E27FC236}">
                      <a16:creationId xmlns:a16="http://schemas.microsoft.com/office/drawing/2014/main" xmlns="" id="{B49BC907-F22D-42C1-B154-A811310F221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7" name="直接连接符 12">
                  <a:extLst>
                    <a:ext uri="{FF2B5EF4-FFF2-40B4-BE49-F238E27FC236}">
                      <a16:creationId xmlns:a16="http://schemas.microsoft.com/office/drawing/2014/main" xmlns="" id="{A782FA15-A8CE-4E91-A799-B196666D92B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8" name="直接连接符 13">
                  <a:extLst>
                    <a:ext uri="{FF2B5EF4-FFF2-40B4-BE49-F238E27FC236}">
                      <a16:creationId xmlns:a16="http://schemas.microsoft.com/office/drawing/2014/main" xmlns="" id="{8BF4E1D9-AAC5-4989-8A2D-8A85A3335F8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9" name="直接连接符 14">
                  <a:extLst>
                    <a:ext uri="{FF2B5EF4-FFF2-40B4-BE49-F238E27FC236}">
                      <a16:creationId xmlns:a16="http://schemas.microsoft.com/office/drawing/2014/main" xmlns="" id="{2B6CAD77-6C9F-438C-BBFF-D0F187DC24B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0" name="直接连接符 15">
                  <a:extLst>
                    <a:ext uri="{FF2B5EF4-FFF2-40B4-BE49-F238E27FC236}">
                      <a16:creationId xmlns:a16="http://schemas.microsoft.com/office/drawing/2014/main" xmlns="" id="{546B5B7A-08A4-47ED-9B68-1412288041E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1" name="直接连接符 16">
                  <a:extLst>
                    <a:ext uri="{FF2B5EF4-FFF2-40B4-BE49-F238E27FC236}">
                      <a16:creationId xmlns:a16="http://schemas.microsoft.com/office/drawing/2014/main" xmlns="" id="{D1E73E19-B377-48B0-AB4F-0CB14B75BED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2" name="直接连接符 18">
                  <a:extLst>
                    <a:ext uri="{FF2B5EF4-FFF2-40B4-BE49-F238E27FC236}">
                      <a16:creationId xmlns:a16="http://schemas.microsoft.com/office/drawing/2014/main" xmlns="" id="{E8316F93-9C5F-4763-BD7D-B58EFE70A39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3" name="直接连接符 19">
                  <a:extLst>
                    <a:ext uri="{FF2B5EF4-FFF2-40B4-BE49-F238E27FC236}">
                      <a16:creationId xmlns:a16="http://schemas.microsoft.com/office/drawing/2014/main" xmlns="" id="{7672405D-2D92-4CE3-A0F8-3B3853D6B2F9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4" name="直接连接符 20">
                  <a:extLst>
                    <a:ext uri="{FF2B5EF4-FFF2-40B4-BE49-F238E27FC236}">
                      <a16:creationId xmlns:a16="http://schemas.microsoft.com/office/drawing/2014/main" xmlns="" id="{17623924-E907-43EE-B87F-CCCCAD314DA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5" name="直接连接符 21">
                  <a:extLst>
                    <a:ext uri="{FF2B5EF4-FFF2-40B4-BE49-F238E27FC236}">
                      <a16:creationId xmlns:a16="http://schemas.microsoft.com/office/drawing/2014/main" xmlns="" id="{3F050EE2-EEE5-4585-8703-09824988462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6" name="直接连接符 22">
                  <a:extLst>
                    <a:ext uri="{FF2B5EF4-FFF2-40B4-BE49-F238E27FC236}">
                      <a16:creationId xmlns:a16="http://schemas.microsoft.com/office/drawing/2014/main" xmlns="" id="{F93197D0-48BB-41DF-86C7-377538E5523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7" name="直接连接符 23">
                  <a:extLst>
                    <a:ext uri="{FF2B5EF4-FFF2-40B4-BE49-F238E27FC236}">
                      <a16:creationId xmlns:a16="http://schemas.microsoft.com/office/drawing/2014/main" xmlns="" id="{AF7FB987-4BEA-4D81-8F56-645699C822D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8" name="直接连接符 25">
                  <a:extLst>
                    <a:ext uri="{FF2B5EF4-FFF2-40B4-BE49-F238E27FC236}">
                      <a16:creationId xmlns:a16="http://schemas.microsoft.com/office/drawing/2014/main" xmlns="" id="{C1C1E910-842C-4861-8F52-1DBD0DB53AD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9" name="直接连接符 26">
                  <a:extLst>
                    <a:ext uri="{FF2B5EF4-FFF2-40B4-BE49-F238E27FC236}">
                      <a16:creationId xmlns:a16="http://schemas.microsoft.com/office/drawing/2014/main" xmlns="" id="{7FE88A07-C376-4D45-AFA5-A078C2B3310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0" name="直接连接符 27">
                  <a:extLst>
                    <a:ext uri="{FF2B5EF4-FFF2-40B4-BE49-F238E27FC236}">
                      <a16:creationId xmlns:a16="http://schemas.microsoft.com/office/drawing/2014/main" xmlns="" id="{BEA7F8CA-2A90-4935-8D76-4B2DA3B556F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1" name="直接连接符 28">
                  <a:extLst>
                    <a:ext uri="{FF2B5EF4-FFF2-40B4-BE49-F238E27FC236}">
                      <a16:creationId xmlns:a16="http://schemas.microsoft.com/office/drawing/2014/main" xmlns="" id="{6E08827F-AA45-4696-AB61-CC2B24E5D7B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2" name="直接连接符 29">
                  <a:extLst>
                    <a:ext uri="{FF2B5EF4-FFF2-40B4-BE49-F238E27FC236}">
                      <a16:creationId xmlns:a16="http://schemas.microsoft.com/office/drawing/2014/main" xmlns="" id="{4DE1B62C-A5B9-46CB-B178-B60F4D76BCD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3" name="直接连接符 30">
                  <a:extLst>
                    <a:ext uri="{FF2B5EF4-FFF2-40B4-BE49-F238E27FC236}">
                      <a16:creationId xmlns:a16="http://schemas.microsoft.com/office/drawing/2014/main" xmlns="" id="{70258337-2E0E-4D68-B14F-49ECC257B99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5324" name="直接箭头连接符 238">
                <a:extLst>
                  <a:ext uri="{FF2B5EF4-FFF2-40B4-BE49-F238E27FC236}">
                    <a16:creationId xmlns:a16="http://schemas.microsoft.com/office/drawing/2014/main" xmlns="" id="{215BD94F-9A36-4D1F-B19B-599B43CA8D1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325" name="直接箭头连接符 240">
                <a:extLst>
                  <a:ext uri="{FF2B5EF4-FFF2-40B4-BE49-F238E27FC236}">
                    <a16:creationId xmlns:a16="http://schemas.microsoft.com/office/drawing/2014/main" xmlns="" id="{971FD11E-5F3B-4F33-B5C7-B39FFB464A8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326" name="TextBox 241">
                <a:extLst>
                  <a:ext uri="{FF2B5EF4-FFF2-40B4-BE49-F238E27FC236}">
                    <a16:creationId xmlns:a16="http://schemas.microsoft.com/office/drawing/2014/main" xmlns="" id="{3B18184A-488C-4CE1-94A9-A16164C8B5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276" cy="49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327" name="TextBox 242">
                <a:extLst>
                  <a:ext uri="{FF2B5EF4-FFF2-40B4-BE49-F238E27FC236}">
                    <a16:creationId xmlns:a16="http://schemas.microsoft.com/office/drawing/2014/main" xmlns="" id="{48D811B1-0F25-4697-85CC-E7D2BAE431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341" cy="49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5328" name="文本框 7">
              <a:extLst>
                <a:ext uri="{FF2B5EF4-FFF2-40B4-BE49-F238E27FC236}">
                  <a16:creationId xmlns:a16="http://schemas.microsoft.com/office/drawing/2014/main" xmlns="" id="{B9613CF7-A950-4BB6-BF3D-2CEE7FBB2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4" y="6737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</a:p>
          </p:txBody>
        </p:sp>
      </p:grpSp>
      <p:sp>
        <p:nvSpPr>
          <p:cNvPr id="55329" name="Line 60">
            <a:extLst>
              <a:ext uri="{FF2B5EF4-FFF2-40B4-BE49-F238E27FC236}">
                <a16:creationId xmlns:a16="http://schemas.microsoft.com/office/drawing/2014/main" xmlns="" id="{F933F22E-C593-4E8A-9E93-0EDFE5D1B8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78363" y="2166938"/>
            <a:ext cx="1587" cy="95091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0" name="Line 61">
            <a:extLst>
              <a:ext uri="{FF2B5EF4-FFF2-40B4-BE49-F238E27FC236}">
                <a16:creationId xmlns:a16="http://schemas.microsoft.com/office/drawing/2014/main" xmlns="" id="{0D2F86E6-0860-4019-94E0-E3ED2AAF55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60825" y="2166938"/>
            <a:ext cx="628650" cy="127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1" name="Text Box 62">
            <a:extLst>
              <a:ext uri="{FF2B5EF4-FFF2-40B4-BE49-F238E27FC236}">
                <a16:creationId xmlns:a16="http://schemas.microsoft.com/office/drawing/2014/main" xmlns="" id="{E8A0137D-2095-48D5-A32B-48E24154F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6138" y="1789113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(2,3)</a:t>
            </a:r>
          </a:p>
        </p:txBody>
      </p:sp>
      <p:sp>
        <p:nvSpPr>
          <p:cNvPr id="8255" name="Line 63">
            <a:extLst>
              <a:ext uri="{FF2B5EF4-FFF2-40B4-BE49-F238E27FC236}">
                <a16:creationId xmlns:a16="http://schemas.microsoft.com/office/drawing/2014/main" xmlns="" id="{C5061D16-203C-46A5-9D0E-1E4E696382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7888" y="2217738"/>
            <a:ext cx="1587" cy="903287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6" name="Line 64">
            <a:extLst>
              <a:ext uri="{FF2B5EF4-FFF2-40B4-BE49-F238E27FC236}">
                <a16:creationId xmlns:a16="http://schemas.microsoft.com/office/drawing/2014/main" xmlns="" id="{2CFF8AD7-C964-4016-BB43-14CF438CB107}"/>
              </a:ext>
            </a:extLst>
          </p:cNvPr>
          <p:cNvSpPr>
            <a:spLocks noChangeShapeType="1"/>
          </p:cNvSpPr>
          <p:nvPr/>
        </p:nvSpPr>
        <p:spPr bwMode="auto">
          <a:xfrm>
            <a:off x="3398838" y="2168525"/>
            <a:ext cx="628650" cy="15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8" name="Text Box 66">
            <a:extLst>
              <a:ext uri="{FF2B5EF4-FFF2-40B4-BE49-F238E27FC236}">
                <a16:creationId xmlns:a16="http://schemas.microsoft.com/office/drawing/2014/main" xmlns="" id="{20F2A530-935A-4424-A83C-9D2B5BD1D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438" y="1741488"/>
            <a:ext cx="12334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(–2,3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55335" name="椭圆 248">
            <a:extLst>
              <a:ext uri="{FF2B5EF4-FFF2-40B4-BE49-F238E27FC236}">
                <a16:creationId xmlns:a16="http://schemas.microsoft.com/office/drawing/2014/main" xmlns="" id="{C6788A6C-3E39-4E54-B183-7B90882F7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7088" y="2119313"/>
            <a:ext cx="106362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1304" name="椭圆 248">
            <a:extLst>
              <a:ext uri="{FF2B5EF4-FFF2-40B4-BE49-F238E27FC236}">
                <a16:creationId xmlns:a16="http://schemas.microsoft.com/office/drawing/2014/main" xmlns="" id="{188A13D9-8FCA-416D-BAA4-9E6845E58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0263" y="2087563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" name="组合 6">
            <a:extLst>
              <a:ext uri="{FF2B5EF4-FFF2-40B4-BE49-F238E27FC236}">
                <a16:creationId xmlns:a16="http://schemas.microsoft.com/office/drawing/2014/main" xmlns="" id="{F32D5D4A-769A-43B3-9AF3-C3E5F5CE580C}"/>
              </a:ext>
            </a:extLst>
          </p:cNvPr>
          <p:cNvGrpSpPr>
            <a:grpSpLocks/>
          </p:cNvGrpSpPr>
          <p:nvPr/>
        </p:nvGrpSpPr>
        <p:grpSpPr bwMode="auto">
          <a:xfrm>
            <a:off x="6574316" y="1649413"/>
            <a:ext cx="1809750" cy="1504950"/>
            <a:chOff x="10704" y="3541"/>
            <a:chExt cx="3798" cy="3161"/>
          </a:xfrm>
        </p:grpSpPr>
        <p:sp>
          <p:nvSpPr>
            <p:cNvPr id="55338" name="AutoShape 67">
              <a:extLst>
                <a:ext uri="{FF2B5EF4-FFF2-40B4-BE49-F238E27FC236}">
                  <a16:creationId xmlns:a16="http://schemas.microsoft.com/office/drawing/2014/main" xmlns="" id="{D038A2A6-097E-417E-820D-B0909C158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4" y="3541"/>
              <a:ext cx="3798" cy="3161"/>
            </a:xfrm>
            <a:prstGeom prst="wedgeEllipseCallout">
              <a:avLst>
                <a:gd name="adj1" fmla="val -95602"/>
                <a:gd name="adj2" fmla="val 47435"/>
              </a:avLst>
            </a:prstGeom>
            <a:solidFill>
              <a:srgbClr val="92D050"/>
            </a:solidFill>
            <a:ln w="9525">
              <a:solidFill>
                <a:srgbClr val="66FF99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55339" name="文本框 5">
              <a:extLst>
                <a:ext uri="{FF2B5EF4-FFF2-40B4-BE49-F238E27FC236}">
                  <a16:creationId xmlns:a16="http://schemas.microsoft.com/office/drawing/2014/main" xmlns="" id="{B8B9F34A-B80B-4CCA-A40A-5FCB1607C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92" y="3928"/>
              <a:ext cx="3310" cy="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你能说出点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A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与点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A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'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坐标的关系吗？</a:t>
              </a:r>
            </a:p>
          </p:txBody>
        </p:sp>
      </p:grpSp>
      <p:grpSp>
        <p:nvGrpSpPr>
          <p:cNvPr id="49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50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52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92179" y="61277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5225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8258" grpId="0"/>
      <p:bldP spid="1130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组合 46">
            <a:extLst>
              <a:ext uri="{FF2B5EF4-FFF2-40B4-BE49-F238E27FC236}">
                <a16:creationId xmlns:a16="http://schemas.microsoft.com/office/drawing/2014/main" xmlns="" id="{D8CEC6A6-5CAD-40E6-83A0-46169689BE25}"/>
              </a:ext>
            </a:extLst>
          </p:cNvPr>
          <p:cNvGrpSpPr>
            <a:grpSpLocks/>
          </p:cNvGrpSpPr>
          <p:nvPr/>
        </p:nvGrpSpPr>
        <p:grpSpPr bwMode="auto">
          <a:xfrm>
            <a:off x="3182938" y="1231900"/>
            <a:ext cx="4617561" cy="3662363"/>
            <a:chOff x="4282" y="2588"/>
            <a:chExt cx="9695" cy="7687"/>
          </a:xfrm>
        </p:grpSpPr>
        <p:grpSp>
          <p:nvGrpSpPr>
            <p:cNvPr id="56322" name="组合 39">
              <a:extLst>
                <a:ext uri="{FF2B5EF4-FFF2-40B4-BE49-F238E27FC236}">
                  <a16:creationId xmlns:a16="http://schemas.microsoft.com/office/drawing/2014/main" xmlns="" id="{CF10E01D-D174-45FD-B330-80B615D20F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2" y="2588"/>
              <a:ext cx="9695" cy="7687"/>
              <a:chOff x="1907704" y="908720"/>
              <a:chExt cx="6156813" cy="4882029"/>
            </a:xfrm>
          </p:grpSpPr>
          <p:grpSp>
            <p:nvGrpSpPr>
              <p:cNvPr id="56323" name="组合 31">
                <a:extLst>
                  <a:ext uri="{FF2B5EF4-FFF2-40B4-BE49-F238E27FC236}">
                    <a16:creationId xmlns:a16="http://schemas.microsoft.com/office/drawing/2014/main" xmlns="" id="{C4F3F3FD-26ED-4092-85C1-C61D7737FFD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6324" name="直接连接符 6">
                  <a:extLst>
                    <a:ext uri="{FF2B5EF4-FFF2-40B4-BE49-F238E27FC236}">
                      <a16:creationId xmlns:a16="http://schemas.microsoft.com/office/drawing/2014/main" xmlns="" id="{8EC2A44E-9247-4C1A-9F18-7C7DF57A7A3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5" name="直接连接符 7">
                  <a:extLst>
                    <a:ext uri="{FF2B5EF4-FFF2-40B4-BE49-F238E27FC236}">
                      <a16:creationId xmlns:a16="http://schemas.microsoft.com/office/drawing/2014/main" xmlns="" id="{74ABBCF4-629B-4526-A2CB-4ADA2D2D0D5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6" name="直接连接符 8">
                  <a:extLst>
                    <a:ext uri="{FF2B5EF4-FFF2-40B4-BE49-F238E27FC236}">
                      <a16:creationId xmlns:a16="http://schemas.microsoft.com/office/drawing/2014/main" xmlns="" id="{A9C70586-FBF1-4D80-9694-FB3B9B96B28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7" name="直接连接符 9">
                  <a:extLst>
                    <a:ext uri="{FF2B5EF4-FFF2-40B4-BE49-F238E27FC236}">
                      <a16:creationId xmlns:a16="http://schemas.microsoft.com/office/drawing/2014/main" xmlns="" id="{63D6A3D3-B5EB-43BA-BF5B-6E2B9B362AE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8" name="直接连接符 10">
                  <a:extLst>
                    <a:ext uri="{FF2B5EF4-FFF2-40B4-BE49-F238E27FC236}">
                      <a16:creationId xmlns:a16="http://schemas.microsoft.com/office/drawing/2014/main" xmlns="" id="{7DAE7CEE-02FE-4A8A-859B-5967AC135081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9" name="直接连接符 12">
                  <a:extLst>
                    <a:ext uri="{FF2B5EF4-FFF2-40B4-BE49-F238E27FC236}">
                      <a16:creationId xmlns:a16="http://schemas.microsoft.com/office/drawing/2014/main" xmlns="" id="{A7499221-DF18-41DC-8385-9A1DD532A5E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0" name="直接连接符 13">
                  <a:extLst>
                    <a:ext uri="{FF2B5EF4-FFF2-40B4-BE49-F238E27FC236}">
                      <a16:creationId xmlns:a16="http://schemas.microsoft.com/office/drawing/2014/main" xmlns="" id="{6978EAED-1C62-4F93-ABD2-5F52A9069F1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1" name="直接连接符 14">
                  <a:extLst>
                    <a:ext uri="{FF2B5EF4-FFF2-40B4-BE49-F238E27FC236}">
                      <a16:creationId xmlns:a16="http://schemas.microsoft.com/office/drawing/2014/main" xmlns="" id="{CA51E4FB-01D5-4C94-89B0-ADC92CADADF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2" name="直接连接符 15">
                  <a:extLst>
                    <a:ext uri="{FF2B5EF4-FFF2-40B4-BE49-F238E27FC236}">
                      <a16:creationId xmlns:a16="http://schemas.microsoft.com/office/drawing/2014/main" xmlns="" id="{895183B9-D802-4028-A474-FA4AF9D9323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3" name="直接连接符 16">
                  <a:extLst>
                    <a:ext uri="{FF2B5EF4-FFF2-40B4-BE49-F238E27FC236}">
                      <a16:creationId xmlns:a16="http://schemas.microsoft.com/office/drawing/2014/main" xmlns="" id="{39AFEA7E-4903-4AB0-A708-E9E1090904D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4" name="直接连接符 18">
                  <a:extLst>
                    <a:ext uri="{FF2B5EF4-FFF2-40B4-BE49-F238E27FC236}">
                      <a16:creationId xmlns:a16="http://schemas.microsoft.com/office/drawing/2014/main" xmlns="" id="{9EA35211-3AFF-4609-B09A-1CB28DF43AD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5" name="直接连接符 19">
                  <a:extLst>
                    <a:ext uri="{FF2B5EF4-FFF2-40B4-BE49-F238E27FC236}">
                      <a16:creationId xmlns:a16="http://schemas.microsoft.com/office/drawing/2014/main" xmlns="" id="{67A75797-359A-437E-A8DE-EE675D50996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6" name="直接连接符 20">
                  <a:extLst>
                    <a:ext uri="{FF2B5EF4-FFF2-40B4-BE49-F238E27FC236}">
                      <a16:creationId xmlns:a16="http://schemas.microsoft.com/office/drawing/2014/main" xmlns="" id="{D00D5039-8902-42CA-9286-28AFA5069E0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7" name="直接连接符 21">
                  <a:extLst>
                    <a:ext uri="{FF2B5EF4-FFF2-40B4-BE49-F238E27FC236}">
                      <a16:creationId xmlns:a16="http://schemas.microsoft.com/office/drawing/2014/main" xmlns="" id="{22DD114D-F38C-4DDA-8DD7-8FA0102C697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8" name="直接连接符 22">
                  <a:extLst>
                    <a:ext uri="{FF2B5EF4-FFF2-40B4-BE49-F238E27FC236}">
                      <a16:creationId xmlns:a16="http://schemas.microsoft.com/office/drawing/2014/main" xmlns="" id="{4FBBF4EB-D0EE-4EAA-A7A1-642EA255233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9" name="直接连接符 23">
                  <a:extLst>
                    <a:ext uri="{FF2B5EF4-FFF2-40B4-BE49-F238E27FC236}">
                      <a16:creationId xmlns:a16="http://schemas.microsoft.com/office/drawing/2014/main" xmlns="" id="{678D831E-7516-4606-8B9B-0DEB64A796A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0" name="直接连接符 25">
                  <a:extLst>
                    <a:ext uri="{FF2B5EF4-FFF2-40B4-BE49-F238E27FC236}">
                      <a16:creationId xmlns:a16="http://schemas.microsoft.com/office/drawing/2014/main" xmlns="" id="{FB7CD3DA-7B60-4FF7-B062-5851A2C4DC9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1" name="直接连接符 26">
                  <a:extLst>
                    <a:ext uri="{FF2B5EF4-FFF2-40B4-BE49-F238E27FC236}">
                      <a16:creationId xmlns:a16="http://schemas.microsoft.com/office/drawing/2014/main" xmlns="" id="{35C1816E-F6D3-4FB0-83BA-975F2842255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2" name="直接连接符 27">
                  <a:extLst>
                    <a:ext uri="{FF2B5EF4-FFF2-40B4-BE49-F238E27FC236}">
                      <a16:creationId xmlns:a16="http://schemas.microsoft.com/office/drawing/2014/main" xmlns="" id="{8F5B22E6-FC44-43BA-A736-1EEE6DE799A0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3" name="直接连接符 28">
                  <a:extLst>
                    <a:ext uri="{FF2B5EF4-FFF2-40B4-BE49-F238E27FC236}">
                      <a16:creationId xmlns:a16="http://schemas.microsoft.com/office/drawing/2014/main" xmlns="" id="{CFE27050-57F9-4D94-A600-EA1B777DD40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4" name="直接连接符 29">
                  <a:extLst>
                    <a:ext uri="{FF2B5EF4-FFF2-40B4-BE49-F238E27FC236}">
                      <a16:creationId xmlns:a16="http://schemas.microsoft.com/office/drawing/2014/main" xmlns="" id="{FDB66D78-2930-4EA9-AD43-ACA6820818F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5" name="直接连接符 30">
                  <a:extLst>
                    <a:ext uri="{FF2B5EF4-FFF2-40B4-BE49-F238E27FC236}">
                      <a16:creationId xmlns:a16="http://schemas.microsoft.com/office/drawing/2014/main" xmlns="" id="{C8169A3E-A63B-42FE-8A11-F6C44CEE4CD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6346" name="直接箭头连接符 238">
                <a:extLst>
                  <a:ext uri="{FF2B5EF4-FFF2-40B4-BE49-F238E27FC236}">
                    <a16:creationId xmlns:a16="http://schemas.microsoft.com/office/drawing/2014/main" xmlns="" id="{B6932A87-8958-4E06-B064-F1CF0681BEB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347" name="直接箭头连接符 240">
                <a:extLst>
                  <a:ext uri="{FF2B5EF4-FFF2-40B4-BE49-F238E27FC236}">
                    <a16:creationId xmlns:a16="http://schemas.microsoft.com/office/drawing/2014/main" xmlns="" id="{56D5EB90-8E43-40DA-9968-6D126CB81F9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6348" name="TextBox 241">
                <a:extLst>
                  <a:ext uri="{FF2B5EF4-FFF2-40B4-BE49-F238E27FC236}">
                    <a16:creationId xmlns:a16="http://schemas.microsoft.com/office/drawing/2014/main" xmlns="" id="{2856CDBF-DC81-43CB-A1CD-4758C197D9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17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349" name="TextBox 242">
                <a:extLst>
                  <a:ext uri="{FF2B5EF4-FFF2-40B4-BE49-F238E27FC236}">
                    <a16:creationId xmlns:a16="http://schemas.microsoft.com/office/drawing/2014/main" xmlns="" id="{9CA1485C-142A-439F-BA6E-03456FC6AF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24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350" name="文本框 75">
              <a:extLst>
                <a:ext uri="{FF2B5EF4-FFF2-40B4-BE49-F238E27FC236}">
                  <a16:creationId xmlns:a16="http://schemas.microsoft.com/office/drawing/2014/main" xmlns="" id="{59B063A8-3E26-4F85-AD68-211D9456A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7" y="6688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</a:p>
          </p:txBody>
        </p:sp>
      </p:grpSp>
      <p:sp>
        <p:nvSpPr>
          <p:cNvPr id="56351" name="Rectangle 2">
            <a:extLst>
              <a:ext uri="{FF2B5EF4-FFF2-40B4-BE49-F238E27FC236}">
                <a16:creationId xmlns:a16="http://schemas.microsoft.com/office/drawing/2014/main" xmlns="" id="{058EF26A-2C5F-48EC-99D1-23F9ABA1B29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21705" y="617834"/>
            <a:ext cx="747192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平面直角坐标系中画出下列各点关于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轴的对称点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56352" name="Line 62">
            <a:extLst>
              <a:ext uri="{FF2B5EF4-FFF2-40B4-BE49-F238E27FC236}">
                <a16:creationId xmlns:a16="http://schemas.microsoft.com/office/drawing/2014/main" xmlns="" id="{CF95EB03-247F-413C-8A80-093F666FEE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68925" y="4460875"/>
            <a:ext cx="9144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3" name="Line 64">
            <a:extLst>
              <a:ext uri="{FF2B5EF4-FFF2-40B4-BE49-F238E27FC236}">
                <a16:creationId xmlns:a16="http://schemas.microsoft.com/office/drawing/2014/main" xmlns="" id="{901CB0B7-9434-449F-8EDC-F20484E1397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15075" y="3219450"/>
            <a:ext cx="0" cy="12414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Line 70">
            <a:extLst>
              <a:ext uri="{FF2B5EF4-FFF2-40B4-BE49-F238E27FC236}">
                <a16:creationId xmlns:a16="http://schemas.microsoft.com/office/drawing/2014/main" xmlns="" id="{E7D449E2-C6F0-412B-9216-FC8859CD57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37063" y="3216275"/>
            <a:ext cx="0" cy="12588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Line 71">
            <a:extLst>
              <a:ext uri="{FF2B5EF4-FFF2-40B4-BE49-F238E27FC236}">
                <a16:creationId xmlns:a16="http://schemas.microsoft.com/office/drawing/2014/main" xmlns="" id="{5A077A7F-61E4-4FC1-9AAB-ED1727892E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6900" y="4456113"/>
            <a:ext cx="936625" cy="1746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6" name="Text Box 62">
            <a:extLst>
              <a:ext uri="{FF2B5EF4-FFF2-40B4-BE49-F238E27FC236}">
                <a16:creationId xmlns:a16="http://schemas.microsoft.com/office/drawing/2014/main" xmlns="" id="{7ABBC88E-2609-4864-936A-9D9B5DAA1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3963" y="4097338"/>
            <a:ext cx="1096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(3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84" name="Text Box 62">
            <a:extLst>
              <a:ext uri="{FF2B5EF4-FFF2-40B4-BE49-F238E27FC236}">
                <a16:creationId xmlns:a16="http://schemas.microsoft.com/office/drawing/2014/main" xmlns="" id="{8BCE8340-EBB0-40D1-97B3-D7F50A5E2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350" y="4414838"/>
            <a:ext cx="10271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'(3,4)</a:t>
            </a:r>
          </a:p>
        </p:txBody>
      </p:sp>
      <p:sp>
        <p:nvSpPr>
          <p:cNvPr id="56358" name="Line 59">
            <a:extLst>
              <a:ext uri="{FF2B5EF4-FFF2-40B4-BE49-F238E27FC236}">
                <a16:creationId xmlns:a16="http://schemas.microsoft.com/office/drawing/2014/main" xmlns="" id="{5DB1C97E-0B97-4779-85DD-DDD816CFF5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2100" y="2582863"/>
            <a:ext cx="1268413" cy="1905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Line 66">
            <a:extLst>
              <a:ext uri="{FF2B5EF4-FFF2-40B4-BE49-F238E27FC236}">
                <a16:creationId xmlns:a16="http://schemas.microsoft.com/office/drawing/2014/main" xmlns="" id="{06C5D24E-2790-4994-9242-43EF729364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65750" y="2571750"/>
            <a:ext cx="1268413" cy="15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Line 68">
            <a:extLst>
              <a:ext uri="{FF2B5EF4-FFF2-40B4-BE49-F238E27FC236}">
                <a16:creationId xmlns:a16="http://schemas.microsoft.com/office/drawing/2014/main" xmlns="" id="{F553CE19-9FB5-4147-9EEC-92149C0CF2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07175" y="2620963"/>
            <a:ext cx="0" cy="5683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1" name="Line 58">
            <a:extLst>
              <a:ext uri="{FF2B5EF4-FFF2-40B4-BE49-F238E27FC236}">
                <a16:creationId xmlns:a16="http://schemas.microsoft.com/office/drawing/2014/main" xmlns="" id="{D40C8AC6-4261-4529-9D6E-E454C99E2C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02100" y="2601913"/>
            <a:ext cx="0" cy="5937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2" name="Text Box 62">
            <a:extLst>
              <a:ext uri="{FF2B5EF4-FFF2-40B4-BE49-F238E27FC236}">
                <a16:creationId xmlns:a16="http://schemas.microsoft.com/office/drawing/2014/main" xmlns="" id="{B8887748-147D-413F-ACF8-DE6719CEE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2850" y="2193925"/>
            <a:ext cx="10150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(–4,2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90" name="Text Box 62">
            <a:extLst>
              <a:ext uri="{FF2B5EF4-FFF2-40B4-BE49-F238E27FC236}">
                <a16:creationId xmlns:a16="http://schemas.microsoft.com/office/drawing/2014/main" xmlns="" id="{9A6FD77A-C354-46BA-AA4A-D96EDAA87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9350" y="2182813"/>
            <a:ext cx="12923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'(–4,–2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F023A21D-F8E0-428F-94DC-57EC9B529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138" y="1847850"/>
            <a:ext cx="1117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000" b="1" i="1">
                <a:solidFill>
                  <a:srgbClr val="0000FF"/>
                </a:solidFill>
                <a:latin typeface="Times New Roman" panose="02020603050405020304" pitchFamily="18" charset="0"/>
              </a:rPr>
              <a:t>x , y</a:t>
            </a: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92" name="下箭头 91">
            <a:extLst>
              <a:ext uri="{FF2B5EF4-FFF2-40B4-BE49-F238E27FC236}">
                <a16:creationId xmlns:a16="http://schemas.microsoft.com/office/drawing/2014/main" xmlns="" id="{B7FAF854-6EEF-437B-A4FF-7AC28DB79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538" y="2509838"/>
            <a:ext cx="98425" cy="1474787"/>
          </a:xfrm>
          <a:prstGeom prst="downArrow">
            <a:avLst>
              <a:gd name="adj1" fmla="val 50000"/>
              <a:gd name="adj2" fmla="val 49044"/>
            </a:avLst>
          </a:prstGeom>
          <a:solidFill>
            <a:srgbClr val="92D050"/>
          </a:solidFill>
          <a:ln w="9525">
            <a:solidFill>
              <a:srgbClr val="66FF99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08196071-C0C3-4FCE-A21E-EBBC1DDB8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2963" y="2601913"/>
            <a:ext cx="7239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关于 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轴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对称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F9084DA1-7A64-4DC5-B5EC-85FD96C24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963" y="3921125"/>
            <a:ext cx="14255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(    </a:t>
            </a: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 , 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75092910-4FC7-4218-83EC-40A1B5F2C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4813" y="3902075"/>
            <a:ext cx="5693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–x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116DAD6D-F1AE-481B-9951-BA728E8ED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6788" y="3902075"/>
            <a:ext cx="3508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y</a:t>
            </a:r>
          </a:p>
        </p:txBody>
      </p:sp>
      <p:sp>
        <p:nvSpPr>
          <p:cNvPr id="8231" name="椭圆 248">
            <a:extLst>
              <a:ext uri="{FF2B5EF4-FFF2-40B4-BE49-F238E27FC236}">
                <a16:creationId xmlns:a16="http://schemas.microsoft.com/office/drawing/2014/main" xmlns="" id="{BC0B443A-3465-4461-9667-62C663948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528888"/>
            <a:ext cx="106363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2" name="椭圆 248">
            <a:extLst>
              <a:ext uri="{FF2B5EF4-FFF2-40B4-BE49-F238E27FC236}">
                <a16:creationId xmlns:a16="http://schemas.microsoft.com/office/drawing/2014/main" xmlns="" id="{BC808979-F292-4D9A-B6DD-7B0D2E2E4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8325" y="4408488"/>
            <a:ext cx="106363" cy="1063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7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58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60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3" name="圆角矩形 31"/>
          <p:cNvSpPr>
            <a:spLocks noChangeArrowheads="1"/>
          </p:cNvSpPr>
          <p:nvPr/>
        </p:nvSpPr>
        <p:spPr bwMode="auto">
          <a:xfrm>
            <a:off x="451012" y="809654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做一做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: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72720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0" grpId="0"/>
      <p:bldP spid="91" grpId="0"/>
      <p:bldP spid="92" grpId="0" bldLvl="0" animBg="1"/>
      <p:bldP spid="93" grpId="0"/>
      <p:bldP spid="94" grpId="0"/>
      <p:bldP spid="95" grpId="0"/>
      <p:bldP spid="96" grpId="0"/>
      <p:bldP spid="8231" grpId="0" bldLvl="0" animBg="1"/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BA42C62-490A-4565-93B2-B699ACF1E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476" y="1125538"/>
            <a:ext cx="423385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关于</a:t>
            </a: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轴对称的点的坐标的特点是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:</a:t>
            </a:r>
            <a:endParaRPr lang="zh-CN" altLang="en-US" sz="2100" b="1" dirty="0">
              <a:latin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0B6BD34-0C30-4FE9-A43E-910E3B651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3663" y="1625601"/>
            <a:ext cx="6553397" cy="544765"/>
          </a:xfrm>
          <a:prstGeom prst="rect">
            <a:avLst/>
          </a:prstGeom>
          <a:solidFill>
            <a:srgbClr val="D6F5F5"/>
          </a:solidFill>
          <a:ln w="9525">
            <a:solidFill>
              <a:srgbClr val="66FF99"/>
            </a:solidFill>
            <a:round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横坐标互为相反数</a:t>
            </a:r>
            <a:r>
              <a:rPr lang="en-US" altLang="zh-CN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纵坐标相等</a:t>
            </a:r>
            <a:r>
              <a:rPr lang="en-US" altLang="zh-CN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  <a:sym typeface="宋体" panose="02010600030101010101" pitchFamily="2" charset="-122"/>
              </a:rPr>
              <a:t> （简称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：横反纵同）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A8BB07D-CD20-495C-9C6C-4358C7F4A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9038" y="2932487"/>
            <a:ext cx="74787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+mn-lt"/>
                <a:ea typeface="楷体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点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P</a:t>
            </a:r>
            <a:r>
              <a:rPr lang="en-US" altLang="zh-CN" sz="2100" b="1" dirty="0" smtClean="0">
                <a:latin typeface="+mn-lt"/>
                <a:ea typeface="楷体" pitchFamily="49" charset="-122"/>
                <a:sym typeface="宋体" panose="02010600030101010101" pitchFamily="2" charset="-122"/>
              </a:rPr>
              <a:t>(–5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, 6)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Q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轴对称，则点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Q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的坐标为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__________.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点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, </a:t>
            </a:r>
            <a:r>
              <a:rPr lang="en-US" altLang="zh-CN" sz="2100" b="1" dirty="0" smtClean="0">
                <a:latin typeface="+mn-lt"/>
                <a:ea typeface="楷体" pitchFamily="49" charset="-122"/>
                <a:sym typeface="宋体" panose="02010600030101010101" pitchFamily="2" charset="-122"/>
              </a:rPr>
              <a:t>–5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 smtClean="0">
                <a:latin typeface="+mn-lt"/>
                <a:ea typeface="楷体" pitchFamily="49" charset="-122"/>
                <a:sym typeface="宋体" panose="02010600030101010101" pitchFamily="2" charset="-122"/>
              </a:rPr>
              <a:t>(–2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, 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轴对称，则</a:t>
            </a: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=_____,</a:t>
            </a: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 b </a:t>
            </a:r>
            <a:r>
              <a:rPr lang="en-US" altLang="zh-CN" sz="2100" b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=_____.</a:t>
            </a:r>
            <a:endParaRPr lang="zh-CN" altLang="en-US" sz="2100" b="1" dirty="0">
              <a:latin typeface="+mn-lt"/>
              <a:ea typeface="楷体" pitchFamily="49" charset="-122"/>
            </a:endParaRPr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xmlns="" id="{99E9C42C-B735-4FB5-ADA8-FC39F158F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1525" y="2729495"/>
            <a:ext cx="970137" cy="6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(5 ,  6 )</a:t>
            </a:r>
          </a:p>
        </p:txBody>
      </p:sp>
      <p:sp>
        <p:nvSpPr>
          <p:cNvPr id="10246" name="Text Box 6">
            <a:extLst>
              <a:ext uri="{FF2B5EF4-FFF2-40B4-BE49-F238E27FC236}">
                <a16:creationId xmlns:a16="http://schemas.microsoft.com/office/drawing/2014/main" xmlns="" id="{26FDF4EB-DF8A-49F8-B5D7-516996F88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2" y="3140075"/>
            <a:ext cx="358775" cy="6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0247" name="Text Box 7">
            <a:extLst>
              <a:ext uri="{FF2B5EF4-FFF2-40B4-BE49-F238E27FC236}">
                <a16:creationId xmlns:a16="http://schemas.microsoft.com/office/drawing/2014/main" xmlns="" id="{EEFCDC9F-F699-4F37-BAFD-4EED95D31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420" y="3513138"/>
            <a:ext cx="453970" cy="70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–5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9" name="剪去同侧角的矩形 1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1227913" y="2384421"/>
            <a:ext cx="1262100" cy="530603"/>
            <a:chOff x="676275" y="838993"/>
            <a:chExt cx="1262100" cy="530602"/>
          </a:xfrm>
        </p:grpSpPr>
        <p:sp>
          <p:nvSpPr>
            <p:cNvPr id="25" name="矩形 24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CN" altLang="en-US" sz="2400" b="1" kern="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练一练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6" name="Picture 1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369491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ADC678B-351B-45C0-BF9D-414E92B118F1}"/>
              </a:ext>
            </a:extLst>
          </p:cNvPr>
          <p:cNvSpPr txBox="1"/>
          <p:nvPr/>
        </p:nvSpPr>
        <p:spPr>
          <a:xfrm>
            <a:off x="237928" y="1254826"/>
            <a:ext cx="433407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如图，四边形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的四个顶点的坐标分别为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(–5,1),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i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(–2,1),</a:t>
            </a:r>
            <a:r>
              <a:rPr lang="en-US" altLang="zh-CN" sz="2400" b="1" i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(–2,5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),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(–5,4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分别画出与四边形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轴和</a:t>
            </a:r>
            <a:r>
              <a:rPr lang="en-US" altLang="zh-CN" sz="2400" b="1" i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轴对称的图形</a:t>
            </a:r>
            <a:r>
              <a:rPr lang="en-US" altLang="zh-CN" sz="2400" b="1" dirty="0">
                <a:latin typeface="+mn-lt"/>
                <a:ea typeface="楷体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58371" name="组合 6">
            <a:extLst>
              <a:ext uri="{FF2B5EF4-FFF2-40B4-BE49-F238E27FC236}">
                <a16:creationId xmlns:a16="http://schemas.microsoft.com/office/drawing/2014/main" xmlns="" id="{15A04EBC-6DE4-465A-A5A2-56A24AAC8BCC}"/>
              </a:ext>
            </a:extLst>
          </p:cNvPr>
          <p:cNvGrpSpPr>
            <a:grpSpLocks/>
          </p:cNvGrpSpPr>
          <p:nvPr/>
        </p:nvGrpSpPr>
        <p:grpSpPr bwMode="auto">
          <a:xfrm>
            <a:off x="4429125" y="1022350"/>
            <a:ext cx="4440238" cy="3793630"/>
            <a:chOff x="1907704" y="908720"/>
            <a:chExt cx="6156854" cy="4882029"/>
          </a:xfrm>
        </p:grpSpPr>
        <p:grpSp>
          <p:nvGrpSpPr>
            <p:cNvPr id="58372" name="组合 31">
              <a:extLst>
                <a:ext uri="{FF2B5EF4-FFF2-40B4-BE49-F238E27FC236}">
                  <a16:creationId xmlns:a16="http://schemas.microsoft.com/office/drawing/2014/main" xmlns="" id="{D2762733-6ADB-45A8-A799-D891491D5D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68043" y="1441998"/>
              <a:ext cx="5127291" cy="4240826"/>
              <a:chOff x="2268043" y="1441998"/>
              <a:chExt cx="5127291" cy="4240826"/>
            </a:xfrm>
          </p:grpSpPr>
          <p:cxnSp>
            <p:nvCxnSpPr>
              <p:cNvPr id="58373" name="直接连接符 12">
                <a:extLst>
                  <a:ext uri="{FF2B5EF4-FFF2-40B4-BE49-F238E27FC236}">
                    <a16:creationId xmlns:a16="http://schemas.microsoft.com/office/drawing/2014/main" xmlns="" id="{2989D1D3-8410-4B4A-9CDA-9AE4FCA8B33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68043" y="1484850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4" name="直接连接符 13">
                <a:extLst>
                  <a:ext uri="{FF2B5EF4-FFF2-40B4-BE49-F238E27FC236}">
                    <a16:creationId xmlns:a16="http://schemas.microsoft.com/office/drawing/2014/main" xmlns="" id="{4C74CE7C-4B0A-4B5D-99A4-A629272B709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68043" y="1902267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5" name="直接连接符 14">
                <a:extLst>
                  <a:ext uri="{FF2B5EF4-FFF2-40B4-BE49-F238E27FC236}">
                    <a16:creationId xmlns:a16="http://schemas.microsoft.com/office/drawing/2014/main" xmlns="" id="{4CB0DC94-6C01-45A2-9114-ECEFE3293C6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82330" y="2291115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6" name="直接连接符 15">
                <a:extLst>
                  <a:ext uri="{FF2B5EF4-FFF2-40B4-BE49-F238E27FC236}">
                    <a16:creationId xmlns:a16="http://schemas.microsoft.com/office/drawing/2014/main" xmlns="" id="{4440E312-791D-4C43-A416-962BFF0BD0D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82330" y="2708532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7" name="直接连接符 16">
                <a:extLst>
                  <a:ext uri="{FF2B5EF4-FFF2-40B4-BE49-F238E27FC236}">
                    <a16:creationId xmlns:a16="http://schemas.microsoft.com/office/drawing/2014/main" xmlns="" id="{6A314462-0BA1-4DB6-A98F-AB6DB966ECA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68043" y="3141819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8" name="直接连接符 17">
                <a:extLst>
                  <a:ext uri="{FF2B5EF4-FFF2-40B4-BE49-F238E27FC236}">
                    <a16:creationId xmlns:a16="http://schemas.microsoft.com/office/drawing/2014/main" xmlns="" id="{89D87082-7EE3-4396-B1E3-F61B670A8AA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68043" y="3990937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9" name="直接连接符 18">
                <a:extLst>
                  <a:ext uri="{FF2B5EF4-FFF2-40B4-BE49-F238E27FC236}">
                    <a16:creationId xmlns:a16="http://schemas.microsoft.com/office/drawing/2014/main" xmlns="" id="{45F318C8-CE94-49B7-BC7D-A208661E9FB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68043" y="4408354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0" name="直接连接符 19">
                <a:extLst>
                  <a:ext uri="{FF2B5EF4-FFF2-40B4-BE49-F238E27FC236}">
                    <a16:creationId xmlns:a16="http://schemas.microsoft.com/office/drawing/2014/main" xmlns="" id="{2DCEEBF3-E2EA-41D8-BE0F-FDE859A5704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82330" y="4797202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1" name="直接连接符 20">
                <a:extLst>
                  <a:ext uri="{FF2B5EF4-FFF2-40B4-BE49-F238E27FC236}">
                    <a16:creationId xmlns:a16="http://schemas.microsoft.com/office/drawing/2014/main" xmlns="" id="{D04D66CC-0362-4EB7-A9E6-8172AE2B5BE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82330" y="5214619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2" name="直接连接符 21">
                <a:extLst>
                  <a:ext uri="{FF2B5EF4-FFF2-40B4-BE49-F238E27FC236}">
                    <a16:creationId xmlns:a16="http://schemas.microsoft.com/office/drawing/2014/main" xmlns="" id="{F55AF3A4-9E58-4D20-A595-6BED6396D3D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68043" y="5646319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3" name="直接连接符 22">
                <a:extLst>
                  <a:ext uri="{FF2B5EF4-FFF2-40B4-BE49-F238E27FC236}">
                    <a16:creationId xmlns:a16="http://schemas.microsoft.com/office/drawing/2014/main" xmlns="" id="{5A341664-A5A2-4496-A74B-8D562733295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296616" y="147056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4" name="直接连接符 23">
                <a:extLst>
                  <a:ext uri="{FF2B5EF4-FFF2-40B4-BE49-F238E27FC236}">
                    <a16:creationId xmlns:a16="http://schemas.microsoft.com/office/drawing/2014/main" xmlns="" id="{C3278BCF-16FD-486E-9F40-13C6E0E59BB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42675" y="1484850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5" name="直接连接符 24">
                <a:extLst>
                  <a:ext uri="{FF2B5EF4-FFF2-40B4-BE49-F238E27FC236}">
                    <a16:creationId xmlns:a16="http://schemas.microsoft.com/office/drawing/2014/main" xmlns="" id="{8DC67C53-F40B-4EA4-8463-5C759EC4C7C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133175" y="149278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6" name="直接连接符 25">
                <a:extLst>
                  <a:ext uri="{FF2B5EF4-FFF2-40B4-BE49-F238E27FC236}">
                    <a16:creationId xmlns:a16="http://schemas.microsoft.com/office/drawing/2014/main" xmlns="" id="{3C81B16F-09C4-4E3B-A6A4-3574F529D39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579233" y="1507070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7" name="直接连接符 26">
                <a:extLst>
                  <a:ext uri="{FF2B5EF4-FFF2-40B4-BE49-F238E27FC236}">
                    <a16:creationId xmlns:a16="http://schemas.microsoft.com/office/drawing/2014/main" xmlns="" id="{AE5D7B22-8B06-47EF-9B4E-2A56B42512B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995130" y="1456281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8" name="直接连接符 27">
                <a:extLst>
                  <a:ext uri="{FF2B5EF4-FFF2-40B4-BE49-F238E27FC236}">
                    <a16:creationId xmlns:a16="http://schemas.microsoft.com/office/drawing/2014/main" xmlns="" id="{F8F56C77-2853-442E-A3C5-499BA3551EC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441189" y="147056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9" name="直接连接符 28">
                <a:extLst>
                  <a:ext uri="{FF2B5EF4-FFF2-40B4-BE49-F238E27FC236}">
                    <a16:creationId xmlns:a16="http://schemas.microsoft.com/office/drawing/2014/main" xmlns="" id="{E328E63C-CF09-47B3-BE12-3D6B94A3DFB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277747" y="149278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0" name="直接连接符 29">
                <a:extLst>
                  <a:ext uri="{FF2B5EF4-FFF2-40B4-BE49-F238E27FC236}">
                    <a16:creationId xmlns:a16="http://schemas.microsoft.com/office/drawing/2014/main" xmlns="" id="{226D5CF8-661A-4AB4-BECB-17F7A5FD0B6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682535" y="1466085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1" name="直接连接符 30">
                <a:extLst>
                  <a:ext uri="{FF2B5EF4-FFF2-40B4-BE49-F238E27FC236}">
                    <a16:creationId xmlns:a16="http://schemas.microsoft.com/office/drawing/2014/main" xmlns="" id="{F0B36197-9A1C-4C2B-BF2E-A1B21E417E1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084144" y="1441998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2" name="直接连接符 31">
                <a:extLst>
                  <a:ext uri="{FF2B5EF4-FFF2-40B4-BE49-F238E27FC236}">
                    <a16:creationId xmlns:a16="http://schemas.microsoft.com/office/drawing/2014/main" xmlns="" id="{82927FF0-F03F-4A9F-B6EB-8C7315A2005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473057" y="1449933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3" name="直接连接符 32">
                <a:extLst>
                  <a:ext uri="{FF2B5EF4-FFF2-40B4-BE49-F238E27FC236}">
                    <a16:creationId xmlns:a16="http://schemas.microsoft.com/office/drawing/2014/main" xmlns="" id="{901F056C-91D9-4D00-A8C6-AC21BB263FB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919115" y="1464218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4" name="直接连接符 33">
                <a:extLst>
                  <a:ext uri="{FF2B5EF4-FFF2-40B4-BE49-F238E27FC236}">
                    <a16:creationId xmlns:a16="http://schemas.microsoft.com/office/drawing/2014/main" xmlns="" id="{706A517C-5F4A-471A-8232-216A766B8F9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352475" y="1484850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58395" name="直接箭头连接符 238">
              <a:extLst>
                <a:ext uri="{FF2B5EF4-FFF2-40B4-BE49-F238E27FC236}">
                  <a16:creationId xmlns:a16="http://schemas.microsoft.com/office/drawing/2014/main" xmlns="" id="{F64D5201-49EE-413F-9F04-5EAED20689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07704" y="3558502"/>
              <a:ext cx="5904260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96" name="直接箭头连接符 240">
              <a:extLst>
                <a:ext uri="{FF2B5EF4-FFF2-40B4-BE49-F238E27FC236}">
                  <a16:creationId xmlns:a16="http://schemas.microsoft.com/office/drawing/2014/main" xmlns="" id="{688D183E-E56C-4DC7-845F-C4D5EC57143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845518" y="1110230"/>
              <a:ext cx="0" cy="4680519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97" name="TextBox 241">
              <a:extLst>
                <a:ext uri="{FF2B5EF4-FFF2-40B4-BE49-F238E27FC236}">
                  <a16:creationId xmlns:a16="http://schemas.microsoft.com/office/drawing/2014/main" xmlns="" id="{245CE9F9-D6AA-4C7A-9947-EC9EAE90C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68344" y="3471094"/>
              <a:ext cx="396214" cy="47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x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98" name="TextBox 242">
              <a:extLst>
                <a:ext uri="{FF2B5EF4-FFF2-40B4-BE49-F238E27FC236}">
                  <a16:creationId xmlns:a16="http://schemas.microsoft.com/office/drawing/2014/main" xmlns="" id="{FBCBFEEB-8B50-45E3-8A3E-BA5040B22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9992" y="908720"/>
              <a:ext cx="379282" cy="47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y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0" name="组合 246">
            <a:extLst>
              <a:ext uri="{FF2B5EF4-FFF2-40B4-BE49-F238E27FC236}">
                <a16:creationId xmlns:a16="http://schemas.microsoft.com/office/drawing/2014/main" xmlns="" id="{7EAF4576-B333-4AE4-9B47-25BAA0770B65}"/>
              </a:ext>
            </a:extLst>
          </p:cNvPr>
          <p:cNvGrpSpPr>
            <a:grpSpLocks/>
          </p:cNvGrpSpPr>
          <p:nvPr/>
        </p:nvGrpSpPr>
        <p:grpSpPr bwMode="auto">
          <a:xfrm>
            <a:off x="4982931" y="2420869"/>
            <a:ext cx="394376" cy="392059"/>
            <a:chOff x="6703774" y="2276872"/>
            <a:chExt cx="547477" cy="504056"/>
          </a:xfrm>
        </p:grpSpPr>
        <p:sp>
          <p:nvSpPr>
            <p:cNvPr id="58401" name="椭圆 244">
              <a:extLst>
                <a:ext uri="{FF2B5EF4-FFF2-40B4-BE49-F238E27FC236}">
                  <a16:creationId xmlns:a16="http://schemas.microsoft.com/office/drawing/2014/main" xmlns="" id="{8EB3A203-33DF-4E55-91BE-558FA7094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02" name="TextBox 245">
              <a:extLst>
                <a:ext uri="{FF2B5EF4-FFF2-40B4-BE49-F238E27FC236}">
                  <a16:creationId xmlns:a16="http://schemas.microsoft.com/office/drawing/2014/main" xmlns="" id="{512BDE05-B256-4F57-B330-EB635B7B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4248" y="2276872"/>
              <a:ext cx="447003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3" name="组合 246">
            <a:extLst>
              <a:ext uri="{FF2B5EF4-FFF2-40B4-BE49-F238E27FC236}">
                <a16:creationId xmlns:a16="http://schemas.microsoft.com/office/drawing/2014/main" xmlns="" id="{7BE1FF09-5E8A-4D62-9F17-274D14CD182B}"/>
              </a:ext>
            </a:extLst>
          </p:cNvPr>
          <p:cNvGrpSpPr>
            <a:grpSpLocks/>
          </p:cNvGrpSpPr>
          <p:nvPr/>
        </p:nvGrpSpPr>
        <p:grpSpPr bwMode="auto">
          <a:xfrm>
            <a:off x="5865700" y="2432052"/>
            <a:ext cx="394376" cy="392059"/>
            <a:chOff x="6703774" y="2276872"/>
            <a:chExt cx="547271" cy="504056"/>
          </a:xfrm>
        </p:grpSpPr>
        <p:sp>
          <p:nvSpPr>
            <p:cNvPr id="58404" name="椭圆 244">
              <a:extLst>
                <a:ext uri="{FF2B5EF4-FFF2-40B4-BE49-F238E27FC236}">
                  <a16:creationId xmlns:a16="http://schemas.microsoft.com/office/drawing/2014/main" xmlns="" id="{603BDBCB-23DD-4057-8E61-5D0CD9A64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05" name="TextBox 245">
              <a:extLst>
                <a:ext uri="{FF2B5EF4-FFF2-40B4-BE49-F238E27FC236}">
                  <a16:creationId xmlns:a16="http://schemas.microsoft.com/office/drawing/2014/main" xmlns="" id="{FD9C6CBA-066D-41B6-9B44-BDC91CC32C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4238" y="2276872"/>
              <a:ext cx="446807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6" name="组合 246">
            <a:extLst>
              <a:ext uri="{FF2B5EF4-FFF2-40B4-BE49-F238E27FC236}">
                <a16:creationId xmlns:a16="http://schemas.microsoft.com/office/drawing/2014/main" xmlns="" id="{2D909DD9-2D60-4439-8B70-FA7580A29926}"/>
              </a:ext>
            </a:extLst>
          </p:cNvPr>
          <p:cNvGrpSpPr>
            <a:grpSpLocks/>
          </p:cNvGrpSpPr>
          <p:nvPr/>
        </p:nvGrpSpPr>
        <p:grpSpPr bwMode="auto">
          <a:xfrm>
            <a:off x="5865700" y="1122996"/>
            <a:ext cx="394376" cy="392059"/>
            <a:chOff x="6703774" y="2276872"/>
            <a:chExt cx="547477" cy="504056"/>
          </a:xfrm>
        </p:grpSpPr>
        <p:sp>
          <p:nvSpPr>
            <p:cNvPr id="58407" name="椭圆 244">
              <a:extLst>
                <a:ext uri="{FF2B5EF4-FFF2-40B4-BE49-F238E27FC236}">
                  <a16:creationId xmlns:a16="http://schemas.microsoft.com/office/drawing/2014/main" xmlns="" id="{90487B24-72A9-468B-8393-25BBE369A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08" name="TextBox 245">
              <a:extLst>
                <a:ext uri="{FF2B5EF4-FFF2-40B4-BE49-F238E27FC236}">
                  <a16:creationId xmlns:a16="http://schemas.microsoft.com/office/drawing/2014/main" xmlns="" id="{8AB11CAE-F5C0-46B0-80ED-A94D8BBD6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4248" y="2276872"/>
              <a:ext cx="447003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C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9" name="组合 246">
            <a:extLst>
              <a:ext uri="{FF2B5EF4-FFF2-40B4-BE49-F238E27FC236}">
                <a16:creationId xmlns:a16="http://schemas.microsoft.com/office/drawing/2014/main" xmlns="" id="{6C46F5FC-6409-4A24-A678-2763BE78E4B6}"/>
              </a:ext>
            </a:extLst>
          </p:cNvPr>
          <p:cNvGrpSpPr>
            <a:grpSpLocks/>
          </p:cNvGrpSpPr>
          <p:nvPr/>
        </p:nvGrpSpPr>
        <p:grpSpPr bwMode="auto">
          <a:xfrm>
            <a:off x="4972553" y="1457167"/>
            <a:ext cx="406586" cy="392059"/>
            <a:chOff x="6703774" y="2276872"/>
            <a:chExt cx="564409" cy="504056"/>
          </a:xfrm>
        </p:grpSpPr>
        <p:sp>
          <p:nvSpPr>
            <p:cNvPr id="58410" name="椭圆 244">
              <a:extLst>
                <a:ext uri="{FF2B5EF4-FFF2-40B4-BE49-F238E27FC236}">
                  <a16:creationId xmlns:a16="http://schemas.microsoft.com/office/drawing/2014/main" xmlns="" id="{E8C25093-36B0-4234-80FF-E1447A581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11" name="TextBox 245">
              <a:extLst>
                <a:ext uri="{FF2B5EF4-FFF2-40B4-BE49-F238E27FC236}">
                  <a16:creationId xmlns:a16="http://schemas.microsoft.com/office/drawing/2014/main" xmlns="" id="{7DAF6B5E-C0DC-4219-A5EE-906F725D7E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4248" y="2276872"/>
              <a:ext cx="463935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412" name="任意多边形 46">
            <a:extLst>
              <a:ext uri="{FF2B5EF4-FFF2-40B4-BE49-F238E27FC236}">
                <a16:creationId xmlns:a16="http://schemas.microsoft.com/office/drawing/2014/main" xmlns="" id="{56144522-7CE5-4D14-8A97-B1919224B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2003" y="1472297"/>
            <a:ext cx="909630" cy="1295899"/>
          </a:xfrm>
          <a:custGeom>
            <a:avLst/>
            <a:gdLst>
              <a:gd name="T0" fmla="*/ 43543 w 1262743"/>
              <a:gd name="T1" fmla="*/ 1669143 h 1669143"/>
              <a:gd name="T2" fmla="*/ 1248228 w 1262743"/>
              <a:gd name="T3" fmla="*/ 1669143 h 1669143"/>
              <a:gd name="T4" fmla="*/ 1262743 w 1262743"/>
              <a:gd name="T5" fmla="*/ 0 h 1669143"/>
              <a:gd name="T6" fmla="*/ 0 w 1262743"/>
              <a:gd name="T7" fmla="*/ 420914 h 1669143"/>
              <a:gd name="T8" fmla="*/ 43543 w 1262743"/>
              <a:gd name="T9" fmla="*/ 1669143 h 1669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2743" h="1669143">
                <a:moveTo>
                  <a:pt x="43543" y="1669143"/>
                </a:moveTo>
                <a:lnTo>
                  <a:pt x="1248228" y="1669143"/>
                </a:lnTo>
                <a:lnTo>
                  <a:pt x="1262743" y="0"/>
                </a:lnTo>
                <a:lnTo>
                  <a:pt x="0" y="420914"/>
                </a:lnTo>
                <a:lnTo>
                  <a:pt x="43543" y="1669143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089122" y="1123654"/>
            <a:ext cx="1571193" cy="1701114"/>
            <a:chOff x="7089122" y="1123654"/>
            <a:chExt cx="1571193" cy="1701114"/>
          </a:xfrm>
        </p:grpSpPr>
        <p:grpSp>
          <p:nvGrpSpPr>
            <p:cNvPr id="58413" name="组合 247">
              <a:extLst>
                <a:ext uri="{FF2B5EF4-FFF2-40B4-BE49-F238E27FC236}">
                  <a16:creationId xmlns:a16="http://schemas.microsoft.com/office/drawing/2014/main" xmlns="" id="{40D1E65A-F185-409D-9A49-8C53513928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2267" y="2421527"/>
              <a:ext cx="674616" cy="390743"/>
              <a:chOff x="6703774" y="2276872"/>
              <a:chExt cx="937034" cy="504056"/>
            </a:xfrm>
          </p:grpSpPr>
          <p:sp>
            <p:nvSpPr>
              <p:cNvPr id="58414" name="椭圆 248">
                <a:extLst>
                  <a:ext uri="{FF2B5EF4-FFF2-40B4-BE49-F238E27FC236}">
                    <a16:creationId xmlns:a16="http://schemas.microsoft.com/office/drawing/2014/main" xmlns="" id="{A92CD2D2-A4F1-40B7-802F-8CE2F7216E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15" name="TextBox 249">
                <a:extLst>
                  <a:ext uri="{FF2B5EF4-FFF2-40B4-BE49-F238E27FC236}">
                    <a16:creationId xmlns:a16="http://schemas.microsoft.com/office/drawing/2014/main" xmlns="" id="{9061BAD5-3B7B-415D-B22A-96705A8318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4248" y="2276872"/>
                <a:ext cx="836560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16" name="组合 247">
              <a:extLst>
                <a:ext uri="{FF2B5EF4-FFF2-40B4-BE49-F238E27FC236}">
                  <a16:creationId xmlns:a16="http://schemas.microsoft.com/office/drawing/2014/main" xmlns="" id="{326E2CFC-3AE8-4BA0-817E-BDCF1FBC86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9122" y="2434025"/>
              <a:ext cx="660987" cy="390743"/>
              <a:chOff x="6703774" y="2276872"/>
              <a:chExt cx="917941" cy="504056"/>
            </a:xfrm>
          </p:grpSpPr>
          <p:sp>
            <p:nvSpPr>
              <p:cNvPr id="58417" name="椭圆 248">
                <a:extLst>
                  <a:ext uri="{FF2B5EF4-FFF2-40B4-BE49-F238E27FC236}">
                    <a16:creationId xmlns:a16="http://schemas.microsoft.com/office/drawing/2014/main" xmlns="" id="{7094EC9F-634E-4108-A126-87C45DC2F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18" name="TextBox 249">
                <a:extLst>
                  <a:ext uri="{FF2B5EF4-FFF2-40B4-BE49-F238E27FC236}">
                    <a16:creationId xmlns:a16="http://schemas.microsoft.com/office/drawing/2014/main" xmlns="" id="{BEE2DDB0-B5AC-426B-B5C4-702C8B088B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4247" y="2276872"/>
                <a:ext cx="817468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19" name="组合 247">
              <a:extLst>
                <a:ext uri="{FF2B5EF4-FFF2-40B4-BE49-F238E27FC236}">
                  <a16:creationId xmlns:a16="http://schemas.microsoft.com/office/drawing/2014/main" xmlns="" id="{E3F52EAF-E554-4E62-8902-A3859C602F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90956" y="1123654"/>
              <a:ext cx="660405" cy="390743"/>
              <a:chOff x="6703774" y="2276872"/>
              <a:chExt cx="916663" cy="504056"/>
            </a:xfrm>
          </p:grpSpPr>
          <p:sp>
            <p:nvSpPr>
              <p:cNvPr id="58420" name="椭圆 248">
                <a:extLst>
                  <a:ext uri="{FF2B5EF4-FFF2-40B4-BE49-F238E27FC236}">
                    <a16:creationId xmlns:a16="http://schemas.microsoft.com/office/drawing/2014/main" xmlns="" id="{B9701C2A-79C4-47BA-AE92-E0E2541DE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21" name="TextBox 249">
                <a:extLst>
                  <a:ext uri="{FF2B5EF4-FFF2-40B4-BE49-F238E27FC236}">
                    <a16:creationId xmlns:a16="http://schemas.microsoft.com/office/drawing/2014/main" xmlns="" id="{8DD55F9A-D989-4E20-9555-6A84F0CFE6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4248" y="2276872"/>
                <a:ext cx="816189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C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22" name="组合 247">
              <a:extLst>
                <a:ext uri="{FF2B5EF4-FFF2-40B4-BE49-F238E27FC236}">
                  <a16:creationId xmlns:a16="http://schemas.microsoft.com/office/drawing/2014/main" xmlns="" id="{0B69B943-72B8-4F04-8867-3EDDF1A02A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93255" y="1459140"/>
              <a:ext cx="667060" cy="390743"/>
              <a:chOff x="6703774" y="2276872"/>
              <a:chExt cx="926208" cy="504056"/>
            </a:xfrm>
          </p:grpSpPr>
          <p:sp>
            <p:nvSpPr>
              <p:cNvPr id="58423" name="椭圆 248">
                <a:extLst>
                  <a:ext uri="{FF2B5EF4-FFF2-40B4-BE49-F238E27FC236}">
                    <a16:creationId xmlns:a16="http://schemas.microsoft.com/office/drawing/2014/main" xmlns="" id="{1867E659-72ED-4EC7-8D3E-9CA7F3558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24" name="TextBox 249">
                <a:extLst>
                  <a:ext uri="{FF2B5EF4-FFF2-40B4-BE49-F238E27FC236}">
                    <a16:creationId xmlns:a16="http://schemas.microsoft.com/office/drawing/2014/main" xmlns="" id="{DF560A9F-7F1E-4C93-9466-1E8051762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4250" y="2276872"/>
                <a:ext cx="825732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D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8425" name="任意多边形 59">
              <a:extLst>
                <a:ext uri="{FF2B5EF4-FFF2-40B4-BE49-F238E27FC236}">
                  <a16:creationId xmlns:a16="http://schemas.microsoft.com/office/drawing/2014/main" xmlns="" id="{D9711980-8CC1-4530-A5B4-1CA4B4866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6129" y="1449931"/>
              <a:ext cx="920008" cy="1330764"/>
            </a:xfrm>
            <a:custGeom>
              <a:avLst/>
              <a:gdLst>
                <a:gd name="T0" fmla="*/ 0 w 1277258"/>
                <a:gd name="T1" fmla="*/ 0 h 1712686"/>
                <a:gd name="T2" fmla="*/ 14515 w 1277258"/>
                <a:gd name="T3" fmla="*/ 1712686 h 1712686"/>
                <a:gd name="T4" fmla="*/ 1277258 w 1277258"/>
                <a:gd name="T5" fmla="*/ 1683658 h 1712686"/>
                <a:gd name="T6" fmla="*/ 1277258 w 1277258"/>
                <a:gd name="T7" fmla="*/ 449943 h 1712686"/>
                <a:gd name="T8" fmla="*/ 0 w 1277258"/>
                <a:gd name="T9" fmla="*/ 0 h 171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258" h="1712686">
                  <a:moveTo>
                    <a:pt x="0" y="0"/>
                  </a:moveTo>
                  <a:lnTo>
                    <a:pt x="14515" y="1712686"/>
                  </a:lnTo>
                  <a:lnTo>
                    <a:pt x="1277258" y="1683658"/>
                  </a:lnTo>
                  <a:lnTo>
                    <a:pt x="1277258" y="4499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71332" y="3079343"/>
            <a:ext cx="1509742" cy="1679407"/>
            <a:chOff x="4971332" y="3079343"/>
            <a:chExt cx="1509742" cy="1679407"/>
          </a:xfrm>
        </p:grpSpPr>
        <p:grpSp>
          <p:nvGrpSpPr>
            <p:cNvPr id="58426" name="组合 247">
              <a:extLst>
                <a:ext uri="{FF2B5EF4-FFF2-40B4-BE49-F238E27FC236}">
                  <a16:creationId xmlns:a16="http://schemas.microsoft.com/office/drawing/2014/main" xmlns="" id="{3C44EB40-EBD6-4321-8DBD-B6FA0A2F61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71332" y="3082633"/>
              <a:ext cx="647730" cy="390743"/>
              <a:chOff x="6704771" y="2276050"/>
              <a:chExt cx="899124" cy="503937"/>
            </a:xfrm>
          </p:grpSpPr>
          <p:sp>
            <p:nvSpPr>
              <p:cNvPr id="62" name="椭圆 248">
                <a:extLst>
                  <a:ext uri="{FF2B5EF4-FFF2-40B4-BE49-F238E27FC236}">
                    <a16:creationId xmlns:a16="http://schemas.microsoft.com/office/drawing/2014/main" xmlns="" id="{D79EE07D-B7DD-4119-968D-367C19341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4771" y="2634541"/>
                <a:ext cx="145425" cy="14544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TextBox 249">
                <a:extLst>
                  <a:ext uri="{FF2B5EF4-FFF2-40B4-BE49-F238E27FC236}">
                    <a16:creationId xmlns:a16="http://schemas.microsoft.com/office/drawing/2014/main" xmlns="" id="{C3B41B09-E359-4F1F-9068-882007B1ED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3924" y="2276050"/>
                <a:ext cx="799971" cy="4764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29" name="组合 247">
              <a:extLst>
                <a:ext uri="{FF2B5EF4-FFF2-40B4-BE49-F238E27FC236}">
                  <a16:creationId xmlns:a16="http://schemas.microsoft.com/office/drawing/2014/main" xmlns="" id="{DB375E4A-4AC5-43DA-BCD2-C86F4BE0B9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88288" y="3079343"/>
              <a:ext cx="592786" cy="392059"/>
              <a:chOff x="6705463" y="2275699"/>
              <a:chExt cx="822533" cy="505987"/>
            </a:xfrm>
          </p:grpSpPr>
          <p:sp>
            <p:nvSpPr>
              <p:cNvPr id="65" name="椭圆 248">
                <a:extLst>
                  <a:ext uri="{FF2B5EF4-FFF2-40B4-BE49-F238E27FC236}">
                    <a16:creationId xmlns:a16="http://schemas.microsoft.com/office/drawing/2014/main" xmlns="" id="{F5037C50-267E-4A07-A05E-F1C379845A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5463" y="2636240"/>
                <a:ext cx="143222" cy="14544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TextBox 249">
                <a:extLst>
                  <a:ext uri="{FF2B5EF4-FFF2-40B4-BE49-F238E27FC236}">
                    <a16:creationId xmlns:a16="http://schemas.microsoft.com/office/drawing/2014/main" xmlns="" id="{8C221AD0-8245-4D71-BD8E-3E51D9FE34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4617" y="2275699"/>
                <a:ext cx="723379" cy="4766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32" name="组合 247">
              <a:extLst>
                <a:ext uri="{FF2B5EF4-FFF2-40B4-BE49-F238E27FC236}">
                  <a16:creationId xmlns:a16="http://schemas.microsoft.com/office/drawing/2014/main" xmlns="" id="{C9BF5E1E-2948-4847-B6FD-12A917080B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5700" y="4366691"/>
              <a:ext cx="518306" cy="392059"/>
              <a:chOff x="6703424" y="2275847"/>
              <a:chExt cx="718991" cy="505986"/>
            </a:xfrm>
          </p:grpSpPr>
          <p:sp>
            <p:nvSpPr>
              <p:cNvPr id="68" name="椭圆 248">
                <a:extLst>
                  <a:ext uri="{FF2B5EF4-FFF2-40B4-BE49-F238E27FC236}">
                    <a16:creationId xmlns:a16="http://schemas.microsoft.com/office/drawing/2014/main" xmlns="" id="{93AB4499-96D5-476A-82E0-7296E373C6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3424" y="2636388"/>
                <a:ext cx="145400" cy="145445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TextBox 249">
                <a:extLst>
                  <a:ext uri="{FF2B5EF4-FFF2-40B4-BE49-F238E27FC236}">
                    <a16:creationId xmlns:a16="http://schemas.microsoft.com/office/drawing/2014/main" xmlns="" id="{D26BA3FA-F58F-4E22-B04F-6C9B29FDEB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0727" y="2275847"/>
                <a:ext cx="691688" cy="4766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35" name="组合 247">
              <a:extLst>
                <a:ext uri="{FF2B5EF4-FFF2-40B4-BE49-F238E27FC236}">
                  <a16:creationId xmlns:a16="http://schemas.microsoft.com/office/drawing/2014/main" xmlns="" id="{73944837-1E6F-4F0D-A374-1AD238DAC5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75605" y="4033178"/>
              <a:ext cx="596449" cy="390743"/>
              <a:chOff x="6704093" y="2277373"/>
              <a:chExt cx="827665" cy="503935"/>
            </a:xfrm>
          </p:grpSpPr>
          <p:sp>
            <p:nvSpPr>
              <p:cNvPr id="71" name="椭圆 248">
                <a:extLst>
                  <a:ext uri="{FF2B5EF4-FFF2-40B4-BE49-F238E27FC236}">
                    <a16:creationId xmlns:a16="http://schemas.microsoft.com/office/drawing/2014/main" xmlns="" id="{55107A1B-2FE2-446F-8B08-ECA6239F32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04093" y="2635864"/>
                <a:ext cx="145399" cy="145444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TextBox 249">
                <a:extLst>
                  <a:ext uri="{FF2B5EF4-FFF2-40B4-BE49-F238E27FC236}">
                    <a16:creationId xmlns:a16="http://schemas.microsoft.com/office/drawing/2014/main" xmlns="" id="{DFD7B3C8-E8BF-4E70-824C-F2E3AE323C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03228" y="2277373"/>
                <a:ext cx="728530" cy="4764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3" name="任意多边形 72">
              <a:extLst>
                <a:ext uri="{FF2B5EF4-FFF2-40B4-BE49-F238E27FC236}">
                  <a16:creationId xmlns:a16="http://schemas.microsoft.com/office/drawing/2014/main" xmlns="" id="{6B51CE12-9B03-4509-B25F-CE6D0B96AB6F}"/>
                </a:ext>
              </a:extLst>
            </p:cNvPr>
            <p:cNvSpPr/>
            <p:nvPr/>
          </p:nvSpPr>
          <p:spPr bwMode="auto">
            <a:xfrm>
              <a:off x="5022613" y="3400358"/>
              <a:ext cx="909630" cy="1318923"/>
            </a:xfrm>
            <a:custGeom>
              <a:avLst/>
              <a:gdLst>
                <a:gd name="connsiteX0" fmla="*/ 14514 w 1262743"/>
                <a:gd name="connsiteY0" fmla="*/ 0 h 1698171"/>
                <a:gd name="connsiteX1" fmla="*/ 1262743 w 1262743"/>
                <a:gd name="connsiteY1" fmla="*/ 29028 h 1698171"/>
                <a:gd name="connsiteX2" fmla="*/ 1262743 w 1262743"/>
                <a:gd name="connsiteY2" fmla="*/ 1698171 h 1698171"/>
                <a:gd name="connsiteX3" fmla="*/ 0 w 1262743"/>
                <a:gd name="connsiteY3" fmla="*/ 1248228 h 1698171"/>
                <a:gd name="connsiteX4" fmla="*/ 14514 w 1262743"/>
                <a:gd name="connsiteY4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743" h="1698171">
                  <a:moveTo>
                    <a:pt x="14514" y="0"/>
                  </a:moveTo>
                  <a:lnTo>
                    <a:pt x="1262743" y="29028"/>
                  </a:lnTo>
                  <a:lnTo>
                    <a:pt x="1262743" y="1698171"/>
                  </a:lnTo>
                  <a:lnTo>
                    <a:pt x="0" y="1248228"/>
                  </a:lnTo>
                  <a:lnTo>
                    <a:pt x="14514" y="0"/>
                  </a:lnTo>
                  <a:close/>
                </a:path>
              </a:pathLst>
            </a:cu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</p:grpSp>
      <p:sp>
        <p:nvSpPr>
          <p:cNvPr id="58439" name="TextBox 243">
            <a:extLst>
              <a:ext uri="{FF2B5EF4-FFF2-40B4-BE49-F238E27FC236}">
                <a16:creationId xmlns:a16="http://schemas.microsoft.com/office/drawing/2014/main" xmlns="" id="{FC47CBA6-A776-4282-B65A-E377D5A54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3343" y="3080659"/>
            <a:ext cx="334548" cy="36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O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452" name="文本框 18">
            <a:extLst>
              <a:ext uri="{FF2B5EF4-FFF2-40B4-BE49-F238E27FC236}">
                <a16:creationId xmlns:a16="http://schemas.microsoft.com/office/drawing/2014/main" xmlns="" id="{FF908394-A2BF-4A61-ABAE-4EB70293D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4849" y="618811"/>
            <a:ext cx="4856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在平面直角坐标系内作轴对称图形</a:t>
            </a:r>
          </a:p>
        </p:txBody>
      </p:sp>
      <p:grpSp>
        <p:nvGrpSpPr>
          <p:cNvPr id="86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87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8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8" name="组合 6"/>
          <p:cNvGrpSpPr>
            <a:grpSpLocks/>
          </p:cNvGrpSpPr>
          <p:nvPr/>
        </p:nvGrpSpPr>
        <p:grpSpPr bwMode="auto">
          <a:xfrm>
            <a:off x="531136" y="598173"/>
            <a:ext cx="2274656" cy="492440"/>
            <a:chOff x="402069" y="545931"/>
            <a:chExt cx="2273908" cy="492762"/>
          </a:xfrm>
        </p:grpSpPr>
        <p:grpSp>
          <p:nvGrpSpPr>
            <p:cNvPr id="99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0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97940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Box 8">
            <a:extLst>
              <a:ext uri="{FF2B5EF4-FFF2-40B4-BE49-F238E27FC236}">
                <a16:creationId xmlns:a16="http://schemas.microsoft.com/office/drawing/2014/main" xmlns="" id="{17D00361-A928-46AF-A59C-69140E298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821" y="703263"/>
            <a:ext cx="8399854" cy="263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我们前面学习了轴对称图形以及轴对称图形的一些相关的性质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如果有一个图形和一条直线，如何画出这个图形关于这条直线对称的图形呢？这节课我们一起来学习作轴对称图形的方法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.</a:t>
            </a:r>
          </a:p>
        </p:txBody>
      </p:sp>
      <p:grpSp>
        <p:nvGrpSpPr>
          <p:cNvPr id="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22" y="2790009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880734"/>
            <a:ext cx="8593137" cy="3970357"/>
            <a:chOff x="157163" y="582589"/>
            <a:chExt cx="8593137" cy="5148286"/>
          </a:xfrm>
        </p:grpSpPr>
        <p:grpSp>
          <p:nvGrpSpPr>
            <p:cNvPr id="25" name="组合 24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29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矩形 29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组 1"/>
            <p:cNvGrpSpPr/>
            <p:nvPr/>
          </p:nvGrpSpPr>
          <p:grpSpPr>
            <a:xfrm>
              <a:off x="1211265" y="582589"/>
              <a:ext cx="3184525" cy="622633"/>
              <a:chOff x="7647436" y="3815009"/>
              <a:chExt cx="3452021" cy="606014"/>
            </a:xfrm>
          </p:grpSpPr>
          <p:sp>
            <p:nvSpPr>
              <p:cNvPr id="27" name="文本框 30"/>
              <p:cNvSpPr txBox="1"/>
              <p:nvPr/>
            </p:nvSpPr>
            <p:spPr>
              <a:xfrm>
                <a:off x="8483529" y="3838372"/>
                <a:ext cx="2615928" cy="5826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b="1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28" name="图片 27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B62416C4-6425-41D3-89D6-2890EFB89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0620" y="1653224"/>
            <a:ext cx="6704012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 dirty="0">
                <a:latin typeface="宋体" pitchFamily="2" charset="-122"/>
              </a:rPr>
              <a:t>    </a:t>
            </a:r>
            <a:r>
              <a:rPr lang="zh-CN" altLang="en-US" sz="2400" b="1" dirty="0">
                <a:latin typeface="宋体" pitchFamily="2" charset="-122"/>
              </a:rPr>
              <a:t>对于这类问题</a:t>
            </a:r>
            <a:r>
              <a:rPr lang="en-US" altLang="zh-CN" sz="2400" b="1" dirty="0">
                <a:latin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</a:rPr>
              <a:t>只要先求出已知图形中的一些特殊点</a:t>
            </a:r>
            <a:r>
              <a:rPr lang="en-US" altLang="zh-CN" sz="2400" b="1" dirty="0">
                <a:latin typeface="宋体" pitchFamily="2" charset="-122"/>
              </a:rPr>
              <a:t>(</a:t>
            </a:r>
            <a:r>
              <a:rPr lang="zh-CN" altLang="en-US" sz="2400" b="1" dirty="0">
                <a:latin typeface="宋体" pitchFamily="2" charset="-122"/>
              </a:rPr>
              <a:t>如多边形的顶点</a:t>
            </a:r>
            <a:r>
              <a:rPr lang="en-US" altLang="zh-CN" sz="2400" b="1" dirty="0">
                <a:latin typeface="宋体" pitchFamily="2" charset="-122"/>
              </a:rPr>
              <a:t>)</a:t>
            </a:r>
            <a:r>
              <a:rPr lang="zh-CN" altLang="en-US" sz="2400" b="1" dirty="0">
                <a:latin typeface="宋体" pitchFamily="2" charset="-122"/>
              </a:rPr>
              <a:t>的对称点的坐标</a:t>
            </a:r>
            <a:r>
              <a:rPr lang="en-US" altLang="zh-CN" sz="2400" b="1" dirty="0">
                <a:latin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</a:rPr>
              <a:t>描出并连接这些点</a:t>
            </a:r>
            <a:r>
              <a:rPr lang="en-US" altLang="zh-CN" sz="2400" b="1" dirty="0">
                <a:latin typeface="宋体" pitchFamily="2" charset="-122"/>
              </a:rPr>
              <a:t>,</a:t>
            </a:r>
            <a:r>
              <a:rPr lang="zh-CN" altLang="en-US" sz="2400" b="1" dirty="0">
                <a:latin typeface="宋体" pitchFamily="2" charset="-122"/>
              </a:rPr>
              <a:t>就可以得到这个图形的轴对称图形</a:t>
            </a:r>
            <a:r>
              <a:rPr lang="en-US" altLang="zh-CN" sz="2400" b="1" dirty="0" smtClean="0">
                <a:latin typeface="宋体" pitchFamily="2" charset="-122"/>
              </a:rPr>
              <a:t>.</a:t>
            </a:r>
            <a:r>
              <a:rPr lang="zh-CN" altLang="en-US" sz="2400" b="1" dirty="0">
                <a:latin typeface="宋体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一找二描三连）</a:t>
            </a:r>
          </a:p>
        </p:txBody>
      </p:sp>
      <p:grpSp>
        <p:nvGrpSpPr>
          <p:cNvPr id="1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50215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99">
            <a:extLst>
              <a:ext uri="{FF2B5EF4-FFF2-40B4-BE49-F238E27FC236}">
                <a16:creationId xmlns:a16="http://schemas.microsoft.com/office/drawing/2014/main" xmlns="" id="{F1F384C4-E441-4F27-B377-2C804D14B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635" y="873867"/>
            <a:ext cx="79819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平面直角坐标系中，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的三个顶点坐标分别为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0,4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），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2,4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），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–1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）试在平面直角坐标系中，标出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三点；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）若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轴对称，画出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，并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写出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的坐标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8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9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77" y="87386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0482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A78B1B6-46E1-49C6-B5F7-46E2716FB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710" y="559594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如图所示：</a:t>
            </a:r>
          </a:p>
        </p:txBody>
      </p:sp>
      <p:grpSp>
        <p:nvGrpSpPr>
          <p:cNvPr id="55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56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57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5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61" name="组合 46">
            <a:extLst>
              <a:ext uri="{FF2B5EF4-FFF2-40B4-BE49-F238E27FC236}">
                <a16:creationId xmlns:a16="http://schemas.microsoft.com/office/drawing/2014/main" xmlns="" id="{A19696BC-856B-4F5B-A8C9-3C7EFB7716A3}"/>
              </a:ext>
            </a:extLst>
          </p:cNvPr>
          <p:cNvGrpSpPr>
            <a:grpSpLocks/>
          </p:cNvGrpSpPr>
          <p:nvPr/>
        </p:nvGrpSpPr>
        <p:grpSpPr bwMode="auto">
          <a:xfrm>
            <a:off x="2855913" y="700088"/>
            <a:ext cx="4615974" cy="3662362"/>
            <a:chOff x="4282" y="2588"/>
            <a:chExt cx="9696" cy="7687"/>
          </a:xfrm>
        </p:grpSpPr>
        <p:grpSp>
          <p:nvGrpSpPr>
            <p:cNvPr id="62" name="组合 39">
              <a:extLst>
                <a:ext uri="{FF2B5EF4-FFF2-40B4-BE49-F238E27FC236}">
                  <a16:creationId xmlns:a16="http://schemas.microsoft.com/office/drawing/2014/main" xmlns="" id="{3949BD75-FEC7-4A3B-894A-D832C24437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2" y="2588"/>
              <a:ext cx="9696" cy="7687"/>
              <a:chOff x="1907704" y="908720"/>
              <a:chExt cx="6156916" cy="4882029"/>
            </a:xfrm>
          </p:grpSpPr>
          <p:grpSp>
            <p:nvGrpSpPr>
              <p:cNvPr id="64" name="组合 31">
                <a:extLst>
                  <a:ext uri="{FF2B5EF4-FFF2-40B4-BE49-F238E27FC236}">
                    <a16:creationId xmlns:a16="http://schemas.microsoft.com/office/drawing/2014/main" xmlns="" id="{B110DCE8-8877-4255-A0E9-E63A11A8A30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69" name="直接连接符 6">
                  <a:extLst>
                    <a:ext uri="{FF2B5EF4-FFF2-40B4-BE49-F238E27FC236}">
                      <a16:creationId xmlns:a16="http://schemas.microsoft.com/office/drawing/2014/main" xmlns="" id="{712127C1-37DE-46C7-B9B3-DB3467664559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0" name="直接连接符 7">
                  <a:extLst>
                    <a:ext uri="{FF2B5EF4-FFF2-40B4-BE49-F238E27FC236}">
                      <a16:creationId xmlns:a16="http://schemas.microsoft.com/office/drawing/2014/main" xmlns="" id="{9024201C-F674-4F6A-B7EA-FA7C02548D9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1" name="直接连接符 8">
                  <a:extLst>
                    <a:ext uri="{FF2B5EF4-FFF2-40B4-BE49-F238E27FC236}">
                      <a16:creationId xmlns:a16="http://schemas.microsoft.com/office/drawing/2014/main" xmlns="" id="{6AD27A87-262E-478D-8E07-97A2F902F35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" name="直接连接符 9">
                  <a:extLst>
                    <a:ext uri="{FF2B5EF4-FFF2-40B4-BE49-F238E27FC236}">
                      <a16:creationId xmlns:a16="http://schemas.microsoft.com/office/drawing/2014/main" xmlns="" id="{689CA73D-28A0-4D06-B678-E7DB2F2DB21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3" name="直接连接符 10">
                  <a:extLst>
                    <a:ext uri="{FF2B5EF4-FFF2-40B4-BE49-F238E27FC236}">
                      <a16:creationId xmlns:a16="http://schemas.microsoft.com/office/drawing/2014/main" xmlns="" id="{6B54014D-F391-4368-9754-55EAE43706B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4" name="直接连接符 12">
                  <a:extLst>
                    <a:ext uri="{FF2B5EF4-FFF2-40B4-BE49-F238E27FC236}">
                      <a16:creationId xmlns:a16="http://schemas.microsoft.com/office/drawing/2014/main" xmlns="" id="{0E1DF1C5-E18F-4B13-B8C8-3131BD0091E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5" name="直接连接符 13">
                  <a:extLst>
                    <a:ext uri="{FF2B5EF4-FFF2-40B4-BE49-F238E27FC236}">
                      <a16:creationId xmlns:a16="http://schemas.microsoft.com/office/drawing/2014/main" xmlns="" id="{CB6D4930-4E40-4EB8-9949-1F723D52670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" name="直接连接符 14">
                  <a:extLst>
                    <a:ext uri="{FF2B5EF4-FFF2-40B4-BE49-F238E27FC236}">
                      <a16:creationId xmlns:a16="http://schemas.microsoft.com/office/drawing/2014/main" xmlns="" id="{710DCEE8-C440-4401-8A80-3297CC440FF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" name="直接连接符 15">
                  <a:extLst>
                    <a:ext uri="{FF2B5EF4-FFF2-40B4-BE49-F238E27FC236}">
                      <a16:creationId xmlns:a16="http://schemas.microsoft.com/office/drawing/2014/main" xmlns="" id="{04713A3A-5F9F-4B0A-A7D6-3BD90AB0B45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直接连接符 16">
                  <a:extLst>
                    <a:ext uri="{FF2B5EF4-FFF2-40B4-BE49-F238E27FC236}">
                      <a16:creationId xmlns:a16="http://schemas.microsoft.com/office/drawing/2014/main" xmlns="" id="{99A4944C-399E-470C-9A3A-C3BB6036147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9" name="直接连接符 18">
                  <a:extLst>
                    <a:ext uri="{FF2B5EF4-FFF2-40B4-BE49-F238E27FC236}">
                      <a16:creationId xmlns:a16="http://schemas.microsoft.com/office/drawing/2014/main" xmlns="" id="{51DF375E-0A2E-4356-AF76-38065FF8AE5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0" name="直接连接符 19">
                  <a:extLst>
                    <a:ext uri="{FF2B5EF4-FFF2-40B4-BE49-F238E27FC236}">
                      <a16:creationId xmlns:a16="http://schemas.microsoft.com/office/drawing/2014/main" xmlns="" id="{8904FF00-4427-4C52-9DB1-F72087BE329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1" name="直接连接符 20">
                  <a:extLst>
                    <a:ext uri="{FF2B5EF4-FFF2-40B4-BE49-F238E27FC236}">
                      <a16:creationId xmlns:a16="http://schemas.microsoft.com/office/drawing/2014/main" xmlns="" id="{D0005FEF-0C4A-4A24-82C7-73C19345EEB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2" name="直接连接符 21">
                  <a:extLst>
                    <a:ext uri="{FF2B5EF4-FFF2-40B4-BE49-F238E27FC236}">
                      <a16:creationId xmlns:a16="http://schemas.microsoft.com/office/drawing/2014/main" xmlns="" id="{3E193C06-128D-4CC1-958E-38F90A3177F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3" name="直接连接符 22">
                  <a:extLst>
                    <a:ext uri="{FF2B5EF4-FFF2-40B4-BE49-F238E27FC236}">
                      <a16:creationId xmlns:a16="http://schemas.microsoft.com/office/drawing/2014/main" xmlns="" id="{22B90610-BCCC-4AE4-82B1-CB2193BF7B7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" name="直接连接符 23">
                  <a:extLst>
                    <a:ext uri="{FF2B5EF4-FFF2-40B4-BE49-F238E27FC236}">
                      <a16:creationId xmlns:a16="http://schemas.microsoft.com/office/drawing/2014/main" xmlns="" id="{69511572-6A3D-4B63-8B06-21438C334C9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5" name="直接连接符 25">
                  <a:extLst>
                    <a:ext uri="{FF2B5EF4-FFF2-40B4-BE49-F238E27FC236}">
                      <a16:creationId xmlns:a16="http://schemas.microsoft.com/office/drawing/2014/main" xmlns="" id="{4995128E-A0C5-40F3-988D-FFD2CF14D36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6" name="直接连接符 26">
                  <a:extLst>
                    <a:ext uri="{FF2B5EF4-FFF2-40B4-BE49-F238E27FC236}">
                      <a16:creationId xmlns:a16="http://schemas.microsoft.com/office/drawing/2014/main" xmlns="" id="{6D45D176-D60A-4DDC-BD5D-F75974C9381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7" name="直接连接符 27">
                  <a:extLst>
                    <a:ext uri="{FF2B5EF4-FFF2-40B4-BE49-F238E27FC236}">
                      <a16:creationId xmlns:a16="http://schemas.microsoft.com/office/drawing/2014/main" xmlns="" id="{3A58BF31-769B-4ABB-8995-1BBEC94A520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8" name="直接连接符 28">
                  <a:extLst>
                    <a:ext uri="{FF2B5EF4-FFF2-40B4-BE49-F238E27FC236}">
                      <a16:creationId xmlns:a16="http://schemas.microsoft.com/office/drawing/2014/main" xmlns="" id="{B4B4931B-EEF9-4A2B-BB03-1537C475B2D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9" name="直接连接符 29">
                  <a:extLst>
                    <a:ext uri="{FF2B5EF4-FFF2-40B4-BE49-F238E27FC236}">
                      <a16:creationId xmlns:a16="http://schemas.microsoft.com/office/drawing/2014/main" xmlns="" id="{D00E6EE3-A923-4427-872C-19B27634F12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0" name="直接连接符 30">
                  <a:extLst>
                    <a:ext uri="{FF2B5EF4-FFF2-40B4-BE49-F238E27FC236}">
                      <a16:creationId xmlns:a16="http://schemas.microsoft.com/office/drawing/2014/main" xmlns="" id="{F5D4B938-A85F-4B33-9358-742BCAA11B9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65" name="直接箭头连接符 238">
                <a:extLst>
                  <a:ext uri="{FF2B5EF4-FFF2-40B4-BE49-F238E27FC236}">
                    <a16:creationId xmlns:a16="http://schemas.microsoft.com/office/drawing/2014/main" xmlns="" id="{7FB6BF08-E646-45CA-828B-12611CA5F1F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直接箭头连接符 240">
                <a:extLst>
                  <a:ext uri="{FF2B5EF4-FFF2-40B4-BE49-F238E27FC236}">
                    <a16:creationId xmlns:a16="http://schemas.microsoft.com/office/drawing/2014/main" xmlns="" id="{5DE9833D-45A5-4646-AD54-A5E436BB023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7" name="TextBox 241">
                <a:extLst>
                  <a:ext uri="{FF2B5EF4-FFF2-40B4-BE49-F238E27FC236}">
                    <a16:creationId xmlns:a16="http://schemas.microsoft.com/office/drawing/2014/main" xmlns="" id="{9CC90168-349F-4397-80FC-BEB66402E0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276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Box 242">
                <a:extLst>
                  <a:ext uri="{FF2B5EF4-FFF2-40B4-BE49-F238E27FC236}">
                    <a16:creationId xmlns:a16="http://schemas.microsoft.com/office/drawing/2014/main" xmlns="" id="{2C5F2F05-D1A3-4077-A114-403B52BB4E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341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3" name="文本框 75">
              <a:extLst>
                <a:ext uri="{FF2B5EF4-FFF2-40B4-BE49-F238E27FC236}">
                  <a16:creationId xmlns:a16="http://schemas.microsoft.com/office/drawing/2014/main" xmlns="" id="{1CF09FE7-376F-46A0-A728-CF7E71AAF9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93" y="6688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</a:p>
          </p:txBody>
        </p:sp>
      </p:grpSp>
      <p:sp>
        <p:nvSpPr>
          <p:cNvPr id="91" name="Text Box 62">
            <a:extLst>
              <a:ext uri="{FF2B5EF4-FFF2-40B4-BE49-F238E27FC236}">
                <a16:creationId xmlns:a16="http://schemas.microsoft.com/office/drawing/2014/main" xmlns="" id="{442C28AA-06DB-42F0-B30B-9A7FF0347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325" y="1116013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(0,4)</a:t>
            </a:r>
          </a:p>
        </p:txBody>
      </p:sp>
      <p:sp>
        <p:nvSpPr>
          <p:cNvPr id="92" name="椭圆 248">
            <a:extLst>
              <a:ext uri="{FF2B5EF4-FFF2-40B4-BE49-F238E27FC236}">
                <a16:creationId xmlns:a16="http://schemas.microsoft.com/office/drawing/2014/main" xmlns="" id="{FCFFC784-306E-49DF-9FA4-D27C64BAFF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4913" y="1398588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3" name="椭圆 248">
            <a:extLst>
              <a:ext uri="{FF2B5EF4-FFF2-40B4-BE49-F238E27FC236}">
                <a16:creationId xmlns:a16="http://schemas.microsoft.com/office/drawing/2014/main" xmlns="" id="{9D98985E-E14A-4DDD-8962-E9E4FEF74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2450" y="1398588"/>
            <a:ext cx="109538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4" name="Text Box 62">
            <a:extLst>
              <a:ext uri="{FF2B5EF4-FFF2-40B4-BE49-F238E27FC236}">
                <a16:creationId xmlns:a16="http://schemas.microsoft.com/office/drawing/2014/main" xmlns="" id="{5F823468-B8DA-4782-9FAE-A60AEAF2B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4063" y="1116013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(2,4)</a:t>
            </a:r>
          </a:p>
        </p:txBody>
      </p:sp>
      <p:sp>
        <p:nvSpPr>
          <p:cNvPr id="95" name="椭圆 248">
            <a:extLst>
              <a:ext uri="{FF2B5EF4-FFF2-40B4-BE49-F238E27FC236}">
                <a16:creationId xmlns:a16="http://schemas.microsoft.com/office/drawing/2014/main" xmlns="" id="{C1B51AF0-DDB6-4E59-9517-E81313C49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075" y="2957513"/>
            <a:ext cx="106363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6" name="Text Box 62">
            <a:extLst>
              <a:ext uri="{FF2B5EF4-FFF2-40B4-BE49-F238E27FC236}">
                <a16:creationId xmlns:a16="http://schemas.microsoft.com/office/drawing/2014/main" xmlns="" id="{B581C0AD-A917-45BF-8D75-A42A76C32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50" y="2687638"/>
            <a:ext cx="1096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(3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,–1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CD8A775E-22AF-49DC-9ED3-6A0C4A80E33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51425" y="1444625"/>
            <a:ext cx="6477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769F3834-105E-4393-B045-15F8A8837E96}"/>
              </a:ext>
            </a:extLst>
          </p:cNvPr>
          <p:cNvCxnSpPr>
            <a:cxnSpLocks noChangeShapeType="1"/>
            <a:endCxn id="95" idx="4"/>
          </p:cNvCxnSpPr>
          <p:nvPr/>
        </p:nvCxnSpPr>
        <p:spPr bwMode="auto">
          <a:xfrm>
            <a:off x="5699125" y="1444625"/>
            <a:ext cx="288925" cy="162083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4251D83D-56F4-486F-896D-49BA6CDF4BE7}"/>
              </a:ext>
            </a:extLst>
          </p:cNvPr>
          <p:cNvCxnSpPr>
            <a:cxnSpLocks noChangeShapeType="1"/>
            <a:endCxn id="95" idx="4"/>
          </p:cNvCxnSpPr>
          <p:nvPr/>
        </p:nvCxnSpPr>
        <p:spPr bwMode="auto">
          <a:xfrm>
            <a:off x="5051425" y="1444625"/>
            <a:ext cx="919163" cy="156527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椭圆 248">
            <a:extLst>
              <a:ext uri="{FF2B5EF4-FFF2-40B4-BE49-F238E27FC236}">
                <a16:creationId xmlns:a16="http://schemas.microsoft.com/office/drawing/2014/main" xmlns="" id="{6F718207-01FC-47DE-999A-7B7FE0D03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388" y="38893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01" name="Text Box 62">
            <a:extLst>
              <a:ext uri="{FF2B5EF4-FFF2-40B4-BE49-F238E27FC236}">
                <a16:creationId xmlns:a16="http://schemas.microsoft.com/office/drawing/2014/main" xmlns="" id="{7C253098-2242-4C9E-AF8E-4E72466CC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463" y="3719513"/>
            <a:ext cx="11721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(0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02" name="椭圆 248">
            <a:extLst>
              <a:ext uri="{FF2B5EF4-FFF2-40B4-BE49-F238E27FC236}">
                <a16:creationId xmlns:a16="http://schemas.microsoft.com/office/drawing/2014/main" xmlns="" id="{6C790D03-9640-44BB-AB27-90DABB7DD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2450" y="3859213"/>
            <a:ext cx="109538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03" name="Text Box 62">
            <a:extLst>
              <a:ext uri="{FF2B5EF4-FFF2-40B4-BE49-F238E27FC236}">
                <a16:creationId xmlns:a16="http://schemas.microsoft.com/office/drawing/2014/main" xmlns="" id="{1251BD5C-1AFA-405D-915D-EEB318ECC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125" y="3854450"/>
            <a:ext cx="115768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(2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04" name="椭圆 248">
            <a:extLst>
              <a:ext uri="{FF2B5EF4-FFF2-40B4-BE49-F238E27FC236}">
                <a16:creationId xmlns:a16="http://schemas.microsoft.com/office/drawing/2014/main" xmlns="" id="{B57C29C3-73E6-48A5-8325-E488083FC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075" y="2320925"/>
            <a:ext cx="106363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05" name="Text Box 62">
            <a:extLst>
              <a:ext uri="{FF2B5EF4-FFF2-40B4-BE49-F238E27FC236}">
                <a16:creationId xmlns:a16="http://schemas.microsoft.com/office/drawing/2014/main" xmlns="" id="{991BAC81-1752-4BFA-A545-0B3CCD3DC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9813" y="2179638"/>
            <a:ext cx="10271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(3,1)</a:t>
            </a: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FBA578C6-ACE7-4770-9C73-6CFE1E9EED9D}"/>
              </a:ext>
            </a:extLst>
          </p:cNvPr>
          <p:cNvCxnSpPr>
            <a:cxnSpLocks noChangeShapeType="1"/>
            <a:endCxn id="95" idx="4"/>
          </p:cNvCxnSpPr>
          <p:nvPr/>
        </p:nvCxnSpPr>
        <p:spPr bwMode="auto">
          <a:xfrm>
            <a:off x="5051425" y="3929063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9E225D51-5D1C-4B9C-8442-3183DC7C99E3}"/>
              </a:ext>
            </a:extLst>
          </p:cNvPr>
          <p:cNvCxnSpPr>
            <a:cxnSpLocks noChangeShapeType="1"/>
            <a:endCxn id="95" idx="4"/>
          </p:cNvCxnSpPr>
          <p:nvPr/>
        </p:nvCxnSpPr>
        <p:spPr bwMode="auto">
          <a:xfrm flipH="1">
            <a:off x="5059363" y="2362200"/>
            <a:ext cx="911225" cy="16049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86E5B39C-7DE8-44F7-88B3-D310B0BEBA9C}"/>
              </a:ext>
            </a:extLst>
          </p:cNvPr>
          <p:cNvCxnSpPr>
            <a:cxnSpLocks noChangeShapeType="1"/>
            <a:stCxn id="104" idx="0"/>
            <a:endCxn id="95" idx="4"/>
          </p:cNvCxnSpPr>
          <p:nvPr/>
        </p:nvCxnSpPr>
        <p:spPr bwMode="auto">
          <a:xfrm flipH="1">
            <a:off x="5699125" y="2320925"/>
            <a:ext cx="288925" cy="16065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34839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 bldLvl="0" animBg="1"/>
      <p:bldP spid="93" grpId="0" bldLvl="0" animBg="1"/>
      <p:bldP spid="94" grpId="0"/>
      <p:bldP spid="95" grpId="0" bldLvl="0" animBg="1"/>
      <p:bldP spid="96" grpId="0"/>
      <p:bldP spid="100" grpId="0" bldLvl="0" animBg="1"/>
      <p:bldP spid="101" grpId="0"/>
      <p:bldP spid="102" grpId="0" bldLvl="0" animBg="1"/>
      <p:bldP spid="103" grpId="0" bldLvl="0" animBg="1"/>
      <p:bldP spid="104" grpId="0" bldLvl="0" animBg="1"/>
      <p:bldP spid="10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99">
            <a:extLst>
              <a:ext uri="{FF2B5EF4-FFF2-40B4-BE49-F238E27FC236}">
                <a16:creationId xmlns:a16="http://schemas.microsoft.com/office/drawing/2014/main" xmlns="" id="{3D3DDD20-86E6-433C-96FD-D4C395FB64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245" y="1024732"/>
            <a:ext cx="8327529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 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已知点</a:t>
            </a:r>
            <a:r>
              <a:rPr lang="en-US" altLang="zh-CN" sz="2100" b="1" i="1" dirty="0" smtClean="0">
                <a:latin typeface="+mn-lt"/>
                <a:ea typeface="楷体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楷体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5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–1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楷体" pitchFamily="49" charset="-122"/>
              </a:rPr>
              <a:t>(1)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若点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轴对称，求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的值；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楷体" pitchFamily="49" charset="-122"/>
              </a:rPr>
              <a:t>(2)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若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轴对称，求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(4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)</a:t>
            </a:r>
            <a:r>
              <a:rPr lang="en-US" altLang="zh-CN" sz="2100" b="1" baseline="30000" dirty="0">
                <a:latin typeface="+mn-lt"/>
                <a:ea typeface="楷体" pitchFamily="49" charset="-122"/>
              </a:rPr>
              <a:t>2016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的值．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540B58C-060E-47C8-82A6-5D5EA62AE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967" y="2521216"/>
            <a:ext cx="5137150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轴对称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∴2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–8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–5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；</a:t>
            </a:r>
            <a:endParaRPr lang="en-US" altLang="zh-CN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latin typeface="+mn-lt"/>
                <a:ea typeface="仿宋" panose="02010609060101010101" pitchFamily="49" charset="-122"/>
              </a:rPr>
              <a:t>   (2)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轴对称，</a:t>
            </a:r>
            <a:endParaRPr lang="en-US" altLang="zh-CN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∴2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(4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2016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1.</a:t>
            </a:r>
          </a:p>
        </p:txBody>
      </p:sp>
      <p:grpSp>
        <p:nvGrpSpPr>
          <p:cNvPr id="2" name="组合 38">
            <a:extLst>
              <a:ext uri="{FF2B5EF4-FFF2-40B4-BE49-F238E27FC236}">
                <a16:creationId xmlns:a16="http://schemas.microsoft.com/office/drawing/2014/main" xmlns="" id="{99E02AD0-8FDD-4FE2-8DE6-DE0691EB6D07}"/>
              </a:ext>
            </a:extLst>
          </p:cNvPr>
          <p:cNvGrpSpPr>
            <a:grpSpLocks/>
          </p:cNvGrpSpPr>
          <p:nvPr/>
        </p:nvGrpSpPr>
        <p:grpSpPr bwMode="auto">
          <a:xfrm>
            <a:off x="5935680" y="1654441"/>
            <a:ext cx="2195036" cy="1733550"/>
            <a:chOff x="10196" y="5755"/>
            <a:chExt cx="4609" cy="3642"/>
          </a:xfrm>
        </p:grpSpPr>
        <p:sp>
          <p:nvSpPr>
            <p:cNvPr id="62468" name="云形标注 36">
              <a:extLst>
                <a:ext uri="{FF2B5EF4-FFF2-40B4-BE49-F238E27FC236}">
                  <a16:creationId xmlns:a16="http://schemas.microsoft.com/office/drawing/2014/main" xmlns="" id="{219D290C-FC9B-4DAD-8518-1C020B3C9F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96" y="5755"/>
              <a:ext cx="4609" cy="3642"/>
            </a:xfrm>
            <a:prstGeom prst="cloudCallout">
              <a:avLst>
                <a:gd name="adj1" fmla="val -134506"/>
                <a:gd name="adj2" fmla="val 23355"/>
              </a:avLst>
            </a:prstGeom>
            <a:solidFill>
              <a:srgbClr val="D6F5F5"/>
            </a:solidFill>
            <a:ln w="9525">
              <a:solidFill>
                <a:srgbClr val="66FF99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2469" name="文本框 37">
              <a:extLst>
                <a:ext uri="{FF2B5EF4-FFF2-40B4-BE49-F238E27FC236}">
                  <a16:creationId xmlns:a16="http://schemas.microsoft.com/office/drawing/2014/main" xmlns="" id="{BDEAB231-3FD9-463C-8974-BB7A8CD39C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14" y="6008"/>
              <a:ext cx="4334" cy="2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解决此类题可根据关于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轴、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y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轴对称的点的特征列方程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组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求解．</a:t>
              </a:r>
            </a:p>
          </p:txBody>
        </p:sp>
      </p:grpSp>
      <p:sp>
        <p:nvSpPr>
          <p:cNvPr id="62482" name="文本框 2">
            <a:extLst>
              <a:ext uri="{FF2B5EF4-FFF2-40B4-BE49-F238E27FC236}">
                <a16:creationId xmlns:a16="http://schemas.microsoft.com/office/drawing/2014/main" xmlns="" id="{A434B265-18A7-46F4-8413-4BA976164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9331" y="534674"/>
            <a:ext cx="6054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利用轴对称在平面直角坐标系内求字母的值</a:t>
            </a:r>
          </a:p>
        </p:txBody>
      </p:sp>
      <p:grpSp>
        <p:nvGrpSpPr>
          <p:cNvPr id="23" name="组合 6"/>
          <p:cNvGrpSpPr>
            <a:grpSpLocks/>
          </p:cNvGrpSpPr>
          <p:nvPr/>
        </p:nvGrpSpPr>
        <p:grpSpPr bwMode="auto">
          <a:xfrm>
            <a:off x="554967" y="532292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2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grpSp>
        <p:nvGrpSpPr>
          <p:cNvPr id="4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4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8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063615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>
            <a:extLst>
              <a:ext uri="{FF2B5EF4-FFF2-40B4-BE49-F238E27FC236}">
                <a16:creationId xmlns:a16="http://schemas.microsoft.com/office/drawing/2014/main" xmlns="" id="{2B748690-5D7E-48D5-A00E-B8702D2766DA}"/>
              </a:ext>
            </a:extLst>
          </p:cNvPr>
          <p:cNvGrpSpPr>
            <a:grpSpLocks/>
          </p:cNvGrpSpPr>
          <p:nvPr/>
        </p:nvGrpSpPr>
        <p:grpSpPr bwMode="auto">
          <a:xfrm>
            <a:off x="807134" y="625221"/>
            <a:ext cx="7938795" cy="3046667"/>
            <a:chOff x="431" y="877"/>
            <a:chExt cx="6289" cy="2558"/>
          </a:xfrm>
        </p:grpSpPr>
        <p:sp>
          <p:nvSpPr>
            <p:cNvPr id="63490" name="Rectangle 11">
              <a:extLst>
                <a:ext uri="{FF2B5EF4-FFF2-40B4-BE49-F238E27FC236}">
                  <a16:creationId xmlns:a16="http://schemas.microsoft.com/office/drawing/2014/main" xmlns="" id="{56651563-9549-44C3-8018-E98F6C887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877"/>
              <a:ext cx="6289" cy="2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2.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已知点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(2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＋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3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–2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和点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(8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3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＋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2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关于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x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轴对称，则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＋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＝ </a:t>
              </a:r>
              <a:r>
                <a:rPr lang="zh-CN" altLang="en-US" sz="2400" b="1" u="sng" dirty="0">
                  <a:latin typeface="+mn-lt"/>
                  <a:ea typeface="楷体" pitchFamily="49" charset="-122"/>
                </a:rPr>
                <a:t>       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．</a:t>
              </a:r>
            </a:p>
            <a:p>
              <a:pPr indent="0" eaLnBrk="0" hangingPunct="0"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3.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若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M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(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–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      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与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N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(4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关于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y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轴对称，则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的值分别为</a:t>
              </a:r>
              <a:r>
                <a:rPr lang="zh-CN" altLang="en-US" sz="2400" b="1" u="sng" dirty="0">
                  <a:latin typeface="+mn-lt"/>
                  <a:ea typeface="楷体" pitchFamily="49" charset="-122"/>
                </a:rPr>
                <a:t>               </a:t>
              </a:r>
              <a:r>
                <a:rPr lang="zh-CN" altLang="en-US" sz="2400" b="1" u="sng" dirty="0" smtClean="0">
                  <a:latin typeface="+mn-lt"/>
                  <a:ea typeface="楷体" pitchFamily="49" charset="-122"/>
                </a:rPr>
                <a:t>        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</a:rPr>
                <a:t>MN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＝ </a:t>
              </a:r>
              <a:r>
                <a:rPr lang="zh-CN" altLang="en-US" sz="2400" b="1" u="sng" dirty="0">
                  <a:latin typeface="+mn-lt"/>
                  <a:ea typeface="楷体" pitchFamily="49" charset="-122"/>
                </a:rPr>
                <a:t>       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．</a:t>
              </a:r>
            </a:p>
          </p:txBody>
        </p:sp>
        <p:graphicFrame>
          <p:nvGraphicFramePr>
            <p:cNvPr id="63491" name="Object 13">
              <a:extLst>
                <a:ext uri="{FF2B5EF4-FFF2-40B4-BE49-F238E27FC236}">
                  <a16:creationId xmlns:a16="http://schemas.microsoft.com/office/drawing/2014/main" xmlns="" id="{4DB6DCCC-15F4-4CAB-943A-104F1081DBE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841974475"/>
                </p:ext>
              </p:extLst>
            </p:nvPr>
          </p:nvGraphicFramePr>
          <p:xfrm>
            <a:off x="1813" y="2330"/>
            <a:ext cx="176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0214" r:id="rId3" imgW="152268" imgH="393359" progId="Equation.DSMT4">
                    <p:embed/>
                  </p:oleObj>
                </mc:Choice>
                <mc:Fallback>
                  <p:oleObj r:id="rId3" imgW="152268" imgH="393359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3" y="2330"/>
                          <a:ext cx="176" cy="4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7343" name="Rectangle 15">
            <a:extLst>
              <a:ext uri="{FF2B5EF4-FFF2-40B4-BE49-F238E27FC236}">
                <a16:creationId xmlns:a16="http://schemas.microsoft.com/office/drawing/2014/main" xmlns="" id="{39FACE5A-0520-4435-AFA8-97DE5B47B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4960" y="1585913"/>
            <a:ext cx="607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grpSp>
        <p:nvGrpSpPr>
          <p:cNvPr id="3" name="Group 19">
            <a:extLst>
              <a:ext uri="{FF2B5EF4-FFF2-40B4-BE49-F238E27FC236}">
                <a16:creationId xmlns:a16="http://schemas.microsoft.com/office/drawing/2014/main" xmlns="" id="{83537C02-58C1-4291-A5A2-FB8DE5281A55}"/>
              </a:ext>
            </a:extLst>
          </p:cNvPr>
          <p:cNvGrpSpPr>
            <a:grpSpLocks/>
          </p:cNvGrpSpPr>
          <p:nvPr/>
        </p:nvGrpSpPr>
        <p:grpSpPr bwMode="auto">
          <a:xfrm>
            <a:off x="1243264" y="2950393"/>
            <a:ext cx="2126765" cy="541338"/>
            <a:chOff x="1072" y="2689"/>
            <a:chExt cx="1108" cy="454"/>
          </a:xfrm>
        </p:grpSpPr>
        <p:grpSp>
          <p:nvGrpSpPr>
            <p:cNvPr id="63494" name="Group 18">
              <a:extLst>
                <a:ext uri="{FF2B5EF4-FFF2-40B4-BE49-F238E27FC236}">
                  <a16:creationId xmlns:a16="http://schemas.microsoft.com/office/drawing/2014/main" xmlns="" id="{08D9950E-C2F8-4D8F-B74F-5E668D2F5B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3" y="2689"/>
              <a:ext cx="496" cy="454"/>
              <a:chOff x="1593" y="2689"/>
              <a:chExt cx="496" cy="454"/>
            </a:xfrm>
          </p:grpSpPr>
          <p:graphicFrame>
            <p:nvGraphicFramePr>
              <p:cNvPr id="63495" name="Object 14">
                <a:extLst>
                  <a:ext uri="{FF2B5EF4-FFF2-40B4-BE49-F238E27FC236}">
                    <a16:creationId xmlns:a16="http://schemas.microsoft.com/office/drawing/2014/main" xmlns="" id="{8799CD83-E005-4E67-A900-EFD99CC501A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577185763"/>
                  </p:ext>
                </p:extLst>
              </p:nvPr>
            </p:nvGraphicFramePr>
            <p:xfrm>
              <a:off x="1593" y="2689"/>
              <a:ext cx="259" cy="4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0215" name="Equation" r:id="rId5" imgW="253800" imgH="393480" progId="Equation.DSMT4">
                      <p:embed/>
                    </p:oleObj>
                  </mc:Choice>
                  <mc:Fallback>
                    <p:oleObj name="Equation" r:id="rId5" imgW="253800" imgH="39348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93" y="2689"/>
                            <a:ext cx="259" cy="4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496" name="Rectangle 16">
                <a:extLst>
                  <a:ext uri="{FF2B5EF4-FFF2-40B4-BE49-F238E27FC236}">
                    <a16:creationId xmlns:a16="http://schemas.microsoft.com/office/drawing/2014/main" xmlns="" id="{9170EB33-8AA5-4ECF-8105-BC807F1397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2705"/>
                <a:ext cx="237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indent="2667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p:grpSp>
        <p:sp>
          <p:nvSpPr>
            <p:cNvPr id="63497" name="Rectangle 17">
              <a:extLst>
                <a:ext uri="{FF2B5EF4-FFF2-40B4-BE49-F238E27FC236}">
                  <a16:creationId xmlns:a16="http://schemas.microsoft.com/office/drawing/2014/main" xmlns="" id="{0E937D52-5E58-4C3F-ADBF-AA82BED12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" y="2732"/>
              <a:ext cx="110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–4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</a:rPr>
                <a:t>，</a:t>
              </a:r>
              <a:endParaRPr lang="zh-CN" altLang="en-US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227348" name="Rectangle 20">
            <a:extLst>
              <a:ext uri="{FF2B5EF4-FFF2-40B4-BE49-F238E27FC236}">
                <a16:creationId xmlns:a16="http://schemas.microsoft.com/office/drawing/2014/main" xmlns="" id="{C539915B-214B-42C2-A4CE-9A8B1BF7D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0082" y="3060699"/>
            <a:ext cx="563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</a:p>
        </p:txBody>
      </p:sp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9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3" y="79216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71284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43" grpId="0"/>
      <p:bldP spid="22734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99">
            <a:extLst>
              <a:ext uri="{FF2B5EF4-FFF2-40B4-BE49-F238E27FC236}">
                <a16:creationId xmlns:a16="http://schemas.microsoft.com/office/drawing/2014/main" xmlns="" id="{8F3EBC62-EABF-49BA-824E-D64E4080A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243" y="1147311"/>
            <a:ext cx="8202329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3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–1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轴的对称点在第一象限，求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的取值范围．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828D7A4-6A3C-4890-849A-DB9BB5BA0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425" y="2392363"/>
            <a:ext cx="38715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依题意得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点在第四象限，</a:t>
            </a:r>
          </a:p>
        </p:txBody>
      </p:sp>
      <p:graphicFrame>
        <p:nvGraphicFramePr>
          <p:cNvPr id="4" name="对象 3">
            <a:hlinkClick r:id="" action="ppaction://ole?verb=1"/>
            <a:extLst>
              <a:ext uri="{FF2B5EF4-FFF2-40B4-BE49-F238E27FC236}">
                <a16:creationId xmlns:a16="http://schemas.microsoft.com/office/drawing/2014/main" xmlns="" id="{96CADF77-7747-48F7-9A2B-BA858CBB27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364955"/>
              </p:ext>
            </p:extLst>
          </p:nvPr>
        </p:nvGraphicFramePr>
        <p:xfrm>
          <a:off x="1354138" y="3025775"/>
          <a:ext cx="1285874" cy="842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85" r:id="rId3" imgW="698400" imgH="457200" progId="Equation.DSMT4">
                  <p:embed/>
                </p:oleObj>
              </mc:Choice>
              <mc:Fallback>
                <p:oleObj r:id="rId3" imgW="6984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138" y="3025775"/>
                        <a:ext cx="1285874" cy="8423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6">
            <a:extLst>
              <a:ext uri="{FF2B5EF4-FFF2-40B4-BE49-F238E27FC236}">
                <a16:creationId xmlns:a16="http://schemas.microsoft.com/office/drawing/2014/main" xmlns="" id="{AADDE2AE-0C17-40C1-8DB9-98E89C28FED8}"/>
              </a:ext>
            </a:extLst>
          </p:cNvPr>
          <p:cNvGrpSpPr>
            <a:grpSpLocks/>
          </p:cNvGrpSpPr>
          <p:nvPr/>
        </p:nvGrpSpPr>
        <p:grpSpPr bwMode="auto">
          <a:xfrm>
            <a:off x="2897641" y="3067411"/>
            <a:ext cx="1959905" cy="747573"/>
            <a:chOff x="2631" y="6221"/>
            <a:chExt cx="4118" cy="1570"/>
          </a:xfrm>
        </p:grpSpPr>
        <p:sp>
          <p:nvSpPr>
            <p:cNvPr id="64517" name="文本框 4">
              <a:extLst>
                <a:ext uri="{FF2B5EF4-FFF2-40B4-BE49-F238E27FC236}">
                  <a16:creationId xmlns:a16="http://schemas.microsoft.com/office/drawing/2014/main" xmlns="" id="{6C8DCE5B-17E3-44E1-9317-192DAFF0D7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1" y="6523"/>
              <a:ext cx="152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+mn-lt"/>
                  <a:ea typeface="仿宋" panose="02010609060101010101" pitchFamily="49" charset="-122"/>
                  <a:sym typeface="宋体" panose="02010600030101010101" pitchFamily="2" charset="-122"/>
                </a:rPr>
                <a:t>解得</a:t>
              </a:r>
            </a:p>
          </p:txBody>
        </p:sp>
        <p:graphicFrame>
          <p:nvGraphicFramePr>
            <p:cNvPr id="64518" name="对象 5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4B67201B-7132-4149-BAB4-22F16D738C1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9487105"/>
                </p:ext>
              </p:extLst>
            </p:nvPr>
          </p:nvGraphicFramePr>
          <p:xfrm>
            <a:off x="4116" y="6221"/>
            <a:ext cx="2633" cy="1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86" r:id="rId5" imgW="660240" imgH="393480" progId="Equation.DSMT4">
                    <p:embed/>
                  </p:oleObj>
                </mc:Choice>
                <mc:Fallback>
                  <p:oleObj r:id="rId5" imgW="66024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16" y="6221"/>
                          <a:ext cx="2633" cy="15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9">
            <a:extLst>
              <a:ext uri="{FF2B5EF4-FFF2-40B4-BE49-F238E27FC236}">
                <a16:creationId xmlns:a16="http://schemas.microsoft.com/office/drawing/2014/main" xmlns="" id="{724F4B9E-8085-4A79-98C0-B6C6C68A65C9}"/>
              </a:ext>
            </a:extLst>
          </p:cNvPr>
          <p:cNvGrpSpPr>
            <a:grpSpLocks/>
          </p:cNvGrpSpPr>
          <p:nvPr/>
        </p:nvGrpSpPr>
        <p:grpSpPr bwMode="auto">
          <a:xfrm>
            <a:off x="976313" y="3958915"/>
            <a:ext cx="3810000" cy="749030"/>
            <a:chOff x="2054" y="8128"/>
            <a:chExt cx="8000" cy="1576"/>
          </a:xfrm>
        </p:grpSpPr>
        <p:sp>
          <p:nvSpPr>
            <p:cNvPr id="64520" name="文本框 1">
              <a:extLst>
                <a:ext uri="{FF2B5EF4-FFF2-40B4-BE49-F238E27FC236}">
                  <a16:creationId xmlns:a16="http://schemas.microsoft.com/office/drawing/2014/main" xmlns="" id="{A6FEBFE2-CBBE-4476-ADE0-B5A329D15B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4" y="8478"/>
              <a:ext cx="8000" cy="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即</a:t>
              </a: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a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的取值范围是</a:t>
              </a:r>
            </a:p>
          </p:txBody>
        </p:sp>
        <p:graphicFrame>
          <p:nvGraphicFramePr>
            <p:cNvPr id="64521" name="对象 7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7B450F4B-D0AD-4AE8-925E-C516B6B5E5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76350727"/>
                </p:ext>
              </p:extLst>
            </p:nvPr>
          </p:nvGraphicFramePr>
          <p:xfrm>
            <a:off x="7344" y="8128"/>
            <a:ext cx="2643" cy="1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87" r:id="rId7" imgW="660240" imgH="393480" progId="Equation.DSMT4">
                    <p:embed/>
                  </p:oleObj>
                </mc:Choice>
                <mc:Fallback>
                  <p:oleObj r:id="rId7" imgW="660240" imgH="393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44" y="8128"/>
                          <a:ext cx="2643" cy="1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4534" name="文本框 5">
            <a:extLst>
              <a:ext uri="{FF2B5EF4-FFF2-40B4-BE49-F238E27FC236}">
                <a16:creationId xmlns:a16="http://schemas.microsoft.com/office/drawing/2014/main" xmlns="" id="{8B20CB12-7844-4B45-8256-2EBF3DD8D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3625" y="702461"/>
            <a:ext cx="7019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利用轴对称在平面直角坐标系内求字母的取值范围</a:t>
            </a:r>
          </a:p>
        </p:txBody>
      </p:sp>
      <p:grpSp>
        <p:nvGrpSpPr>
          <p:cNvPr id="27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8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6"/>
          <p:cNvGrpSpPr>
            <a:grpSpLocks/>
          </p:cNvGrpSpPr>
          <p:nvPr/>
        </p:nvGrpSpPr>
        <p:grpSpPr bwMode="auto">
          <a:xfrm>
            <a:off x="365356" y="643913"/>
            <a:ext cx="2274656" cy="492440"/>
            <a:chOff x="402069" y="545931"/>
            <a:chExt cx="2273908" cy="492762"/>
          </a:xfrm>
        </p:grpSpPr>
        <p:grpSp>
          <p:nvGrpSpPr>
            <p:cNvPr id="26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3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53" y="1945382"/>
            <a:ext cx="2996726" cy="2721241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5704253" y="2424218"/>
            <a:ext cx="29184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方法总结：</a:t>
            </a:r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解决此类题，一般先写出对称点的坐标或判断已知所在的象限，再由各象限内点的坐标的符号，列不等式</a:t>
            </a:r>
            <a:r>
              <a:rPr lang="en-US" altLang="zh-CN" sz="2000" b="1" dirty="0">
                <a:solidFill>
                  <a:prstClr val="black"/>
                </a:solidFill>
                <a:latin typeface="宋体" pitchFamily="2" charset="-122"/>
              </a:rPr>
              <a:t>(</a:t>
            </a:r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组</a:t>
            </a:r>
            <a:r>
              <a:rPr lang="en-US" altLang="zh-CN" sz="2000" b="1" dirty="0">
                <a:solidFill>
                  <a:prstClr val="black"/>
                </a:solidFill>
                <a:latin typeface="宋体" pitchFamily="2" charset="-122"/>
              </a:rPr>
              <a:t>)</a:t>
            </a:r>
            <a:r>
              <a:rPr lang="zh-CN" altLang="en-US" sz="2000" b="1" dirty="0">
                <a:solidFill>
                  <a:prstClr val="black"/>
                </a:solidFill>
                <a:latin typeface="宋体" pitchFamily="2" charset="-122"/>
              </a:rPr>
              <a:t>求解．</a:t>
            </a:r>
          </a:p>
        </p:txBody>
      </p:sp>
    </p:spTree>
    <p:extLst>
      <p:ext uri="{BB962C8B-B14F-4D97-AF65-F5344CB8AC3E}">
        <p14:creationId xmlns:p14="http://schemas.microsoft.com/office/powerpoint/2010/main" val="15186527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C7017C3-05F3-45BA-B7BF-47D7F422B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119" y="1809750"/>
            <a:ext cx="7971631" cy="226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5.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如图，在平面直角坐标系中，△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PQR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经过某种变换后得到图形，观察点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R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的坐标之间的关系，在这种变换下，如果△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内任意一点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，那么它的对应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i="1" dirty="0" smtClean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的坐标为</a:t>
            </a:r>
            <a:r>
              <a:rPr lang="zh-CN" altLang="en-US" sz="2400" b="1" u="sng" dirty="0">
                <a:latin typeface="+mn-lt"/>
                <a:ea typeface="楷体" pitchFamily="49" charset="-122"/>
              </a:rPr>
              <a:t>              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 </a:t>
            </a:r>
          </a:p>
        </p:txBody>
      </p:sp>
      <p:sp>
        <p:nvSpPr>
          <p:cNvPr id="230413" name="Rectangle 13">
            <a:extLst>
              <a:ext uri="{FF2B5EF4-FFF2-40B4-BE49-F238E27FC236}">
                <a16:creationId xmlns:a16="http://schemas.microsoft.com/office/drawing/2014/main" xmlns="" id="{12D4D41C-618A-455B-A05D-3A37E15F2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119" y="735312"/>
            <a:ext cx="8089900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(1–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轴的对称点在第三象限，则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的取值范围是</a:t>
            </a:r>
            <a:r>
              <a:rPr lang="zh-CN" altLang="en-US" sz="2400" b="1" u="sng" dirty="0">
                <a:latin typeface="+mn-lt"/>
                <a:ea typeface="楷体" pitchFamily="49" charset="-122"/>
              </a:rPr>
              <a:t>     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．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230415" name="Rectangle 15">
            <a:extLst>
              <a:ext uri="{FF2B5EF4-FFF2-40B4-BE49-F238E27FC236}">
                <a16:creationId xmlns:a16="http://schemas.microsoft.com/office/drawing/2014/main" xmlns="" id="{F69B56B3-8806-423A-B638-F0A4EDE12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5519" y="1116013"/>
            <a:ext cx="936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&gt;1</a:t>
            </a:r>
          </a:p>
        </p:txBody>
      </p:sp>
      <p:sp>
        <p:nvSpPr>
          <p:cNvPr id="230417" name="Rectangle 17">
            <a:extLst>
              <a:ext uri="{FF2B5EF4-FFF2-40B4-BE49-F238E27FC236}">
                <a16:creationId xmlns:a16="http://schemas.microsoft.com/office/drawing/2014/main" xmlns="" id="{3244BCE7-CCE2-431C-8B13-DF24B55EF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6650" y="3522447"/>
            <a:ext cx="13227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MingLiU_HKSCS" panose="02020500000000000000" pitchFamily="18" charset="-120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</a:p>
        </p:txBody>
      </p:sp>
      <p:grpSp>
        <p:nvGrpSpPr>
          <p:cNvPr id="11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52" y="3277456"/>
            <a:ext cx="3170709" cy="180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2761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15" grpId="0"/>
      <p:bldP spid="23041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组合 3">
            <a:extLst>
              <a:ext uri="{FF2B5EF4-FFF2-40B4-BE49-F238E27FC236}">
                <a16:creationId xmlns:a16="http://schemas.microsoft.com/office/drawing/2014/main" xmlns="" id="{7F2FC7F9-D44B-4E4E-BF89-F8C1856F62B9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67586" name="组合 2">
              <a:extLst>
                <a:ext uri="{FF2B5EF4-FFF2-40B4-BE49-F238E27FC236}">
                  <a16:creationId xmlns:a16="http://schemas.microsoft.com/office/drawing/2014/main" xmlns="" id="{882C375A-620A-417A-967B-3E846BBC70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C7544F96-48C9-40A9-BBF1-B777C65590F7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FEE2CE1-0FF5-4699-AE3B-62164E046FBB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75148C72-248F-4FD4-A59D-43F9AC5AD4F3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91C65616-500E-411D-B0E5-B72C8DDAAD2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7591" name="矩形 1">
              <a:extLst>
                <a:ext uri="{FF2B5EF4-FFF2-40B4-BE49-F238E27FC236}">
                  <a16:creationId xmlns:a16="http://schemas.microsoft.com/office/drawing/2014/main" xmlns="" id="{26B6ECAE-40EB-41CE-BA99-5085F2220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67599" name="TextBox 2">
            <a:extLst>
              <a:ext uri="{FF2B5EF4-FFF2-40B4-BE49-F238E27FC236}">
                <a16:creationId xmlns:a16="http://schemas.microsoft.com/office/drawing/2014/main" xmlns="" id="{E001A387-636E-4010-AA9F-1AB61937E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407" y="953453"/>
            <a:ext cx="8563936" cy="378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图，点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的坐标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1，2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），点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关于</a:t>
            </a:r>
            <a:r>
              <a:rPr lang="zh-CN" altLang="zh-CN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轴的对称点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的坐标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为（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  ）</a:t>
            </a:r>
            <a:endParaRPr lang="en-US" altLang="zh-CN" sz="2100" b="1" dirty="0" smtClean="0">
              <a:latin typeface="+mn-lt"/>
              <a:ea typeface="楷体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A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．（1，2）	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     </a:t>
            </a: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B．（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1，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）	</a:t>
            </a:r>
            <a:endParaRPr lang="en-US" altLang="zh-CN" sz="2100" b="1" dirty="0" smtClean="0">
              <a:latin typeface="+mn-lt"/>
              <a:ea typeface="楷体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．（1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）	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     </a:t>
            </a: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．（2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1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3F490FD-C93C-4918-AB06-17A3F330C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245" y="1654686"/>
            <a:ext cx="43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551" y="1773311"/>
            <a:ext cx="3389748" cy="245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616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4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7" name="文本框 2">
            <a:extLst>
              <a:ext uri="{FF2B5EF4-FFF2-40B4-BE49-F238E27FC236}">
                <a16:creationId xmlns:a16="http://schemas.microsoft.com/office/drawing/2014/main" xmlns="" id="{6219EC08-63E8-45E7-8313-D7D3B6909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7" y="1139812"/>
            <a:ext cx="869870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平面直角坐标系中，点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的坐标是（4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轴对称，则点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的坐标是（　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）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．（4，1）	  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B．（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	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C．（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4，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	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．（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xmlns="" id="{EF1D9664-7FBF-4AEF-B621-738949138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2475" y="1786143"/>
            <a:ext cx="409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0" name="组合 3">
            <a:extLst>
              <a:ext uri="{FF2B5EF4-FFF2-40B4-BE49-F238E27FC236}">
                <a16:creationId xmlns:a16="http://schemas.microsoft.com/office/drawing/2014/main" xmlns="" id="{7F2FC7F9-D44B-4E4E-BF89-F8C1856F62B9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xmlns="" id="{882C375A-620A-417A-967B-3E846BBC70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C7544F96-48C9-40A9-BBF1-B777C65590F7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xmlns="" id="{AFEE2CE1-0FF5-4699-AE3B-62164E046FBB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="" id="{75148C72-248F-4FD4-A59D-43F9AC5AD4F3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="" id="{91C65616-500E-411D-B0E5-B72C8DDAAD2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2" name="矩形 1">
              <a:extLst>
                <a:ext uri="{FF2B5EF4-FFF2-40B4-BE49-F238E27FC236}">
                  <a16:creationId xmlns:a16="http://schemas.microsoft.com/office/drawing/2014/main" xmlns="" id="{26B6ECAE-40EB-41CE-BA99-5085F2220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65515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4">
            <a:extLst>
              <a:ext uri="{FF2B5EF4-FFF2-40B4-BE49-F238E27FC236}">
                <a16:creationId xmlns:a16="http://schemas.microsoft.com/office/drawing/2014/main" xmlns="" id="{12994DF2-DA40-4623-9296-086906B28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9" y="938213"/>
            <a:ext cx="8963661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平面直角坐标系内的点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）与点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）关于（　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）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   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           B．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．原点对称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                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y=x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对称 </a:t>
            </a:r>
          </a:p>
        </p:txBody>
      </p:sp>
      <p:sp>
        <p:nvSpPr>
          <p:cNvPr id="68610" name="文本框 15">
            <a:extLst>
              <a:ext uri="{FF2B5EF4-FFF2-40B4-BE49-F238E27FC236}">
                <a16:creationId xmlns:a16="http://schemas.microsoft.com/office/drawing/2014/main" xmlns="" id="{1ED4CC13-C3CC-42EB-A753-89E82EA76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" y="2875587"/>
            <a:ext cx="853162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（1+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，1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）与点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3，2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）关于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轴对称，则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的值是（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A．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	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B．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	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3 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．1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1B52FC8-0BD8-4EF5-BBB7-04BE7C8CB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7831" y="3541193"/>
            <a:ext cx="617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90DB5A3-B792-43C8-A00C-80891EC96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8832" y="1071563"/>
            <a:ext cx="466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 </a:t>
            </a:r>
          </a:p>
        </p:txBody>
      </p:sp>
      <p:grpSp>
        <p:nvGrpSpPr>
          <p:cNvPr id="68618" name="组合 7">
            <a:extLst>
              <a:ext uri="{FF2B5EF4-FFF2-40B4-BE49-F238E27FC236}">
                <a16:creationId xmlns:a16="http://schemas.microsoft.com/office/drawing/2014/main" xmlns="" id="{C1A66689-2FB6-406B-93DC-60E80666A4CC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68619" name="组合 1">
              <a:extLst>
                <a:ext uri="{FF2B5EF4-FFF2-40B4-BE49-F238E27FC236}">
                  <a16:creationId xmlns:a16="http://schemas.microsoft.com/office/drawing/2014/main" xmlns="" id="{853ADCBA-712D-41F5-BCCF-77A2BF39EA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A77D5F92-B0DB-457C-AE15-70C0EC176398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E343CF05-FC23-49C3-B356-6147252A467B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99F54326-1886-46C1-B93F-E128793C394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E1A94506-6CDF-418B-A3D3-81C5ADC1AF3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07421956-5E5F-438B-B777-D2CEEE2C658B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8625" name="TextBox 15">
              <a:extLst>
                <a:ext uri="{FF2B5EF4-FFF2-40B4-BE49-F238E27FC236}">
                  <a16:creationId xmlns:a16="http://schemas.microsoft.com/office/drawing/2014/main" xmlns="" id="{A369A6D3-62F1-42CA-A767-DDED99DAF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3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6661307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5" name="直线连接符 14">
              <a:extLst>
                <a:ext uri="{FF2B5EF4-FFF2-40B4-BE49-F238E27FC236}">
                  <a16:creationId xmlns="" xmlns:a16="http://schemas.microsoft.com/office/drawing/2014/main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18">
              <a:extLst>
                <a:ext uri="{FF2B5EF4-FFF2-40B4-BE49-F238E27FC236}">
                  <a16:creationId xmlns="" xmlns:a16="http://schemas.microsoft.com/office/drawing/2014/main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</a:p>
          </p:txBody>
        </p:sp>
        <p:sp>
          <p:nvSpPr>
            <p:cNvPr id="7" name="Freeform 74">
              <a:extLst>
                <a:ext uri="{FF2B5EF4-FFF2-40B4-BE49-F238E27FC236}">
                  <a16:creationId xmlns="" xmlns:a16="http://schemas.microsoft.com/office/drawing/2014/main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内容占位符 2">
            <a:extLst>
              <a:ext uri="{FF2B5EF4-FFF2-40B4-BE49-F238E27FC236}">
                <a16:creationId xmlns="" xmlns:a16="http://schemas.microsoft.com/office/drawing/2014/main" id="{EA7906A7-739B-4267-B3F1-1B12F5722B51}"/>
              </a:ext>
            </a:extLst>
          </p:cNvPr>
          <p:cNvSpPr txBox="1"/>
          <p:nvPr/>
        </p:nvSpPr>
        <p:spPr bwMode="auto">
          <a:xfrm>
            <a:off x="1087438" y="601663"/>
            <a:ext cx="7437438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通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过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画轴对称图形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，增强学生学习几何的趣味感</a:t>
            </a:r>
            <a:r>
              <a:rPr lang="en-US" altLang="zh-CN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.</a:t>
            </a:r>
            <a:endParaRPr lang="en-US" altLang="zh-CN" dirty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9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03" y="3390900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够按要求画简单平面图形经过一次对称后的图形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sp>
        <p:nvSpPr>
          <p:cNvPr id="10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110" y="2032000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作轴对称图形的方法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66782" y="485287"/>
            <a:ext cx="8102104" cy="4021880"/>
            <a:chOff x="-38068" y="275737"/>
            <a:chExt cx="8102104" cy="4021880"/>
          </a:xfrm>
        </p:grpSpPr>
        <p:grpSp>
          <p:nvGrpSpPr>
            <p:cNvPr id="12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6" name="直接箭头连接符 15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7" name="肘形连接符 16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连接符 12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43458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12">
            <a:extLst>
              <a:ext uri="{FF2B5EF4-FFF2-40B4-BE49-F238E27FC236}">
                <a16:creationId xmlns:a16="http://schemas.microsoft.com/office/drawing/2014/main" xmlns="" id="{D2C570CD-D952-4D71-9ACD-CDEAABA93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926548"/>
            <a:ext cx="846740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平面直角坐标系中，将点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）向右平移3个单位长度得到点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，则点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轴的对称点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′的坐标为（　　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．（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3，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2）B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．（2，2）C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．（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2，2）D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．（2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982E0E1-34DA-4404-B667-EA3BFD057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9972" y="146207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69635" name="文本框 1">
            <a:extLst>
              <a:ext uri="{FF2B5EF4-FFF2-40B4-BE49-F238E27FC236}">
                <a16:creationId xmlns:a16="http://schemas.microsoft.com/office/drawing/2014/main" xmlns="" id="{2A52AEB7-F142-4BFE-A0FA-38F421419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2514597"/>
            <a:ext cx="852487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如图，在平面直角坐标系中，点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）关于直线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=1的对称点的坐标为（　　）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A．（1，2）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．（2，2） 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itchFamily="49" charset="-122"/>
              </a:rPr>
              <a:t>C．（3，2）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．（4，2）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4269E22-0ABD-49D6-9C20-8DF1F82B0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527" y="3112969"/>
            <a:ext cx="577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 </a:t>
            </a:r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5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053" y="3112969"/>
            <a:ext cx="2880360" cy="1685544"/>
          </a:xfrm>
          <a:prstGeom prst="rect">
            <a:avLst/>
          </a:prstGeom>
        </p:spPr>
      </p:pic>
      <p:grpSp>
        <p:nvGrpSpPr>
          <p:cNvPr id="18" name="组合 7">
            <a:extLst>
              <a:ext uri="{FF2B5EF4-FFF2-40B4-BE49-F238E27FC236}">
                <a16:creationId xmlns:a16="http://schemas.microsoft.com/office/drawing/2014/main" xmlns="" id="{C1A66689-2FB6-406B-93DC-60E80666A4CC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19" name="组合 1">
              <a:extLst>
                <a:ext uri="{FF2B5EF4-FFF2-40B4-BE49-F238E27FC236}">
                  <a16:creationId xmlns:a16="http://schemas.microsoft.com/office/drawing/2014/main" xmlns="" id="{853ADCBA-712D-41F5-BCCF-77A2BF39EA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A77D5F92-B0DB-457C-AE15-70C0EC176398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E343CF05-FC23-49C3-B356-6147252A467B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99F54326-1886-46C1-B93F-E128793C394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E1A94506-6CDF-418B-A3D3-81C5ADC1AF3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7421956-5E5F-438B-B777-D2CEEE2C658B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xmlns="" id="{A369A6D3-62F1-42CA-A767-DDED99DAF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99528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43">
            <a:extLst>
              <a:ext uri="{FF2B5EF4-FFF2-40B4-BE49-F238E27FC236}">
                <a16:creationId xmlns:a16="http://schemas.microsoft.com/office/drawing/2014/main" xmlns="" id="{94B61CCE-6030-44F1-B431-BA896247A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1174096"/>
            <a:ext cx="741741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5.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(2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,–3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8,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+2).</a:t>
            </a:r>
            <a:endParaRPr lang="en-US" altLang="zh-CN" sz="2400" b="1" dirty="0">
              <a:solidFill>
                <a:schemeClr val="bg1"/>
              </a:solidFill>
              <a:latin typeface="+mn-lt"/>
              <a:ea typeface="楷体" pitchFamily="49" charset="-122"/>
            </a:endParaRPr>
          </a:p>
          <a:p>
            <a:endParaRPr lang="en-US" altLang="zh-CN" sz="2400" b="1" dirty="0">
              <a:latin typeface="+mn-lt"/>
              <a:ea typeface="楷体" pitchFamily="49" charset="-122"/>
            </a:endParaRPr>
          </a:p>
          <a:p>
            <a:r>
              <a:rPr lang="zh-CN" altLang="en-US" sz="2400" b="1" dirty="0">
                <a:latin typeface="+mn-lt"/>
                <a:ea typeface="楷体" pitchFamily="49" charset="-122"/>
              </a:rPr>
              <a:t>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  <a:sym typeface="Arial" panose="020B0604020202020204" pitchFamily="34" charset="0"/>
              </a:rPr>
              <a:t>P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轴对称，则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=_____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=_______.</a:t>
            </a:r>
          </a:p>
          <a:p>
            <a:endParaRPr lang="en-US" altLang="zh-CN" sz="2400" b="1" dirty="0">
              <a:latin typeface="+mn-lt"/>
              <a:ea typeface="楷体" pitchFamily="49" charset="-122"/>
            </a:endParaRPr>
          </a:p>
          <a:p>
            <a:r>
              <a:rPr lang="zh-CN" altLang="en-US" sz="2400" b="1" dirty="0">
                <a:latin typeface="+mn-lt"/>
                <a:ea typeface="楷体" pitchFamily="49" charset="-122"/>
              </a:rPr>
              <a:t>若点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  <a:sym typeface="宋体" panose="02010600030101010101" pitchFamily="2" charset="-122"/>
              </a:rPr>
              <a:t>P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轴对称，则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=_____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=_______.</a:t>
            </a:r>
          </a:p>
        </p:txBody>
      </p:sp>
      <p:sp>
        <p:nvSpPr>
          <p:cNvPr id="18" name="Text Box 44">
            <a:extLst>
              <a:ext uri="{FF2B5EF4-FFF2-40B4-BE49-F238E27FC236}">
                <a16:creationId xmlns:a16="http://schemas.microsoft.com/office/drawing/2014/main" xmlns="" id="{5BF04858-BF64-48DA-B759-ACE34CE1C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1913" y="1899443"/>
            <a:ext cx="252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9" name="Text Box 45">
            <a:extLst>
              <a:ext uri="{FF2B5EF4-FFF2-40B4-BE49-F238E27FC236}">
                <a16:creationId xmlns:a16="http://schemas.microsoft.com/office/drawing/2014/main" xmlns="" id="{5793FEF8-CFA0-435A-B280-9F86916D8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0942" y="1925638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20" name="Text Box 46">
            <a:extLst>
              <a:ext uri="{FF2B5EF4-FFF2-40B4-BE49-F238E27FC236}">
                <a16:creationId xmlns:a16="http://schemas.microsoft.com/office/drawing/2014/main" xmlns="" id="{74012836-45D7-4CA3-8C73-D49EF8D34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1855" y="2671763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21" name="Text Box 47">
            <a:extLst>
              <a:ext uri="{FF2B5EF4-FFF2-40B4-BE49-F238E27FC236}">
                <a16:creationId xmlns:a16="http://schemas.microsoft.com/office/drawing/2014/main" xmlns="" id="{7C0A10E3-7320-49DD-ADCA-1E3DB5BE49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216" y="2670175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0662" name="文本框 21">
            <a:extLst>
              <a:ext uri="{FF2B5EF4-FFF2-40B4-BE49-F238E27FC236}">
                <a16:creationId xmlns:a16="http://schemas.microsoft.com/office/drawing/2014/main" xmlns="" id="{4D0D4F5C-34D5-4E1A-9DF8-85C1CF58C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1" y="3351213"/>
            <a:ext cx="802640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6.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若|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|+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5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400" b="1" baseline="30000" dirty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=0，则点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(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轴对称的点的坐标为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________.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7BF39BE-595D-4CEC-B935-83AEA6657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045" y="4057650"/>
            <a:ext cx="8354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,–5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</a:p>
        </p:txBody>
      </p:sp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6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1" name="组合 7">
            <a:extLst>
              <a:ext uri="{FF2B5EF4-FFF2-40B4-BE49-F238E27FC236}">
                <a16:creationId xmlns:a16="http://schemas.microsoft.com/office/drawing/2014/main" xmlns="" id="{C1A66689-2FB6-406B-93DC-60E80666A4CC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32" name="组合 1">
              <a:extLst>
                <a:ext uri="{FF2B5EF4-FFF2-40B4-BE49-F238E27FC236}">
                  <a16:creationId xmlns:a16="http://schemas.microsoft.com/office/drawing/2014/main" xmlns="" id="{853ADCBA-712D-41F5-BCCF-77A2BF39EA8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4" name="缺角矩形 33">
                <a:extLst>
                  <a:ext uri="{FF2B5EF4-FFF2-40B4-BE49-F238E27FC236}">
                    <a16:creationId xmlns:a16="http://schemas.microsoft.com/office/drawing/2014/main" xmlns="" id="{A77D5F92-B0DB-457C-AE15-70C0EC176398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:a16="http://schemas.microsoft.com/office/drawing/2014/main" xmlns="" id="{E343CF05-FC23-49C3-B356-6147252A467B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xmlns="" id="{99F54326-1886-46C1-B93F-E128793C394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:a16="http://schemas.microsoft.com/office/drawing/2014/main" xmlns="" id="{E1A94506-6CDF-418B-A3D3-81C5ADC1AF3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:a16="http://schemas.microsoft.com/office/drawing/2014/main" xmlns="" id="{07421956-5E5F-438B-B777-D2CEEE2C658B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33" name="TextBox 15">
              <a:extLst>
                <a:ext uri="{FF2B5EF4-FFF2-40B4-BE49-F238E27FC236}">
                  <a16:creationId xmlns:a16="http://schemas.microsoft.com/office/drawing/2014/main" xmlns="" id="{A369A6D3-62F1-42CA-A767-DDED99DAF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81502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3" grpId="0"/>
      <p:bldP spid="23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>
            <a:extLst>
              <a:ext uri="{FF2B5EF4-FFF2-40B4-BE49-F238E27FC236}">
                <a16:creationId xmlns:a16="http://schemas.microsoft.com/office/drawing/2014/main" xmlns="" id="{A00B2CA4-72F4-49C1-9DF1-B912013EC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928" y="1078428"/>
            <a:ext cx="821118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已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知△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的三个顶点的坐标分别为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(–3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5),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(–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),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(–1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3)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，作出△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y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轴对称的图形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71682" name="组合 1">
            <a:extLst>
              <a:ext uri="{FF2B5EF4-FFF2-40B4-BE49-F238E27FC236}">
                <a16:creationId xmlns:a16="http://schemas.microsoft.com/office/drawing/2014/main" xmlns="" id="{0AF42A8C-3C37-48CD-8E71-EB409DFA45E6}"/>
              </a:ext>
            </a:extLst>
          </p:cNvPr>
          <p:cNvGrpSpPr>
            <a:grpSpLocks/>
          </p:cNvGrpSpPr>
          <p:nvPr/>
        </p:nvGrpSpPr>
        <p:grpSpPr bwMode="auto">
          <a:xfrm>
            <a:off x="5062538" y="1963738"/>
            <a:ext cx="3549650" cy="3047682"/>
            <a:chOff x="6909" y="2159"/>
            <a:chExt cx="5590" cy="4800"/>
          </a:xfrm>
        </p:grpSpPr>
        <p:sp>
          <p:nvSpPr>
            <p:cNvPr id="71683" name="Line 4">
              <a:extLst>
                <a:ext uri="{FF2B5EF4-FFF2-40B4-BE49-F238E27FC236}">
                  <a16:creationId xmlns:a16="http://schemas.microsoft.com/office/drawing/2014/main" xmlns="" id="{8A39BD43-025C-4F86-BEA7-2592D8D305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9" y="2670"/>
              <a:ext cx="13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71684" name="Line 8">
              <a:extLst>
                <a:ext uri="{FF2B5EF4-FFF2-40B4-BE49-F238E27FC236}">
                  <a16:creationId xmlns:a16="http://schemas.microsoft.com/office/drawing/2014/main" xmlns="" id="{7132B9DD-EBAA-4507-AC21-DA00A33C7C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9" y="3570"/>
              <a:ext cx="4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grpSp>
          <p:nvGrpSpPr>
            <p:cNvPr id="71685" name="Group 13">
              <a:extLst>
                <a:ext uri="{FF2B5EF4-FFF2-40B4-BE49-F238E27FC236}">
                  <a16:creationId xmlns:a16="http://schemas.microsoft.com/office/drawing/2014/main" xmlns="" id="{9B836B56-F79D-451C-B97B-B635FDC444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9" y="2159"/>
              <a:ext cx="5040" cy="4800"/>
              <a:chOff x="0" y="0"/>
              <a:chExt cx="2688" cy="2505"/>
            </a:xfrm>
          </p:grpSpPr>
          <p:grpSp>
            <p:nvGrpSpPr>
              <p:cNvPr id="71686" name="Group 14">
                <a:extLst>
                  <a:ext uri="{FF2B5EF4-FFF2-40B4-BE49-F238E27FC236}">
                    <a16:creationId xmlns:a16="http://schemas.microsoft.com/office/drawing/2014/main" xmlns="" id="{B645D66A-C38B-46F6-BA10-A50225E78E8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2" y="0"/>
                <a:ext cx="371" cy="2505"/>
                <a:chOff x="0" y="0"/>
                <a:chExt cx="432" cy="3659"/>
              </a:xfrm>
            </p:grpSpPr>
            <p:sp>
              <p:nvSpPr>
                <p:cNvPr id="71687" name="Line 15">
                  <a:extLst>
                    <a:ext uri="{FF2B5EF4-FFF2-40B4-BE49-F238E27FC236}">
                      <a16:creationId xmlns:a16="http://schemas.microsoft.com/office/drawing/2014/main" xmlns="" id="{37463699-2941-42A2-9697-8DFCB9CF5D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88" y="0"/>
                  <a:ext cx="0" cy="3552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71688" name="Text Box 16">
                  <a:extLst>
                    <a:ext uri="{FF2B5EF4-FFF2-40B4-BE49-F238E27FC236}">
                      <a16:creationId xmlns:a16="http://schemas.microsoft.com/office/drawing/2014/main" xmlns="" id="{24357DB6-2848-4E29-8E5F-5BCC7C1964D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8" y="910"/>
                  <a:ext cx="213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3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89" name="Text Box 17">
                  <a:extLst>
                    <a:ext uri="{FF2B5EF4-FFF2-40B4-BE49-F238E27FC236}">
                      <a16:creationId xmlns:a16="http://schemas.microsoft.com/office/drawing/2014/main" xmlns="" id="{F11CC445-FBD0-4F66-86F3-E14F6AD2C50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" y="1582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1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90" name="Text Box 18">
                  <a:extLst>
                    <a:ext uri="{FF2B5EF4-FFF2-40B4-BE49-F238E27FC236}">
                      <a16:creationId xmlns:a16="http://schemas.microsoft.com/office/drawing/2014/main" xmlns="" id="{6C9D35C3-C352-46AD-9F6D-D0A61A65A6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" y="574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4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91" name="Text Box 19">
                  <a:extLst>
                    <a:ext uri="{FF2B5EF4-FFF2-40B4-BE49-F238E27FC236}">
                      <a16:creationId xmlns:a16="http://schemas.microsoft.com/office/drawing/2014/main" xmlns="" id="{8239631A-2174-47A0-8A74-3833A28A958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" y="1199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2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92" name="Text Box 20">
                  <a:extLst>
                    <a:ext uri="{FF2B5EF4-FFF2-40B4-BE49-F238E27FC236}">
                      <a16:creationId xmlns:a16="http://schemas.microsoft.com/office/drawing/2014/main" xmlns="" id="{B6110825-909F-420F-978B-07670917443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" y="237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5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71693" name="Group 21">
                  <a:extLst>
                    <a:ext uri="{FF2B5EF4-FFF2-40B4-BE49-F238E27FC236}">
                      <a16:creationId xmlns:a16="http://schemas.microsoft.com/office/drawing/2014/main" xmlns="" id="{D6F38D6A-241E-4EC7-B15E-CA5C8D75E88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362763">
                  <a:off x="192" y="456"/>
                  <a:ext cx="312" cy="168"/>
                  <a:chOff x="0" y="0"/>
                  <a:chExt cx="192" cy="96"/>
                </a:xfrm>
              </p:grpSpPr>
              <p:sp>
                <p:nvSpPr>
                  <p:cNvPr id="71694" name="Line 22">
                    <a:extLst>
                      <a:ext uri="{FF2B5EF4-FFF2-40B4-BE49-F238E27FC236}">
                        <a16:creationId xmlns:a16="http://schemas.microsoft.com/office/drawing/2014/main" xmlns="" id="{3FD0C89F-187F-460E-88E5-96365A9F909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695" name="Line 23">
                    <a:extLst>
                      <a:ext uri="{FF2B5EF4-FFF2-40B4-BE49-F238E27FC236}">
                        <a16:creationId xmlns:a16="http://schemas.microsoft.com/office/drawing/2014/main" xmlns="" id="{E6FDFFE6-FE97-4B8C-8812-52B5359D780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grpSp>
              <p:nvGrpSpPr>
                <p:cNvPr id="71696" name="Group 24">
                  <a:extLst>
                    <a:ext uri="{FF2B5EF4-FFF2-40B4-BE49-F238E27FC236}">
                      <a16:creationId xmlns:a16="http://schemas.microsoft.com/office/drawing/2014/main" xmlns="" id="{E033635D-B7EE-4FA4-8EFE-7C425195CEF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362763">
                  <a:off x="192" y="1128"/>
                  <a:ext cx="312" cy="168"/>
                  <a:chOff x="0" y="0"/>
                  <a:chExt cx="192" cy="96"/>
                </a:xfrm>
              </p:grpSpPr>
              <p:sp>
                <p:nvSpPr>
                  <p:cNvPr id="71697" name="Line 25">
                    <a:extLst>
                      <a:ext uri="{FF2B5EF4-FFF2-40B4-BE49-F238E27FC236}">
                        <a16:creationId xmlns:a16="http://schemas.microsoft.com/office/drawing/2014/main" xmlns="" id="{7ECC3784-0A55-4DC9-B68C-B2B0D305BFC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698" name="Line 26">
                    <a:extLst>
                      <a:ext uri="{FF2B5EF4-FFF2-40B4-BE49-F238E27FC236}">
                        <a16:creationId xmlns:a16="http://schemas.microsoft.com/office/drawing/2014/main" xmlns="" id="{08D8BC1C-86E5-4679-91A9-EA32722C525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grpSp>
              <p:nvGrpSpPr>
                <p:cNvPr id="71699" name="Group 27">
                  <a:extLst>
                    <a:ext uri="{FF2B5EF4-FFF2-40B4-BE49-F238E27FC236}">
                      <a16:creationId xmlns:a16="http://schemas.microsoft.com/office/drawing/2014/main" xmlns="" id="{13A7AF39-ECE2-4F27-B25F-68FC89858EA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362763">
                  <a:off x="192" y="1776"/>
                  <a:ext cx="312" cy="168"/>
                  <a:chOff x="0" y="0"/>
                  <a:chExt cx="192" cy="96"/>
                </a:xfrm>
              </p:grpSpPr>
              <p:sp>
                <p:nvSpPr>
                  <p:cNvPr id="71700" name="Line 28">
                    <a:extLst>
                      <a:ext uri="{FF2B5EF4-FFF2-40B4-BE49-F238E27FC236}">
                        <a16:creationId xmlns:a16="http://schemas.microsoft.com/office/drawing/2014/main" xmlns="" id="{0D316DF9-D311-4E7C-A948-B7B315D45D4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701" name="Line 29">
                    <a:extLst>
                      <a:ext uri="{FF2B5EF4-FFF2-40B4-BE49-F238E27FC236}">
                        <a16:creationId xmlns:a16="http://schemas.microsoft.com/office/drawing/2014/main" xmlns="" id="{13A17AF2-3A94-4FF5-A3DE-04427C33BFF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sp>
              <p:nvSpPr>
                <p:cNvPr id="71702" name="Text Box 30">
                  <a:extLst>
                    <a:ext uri="{FF2B5EF4-FFF2-40B4-BE49-F238E27FC236}">
                      <a16:creationId xmlns:a16="http://schemas.microsoft.com/office/drawing/2014/main" xmlns="" id="{F960CEE0-87C7-44A8-AD58-592D4182A42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544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–2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703" name="Text Box 31">
                  <a:extLst>
                    <a:ext uri="{FF2B5EF4-FFF2-40B4-BE49-F238E27FC236}">
                      <a16:creationId xmlns:a16="http://schemas.microsoft.com/office/drawing/2014/main" xmlns="" id="{08BCB72C-48BA-4EE7-B1F8-6226B77C003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3216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–4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704" name="Text Box 32">
                  <a:extLst>
                    <a:ext uri="{FF2B5EF4-FFF2-40B4-BE49-F238E27FC236}">
                      <a16:creationId xmlns:a16="http://schemas.microsoft.com/office/drawing/2014/main" xmlns="" id="{7E5E4981-D2A0-47E9-907E-7B564D5D403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207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–1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705" name="Text Box 33">
                  <a:extLst>
                    <a:ext uri="{FF2B5EF4-FFF2-40B4-BE49-F238E27FC236}">
                      <a16:creationId xmlns:a16="http://schemas.microsoft.com/office/drawing/2014/main" xmlns="" id="{938925B3-BE5A-4CE2-ACA2-9F0F627B930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832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–3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71706" name="Group 34">
                  <a:extLst>
                    <a:ext uri="{FF2B5EF4-FFF2-40B4-BE49-F238E27FC236}">
                      <a16:creationId xmlns:a16="http://schemas.microsoft.com/office/drawing/2014/main" xmlns="" id="{1AE2849D-0656-4DFB-B3A9-F1E697E2952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362763">
                  <a:off x="192" y="2424"/>
                  <a:ext cx="312" cy="168"/>
                  <a:chOff x="0" y="0"/>
                  <a:chExt cx="192" cy="96"/>
                </a:xfrm>
              </p:grpSpPr>
              <p:sp>
                <p:nvSpPr>
                  <p:cNvPr id="71707" name="Line 35">
                    <a:extLst>
                      <a:ext uri="{FF2B5EF4-FFF2-40B4-BE49-F238E27FC236}">
                        <a16:creationId xmlns:a16="http://schemas.microsoft.com/office/drawing/2014/main" xmlns="" id="{0EBF9FF4-48AD-4941-85BE-FD83248BA30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708" name="Line 36">
                    <a:extLst>
                      <a:ext uri="{FF2B5EF4-FFF2-40B4-BE49-F238E27FC236}">
                        <a16:creationId xmlns:a16="http://schemas.microsoft.com/office/drawing/2014/main" xmlns="" id="{75772AA5-E3E1-4793-9357-B74AE6E0BAB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grpSp>
              <p:nvGrpSpPr>
                <p:cNvPr id="71709" name="Group 37">
                  <a:extLst>
                    <a:ext uri="{FF2B5EF4-FFF2-40B4-BE49-F238E27FC236}">
                      <a16:creationId xmlns:a16="http://schemas.microsoft.com/office/drawing/2014/main" xmlns="" id="{008D8C51-E8B2-46FE-81DB-4F99B4D0729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362763">
                  <a:off x="192" y="3096"/>
                  <a:ext cx="312" cy="168"/>
                  <a:chOff x="0" y="0"/>
                  <a:chExt cx="192" cy="96"/>
                </a:xfrm>
              </p:grpSpPr>
              <p:sp>
                <p:nvSpPr>
                  <p:cNvPr id="71710" name="Line 38">
                    <a:extLst>
                      <a:ext uri="{FF2B5EF4-FFF2-40B4-BE49-F238E27FC236}">
                        <a16:creationId xmlns:a16="http://schemas.microsoft.com/office/drawing/2014/main" xmlns="" id="{78AEBF6B-D381-4DEA-B7E4-52A3669F8C9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711" name="Line 39">
                    <a:extLst>
                      <a:ext uri="{FF2B5EF4-FFF2-40B4-BE49-F238E27FC236}">
                        <a16:creationId xmlns:a16="http://schemas.microsoft.com/office/drawing/2014/main" xmlns="" id="{088C4364-2928-47DA-8FE8-6D4521390D2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71712" name="Group 40">
                <a:extLst>
                  <a:ext uri="{FF2B5EF4-FFF2-40B4-BE49-F238E27FC236}">
                    <a16:creationId xmlns:a16="http://schemas.microsoft.com/office/drawing/2014/main" xmlns="" id="{08D3E2BD-B9C3-43B0-AF2F-466E094BDC7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342"/>
                <a:ext cx="2688" cy="383"/>
                <a:chOff x="0" y="-6"/>
                <a:chExt cx="4320" cy="965"/>
              </a:xfrm>
            </p:grpSpPr>
            <p:sp>
              <p:nvSpPr>
                <p:cNvPr id="71713" name="Text Box 41">
                  <a:extLst>
                    <a:ext uri="{FF2B5EF4-FFF2-40B4-BE49-F238E27FC236}">
                      <a16:creationId xmlns:a16="http://schemas.microsoft.com/office/drawing/2014/main" xmlns="" id="{280B3EE8-CFBB-42FB-85F2-4093636D524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13" y="-6"/>
                  <a:ext cx="470" cy="7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+mn-lt"/>
                    </a:rPr>
                    <a:t>O</a:t>
                  </a:r>
                  <a:endParaRPr lang="en-US" altLang="zh-CN" b="1" i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71714" name="Group 42">
                  <a:extLst>
                    <a:ext uri="{FF2B5EF4-FFF2-40B4-BE49-F238E27FC236}">
                      <a16:creationId xmlns:a16="http://schemas.microsoft.com/office/drawing/2014/main" xmlns="" id="{D7D2A28E-ACEB-43BA-8461-D7823F86381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320" cy="959"/>
                  <a:chOff x="0" y="0"/>
                  <a:chExt cx="4320" cy="959"/>
                </a:xfrm>
              </p:grpSpPr>
              <p:sp>
                <p:nvSpPr>
                  <p:cNvPr id="71715" name="Line 43">
                    <a:extLst>
                      <a:ext uri="{FF2B5EF4-FFF2-40B4-BE49-F238E27FC236}">
                        <a16:creationId xmlns:a16="http://schemas.microsoft.com/office/drawing/2014/main" xmlns="" id="{92D17002-54B9-4F16-8317-23D605FB284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144"/>
                    <a:ext cx="432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grpSp>
                <p:nvGrpSpPr>
                  <p:cNvPr id="71716" name="Group 44">
                    <a:extLst>
                      <a:ext uri="{FF2B5EF4-FFF2-40B4-BE49-F238E27FC236}">
                        <a16:creationId xmlns:a16="http://schemas.microsoft.com/office/drawing/2014/main" xmlns="" id="{19133E8B-BB2E-4B09-8DD7-13ED2CCA26B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872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17" name="Line 45">
                      <a:extLst>
                        <a:ext uri="{FF2B5EF4-FFF2-40B4-BE49-F238E27FC236}">
                          <a16:creationId xmlns:a16="http://schemas.microsoft.com/office/drawing/2014/main" xmlns="" id="{BA9E69DE-AD05-4F60-9ACC-175A507E48D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18" name="Line 46">
                      <a:extLst>
                        <a:ext uri="{FF2B5EF4-FFF2-40B4-BE49-F238E27FC236}">
                          <a16:creationId xmlns:a16="http://schemas.microsoft.com/office/drawing/2014/main" xmlns="" id="{627833E2-F2C2-4545-AD0C-79A9C016543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grpSp>
                <p:nvGrpSpPr>
                  <p:cNvPr id="71719" name="Group 47">
                    <a:extLst>
                      <a:ext uri="{FF2B5EF4-FFF2-40B4-BE49-F238E27FC236}">
                        <a16:creationId xmlns:a16="http://schemas.microsoft.com/office/drawing/2014/main" xmlns="" id="{5C2DB33B-E48A-4FA8-A379-28629968EDA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640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20" name="Line 48">
                      <a:extLst>
                        <a:ext uri="{FF2B5EF4-FFF2-40B4-BE49-F238E27FC236}">
                          <a16:creationId xmlns:a16="http://schemas.microsoft.com/office/drawing/2014/main" xmlns="" id="{9D0DC263-C2BC-402A-A251-31DA53742E3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21" name="Line 49">
                      <a:extLst>
                        <a:ext uri="{FF2B5EF4-FFF2-40B4-BE49-F238E27FC236}">
                          <a16:creationId xmlns:a16="http://schemas.microsoft.com/office/drawing/2014/main" xmlns="" id="{893E61CA-982E-4363-B8BA-654833B10D6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grpSp>
                <p:nvGrpSpPr>
                  <p:cNvPr id="71722" name="Group 50">
                    <a:extLst>
                      <a:ext uri="{FF2B5EF4-FFF2-40B4-BE49-F238E27FC236}">
                        <a16:creationId xmlns:a16="http://schemas.microsoft.com/office/drawing/2014/main" xmlns="" id="{6C5C0111-D897-4D77-8A96-CCC739699B3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08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23" name="Line 51">
                      <a:extLst>
                        <a:ext uri="{FF2B5EF4-FFF2-40B4-BE49-F238E27FC236}">
                          <a16:creationId xmlns:a16="http://schemas.microsoft.com/office/drawing/2014/main" xmlns="" id="{E4C6EF5C-3E50-47BA-8FA0-C8CF6B0B7D9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24" name="Line 52">
                      <a:extLst>
                        <a:ext uri="{FF2B5EF4-FFF2-40B4-BE49-F238E27FC236}">
                          <a16:creationId xmlns:a16="http://schemas.microsoft.com/office/drawing/2014/main" xmlns="" id="{64B0A331-53D3-4A15-A753-9A3357C51F4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sp>
                <p:nvSpPr>
                  <p:cNvPr id="71725" name="Text Box 53">
                    <a:extLst>
                      <a:ext uri="{FF2B5EF4-FFF2-40B4-BE49-F238E27FC236}">
                        <a16:creationId xmlns:a16="http://schemas.microsoft.com/office/drawing/2014/main" xmlns="" id="{51F3BDF2-4A72-47B0-AB20-94D897A34D1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62" y="194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>
                        <a:latin typeface="+mn-lt"/>
                      </a:rPr>
                      <a:t>1</a:t>
                    </a:r>
                    <a:endParaRPr lang="en-US" altLang="zh-CN" b="1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6" name="Text Box 54">
                    <a:extLst>
                      <a:ext uri="{FF2B5EF4-FFF2-40B4-BE49-F238E27FC236}">
                        <a16:creationId xmlns:a16="http://schemas.microsoft.com/office/drawing/2014/main" xmlns="" id="{C2E75DE7-ABC5-4E8C-878D-6AFDB36D565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4" y="194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>
                        <a:latin typeface="+mn-lt"/>
                      </a:rPr>
                      <a:t>2</a:t>
                    </a:r>
                    <a:endParaRPr lang="en-US" altLang="zh-CN" b="1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7" name="Text Box 55">
                    <a:extLst>
                      <a:ext uri="{FF2B5EF4-FFF2-40B4-BE49-F238E27FC236}">
                        <a16:creationId xmlns:a16="http://schemas.microsoft.com/office/drawing/2014/main" xmlns="" id="{CA740F6A-CB0F-49CC-9D5B-452A282513F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928" y="194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>
                        <a:latin typeface="+mn-lt"/>
                      </a:rPr>
                      <a:t>3</a:t>
                    </a:r>
                    <a:endParaRPr lang="en-US" altLang="zh-CN" b="1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8" name="Text Box 56">
                    <a:extLst>
                      <a:ext uri="{FF2B5EF4-FFF2-40B4-BE49-F238E27FC236}">
                        <a16:creationId xmlns:a16="http://schemas.microsoft.com/office/drawing/2014/main" xmlns="" id="{121D35F7-B98E-4383-B984-8358FD61BFC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12" y="194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>
                        <a:latin typeface="+mn-lt"/>
                      </a:rPr>
                      <a:t>4</a:t>
                    </a:r>
                    <a:endParaRPr lang="en-US" altLang="zh-CN" b="1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9" name="Text Box 57">
                    <a:extLst>
                      <a:ext uri="{FF2B5EF4-FFF2-40B4-BE49-F238E27FC236}">
                        <a16:creationId xmlns:a16="http://schemas.microsoft.com/office/drawing/2014/main" xmlns="" id="{5D5FF0C8-9F29-454D-BA50-BE9BE5099FF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8" y="194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>
                        <a:latin typeface="+mn-lt"/>
                      </a:rPr>
                      <a:t>5</a:t>
                    </a:r>
                    <a:endParaRPr lang="en-US" altLang="zh-CN" b="1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71730" name="Group 58">
                    <a:extLst>
                      <a:ext uri="{FF2B5EF4-FFF2-40B4-BE49-F238E27FC236}">
                        <a16:creationId xmlns:a16="http://schemas.microsoft.com/office/drawing/2014/main" xmlns="" id="{7A5E7C37-5AFC-4A04-A88F-9BA10336CDF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8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31" name="Line 59">
                      <a:extLst>
                        <a:ext uri="{FF2B5EF4-FFF2-40B4-BE49-F238E27FC236}">
                          <a16:creationId xmlns:a16="http://schemas.microsoft.com/office/drawing/2014/main" xmlns="" id="{830BB120-C090-4F11-A610-C6D365EBFBD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32" name="Line 60">
                      <a:extLst>
                        <a:ext uri="{FF2B5EF4-FFF2-40B4-BE49-F238E27FC236}">
                          <a16:creationId xmlns:a16="http://schemas.microsoft.com/office/drawing/2014/main" xmlns="" id="{AB21986C-0009-4837-92EB-BB74DC69141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grpSp>
                <p:nvGrpSpPr>
                  <p:cNvPr id="71733" name="Group 61">
                    <a:extLst>
                      <a:ext uri="{FF2B5EF4-FFF2-40B4-BE49-F238E27FC236}">
                        <a16:creationId xmlns:a16="http://schemas.microsoft.com/office/drawing/2014/main" xmlns="" id="{FBA0262D-44AC-4FA1-9FFF-7EFF1AA9067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56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34" name="Line 62">
                      <a:extLst>
                        <a:ext uri="{FF2B5EF4-FFF2-40B4-BE49-F238E27FC236}">
                          <a16:creationId xmlns:a16="http://schemas.microsoft.com/office/drawing/2014/main" xmlns="" id="{66774171-3448-4ACB-BA1D-254E042B4E4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35" name="Line 63">
                      <a:extLst>
                        <a:ext uri="{FF2B5EF4-FFF2-40B4-BE49-F238E27FC236}">
                          <a16:creationId xmlns:a16="http://schemas.microsoft.com/office/drawing/2014/main" xmlns="" id="{539557E1-DC5A-4B8E-A6D3-58DA74B1B8F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sp>
                <p:nvSpPr>
                  <p:cNvPr id="71736" name="Text Box 64">
                    <a:extLst>
                      <a:ext uri="{FF2B5EF4-FFF2-40B4-BE49-F238E27FC236}">
                        <a16:creationId xmlns:a16="http://schemas.microsoft.com/office/drawing/2014/main" xmlns="" id="{FA9C503F-B832-42D8-9C84-C1159E94E80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" y="194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–4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37" name="Text Box 65">
                    <a:extLst>
                      <a:ext uri="{FF2B5EF4-FFF2-40B4-BE49-F238E27FC236}">
                        <a16:creationId xmlns:a16="http://schemas.microsoft.com/office/drawing/2014/main" xmlns="" id="{DF48744F-3563-4BEC-B95E-389422F7547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9" y="194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–3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38" name="Text Box 66">
                    <a:extLst>
                      <a:ext uri="{FF2B5EF4-FFF2-40B4-BE49-F238E27FC236}">
                        <a16:creationId xmlns:a16="http://schemas.microsoft.com/office/drawing/2014/main" xmlns="" id="{69678D47-3D64-4E5E-98B7-16F8EE3EB3B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65" y="194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–2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39" name="Text Box 67">
                    <a:extLst>
                      <a:ext uri="{FF2B5EF4-FFF2-40B4-BE49-F238E27FC236}">
                        <a16:creationId xmlns:a16="http://schemas.microsoft.com/office/drawing/2014/main" xmlns="" id="{06E4BB80-AEEE-4DD6-AFD4-8A21FCA33D7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9" y="194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–1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71740" name="Line 68">
              <a:extLst>
                <a:ext uri="{FF2B5EF4-FFF2-40B4-BE49-F238E27FC236}">
                  <a16:creationId xmlns:a16="http://schemas.microsoft.com/office/drawing/2014/main" xmlns="" id="{D42635C2-A785-4D23-82AE-124EC5E336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9" y="3570"/>
              <a:ext cx="4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71741" name="Line 70">
              <a:extLst>
                <a:ext uri="{FF2B5EF4-FFF2-40B4-BE49-F238E27FC236}">
                  <a16:creationId xmlns:a16="http://schemas.microsoft.com/office/drawing/2014/main" xmlns="" id="{31E214FF-41F8-4FD9-B0B5-EE72C9AEAB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0" y="2673"/>
              <a:ext cx="13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71742" name="Line 72">
              <a:extLst>
                <a:ext uri="{FF2B5EF4-FFF2-40B4-BE49-F238E27FC236}">
                  <a16:creationId xmlns:a16="http://schemas.microsoft.com/office/drawing/2014/main" xmlns="" id="{B6B0A6A0-4A8C-4701-9190-775F12FF87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9" y="4395"/>
              <a:ext cx="18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grpSp>
          <p:nvGrpSpPr>
            <p:cNvPr id="71743" name="组合 87">
              <a:extLst>
                <a:ext uri="{FF2B5EF4-FFF2-40B4-BE49-F238E27FC236}">
                  <a16:creationId xmlns:a16="http://schemas.microsoft.com/office/drawing/2014/main" xmlns="" id="{E140E277-17E1-4538-B020-B3DA57C220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09" y="2310"/>
              <a:ext cx="1905" cy="2380"/>
              <a:chOff x="4038600" y="1981200"/>
              <a:chExt cx="1613288" cy="2014993"/>
            </a:xfrm>
          </p:grpSpPr>
          <p:sp>
            <p:nvSpPr>
              <p:cNvPr id="71744" name="Text Box 11">
                <a:extLst>
                  <a:ext uri="{FF2B5EF4-FFF2-40B4-BE49-F238E27FC236}">
                    <a16:creationId xmlns:a16="http://schemas.microsoft.com/office/drawing/2014/main" xmlns="" id="{E075D760-276C-4BF9-85EE-94B4B60FE5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43400" y="1981200"/>
                <a:ext cx="447148" cy="490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A</a:t>
                </a:r>
                <a:endParaRPr lang="en-US" altLang="zh-CN" b="1" i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45" name="Line 71">
                <a:extLst>
                  <a:ext uri="{FF2B5EF4-FFF2-40B4-BE49-F238E27FC236}">
                    <a16:creationId xmlns:a16="http://schemas.microsoft.com/office/drawing/2014/main" xmlns="" id="{EE7CE2D5-8FDA-4163-AFBA-2C95C7436A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19600" y="3068797"/>
                <a:ext cx="1232288" cy="6650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46" name="Line 75">
                <a:extLst>
                  <a:ext uri="{FF2B5EF4-FFF2-40B4-BE49-F238E27FC236}">
                    <a16:creationId xmlns:a16="http://schemas.microsoft.com/office/drawing/2014/main" xmlns="" id="{EAC85FA6-C65B-41B6-8DFE-A85D5FA985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9600" y="2286000"/>
                <a:ext cx="457200" cy="14478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47" name="Line 76">
                <a:extLst>
                  <a:ext uri="{FF2B5EF4-FFF2-40B4-BE49-F238E27FC236}">
                    <a16:creationId xmlns:a16="http://schemas.microsoft.com/office/drawing/2014/main" xmlns="" id="{8C6F463A-A516-442C-960C-9BB92675A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6800" y="2286000"/>
                <a:ext cx="762000" cy="7620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48" name="Text Box 77">
                <a:extLst>
                  <a:ext uri="{FF2B5EF4-FFF2-40B4-BE49-F238E27FC236}">
                    <a16:creationId xmlns:a16="http://schemas.microsoft.com/office/drawing/2014/main" xmlns="" id="{3A9A399A-66F4-4BF0-92D7-BAA8C4A938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76616" y="2852887"/>
                <a:ext cx="409575" cy="490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C</a:t>
                </a:r>
                <a:endParaRPr lang="en-US" altLang="zh-CN" b="1" i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49" name="Text Box 78">
                <a:extLst>
                  <a:ext uri="{FF2B5EF4-FFF2-40B4-BE49-F238E27FC236}">
                    <a16:creationId xmlns:a16="http://schemas.microsoft.com/office/drawing/2014/main" xmlns="" id="{F1C7E636-4D9F-480B-8545-63B49A3E35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8600" y="3505200"/>
                <a:ext cx="447148" cy="490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B</a:t>
                </a:r>
                <a:endParaRPr lang="en-US" altLang="zh-CN" b="1" i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1750" name="组合 86">
              <a:extLst>
                <a:ext uri="{FF2B5EF4-FFF2-40B4-BE49-F238E27FC236}">
                  <a16:creationId xmlns:a16="http://schemas.microsoft.com/office/drawing/2014/main" xmlns="" id="{5F72DFB7-5E20-4619-B323-1CBE69A2CD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50" y="2310"/>
              <a:ext cx="2798" cy="2292"/>
              <a:chOff x="6019800" y="1981200"/>
              <a:chExt cx="2368535" cy="1940274"/>
            </a:xfrm>
          </p:grpSpPr>
          <p:sp>
            <p:nvSpPr>
              <p:cNvPr id="71751" name="Line 6">
                <a:extLst>
                  <a:ext uri="{FF2B5EF4-FFF2-40B4-BE49-F238E27FC236}">
                    <a16:creationId xmlns:a16="http://schemas.microsoft.com/office/drawing/2014/main" xmlns="" id="{A113DC13-738B-4316-8136-0E8E794200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19800" y="3733800"/>
                <a:ext cx="1524000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52" name="Text Box 79">
                <a:extLst>
                  <a:ext uri="{FF2B5EF4-FFF2-40B4-BE49-F238E27FC236}">
                    <a16:creationId xmlns:a16="http://schemas.microsoft.com/office/drawing/2014/main" xmlns="" id="{F3D8A7F9-0FAA-49E0-9BA2-73294BA977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72400" y="3428999"/>
                <a:ext cx="615935" cy="492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B</a:t>
                </a:r>
                <a:r>
                  <a:rPr lang="en-US" altLang="zh-CN" b="1">
                    <a:solidFill>
                      <a:srgbClr val="0000FF"/>
                    </a:solidFill>
                    <a:latin typeface="+mn-lt"/>
                  </a:rPr>
                  <a:t> ′</a:t>
                </a:r>
                <a:endParaRPr lang="en-US" altLang="zh-CN" b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3" name="Text Box 80">
                <a:extLst>
                  <a:ext uri="{FF2B5EF4-FFF2-40B4-BE49-F238E27FC236}">
                    <a16:creationId xmlns:a16="http://schemas.microsoft.com/office/drawing/2014/main" xmlns="" id="{29B15002-8B6C-4B02-B5BE-58E686202E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15200" y="1981200"/>
                <a:ext cx="538938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A</a:t>
                </a:r>
                <a:r>
                  <a:rPr lang="en-US" altLang="zh-CN" b="1">
                    <a:solidFill>
                      <a:srgbClr val="0000FF"/>
                    </a:solidFill>
                    <a:latin typeface="+mn-lt"/>
                  </a:rPr>
                  <a:t>′</a:t>
                </a:r>
                <a:endParaRPr lang="en-US" altLang="zh-CN" b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4" name="Text Box 81">
                <a:extLst>
                  <a:ext uri="{FF2B5EF4-FFF2-40B4-BE49-F238E27FC236}">
                    <a16:creationId xmlns:a16="http://schemas.microsoft.com/office/drawing/2014/main" xmlns="" id="{AF675113-8F71-4BAD-A5DC-4176FC9342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88224" y="2819400"/>
                <a:ext cx="615867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C</a:t>
                </a:r>
                <a:r>
                  <a:rPr lang="en-US" altLang="zh-CN" b="1">
                    <a:solidFill>
                      <a:srgbClr val="0000FF"/>
                    </a:solidFill>
                    <a:latin typeface="+mn-lt"/>
                  </a:rPr>
                  <a:t> ′</a:t>
                </a:r>
                <a:endParaRPr lang="en-US" altLang="zh-CN" b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5" name="Line 82">
                <a:extLst>
                  <a:ext uri="{FF2B5EF4-FFF2-40B4-BE49-F238E27FC236}">
                    <a16:creationId xmlns:a16="http://schemas.microsoft.com/office/drawing/2014/main" xmlns="" id="{E10CF60A-B83D-4E70-A56E-37916A3A93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00800" y="2286000"/>
                <a:ext cx="762000" cy="76200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56" name="Line 83">
                <a:extLst>
                  <a:ext uri="{FF2B5EF4-FFF2-40B4-BE49-F238E27FC236}">
                    <a16:creationId xmlns:a16="http://schemas.microsoft.com/office/drawing/2014/main" xmlns="" id="{3BF7C42F-30B4-4E74-B9B0-51C0D7126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0800" y="3048000"/>
                <a:ext cx="1143000" cy="68580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57" name="Line 84">
                <a:extLst>
                  <a:ext uri="{FF2B5EF4-FFF2-40B4-BE49-F238E27FC236}">
                    <a16:creationId xmlns:a16="http://schemas.microsoft.com/office/drawing/2014/main" xmlns="" id="{B619925F-507F-4DE3-AAC8-ECD85FEFC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62800" y="2286000"/>
                <a:ext cx="381000" cy="144780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71758" name="Text Box 86">
              <a:extLst>
                <a:ext uri="{FF2B5EF4-FFF2-40B4-BE49-F238E27FC236}">
                  <a16:creationId xmlns:a16="http://schemas.microsoft.com/office/drawing/2014/main" xmlns="" id="{769ED1AF-B9D5-4CB0-8F3A-046BFAF673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41" y="4781"/>
              <a:ext cx="558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tx2"/>
                  </a:solidFill>
                  <a:latin typeface="+mn-lt"/>
                </a:rPr>
                <a:t>x</a:t>
              </a:r>
              <a:r>
                <a:rPr lang="en-US" altLang="zh-CN" b="1">
                  <a:solidFill>
                    <a:schemeClr val="tx2"/>
                  </a:solidFill>
                  <a:latin typeface="+mn-lt"/>
                </a:rPr>
                <a:t> </a:t>
              </a:r>
              <a:endParaRPr lang="en-US" altLang="zh-CN" b="1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71759" name="Text Box 87">
            <a:extLst>
              <a:ext uri="{FF2B5EF4-FFF2-40B4-BE49-F238E27FC236}">
                <a16:creationId xmlns:a16="http://schemas.microsoft.com/office/drawing/2014/main" xmlns="" id="{040B3263-F409-4D44-AD51-C5FE4105D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5199" y="1793875"/>
            <a:ext cx="3449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 dirty="0">
                <a:solidFill>
                  <a:schemeClr val="tx2"/>
                </a:solidFill>
                <a:latin typeface="+mn-lt"/>
              </a:rPr>
              <a:t>y</a:t>
            </a:r>
            <a:r>
              <a:rPr lang="en-US" altLang="zh-CN" b="1" dirty="0">
                <a:solidFill>
                  <a:schemeClr val="tx2"/>
                </a:solidFill>
                <a:latin typeface="+mn-lt"/>
              </a:rPr>
              <a:t> </a:t>
            </a:r>
            <a:endParaRPr lang="en-US" altLang="zh-CN" b="1" dirty="0">
              <a:solidFill>
                <a:schemeClr val="tx2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71765" name="组合 6">
            <a:extLst>
              <a:ext uri="{FF2B5EF4-FFF2-40B4-BE49-F238E27FC236}">
                <a16:creationId xmlns:a16="http://schemas.microsoft.com/office/drawing/2014/main" xmlns="" id="{11937FD5-0DDA-43AD-87A9-71FF2F00986E}"/>
              </a:ext>
            </a:extLst>
          </p:cNvPr>
          <p:cNvGrpSpPr>
            <a:grpSpLocks/>
          </p:cNvGrpSpPr>
          <p:nvPr/>
        </p:nvGrpSpPr>
        <p:grpSpPr bwMode="auto">
          <a:xfrm>
            <a:off x="3290314" y="512609"/>
            <a:ext cx="2479675" cy="522288"/>
            <a:chOff x="5060" y="905"/>
            <a:chExt cx="3904" cy="822"/>
          </a:xfrm>
        </p:grpSpPr>
        <p:grpSp>
          <p:nvGrpSpPr>
            <p:cNvPr id="71766" name="组合 21">
              <a:extLst>
                <a:ext uri="{FF2B5EF4-FFF2-40B4-BE49-F238E27FC236}">
                  <a16:creationId xmlns:a16="http://schemas.microsoft.com/office/drawing/2014/main" xmlns="" id="{30D011F9-5539-4A62-A289-27CE4D1F1B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5" name="缺角矩形 4">
                <a:extLst>
                  <a:ext uri="{FF2B5EF4-FFF2-40B4-BE49-F238E27FC236}">
                    <a16:creationId xmlns:a16="http://schemas.microsoft.com/office/drawing/2014/main" xmlns="" id="{045EF360-0D29-4680-9893-1C4A7818A249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:a16="http://schemas.microsoft.com/office/drawing/2014/main" xmlns="" id="{5AF2AFDB-3034-4BCC-8134-5694E9C19EE8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17D556E8-416B-43DE-B109-1FDB3DA21EEE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887D88C9-AF7B-441A-BAB1-5C9723A61FE7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2EADBADE-60FA-47AF-B824-915E7F63B67B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1772" name="TextBox 15">
              <a:extLst>
                <a:ext uri="{FF2B5EF4-FFF2-40B4-BE49-F238E27FC236}">
                  <a16:creationId xmlns:a16="http://schemas.microsoft.com/office/drawing/2014/main" xmlns="" id="{5D034A6F-BAB1-4B8E-B1A1-BEE4FEE2E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" name="Text Box 3">
            <a:extLst>
              <a:ext uri="{FF2B5EF4-FFF2-40B4-BE49-F238E27FC236}">
                <a16:creationId xmlns:a16="http://schemas.microsoft.com/office/drawing/2014/main" xmlns="" id="{617CB950-07ED-4853-9B98-0D24A2894B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07" y="2368322"/>
            <a:ext cx="504110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(–3,5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(–4,1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(–1,3)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轴的对称点分别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′(3,5),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′(4,1),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′(1,3).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依次连接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′,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就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得到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轴对称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′C′.</a:t>
            </a:r>
          </a:p>
        </p:txBody>
      </p:sp>
      <p:grpSp>
        <p:nvGrpSpPr>
          <p:cNvPr id="95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96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97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9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3459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9" grpId="0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2">
            <a:extLst>
              <a:ext uri="{FF2B5EF4-FFF2-40B4-BE49-F238E27FC236}">
                <a16:creationId xmlns:a16="http://schemas.microsoft.com/office/drawing/2014/main" xmlns="" id="{205E4FFA-D530-4CC8-9055-E53F4DDE7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2" y="1117492"/>
            <a:ext cx="846899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知点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（2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），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（3，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）关于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轴对称，求点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（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）在第几象限？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ACACC94-E017-4FC4-91B6-1F3C4E938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2" y="2274888"/>
            <a:ext cx="65928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∵点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（2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（3，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）关于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轴对称，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 ∴2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=3，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得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=2，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点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）在第四象限．</a:t>
            </a: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5" name="组合 6">
            <a:extLst>
              <a:ext uri="{FF2B5EF4-FFF2-40B4-BE49-F238E27FC236}">
                <a16:creationId xmlns:a16="http://schemas.microsoft.com/office/drawing/2014/main" xmlns="" id="{11937FD5-0DDA-43AD-87A9-71FF2F00986E}"/>
              </a:ext>
            </a:extLst>
          </p:cNvPr>
          <p:cNvGrpSpPr>
            <a:grpSpLocks/>
          </p:cNvGrpSpPr>
          <p:nvPr/>
        </p:nvGrpSpPr>
        <p:grpSpPr bwMode="auto">
          <a:xfrm>
            <a:off x="3306671" y="530225"/>
            <a:ext cx="2479675" cy="522288"/>
            <a:chOff x="5060" y="905"/>
            <a:chExt cx="3904" cy="822"/>
          </a:xfrm>
        </p:grpSpPr>
        <p:grpSp>
          <p:nvGrpSpPr>
            <p:cNvPr id="16" name="组合 21">
              <a:extLst>
                <a:ext uri="{FF2B5EF4-FFF2-40B4-BE49-F238E27FC236}">
                  <a16:creationId xmlns:a16="http://schemas.microsoft.com/office/drawing/2014/main" xmlns="" id="{30D011F9-5539-4A62-A289-27CE4D1F1B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045EF360-0D29-4680-9893-1C4A7818A249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5AF2AFDB-3034-4BCC-8134-5694E9C19EE8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17D556E8-416B-43DE-B109-1FDB3DA21EEE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887D88C9-AF7B-441A-BAB1-5C9723A61FE7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2EADBADE-60FA-47AF-B824-915E7F63B67B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xmlns="" id="{5D034A6F-BAB1-4B8E-B1A1-BEE4FEE2E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43179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7">
            <a:extLst>
              <a:ext uri="{FF2B5EF4-FFF2-40B4-BE49-F238E27FC236}">
                <a16:creationId xmlns:a16="http://schemas.microsoft.com/office/drawing/2014/main" xmlns="" id="{C0CAD10F-29D6-4D43-B063-12D020038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690" y="1069293"/>
            <a:ext cx="6096635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在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平面直角坐标系中，规定把一个正方形先沿着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轴翻折，再向右平移2个单位称为1次变换．如图，已知正方形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的顶点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的坐标分别是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1）、（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3，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），把正方形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经过连续7次这样的变换得到正方形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′，求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的对应点</a:t>
            </a:r>
            <a:r>
              <a:rPr lang="zh-CN" altLang="en-US" sz="2400" b="1" i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′的坐标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73731" name="组合 2">
            <a:extLst>
              <a:ext uri="{FF2B5EF4-FFF2-40B4-BE49-F238E27FC236}">
                <a16:creationId xmlns:a16="http://schemas.microsoft.com/office/drawing/2014/main" xmlns="" id="{C5BD79C9-7A5B-4054-83B1-006B705C9E02}"/>
              </a:ext>
            </a:extLst>
          </p:cNvPr>
          <p:cNvGrpSpPr>
            <a:grpSpLocks/>
          </p:cNvGrpSpPr>
          <p:nvPr/>
        </p:nvGrpSpPr>
        <p:grpSpPr bwMode="auto">
          <a:xfrm>
            <a:off x="3305948" y="510124"/>
            <a:ext cx="2478088" cy="522287"/>
            <a:chOff x="5060" y="905"/>
            <a:chExt cx="3904" cy="822"/>
          </a:xfrm>
        </p:grpSpPr>
        <p:grpSp>
          <p:nvGrpSpPr>
            <p:cNvPr id="73732" name="组合 6">
              <a:extLst>
                <a:ext uri="{FF2B5EF4-FFF2-40B4-BE49-F238E27FC236}">
                  <a16:creationId xmlns:a16="http://schemas.microsoft.com/office/drawing/2014/main" xmlns="" id="{BA98BC98-81C3-4252-8758-F5DB6EDF5B8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FF664E85-7AAD-4F1D-8443-5AAE457E2B1F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D1072F36-F10E-41F2-AD63-024B0D0A4DAD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4F4220E3-39EE-4817-B465-D765B720560E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11A882B5-7A84-49CD-ADE0-1E4FC66C245D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B56B475F-1DE1-40EC-998B-1C816CE6F8A1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3738" name="TextBox 15">
              <a:extLst>
                <a:ext uri="{FF2B5EF4-FFF2-40B4-BE49-F238E27FC236}">
                  <a16:creationId xmlns:a16="http://schemas.microsoft.com/office/drawing/2014/main" xmlns="" id="{2662E1BE-20F6-4ACB-A9DE-B0BD6DCCCF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657" y="1316389"/>
            <a:ext cx="2700528" cy="270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414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1D8CD0-323E-4DD9-BF22-D7DC830C6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494" y="1209975"/>
            <a:ext cx="883031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∵正方形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的坐标分别是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3，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∴根据题意，得第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的对应点的坐标为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3+2，1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第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的对应点的坐标为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1+2，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第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的对应点的坐标为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1+2，1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第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的对应点的为：当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为奇数时为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，当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为偶数时为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∴把正方形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经过连续7次这样的变换得到正方形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′，则点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′的坐标是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11，1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．</a:t>
            </a:r>
          </a:p>
        </p:txBody>
      </p: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9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0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C5BD79C9-7A5B-4054-83B1-006B705C9E02}"/>
              </a:ext>
            </a:extLst>
          </p:cNvPr>
          <p:cNvGrpSpPr>
            <a:grpSpLocks/>
          </p:cNvGrpSpPr>
          <p:nvPr/>
        </p:nvGrpSpPr>
        <p:grpSpPr bwMode="auto">
          <a:xfrm>
            <a:off x="3305948" y="510124"/>
            <a:ext cx="2478088" cy="522287"/>
            <a:chOff x="5060" y="905"/>
            <a:chExt cx="3904" cy="822"/>
          </a:xfrm>
        </p:grpSpPr>
        <p:grpSp>
          <p:nvGrpSpPr>
            <p:cNvPr id="22" name="组合 6">
              <a:extLst>
                <a:ext uri="{FF2B5EF4-FFF2-40B4-BE49-F238E27FC236}">
                  <a16:creationId xmlns:a16="http://schemas.microsoft.com/office/drawing/2014/main" xmlns="" id="{BA98BC98-81C3-4252-8758-F5DB6EDF5B8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FF664E85-7AAD-4F1D-8443-5AAE457E2B1F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D1072F36-F10E-41F2-AD63-024B0D0A4DAD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4F4220E3-39EE-4817-B465-D765B720560E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11A882B5-7A84-49CD-ADE0-1E4FC66C245D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B56B475F-1DE1-40EC-998B-1C816CE6F8A1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3" name="TextBox 15">
              <a:extLst>
                <a:ext uri="{FF2B5EF4-FFF2-40B4-BE49-F238E27FC236}">
                  <a16:creationId xmlns:a16="http://schemas.microsoft.com/office/drawing/2014/main" xmlns="" id="{2662E1BE-20F6-4ACB-A9DE-B0BD6DCCCF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4226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E0D7EE9-1776-4D25-ACF5-EE176E1C4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933" y="1819096"/>
            <a:ext cx="1557496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用坐标表示轴对称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C1E8603-F47B-4E0E-9833-52785EA01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399" y="825321"/>
            <a:ext cx="1890712" cy="1200329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关于坐标轴对称的点的坐标特征</a:t>
            </a:r>
          </a:p>
        </p:txBody>
      </p:sp>
      <p:sp>
        <p:nvSpPr>
          <p:cNvPr id="15365" name="左大括号 9">
            <a:extLst>
              <a:ext uri="{FF2B5EF4-FFF2-40B4-BE49-F238E27FC236}">
                <a16:creationId xmlns:a16="http://schemas.microsoft.com/office/drawing/2014/main" xmlns="" id="{5E88B3ED-DBAB-4ECE-96BD-FF04E30C91FC}"/>
              </a:ext>
            </a:extLst>
          </p:cNvPr>
          <p:cNvSpPr>
            <a:spLocks/>
          </p:cNvSpPr>
          <p:nvPr/>
        </p:nvSpPr>
        <p:spPr bwMode="auto">
          <a:xfrm>
            <a:off x="1758474" y="1095196"/>
            <a:ext cx="109537" cy="2216150"/>
          </a:xfrm>
          <a:prstGeom prst="leftBrace">
            <a:avLst>
              <a:gd name="adj1" fmla="val 7212"/>
              <a:gd name="adj2" fmla="val 50000"/>
            </a:avLst>
          </a:prstGeom>
          <a:noFill/>
          <a:ln w="25400">
            <a:solidFill>
              <a:schemeClr val="tx2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63E7941-C133-4075-99BB-0B61BCAA0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399" y="2667376"/>
            <a:ext cx="1779588" cy="1200329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在坐标系中作已知图形的对称图形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88BA27B-FFA5-4694-98F3-0B1847DD1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2574" y="798258"/>
            <a:ext cx="4812189" cy="1061829"/>
          </a:xfrm>
          <a:prstGeom prst="rect">
            <a:avLst/>
          </a:prstGeom>
          <a:noFill/>
          <a:ln w="25400">
            <a:solidFill>
              <a:schemeClr val="tx1"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轴对称，横同纵反；关于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轴对称，横反纵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2110DBC-8278-45C3-BBA1-FE2FF084F8E8}"/>
              </a:ext>
            </a:extLst>
          </p:cNvPr>
          <p:cNvSpPr/>
          <p:nvPr/>
        </p:nvSpPr>
        <p:spPr>
          <a:xfrm>
            <a:off x="3923823" y="2822224"/>
            <a:ext cx="5048727" cy="1061829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关键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要明确点关于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轴、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轴对称点的坐标变化规律，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然后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正确画出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对称点的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位置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右箭头 8">
            <a:extLst>
              <a:ext uri="{FF2B5EF4-FFF2-40B4-BE49-F238E27FC236}">
                <a16:creationId xmlns:a16="http://schemas.microsoft.com/office/drawing/2014/main" xmlns="" id="{D74B3A2F-2931-4E50-A554-E7145EC554A2}"/>
              </a:ext>
            </a:extLst>
          </p:cNvPr>
          <p:cNvSpPr/>
          <p:nvPr/>
        </p:nvSpPr>
        <p:spPr bwMode="auto">
          <a:xfrm>
            <a:off x="3865086" y="1329172"/>
            <a:ext cx="217488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/>
          </a:p>
        </p:txBody>
      </p:sp>
      <p:sp>
        <p:nvSpPr>
          <p:cNvPr id="10" name="右箭头 9">
            <a:extLst>
              <a:ext uri="{FF2B5EF4-FFF2-40B4-BE49-F238E27FC236}">
                <a16:creationId xmlns:a16="http://schemas.microsoft.com/office/drawing/2014/main" xmlns="" id="{3585CC89-9F22-4AC8-B623-607AF55E4B9E}"/>
              </a:ext>
            </a:extLst>
          </p:cNvPr>
          <p:cNvSpPr/>
          <p:nvPr/>
        </p:nvSpPr>
        <p:spPr bwMode="auto">
          <a:xfrm>
            <a:off x="3699986" y="3255783"/>
            <a:ext cx="215900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/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5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6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" y="-70385"/>
            <a:ext cx="2006600" cy="486407"/>
            <a:chOff x="193" y="-70385"/>
            <a:chExt cx="2006600" cy="486407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374843" y="-7038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12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8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9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0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350522873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44133" y="1506814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1302478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文本框 6151">
            <a:extLst>
              <a:ext uri="{FF2B5EF4-FFF2-40B4-BE49-F238E27FC236}">
                <a16:creationId xmlns:a16="http://schemas.microsoft.com/office/drawing/2014/main" xmlns="" id="{4A35C6DA-F4EF-4D0D-B481-10D1BAC5C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8275" y="514471"/>
            <a:ext cx="2630488" cy="45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轴对称变换的应用</a:t>
            </a:r>
          </a:p>
        </p:txBody>
      </p:sp>
      <p:sp>
        <p:nvSpPr>
          <p:cNvPr id="8196" name="TextBox 21">
            <a:extLst>
              <a:ext uri="{FF2B5EF4-FFF2-40B4-BE49-F238E27FC236}">
                <a16:creationId xmlns:a16="http://schemas.microsoft.com/office/drawing/2014/main" xmlns="" id="{DD616165-D4D4-407E-B311-9EAEE8AB0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9346" y="1091065"/>
            <a:ext cx="794892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    在一张半透明纸的左边部分，画一只左脚印，把这张纸对折后描图，打开对折的纸，就能得到相应的右脚印，这时，右脚印和左脚印成轴对称，折痕所在直线就是它们的对称轴，并且连接任意一对对应点得到的线段被对称轴垂直平分</a:t>
            </a:r>
            <a:r>
              <a:rPr lang="en-US" altLang="zh-CN" sz="21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类似地，请你再画一个图形做一做，看看能否得到同样的结论</a:t>
            </a:r>
            <a:r>
              <a:rPr lang="en-US" altLang="zh-CN" sz="2100" b="1" dirty="0">
                <a:latin typeface="楷体" pitchFamily="49" charset="-122"/>
                <a:ea typeface="楷体" pitchFamily="49" charset="-122"/>
              </a:rPr>
              <a:t>.</a:t>
            </a:r>
          </a:p>
        </p:txBody>
      </p:sp>
      <p:pic>
        <p:nvPicPr>
          <p:cNvPr id="71685" name="图片 5">
            <a:extLst>
              <a:ext uri="{FF2B5EF4-FFF2-40B4-BE49-F238E27FC236}">
                <a16:creationId xmlns:a16="http://schemas.microsoft.com/office/drawing/2014/main" xmlns="" id="{9A360027-F4B6-4DB8-B230-D42D8DAF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132" y="3042533"/>
            <a:ext cx="1169988" cy="196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190691" y="558673"/>
            <a:ext cx="1739920" cy="409791"/>
            <a:chOff x="3485" y="1168"/>
            <a:chExt cx="2739" cy="644"/>
          </a:xfrm>
        </p:grpSpPr>
        <p:sp>
          <p:nvSpPr>
            <p:cNvPr id="19" name="圆角矩形 18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0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Box 24">
            <a:extLst>
              <a:ext uri="{FF2B5EF4-FFF2-40B4-BE49-F238E27FC236}">
                <a16:creationId xmlns:a16="http://schemas.microsoft.com/office/drawing/2014/main" xmlns="" id="{2FA298DD-6E60-461D-97D9-2CA200DB9A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150" y="558320"/>
            <a:ext cx="575786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1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）认真观察，左脚印和右脚印有什么关系？</a:t>
            </a:r>
          </a:p>
        </p:txBody>
      </p:sp>
      <p:sp>
        <p:nvSpPr>
          <p:cNvPr id="8199" name="TextBox 25">
            <a:extLst>
              <a:ext uri="{FF2B5EF4-FFF2-40B4-BE49-F238E27FC236}">
                <a16:creationId xmlns:a16="http://schemas.microsoft.com/office/drawing/2014/main" xmlns="" id="{8EEA9974-21FF-4F41-8D05-3A9A412D5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563" y="1046163"/>
            <a:ext cx="681831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楷体" pitchFamily="49" charset="-122"/>
              </a:rPr>
              <a:t>（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）对称轴是折痕所在的直线，即直线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l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，它与图中的线段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PP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 ′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是什么关系？</a:t>
            </a:r>
          </a:p>
        </p:txBody>
      </p:sp>
      <p:sp>
        <p:nvSpPr>
          <p:cNvPr id="3" name="TextBox 30">
            <a:extLst>
              <a:ext uri="{FF2B5EF4-FFF2-40B4-BE49-F238E27FC236}">
                <a16:creationId xmlns:a16="http://schemas.microsoft.com/office/drawing/2014/main" xmlns="" id="{D94E9975-2F74-4182-A47C-D82777C9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8931" y="672397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成轴对称</a:t>
            </a:r>
          </a:p>
        </p:txBody>
      </p:sp>
      <p:sp>
        <p:nvSpPr>
          <p:cNvPr id="4" name="TextBox 31">
            <a:extLst>
              <a:ext uri="{FF2B5EF4-FFF2-40B4-BE49-F238E27FC236}">
                <a16:creationId xmlns:a16="http://schemas.microsoft.com/office/drawing/2014/main" xmlns="" id="{415DF386-A982-4B85-AC31-3B3229023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219" y="1623804"/>
            <a:ext cx="28328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直线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垂直平分线段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PP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72709" name="图片 8196" descr="06703001##画对称脚印">
            <a:extLst>
              <a:ext uri="{FF2B5EF4-FFF2-40B4-BE49-F238E27FC236}">
                <a16:creationId xmlns:a16="http://schemas.microsoft.com/office/drawing/2014/main" xmlns="" id="{A0ECBE9E-0A14-4597-873A-E88CBA2F5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A9E1FA"/>
              </a:clrFrom>
              <a:clrTo>
                <a:srgbClr val="A9E1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217738"/>
            <a:ext cx="4294187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圆角矩形 31"/>
          <p:cNvSpPr>
            <a:spLocks noChangeArrowheads="1"/>
          </p:cNvSpPr>
          <p:nvPr/>
        </p:nvSpPr>
        <p:spPr bwMode="auto">
          <a:xfrm>
            <a:off x="340881" y="620641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做一做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>
            <a:extLst>
              <a:ext uri="{FF2B5EF4-FFF2-40B4-BE49-F238E27FC236}">
                <a16:creationId xmlns:a16="http://schemas.microsoft.com/office/drawing/2014/main" xmlns="" id="{4D9D0406-5B28-455F-8E02-46CAC865B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006" y="1512837"/>
            <a:ext cx="76342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   </a:t>
            </a:r>
            <a:r>
              <a:rPr lang="zh-CN" altLang="en-US" sz="2400" b="1" dirty="0" smtClean="0">
                <a:latin typeface="+mn-lt"/>
              </a:rPr>
              <a:t>    由</a:t>
            </a:r>
            <a:r>
              <a:rPr lang="zh-CN" altLang="en-US" sz="2400" b="1" dirty="0">
                <a:latin typeface="+mn-lt"/>
              </a:rPr>
              <a:t>一个平面图形可以得到与它关于一条直线</a:t>
            </a:r>
            <a:r>
              <a:rPr lang="en-US" altLang="zh-CN" sz="2400" b="1" i="1" dirty="0">
                <a:latin typeface="+mn-lt"/>
              </a:rPr>
              <a:t>l</a:t>
            </a:r>
            <a:r>
              <a:rPr lang="zh-CN" altLang="en-US" sz="2400" b="1" dirty="0">
                <a:latin typeface="+mn-lt"/>
              </a:rPr>
              <a:t>对称的图形，这个图形与原图形的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形状、大小完全相同</a:t>
            </a:r>
            <a:r>
              <a:rPr lang="zh-CN" altLang="en-US" sz="2400" b="1" dirty="0">
                <a:latin typeface="+mn-lt"/>
              </a:rPr>
              <a:t>；新图形上的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每一点都是原图形上的某一点关于直线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的对称点</a:t>
            </a:r>
            <a:r>
              <a:rPr lang="zh-CN" altLang="en-US" sz="2400" b="1" dirty="0">
                <a:latin typeface="+mn-lt"/>
              </a:rPr>
              <a:t>；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连接任意一对对应点的线段被对称轴垂直平分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008" y="2019383"/>
            <a:ext cx="3667845" cy="1793060"/>
          </a:xfrm>
          <a:prstGeom prst="rect">
            <a:avLst/>
          </a:prstGeom>
        </p:spPr>
      </p:pic>
      <p:sp>
        <p:nvSpPr>
          <p:cNvPr id="74753" name="文本框 99">
            <a:extLst>
              <a:ext uri="{FF2B5EF4-FFF2-40B4-BE49-F238E27FC236}">
                <a16:creationId xmlns:a16="http://schemas.microsoft.com/office/drawing/2014/main" xmlns="" id="{09582504-80E9-4BE7-8235-995120C73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6" y="1039813"/>
            <a:ext cx="8639174" cy="99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 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将一张正方形纸片按如图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①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，图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②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所示的方向对折，然后沿图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③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中的虚线剪裁得到图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④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，将图</a:t>
            </a:r>
            <a:r>
              <a:rPr lang="en-US" altLang="zh-CN" sz="2100" b="1" dirty="0">
                <a:latin typeface="+mn-lt"/>
                <a:ea typeface="楷体" pitchFamily="49" charset="-122"/>
              </a:rPr>
              <a:t>④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的纸片展开铺平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，得到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的图案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是（      ）</a:t>
            </a:r>
            <a:endParaRPr lang="zh-CN" altLang="en-US" sz="2100" b="1" dirty="0">
              <a:latin typeface="+mn-lt"/>
              <a:ea typeface="楷体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05ECE9F-B5B8-41DE-91D9-2562D687D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8463" y="1557461"/>
            <a:ext cx="5524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grpSp>
        <p:nvGrpSpPr>
          <p:cNvPr id="5" name="组合 22">
            <a:extLst>
              <a:ext uri="{FF2B5EF4-FFF2-40B4-BE49-F238E27FC236}">
                <a16:creationId xmlns:a16="http://schemas.microsoft.com/office/drawing/2014/main" xmlns="" id="{332F558B-51D2-4C87-87B0-95EFD95EA706}"/>
              </a:ext>
            </a:extLst>
          </p:cNvPr>
          <p:cNvGrpSpPr>
            <a:grpSpLocks/>
          </p:cNvGrpSpPr>
          <p:nvPr/>
        </p:nvGrpSpPr>
        <p:grpSpPr bwMode="auto">
          <a:xfrm>
            <a:off x="6378106" y="2224492"/>
            <a:ext cx="1511300" cy="874713"/>
            <a:chOff x="10977" y="3527"/>
            <a:chExt cx="3174" cy="1839"/>
          </a:xfrm>
        </p:grpSpPr>
        <p:sp>
          <p:nvSpPr>
            <p:cNvPr id="74772" name="云形标注 20">
              <a:extLst>
                <a:ext uri="{FF2B5EF4-FFF2-40B4-BE49-F238E27FC236}">
                  <a16:creationId xmlns:a16="http://schemas.microsoft.com/office/drawing/2014/main" xmlns="" id="{786BC9DF-7DA9-4C7C-8884-0024310D9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7" y="3527"/>
              <a:ext cx="3174" cy="1839"/>
            </a:xfrm>
            <a:prstGeom prst="cloudCallout">
              <a:avLst>
                <a:gd name="adj1" fmla="val -155130"/>
                <a:gd name="adj2" fmla="val 46923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4773" name="文本框 21">
              <a:extLst>
                <a:ext uri="{FF2B5EF4-FFF2-40B4-BE49-F238E27FC236}">
                  <a16:creationId xmlns:a16="http://schemas.microsoft.com/office/drawing/2014/main" xmlns="" id="{6C47FF35-EACD-4822-80E8-8FD4F804D6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70" y="4087"/>
              <a:ext cx="2981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动手剪一剪</a:t>
              </a:r>
            </a:p>
          </p:txBody>
        </p:sp>
      </p:grpSp>
      <p:sp>
        <p:nvSpPr>
          <p:cNvPr id="74786" name="文本框 2">
            <a:extLst>
              <a:ext uri="{FF2B5EF4-FFF2-40B4-BE49-F238E27FC236}">
                <a16:creationId xmlns:a16="http://schemas.microsoft.com/office/drawing/2014/main" xmlns="" id="{9BD3B58D-41E3-4DFB-8EF1-E643CA5A9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8595" y="587376"/>
            <a:ext cx="3665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利用轴对称识别图形变化</a:t>
            </a: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6">
            <a:extLst>
              <a:ext uri="{FF2B5EF4-FFF2-40B4-BE49-F238E27FC236}">
                <a16:creationId xmlns:a16="http://schemas.microsoft.com/office/drawing/2014/main" xmlns="" id="{17A5BA6B-4FD3-4565-AAF0-445AC9F23A2F}"/>
              </a:ext>
            </a:extLst>
          </p:cNvPr>
          <p:cNvGrpSpPr>
            <a:grpSpLocks/>
          </p:cNvGrpSpPr>
          <p:nvPr/>
        </p:nvGrpSpPr>
        <p:grpSpPr bwMode="auto">
          <a:xfrm>
            <a:off x="647095" y="571501"/>
            <a:ext cx="1858963" cy="492125"/>
            <a:chOff x="427462" y="558483"/>
            <a:chExt cx="1858351" cy="492443"/>
          </a:xfrm>
        </p:grpSpPr>
        <p:grpSp>
          <p:nvGrpSpPr>
            <p:cNvPr id="41" name="组合 5">
              <a:extLst>
                <a:ext uri="{FF2B5EF4-FFF2-40B4-BE49-F238E27FC236}">
                  <a16:creationId xmlns:a16="http://schemas.microsoft.com/office/drawing/2014/main" xmlns="" id="{8E2D798D-8910-4359-8910-42DCB7DAD9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432D2FBA-C6CE-48A3-8CDA-7C3DAAD96B80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AB42B95B-EC0E-48CD-84CA-90A8B59B575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A39EFCC4-FADA-4873-8A01-50719BF35B6D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20BE7C1A-6990-4F25-BBE3-6E5F869F791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D6E7B357-1823-4AE2-BBEB-8B61A65E332D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42" name="文本框 11">
              <a:extLst>
                <a:ext uri="{FF2B5EF4-FFF2-40B4-BE49-F238E27FC236}">
                  <a16:creationId xmlns:a16="http://schemas.microsoft.com/office/drawing/2014/main" xmlns="" id="{1D2EA3F2-C047-41E9-8DA2-978CBBE46B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</a:rPr>
                <a:t>1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466" y="3983582"/>
            <a:ext cx="4090416" cy="108051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1647bf6-87da-4c16-8940-e56ee36421c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Pages>0</Pages>
  <Words>3831</Words>
  <Characters>0</Characters>
  <Application>Microsoft Office PowerPoint</Application>
  <DocSecurity>0</DocSecurity>
  <PresentationFormat>全屏显示(16:9)</PresentationFormat>
  <Lines>0</Lines>
  <Paragraphs>488</Paragraphs>
  <Slides>58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63" baseType="lpstr">
      <vt:lpstr>《七彩课堂》课件模板（新）</vt:lpstr>
      <vt:lpstr>2_《七彩课堂》课件模板（新）</vt:lpstr>
      <vt:lpstr>Microsoft 公式 3.0</vt:lpstr>
      <vt:lpstr>MathType 6.0 Equation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如图，在平面直角坐标系中你能画出点A关于x轴的对称点吗?</vt:lpstr>
      <vt:lpstr>在平面直角坐标系中画出下列各点关于x轴的对称点.</vt:lpstr>
      <vt:lpstr>PowerPoint 演示文稿</vt:lpstr>
      <vt:lpstr>如图，在平面直角坐标系中你能画出点A关于y轴的对称点吗?</vt:lpstr>
      <vt:lpstr>在平面直角坐标系中画出下列各点关于y轴的对称点.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dc:description/>
  <cp:lastModifiedBy>Administrator</cp:lastModifiedBy>
  <cp:revision>1174</cp:revision>
  <dcterms:created xsi:type="dcterms:W3CDTF">2016-01-14T07:05:12Z</dcterms:created>
  <dcterms:modified xsi:type="dcterms:W3CDTF">2020-04-27T08:19:54Z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