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538" r:id="rId2"/>
  </p:sldMasterIdLst>
  <p:notesMasterIdLst>
    <p:notesMasterId r:id="rId36"/>
  </p:notesMasterIdLst>
  <p:handoutMasterIdLst>
    <p:handoutMasterId r:id="rId37"/>
  </p:handoutMasterIdLst>
  <p:sldIdLst>
    <p:sldId id="399" r:id="rId3"/>
    <p:sldId id="617" r:id="rId4"/>
    <p:sldId id="425" r:id="rId5"/>
    <p:sldId id="618" r:id="rId6"/>
    <p:sldId id="619" r:id="rId7"/>
    <p:sldId id="620" r:id="rId8"/>
    <p:sldId id="622" r:id="rId9"/>
    <p:sldId id="623" r:id="rId10"/>
    <p:sldId id="636" r:id="rId11"/>
    <p:sldId id="624" r:id="rId12"/>
    <p:sldId id="625" r:id="rId13"/>
    <p:sldId id="626" r:id="rId14"/>
    <p:sldId id="628" r:id="rId15"/>
    <p:sldId id="629" r:id="rId16"/>
    <p:sldId id="630" r:id="rId17"/>
    <p:sldId id="631" r:id="rId18"/>
    <p:sldId id="637" r:id="rId19"/>
    <p:sldId id="632" r:id="rId20"/>
    <p:sldId id="633" r:id="rId21"/>
    <p:sldId id="639" r:id="rId22"/>
    <p:sldId id="634" r:id="rId23"/>
    <p:sldId id="635" r:id="rId24"/>
    <p:sldId id="638" r:id="rId25"/>
    <p:sldId id="448" r:id="rId26"/>
    <p:sldId id="640" r:id="rId27"/>
    <p:sldId id="641" r:id="rId28"/>
    <p:sldId id="642" r:id="rId29"/>
    <p:sldId id="643" r:id="rId30"/>
    <p:sldId id="644" r:id="rId31"/>
    <p:sldId id="645" r:id="rId32"/>
    <p:sldId id="647" r:id="rId33"/>
    <p:sldId id="455" r:id="rId34"/>
    <p:sldId id="648" r:id="rId35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4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93A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54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D004ACA0-2963-4B6D-BF0B-22018133EB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0AE7A3A-A1CC-4DD5-99DB-5E90F380535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EA8ED36-9326-4D49-B5CA-8B2EDD1D6B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C84576B-C83B-47B5-ABE2-ABBBFA5659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EF6CE98B-9D00-4210-BC06-C772C02A2E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15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57A3D0EC-50B6-433A-A10F-D8BD925AF1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C1F739D-308C-4656-980B-FB56E12A578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:a16="http://schemas.microsoft.com/office/drawing/2014/main" xmlns="" id="{ABB8D27B-B6F7-488E-A519-EAB787501B53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BE1DD72-E25C-4810-B756-27ED2265F36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B685B9D-D1ED-493A-BD64-51F4125B40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C9934E39-5CBE-4D23-9920-086819066E85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66567" name="Picture 2">
            <a:extLst>
              <a:ext uri="{FF2B5EF4-FFF2-40B4-BE49-F238E27FC236}">
                <a16:creationId xmlns:a16="http://schemas.microsoft.com/office/drawing/2014/main" xmlns="" id="{32D2EED3-3571-4CFD-8AE0-91002B78F424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:a16="http://schemas.microsoft.com/office/drawing/2014/main" xmlns="" id="{051A3253-9A83-47E7-9E51-F18A3B3BB3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:a16="http://schemas.microsoft.com/office/drawing/2014/main" xmlns="" id="{2FB7F082-A63A-416B-8967-4616311276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630222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34E39-5CBE-4D23-9920-086819066E85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8619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幻灯片图像占位符 1">
            <a:extLst>
              <a:ext uri="{FF2B5EF4-FFF2-40B4-BE49-F238E27FC236}">
                <a16:creationId xmlns:a16="http://schemas.microsoft.com/office/drawing/2014/main" xmlns="" id="{48EDFF9A-6B88-4B19-AB47-04164698CB8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文本占位符 2">
            <a:extLst>
              <a:ext uri="{FF2B5EF4-FFF2-40B4-BE49-F238E27FC236}">
                <a16:creationId xmlns:a16="http://schemas.microsoft.com/office/drawing/2014/main" xmlns="" id="{6D171179-A124-4855-BBDB-E7DD2A59866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幻灯片图像占位符 1">
            <a:extLst>
              <a:ext uri="{FF2B5EF4-FFF2-40B4-BE49-F238E27FC236}">
                <a16:creationId xmlns:a16="http://schemas.microsoft.com/office/drawing/2014/main" xmlns="" id="{70A10754-99AD-4F9C-AD62-68238A877DB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备注占位符 2">
            <a:extLst>
              <a:ext uri="{FF2B5EF4-FFF2-40B4-BE49-F238E27FC236}">
                <a16:creationId xmlns:a16="http://schemas.microsoft.com/office/drawing/2014/main" xmlns="" id="{B2F03CB6-9710-4899-BF46-BD009C1301C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98307" name="灯片编号占位符 3">
            <a:extLst>
              <a:ext uri="{FF2B5EF4-FFF2-40B4-BE49-F238E27FC236}">
                <a16:creationId xmlns:a16="http://schemas.microsoft.com/office/drawing/2014/main" xmlns="" id="{34038588-9133-41B3-A1FF-734453ACDD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prstTxWarp prst="textNoShape">
              <a:avLst/>
            </a:prstTxWarp>
          </a:bodyPr>
          <a:lstStyle/>
          <a:p>
            <a:fld id="{CDC55F81-0C09-431E-B5A4-F3BF39AA7211}" type="slidenum">
              <a:rPr lang="zh-CN" altLang="en-US" smtClean="0">
                <a:ea typeface="宋体" panose="02010600030101010101" pitchFamily="2" charset="-122"/>
              </a:rPr>
              <a:pPr/>
              <a:t>27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6238982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0030674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60437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0740786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8828022"/>
      </p:ext>
    </p:extLst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6088595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735338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0532972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79526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3987588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293087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9069916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6861045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543958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137829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048294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7450648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2006136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98D863B-E8E5-4764-8BE8-99008A57F9D0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>
            <a:extLst>
              <a:ext uri="{FF2B5EF4-FFF2-40B4-BE49-F238E27FC236}">
                <a16:creationId xmlns:a16="http://schemas.microsoft.com/office/drawing/2014/main" xmlns="" id="{FEB9DC12-A7E2-4F17-B29E-7F2E1A24F58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:a16="http://schemas.microsoft.com/office/drawing/2014/main" xmlns="" id="{8D63CB0A-C226-41B9-9DB6-9B27E5A6C316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:a16="http://schemas.microsoft.com/office/drawing/2014/main" xmlns="" id="{B25D825B-648A-4EC9-ACA1-A1E1C0574E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:a16="http://schemas.microsoft.com/office/drawing/2014/main" xmlns="" id="{65624097-69A8-413A-B2E3-45504B0A13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:a16="http://schemas.microsoft.com/office/drawing/2014/main" xmlns="" id="{77EAB64A-639A-4372-BF61-C22F1CC55F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:a16="http://schemas.microsoft.com/office/drawing/2014/main" xmlns="" id="{B580278C-E24D-42DC-A1E4-8C78B7957B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:a16="http://schemas.microsoft.com/office/drawing/2014/main" xmlns="" id="{2474ABB3-5300-4869-87AB-63B2AEFBCE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:a16="http://schemas.microsoft.com/office/drawing/2014/main" xmlns="" id="{89842386-0E5B-4FE5-9289-D8A6539218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:a16="http://schemas.microsoft.com/office/drawing/2014/main" xmlns="" id="{EF02E53B-5E17-45DD-A875-B4A8369240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:a16="http://schemas.microsoft.com/office/drawing/2014/main" xmlns="" id="{2DE33AB4-D82F-42A5-B279-67E9EC2FDE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:a16="http://schemas.microsoft.com/office/drawing/2014/main" xmlns="" id="{A292EAF9-8788-4847-B0E4-224927243D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:a16="http://schemas.microsoft.com/office/drawing/2014/main" xmlns="" id="{D1A513BA-9D32-4E6C-A4F1-F05C0B337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:a16="http://schemas.microsoft.com/office/drawing/2014/main" xmlns="" id="{343391EF-E9C8-47DC-98F8-B373A3FF746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:a16="http://schemas.microsoft.com/office/drawing/2014/main" xmlns="" id="{C14FA6B2-AD81-43BC-86F0-CD47CBE31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:a16="http://schemas.microsoft.com/office/drawing/2014/main" xmlns="" id="{310D89BA-288F-48EE-8197-AD92D0BB1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:a16="http://schemas.microsoft.com/office/drawing/2014/main" xmlns="" id="{FFFE88E5-AE7D-43C8-94FA-82DCBF3769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:a16="http://schemas.microsoft.com/office/drawing/2014/main" xmlns="" id="{81FA00E8-EC35-45B4-8E4A-8C7B6DDF19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:a16="http://schemas.microsoft.com/office/drawing/2014/main" xmlns="" id="{B0104E8A-507A-4F0E-91ED-78CCA3BF84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:a16="http://schemas.microsoft.com/office/drawing/2014/main" xmlns="" id="{64171728-6D49-4D68-BBFF-BA26ECC7B4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:a16="http://schemas.microsoft.com/office/drawing/2014/main" xmlns="" id="{0210F075-8BFE-4739-A113-0E11E39A37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:a16="http://schemas.microsoft.com/office/drawing/2014/main" xmlns="" id="{CAD3448E-462E-4151-858D-858D7586EC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:a16="http://schemas.microsoft.com/office/drawing/2014/main" xmlns="" id="{283E41B7-A8ED-4A81-9728-CC4FCC6B89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:a16="http://schemas.microsoft.com/office/drawing/2014/main" xmlns="" id="{8F36353F-FFA5-41F6-8374-526721771A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:a16="http://schemas.microsoft.com/office/drawing/2014/main" xmlns="" id="{E41C6FC0-0CC2-42CA-B5BD-6A4C8D2F61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:a16="http://schemas.microsoft.com/office/drawing/2014/main" xmlns="" id="{4BACACE7-D1A2-4108-9AE0-D49F64B0099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:a16="http://schemas.microsoft.com/office/drawing/2014/main" xmlns="" id="{BF27DAAC-E37D-4731-9341-F85E8C6BFAC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:a16="http://schemas.microsoft.com/office/drawing/2014/main" xmlns="" id="{388AB559-B33E-4A86-8F3F-FF537422BC54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:a16="http://schemas.microsoft.com/office/drawing/2014/main" xmlns="" id="{7CB39A18-20D8-4E78-89C0-E4015C702C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:a16="http://schemas.microsoft.com/office/drawing/2014/main" xmlns="" id="{C7235B97-A3CE-4A68-9413-3A2430236A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:a16="http://schemas.microsoft.com/office/drawing/2014/main" xmlns="" id="{8E18BE18-958C-4A41-8ADA-8D0D026F2C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:a16="http://schemas.microsoft.com/office/drawing/2014/main" xmlns="" id="{21E9B3E5-0ECC-4A84-A2B7-BE95044E81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:a16="http://schemas.microsoft.com/office/drawing/2014/main" xmlns="" id="{4953972F-9FEC-483F-A986-32FE9C8F64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:a16="http://schemas.microsoft.com/office/drawing/2014/main" xmlns="" id="{2F4DE446-51D9-4997-BF1E-CC39205DEA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:a16="http://schemas.microsoft.com/office/drawing/2014/main" xmlns="" id="{7802B6CF-D58E-4783-87FE-4D9A696FF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:a16="http://schemas.microsoft.com/office/drawing/2014/main" xmlns="" id="{7A659A7D-1A9F-4489-B2B6-C5AB4652B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:a16="http://schemas.microsoft.com/office/drawing/2014/main" xmlns="" id="{6A4E810F-9CA5-4FC0-A3EC-F4387EE90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:a16="http://schemas.microsoft.com/office/drawing/2014/main" xmlns="" id="{1A0753E8-E164-432D-A260-06D3D91B9C9B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:a16="http://schemas.microsoft.com/office/drawing/2014/main" xmlns="" id="{D8D9F377-1B0E-4C8D-80D5-95FFF52D25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>
            <a:extLst>
              <a:ext uri="{FF2B5EF4-FFF2-40B4-BE49-F238E27FC236}">
                <a16:creationId xmlns:a16="http://schemas.microsoft.com/office/drawing/2014/main" xmlns="" id="{921D4F48-B8FC-40B2-AB2A-76A624866E4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97850" y="-11378"/>
            <a:ext cx="27707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14.2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乘法公式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68" r:id="rId1"/>
    <p:sldLayoutId id="2147484467" r:id="rId2"/>
    <p:sldLayoutId id="2147484466" r:id="rId3"/>
    <p:sldLayoutId id="2147484464" r:id="rId4"/>
    <p:sldLayoutId id="2147484462" r:id="rId5"/>
    <p:sldLayoutId id="2147484529" r:id="rId6"/>
    <p:sldLayoutId id="2147484530" r:id="rId7"/>
    <p:sldLayoutId id="2147484461" r:id="rId8"/>
    <p:sldLayoutId id="2147484460" r:id="rId9"/>
    <p:sldLayoutId id="2147484531" r:id="rId10"/>
    <p:sldLayoutId id="2147484532" r:id="rId11"/>
    <p:sldLayoutId id="2147484457" r:id="rId12"/>
    <p:sldLayoutId id="2147484533" r:id="rId13"/>
    <p:sldLayoutId id="2147484534" r:id="rId14"/>
    <p:sldLayoutId id="2147484535" r:id="rId15"/>
    <p:sldLayoutId id="2147484536" r:id="rId16"/>
    <p:sldLayoutId id="2147484537" r:id="rId17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2572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9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:a16="http://schemas.microsoft.com/office/drawing/2014/main" xmlns="" id="{2B24E595-A1BF-49FD-9000-BD98F41C9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:a16="http://schemas.microsoft.com/office/drawing/2014/main" xmlns="" id="{CB099BDB-B11A-4F25-96D6-842BFD1AE125}"/>
              </a:ext>
            </a:extLst>
          </p:cNvPr>
          <p:cNvSpPr txBox="1"/>
          <p:nvPr/>
        </p:nvSpPr>
        <p:spPr>
          <a:xfrm>
            <a:off x="381635" y="1133458"/>
            <a:ext cx="8380730" cy="219290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14.2 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乘法公式</a:t>
            </a: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14.2.1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平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方差公式 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pic>
        <p:nvPicPr>
          <p:cNvPr id="7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">
            <a:extLst>
              <a:ext uri="{FF2B5EF4-FFF2-40B4-BE49-F238E27FC236}">
                <a16:creationId xmlns:a16="http://schemas.microsoft.com/office/drawing/2014/main" xmlns="" id="{6B426D2E-C17F-40B2-B289-29222BD59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8513" y="1878887"/>
            <a:ext cx="56705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(1+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)(1–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endParaRPr lang="en-US" altLang="zh-CN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26" name="Text Box 3">
            <a:extLst>
              <a:ext uri="{FF2B5EF4-FFF2-40B4-BE49-F238E27FC236}">
                <a16:creationId xmlns:a16="http://schemas.microsoft.com/office/drawing/2014/main" xmlns="" id="{1DACAB42-6C58-4907-B48D-06E4F3760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4213" y="2393237"/>
            <a:ext cx="58324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(–3+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)(–3–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endParaRPr lang="en-US" altLang="zh-CN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27" name="Text Box 4">
            <a:extLst>
              <a:ext uri="{FF2B5EF4-FFF2-40B4-BE49-F238E27FC236}">
                <a16:creationId xmlns:a16="http://schemas.microsoft.com/office/drawing/2014/main" xmlns="" id="{86B2F3E0-A73B-4B16-9DFC-784A1918C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4163" y="3593387"/>
            <a:ext cx="66960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(0.3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–1)(1+0.3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endParaRPr lang="en-US" altLang="zh-CN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28" name="Text Box 5">
            <a:extLst>
              <a:ext uri="{FF2B5EF4-FFF2-40B4-BE49-F238E27FC236}">
                <a16:creationId xmlns:a16="http://schemas.microsoft.com/office/drawing/2014/main" xmlns="" id="{6E4475E5-C100-4A65-9D19-7A89D790F0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913" y="3136187"/>
            <a:ext cx="58324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(1+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)(–1+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endParaRPr lang="en-US" altLang="zh-CN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Group 14">
            <a:extLst>
              <a:ext uri="{FF2B5EF4-FFF2-40B4-BE49-F238E27FC236}">
                <a16:creationId xmlns:a16="http://schemas.microsoft.com/office/drawing/2014/main" xmlns="" id="{BB75118E-D4D8-4F8C-BFF2-D54C6DDF0A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066087"/>
              </p:ext>
            </p:extLst>
          </p:nvPr>
        </p:nvGraphicFramePr>
        <p:xfrm>
          <a:off x="1439863" y="1193087"/>
          <a:ext cx="6343650" cy="3048000"/>
        </p:xfrm>
        <a:graphic>
          <a:graphicData uri="http://schemas.openxmlformats.org/drawingml/2006/table">
            <a:tbl>
              <a:tblPr/>
              <a:tblGrid>
                <a:gridCol w="29997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70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655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713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77862" name="Text Box 46">
            <a:extLst>
              <a:ext uri="{FF2B5EF4-FFF2-40B4-BE49-F238E27FC236}">
                <a16:creationId xmlns:a16="http://schemas.microsoft.com/office/drawing/2014/main" xmlns="" id="{6E765A99-2046-4E34-83D4-33B193201A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6613" y="1307386"/>
            <a:ext cx="514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63" name="Text Box 47">
            <a:extLst>
              <a:ext uri="{FF2B5EF4-FFF2-40B4-BE49-F238E27FC236}">
                <a16:creationId xmlns:a16="http://schemas.microsoft.com/office/drawing/2014/main" xmlns="" id="{BB8EEEE3-8CC1-4A83-BB6C-5946A859B2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7513" y="1307387"/>
            <a:ext cx="40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48">
            <a:extLst>
              <a:ext uri="{FF2B5EF4-FFF2-40B4-BE49-F238E27FC236}">
                <a16:creationId xmlns:a16="http://schemas.microsoft.com/office/drawing/2014/main" xmlns="" id="{E2EDDA2E-D9A1-4069-8CAE-3B04851E2C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7613" y="1307387"/>
            <a:ext cx="10287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kumimoji="1"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65" name="Text Box 49">
            <a:extLst>
              <a:ext uri="{FF2B5EF4-FFF2-40B4-BE49-F238E27FC236}">
                <a16:creationId xmlns:a16="http://schemas.microsoft.com/office/drawing/2014/main" xmlns="" id="{040FDFDD-7B4A-4DDB-A0E0-44B04652DF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8913" y="1250237"/>
            <a:ext cx="120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 Box 50">
            <a:extLst>
              <a:ext uri="{FF2B5EF4-FFF2-40B4-BE49-F238E27FC236}">
                <a16:creationId xmlns:a16="http://schemas.microsoft.com/office/drawing/2014/main" xmlns="" id="{A0BE7E40-9B10-4FE0-8B72-74D3E6968A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0263" y="1936037"/>
            <a:ext cx="514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51">
            <a:extLst>
              <a:ext uri="{FF2B5EF4-FFF2-40B4-BE49-F238E27FC236}">
                <a16:creationId xmlns:a16="http://schemas.microsoft.com/office/drawing/2014/main" xmlns="" id="{97EC6FD5-8032-4976-9D29-D74AA62FEF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7513" y="1936037"/>
            <a:ext cx="571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</a:p>
        </p:txBody>
      </p:sp>
      <p:sp>
        <p:nvSpPr>
          <p:cNvPr id="14" name="Text Box 52">
            <a:extLst>
              <a:ext uri="{FF2B5EF4-FFF2-40B4-BE49-F238E27FC236}">
                <a16:creationId xmlns:a16="http://schemas.microsoft.com/office/drawing/2014/main" xmlns="" id="{D0C14419-F9B8-430D-B104-0235B4264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113" y="2564687"/>
            <a:ext cx="571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–3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53">
            <a:extLst>
              <a:ext uri="{FF2B5EF4-FFF2-40B4-BE49-F238E27FC236}">
                <a16:creationId xmlns:a16="http://schemas.microsoft.com/office/drawing/2014/main" xmlns="" id="{8B5F52B0-41E3-4890-9058-35CF2144F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7513" y="2507537"/>
            <a:ext cx="571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54">
            <a:extLst>
              <a:ext uri="{FF2B5EF4-FFF2-40B4-BE49-F238E27FC236}">
                <a16:creationId xmlns:a16="http://schemas.microsoft.com/office/drawing/2014/main" xmlns="" id="{7432C56D-F981-48A9-8D88-1825A2D280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63" y="1878887"/>
            <a:ext cx="120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 Box 55">
            <a:extLst>
              <a:ext uri="{FF2B5EF4-FFF2-40B4-BE49-F238E27FC236}">
                <a16:creationId xmlns:a16="http://schemas.microsoft.com/office/drawing/2014/main" xmlns="" id="{53070A30-EABA-4DDD-9DB6-3EC9ABE5E4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9013" y="2450387"/>
            <a:ext cx="171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(–3)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 Box 56">
            <a:extLst>
              <a:ext uri="{FF2B5EF4-FFF2-40B4-BE49-F238E27FC236}">
                <a16:creationId xmlns:a16="http://schemas.microsoft.com/office/drawing/2014/main" xmlns="" id="{528285A5-5A45-4353-BB8B-F064A9899B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7413" y="3136187"/>
            <a:ext cx="45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57">
            <a:extLst>
              <a:ext uri="{FF2B5EF4-FFF2-40B4-BE49-F238E27FC236}">
                <a16:creationId xmlns:a16="http://schemas.microsoft.com/office/drawing/2014/main" xmlns="" id="{1287A4AE-9E82-41EF-9C7F-20DC39C50B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0363" y="3193337"/>
            <a:ext cx="628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58">
            <a:extLst>
              <a:ext uri="{FF2B5EF4-FFF2-40B4-BE49-F238E27FC236}">
                <a16:creationId xmlns:a16="http://schemas.microsoft.com/office/drawing/2014/main" xmlns="" id="{B94F4242-254F-4F8C-AD5B-54161F3A3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63" y="3079037"/>
            <a:ext cx="120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–1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Text Box 59">
            <a:extLst>
              <a:ext uri="{FF2B5EF4-FFF2-40B4-BE49-F238E27FC236}">
                <a16:creationId xmlns:a16="http://schemas.microsoft.com/office/drawing/2014/main" xmlns="" id="{3BF0508F-21CC-4342-884C-7555D8FAD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1663" y="3764837"/>
            <a:ext cx="120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0.3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x</a:t>
            </a:r>
            <a:endParaRPr lang="en-US" altLang="zh-CN" sz="24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Box 60">
            <a:extLst>
              <a:ext uri="{FF2B5EF4-FFF2-40B4-BE49-F238E27FC236}">
                <a16:creationId xmlns:a16="http://schemas.microsoft.com/office/drawing/2014/main" xmlns="" id="{D8596E15-77D6-4CC8-A561-FC3F985084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0363" y="3764837"/>
            <a:ext cx="514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61">
            <a:extLst>
              <a:ext uri="{FF2B5EF4-FFF2-40B4-BE49-F238E27FC236}">
                <a16:creationId xmlns:a16="http://schemas.microsoft.com/office/drawing/2014/main" xmlns="" id="{906F1032-FA58-4E98-A188-E5740319C7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0413" y="3707687"/>
            <a:ext cx="2228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( 0.3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–1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Text Box 62">
            <a:extLst>
              <a:ext uri="{FF2B5EF4-FFF2-40B4-BE49-F238E27FC236}">
                <a16:creationId xmlns:a16="http://schemas.microsoft.com/office/drawing/2014/main" xmlns="" id="{A4FB576F-D990-482E-9E1A-BD484C14D9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4213" y="1250237"/>
            <a:ext cx="26289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a–b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645912" y="452918"/>
            <a:ext cx="1531501" cy="510872"/>
            <a:chOff x="421001" y="545618"/>
            <a:chExt cx="1531501" cy="510872"/>
          </a:xfrm>
        </p:grpSpPr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001" y="545618"/>
              <a:ext cx="550853" cy="510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流程图: 库存数据 56"/>
            <p:cNvSpPr/>
            <p:nvPr/>
          </p:nvSpPr>
          <p:spPr>
            <a:xfrm rot="10800000">
              <a:off x="759323" y="638355"/>
              <a:ext cx="977318" cy="418135"/>
            </a:xfrm>
            <a:prstGeom prst="flowChartOnlineStorage">
              <a:avLst/>
            </a:prstGeom>
            <a:solidFill>
              <a:srgbClr val="99663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微软雅黑"/>
              </a:endParaRPr>
            </a:p>
          </p:txBody>
        </p:sp>
        <p:sp>
          <p:nvSpPr>
            <p:cNvPr id="36" name="TextBox 57"/>
            <p:cNvSpPr txBox="1"/>
            <p:nvPr/>
          </p:nvSpPr>
          <p:spPr>
            <a:xfrm>
              <a:off x="824107" y="638355"/>
              <a:ext cx="1128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填一填</a:t>
              </a:r>
              <a:endPara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38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0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2">
            <a:extLst>
              <a:ext uri="{FF2B5EF4-FFF2-40B4-BE49-F238E27FC236}">
                <a16:creationId xmlns:a16="http://schemas.microsoft.com/office/drawing/2014/main" xmlns="" id="{B8D8EF25-05F7-4E00-B91A-66D8CE537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284" y="1088305"/>
            <a:ext cx="6629400" cy="34532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2800" b="1" noProof="1" smtClean="0">
                <a:latin typeface="+mn-lt"/>
                <a:ea typeface="楷体" panose="02010609060101010101" pitchFamily="49" charset="-122"/>
              </a:rPr>
              <a:t>口答下列各题</a:t>
            </a: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：</a:t>
            </a:r>
            <a:endParaRPr lang="en-US" altLang="en-US" sz="2800" b="1" noProof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2800" b="1" noProof="1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(1)(–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)=_________.</a:t>
            </a:r>
            <a:endParaRPr lang="en-US" altLang="zh-CN" sz="2800" b="1" noProof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(2)(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)= 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__________.</a:t>
            </a: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(3)(–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)(–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)= 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________.</a:t>
            </a: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(4)(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)(–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)= 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_________.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xmlns="" id="{7A4EC318-B4AC-44B2-8255-6DC1C3199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5734" y="2412374"/>
            <a:ext cx="120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baseline="30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xmlns="" id="{9CA4E6DA-B41C-40C3-8B3C-9D1761484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1892" y="3120152"/>
            <a:ext cx="13192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baseline="30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xmlns="" id="{EC1554F2-C630-4AAB-9783-1CC37AB5FF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1892" y="3823697"/>
            <a:ext cx="1158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baseline="30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xmlns="" id="{7976C90B-70C4-4A5E-BA48-D68177B8A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6847" y="1728206"/>
            <a:ext cx="12366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baseline="30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11039" y="471676"/>
            <a:ext cx="1531501" cy="510872"/>
            <a:chOff x="421001" y="545618"/>
            <a:chExt cx="1531501" cy="510872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001" y="545618"/>
              <a:ext cx="550853" cy="510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流程图: 库存数据 56"/>
            <p:cNvSpPr/>
            <p:nvPr/>
          </p:nvSpPr>
          <p:spPr>
            <a:xfrm rot="10800000">
              <a:off x="759323" y="638355"/>
              <a:ext cx="977318" cy="418135"/>
            </a:xfrm>
            <a:prstGeom prst="flowChartOnlineStorage">
              <a:avLst/>
            </a:prstGeom>
            <a:solidFill>
              <a:srgbClr val="99663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微软雅黑"/>
              </a:endParaRPr>
            </a:p>
          </p:txBody>
        </p:sp>
        <p:sp>
          <p:nvSpPr>
            <p:cNvPr id="23" name="TextBox 57"/>
            <p:cNvSpPr txBox="1"/>
            <p:nvPr/>
          </p:nvSpPr>
          <p:spPr>
            <a:xfrm>
              <a:off x="824107" y="638355"/>
              <a:ext cx="1128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做一做</a:t>
              </a:r>
              <a:endPara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4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2476" y="-51922"/>
            <a:ext cx="2006600" cy="477838"/>
            <a:chOff x="123" y="40"/>
            <a:chExt cx="3160" cy="752"/>
          </a:xfrm>
        </p:grpSpPr>
        <p:cxnSp>
          <p:nvCxnSpPr>
            <p:cNvPr id="25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>
            <a:extLst>
              <a:ext uri="{FF2B5EF4-FFF2-40B4-BE49-F238E27FC236}">
                <a16:creationId xmlns:a16="http://schemas.microsoft.com/office/drawing/2014/main" xmlns="" id="{7A975C5D-5668-4764-A22E-DD7E359CF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5550" y="1263886"/>
            <a:ext cx="5405102" cy="10156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kumimoji="1" lang="en-US" altLang="zh-CN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kumimoji="1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  (3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)( 3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–2 )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(–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)(–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–2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).</a:t>
            </a:r>
            <a:endParaRPr kumimoji="1" lang="en-US" altLang="zh-CN" sz="2400" b="1" dirty="0">
              <a:latin typeface="Times New Roman" panose="02020603050405020304" pitchFamily="18" charset="0"/>
              <a:ea typeface="黑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xmlns="" id="{F7DA47A5-C041-453B-B6F5-F6E1784E9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2917" y="3187644"/>
            <a:ext cx="51292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(2) 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原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式</a:t>
            </a:r>
            <a:r>
              <a:rPr lang="en-US" altLang="zh-CN" sz="2100" b="1" dirty="0" smtClean="0">
                <a:latin typeface="+mn-lt"/>
              </a:rPr>
              <a:t>=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– 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 Box 7">
            <a:extLst>
              <a:ext uri="{FF2B5EF4-FFF2-40B4-BE49-F238E27FC236}">
                <a16:creationId xmlns:a16="http://schemas.microsoft.com/office/drawing/2014/main" xmlns="" id="{29262EBF-47EC-4A94-BD18-7C50C1137F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1304" y="3620986"/>
            <a:ext cx="14446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–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xmlns="" id="{1D00943C-E1A8-477C-BA95-B6A4536469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2666" y="2241231"/>
            <a:ext cx="5207583" cy="9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xmlns="" id="{3B744329-5F5F-4B16-8ED9-9CED9890A7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16" y="2702990"/>
            <a:ext cx="16002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–4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9883" name="组合 6">
            <a:extLst>
              <a:ext uri="{FF2B5EF4-FFF2-40B4-BE49-F238E27FC236}">
                <a16:creationId xmlns:a16="http://schemas.microsoft.com/office/drawing/2014/main" xmlns="" id="{726EC50B-A9A7-4F5B-B52F-CDE749D033F0}"/>
              </a:ext>
            </a:extLst>
          </p:cNvPr>
          <p:cNvGrpSpPr>
            <a:grpSpLocks/>
          </p:cNvGrpSpPr>
          <p:nvPr/>
        </p:nvGrpSpPr>
        <p:grpSpPr bwMode="auto">
          <a:xfrm>
            <a:off x="697473" y="539794"/>
            <a:ext cx="1858963" cy="492125"/>
            <a:chOff x="427462" y="558483"/>
            <a:chExt cx="1858351" cy="492443"/>
          </a:xfrm>
        </p:grpSpPr>
        <p:grpSp>
          <p:nvGrpSpPr>
            <p:cNvPr id="79884" name="组合 5">
              <a:extLst>
                <a:ext uri="{FF2B5EF4-FFF2-40B4-BE49-F238E27FC236}">
                  <a16:creationId xmlns:a16="http://schemas.microsoft.com/office/drawing/2014/main" xmlns="" id="{5EC739DC-C2B0-4EEB-B53D-A569D0E002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D9547CEA-110C-4683-8AB5-EF42E5A251FA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BCDD156B-09C7-4F9B-B6CE-1566532DF9F1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C31BCBAE-F000-47C1-ACB0-0F4D27076701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367DD949-5935-4082-B5DF-1F92C66D80E7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D3E4DB6F-AECC-477D-A2FA-267F450521A0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9890" name="文本框 11">
              <a:extLst>
                <a:ext uri="{FF2B5EF4-FFF2-40B4-BE49-F238E27FC236}">
                  <a16:creationId xmlns:a16="http://schemas.microsoft.com/office/drawing/2014/main" xmlns="" id="{C1B65710-4E3C-4EDC-BC3C-7C351A6EA5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9891" name="文本框 3">
            <a:extLst>
              <a:ext uri="{FF2B5EF4-FFF2-40B4-BE49-F238E27FC236}">
                <a16:creationId xmlns:a16="http://schemas.microsoft.com/office/drawing/2014/main" xmlns="" id="{A7486BB2-F03B-4DF5-B5A7-88229D4AAE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1391" y="573131"/>
            <a:ext cx="35067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利用平方差公式计算</a:t>
            </a:r>
          </a:p>
        </p:txBody>
      </p:sp>
      <p:sp>
        <p:nvSpPr>
          <p:cNvPr id="29" name="Text Box 13" descr="PE03255_">
            <a:extLst>
              <a:ext uri="{FF2B5EF4-FFF2-40B4-BE49-F238E27FC236}">
                <a16:creationId xmlns:a16="http://schemas.microsoft.com/office/drawing/2014/main" xmlns="" id="{6A150577-0D5C-4FD6-ADA3-8570E8AFF6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146" y="4165883"/>
            <a:ext cx="7141566" cy="577081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易错警示：</a:t>
            </a:r>
            <a:r>
              <a:rPr lang="zh-CN" altLang="en-US" sz="2100" b="1" dirty="0">
                <a:latin typeface="宋体" panose="02010600030101010101" pitchFamily="2" charset="-122"/>
              </a:rPr>
              <a:t>当相同项带有</a:t>
            </a:r>
            <a:r>
              <a:rPr lang="en-US" altLang="zh-CN" sz="2100" b="1" dirty="0">
                <a:latin typeface="宋体" panose="02010600030101010101" pitchFamily="2" charset="-122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负号</a:t>
            </a:r>
            <a:r>
              <a:rPr lang="en-US" altLang="zh-CN" sz="2100" b="1" dirty="0">
                <a:latin typeface="宋体" panose="02010600030101010101" pitchFamily="2" charset="-122"/>
              </a:rPr>
              <a:t>”</a:t>
            </a:r>
            <a:r>
              <a:rPr lang="zh-CN" altLang="en-US" sz="2100" b="1" dirty="0">
                <a:latin typeface="宋体" panose="02010600030101010101" pitchFamily="2" charset="-122"/>
              </a:rPr>
              <a:t>时，必须用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括号括起来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30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31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" grpId="0"/>
      <p:bldP spid="5" grpId="0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文本框 99">
            <a:extLst>
              <a:ext uri="{FF2B5EF4-FFF2-40B4-BE49-F238E27FC236}">
                <a16:creationId xmlns:a16="http://schemas.microsoft.com/office/drawing/2014/main" xmlns="" id="{DC3F4F5B-1FF2-43B6-AC34-3D8B8CD62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4934" y="658287"/>
            <a:ext cx="6553200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利用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平方差公式计算：</a:t>
            </a: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(1)(3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–5)(3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5)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； 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               (2)(–2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–2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(3)(–7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8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)(–8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–7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093D8EF-C4EE-4C24-AA52-22E014730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6536" y="2465805"/>
            <a:ext cx="4560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式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–5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–25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6D7AD2E-76E1-4C0C-9738-41EAA23EF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2723" y="3051902"/>
            <a:ext cx="3956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式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74C322C-E303-4B6F-B082-7FF8D61E0C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2723" y="3680272"/>
            <a:ext cx="50706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(3)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式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(–7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–(8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–64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81925" name="组合 2">
            <a:extLst>
              <a:ext uri="{FF2B5EF4-FFF2-40B4-BE49-F238E27FC236}">
                <a16:creationId xmlns:a16="http://schemas.microsoft.com/office/drawing/2014/main" xmlns="" id="{EB3198D5-108B-4E51-86B1-43EB3A27C5E9}"/>
              </a:ext>
            </a:extLst>
          </p:cNvPr>
          <p:cNvGrpSpPr>
            <a:grpSpLocks/>
          </p:cNvGrpSpPr>
          <p:nvPr/>
        </p:nvGrpSpPr>
        <p:grpSpPr bwMode="auto">
          <a:xfrm>
            <a:off x="-655" y="-57369"/>
            <a:ext cx="2006600" cy="477838"/>
            <a:chOff x="153" y="40"/>
            <a:chExt cx="3160" cy="752"/>
          </a:xfrm>
        </p:grpSpPr>
        <p:cxnSp>
          <p:nvCxnSpPr>
            <p:cNvPr id="21" name="直线连接符 20">
              <a:extLst>
                <a:ext uri="{FF2B5EF4-FFF2-40B4-BE49-F238E27FC236}">
                  <a16:creationId xmlns:a16="http://schemas.microsoft.com/office/drawing/2014/main" xmlns="" id="{8FF8EE93-A614-4A3B-AEFB-E3056EC762F0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927" name="文本框 18">
              <a:extLst>
                <a:ext uri="{FF2B5EF4-FFF2-40B4-BE49-F238E27FC236}">
                  <a16:creationId xmlns:a16="http://schemas.microsoft.com/office/drawing/2014/main" xmlns="" id="{9005A7FB-ADBA-4843-B6A8-EDFBFBBD46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巩固练习</a:t>
              </a:r>
            </a:p>
          </p:txBody>
        </p:sp>
        <p:sp>
          <p:nvSpPr>
            <p:cNvPr id="7" name="Freeform 74">
              <a:extLst>
                <a:ext uri="{FF2B5EF4-FFF2-40B4-BE49-F238E27FC236}">
                  <a16:creationId xmlns:a16="http://schemas.microsoft.com/office/drawing/2014/main" xmlns="" id="{C9799746-1C09-44BB-BF74-D90C14FA2AB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57" y="759873"/>
            <a:ext cx="559219" cy="53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2">
            <a:extLst>
              <a:ext uri="{FF2B5EF4-FFF2-40B4-BE49-F238E27FC236}">
                <a16:creationId xmlns:a16="http://schemas.microsoft.com/office/drawing/2014/main" xmlns="" id="{2FED8B47-DD0B-4514-B06F-4746905E9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511" y="1040970"/>
            <a:ext cx="7905058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</a:rPr>
              <a:t>(1)  </a:t>
            </a:r>
            <a:r>
              <a:rPr lang="en-US" altLang="zh-CN" sz="2400" b="1" dirty="0">
                <a:latin typeface="Times New Roman" panose="02020603050405020304" pitchFamily="18" charset="0"/>
              </a:rPr>
              <a:t>102×98</a:t>
            </a:r>
            <a:r>
              <a:rPr lang="en-US" altLang="zh-CN" sz="2400" b="1" dirty="0" smtClean="0"/>
              <a:t>;            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(2) 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+2) 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–2) </a:t>
            </a:r>
            <a:r>
              <a:rPr lang="en-US" altLang="zh-CN" sz="2400" b="1" dirty="0">
                <a:latin typeface="Times New Roman" panose="02020603050405020304" pitchFamily="18" charset="0"/>
              </a:rPr>
              <a:t>–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–1) 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+5) 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l-GR" sz="24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2947" name="Text Box 5">
            <a:extLst>
              <a:ext uri="{FF2B5EF4-FFF2-40B4-BE49-F238E27FC236}">
                <a16:creationId xmlns:a16="http://schemas.microsoft.com/office/drawing/2014/main" xmlns="" id="{3BCA24A0-1E1A-419B-B505-E61E1A4AB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5535" y="2876351"/>
            <a:ext cx="178181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l-GR" altLang="zh-CN" sz="2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82949" name="Text Box 3">
            <a:extLst>
              <a:ext uri="{FF2B5EF4-FFF2-40B4-BE49-F238E27FC236}">
                <a16:creationId xmlns:a16="http://schemas.microsoft.com/office/drawing/2014/main" xmlns="" id="{92E36446-4072-4531-915B-AC313F28DD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830" y="2105461"/>
            <a:ext cx="491490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sz="2400" b="1" dirty="0">
                <a:solidFill>
                  <a:srgbClr val="093A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(1)  </a:t>
            </a:r>
            <a:r>
              <a:rPr lang="en-US" altLang="zh-CN" sz="2400" b="1" dirty="0">
                <a:latin typeface="Times New Roman" panose="02020603050405020304" pitchFamily="18" charset="0"/>
              </a:rPr>
              <a:t>102×98</a:t>
            </a:r>
            <a:endParaRPr lang="en-US" altLang="zh-CN" sz="24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2950" name="Text Box 6">
            <a:extLst>
              <a:ext uri="{FF2B5EF4-FFF2-40B4-BE49-F238E27FC236}">
                <a16:creationId xmlns:a16="http://schemas.microsoft.com/office/drawing/2014/main" xmlns="" id="{6CD5210B-C7D0-4F92-B0AF-F82E5267E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5535" y="3315771"/>
            <a:ext cx="264477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10000 – 4 </a:t>
            </a:r>
          </a:p>
        </p:txBody>
      </p:sp>
      <p:sp>
        <p:nvSpPr>
          <p:cNvPr id="82951" name="Text Box 7">
            <a:extLst>
              <a:ext uri="{FF2B5EF4-FFF2-40B4-BE49-F238E27FC236}">
                <a16:creationId xmlns:a16="http://schemas.microsoft.com/office/drawing/2014/main" xmlns="" id="{156B2A83-0EAB-439A-915C-9902BCC7B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4585" y="2473761"/>
            <a:ext cx="286258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(100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2)(100–2)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952" name="Text Box 8">
            <a:extLst>
              <a:ext uri="{FF2B5EF4-FFF2-40B4-BE49-F238E27FC236}">
                <a16:creationId xmlns:a16="http://schemas.microsoft.com/office/drawing/2014/main" xmlns="" id="{47DFEA4F-7F78-4CE5-BDDA-72B11950F3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5535" y="3792656"/>
            <a:ext cx="128460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9996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</a:p>
        </p:txBody>
      </p:sp>
      <p:sp>
        <p:nvSpPr>
          <p:cNvPr id="82954" name="Text Box 10">
            <a:extLst>
              <a:ext uri="{FF2B5EF4-FFF2-40B4-BE49-F238E27FC236}">
                <a16:creationId xmlns:a16="http://schemas.microsoft.com/office/drawing/2014/main" xmlns="" id="{68744881-57C7-45A4-A209-8ACA07923F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1635" y="3193229"/>
            <a:ext cx="2755125" cy="46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–4–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+5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956" name="Text Box 4">
            <a:extLst>
              <a:ext uri="{FF2B5EF4-FFF2-40B4-BE49-F238E27FC236}">
                <a16:creationId xmlns:a16="http://schemas.microsoft.com/office/drawing/2014/main" xmlns="" id="{17AA1A85-B940-407F-81F7-FBC643F33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079" y="2113333"/>
            <a:ext cx="3481696" cy="46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</a:rPr>
              <a:t>(2)(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+2)(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–2)– 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–1)(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+5)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82957" name="Text Box 9">
            <a:extLst>
              <a:ext uri="{FF2B5EF4-FFF2-40B4-BE49-F238E27FC236}">
                <a16:creationId xmlns:a16="http://schemas.microsoft.com/office/drawing/2014/main" xmlns="" id="{4AB9EA77-9E1C-47A2-B839-68B52B70B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1635" y="2662487"/>
            <a:ext cx="2755125" cy="46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–5)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958" name="Text Box 11">
            <a:extLst>
              <a:ext uri="{FF2B5EF4-FFF2-40B4-BE49-F238E27FC236}">
                <a16:creationId xmlns:a16="http://schemas.microsoft.com/office/drawing/2014/main" xmlns="" id="{4A8B7AA4-047E-40B9-9D2C-7DAD61C8E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1635" y="3730955"/>
            <a:ext cx="2754490" cy="46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+ 1.</a:t>
            </a:r>
          </a:p>
        </p:txBody>
      </p:sp>
      <p:grpSp>
        <p:nvGrpSpPr>
          <p:cNvPr id="3" name="组合 3">
            <a:extLst>
              <a:ext uri="{FF2B5EF4-FFF2-40B4-BE49-F238E27FC236}">
                <a16:creationId xmlns:a16="http://schemas.microsoft.com/office/drawing/2014/main" xmlns="" id="{6333BA2E-9A0A-42F1-BB0F-1B52165EACB0}"/>
              </a:ext>
            </a:extLst>
          </p:cNvPr>
          <p:cNvGrpSpPr>
            <a:grpSpLocks/>
          </p:cNvGrpSpPr>
          <p:nvPr/>
        </p:nvGrpSpPr>
        <p:grpSpPr bwMode="auto">
          <a:xfrm>
            <a:off x="2142645" y="3548596"/>
            <a:ext cx="2526576" cy="1599464"/>
            <a:chOff x="10321" y="6079"/>
            <a:chExt cx="4562" cy="3105"/>
          </a:xfrm>
        </p:grpSpPr>
        <p:sp>
          <p:nvSpPr>
            <p:cNvPr id="2" name="云形标注 1">
              <a:extLst>
                <a:ext uri="{FF2B5EF4-FFF2-40B4-BE49-F238E27FC236}">
                  <a16:creationId xmlns:a16="http://schemas.microsoft.com/office/drawing/2014/main" xmlns="" id="{408BE193-26C7-4F0B-A1C5-6C4348088B0F}"/>
                </a:ext>
              </a:extLst>
            </p:cNvPr>
            <p:cNvSpPr/>
            <p:nvPr/>
          </p:nvSpPr>
          <p:spPr>
            <a:xfrm>
              <a:off x="10321" y="6079"/>
              <a:ext cx="4562" cy="2948"/>
            </a:xfrm>
            <a:prstGeom prst="cloudCallout">
              <a:avLst>
                <a:gd name="adj1" fmla="val -30847"/>
                <a:gd name="adj2" fmla="val -115687"/>
              </a:avLst>
            </a:prstGeom>
            <a:solidFill>
              <a:srgbClr val="66FF99"/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/>
            </a:p>
          </p:txBody>
        </p:sp>
        <p:sp>
          <p:nvSpPr>
            <p:cNvPr id="82961" name="文本框 2">
              <a:extLst>
                <a:ext uri="{FF2B5EF4-FFF2-40B4-BE49-F238E27FC236}">
                  <a16:creationId xmlns:a16="http://schemas.microsoft.com/office/drawing/2014/main" xmlns="" id="{54178473-09DA-49AD-893C-8DD3EE502E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94" y="6433"/>
              <a:ext cx="4215" cy="2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b="1" dirty="0" smtClean="0">
                  <a:latin typeface="宋体" panose="02010600030101010101" pitchFamily="2" charset="-122"/>
                </a:rPr>
                <a:t>通过</a:t>
              </a:r>
              <a:r>
                <a:rPr lang="zh-CN" altLang="en-US" b="1" dirty="0">
                  <a:latin typeface="宋体" panose="02010600030101010101" pitchFamily="2" charset="-122"/>
                </a:rPr>
                <a:t>合理变形，利用平方差公式，可以简化运算</a:t>
              </a:r>
              <a:r>
                <a:rPr lang="en-US" altLang="zh-CN" b="1" dirty="0">
                  <a:latin typeface="宋体" panose="02010600030101010101" pitchFamily="2" charset="-122"/>
                </a:rPr>
                <a:t>.</a:t>
              </a:r>
            </a:p>
          </p:txBody>
        </p:sp>
      </p:grpSp>
      <p:grpSp>
        <p:nvGrpSpPr>
          <p:cNvPr id="4" name="组合 4">
            <a:extLst>
              <a:ext uri="{FF2B5EF4-FFF2-40B4-BE49-F238E27FC236}">
                <a16:creationId xmlns:a16="http://schemas.microsoft.com/office/drawing/2014/main" xmlns="" id="{8EB52927-8014-4D61-B023-1AB5D268EDD3}"/>
              </a:ext>
            </a:extLst>
          </p:cNvPr>
          <p:cNvGrpSpPr>
            <a:grpSpLocks/>
          </p:cNvGrpSpPr>
          <p:nvPr/>
        </p:nvGrpSpPr>
        <p:grpSpPr bwMode="auto">
          <a:xfrm>
            <a:off x="5825550" y="2606740"/>
            <a:ext cx="3061596" cy="1678876"/>
            <a:chOff x="8742" y="2247"/>
            <a:chExt cx="5175" cy="2949"/>
          </a:xfrm>
        </p:grpSpPr>
        <p:sp>
          <p:nvSpPr>
            <p:cNvPr id="6" name="云形标注 5">
              <a:extLst>
                <a:ext uri="{FF2B5EF4-FFF2-40B4-BE49-F238E27FC236}">
                  <a16:creationId xmlns:a16="http://schemas.microsoft.com/office/drawing/2014/main" xmlns="" id="{AF4038C5-59FB-4B94-8DE4-93D778542A65}"/>
                </a:ext>
              </a:extLst>
            </p:cNvPr>
            <p:cNvSpPr/>
            <p:nvPr/>
          </p:nvSpPr>
          <p:spPr>
            <a:xfrm>
              <a:off x="8742" y="2247"/>
              <a:ext cx="5033" cy="2949"/>
            </a:xfrm>
            <a:prstGeom prst="cloudCallout">
              <a:avLst>
                <a:gd name="adj1" fmla="val -69957"/>
                <a:gd name="adj2" fmla="val -48482"/>
              </a:avLst>
            </a:prstGeom>
            <a:solidFill>
              <a:srgbClr val="66FF99"/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/>
            </a:p>
          </p:txBody>
        </p:sp>
        <p:sp>
          <p:nvSpPr>
            <p:cNvPr id="82964" name="文本框 6">
              <a:extLst>
                <a:ext uri="{FF2B5EF4-FFF2-40B4-BE49-F238E27FC236}">
                  <a16:creationId xmlns:a16="http://schemas.microsoft.com/office/drawing/2014/main" xmlns="" id="{2F552B76-F18A-46A8-AB02-7AAD5F216D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55" y="2837"/>
              <a:ext cx="4862" cy="1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b="1" dirty="0" smtClean="0">
                  <a:latin typeface="宋体" panose="02010600030101010101" pitchFamily="2" charset="-122"/>
                </a:rPr>
                <a:t>    不</a:t>
              </a:r>
              <a:r>
                <a:rPr lang="zh-CN" altLang="en-US" b="1" dirty="0">
                  <a:latin typeface="宋体" panose="02010600030101010101" pitchFamily="2" charset="-122"/>
                </a:rPr>
                <a:t>符合平方差公式运算条件的乘法，按乘法法则进行运算</a:t>
              </a:r>
              <a:r>
                <a:rPr lang="en-US" altLang="zh-CN" b="1" dirty="0">
                  <a:latin typeface="宋体" panose="02010600030101010101" pitchFamily="2" charset="-122"/>
                </a:rPr>
                <a:t>.</a:t>
              </a:r>
            </a:p>
          </p:txBody>
        </p:sp>
      </p:grpSp>
      <p:grpSp>
        <p:nvGrpSpPr>
          <p:cNvPr id="82969" name="组合 6">
            <a:extLst>
              <a:ext uri="{FF2B5EF4-FFF2-40B4-BE49-F238E27FC236}">
                <a16:creationId xmlns:a16="http://schemas.microsoft.com/office/drawing/2014/main" xmlns="" id="{7E3E40FB-3EAB-4136-ADF1-3ABEECF65BD0}"/>
              </a:ext>
            </a:extLst>
          </p:cNvPr>
          <p:cNvGrpSpPr>
            <a:grpSpLocks/>
          </p:cNvGrpSpPr>
          <p:nvPr/>
        </p:nvGrpSpPr>
        <p:grpSpPr bwMode="auto">
          <a:xfrm>
            <a:off x="497036" y="533830"/>
            <a:ext cx="1858963" cy="492125"/>
            <a:chOff x="427462" y="558483"/>
            <a:chExt cx="1858351" cy="491808"/>
          </a:xfrm>
        </p:grpSpPr>
        <p:grpSp>
          <p:nvGrpSpPr>
            <p:cNvPr id="82970" name="组合 5">
              <a:extLst>
                <a:ext uri="{FF2B5EF4-FFF2-40B4-BE49-F238E27FC236}">
                  <a16:creationId xmlns:a16="http://schemas.microsoft.com/office/drawing/2014/main" xmlns="" id="{04C9BF70-BD0E-4356-A362-689676E329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2D457F83-88DD-41C7-A73D-61E137793053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10A503B1-6B90-4DC9-A147-D9C95BE15A1B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A623183C-77E0-46FB-9C2B-E41C8CE2239C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20FF8CAD-418B-4829-81C6-022E1F63E242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13B5AB47-3DEA-4B83-8234-03ECDB59F8B2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2976" name="文本框 11">
              <a:extLst>
                <a:ext uri="{FF2B5EF4-FFF2-40B4-BE49-F238E27FC236}">
                  <a16:creationId xmlns:a16="http://schemas.microsoft.com/office/drawing/2014/main" xmlns="" id="{D61E4122-0106-4104-8880-FC36814BFA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82977" name="文本框 13">
            <a:extLst>
              <a:ext uri="{FF2B5EF4-FFF2-40B4-BE49-F238E27FC236}">
                <a16:creationId xmlns:a16="http://schemas.microsoft.com/office/drawing/2014/main" xmlns="" id="{265DFBDF-D868-435C-9EEF-ECCFE6F91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7608" y="541599"/>
            <a:ext cx="3924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利用平方差公式简便运算</a:t>
            </a:r>
          </a:p>
        </p:txBody>
      </p:sp>
      <p:grpSp>
        <p:nvGrpSpPr>
          <p:cNvPr id="42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22691" y="-51922"/>
            <a:ext cx="2006600" cy="477838"/>
            <a:chOff x="123" y="40"/>
            <a:chExt cx="3160" cy="752"/>
          </a:xfrm>
        </p:grpSpPr>
        <p:cxnSp>
          <p:nvCxnSpPr>
            <p:cNvPr id="43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5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  <p:bldP spid="82949" grpId="0"/>
      <p:bldP spid="82950" grpId="0"/>
      <p:bldP spid="82951" grpId="0"/>
      <p:bldP spid="82952" grpId="0"/>
      <p:bldP spid="82954" grpId="0"/>
      <p:bldP spid="82956" grpId="0"/>
      <p:bldP spid="82957" grpId="0"/>
      <p:bldP spid="829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文本框 2">
            <a:extLst>
              <a:ext uri="{FF2B5EF4-FFF2-40B4-BE49-F238E27FC236}">
                <a16:creationId xmlns:a16="http://schemas.microsoft.com/office/drawing/2014/main" xmlns="" id="{1CC09BB2-D1D9-4B61-AB99-4E28D537B6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013" y="1156702"/>
            <a:ext cx="873644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  <a:spcAft>
                <a:spcPct val="15000"/>
              </a:spcAft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51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  <a:sym typeface="Arial" panose="020B0604020202020204" pitchFamily="34" charset="0"/>
              </a:rPr>
              <a:t>×49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;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_GB2312" pitchFamily="49" charset="-122"/>
              </a:rPr>
              <a:t>        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+4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)(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)–(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+3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)(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.  </a:t>
            </a:r>
            <a:endParaRPr lang="en-US" altLang="zh-CN" sz="2400" b="1" dirty="0"/>
          </a:p>
        </p:txBody>
      </p:sp>
      <p:sp>
        <p:nvSpPr>
          <p:cNvPr id="17" name="Text Box 3">
            <a:extLst>
              <a:ext uri="{FF2B5EF4-FFF2-40B4-BE49-F238E27FC236}">
                <a16:creationId xmlns:a16="http://schemas.microsoft.com/office/drawing/2014/main" xmlns="" id="{7927B065-30C6-4526-AE24-5A4B6C643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90" y="1732486"/>
            <a:ext cx="4914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(1) 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(50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1)(50–1)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xmlns="" id="{58FC48DD-508C-4B2E-A106-FB4DA7AE19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790" y="2198352"/>
            <a:ext cx="17827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</a:rPr>
              <a:t> 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50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–1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l-GR" altLang="zh-CN" sz="2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 Box 6">
            <a:extLst>
              <a:ext uri="{FF2B5EF4-FFF2-40B4-BE49-F238E27FC236}">
                <a16:creationId xmlns:a16="http://schemas.microsoft.com/office/drawing/2014/main" xmlns="" id="{910068BA-7A7F-4544-9042-F7009A561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8637" y="2703121"/>
            <a:ext cx="2646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=2500 – 1</a:t>
            </a:r>
            <a:endParaRPr lang="en-US" altLang="zh-CN" sz="24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3" name="Text Box 8">
            <a:extLst>
              <a:ext uri="{FF2B5EF4-FFF2-40B4-BE49-F238E27FC236}">
                <a16:creationId xmlns:a16="http://schemas.microsoft.com/office/drawing/2014/main" xmlns="" id="{F5839D3B-1CBC-4F99-9778-B089F8EEEE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7034" y="3258016"/>
            <a:ext cx="12843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2499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xmlns="" id="{A61969B4-715B-4AF3-888F-41C8CC6DE6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8829" y="1816376"/>
            <a:ext cx="4914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(2)  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–4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–(6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+5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–6)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xmlns="" id="{993A05C5-A16A-4DBE-BC0C-D802923B43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4515" y="2358546"/>
            <a:ext cx="3414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9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–16–6</a:t>
            </a:r>
            <a:r>
              <a:rPr lang="en-US" altLang="zh-CN" sz="24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–5</a:t>
            </a:r>
            <a:r>
              <a:rPr lang="en-US" altLang="zh-CN" sz="24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+6</a:t>
            </a:r>
            <a:endParaRPr lang="el-GR" altLang="zh-CN" sz="2400" b="1" dirty="0">
              <a:cs typeface="Arial" panose="020B0604020202020204" pitchFamily="34" charset="0"/>
            </a:endParaRP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xmlns="" id="{7C3C89A9-B385-401D-B822-4B8D448E17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9682" y="2912230"/>
            <a:ext cx="3414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–10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el-GR" altLang="zh-CN" sz="2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grpSp>
        <p:nvGrpSpPr>
          <p:cNvPr id="85001" name="组合 2">
            <a:extLst>
              <a:ext uri="{FF2B5EF4-FFF2-40B4-BE49-F238E27FC236}">
                <a16:creationId xmlns:a16="http://schemas.microsoft.com/office/drawing/2014/main" xmlns="" id="{A58564A0-FCAB-4385-A2F6-37E46E45F2AF}"/>
              </a:ext>
            </a:extLst>
          </p:cNvPr>
          <p:cNvGrpSpPr>
            <a:grpSpLocks/>
          </p:cNvGrpSpPr>
          <p:nvPr/>
        </p:nvGrpSpPr>
        <p:grpSpPr bwMode="auto">
          <a:xfrm>
            <a:off x="0" y="-58723"/>
            <a:ext cx="2006600" cy="477838"/>
            <a:chOff x="153" y="40"/>
            <a:chExt cx="3160" cy="752"/>
          </a:xfrm>
        </p:grpSpPr>
        <p:cxnSp>
          <p:nvCxnSpPr>
            <p:cNvPr id="2" name="直线连接符 20">
              <a:extLst>
                <a:ext uri="{FF2B5EF4-FFF2-40B4-BE49-F238E27FC236}">
                  <a16:creationId xmlns:a16="http://schemas.microsoft.com/office/drawing/2014/main" xmlns="" id="{B67D5684-FBC4-4163-BFE7-A345B7BEE604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5003" name="文本框 18">
              <a:extLst>
                <a:ext uri="{FF2B5EF4-FFF2-40B4-BE49-F238E27FC236}">
                  <a16:creationId xmlns:a16="http://schemas.microsoft.com/office/drawing/2014/main" xmlns="" id="{C0996CED-9373-4B24-989C-571A246287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7" name="Freeform 74">
              <a:extLst>
                <a:ext uri="{FF2B5EF4-FFF2-40B4-BE49-F238E27FC236}">
                  <a16:creationId xmlns:a16="http://schemas.microsoft.com/office/drawing/2014/main" xmlns="" id="{DB423F79-4687-490C-A408-C595099E4EE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90" y="577389"/>
            <a:ext cx="559219" cy="53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358410" y="560204"/>
            <a:ext cx="149111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20000"/>
              </a:lnSpc>
              <a:spcAft>
                <a:spcPct val="15000"/>
              </a:spcAft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0000FF"/>
                </a:solidFill>
                <a:ea typeface="黑体" panose="02010609060101010101" pitchFamily="49" charset="-122"/>
              </a:rPr>
              <a:t>.</a:t>
            </a:r>
            <a:r>
              <a:rPr lang="en-US" altLang="zh-CN" sz="2800" b="1" dirty="0">
                <a:solidFill>
                  <a:srgbClr val="093AD5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2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文本框 1">
            <a:extLst>
              <a:ext uri="{FF2B5EF4-FFF2-40B4-BE49-F238E27FC236}">
                <a16:creationId xmlns:a16="http://schemas.microsoft.com/office/drawing/2014/main" xmlns="" id="{17626514-5C57-4D33-B6B0-21543C6BD2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525" y="1098550"/>
            <a:ext cx="739096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3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先化简，再求值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(2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)–(2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)(2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其中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F96D233-CAE5-47CE-8C24-5B95CEF687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3053" y="2206145"/>
            <a:ext cx="32608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6020" name="文本框 2">
            <a:extLst>
              <a:ext uri="{FF2B5EF4-FFF2-40B4-BE49-F238E27FC236}">
                <a16:creationId xmlns:a16="http://schemas.microsoft.com/office/drawing/2014/main" xmlns="" id="{5A70EA64-C2AC-4295-AA26-5B7FD4BB8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9291" y="4149563"/>
            <a:ext cx="3666172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5×1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–5×2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–15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86021" name="文本框 4">
            <a:extLst>
              <a:ext uri="{FF2B5EF4-FFF2-40B4-BE49-F238E27FC236}">
                <a16:creationId xmlns:a16="http://schemas.microsoft.com/office/drawing/2014/main" xmlns="" id="{2123D208-EDD3-4949-8D34-8743C7CCA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8879" y="2741133"/>
            <a:ext cx="2133680" cy="41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</a:p>
        </p:txBody>
      </p:sp>
      <p:sp>
        <p:nvSpPr>
          <p:cNvPr id="86022" name="文本框 5">
            <a:extLst>
              <a:ext uri="{FF2B5EF4-FFF2-40B4-BE49-F238E27FC236}">
                <a16:creationId xmlns:a16="http://schemas.microsoft.com/office/drawing/2014/main" xmlns="" id="{C050E839-0604-4355-8D18-EDEA2FB53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3643" y="3220558"/>
            <a:ext cx="1361086" cy="41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</a:p>
        </p:txBody>
      </p:sp>
      <p:sp>
        <p:nvSpPr>
          <p:cNvPr id="86023" name="文本框 6">
            <a:extLst>
              <a:ext uri="{FF2B5EF4-FFF2-40B4-BE49-F238E27FC236}">
                <a16:creationId xmlns:a16="http://schemas.microsoft.com/office/drawing/2014/main" xmlns="" id="{EC856ECF-8ED0-46C1-BB4A-A13FA6B0C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0366" y="3609178"/>
            <a:ext cx="2339367" cy="41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当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时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</a:p>
        </p:txBody>
      </p:sp>
      <p:grpSp>
        <p:nvGrpSpPr>
          <p:cNvPr id="86028" name="组合 6">
            <a:extLst>
              <a:ext uri="{FF2B5EF4-FFF2-40B4-BE49-F238E27FC236}">
                <a16:creationId xmlns:a16="http://schemas.microsoft.com/office/drawing/2014/main" xmlns="" id="{3A088444-4E47-44CC-8114-254D38EA984B}"/>
              </a:ext>
            </a:extLst>
          </p:cNvPr>
          <p:cNvGrpSpPr>
            <a:grpSpLocks/>
          </p:cNvGrpSpPr>
          <p:nvPr/>
        </p:nvGrpSpPr>
        <p:grpSpPr bwMode="auto">
          <a:xfrm>
            <a:off x="730250" y="553613"/>
            <a:ext cx="1858963" cy="492125"/>
            <a:chOff x="427462" y="558483"/>
            <a:chExt cx="1858351" cy="491808"/>
          </a:xfrm>
        </p:grpSpPr>
        <p:grpSp>
          <p:nvGrpSpPr>
            <p:cNvPr id="86029" name="组合 5">
              <a:extLst>
                <a:ext uri="{FF2B5EF4-FFF2-40B4-BE49-F238E27FC236}">
                  <a16:creationId xmlns:a16="http://schemas.microsoft.com/office/drawing/2014/main" xmlns="" id="{B4C2F8DD-9405-4711-80CD-3FC52F832C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4B70D511-157D-4C40-8E4E-F8BE35EE2A26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21F5369D-48AE-4FC3-BA39-C6BA24E41F05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9DAFFFAE-E0BC-4435-B29D-2207499C65E9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ECD32D3A-C6E1-4120-BF0C-EF52A379E88B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1B564AF5-53A4-4700-86CD-B0EDE8DD4E12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</p:grpSp>
        <p:sp>
          <p:nvSpPr>
            <p:cNvPr id="86035" name="文本框 11">
              <a:extLst>
                <a:ext uri="{FF2B5EF4-FFF2-40B4-BE49-F238E27FC236}">
                  <a16:creationId xmlns:a16="http://schemas.microsoft.com/office/drawing/2014/main" xmlns="" id="{65A468D1-8B96-46E9-9238-5DA0A20A40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3</a:t>
              </a:r>
            </a:p>
          </p:txBody>
        </p:sp>
      </p:grpSp>
      <p:sp>
        <p:nvSpPr>
          <p:cNvPr id="86036" name="文本框 14">
            <a:extLst>
              <a:ext uri="{FF2B5EF4-FFF2-40B4-BE49-F238E27FC236}">
                <a16:creationId xmlns:a16="http://schemas.microsoft.com/office/drawing/2014/main" xmlns="" id="{B97F4AFA-9E13-460A-90E5-D4AB176FB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2374" y="553613"/>
            <a:ext cx="4479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+mn-lt"/>
                <a:ea typeface="黑体" panose="02010609060101010101" pitchFamily="49" charset="-122"/>
              </a:rPr>
              <a:t>利用平方差公式进行化简求值</a:t>
            </a:r>
          </a:p>
        </p:txBody>
      </p:sp>
      <p:grpSp>
        <p:nvGrpSpPr>
          <p:cNvPr id="26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27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6020" grpId="0"/>
      <p:bldP spid="86021" grpId="0"/>
      <p:bldP spid="86022" grpId="0"/>
      <p:bldP spid="860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文本框 1">
            <a:extLst>
              <a:ext uri="{FF2B5EF4-FFF2-40B4-BE49-F238E27FC236}">
                <a16:creationId xmlns:a16="http://schemas.microsoft.com/office/drawing/2014/main" xmlns="" id="{B3F4D53C-46CD-4C9E-B36E-B9D2AC7F78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6849" y="939800"/>
            <a:ext cx="71989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93AD5"/>
                </a:solidFill>
                <a:latin typeface="+mn-lt"/>
              </a:rPr>
              <a:t>3</a:t>
            </a:r>
            <a:r>
              <a:rPr lang="en-US" altLang="zh-CN" sz="2400" b="1" dirty="0" smtClean="0">
                <a:solidFill>
                  <a:srgbClr val="093AD5"/>
                </a:solidFill>
                <a:latin typeface="+mn-lt"/>
              </a:rPr>
              <a:t>.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化简,再求值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zh-CN" altLang="en-US" sz="2400" b="1" dirty="0" smtClean="0">
                <a:latin typeface="+mn-lt"/>
              </a:rPr>
              <a:t>3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zh-CN" altLang="en-US" sz="2400" b="1" dirty="0" smtClean="0">
                <a:latin typeface="+mn-lt"/>
              </a:rPr>
              <a:t>3+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dirty="0" smtClean="0">
                <a:latin typeface="+mn-lt"/>
              </a:rPr>
              <a:t>+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zh-CN" altLang="en-US" sz="2400" b="1" dirty="0" smtClean="0">
                <a:latin typeface="+mn-lt"/>
              </a:rPr>
              <a:t>+1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–1)</a:t>
            </a:r>
            <a:r>
              <a:rPr lang="zh-CN" altLang="en-US" sz="2400" b="1" dirty="0" smtClean="0">
                <a:latin typeface="+mn-lt"/>
              </a:rPr>
              <a:t>,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其中</a:t>
            </a:r>
            <a:r>
              <a:rPr lang="zh-CN" altLang="en-US" sz="2400" b="1" i="1" dirty="0">
                <a:latin typeface="+mn-lt"/>
              </a:rPr>
              <a:t>x</a:t>
            </a:r>
            <a:r>
              <a:rPr lang="zh-CN" altLang="en-US" sz="2400" b="1" dirty="0">
                <a:latin typeface="+mn-lt"/>
              </a:rPr>
              <a:t>=2.</a:t>
            </a:r>
          </a:p>
        </p:txBody>
      </p:sp>
      <p:grpSp>
        <p:nvGrpSpPr>
          <p:cNvPr id="87042" name="组合 2">
            <a:extLst>
              <a:ext uri="{FF2B5EF4-FFF2-40B4-BE49-F238E27FC236}">
                <a16:creationId xmlns:a16="http://schemas.microsoft.com/office/drawing/2014/main" xmlns="" id="{9E746280-BEFE-4AA3-9FE6-E362FD93E6F9}"/>
              </a:ext>
            </a:extLst>
          </p:cNvPr>
          <p:cNvGrpSpPr>
            <a:grpSpLocks/>
          </p:cNvGrpSpPr>
          <p:nvPr/>
        </p:nvGrpSpPr>
        <p:grpSpPr bwMode="auto">
          <a:xfrm>
            <a:off x="8389" y="-58723"/>
            <a:ext cx="2006600" cy="477838"/>
            <a:chOff x="153" y="40"/>
            <a:chExt cx="3160" cy="752"/>
          </a:xfrm>
        </p:grpSpPr>
        <p:cxnSp>
          <p:nvCxnSpPr>
            <p:cNvPr id="3" name="直线连接符 20">
              <a:extLst>
                <a:ext uri="{FF2B5EF4-FFF2-40B4-BE49-F238E27FC236}">
                  <a16:creationId xmlns:a16="http://schemas.microsoft.com/office/drawing/2014/main" xmlns="" id="{20A560AB-4132-4310-91DC-59280D67A8E1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7044" name="文本框 18">
              <a:extLst>
                <a:ext uri="{FF2B5EF4-FFF2-40B4-BE49-F238E27FC236}">
                  <a16:creationId xmlns:a16="http://schemas.microsoft.com/office/drawing/2014/main" xmlns="" id="{17100C30-0310-432F-B8BC-B843E7CA63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8" name="Freeform 74">
              <a:extLst>
                <a:ext uri="{FF2B5EF4-FFF2-40B4-BE49-F238E27FC236}">
                  <a16:creationId xmlns:a16="http://schemas.microsoft.com/office/drawing/2014/main" xmlns="" id="{542261A4-660F-463C-B8AE-E9D512274BD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7046" name="文本框 3">
            <a:extLst>
              <a:ext uri="{FF2B5EF4-FFF2-40B4-BE49-F238E27FC236}">
                <a16:creationId xmlns:a16="http://schemas.microsoft.com/office/drawing/2014/main" xmlns="" id="{0BBABB9B-5889-4633-8AF4-F20E04207D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6075" y="1501775"/>
            <a:ext cx="5251450" cy="2818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zh-CN" altLang="en-US" sz="2400" b="1" dirty="0" smtClean="0">
                <a:latin typeface="+mn-lt"/>
              </a:rPr>
              <a:t>3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zh-CN" altLang="en-US" sz="2400" b="1" dirty="0" smtClean="0">
                <a:latin typeface="+mn-lt"/>
              </a:rPr>
              <a:t>3+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dirty="0" smtClean="0">
                <a:latin typeface="+mn-lt"/>
              </a:rPr>
              <a:t>+</a:t>
            </a:r>
            <a:r>
              <a:rPr lang="en-US" altLang="zh-CN" sz="2400" b="1" dirty="0" smtClean="0">
                <a:latin typeface="+mn-lt"/>
              </a:rPr>
              <a:t>2(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zh-CN" altLang="en-US" sz="2400" b="1" dirty="0" smtClean="0">
                <a:latin typeface="+mn-lt"/>
              </a:rPr>
              <a:t>+1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–1)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23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9–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+2(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–1)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3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en-US" altLang="zh-CN" sz="2400" b="1" dirty="0" smtClean="0">
                <a:latin typeface="+mn-lt"/>
              </a:rPr>
              <a:t>=9–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+2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–2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23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7+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2</a:t>
            </a:r>
          </a:p>
          <a:p>
            <a:pPr>
              <a:lnSpc>
                <a:spcPct val="123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当</a:t>
            </a:r>
            <a:r>
              <a:rPr lang="en-US" altLang="zh-CN" sz="2400" b="1" i="1" dirty="0">
                <a:latin typeface="+mn-lt"/>
                <a:ea typeface="仿宋" pitchFamily="49" charset="-122"/>
              </a:rPr>
              <a:t>x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=2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时，</a:t>
            </a:r>
          </a:p>
          <a:p>
            <a:pPr>
              <a:lnSpc>
                <a:spcPct val="123000"/>
              </a:lnSpc>
            </a:pPr>
            <a:r>
              <a:rPr lang="zh-CN" altLang="en-US" sz="2400" b="1" dirty="0" smtClean="0">
                <a:latin typeface="+mn-lt"/>
                <a:ea typeface="仿宋" pitchFamily="49" charset="-122"/>
              </a:rPr>
              <a:t>     原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式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7+2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=7+4=11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631" y="870116"/>
            <a:ext cx="559219" cy="53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7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7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70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70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70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文本框 99">
            <a:extLst>
              <a:ext uri="{FF2B5EF4-FFF2-40B4-BE49-F238E27FC236}">
                <a16:creationId xmlns:a16="http://schemas.microsoft.com/office/drawing/2014/main" xmlns="" id="{651F7C3D-880D-48B7-BE70-7FB3749C5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011" y="1050416"/>
            <a:ext cx="8053431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4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对于任意的正整数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整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式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(3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1)(3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–1)–(3–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)(3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值一定是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的整数倍吗？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A51AF67-D0A8-44F2-9345-23333C23D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7371" y="4247642"/>
            <a:ext cx="7156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即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(3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1)(3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–1)–(3–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)(3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值是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的倍数．</a:t>
            </a:r>
          </a:p>
        </p:txBody>
      </p:sp>
      <p:sp>
        <p:nvSpPr>
          <p:cNvPr id="88068" name="文本框 2">
            <a:extLst>
              <a:ext uri="{FF2B5EF4-FFF2-40B4-BE49-F238E27FC236}">
                <a16:creationId xmlns:a16="http://schemas.microsoft.com/office/drawing/2014/main" xmlns="" id="{93AA9DBE-E428-4550-9E98-58A431036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7371" y="2108666"/>
            <a:ext cx="3408315" cy="46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–1–(9–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8069" name="文本框 3">
            <a:extLst>
              <a:ext uri="{FF2B5EF4-FFF2-40B4-BE49-F238E27FC236}">
                <a16:creationId xmlns:a16="http://schemas.microsoft.com/office/drawing/2014/main" xmlns="" id="{B95A00DA-D80B-41BF-969B-AA288F213E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4415" y="2090248"/>
            <a:ext cx="1614632" cy="46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–10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</a:p>
        </p:txBody>
      </p:sp>
      <p:sp>
        <p:nvSpPr>
          <p:cNvPr id="88070" name="文本框 4">
            <a:extLst>
              <a:ext uri="{FF2B5EF4-FFF2-40B4-BE49-F238E27FC236}">
                <a16:creationId xmlns:a16="http://schemas.microsoft.com/office/drawing/2014/main" xmlns="" id="{A77E0F39-4411-4459-B134-8472D73A8D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5476" y="2690406"/>
            <a:ext cx="3193708" cy="46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∵(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–10)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÷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10=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–1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8071" name="文本框 5">
            <a:extLst>
              <a:ext uri="{FF2B5EF4-FFF2-40B4-BE49-F238E27FC236}">
                <a16:creationId xmlns:a16="http://schemas.microsoft.com/office/drawing/2014/main" xmlns="" id="{66A82F2C-4C05-47D7-84B4-EDD94FD2D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5483" y="3210543"/>
            <a:ext cx="1902891" cy="46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为正整数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，</a:t>
            </a:r>
          </a:p>
        </p:txBody>
      </p:sp>
      <p:sp>
        <p:nvSpPr>
          <p:cNvPr id="88072" name="文本框 6">
            <a:extLst>
              <a:ext uri="{FF2B5EF4-FFF2-40B4-BE49-F238E27FC236}">
                <a16:creationId xmlns:a16="http://schemas.microsoft.com/office/drawing/2014/main" xmlns="" id="{18DCCE9C-CBEB-486C-8725-1FE6EEC9F7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8492" y="3785933"/>
            <a:ext cx="2003845" cy="46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–1</a:t>
            </a:r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为整数</a:t>
            </a:r>
          </a:p>
        </p:txBody>
      </p:sp>
      <p:grpSp>
        <p:nvGrpSpPr>
          <p:cNvPr id="88077" name="组合 6">
            <a:extLst>
              <a:ext uri="{FF2B5EF4-FFF2-40B4-BE49-F238E27FC236}">
                <a16:creationId xmlns:a16="http://schemas.microsoft.com/office/drawing/2014/main" xmlns="" id="{C4013912-1C87-4B5B-83A8-90FA04A265AF}"/>
              </a:ext>
            </a:extLst>
          </p:cNvPr>
          <p:cNvGrpSpPr>
            <a:grpSpLocks/>
          </p:cNvGrpSpPr>
          <p:nvPr/>
        </p:nvGrpSpPr>
        <p:grpSpPr bwMode="auto">
          <a:xfrm>
            <a:off x="730250" y="555305"/>
            <a:ext cx="1858963" cy="492125"/>
            <a:chOff x="427462" y="558483"/>
            <a:chExt cx="1858351" cy="491808"/>
          </a:xfrm>
        </p:grpSpPr>
        <p:grpSp>
          <p:nvGrpSpPr>
            <p:cNvPr id="88078" name="组合 5">
              <a:extLst>
                <a:ext uri="{FF2B5EF4-FFF2-40B4-BE49-F238E27FC236}">
                  <a16:creationId xmlns:a16="http://schemas.microsoft.com/office/drawing/2014/main" xmlns="" id="{A2BBC25E-C688-40C2-8507-DD5A12BE23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53530955-8AC6-45D9-B5F2-19FF315B6B1B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30C7CD6-78FC-4F2F-96F1-B8BDB13A547F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75B66AF9-7467-4B78-8ABF-754342ABAC1B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2048BA8B-2BDC-42EE-807C-32B05F144DD4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A0289ADB-BED3-44B7-BE58-29543EBF933D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</p:grpSp>
        <p:sp>
          <p:nvSpPr>
            <p:cNvPr id="88084" name="文本框 11">
              <a:extLst>
                <a:ext uri="{FF2B5EF4-FFF2-40B4-BE49-F238E27FC236}">
                  <a16:creationId xmlns:a16="http://schemas.microsoft.com/office/drawing/2014/main" xmlns="" id="{BB523D17-C3EE-467C-98B9-E07DD9BD55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4</a:t>
              </a:r>
            </a:p>
          </p:txBody>
        </p:sp>
      </p:grpSp>
      <p:sp>
        <p:nvSpPr>
          <p:cNvPr id="88085" name="文本框 15">
            <a:extLst>
              <a:ext uri="{FF2B5EF4-FFF2-40B4-BE49-F238E27FC236}">
                <a16:creationId xmlns:a16="http://schemas.microsoft.com/office/drawing/2014/main" xmlns="" id="{5718D0D6-5AE3-47E5-BC63-3876A0AF2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391" y="587055"/>
            <a:ext cx="4479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利用平方差公式进行证明</a:t>
            </a:r>
          </a:p>
        </p:txBody>
      </p:sp>
      <p:grpSp>
        <p:nvGrpSpPr>
          <p:cNvPr id="27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2476" y="-51922"/>
            <a:ext cx="2006600" cy="477838"/>
            <a:chOff x="123" y="40"/>
            <a:chExt cx="3160" cy="752"/>
          </a:xfrm>
        </p:grpSpPr>
        <p:cxnSp>
          <p:nvCxnSpPr>
            <p:cNvPr id="28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8068" grpId="0"/>
      <p:bldP spid="88069" grpId="0"/>
      <p:bldP spid="88070" grpId="0"/>
      <p:bldP spid="88071" grpId="0"/>
      <p:bldP spid="880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D8CB66CB-63AB-42BB-9403-24375316B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8324" y="1485214"/>
            <a:ext cx="5953125" cy="2792239"/>
          </a:xfrm>
          <a:prstGeom prst="rect">
            <a:avLst/>
          </a:prstGeom>
          <a:noFill/>
          <a:ln w="25400">
            <a:noFill/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 smtClean="0">
                <a:solidFill>
                  <a:srgbClr val="269999"/>
                </a:solidFill>
                <a:latin typeface="+mn-lt"/>
                <a:ea typeface="黑体" panose="02010609060101010101" pitchFamily="49" charset="-122"/>
              </a:rPr>
              <a:t>        </a:t>
            </a:r>
            <a:r>
              <a:rPr lang="zh-CN" altLang="en-US" sz="2400" b="1" dirty="0" smtClean="0">
                <a:latin typeface="+mn-lt"/>
              </a:rPr>
              <a:t>对于</a:t>
            </a:r>
            <a:r>
              <a:rPr lang="zh-CN" altLang="en-US" sz="2400" b="1" dirty="0">
                <a:latin typeface="+mn-lt"/>
              </a:rPr>
              <a:t>平方差中的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和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zh-CN" altLang="en-US" sz="2400" b="1" dirty="0">
                <a:latin typeface="+mn-lt"/>
              </a:rPr>
              <a:t>可以是具体的数，也可以是单项式或多项</a:t>
            </a:r>
            <a:r>
              <a:rPr lang="zh-CN" altLang="en-US" sz="2400" b="1" dirty="0" smtClean="0">
                <a:latin typeface="+mn-lt"/>
              </a:rPr>
              <a:t>式</a:t>
            </a:r>
            <a:r>
              <a:rPr lang="en-US" altLang="zh-CN" sz="2400" b="1" dirty="0" smtClean="0">
                <a:latin typeface="+mn-lt"/>
              </a:rPr>
              <a:t>.</a:t>
            </a:r>
            <a:r>
              <a:rPr lang="zh-CN" altLang="en-US" sz="2400" b="1" dirty="0" smtClean="0">
                <a:latin typeface="+mn-lt"/>
              </a:rPr>
              <a:t>在</a:t>
            </a:r>
            <a:r>
              <a:rPr lang="zh-CN" altLang="en-US" sz="2400" b="1" dirty="0">
                <a:latin typeface="+mn-lt"/>
              </a:rPr>
              <a:t>探究整除性或倍数问题时，一般先将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代数式化为最简</a:t>
            </a:r>
            <a:r>
              <a:rPr lang="zh-CN" altLang="en-US" sz="2400" b="1" dirty="0">
                <a:latin typeface="+mn-lt"/>
              </a:rPr>
              <a:t>，然后根据结果的特征，判断其是否具有整除性或倍数关系．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47955" y="890887"/>
            <a:ext cx="7113865" cy="3723058"/>
            <a:chOff x="552450" y="439110"/>
            <a:chExt cx="8286750" cy="4085265"/>
          </a:xfrm>
        </p:grpSpPr>
        <p:sp>
          <p:nvSpPr>
            <p:cNvPr id="10" name="剪去同侧角的矩形 9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347864" y="439110"/>
              <a:ext cx="2440363" cy="647699"/>
              <a:chOff x="3131762" y="220801"/>
              <a:chExt cx="2440363" cy="647699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3343275" y="307292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20801"/>
                <a:ext cx="687763" cy="647699"/>
              </a:xfrm>
              <a:prstGeom prst="roundRect">
                <a:avLst/>
              </a:prstGeom>
            </p:spPr>
          </p:pic>
        </p:grpSp>
      </p:grpSp>
      <p:grpSp>
        <p:nvGrpSpPr>
          <p:cNvPr id="14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15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内容占位符 2">
            <a:extLst>
              <a:ext uri="{FF2B5EF4-FFF2-40B4-BE49-F238E27FC236}">
                <a16:creationId xmlns:a16="http://schemas.microsoft.com/office/drawing/2014/main" xmlns="" id="{37C3A7F8-ED8C-49C8-AE33-BCEFB2F0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375" y="1430964"/>
            <a:ext cx="8350649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某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同学在计算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97×103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时将其变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成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(100–3)(100+3)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并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很快得出结果，你知道他运用了什么知识吗？这节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课，我们就来一起探讨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上述计算的规律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grpSp>
        <p:nvGrpSpPr>
          <p:cNvPr id="68610" name="组合 1">
            <a:extLst>
              <a:ext uri="{FF2B5EF4-FFF2-40B4-BE49-F238E27FC236}">
                <a16:creationId xmlns:a16="http://schemas.microsoft.com/office/drawing/2014/main" xmlns="" id="{600CC6F9-19C9-461F-AB93-272CDA1D7192}"/>
              </a:ext>
            </a:extLst>
          </p:cNvPr>
          <p:cNvGrpSpPr>
            <a:grpSpLocks/>
          </p:cNvGrpSpPr>
          <p:nvPr/>
        </p:nvGrpSpPr>
        <p:grpSpPr bwMode="auto">
          <a:xfrm>
            <a:off x="6350" y="-50334"/>
            <a:ext cx="2006600" cy="493712"/>
            <a:chOff x="100" y="40"/>
            <a:chExt cx="3160" cy="778"/>
          </a:xfrm>
        </p:grpSpPr>
        <p:cxnSp>
          <p:nvCxnSpPr>
            <p:cNvPr id="11" name="直线连接符 10">
              <a:extLst>
                <a:ext uri="{FF2B5EF4-FFF2-40B4-BE49-F238E27FC236}">
                  <a16:creationId xmlns:a16="http://schemas.microsoft.com/office/drawing/2014/main" xmlns="" id="{B5CD9307-B8EB-4904-BE23-61B743FA0F37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612" name="文本框 18">
              <a:extLst>
                <a:ext uri="{FF2B5EF4-FFF2-40B4-BE49-F238E27FC236}">
                  <a16:creationId xmlns:a16="http://schemas.microsoft.com/office/drawing/2014/main" xmlns="" id="{4C0BE071-9AC1-42BF-A593-85800F4A3C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:a16="http://schemas.microsoft.com/office/drawing/2014/main" xmlns="" id="{E1407661-C0E6-4457-9C67-813BC804B36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2500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8" name="标题 5">
            <a:extLst>
              <a:ext uri="{FF2B5EF4-FFF2-40B4-BE49-F238E27FC236}">
                <a16:creationId xmlns:a16="http://schemas.microsoft.com/office/drawing/2014/main" xmlns="" id="{4E63E794-F61E-4321-91EE-319ED76644E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00411" y="511819"/>
            <a:ext cx="2752401" cy="6286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defTabSz="914400"/>
            <a:r>
              <a:rPr lang="zh-CN" altLang="en-US" sz="2400" b="1" dirty="0">
                <a:solidFill>
                  <a:srgbClr val="00B050"/>
                </a:solidFill>
                <a:latin typeface="+mn-lt"/>
                <a:ea typeface="黑体" panose="02010609060101010101" pitchFamily="49" charset="-122"/>
              </a:rPr>
              <a:t>观察与思考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897" y="826144"/>
            <a:ext cx="686495" cy="60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13" name="组合 2">
            <a:extLst>
              <a:ext uri="{FF2B5EF4-FFF2-40B4-BE49-F238E27FC236}">
                <a16:creationId xmlns:a16="http://schemas.microsoft.com/office/drawing/2014/main" xmlns="" id="{E4E2D720-7821-451F-B4DC-5B6297AA2E7A}"/>
              </a:ext>
            </a:extLst>
          </p:cNvPr>
          <p:cNvGrpSpPr>
            <a:grpSpLocks/>
          </p:cNvGrpSpPr>
          <p:nvPr/>
        </p:nvGrpSpPr>
        <p:grpSpPr bwMode="auto">
          <a:xfrm>
            <a:off x="-9044" y="-57369"/>
            <a:ext cx="2006600" cy="477838"/>
            <a:chOff x="153" y="40"/>
            <a:chExt cx="3160" cy="752"/>
          </a:xfrm>
        </p:grpSpPr>
        <p:cxnSp>
          <p:nvCxnSpPr>
            <p:cNvPr id="8" name="直线连接符 20">
              <a:extLst>
                <a:ext uri="{FF2B5EF4-FFF2-40B4-BE49-F238E27FC236}">
                  <a16:creationId xmlns:a16="http://schemas.microsoft.com/office/drawing/2014/main" xmlns="" id="{A9F27537-76B7-4F1D-BD6A-0C1AA64994CF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0115" name="文本框 18">
              <a:extLst>
                <a:ext uri="{FF2B5EF4-FFF2-40B4-BE49-F238E27FC236}">
                  <a16:creationId xmlns:a16="http://schemas.microsoft.com/office/drawing/2014/main" xmlns="" id="{8CC61CB5-B7AC-4A3B-977C-22B195F740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9" name="Freeform 74">
              <a:extLst>
                <a:ext uri="{FF2B5EF4-FFF2-40B4-BE49-F238E27FC236}">
                  <a16:creationId xmlns:a16="http://schemas.microsoft.com/office/drawing/2014/main" xmlns="" id="{921FCCED-ED4E-4246-AB9A-D95E9837E0E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90117" name="文本框 1">
            <a:extLst>
              <a:ext uri="{FF2B5EF4-FFF2-40B4-BE49-F238E27FC236}">
                <a16:creationId xmlns:a16="http://schemas.microsoft.com/office/drawing/2014/main" xmlns="" id="{645EC0FB-A766-4F43-9BFC-365E69B75E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4843" y="634141"/>
            <a:ext cx="682923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4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.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两个连续奇数分别是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为正整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证明两个连续整数的平方差是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90118" name="文本框 2">
            <a:extLst>
              <a:ext uri="{FF2B5EF4-FFF2-40B4-BE49-F238E27FC236}">
                <a16:creationId xmlns:a16="http://schemas.microsoft.com/office/drawing/2014/main" xmlns="" id="{07C3EBFB-8BB4-4713-AB9E-7F3D94152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4843" y="1870939"/>
            <a:ext cx="6466877" cy="29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(2</a:t>
            </a:r>
            <a:r>
              <a:rPr lang="en-US" altLang="zh-CN" sz="2400" b="1" i="1" dirty="0" smtClean="0">
                <a:latin typeface="+mn-lt"/>
              </a:rPr>
              <a:t>n</a:t>
            </a:r>
            <a:r>
              <a:rPr lang="en-US" altLang="zh-CN" sz="2400" b="1" dirty="0" smtClean="0">
                <a:latin typeface="+mn-lt"/>
              </a:rPr>
              <a:t>+1)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–(2</a:t>
            </a:r>
            <a:r>
              <a:rPr lang="en-US" altLang="zh-CN" sz="2400" b="1" i="1" dirty="0" smtClean="0">
                <a:latin typeface="+mn-lt"/>
              </a:rPr>
              <a:t>n</a:t>
            </a:r>
            <a:r>
              <a:rPr lang="en-US" altLang="zh-CN" sz="2400" b="1" dirty="0" smtClean="0">
                <a:latin typeface="+mn-lt"/>
              </a:rPr>
              <a:t>–1)</a:t>
            </a:r>
            <a:r>
              <a:rPr lang="en-US" altLang="zh-CN" sz="2400" b="1" baseline="30000" dirty="0" smtClean="0">
                <a:latin typeface="+mn-lt"/>
              </a:rPr>
              <a:t>2 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[(2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+1)+(2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–1)][(2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+1)–(2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–1)]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+1+2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–1)(2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+1–2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+1)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US" altLang="zh-CN" sz="2400" b="1" i="1" dirty="0">
                <a:latin typeface="+mn-lt"/>
              </a:rPr>
              <a:t>n</a:t>
            </a:r>
            <a:r>
              <a:rPr lang="en-US" altLang="zh-CN" sz="2400" b="1" dirty="0">
                <a:latin typeface="+mn-lt"/>
              </a:rPr>
              <a:t>×2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8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n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</a:rPr>
              <a:t>       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因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为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8</a:t>
            </a:r>
            <a:r>
              <a:rPr lang="en-US" altLang="zh-CN" sz="2400" b="1" i="1" dirty="0">
                <a:latin typeface="+mn-lt"/>
                <a:ea typeface="仿宋" pitchFamily="49" charset="-122"/>
              </a:rPr>
              <a:t>n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是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8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的倍数，所以结论成立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53" y="843866"/>
            <a:ext cx="559318" cy="519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90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90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901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500"/>
                                        <p:tgtEl>
                                          <p:spTgt spid="901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901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500"/>
                                        <p:tgtEl>
                                          <p:spTgt spid="901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文本框 99">
            <a:extLst>
              <a:ext uri="{FF2B5EF4-FFF2-40B4-BE49-F238E27FC236}">
                <a16:creationId xmlns:a16="http://schemas.microsoft.com/office/drawing/2014/main" xmlns="" id="{3B2C59A6-0DC0-424E-A4F2-EA7540CB73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351" y="991091"/>
            <a:ext cx="7845864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5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王大伯家把一块边长为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米的正方形土地租给了邻居李大妈．今年王大伯对李大妈说：“我把这块地一边减少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米，另外一边增加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米，继续租给你，你看如何？”李大妈一听，就答应了．你认为李大妈吃亏了吗？为什么？</a:t>
            </a:r>
          </a:p>
        </p:txBody>
      </p:sp>
      <p:sp>
        <p:nvSpPr>
          <p:cNvPr id="91139" name="文本框 1">
            <a:extLst>
              <a:ext uri="{FF2B5EF4-FFF2-40B4-BE49-F238E27FC236}">
                <a16:creationId xmlns:a16="http://schemas.microsoft.com/office/drawing/2014/main" xmlns="" id="{23E97CEE-889A-4505-80FF-02E69B12F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4016" y="4264074"/>
            <a:ext cx="2361088" cy="46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＞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–16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，</a:t>
            </a:r>
          </a:p>
        </p:txBody>
      </p:sp>
      <p:sp>
        <p:nvSpPr>
          <p:cNvPr id="91140" name="文本框 2">
            <a:extLst>
              <a:ext uri="{FF2B5EF4-FFF2-40B4-BE49-F238E27FC236}">
                <a16:creationId xmlns:a16="http://schemas.microsoft.com/office/drawing/2014/main" xmlns="" id="{D25DD2E8-F541-434D-A381-82137FB22A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3366" y="2792878"/>
            <a:ext cx="2968824" cy="46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李大妈吃亏了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．</a:t>
            </a:r>
          </a:p>
        </p:txBody>
      </p:sp>
      <p:sp>
        <p:nvSpPr>
          <p:cNvPr id="91141" name="文本框 3">
            <a:extLst>
              <a:ext uri="{FF2B5EF4-FFF2-40B4-BE49-F238E27FC236}">
                <a16:creationId xmlns:a16="http://schemas.microsoft.com/office/drawing/2014/main" xmlns="" id="{85009402-56CF-494C-8219-8F33B2BE8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486" y="3263584"/>
            <a:ext cx="4134762" cy="46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仿宋" pitchFamily="49" charset="-122"/>
              </a:rPr>
              <a:t>理由：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原正方形的面积为</a:t>
            </a:r>
            <a:r>
              <a:rPr lang="en-US" altLang="zh-CN" sz="2400" b="1" i="1" dirty="0">
                <a:latin typeface="+mn-lt"/>
                <a:ea typeface="仿宋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仿宋" pitchFamily="49" charset="-122"/>
              </a:rPr>
              <a:t>2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，</a:t>
            </a:r>
          </a:p>
        </p:txBody>
      </p:sp>
      <p:sp>
        <p:nvSpPr>
          <p:cNvPr id="91142" name="文本框 4">
            <a:extLst>
              <a:ext uri="{FF2B5EF4-FFF2-40B4-BE49-F238E27FC236}">
                <a16:creationId xmlns:a16="http://schemas.microsoft.com/office/drawing/2014/main" xmlns="" id="{31BFDF5D-7B04-4BB0-8E9D-28E87A45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486" y="3778122"/>
            <a:ext cx="54857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仿宋" pitchFamily="49" charset="-122"/>
              </a:rPr>
              <a:t>改变边长后面积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为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4)(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–4)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–16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，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CC7293E-FBB3-4401-857F-D637D8E313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8010" y="4264222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李大妈吃亏了．</a:t>
            </a:r>
          </a:p>
        </p:txBody>
      </p:sp>
      <p:grpSp>
        <p:nvGrpSpPr>
          <p:cNvPr id="91148" name="组合 6">
            <a:extLst>
              <a:ext uri="{FF2B5EF4-FFF2-40B4-BE49-F238E27FC236}">
                <a16:creationId xmlns:a16="http://schemas.microsoft.com/office/drawing/2014/main" xmlns="" id="{10E0655D-778E-4075-A921-995C79A18BEA}"/>
              </a:ext>
            </a:extLst>
          </p:cNvPr>
          <p:cNvGrpSpPr>
            <a:grpSpLocks/>
          </p:cNvGrpSpPr>
          <p:nvPr/>
        </p:nvGrpSpPr>
        <p:grpSpPr bwMode="auto">
          <a:xfrm>
            <a:off x="637972" y="530716"/>
            <a:ext cx="1858963" cy="492125"/>
            <a:chOff x="427462" y="558483"/>
            <a:chExt cx="1858351" cy="491808"/>
          </a:xfrm>
        </p:grpSpPr>
        <p:grpSp>
          <p:nvGrpSpPr>
            <p:cNvPr id="91149" name="组合 5">
              <a:extLst>
                <a:ext uri="{FF2B5EF4-FFF2-40B4-BE49-F238E27FC236}">
                  <a16:creationId xmlns:a16="http://schemas.microsoft.com/office/drawing/2014/main" xmlns="" id="{1161618D-63BF-490A-BD43-D3CEBA6048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187938D2-94D2-4848-AE94-39ABE943053D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ADB6A5D0-0A54-4F37-BD19-54983703EFF2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063C6A28-C27C-4740-A6FC-1B8A45CC7DAA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FD09B64F-AAF9-47A8-BBB5-2B3AA786939F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90A73C3D-88DC-4BB3-85D5-A6BA42730B18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1155" name="文本框 11">
              <a:extLst>
                <a:ext uri="{FF2B5EF4-FFF2-40B4-BE49-F238E27FC236}">
                  <a16:creationId xmlns:a16="http://schemas.microsoft.com/office/drawing/2014/main" xmlns="" id="{6F22A24C-74D5-43CA-80EA-1AC5DD3897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5</a:t>
              </a:r>
            </a:p>
          </p:txBody>
        </p:sp>
      </p:grpSp>
      <p:sp>
        <p:nvSpPr>
          <p:cNvPr id="91156" name="文本框 15">
            <a:extLst>
              <a:ext uri="{FF2B5EF4-FFF2-40B4-BE49-F238E27FC236}">
                <a16:creationId xmlns:a16="http://schemas.microsoft.com/office/drawing/2014/main" xmlns="" id="{EAD10DCB-ABCA-47CB-AFB8-16F6C32759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40" y="530716"/>
            <a:ext cx="4479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利用平方差公式解决实际问题</a:t>
            </a:r>
          </a:p>
        </p:txBody>
      </p:sp>
      <p:grpSp>
        <p:nvGrpSpPr>
          <p:cNvPr id="26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27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  <p:bldP spid="91140" grpId="0"/>
      <p:bldP spid="91141" grpId="0"/>
      <p:bldP spid="91142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E2C93A17-6945-4C70-95A2-BDC410934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262" y="1514281"/>
            <a:ext cx="6126350" cy="2031325"/>
          </a:xfrm>
          <a:prstGeom prst="rect">
            <a:avLst/>
          </a:prstGeom>
          <a:noFill/>
          <a:ln w="25400">
            <a:noFill/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解决</a:t>
            </a:r>
            <a:r>
              <a:rPr lang="zh-CN" altLang="en-US" sz="2800" b="1" dirty="0">
                <a:latin typeface="宋体" panose="02010600030101010101" pitchFamily="2" charset="-122"/>
              </a:rPr>
              <a:t>实际问题的关键是根据题意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列出算式</a:t>
            </a:r>
            <a:r>
              <a:rPr lang="zh-CN" altLang="en-US" sz="2800" b="1" dirty="0">
                <a:latin typeface="宋体" panose="02010600030101010101" pitchFamily="2" charset="-122"/>
              </a:rPr>
              <a:t>，然后根据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公式化简算式</a:t>
            </a:r>
            <a:r>
              <a:rPr lang="zh-CN" altLang="en-US" sz="2800" b="1" dirty="0">
                <a:latin typeface="宋体" panose="02010600030101010101" pitchFamily="2" charset="-122"/>
              </a:rPr>
              <a:t>，解决问题．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188720" y="788930"/>
            <a:ext cx="6923434" cy="3055937"/>
            <a:chOff x="552450" y="466725"/>
            <a:chExt cx="8286750" cy="4057650"/>
          </a:xfrm>
        </p:grpSpPr>
        <p:sp>
          <p:nvSpPr>
            <p:cNvPr id="22" name="剪去同侧角的矩形 21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347864" y="466725"/>
              <a:ext cx="2562007" cy="647699"/>
              <a:chOff x="3131762" y="248416"/>
              <a:chExt cx="2562007" cy="647699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3343275" y="334907"/>
                <a:ext cx="2350494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grpSp>
        <p:nvGrpSpPr>
          <p:cNvPr id="12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13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文本框 20483">
            <a:extLst>
              <a:ext uri="{FF2B5EF4-FFF2-40B4-BE49-F238E27FC236}">
                <a16:creationId xmlns:a16="http://schemas.microsoft.com/office/drawing/2014/main" xmlns="" id="{2AEA9E16-8A72-42B9-A70A-BEF798DD8FFD}"/>
              </a:ext>
            </a:extLst>
          </p:cNvPr>
          <p:cNvSpPr txBox="1"/>
          <p:nvPr/>
        </p:nvSpPr>
        <p:spPr>
          <a:xfrm>
            <a:off x="1054905" y="627180"/>
            <a:ext cx="7290863" cy="408111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-342900"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noProof="1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400" b="1" noProof="1" smtClean="0">
                <a:solidFill>
                  <a:srgbClr val="0000FF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在边长为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的正方形中挖掉一个边长为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的正方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&gt;</a:t>
            </a:r>
            <a:r>
              <a:rPr lang="en-US" altLang="zh-CN" sz="24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 ),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把余下的部分剪成一个矩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).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通过计算两个图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阴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影部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验证了一个等式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这个等式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</a:rPr>
              <a:t>(    )</a:t>
            </a:r>
            <a:endParaRPr lang="en-US" altLang="zh-CN" sz="2400" b="1" noProof="1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noProof="1" smtClean="0">
                <a:latin typeface="Times New Roman" panose="02020603050405020304" pitchFamily="18" charset="0"/>
              </a:rPr>
              <a:t>A. 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 </a:t>
            </a:r>
            <a:r>
              <a:rPr lang="en-US" altLang="zh-CN" sz="2400" b="1" noProof="1">
                <a:latin typeface="Times New Roman" panose="02020603050405020304" pitchFamily="18" charset="0"/>
              </a:rPr>
              <a:t>= 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) (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)</a:t>
            </a:r>
            <a:endParaRPr lang="en-US" altLang="zh-CN" sz="2400" b="1" noProof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noProof="1" smtClean="0">
                <a:latin typeface="Times New Roman" panose="02020603050405020304" pitchFamily="18" charset="0"/>
              </a:rPr>
              <a:t>B. (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+2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endParaRPr lang="en-US" altLang="zh-CN" sz="2400" b="1" baseline="30000" noProof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noProof="1" smtClean="0">
                <a:latin typeface="Times New Roman" panose="02020603050405020304" pitchFamily="18" charset="0"/>
              </a:rPr>
              <a:t>C. (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–2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endParaRPr lang="en-US" altLang="zh-CN" sz="2400" b="1" baseline="30000" noProof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noProof="1" smtClean="0">
                <a:latin typeface="Times New Roman" panose="02020603050405020304" pitchFamily="18" charset="0"/>
              </a:rPr>
              <a:t>D. (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+2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)(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)=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–2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endParaRPr lang="en-US" altLang="zh-CN" sz="2400" b="1" baseline="30000" noProof="1">
              <a:latin typeface="Times New Roman" panose="02020603050405020304" pitchFamily="18" charset="0"/>
            </a:endParaRPr>
          </a:p>
        </p:txBody>
      </p:sp>
      <p:grpSp>
        <p:nvGrpSpPr>
          <p:cNvPr id="93186" name="组合 20484">
            <a:extLst>
              <a:ext uri="{FF2B5EF4-FFF2-40B4-BE49-F238E27FC236}">
                <a16:creationId xmlns:a16="http://schemas.microsoft.com/office/drawing/2014/main" xmlns="" id="{B252F853-51B3-44C0-8EE6-233E5D6E127D}"/>
              </a:ext>
            </a:extLst>
          </p:cNvPr>
          <p:cNvGrpSpPr>
            <a:grpSpLocks/>
          </p:cNvGrpSpPr>
          <p:nvPr/>
        </p:nvGrpSpPr>
        <p:grpSpPr bwMode="auto">
          <a:xfrm>
            <a:off x="4815572" y="2188522"/>
            <a:ext cx="3402013" cy="1849438"/>
            <a:chOff x="0" y="0"/>
            <a:chExt cx="1978" cy="1198"/>
          </a:xfrm>
        </p:grpSpPr>
        <p:sp>
          <p:nvSpPr>
            <p:cNvPr id="93187" name="矩形 20485">
              <a:extLst>
                <a:ext uri="{FF2B5EF4-FFF2-40B4-BE49-F238E27FC236}">
                  <a16:creationId xmlns:a16="http://schemas.microsoft.com/office/drawing/2014/main" xmlns="" id="{32D302FA-0513-4E98-A0B8-65D8ED2B6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" y="239"/>
              <a:ext cx="624" cy="62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93188" name="矩形 20486">
              <a:extLst>
                <a:ext uri="{FF2B5EF4-FFF2-40B4-BE49-F238E27FC236}">
                  <a16:creationId xmlns:a16="http://schemas.microsoft.com/office/drawing/2014/main" xmlns="" id="{72C587C7-509E-4C36-8366-3DBFE63D7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" y="623"/>
              <a:ext cx="24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93189" name="直接连接符 20487">
              <a:extLst>
                <a:ext uri="{FF2B5EF4-FFF2-40B4-BE49-F238E27FC236}">
                  <a16:creationId xmlns:a16="http://schemas.microsoft.com/office/drawing/2014/main" xmlns="" id="{18CBFAF6-CB61-4B40-8E3D-C1D4E3BEBE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" y="95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90" name="直接连接符 20488">
              <a:extLst>
                <a:ext uri="{FF2B5EF4-FFF2-40B4-BE49-F238E27FC236}">
                  <a16:creationId xmlns:a16="http://schemas.microsoft.com/office/drawing/2014/main" xmlns="" id="{B5C619BA-C61A-4D72-9795-2CAE63B4D4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8" y="95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91" name="直接连接符 20489">
              <a:extLst>
                <a:ext uri="{FF2B5EF4-FFF2-40B4-BE49-F238E27FC236}">
                  <a16:creationId xmlns:a16="http://schemas.microsoft.com/office/drawing/2014/main" xmlns="" id="{72B2D0F7-88DD-48B0-8EE1-7BF502525A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" y="623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92" name="直接连接符 20490">
              <a:extLst>
                <a:ext uri="{FF2B5EF4-FFF2-40B4-BE49-F238E27FC236}">
                  <a16:creationId xmlns:a16="http://schemas.microsoft.com/office/drawing/2014/main" xmlns="" id="{12CB63A3-5FA4-4EAA-850E-C716B9F620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8" y="863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93" name="直接连接符 20491">
              <a:extLst>
                <a:ext uri="{FF2B5EF4-FFF2-40B4-BE49-F238E27FC236}">
                  <a16:creationId xmlns:a16="http://schemas.microsoft.com/office/drawing/2014/main" xmlns="" id="{D054424C-2513-4172-BD07-E439075463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" y="623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94" name="直接连接符 20492">
              <a:extLst>
                <a:ext uri="{FF2B5EF4-FFF2-40B4-BE49-F238E27FC236}">
                  <a16:creationId xmlns:a16="http://schemas.microsoft.com/office/drawing/2014/main" xmlns="" id="{9301F598-9C0D-4810-AE06-787370934A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" y="191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95" name="文本框 20493">
              <a:extLst>
                <a:ext uri="{FF2B5EF4-FFF2-40B4-BE49-F238E27FC236}">
                  <a16:creationId xmlns:a16="http://schemas.microsoft.com/office/drawing/2014/main" xmlns="" id="{A2CB8137-82DC-4935-885F-F18DD0D1A8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99"/>
              <a:ext cx="173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3196" name="文本框 20494">
              <a:extLst>
                <a:ext uri="{FF2B5EF4-FFF2-40B4-BE49-F238E27FC236}">
                  <a16:creationId xmlns:a16="http://schemas.microsoft.com/office/drawing/2014/main" xmlns="" id="{1E05CB70-B780-4D46-9789-54395197DC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4" y="0"/>
              <a:ext cx="173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93197" name="文本框 20495">
              <a:extLst>
                <a:ext uri="{FF2B5EF4-FFF2-40B4-BE49-F238E27FC236}">
                  <a16:creationId xmlns:a16="http://schemas.microsoft.com/office/drawing/2014/main" xmlns="" id="{7349EDC0-7700-49EA-ADB0-B3D5A82B7A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" y="911"/>
              <a:ext cx="384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latin typeface="Times New Roman" panose="02020603050405020304" pitchFamily="18" charset="0"/>
                </a:rPr>
                <a:t>图</a:t>
              </a:r>
              <a:r>
                <a:rPr lang="en-US" altLang="zh-CN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93198" name="矩形 20496">
              <a:extLst>
                <a:ext uri="{FF2B5EF4-FFF2-40B4-BE49-F238E27FC236}">
                  <a16:creationId xmlns:a16="http://schemas.microsoft.com/office/drawing/2014/main" xmlns="" id="{FB15C7CB-402F-4EEC-A04C-5820B16F02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4" y="239"/>
              <a:ext cx="624" cy="62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93199" name="矩形 20497">
              <a:extLst>
                <a:ext uri="{FF2B5EF4-FFF2-40B4-BE49-F238E27FC236}">
                  <a16:creationId xmlns:a16="http://schemas.microsoft.com/office/drawing/2014/main" xmlns="" id="{17C3544F-0055-4F36-AA62-D0FA14FF6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4" y="623"/>
              <a:ext cx="24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93200" name="矩形 20498">
              <a:extLst>
                <a:ext uri="{FF2B5EF4-FFF2-40B4-BE49-F238E27FC236}">
                  <a16:creationId xmlns:a16="http://schemas.microsoft.com/office/drawing/2014/main" xmlns="" id="{7F8EAFCF-C35F-4807-89AF-00AA0A231F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4" y="623"/>
              <a:ext cx="384" cy="240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93201" name="矩形 20499">
              <a:extLst>
                <a:ext uri="{FF2B5EF4-FFF2-40B4-BE49-F238E27FC236}">
                  <a16:creationId xmlns:a16="http://schemas.microsoft.com/office/drawing/2014/main" xmlns="" id="{42A6A14D-8019-48C1-8BD7-9D99724E1F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8" y="239"/>
              <a:ext cx="240" cy="38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93202" name="直接连接符 20500">
              <a:extLst>
                <a:ext uri="{FF2B5EF4-FFF2-40B4-BE49-F238E27FC236}">
                  <a16:creationId xmlns:a16="http://schemas.microsoft.com/office/drawing/2014/main" xmlns="" id="{98C1A9A6-066E-4F8F-8A2D-DBACE45282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0" y="623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3" name="直接连接符 20501">
              <a:extLst>
                <a:ext uri="{FF2B5EF4-FFF2-40B4-BE49-F238E27FC236}">
                  <a16:creationId xmlns:a16="http://schemas.microsoft.com/office/drawing/2014/main" xmlns="" id="{5C2F9109-782A-4088-8F7C-C1C427327E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70" y="863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4" name="直接连接符 20502">
              <a:extLst>
                <a:ext uri="{FF2B5EF4-FFF2-40B4-BE49-F238E27FC236}">
                  <a16:creationId xmlns:a16="http://schemas.microsoft.com/office/drawing/2014/main" xmlns="" id="{0AAE9660-75EB-4A92-BA04-4D95F271DA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4" y="143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5" name="直接连接符 20503">
              <a:extLst>
                <a:ext uri="{FF2B5EF4-FFF2-40B4-BE49-F238E27FC236}">
                  <a16:creationId xmlns:a16="http://schemas.microsoft.com/office/drawing/2014/main" xmlns="" id="{01C9F2E9-85E2-4AB9-8C84-43CAEEFFA0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38" y="95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6" name="直接连接符 20504">
              <a:extLst>
                <a:ext uri="{FF2B5EF4-FFF2-40B4-BE49-F238E27FC236}">
                  <a16:creationId xmlns:a16="http://schemas.microsoft.com/office/drawing/2014/main" xmlns="" id="{6744205F-865D-467B-86B3-5A1718F7D2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6" y="623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7" name="直接连接符 20505">
              <a:extLst>
                <a:ext uri="{FF2B5EF4-FFF2-40B4-BE49-F238E27FC236}">
                  <a16:creationId xmlns:a16="http://schemas.microsoft.com/office/drawing/2014/main" xmlns="" id="{E1251713-A565-4E8C-96D8-AE69F863DC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4" y="191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8" name="文本框 20506">
              <a:extLst>
                <a:ext uri="{FF2B5EF4-FFF2-40B4-BE49-F238E27FC236}">
                  <a16:creationId xmlns:a16="http://schemas.microsoft.com/office/drawing/2014/main" xmlns="" id="{21F324F6-87D2-4324-B01E-2E36981976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2" y="599"/>
              <a:ext cx="173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3209" name="文本框 20507">
              <a:extLst>
                <a:ext uri="{FF2B5EF4-FFF2-40B4-BE49-F238E27FC236}">
                  <a16:creationId xmlns:a16="http://schemas.microsoft.com/office/drawing/2014/main" xmlns="" id="{0B9374A1-3EDC-47AD-B3DA-7DDC56FAE0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4" y="48"/>
              <a:ext cx="173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93210" name="文本框 20508">
              <a:extLst>
                <a:ext uri="{FF2B5EF4-FFF2-40B4-BE49-F238E27FC236}">
                  <a16:creationId xmlns:a16="http://schemas.microsoft.com/office/drawing/2014/main" xmlns="" id="{7664DA64-A5FE-4C79-8F23-5B5FE3ADFA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2" y="959"/>
              <a:ext cx="480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latin typeface="Times New Roman" panose="02020603050405020304" pitchFamily="18" charset="0"/>
                </a:rPr>
                <a:t>图</a:t>
              </a:r>
              <a:r>
                <a:rPr lang="en-US" altLang="zh-CN">
                  <a:latin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37" name="组合 2">
            <a:extLst>
              <a:ext uri="{FF2B5EF4-FFF2-40B4-BE49-F238E27FC236}">
                <a16:creationId xmlns:a16="http://schemas.microsoft.com/office/drawing/2014/main" xmlns="" id="{ED13D80A-0120-48B1-A4DE-DAA8C3CE7B27}"/>
              </a:ext>
            </a:extLst>
          </p:cNvPr>
          <p:cNvGrpSpPr>
            <a:grpSpLocks/>
          </p:cNvGrpSpPr>
          <p:nvPr/>
        </p:nvGrpSpPr>
        <p:grpSpPr bwMode="auto">
          <a:xfrm>
            <a:off x="0" y="-58723"/>
            <a:ext cx="2006600" cy="477838"/>
            <a:chOff x="153" y="40"/>
            <a:chExt cx="3160" cy="752"/>
          </a:xfrm>
        </p:grpSpPr>
        <p:cxnSp>
          <p:nvCxnSpPr>
            <p:cNvPr id="38" name="直线连接符 20">
              <a:extLst>
                <a:ext uri="{FF2B5EF4-FFF2-40B4-BE49-F238E27FC236}">
                  <a16:creationId xmlns:a16="http://schemas.microsoft.com/office/drawing/2014/main" xmlns="" id="{13ECCD72-D3FB-4484-8609-D02ADE8E414E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>
              <a:extLst>
                <a:ext uri="{FF2B5EF4-FFF2-40B4-BE49-F238E27FC236}">
                  <a16:creationId xmlns:a16="http://schemas.microsoft.com/office/drawing/2014/main" xmlns="" id="{8CB3883D-874E-4806-8B6C-1B6BB293F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40" name="Freeform 74">
              <a:extLst>
                <a:ext uri="{FF2B5EF4-FFF2-40B4-BE49-F238E27FC236}">
                  <a16:creationId xmlns:a16="http://schemas.microsoft.com/office/drawing/2014/main" xmlns="" id="{475EF73E-68C5-4753-BFCA-1DBDA917022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" y="652215"/>
            <a:ext cx="559318" cy="519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664227" y="1947616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endParaRPr lang="zh-CN" altLang="en-US" sz="240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TextBox 2">
            <a:extLst>
              <a:ext uri="{FF2B5EF4-FFF2-40B4-BE49-F238E27FC236}">
                <a16:creationId xmlns:a16="http://schemas.microsoft.com/office/drawing/2014/main" xmlns="" id="{93B8217F-5B6E-4984-BED2-E7AF2A023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541" y="984032"/>
            <a:ext cx="80583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化简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+1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结果是</a:t>
            </a:r>
            <a:r>
              <a:rPr lang="zh-CN" altLang="zh-CN" sz="2400" b="1" u="sng" dirty="0">
                <a:latin typeface="+mn-lt"/>
                <a:ea typeface="楷体" panose="02010609060101010101" pitchFamily="49" charset="-122"/>
              </a:rPr>
              <a:t>　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4210" name="组合 3">
            <a:extLst>
              <a:ext uri="{FF2B5EF4-FFF2-40B4-BE49-F238E27FC236}">
                <a16:creationId xmlns:a16="http://schemas.microsoft.com/office/drawing/2014/main" xmlns="" id="{F46DE1D3-7FB5-44F6-8B1B-74305A910CDA}"/>
              </a:ext>
            </a:extLst>
          </p:cNvPr>
          <p:cNvGrpSpPr>
            <a:grpSpLocks/>
          </p:cNvGrpSpPr>
          <p:nvPr/>
        </p:nvGrpSpPr>
        <p:grpSpPr bwMode="auto">
          <a:xfrm>
            <a:off x="3482975" y="471488"/>
            <a:ext cx="1879600" cy="476250"/>
            <a:chOff x="497257" y="753279"/>
            <a:chExt cx="1881032" cy="477054"/>
          </a:xfrm>
        </p:grpSpPr>
        <p:grpSp>
          <p:nvGrpSpPr>
            <p:cNvPr id="94211" name="组合 2">
              <a:extLst>
                <a:ext uri="{FF2B5EF4-FFF2-40B4-BE49-F238E27FC236}">
                  <a16:creationId xmlns:a16="http://schemas.microsoft.com/office/drawing/2014/main" xmlns="" id="{5CA6DF60-AAC8-4B5B-BD90-93C89CD53A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DCFB2236-03D1-4A4C-97B8-29E03AB17778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8B3175CC-69C2-48ED-9D8C-FA720A26EB4A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69C49538-69E1-41CB-9CD5-643589C4EDA7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893E73FF-DD27-4580-A37A-5E130EC72438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4216" name="矩形 1">
              <a:extLst>
                <a:ext uri="{FF2B5EF4-FFF2-40B4-BE49-F238E27FC236}">
                  <a16:creationId xmlns:a16="http://schemas.microsoft.com/office/drawing/2014/main" xmlns="" id="{765D0D6B-9D46-4132-B6FF-02A8AFDFCB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sp>
        <p:nvSpPr>
          <p:cNvPr id="94223" name="文本框 2">
            <a:extLst>
              <a:ext uri="{FF2B5EF4-FFF2-40B4-BE49-F238E27FC236}">
                <a16:creationId xmlns:a16="http://schemas.microsoft.com/office/drawing/2014/main" xmlns="" id="{7FA7E546-BB2D-420D-B385-988319D00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981" y="1471799"/>
            <a:ext cx="805894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400" b="1" dirty="0" err="1" smtClean="0">
                <a:latin typeface="+mn-lt"/>
                <a:ea typeface="楷体" panose="02010609060101010101" pitchFamily="49" charset="-122"/>
              </a:rPr>
              <a:t>某同学化简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)–(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)出现了错误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，解答过程如下：原式=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(第一步)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  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(第二步)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 =2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(第三步)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(1)该同学解答过程从第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步开始出错，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错误原因是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</a:rPr>
              <a:t>　</a:t>
            </a:r>
            <a:r>
              <a:rPr lang="en-US" altLang="zh-CN" sz="2400" b="1" u="sng" dirty="0" smtClean="0">
                <a:latin typeface="+mn-lt"/>
                <a:ea typeface="楷体" panose="02010609060101010101" pitchFamily="49" charset="-122"/>
              </a:rPr>
              <a:t>            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(2)写出此题正确的解答过程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．</a:t>
            </a:r>
          </a:p>
        </p:txBody>
      </p:sp>
      <p:sp>
        <p:nvSpPr>
          <p:cNvPr id="94224" name="文本框 3">
            <a:extLst>
              <a:ext uri="{FF2B5EF4-FFF2-40B4-BE49-F238E27FC236}">
                <a16:creationId xmlns:a16="http://schemas.microsoft.com/office/drawing/2014/main" xmlns="" id="{A5FBC02B-5EE1-45FF-9F15-8697098D80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125" y="4118141"/>
            <a:ext cx="6661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原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=2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8CA3C6A-E6F4-4802-9CCA-F3A5BD671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1090" y="942291"/>
            <a:ext cx="974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1F149C1-10CD-4058-8522-FA2F2812C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8116" y="2880112"/>
            <a:ext cx="3413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二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95B89E3-59E3-4F51-91B7-1BE3E8221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3761" y="3328504"/>
            <a:ext cx="26090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err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去括号时没有变号</a:t>
            </a:r>
            <a:endParaRPr lang="zh-CN" altLang="en-US" sz="2000" b="1" dirty="0"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22" name="组合 2">
            <a:extLst>
              <a:ext uri="{FF2B5EF4-FFF2-40B4-BE49-F238E27FC236}">
                <a16:creationId xmlns:a16="http://schemas.microsoft.com/office/drawing/2014/main" xmlns="" id="{ED13D80A-0120-48B1-A4DE-DAA8C3CE7B27}"/>
              </a:ext>
            </a:extLst>
          </p:cNvPr>
          <p:cNvGrpSpPr>
            <a:grpSpLocks/>
          </p:cNvGrpSpPr>
          <p:nvPr/>
        </p:nvGrpSpPr>
        <p:grpSpPr bwMode="auto">
          <a:xfrm>
            <a:off x="0" y="-67112"/>
            <a:ext cx="2006600" cy="477838"/>
            <a:chOff x="153" y="40"/>
            <a:chExt cx="3160" cy="752"/>
          </a:xfrm>
        </p:grpSpPr>
        <p:cxnSp>
          <p:nvCxnSpPr>
            <p:cNvPr id="23" name="直线连接符 20">
              <a:extLst>
                <a:ext uri="{FF2B5EF4-FFF2-40B4-BE49-F238E27FC236}">
                  <a16:creationId xmlns:a16="http://schemas.microsoft.com/office/drawing/2014/main" xmlns="" id="{13ECCD72-D3FB-4484-8609-D02ADE8E414E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:a16="http://schemas.microsoft.com/office/drawing/2014/main" xmlns="" id="{8CB3883D-874E-4806-8B6C-1B6BB293F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475EF73E-68C5-4753-BFCA-1DBDA917022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4" grpId="0"/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文本框 99">
            <a:extLst>
              <a:ext uri="{FF2B5EF4-FFF2-40B4-BE49-F238E27FC236}">
                <a16:creationId xmlns:a16="http://schemas.microsoft.com/office/drawing/2014/main" xmlns="" id="{C20D52CB-55E9-4C75-96D1-578AACB83F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461" y="1069463"/>
            <a:ext cx="6658251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运算中，可用平方差公式计算的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                  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                     D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)(–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420C510-A154-4E8F-84B9-D9140C7597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2600" y="1131453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C</a:t>
            </a:r>
          </a:p>
        </p:txBody>
      </p:sp>
      <p:pic>
        <p:nvPicPr>
          <p:cNvPr id="95235" name="图片 4">
            <a:extLst>
              <a:ext uri="{FF2B5EF4-FFF2-40B4-BE49-F238E27FC236}">
                <a16:creationId xmlns:a16="http://schemas.microsoft.com/office/drawing/2014/main" xmlns="" id="{BFFF867E-4FE0-410A-B9B3-AA945F53A03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161" y="2560638"/>
            <a:ext cx="14288" cy="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6" name="文本框 7">
            <a:extLst>
              <a:ext uri="{FF2B5EF4-FFF2-40B4-BE49-F238E27FC236}">
                <a16:creationId xmlns:a16="http://schemas.microsoft.com/office/drawing/2014/main" xmlns="" id="{06F93AB6-AB4E-4851-B20B-8EC5F753B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461" y="2456024"/>
            <a:ext cx="731692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+1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)(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等于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     A．4</a:t>
            </a:r>
            <a:r>
              <a:rPr lang="zh-CN" altLang="en-US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1      B．2</a:t>
            </a:r>
            <a:r>
              <a:rPr lang="zh-CN" altLang="en-US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1      C．4</a:t>
            </a:r>
            <a:r>
              <a:rPr lang="zh-CN" altLang="en-US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1       D．4</a:t>
            </a:r>
            <a:r>
              <a:rPr lang="zh-CN" altLang="en-US" sz="24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+1 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244A0A4-79D2-403C-B58E-2FC546EF8A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6598" y="2491391"/>
            <a:ext cx="374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</a:p>
        </p:txBody>
      </p:sp>
      <p:sp>
        <p:nvSpPr>
          <p:cNvPr id="95238" name="文本框 9">
            <a:extLst>
              <a:ext uri="{FF2B5EF4-FFF2-40B4-BE49-F238E27FC236}">
                <a16:creationId xmlns:a16="http://schemas.microsoft.com/office/drawing/2014/main" xmlns="" id="{69441172-89DE-4430-A14E-A1A103E3F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461" y="3519910"/>
            <a:ext cx="826643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两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个正方形的边长之和为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，边长之差为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，那么用较大的正方形的面积减去较小的正方形的面积，差是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8F39798-3F6A-4779-9F35-14F75B887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0398" y="3943276"/>
            <a:ext cx="652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</a:p>
        </p:txBody>
      </p:sp>
      <p:grpSp>
        <p:nvGrpSpPr>
          <p:cNvPr id="95245" name="组合 7">
            <a:extLst>
              <a:ext uri="{FF2B5EF4-FFF2-40B4-BE49-F238E27FC236}">
                <a16:creationId xmlns:a16="http://schemas.microsoft.com/office/drawing/2014/main" xmlns="" id="{1F8E48B7-EE9A-4BAE-BFFE-70ABBE2AA9B3}"/>
              </a:ext>
            </a:extLst>
          </p:cNvPr>
          <p:cNvGrpSpPr>
            <a:grpSpLocks/>
          </p:cNvGrpSpPr>
          <p:nvPr/>
        </p:nvGrpSpPr>
        <p:grpSpPr bwMode="auto">
          <a:xfrm>
            <a:off x="3323906" y="572096"/>
            <a:ext cx="2480310" cy="476992"/>
            <a:chOff x="5070" y="1126"/>
            <a:chExt cx="3905" cy="753"/>
          </a:xfrm>
        </p:grpSpPr>
        <p:grpSp>
          <p:nvGrpSpPr>
            <p:cNvPr id="95246" name="组合 1">
              <a:extLst>
                <a:ext uri="{FF2B5EF4-FFF2-40B4-BE49-F238E27FC236}">
                  <a16:creationId xmlns:a16="http://schemas.microsoft.com/office/drawing/2014/main" xmlns="" id="{67D44731-D21C-4F83-A36E-26051903BFF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5AC99B83-FA68-4D6C-8D7B-9232068968F1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B4E8DCEF-9005-41F6-8E37-61FDC6A83930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F3A6179D-338A-41FD-A2D3-CFCD4D2CE4D4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A71D675D-2713-4D57-84EB-C9A75ED89B6B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8EAF958F-8FBE-4ADD-9ED7-ED8C220B446F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95252" name="TextBox 15">
              <a:extLst>
                <a:ext uri="{FF2B5EF4-FFF2-40B4-BE49-F238E27FC236}">
                  <a16:creationId xmlns:a16="http://schemas.microsoft.com/office/drawing/2014/main" xmlns="" id="{0A1ED3DF-53CC-4E29-A069-DBBFB16041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0" y="1126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+mn-lt"/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33" name="组合 2">
            <a:extLst>
              <a:ext uri="{FF2B5EF4-FFF2-40B4-BE49-F238E27FC236}">
                <a16:creationId xmlns:a16="http://schemas.microsoft.com/office/drawing/2014/main" xmlns="" id="{ED13D80A-0120-48B1-A4DE-DAA8C3CE7B27}"/>
              </a:ext>
            </a:extLst>
          </p:cNvPr>
          <p:cNvGrpSpPr>
            <a:grpSpLocks/>
          </p:cNvGrpSpPr>
          <p:nvPr/>
        </p:nvGrpSpPr>
        <p:grpSpPr bwMode="auto">
          <a:xfrm>
            <a:off x="0" y="-67112"/>
            <a:ext cx="2006600" cy="477838"/>
            <a:chOff x="153" y="40"/>
            <a:chExt cx="3160" cy="752"/>
          </a:xfrm>
        </p:grpSpPr>
        <p:cxnSp>
          <p:nvCxnSpPr>
            <p:cNvPr id="34" name="直线连接符 20">
              <a:extLst>
                <a:ext uri="{FF2B5EF4-FFF2-40B4-BE49-F238E27FC236}">
                  <a16:creationId xmlns:a16="http://schemas.microsoft.com/office/drawing/2014/main" xmlns="" id="{13ECCD72-D3FB-4484-8609-D02ADE8E414E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>
              <a:extLst>
                <a:ext uri="{FF2B5EF4-FFF2-40B4-BE49-F238E27FC236}">
                  <a16:creationId xmlns:a16="http://schemas.microsoft.com/office/drawing/2014/main" xmlns="" id="{8CB3883D-874E-4806-8B6C-1B6BB293F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6" name="Freeform 74">
              <a:extLst>
                <a:ext uri="{FF2B5EF4-FFF2-40B4-BE49-F238E27FC236}">
                  <a16:creationId xmlns:a16="http://schemas.microsoft.com/office/drawing/2014/main" xmlns="" id="{475EF73E-68C5-4753-BFCA-1DBDA917022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2">
            <a:extLst>
              <a:ext uri="{FF2B5EF4-FFF2-40B4-BE49-F238E27FC236}">
                <a16:creationId xmlns:a16="http://schemas.microsoft.com/office/drawing/2014/main" xmlns="" id="{41E280BE-E7E9-4F33-A438-5908A7B58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7" y="1585201"/>
            <a:ext cx="3482975" cy="548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(1)(</a:t>
            </a:r>
            <a:r>
              <a:rPr lang="en-US" altLang="zh-CN" sz="2400" b="1" i="1" dirty="0" smtClean="0">
                <a:latin typeface="+mn-lt"/>
              </a:rPr>
              <a:t>a+</a:t>
            </a:r>
            <a:r>
              <a:rPr lang="en-US" altLang="zh-CN" sz="2400" b="1" dirty="0" smtClean="0">
                <a:latin typeface="+mn-lt"/>
              </a:rPr>
              <a:t>3</a:t>
            </a:r>
            <a:r>
              <a:rPr lang="en-US" altLang="zh-CN" sz="2400" b="1" i="1" dirty="0" smtClean="0">
                <a:latin typeface="+mn-lt"/>
              </a:rPr>
              <a:t>b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en-US" altLang="zh-CN" sz="2400" b="1" i="1" dirty="0" smtClean="0">
                <a:latin typeface="+mn-lt"/>
              </a:rPr>
              <a:t>a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3</a:t>
            </a:r>
            <a:r>
              <a:rPr lang="en-US" altLang="zh-CN" sz="2400" b="1" i="1" dirty="0" smtClean="0">
                <a:latin typeface="+mn-lt"/>
              </a:rPr>
              <a:t>b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dirty="0" smtClean="0">
                <a:latin typeface="+mn-lt"/>
              </a:rPr>
              <a:t>；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29" name="Text Box 3">
            <a:extLst>
              <a:ext uri="{FF2B5EF4-FFF2-40B4-BE49-F238E27FC236}">
                <a16:creationId xmlns:a16="http://schemas.microsoft.com/office/drawing/2014/main" xmlns="" id="{03DFB51A-49CF-4EF8-94FC-78FE3D0D8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2949" y="2989780"/>
            <a:ext cx="20510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–9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；</a:t>
            </a:r>
          </a:p>
        </p:txBody>
      </p:sp>
      <p:sp>
        <p:nvSpPr>
          <p:cNvPr id="30" name="Text Box 4">
            <a:extLst>
              <a:ext uri="{FF2B5EF4-FFF2-40B4-BE49-F238E27FC236}">
                <a16:creationId xmlns:a16="http://schemas.microsoft.com/office/drawing/2014/main" xmlns="" id="{A1F823B7-3428-49AB-AFB1-A84CEDBD7F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6976" y="4311609"/>
            <a:ext cx="18351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31" name="Text Box 5">
            <a:extLst>
              <a:ext uri="{FF2B5EF4-FFF2-40B4-BE49-F238E27FC236}">
                <a16:creationId xmlns:a16="http://schemas.microsoft.com/office/drawing/2014/main" xmlns="" id="{B0DB57E7-EC11-48C2-872F-D44C22B70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3912" y="2078433"/>
            <a:ext cx="276517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a+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3)(2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a–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3)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" name="Text Box 6">
            <a:extLst>
              <a:ext uri="{FF2B5EF4-FFF2-40B4-BE49-F238E27FC236}">
                <a16:creationId xmlns:a16="http://schemas.microsoft.com/office/drawing/2014/main" xmlns="" id="{78635B58-698E-4D9D-88AA-C54B3DEF0A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6600" y="2583739"/>
            <a:ext cx="210661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；</a:t>
            </a:r>
          </a:p>
        </p:txBody>
      </p:sp>
      <p:sp>
        <p:nvSpPr>
          <p:cNvPr id="34" name="Text Box 7">
            <a:extLst>
              <a:ext uri="{FF2B5EF4-FFF2-40B4-BE49-F238E27FC236}">
                <a16:creationId xmlns:a16="http://schemas.microsoft.com/office/drawing/2014/main" xmlns="" id="{95C8F4CA-C7BE-4209-A23D-EF1FC23800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6356" y="2516583"/>
            <a:ext cx="21066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=(2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 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5" name="Text Box 8">
            <a:extLst>
              <a:ext uri="{FF2B5EF4-FFF2-40B4-BE49-F238E27FC236}">
                <a16:creationId xmlns:a16="http://schemas.microsoft.com/office/drawing/2014/main" xmlns="" id="{4742B1B8-36A3-40E4-AC00-D2F5F85A72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0708" y="3768684"/>
            <a:ext cx="254793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 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3" name="Text Box 16">
            <a:extLst>
              <a:ext uri="{FF2B5EF4-FFF2-40B4-BE49-F238E27FC236}">
                <a16:creationId xmlns:a16="http://schemas.microsoft.com/office/drawing/2014/main" xmlns="" id="{A49DD9F7-49AB-4530-A1DD-55E97A729D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9938" y="2040814"/>
            <a:ext cx="245824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–(3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 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4" name="Text Box 17">
            <a:extLst>
              <a:ext uri="{FF2B5EF4-FFF2-40B4-BE49-F238E27FC236}">
                <a16:creationId xmlns:a16="http://schemas.microsoft.com/office/drawing/2014/main" xmlns="" id="{65C3E1DF-4169-4710-B45E-686179B55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3179" y="1531797"/>
            <a:ext cx="275431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(2)(3</a:t>
            </a:r>
            <a:r>
              <a:rPr lang="en-US" altLang="zh-CN" sz="2400" b="1" i="1" dirty="0" smtClean="0">
                <a:latin typeface="+mn-lt"/>
              </a:rPr>
              <a:t>+</a:t>
            </a:r>
            <a:r>
              <a:rPr lang="en-US" altLang="zh-CN" sz="2400" b="1" dirty="0" smtClean="0">
                <a:latin typeface="+mn-lt"/>
              </a:rPr>
              <a:t>2</a:t>
            </a:r>
            <a:r>
              <a:rPr lang="en-US" altLang="zh-CN" sz="2400" b="1" i="1" dirty="0" smtClean="0">
                <a:latin typeface="+mn-lt"/>
              </a:rPr>
              <a:t>a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en-US" altLang="zh-CN" sz="2400" b="1" i="1" dirty="0" smtClean="0">
                <a:latin typeface="+mn-lt"/>
              </a:rPr>
              <a:t>–</a:t>
            </a:r>
            <a:r>
              <a:rPr lang="en-US" altLang="zh-CN" sz="2400" b="1" dirty="0" smtClean="0">
                <a:latin typeface="+mn-lt"/>
              </a:rPr>
              <a:t>3</a:t>
            </a:r>
            <a:r>
              <a:rPr lang="en-US" altLang="zh-CN" sz="2400" b="1" i="1" dirty="0" smtClean="0">
                <a:latin typeface="+mn-lt"/>
              </a:rPr>
              <a:t>+</a:t>
            </a:r>
            <a:r>
              <a:rPr lang="en-US" altLang="zh-CN" sz="2400" b="1" dirty="0" smtClean="0">
                <a:latin typeface="+mn-lt"/>
              </a:rPr>
              <a:t>2</a:t>
            </a:r>
            <a:r>
              <a:rPr lang="en-US" altLang="zh-CN" sz="2400" b="1" i="1" dirty="0" smtClean="0">
                <a:latin typeface="+mn-lt"/>
              </a:rPr>
              <a:t>a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dirty="0" smtClean="0">
                <a:latin typeface="+mn-lt"/>
              </a:rPr>
              <a:t>；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7" name="Text Box 20">
            <a:extLst>
              <a:ext uri="{FF2B5EF4-FFF2-40B4-BE49-F238E27FC236}">
                <a16:creationId xmlns:a16="http://schemas.microsoft.com/office/drawing/2014/main" xmlns="" id="{2416F905-D1BF-45FA-89F1-807A909B0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245" y="3218739"/>
            <a:ext cx="32670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(3)(–2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i="1" baseline="30000" dirty="0" smtClean="0">
                <a:latin typeface="+mn-lt"/>
              </a:rPr>
              <a:t>2</a:t>
            </a:r>
            <a:r>
              <a:rPr lang="en-US" altLang="zh-CN" sz="2400" b="1" i="1" dirty="0" smtClean="0">
                <a:latin typeface="+mn-lt"/>
              </a:rPr>
              <a:t>–y</a:t>
            </a:r>
            <a:r>
              <a:rPr lang="en-US" altLang="zh-CN" sz="2400" b="1" dirty="0" smtClean="0">
                <a:latin typeface="+mn-lt"/>
              </a:rPr>
              <a:t>)(–2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i="1" baseline="30000" dirty="0" smtClean="0">
                <a:latin typeface="+mn-lt"/>
              </a:rPr>
              <a:t>2</a:t>
            </a:r>
            <a:r>
              <a:rPr lang="en-US" altLang="zh-CN" sz="2400" b="1" i="1" dirty="0" smtClean="0">
                <a:latin typeface="+mn-lt"/>
              </a:rPr>
              <a:t>+y</a:t>
            </a:r>
            <a:r>
              <a:rPr lang="en-US" altLang="zh-CN" sz="2400" b="1" dirty="0" smtClean="0">
                <a:latin typeface="+mn-lt"/>
              </a:rPr>
              <a:t>).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96267" name="Rectangle 23">
            <a:extLst>
              <a:ext uri="{FF2B5EF4-FFF2-40B4-BE49-F238E27FC236}">
                <a16:creationId xmlns:a16="http://schemas.microsoft.com/office/drawing/2014/main" xmlns="" id="{DE49275C-8ACF-47E7-BDD8-CD1C0CCDF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724" y="1032617"/>
            <a:ext cx="358623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利用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平方差公式计算：</a:t>
            </a:r>
          </a:p>
        </p:txBody>
      </p:sp>
      <p:grpSp>
        <p:nvGrpSpPr>
          <p:cNvPr id="25" name="组合 2">
            <a:extLst>
              <a:ext uri="{FF2B5EF4-FFF2-40B4-BE49-F238E27FC236}">
                <a16:creationId xmlns:a16="http://schemas.microsoft.com/office/drawing/2014/main" xmlns="" id="{ED13D80A-0120-48B1-A4DE-DAA8C3CE7B27}"/>
              </a:ext>
            </a:extLst>
          </p:cNvPr>
          <p:cNvGrpSpPr>
            <a:grpSpLocks/>
          </p:cNvGrpSpPr>
          <p:nvPr/>
        </p:nvGrpSpPr>
        <p:grpSpPr bwMode="auto">
          <a:xfrm>
            <a:off x="0" y="-41945"/>
            <a:ext cx="2006600" cy="477838"/>
            <a:chOff x="153" y="40"/>
            <a:chExt cx="3160" cy="752"/>
          </a:xfrm>
        </p:grpSpPr>
        <p:cxnSp>
          <p:nvCxnSpPr>
            <p:cNvPr id="26" name="直线连接符 20">
              <a:extLst>
                <a:ext uri="{FF2B5EF4-FFF2-40B4-BE49-F238E27FC236}">
                  <a16:creationId xmlns:a16="http://schemas.microsoft.com/office/drawing/2014/main" xmlns="" id="{13ECCD72-D3FB-4484-8609-D02ADE8E414E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:a16="http://schemas.microsoft.com/office/drawing/2014/main" xmlns="" id="{8CB3883D-874E-4806-8B6C-1B6BB293F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xmlns="" id="{475EF73E-68C5-4753-BFCA-1DBDA917022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  <p:grpSp>
        <p:nvGrpSpPr>
          <p:cNvPr id="17" name="组合 7">
            <a:extLst>
              <a:ext uri="{FF2B5EF4-FFF2-40B4-BE49-F238E27FC236}">
                <a16:creationId xmlns:a16="http://schemas.microsoft.com/office/drawing/2014/main" xmlns="" id="{1F8E48B7-EE9A-4BAE-BFFE-70ABBE2AA9B3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55625"/>
            <a:ext cx="2480310" cy="492828"/>
            <a:chOff x="5083" y="1100"/>
            <a:chExt cx="3905" cy="778"/>
          </a:xfrm>
        </p:grpSpPr>
        <p:grpSp>
          <p:nvGrpSpPr>
            <p:cNvPr id="18" name="组合 1">
              <a:extLst>
                <a:ext uri="{FF2B5EF4-FFF2-40B4-BE49-F238E27FC236}">
                  <a16:creationId xmlns:a16="http://schemas.microsoft.com/office/drawing/2014/main" xmlns="" id="{67D44731-D21C-4F83-A36E-26051903BFF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5AC99B83-FA68-4D6C-8D7B-9232068968F1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B4E8DCEF-9005-41F6-8E37-61FDC6A83930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F3A6179D-338A-41FD-A2D3-CFCD4D2CE4D4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A71D675D-2713-4D57-84EB-C9A75ED89B6B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8EAF958F-8FBE-4ADD-9ED7-ED8C220B446F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9" name="TextBox 15">
              <a:extLst>
                <a:ext uri="{FF2B5EF4-FFF2-40B4-BE49-F238E27FC236}">
                  <a16:creationId xmlns:a16="http://schemas.microsoft.com/office/drawing/2014/main" xmlns="" id="{0A1ED3DF-53CC-4E29-A069-DBBFB16041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+mn-lt"/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36" name="Text Box 19"/>
          <p:cNvSpPr txBox="1"/>
          <p:nvPr/>
        </p:nvSpPr>
        <p:spPr>
          <a:xfrm>
            <a:off x="1017820" y="2118399"/>
            <a:ext cx="54054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</a:p>
        </p:txBody>
      </p:sp>
      <p:sp>
        <p:nvSpPr>
          <p:cNvPr id="37" name="Text Box 19"/>
          <p:cNvSpPr txBox="1"/>
          <p:nvPr/>
        </p:nvSpPr>
        <p:spPr>
          <a:xfrm>
            <a:off x="4099305" y="2143782"/>
            <a:ext cx="54054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</a:p>
        </p:txBody>
      </p:sp>
      <p:sp>
        <p:nvSpPr>
          <p:cNvPr id="38" name="Text Box 19"/>
          <p:cNvSpPr txBox="1"/>
          <p:nvPr/>
        </p:nvSpPr>
        <p:spPr>
          <a:xfrm>
            <a:off x="952656" y="3828495"/>
            <a:ext cx="54054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3" grpId="0"/>
      <p:bldP spid="34" grpId="0"/>
      <p:bldP spid="35" grpId="0"/>
      <p:bldP spid="43" grpId="0"/>
      <p:bldP spid="36" grpId="0"/>
      <p:bldP spid="37" grpId="0"/>
      <p:bldP spid="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ext Box 3">
            <a:extLst>
              <a:ext uri="{FF2B5EF4-FFF2-40B4-BE49-F238E27FC236}">
                <a16:creationId xmlns:a16="http://schemas.microsoft.com/office/drawing/2014/main" xmlns="" id="{FDBDF52C-B617-4E0F-BB51-6E117F95DD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737" y="1117867"/>
            <a:ext cx="54978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5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： </a:t>
            </a:r>
            <a:r>
              <a:rPr lang="en-US" altLang="zh-CN" sz="2800" b="1" dirty="0">
                <a:latin typeface="+mn-lt"/>
              </a:rPr>
              <a:t>2015</a:t>
            </a:r>
            <a:r>
              <a:rPr lang="en-US" altLang="zh-CN" sz="2800" b="1" baseline="30000" dirty="0">
                <a:latin typeface="+mn-lt"/>
              </a:rPr>
              <a:t>2 </a:t>
            </a:r>
            <a:r>
              <a:rPr lang="en-US" altLang="en-US" sz="2800" b="1" i="1" dirty="0" smtClean="0">
                <a:latin typeface="+mn-lt"/>
              </a:rPr>
              <a:t>–</a:t>
            </a:r>
            <a:r>
              <a:rPr lang="zh-CN" altLang="en-US" sz="2800" b="1" dirty="0" smtClean="0">
                <a:latin typeface="+mn-lt"/>
              </a:rPr>
              <a:t> </a:t>
            </a:r>
            <a:r>
              <a:rPr lang="en-US" altLang="zh-CN" sz="2800" b="1" dirty="0">
                <a:latin typeface="+mn-lt"/>
              </a:rPr>
              <a:t>2014×2016.</a:t>
            </a:r>
            <a:endParaRPr lang="en-US" altLang="zh-CN" sz="28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xmlns="" id="{4FC472D4-3A65-4A5C-929A-26F1CEC359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2037" y="1652428"/>
            <a:ext cx="8002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</a:p>
          <a:p>
            <a:endParaRPr lang="zh-CN" altLang="en-US" sz="24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xmlns="" id="{203BFCD5-D677-4A20-8ED6-8B0AF9A3EB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4171" y="1676538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 2015</a:t>
            </a:r>
            <a:r>
              <a:rPr lang="en-US" altLang="zh-CN" sz="2400" b="1" baseline="30000" dirty="0">
                <a:latin typeface="+mn-lt"/>
              </a:rPr>
              <a:t>2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en-US" altLang="en-US" sz="2400" b="1" i="1" dirty="0" smtClean="0">
                <a:latin typeface="+mn-lt"/>
              </a:rPr>
              <a:t>–</a:t>
            </a:r>
            <a:r>
              <a:rPr lang="zh-CN" altLang="en-US" sz="2400" dirty="0" smtClean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2014×2016</a:t>
            </a:r>
            <a:endParaRPr lang="en-US" altLang="zh-CN" sz="24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xmlns="" id="{CE24CC46-B379-443E-8CC6-47FC6BCAC9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5262" y="2138203"/>
            <a:ext cx="5510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2015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2 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(2015–1)(2015+1)</a:t>
            </a:r>
            <a:endParaRPr lang="en-US" altLang="zh-CN" sz="2400" b="1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Text Box 8">
            <a:extLst>
              <a:ext uri="{FF2B5EF4-FFF2-40B4-BE49-F238E27FC236}">
                <a16:creationId xmlns:a16="http://schemas.microsoft.com/office/drawing/2014/main" xmlns="" id="{2AE36295-99A6-4AF7-B2FE-661527074D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9862" y="2677953"/>
            <a:ext cx="151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2015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Text Box 9">
            <a:extLst>
              <a:ext uri="{FF2B5EF4-FFF2-40B4-BE49-F238E27FC236}">
                <a16:creationId xmlns:a16="http://schemas.microsoft.com/office/drawing/2014/main" xmlns="" id="{CA2B65E9-890D-4C20-9D74-7ECD1BC35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4683" y="2673786"/>
            <a:ext cx="3240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i="1" dirty="0" smtClean="0">
                <a:solidFill>
                  <a:srgbClr val="FF0000"/>
                </a:solidFill>
                <a:latin typeface="+mn-lt"/>
              </a:rPr>
              <a:t>–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(2015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–1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Text Box 10">
            <a:extLst>
              <a:ext uri="{FF2B5EF4-FFF2-40B4-BE49-F238E27FC236}">
                <a16:creationId xmlns:a16="http://schemas.microsoft.com/office/drawing/2014/main" xmlns="" id="{8B86009D-08F3-495F-B633-70D20F6CE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9862" y="3163728"/>
            <a:ext cx="151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2015</a:t>
            </a:r>
            <a:r>
              <a:rPr lang="en-US" altLang="zh-CN" sz="2400" b="1" baseline="30000" dirty="0">
                <a:latin typeface="+mn-lt"/>
              </a:rPr>
              <a:t>2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14" name="Text Box 11">
            <a:extLst>
              <a:ext uri="{FF2B5EF4-FFF2-40B4-BE49-F238E27FC236}">
                <a16:creationId xmlns:a16="http://schemas.microsoft.com/office/drawing/2014/main" xmlns="" id="{84F4316A-B2AF-4854-A265-5082E730A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6126" y="3153035"/>
            <a:ext cx="2320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 smtClean="0">
                <a:latin typeface="+mn-lt"/>
              </a:rPr>
              <a:t>–</a:t>
            </a:r>
            <a:r>
              <a:rPr lang="en-US" altLang="en-US" sz="2400" b="1" i="1" dirty="0" smtClean="0">
                <a:latin typeface="+mn-lt"/>
              </a:rPr>
              <a:t> </a:t>
            </a:r>
            <a:r>
              <a:rPr lang="en-US" altLang="en-US" sz="2400" b="1" dirty="0" smtClean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2015</a:t>
            </a:r>
            <a:r>
              <a:rPr lang="en-US" altLang="zh-CN" sz="2400" b="1" baseline="30000" dirty="0">
                <a:latin typeface="+mn-lt"/>
              </a:rPr>
              <a:t>2</a:t>
            </a:r>
            <a:r>
              <a:rPr lang="en-US" altLang="zh-CN" sz="2400" b="1" dirty="0">
                <a:latin typeface="+mn-lt"/>
              </a:rPr>
              <a:t>+1</a:t>
            </a:r>
            <a:r>
              <a:rPr lang="en-US" altLang="zh-CN" sz="2400" b="1" baseline="30000" dirty="0">
                <a:latin typeface="+mn-lt"/>
              </a:rPr>
              <a:t>2 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15" name="Text Box 12">
            <a:extLst>
              <a:ext uri="{FF2B5EF4-FFF2-40B4-BE49-F238E27FC236}">
                <a16:creationId xmlns:a16="http://schemas.microsoft.com/office/drawing/2014/main" xmlns="" id="{C7A81F7F-B6D4-4053-9298-03016135B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9877" y="3597116"/>
            <a:ext cx="5132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</a:t>
            </a:r>
          </a:p>
        </p:txBody>
      </p:sp>
      <p:grpSp>
        <p:nvGrpSpPr>
          <p:cNvPr id="23" name="组合 2">
            <a:extLst>
              <a:ext uri="{FF2B5EF4-FFF2-40B4-BE49-F238E27FC236}">
                <a16:creationId xmlns:a16="http://schemas.microsoft.com/office/drawing/2014/main" xmlns="" id="{ED13D80A-0120-48B1-A4DE-DAA8C3CE7B27}"/>
              </a:ext>
            </a:extLst>
          </p:cNvPr>
          <p:cNvGrpSpPr>
            <a:grpSpLocks/>
          </p:cNvGrpSpPr>
          <p:nvPr/>
        </p:nvGrpSpPr>
        <p:grpSpPr bwMode="auto">
          <a:xfrm>
            <a:off x="0" y="-58723"/>
            <a:ext cx="2006600" cy="477838"/>
            <a:chOff x="153" y="40"/>
            <a:chExt cx="3160" cy="752"/>
          </a:xfrm>
        </p:grpSpPr>
        <p:cxnSp>
          <p:nvCxnSpPr>
            <p:cNvPr id="24" name="直线连接符 20">
              <a:extLst>
                <a:ext uri="{FF2B5EF4-FFF2-40B4-BE49-F238E27FC236}">
                  <a16:creationId xmlns:a16="http://schemas.microsoft.com/office/drawing/2014/main" xmlns="" id="{13ECCD72-D3FB-4484-8609-D02ADE8E414E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:a16="http://schemas.microsoft.com/office/drawing/2014/main" xmlns="" id="{8CB3883D-874E-4806-8B6C-1B6BB293F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475EF73E-68C5-4753-BFCA-1DBDA917022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  <p:grpSp>
        <p:nvGrpSpPr>
          <p:cNvPr id="16" name="组合 7">
            <a:extLst>
              <a:ext uri="{FF2B5EF4-FFF2-40B4-BE49-F238E27FC236}">
                <a16:creationId xmlns:a16="http://schemas.microsoft.com/office/drawing/2014/main" xmlns="" id="{1F8E48B7-EE9A-4BAE-BFFE-70ABBE2AA9B3}"/>
              </a:ext>
            </a:extLst>
          </p:cNvPr>
          <p:cNvGrpSpPr>
            <a:grpSpLocks/>
          </p:cNvGrpSpPr>
          <p:nvPr/>
        </p:nvGrpSpPr>
        <p:grpSpPr bwMode="auto">
          <a:xfrm>
            <a:off x="3321506" y="514123"/>
            <a:ext cx="2480310" cy="492828"/>
            <a:chOff x="5083" y="1100"/>
            <a:chExt cx="3905" cy="778"/>
          </a:xfrm>
        </p:grpSpPr>
        <p:grpSp>
          <p:nvGrpSpPr>
            <p:cNvPr id="17" name="组合 1">
              <a:extLst>
                <a:ext uri="{FF2B5EF4-FFF2-40B4-BE49-F238E27FC236}">
                  <a16:creationId xmlns:a16="http://schemas.microsoft.com/office/drawing/2014/main" xmlns="" id="{67D44731-D21C-4F83-A36E-26051903BFF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5AC99B83-FA68-4D6C-8D7B-9232068968F1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B4E8DCEF-9005-41F6-8E37-61FDC6A83930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F3A6179D-338A-41FD-A2D3-CFCD4D2CE4D4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A71D675D-2713-4D57-84EB-C9A75ED89B6B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8EAF958F-8FBE-4ADD-9ED7-ED8C220B446F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xmlns="" id="{0A1ED3DF-53CC-4E29-A069-DBBFB16041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+mn-lt"/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CF7F38F5-35C3-4415-A0DF-50F4F0AE4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946" y="1214828"/>
            <a:ext cx="341632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kumimoji="1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利用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平方差公式计算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xmlns="" id="{279F320F-A70B-4D02-AEDA-49E1DEA81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0859" y="1710632"/>
            <a:ext cx="305593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隶书" pitchFamily="49" charset="-122"/>
              </a:rPr>
              <a:t>(1)(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隶书" pitchFamily="49" charset="-12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隶书" pitchFamily="49" charset="-122"/>
              </a:rPr>
              <a:t>–2)(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隶书" pitchFamily="49" charset="-12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隶书" pitchFamily="49" charset="-122"/>
              </a:rPr>
              <a:t>+2)(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隶书" pitchFamily="49" charset="-122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隶书" pitchFamily="49" charset="-122"/>
              </a:rPr>
              <a:t>2 </a:t>
            </a:r>
            <a:r>
              <a:rPr lang="en-US" altLang="zh-CN" sz="2400" b="1" dirty="0">
                <a:latin typeface="Times New Roman" panose="02020603050405020304" pitchFamily="18" charset="0"/>
                <a:ea typeface="隶书" pitchFamily="49" charset="-122"/>
              </a:rPr>
              <a:t>+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隶书" pitchFamily="49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隶书" pitchFamily="49" charset="-122"/>
              </a:rPr>
              <a:t>4)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隶书" pitchFamily="49" charset="-122"/>
              </a:rPr>
              <a:t> </a:t>
            </a:r>
            <a:endParaRPr lang="en-US" altLang="zh-CN" sz="2400" b="1" baseline="-25000" dirty="0">
              <a:latin typeface="Times New Roman" panose="02020603050405020304" pitchFamily="18" charset="0"/>
              <a:ea typeface="隶书" pitchFamily="49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–4)(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+4)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–16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75" name="TextBox 20">
            <a:extLst>
              <a:ext uri="{FF2B5EF4-FFF2-40B4-BE49-F238E27FC236}">
                <a16:creationId xmlns:a16="http://schemas.microsoft.com/office/drawing/2014/main" xmlns="" id="{73442A8D-C53A-4429-8564-829B1B68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3415" y="1852987"/>
            <a:ext cx="3767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(2) 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7960FB7-BC3B-4F7F-8F00-621F798DD9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7009" y="2394622"/>
            <a:ext cx="4200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02C531B-2E08-48B6-BEE6-D55377B58F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3600" y="2856287"/>
            <a:ext cx="3368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               </a:t>
            </a:r>
            <a:r>
              <a:rPr lang="en-US" altLang="zh-CN" sz="2400" dirty="0" smtClean="0"/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AD3ABF28-7356-4283-AE2A-32EA895FA6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3600" y="3342062"/>
            <a:ext cx="2364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               </a:t>
            </a:r>
            <a:r>
              <a:rPr lang="en-US" altLang="zh-CN" sz="2400" dirty="0"/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组合 2">
            <a:extLst>
              <a:ext uri="{FF2B5EF4-FFF2-40B4-BE49-F238E27FC236}">
                <a16:creationId xmlns:a16="http://schemas.microsoft.com/office/drawing/2014/main" xmlns="" id="{ED13D80A-0120-48B1-A4DE-DAA8C3CE7B27}"/>
              </a:ext>
            </a:extLst>
          </p:cNvPr>
          <p:cNvGrpSpPr>
            <a:grpSpLocks/>
          </p:cNvGrpSpPr>
          <p:nvPr/>
        </p:nvGrpSpPr>
        <p:grpSpPr bwMode="auto">
          <a:xfrm>
            <a:off x="0" y="-58723"/>
            <a:ext cx="2006600" cy="477838"/>
            <a:chOff x="153" y="40"/>
            <a:chExt cx="3160" cy="752"/>
          </a:xfrm>
        </p:grpSpPr>
        <p:cxnSp>
          <p:nvCxnSpPr>
            <p:cNvPr id="25" name="直线连接符 20">
              <a:extLst>
                <a:ext uri="{FF2B5EF4-FFF2-40B4-BE49-F238E27FC236}">
                  <a16:creationId xmlns:a16="http://schemas.microsoft.com/office/drawing/2014/main" xmlns="" id="{13ECCD72-D3FB-4484-8609-D02ADE8E414E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:a16="http://schemas.microsoft.com/office/drawing/2014/main" xmlns="" id="{8CB3883D-874E-4806-8B6C-1B6BB293F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475EF73E-68C5-4753-BFCA-1DBDA917022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7">
            <a:extLst>
              <a:ext uri="{FF2B5EF4-FFF2-40B4-BE49-F238E27FC236}">
                <a16:creationId xmlns:a16="http://schemas.microsoft.com/office/drawing/2014/main" xmlns="" id="{1F8E48B7-EE9A-4BAE-BFFE-70ABBE2AA9B3}"/>
              </a:ext>
            </a:extLst>
          </p:cNvPr>
          <p:cNvGrpSpPr>
            <a:grpSpLocks/>
          </p:cNvGrpSpPr>
          <p:nvPr/>
        </p:nvGrpSpPr>
        <p:grpSpPr bwMode="auto">
          <a:xfrm>
            <a:off x="3321506" y="540499"/>
            <a:ext cx="2480310" cy="492828"/>
            <a:chOff x="5083" y="1100"/>
            <a:chExt cx="3905" cy="778"/>
          </a:xfrm>
        </p:grpSpPr>
        <p:grpSp>
          <p:nvGrpSpPr>
            <p:cNvPr id="13" name="组合 1">
              <a:extLst>
                <a:ext uri="{FF2B5EF4-FFF2-40B4-BE49-F238E27FC236}">
                  <a16:creationId xmlns:a16="http://schemas.microsoft.com/office/drawing/2014/main" xmlns="" id="{67D44731-D21C-4F83-A36E-26051903BFF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xmlns="" id="{5AC99B83-FA68-4D6C-8D7B-9232068968F1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6" name="缺角矩形 15">
                <a:extLst>
                  <a:ext uri="{FF2B5EF4-FFF2-40B4-BE49-F238E27FC236}">
                    <a16:creationId xmlns:a16="http://schemas.microsoft.com/office/drawing/2014/main" xmlns="" id="{B4E8DCEF-9005-41F6-8E37-61FDC6A83930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7" name="缺角矩形 16">
                <a:extLst>
                  <a:ext uri="{FF2B5EF4-FFF2-40B4-BE49-F238E27FC236}">
                    <a16:creationId xmlns:a16="http://schemas.microsoft.com/office/drawing/2014/main" xmlns="" id="{F3A6179D-338A-41FD-A2D3-CFCD4D2CE4D4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8" name="缺角矩形 17">
                <a:extLst>
                  <a:ext uri="{FF2B5EF4-FFF2-40B4-BE49-F238E27FC236}">
                    <a16:creationId xmlns:a16="http://schemas.microsoft.com/office/drawing/2014/main" xmlns="" id="{A71D675D-2713-4D57-84EB-C9A75ED89B6B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8EAF958F-8FBE-4ADD-9ED7-ED8C220B446F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4" name="TextBox 15">
              <a:extLst>
                <a:ext uri="{FF2B5EF4-FFF2-40B4-BE49-F238E27FC236}">
                  <a16:creationId xmlns:a16="http://schemas.microsoft.com/office/drawing/2014/main" xmlns="" id="{0A1ED3DF-53CC-4E29-A069-DBBFB16041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+mn-lt"/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22" grpId="0"/>
      <p:bldP spid="23" grpId="0"/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文本框 6">
            <a:extLst>
              <a:ext uri="{FF2B5EF4-FFF2-40B4-BE49-F238E27FC236}">
                <a16:creationId xmlns:a16="http://schemas.microsoft.com/office/drawing/2014/main" xmlns="" id="{8E57FE66-697B-403D-A65C-84DD648239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289" y="1238475"/>
            <a:ext cx="7913649" cy="1298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化简，再求值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1)(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–1)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(1–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F5BD06A-2614-4823-8C94-1DB5C1F66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7437" y="2383740"/>
            <a:ext cx="37032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121692C-7284-4E26-B77A-CD5240488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257" y="2872109"/>
            <a:ext cx="11544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8A4993C-0B30-45FC-BD77-445E9376D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2456" y="3333774"/>
            <a:ext cx="26581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将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代入上式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65FAD00-A87C-40DF-8DCD-C5D0A28248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1337" y="4026714"/>
            <a:ext cx="2411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–1=7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00363" name="组合 6">
            <a:extLst>
              <a:ext uri="{FF2B5EF4-FFF2-40B4-BE49-F238E27FC236}">
                <a16:creationId xmlns:a16="http://schemas.microsoft.com/office/drawing/2014/main" xmlns="" id="{96B369A1-2FA9-47B6-8B2B-19289CB92653}"/>
              </a:ext>
            </a:extLst>
          </p:cNvPr>
          <p:cNvGrpSpPr>
            <a:grpSpLocks/>
          </p:cNvGrpSpPr>
          <p:nvPr/>
        </p:nvGrpSpPr>
        <p:grpSpPr bwMode="auto">
          <a:xfrm>
            <a:off x="3297196" y="559449"/>
            <a:ext cx="2480310" cy="500049"/>
            <a:chOff x="5060" y="904"/>
            <a:chExt cx="3905" cy="787"/>
          </a:xfrm>
        </p:grpSpPr>
        <p:grpSp>
          <p:nvGrpSpPr>
            <p:cNvPr id="100364" name="组合 21">
              <a:extLst>
                <a:ext uri="{FF2B5EF4-FFF2-40B4-BE49-F238E27FC236}">
                  <a16:creationId xmlns:a16="http://schemas.microsoft.com/office/drawing/2014/main" xmlns="" id="{432D3C2D-9E33-4A91-BAC2-52DA764D18C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876F58D2-D7BA-4129-B991-49790F6D2949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xmlns="" id="{6815B78F-5CAB-4E82-B3EA-2AE4D2D689D8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B44A9402-3D19-4940-A171-EDA8D55AF8B2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EDBB2746-D2CA-428D-A5DE-4429F21F731C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98E2B33E-5C83-45B8-AE3A-93C9226B914D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00370" name="TextBox 15">
              <a:extLst>
                <a:ext uri="{FF2B5EF4-FFF2-40B4-BE49-F238E27FC236}">
                  <a16:creationId xmlns:a16="http://schemas.microsoft.com/office/drawing/2014/main" xmlns="" id="{AAC7765D-199B-41A0-965F-622FA67901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">
            <a:extLst>
              <a:ext uri="{FF2B5EF4-FFF2-40B4-BE49-F238E27FC236}">
                <a16:creationId xmlns:a16="http://schemas.microsoft.com/office/drawing/2014/main" xmlns="" id="{ED13D80A-0120-48B1-A4DE-DAA8C3CE7B27}"/>
              </a:ext>
            </a:extLst>
          </p:cNvPr>
          <p:cNvGrpSpPr>
            <a:grpSpLocks/>
          </p:cNvGrpSpPr>
          <p:nvPr/>
        </p:nvGrpSpPr>
        <p:grpSpPr bwMode="auto">
          <a:xfrm>
            <a:off x="-8792" y="-52752"/>
            <a:ext cx="2006600" cy="477838"/>
            <a:chOff x="153" y="40"/>
            <a:chExt cx="3160" cy="752"/>
          </a:xfrm>
        </p:grpSpPr>
        <p:cxnSp>
          <p:nvCxnSpPr>
            <p:cNvPr id="22" name="直线连接符 20">
              <a:extLst>
                <a:ext uri="{FF2B5EF4-FFF2-40B4-BE49-F238E27FC236}">
                  <a16:creationId xmlns:a16="http://schemas.microsoft.com/office/drawing/2014/main" xmlns="" id="{13ECCD72-D3FB-4484-8609-D02ADE8E414E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8CB3883D-874E-4806-8B6C-1B6BB293F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475EF73E-68C5-4753-BFCA-1DBDA917022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>
            <a:extLst>
              <a:ext uri="{FF2B5EF4-FFF2-40B4-BE49-F238E27FC236}">
                <a16:creationId xmlns:a16="http://schemas.microsoft.com/office/drawing/2014/main" xmlns="" id="{3D44029A-31A9-4184-914C-B73E8D5B9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639" y="3082419"/>
            <a:ext cx="6872733" cy="6524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 </a:t>
            </a:r>
            <a:r>
              <a:rPr lang="en-US" altLang="zh-CN" sz="2800" b="1" dirty="0" err="1" smtClean="0">
                <a:latin typeface="+mn-lt"/>
                <a:ea typeface="楷体" panose="02010609060101010101" pitchFamily="49" charset="-122"/>
              </a:rPr>
              <a:t>掌握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平方差公式</a:t>
            </a:r>
            <a:r>
              <a:rPr lang="en-US" altLang="zh-CN" sz="2800" b="1" dirty="0" err="1" smtClean="0">
                <a:latin typeface="+mn-lt"/>
                <a:ea typeface="楷体" panose="02010609060101010101" pitchFamily="49" charset="-122"/>
              </a:rPr>
              <a:t>的推导及应用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3797" name="矩形 2">
            <a:extLst>
              <a:ext uri="{FF2B5EF4-FFF2-40B4-BE49-F238E27FC236}">
                <a16:creationId xmlns:a16="http://schemas.microsoft.com/office/drawing/2014/main" xmlns="" id="{68617743-42DC-4D07-9914-419836971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1350" y="1331880"/>
            <a:ext cx="6602413" cy="12126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 </a:t>
            </a:r>
            <a:r>
              <a:rPr lang="en-US" altLang="zh-CN" sz="2800" b="1" dirty="0" err="1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了解平方差公式的几何意义</a:t>
            </a:r>
            <a:r>
              <a:rPr lang="en-US" altLang="zh-CN" sz="2800" b="1" dirty="0" err="1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，体会</a:t>
            </a:r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数形结合</a:t>
            </a:r>
            <a:r>
              <a:rPr lang="en-US" altLang="zh-CN" sz="2800" b="1" dirty="0" err="1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的思想方法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zh-CN" altLang="zh-CN" sz="28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233"/>
            <a:ext cx="2006600" cy="477838"/>
            <a:chOff x="1588" y="233"/>
            <a:chExt cx="2006600" cy="477838"/>
          </a:xfrm>
        </p:grpSpPr>
        <p:cxnSp>
          <p:nvCxnSpPr>
            <p:cNvPr id="15" name="直线连接符 14">
              <a:extLst>
                <a:ext uri="{FF2B5EF4-FFF2-40B4-BE49-F238E27FC236}">
                  <a16:creationId xmlns:a16="http://schemas.microsoft.com/office/drawing/2014/main" xmlns="" id="{9B73B415-0A49-4574-9FB9-F34E21C2CBC3}"/>
                </a:ext>
              </a:extLst>
            </p:cNvPr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9637" name="文本框 18">
              <a:extLst>
                <a:ext uri="{FF2B5EF4-FFF2-40B4-BE49-F238E27FC236}">
                  <a16:creationId xmlns:a16="http://schemas.microsoft.com/office/drawing/2014/main" xmlns="" id="{F4C41684-0A84-4E13-9FF7-FACAA3BB1F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894" y="233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素养目标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584E9982-3CB3-4152-8E22-D90ABDC81AA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06829" y="83235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2500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4002" y="727771"/>
            <a:ext cx="7691244" cy="3260618"/>
            <a:chOff x="-38068" y="525437"/>
            <a:chExt cx="7691244" cy="3260618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129788"/>
              <a:ext cx="7690962" cy="2656267"/>
              <a:chOff x="224" y="1143"/>
              <a:chExt cx="13665" cy="5504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66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825" y="3582"/>
                <a:ext cx="5504" cy="625"/>
              </a:xfrm>
              <a:prstGeom prst="bentConnector3">
                <a:avLst>
                  <a:gd name="adj1" fmla="val 34022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53176" y="5254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文本框 100">
            <a:extLst>
              <a:ext uri="{FF2B5EF4-FFF2-40B4-BE49-F238E27FC236}">
                <a16:creationId xmlns:a16="http://schemas.microsoft.com/office/drawing/2014/main" xmlns="" id="{EACB3CDC-7081-428A-8D42-724E903632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341" y="1137344"/>
            <a:ext cx="8003097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     已知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≠1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，计算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(1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)(1–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1–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(1–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)(1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1–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endParaRPr lang="en-US" altLang="zh-CN" sz="21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(1–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)(1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1–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Times New Roman"/>
                <a:ea typeface="楷体" panose="02010609060101010101" pitchFamily="49" charset="-122"/>
              </a:rPr>
              <a:t>4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观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察以上各式并猜想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(1–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)(1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…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(n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为正整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数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1379" name="文本框 101">
            <a:extLst>
              <a:ext uri="{FF2B5EF4-FFF2-40B4-BE49-F238E27FC236}">
                <a16:creationId xmlns:a16="http://schemas.microsoft.com/office/drawing/2014/main" xmlns="" id="{A512D965-9752-4740-A3A3-CBA54B976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597" y="2868365"/>
            <a:ext cx="6124575" cy="190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根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据你的猜想计算：</a:t>
            </a:r>
          </a:p>
          <a:p>
            <a:pPr>
              <a:lnSpc>
                <a:spcPct val="14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①(1–2)(1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；</a:t>
            </a: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②2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…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________(n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为正整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数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③(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–1)(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99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98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97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…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1)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6A6853F-A716-4855-B1C2-C1AC304101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9297" y="2022369"/>
            <a:ext cx="87556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n+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93F0C39-37E1-4520-893C-AE73E490EA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4117" y="3336818"/>
            <a:ext cx="58862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–63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76A596A-A982-47A2-91A8-E09C558E1A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4660" y="3819394"/>
            <a:ext cx="12573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1D4635B-9336-457C-8803-E66FCD7FE8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0111" y="4255186"/>
            <a:ext cx="1111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</a:p>
        </p:txBody>
      </p:sp>
      <p:grpSp>
        <p:nvGrpSpPr>
          <p:cNvPr id="101390" name="组合 2">
            <a:extLst>
              <a:ext uri="{FF2B5EF4-FFF2-40B4-BE49-F238E27FC236}">
                <a16:creationId xmlns:a16="http://schemas.microsoft.com/office/drawing/2014/main" xmlns="" id="{E3003130-BDCD-47F5-BE7F-C9E80EB7099E}"/>
              </a:ext>
            </a:extLst>
          </p:cNvPr>
          <p:cNvGrpSpPr>
            <a:grpSpLocks/>
          </p:cNvGrpSpPr>
          <p:nvPr/>
        </p:nvGrpSpPr>
        <p:grpSpPr bwMode="auto">
          <a:xfrm>
            <a:off x="3329048" y="496601"/>
            <a:ext cx="2478722" cy="500685"/>
            <a:chOff x="5060" y="905"/>
            <a:chExt cx="3905" cy="788"/>
          </a:xfrm>
        </p:grpSpPr>
        <p:grpSp>
          <p:nvGrpSpPr>
            <p:cNvPr id="101391" name="组合 6">
              <a:extLst>
                <a:ext uri="{FF2B5EF4-FFF2-40B4-BE49-F238E27FC236}">
                  <a16:creationId xmlns:a16="http://schemas.microsoft.com/office/drawing/2014/main" xmlns="" id="{DFE13573-097D-4D05-A37E-0AC7C75AC0A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3" name="缺角矩形 2">
                <a:extLst>
                  <a:ext uri="{FF2B5EF4-FFF2-40B4-BE49-F238E27FC236}">
                    <a16:creationId xmlns:a16="http://schemas.microsoft.com/office/drawing/2014/main" xmlns="" id="{9398ADA1-64A4-438D-869B-1E3C47980F9D}"/>
                  </a:ext>
                </a:extLst>
              </p:cNvPr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:a16="http://schemas.microsoft.com/office/drawing/2014/main" xmlns="" id="{F484AAD3-0DCB-41C6-9478-AC261C71A303}"/>
                  </a:ext>
                </a:extLst>
              </p:cNvPr>
              <p:cNvSpPr/>
              <p:nvPr/>
            </p:nvSpPr>
            <p:spPr>
              <a:xfrm rot="3000000">
                <a:off x="4479355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:a16="http://schemas.microsoft.com/office/drawing/2014/main" xmlns="" id="{161B3DA6-D148-427A-9211-F18484CD0BB1}"/>
                  </a:ext>
                </a:extLst>
              </p:cNvPr>
              <p:cNvSpPr/>
              <p:nvPr/>
            </p:nvSpPr>
            <p:spPr>
              <a:xfrm rot="3000000">
                <a:off x="4936765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:a16="http://schemas.microsoft.com/office/drawing/2014/main" xmlns="" id="{D6605C23-A5C6-42A0-9844-0B1DA47EAC8F}"/>
                  </a:ext>
                </a:extLst>
              </p:cNvPr>
              <p:cNvSpPr/>
              <p:nvPr/>
            </p:nvSpPr>
            <p:spPr>
              <a:xfrm rot="3000000">
                <a:off x="3564537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" name="缺角矩形 3">
                <a:extLst>
                  <a:ext uri="{FF2B5EF4-FFF2-40B4-BE49-F238E27FC236}">
                    <a16:creationId xmlns:a16="http://schemas.microsoft.com/office/drawing/2014/main" xmlns="" id="{F275839A-E082-412B-8E58-AAFFED857D89}"/>
                  </a:ext>
                </a:extLst>
              </p:cNvPr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01397" name="TextBox 15">
              <a:extLst>
                <a:ext uri="{FF2B5EF4-FFF2-40B4-BE49-F238E27FC236}">
                  <a16:creationId xmlns:a16="http://schemas.microsoft.com/office/drawing/2014/main" xmlns="" id="{A3F6C138-7A37-4A9A-A8A7-0722FA658E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">
            <a:extLst>
              <a:ext uri="{FF2B5EF4-FFF2-40B4-BE49-F238E27FC236}">
                <a16:creationId xmlns:a16="http://schemas.microsoft.com/office/drawing/2014/main" xmlns="" id="{ED13D80A-0120-48B1-A4DE-DAA8C3CE7B27}"/>
              </a:ext>
            </a:extLst>
          </p:cNvPr>
          <p:cNvGrpSpPr>
            <a:grpSpLocks/>
          </p:cNvGrpSpPr>
          <p:nvPr/>
        </p:nvGrpSpPr>
        <p:grpSpPr bwMode="auto">
          <a:xfrm>
            <a:off x="0" y="-58723"/>
            <a:ext cx="2006600" cy="477838"/>
            <a:chOff x="153" y="40"/>
            <a:chExt cx="3160" cy="752"/>
          </a:xfrm>
        </p:grpSpPr>
        <p:cxnSp>
          <p:nvCxnSpPr>
            <p:cNvPr id="30" name="直线连接符 20">
              <a:extLst>
                <a:ext uri="{FF2B5EF4-FFF2-40B4-BE49-F238E27FC236}">
                  <a16:creationId xmlns:a16="http://schemas.microsoft.com/office/drawing/2014/main" xmlns="" id="{13ECCD72-D3FB-4484-8609-D02ADE8E414E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>
              <a:extLst>
                <a:ext uri="{FF2B5EF4-FFF2-40B4-BE49-F238E27FC236}">
                  <a16:creationId xmlns:a16="http://schemas.microsoft.com/office/drawing/2014/main" xmlns="" id="{8CB3883D-874E-4806-8B6C-1B6BB293F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xmlns="" id="{475EF73E-68C5-4753-BFCA-1DBDA917022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AE3103C-2F91-4DBA-AEA5-4F4A29788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177" y="2273300"/>
            <a:ext cx="1333849" cy="83099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ea typeface="黑体" panose="02010609060101010101" pitchFamily="49" charset="-122"/>
              </a:rPr>
              <a:t>平方差公式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:a16="http://schemas.microsoft.com/office/drawing/2014/main" xmlns="" id="{03C6D8C4-3BAC-42B1-BA3A-C53C65050C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5119" y="1022555"/>
            <a:ext cx="1350962" cy="553998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ea typeface="黑体" panose="02010609060101010101" pitchFamily="49" charset="-122"/>
              </a:rPr>
              <a:t>内容</a:t>
            </a:r>
            <a:endParaRPr lang="en-US" altLang="zh-CN" sz="2000" b="1" dirty="0">
              <a:ea typeface="黑体" panose="02010609060101010101" pitchFamily="49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ED2C660-D5AF-4D60-A0B7-945777A76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5119" y="3459163"/>
            <a:ext cx="1295400" cy="400110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/>
            <a:r>
              <a:rPr lang="zh-CN" altLang="en-US" sz="2000" b="1" dirty="0">
                <a:ea typeface="黑体" panose="02010609060101010101" pitchFamily="49" charset="-122"/>
              </a:rPr>
              <a:t>注意</a:t>
            </a:r>
          </a:p>
        </p:txBody>
      </p:sp>
      <p:sp>
        <p:nvSpPr>
          <p:cNvPr id="55" name="左大括号 54">
            <a:extLst>
              <a:ext uri="{FF2B5EF4-FFF2-40B4-BE49-F238E27FC236}">
                <a16:creationId xmlns:a16="http://schemas.microsoft.com/office/drawing/2014/main" xmlns="" id="{FE9E9324-7340-4709-A85B-2E6DE7BD3300}"/>
              </a:ext>
            </a:extLst>
          </p:cNvPr>
          <p:cNvSpPr>
            <a:spLocks/>
          </p:cNvSpPr>
          <p:nvPr/>
        </p:nvSpPr>
        <p:spPr bwMode="auto">
          <a:xfrm>
            <a:off x="2234138" y="1384300"/>
            <a:ext cx="107950" cy="2281238"/>
          </a:xfrm>
          <a:prstGeom prst="leftBrace">
            <a:avLst>
              <a:gd name="adj1" fmla="val 7338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 b="1">
              <a:latin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3BB3DB3-F098-4417-AE3A-22199E770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4962" y="755654"/>
            <a:ext cx="4436975" cy="1015663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两个数的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和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与这两个数的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差的积，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等于这两个数的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平方差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63989CF-701E-423A-AB7C-8A555DA65C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4962" y="2598675"/>
            <a:ext cx="3590925" cy="400110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符号表示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+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b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)(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–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b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)=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–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b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4" name="右箭头 23">
            <a:extLst>
              <a:ext uri="{FF2B5EF4-FFF2-40B4-BE49-F238E27FC236}">
                <a16:creationId xmlns:a16="http://schemas.microsoft.com/office/drawing/2014/main" xmlns="" id="{AE2404B7-9980-4454-967E-8611F56B365A}"/>
              </a:ext>
            </a:extLst>
          </p:cNvPr>
          <p:cNvSpPr/>
          <p:nvPr/>
        </p:nvSpPr>
        <p:spPr bwMode="auto">
          <a:xfrm>
            <a:off x="3957637" y="1155536"/>
            <a:ext cx="161925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4192F5B-0573-4EB1-83EB-B90BF67A2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4962" y="3665538"/>
            <a:ext cx="4573427" cy="1323439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紧紧抓住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“一同一反”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这一特征，在应用时，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只有两个二项式的积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才有可能应用平方差公式；对于不能直接应用公式的，可能要经过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变形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才可以</a:t>
            </a:r>
            <a:r>
              <a:rPr lang="zh-CN" altLang="en-US" sz="2000" b="1" dirty="0" smtClean="0">
                <a:latin typeface="+mn-lt"/>
                <a:ea typeface="黑体" panose="02010609060101010101" pitchFamily="49" charset="-122"/>
              </a:rPr>
              <a:t>应用</a:t>
            </a:r>
            <a:r>
              <a:rPr lang="en-US" altLang="zh-CN" sz="2000" b="1" dirty="0" smtClean="0">
                <a:latin typeface="+mn-lt"/>
                <a:ea typeface="黑体" panose="02010609060101010101" pitchFamily="49" charset="-122"/>
              </a:rPr>
              <a:t>.</a:t>
            </a:r>
            <a:endParaRPr lang="zh-CN" altLang="en-US" sz="2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1" name="左大括号 20">
            <a:extLst>
              <a:ext uri="{FF2B5EF4-FFF2-40B4-BE49-F238E27FC236}">
                <a16:creationId xmlns:a16="http://schemas.microsoft.com/office/drawing/2014/main" xmlns="" id="{88C92431-5807-4388-82F3-61DB6929C5AF}"/>
              </a:ext>
            </a:extLst>
          </p:cNvPr>
          <p:cNvSpPr>
            <a:spLocks/>
          </p:cNvSpPr>
          <p:nvPr/>
        </p:nvSpPr>
        <p:spPr bwMode="auto">
          <a:xfrm>
            <a:off x="3957637" y="2798763"/>
            <a:ext cx="106363" cy="1733550"/>
          </a:xfrm>
          <a:prstGeom prst="leftBrace">
            <a:avLst>
              <a:gd name="adj1" fmla="val 7470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 b="1">
              <a:latin typeface="+mn-lt"/>
            </a:endParaRPr>
          </a:p>
        </p:txBody>
      </p:sp>
      <p:grpSp>
        <p:nvGrpSpPr>
          <p:cNvPr id="26" name="组合 2">
            <a:extLst>
              <a:ext uri="{FF2B5EF4-FFF2-40B4-BE49-F238E27FC236}">
                <a16:creationId xmlns:a16="http://schemas.microsoft.com/office/drawing/2014/main" xmlns="" id="{ED13D80A-0120-48B1-A4DE-DAA8C3CE7B27}"/>
              </a:ext>
            </a:extLst>
          </p:cNvPr>
          <p:cNvGrpSpPr>
            <a:grpSpLocks/>
          </p:cNvGrpSpPr>
          <p:nvPr/>
        </p:nvGrpSpPr>
        <p:grpSpPr bwMode="auto">
          <a:xfrm>
            <a:off x="0" y="-34201"/>
            <a:ext cx="2006600" cy="478473"/>
            <a:chOff x="153" y="105"/>
            <a:chExt cx="3160" cy="753"/>
          </a:xfrm>
        </p:grpSpPr>
        <p:cxnSp>
          <p:nvCxnSpPr>
            <p:cNvPr id="27" name="直线连接符 20">
              <a:extLst>
                <a:ext uri="{FF2B5EF4-FFF2-40B4-BE49-F238E27FC236}">
                  <a16:creationId xmlns:a16="http://schemas.microsoft.com/office/drawing/2014/main" xmlns="" id="{13ECCD72-D3FB-4484-8609-D02ADE8E414E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8CB3883D-874E-4806-8B6C-1B6BB293F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0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课堂小结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475EF73E-68C5-4753-BFCA-1DBDA917022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96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  <p:bldP spid="19" grpId="0" bldLvl="0" animBg="1"/>
      <p:bldP spid="55" grpId="0" bldLvl="0" animBg="1"/>
      <p:bldP spid="16" grpId="0" bldLvl="0" animBg="1"/>
      <p:bldP spid="17" grpId="0" bldLvl="0" animBg="1"/>
      <p:bldP spid="24" grpId="0" bldLvl="0" animBg="1"/>
      <p:bldP spid="15" grpId="0" bldLvl="0" animBg="1"/>
      <p:bldP spid="2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2">
            <a:extLst>
              <a:ext uri="{FF2B5EF4-FFF2-40B4-BE49-F238E27FC236}">
                <a16:creationId xmlns:a16="http://schemas.microsoft.com/office/drawing/2014/main" xmlns="" id="{ED13D80A-0120-48B1-A4DE-DAA8C3CE7B27}"/>
              </a:ext>
            </a:extLst>
          </p:cNvPr>
          <p:cNvGrpSpPr>
            <a:grpSpLocks/>
          </p:cNvGrpSpPr>
          <p:nvPr/>
        </p:nvGrpSpPr>
        <p:grpSpPr bwMode="auto">
          <a:xfrm>
            <a:off x="0" y="-67112"/>
            <a:ext cx="2006600" cy="477838"/>
            <a:chOff x="153" y="40"/>
            <a:chExt cx="3160" cy="752"/>
          </a:xfrm>
        </p:grpSpPr>
        <p:cxnSp>
          <p:nvCxnSpPr>
            <p:cNvPr id="20" name="直线连接符 20">
              <a:extLst>
                <a:ext uri="{FF2B5EF4-FFF2-40B4-BE49-F238E27FC236}">
                  <a16:creationId xmlns:a16="http://schemas.microsoft.com/office/drawing/2014/main" xmlns="" id="{13ECCD72-D3FB-4484-8609-D02ADE8E414E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:a16="http://schemas.microsoft.com/office/drawing/2014/main" xmlns="" id="{8CB3883D-874E-4806-8B6C-1B6BB293F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课后作业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>
              <a:extLst>
                <a:ext uri="{FF2B5EF4-FFF2-40B4-BE49-F238E27FC236}">
                  <a16:creationId xmlns:a16="http://schemas.microsoft.com/office/drawing/2014/main" xmlns="" id="{475EF73E-68C5-4753-BFCA-1DBDA917022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" name="等腰三角形 7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0" name="圆角矩形 9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3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4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5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549894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0791414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12">
            <a:extLst>
              <a:ext uri="{FF2B5EF4-FFF2-40B4-BE49-F238E27FC236}">
                <a16:creationId xmlns:a16="http://schemas.microsoft.com/office/drawing/2014/main" xmlns="" id="{A3C6393E-A638-43FB-B519-B5FA3881E5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4234" y="1047289"/>
            <a:ext cx="49116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多项式与多项式是如何相乘的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Rectangle 2">
            <a:extLst>
              <a:ext uri="{FF2B5EF4-FFF2-40B4-BE49-F238E27FC236}">
                <a16:creationId xmlns:a16="http://schemas.microsoft.com/office/drawing/2014/main" xmlns="" id="{8AFD0032-B008-48C7-96A4-39DFA80F61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6228" y="3024188"/>
            <a:ext cx="545465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300" b="1" dirty="0">
                <a:latin typeface="Times New Roman" panose="02020603050405020304" pitchFamily="18" charset="0"/>
              </a:rPr>
              <a:t>  </a:t>
            </a:r>
            <a:r>
              <a:rPr lang="en-US" altLang="zh-CN" sz="33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33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3300" b="1" dirty="0" smtClean="0">
                <a:latin typeface="Times New Roman" panose="02020603050405020304" pitchFamily="18" charset="0"/>
              </a:rPr>
              <a:t> </a:t>
            </a:r>
            <a:r>
              <a:rPr lang="zh-CN" altLang="en-US" sz="3300" b="1" dirty="0">
                <a:latin typeface="Times New Roman" panose="02020603050405020304" pitchFamily="18" charset="0"/>
              </a:rPr>
              <a:t>＋ </a:t>
            </a:r>
            <a:r>
              <a:rPr lang="en-US" altLang="zh-CN" sz="3300" b="1" dirty="0" smtClean="0">
                <a:latin typeface="Times New Roman" panose="02020603050405020304" pitchFamily="18" charset="0"/>
              </a:rPr>
              <a:t>3)( </a:t>
            </a:r>
            <a:r>
              <a:rPr lang="en-US" altLang="zh-CN" sz="3300" b="1" i="1" dirty="0">
                <a:latin typeface="Times New Roman" panose="02020603050405020304" pitchFamily="18" charset="0"/>
              </a:rPr>
              <a:t>x</a:t>
            </a:r>
            <a:r>
              <a:rPr lang="zh-CN" altLang="en-US" sz="3300" b="1" dirty="0">
                <a:latin typeface="Times New Roman" panose="02020603050405020304" pitchFamily="18" charset="0"/>
              </a:rPr>
              <a:t>＋</a:t>
            </a:r>
            <a:r>
              <a:rPr lang="en-US" altLang="zh-CN" sz="33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5</a:t>
            </a:r>
            <a:r>
              <a:rPr lang="en-US" altLang="zh-CN" sz="3300" b="1" dirty="0" smtClean="0">
                <a:latin typeface="Times New Roman" panose="02020603050405020304" pitchFamily="18" charset="0"/>
              </a:rPr>
              <a:t>)</a:t>
            </a:r>
            <a:endParaRPr lang="zh-CN" altLang="en-US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" name="Picture 3">
            <a:extLst>
              <a:ext uri="{FF2B5EF4-FFF2-40B4-BE49-F238E27FC236}">
                <a16:creationId xmlns:a16="http://schemas.microsoft.com/office/drawing/2014/main" xmlns="" id="{D80F6620-2040-443C-8209-A8D49C37F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220" y="3012508"/>
            <a:ext cx="1512887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 Box 4">
            <a:extLst>
              <a:ext uri="{FF2B5EF4-FFF2-40B4-BE49-F238E27FC236}">
                <a16:creationId xmlns:a16="http://schemas.microsoft.com/office/drawing/2014/main" xmlns="" id="{C292713E-CC56-4E79-A8EB-024D10987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6103" y="3760788"/>
            <a:ext cx="811212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</a:rPr>
              <a:t>=</a:t>
            </a:r>
            <a:r>
              <a:rPr lang="en-US" altLang="zh-CN" sz="3300" b="1" i="1">
                <a:latin typeface="Times New Roman" panose="02020603050405020304" pitchFamily="18" charset="0"/>
              </a:rPr>
              <a:t>x</a:t>
            </a:r>
            <a:r>
              <a:rPr lang="en-US" altLang="zh-CN" sz="3300" b="1" baseline="30000">
                <a:latin typeface="Times New Roman" panose="02020603050405020304" pitchFamily="18" charset="0"/>
              </a:rPr>
              <a:t>2</a:t>
            </a:r>
            <a:endParaRPr lang="en-US" altLang="zh-CN" sz="3300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 Box 5">
            <a:extLst>
              <a:ext uri="{FF2B5EF4-FFF2-40B4-BE49-F238E27FC236}">
                <a16:creationId xmlns:a16="http://schemas.microsoft.com/office/drawing/2014/main" xmlns="" id="{6BD6E2B0-2D6C-4AF7-B191-EA1CEB3EF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3803" y="3760788"/>
            <a:ext cx="1081087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 dirty="0">
                <a:latin typeface="Times New Roman" panose="02020603050405020304" pitchFamily="18" charset="0"/>
              </a:rPr>
              <a:t>＋</a:t>
            </a:r>
            <a:r>
              <a:rPr lang="en-US" altLang="zh-CN" sz="3300" b="1" dirty="0">
                <a:latin typeface="Times New Roman" panose="02020603050405020304" pitchFamily="18" charset="0"/>
              </a:rPr>
              <a:t>5</a:t>
            </a:r>
            <a:r>
              <a:rPr lang="en-US" altLang="zh-CN" sz="3300" b="1" i="1" dirty="0">
                <a:latin typeface="Times New Roman" panose="02020603050405020304" pitchFamily="18" charset="0"/>
              </a:rPr>
              <a:t>x</a:t>
            </a:r>
            <a:endParaRPr lang="en-US" altLang="zh-CN" sz="33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7" name="Picture 6">
            <a:extLst>
              <a:ext uri="{FF2B5EF4-FFF2-40B4-BE49-F238E27FC236}">
                <a16:creationId xmlns:a16="http://schemas.microsoft.com/office/drawing/2014/main" xmlns="" id="{890BCDEC-4B70-49AE-805B-F1A8EC9A9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867" y="2763761"/>
            <a:ext cx="2052637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ext Box 7">
            <a:extLst>
              <a:ext uri="{FF2B5EF4-FFF2-40B4-BE49-F238E27FC236}">
                <a16:creationId xmlns:a16="http://schemas.microsoft.com/office/drawing/2014/main" xmlns="" id="{F94750D0-7BF1-4052-B7C6-F2807F1336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9328" y="3760788"/>
            <a:ext cx="11334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latin typeface="Times New Roman" panose="02020603050405020304" pitchFamily="18" charset="0"/>
              </a:rPr>
              <a:t>＋</a:t>
            </a:r>
            <a:r>
              <a:rPr lang="en-US" altLang="zh-CN" sz="3300" b="1">
                <a:latin typeface="Times New Roman" panose="02020603050405020304" pitchFamily="18" charset="0"/>
              </a:rPr>
              <a:t>3</a:t>
            </a:r>
            <a:r>
              <a:rPr lang="en-US" altLang="zh-CN" sz="3300" b="1" i="1">
                <a:latin typeface="Times New Roman" panose="02020603050405020304" pitchFamily="18" charset="0"/>
              </a:rPr>
              <a:t>x</a:t>
            </a:r>
            <a:endParaRPr lang="en-US" altLang="zh-CN" sz="33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 Box 8">
            <a:extLst>
              <a:ext uri="{FF2B5EF4-FFF2-40B4-BE49-F238E27FC236}">
                <a16:creationId xmlns:a16="http://schemas.microsoft.com/office/drawing/2014/main" xmlns="" id="{9A795C9D-7D41-4EDD-A793-0BBDD57F92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6440" y="3760788"/>
            <a:ext cx="1728788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300" b="1">
                <a:latin typeface="Times New Roman" panose="02020603050405020304" pitchFamily="18" charset="0"/>
              </a:rPr>
              <a:t>＋</a:t>
            </a:r>
            <a:r>
              <a:rPr lang="en-US" altLang="zh-CN" sz="3300" b="1">
                <a:latin typeface="Times New Roman" panose="02020603050405020304" pitchFamily="18" charset="0"/>
              </a:rPr>
              <a:t>15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 Box 9">
            <a:extLst>
              <a:ext uri="{FF2B5EF4-FFF2-40B4-BE49-F238E27FC236}">
                <a16:creationId xmlns:a16="http://schemas.microsoft.com/office/drawing/2014/main" xmlns="" id="{9365E57E-BDCA-433B-8B78-BDFC8E6477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6103" y="4354513"/>
            <a:ext cx="80962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</a:rPr>
              <a:t>=</a:t>
            </a:r>
            <a:r>
              <a:rPr lang="en-US" altLang="zh-CN" sz="3300" b="1" i="1">
                <a:latin typeface="Times New Roman" panose="02020603050405020304" pitchFamily="18" charset="0"/>
              </a:rPr>
              <a:t>x</a:t>
            </a:r>
            <a:r>
              <a:rPr lang="en-US" altLang="zh-CN" sz="3300" b="1" baseline="30000">
                <a:latin typeface="Times New Roman" panose="02020603050405020304" pitchFamily="18" charset="0"/>
              </a:rPr>
              <a:t>2</a:t>
            </a:r>
            <a:endParaRPr lang="en-US" altLang="zh-CN" sz="3300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Text Box 10">
            <a:extLst>
              <a:ext uri="{FF2B5EF4-FFF2-40B4-BE49-F238E27FC236}">
                <a16:creationId xmlns:a16="http://schemas.microsoft.com/office/drawing/2014/main" xmlns="" id="{F9391315-583A-4403-9EBE-BA38CFFA1A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7778" y="4354513"/>
            <a:ext cx="11334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latin typeface="Times New Roman" panose="02020603050405020304" pitchFamily="18" charset="0"/>
              </a:rPr>
              <a:t>＋</a:t>
            </a:r>
            <a:r>
              <a:rPr lang="en-US" altLang="zh-CN" sz="3300" b="1">
                <a:latin typeface="Times New Roman" panose="02020603050405020304" pitchFamily="18" charset="0"/>
              </a:rPr>
              <a:t>8</a:t>
            </a:r>
            <a:r>
              <a:rPr lang="en-US" altLang="zh-CN" sz="3300" b="1" i="1">
                <a:latin typeface="Times New Roman" panose="02020603050405020304" pitchFamily="18" charset="0"/>
              </a:rPr>
              <a:t>x</a:t>
            </a:r>
            <a:endParaRPr lang="en-US" altLang="zh-CN" sz="3300" b="1" i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2" name="Picture 13">
            <a:extLst>
              <a:ext uri="{FF2B5EF4-FFF2-40B4-BE49-F238E27FC236}">
                <a16:creationId xmlns:a16="http://schemas.microsoft.com/office/drawing/2014/main" xmlns="" id="{C7A0E9FF-3EE4-4D36-832B-9681A0688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267" y="3478351"/>
            <a:ext cx="1349375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14">
            <a:extLst>
              <a:ext uri="{FF2B5EF4-FFF2-40B4-BE49-F238E27FC236}">
                <a16:creationId xmlns:a16="http://schemas.microsoft.com/office/drawing/2014/main" xmlns="" id="{B034A165-E6D9-47F3-B525-6CE64D468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435" y="3478351"/>
            <a:ext cx="701675" cy="16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 Box 15">
            <a:extLst>
              <a:ext uri="{FF2B5EF4-FFF2-40B4-BE49-F238E27FC236}">
                <a16:creationId xmlns:a16="http://schemas.microsoft.com/office/drawing/2014/main" xmlns="" id="{E7BB9BC5-F903-4711-A912-67DF3F05A6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9328" y="4373563"/>
            <a:ext cx="10271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 dirty="0">
                <a:latin typeface="Times New Roman" panose="02020603050405020304" pitchFamily="18" charset="0"/>
              </a:rPr>
              <a:t>＋</a:t>
            </a:r>
            <a:r>
              <a:rPr lang="en-US" altLang="zh-CN" sz="3300" b="1" dirty="0">
                <a:latin typeface="Times New Roman" panose="02020603050405020304" pitchFamily="18" charset="0"/>
              </a:rPr>
              <a:t>15.</a:t>
            </a:r>
            <a:endParaRPr lang="en-US" altLang="zh-CN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8" name="Rectangle 16">
            <a:extLst>
              <a:ext uri="{FF2B5EF4-FFF2-40B4-BE49-F238E27FC236}">
                <a16:creationId xmlns:a16="http://schemas.microsoft.com/office/drawing/2014/main" xmlns="" id="{258441C5-A81E-40AF-B19D-54D27BF54796}"/>
              </a:ext>
            </a:extLst>
          </p:cNvPr>
          <p:cNvSpPr/>
          <p:nvPr/>
        </p:nvSpPr>
        <p:spPr>
          <a:xfrm>
            <a:off x="1017879" y="1893320"/>
            <a:ext cx="2887662" cy="10652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2100" b="1" noProof="1">
                <a:solidFill>
                  <a:schemeClr val="tx2"/>
                </a:solidFill>
                <a:latin typeface="Times New Roman" panose="02020603050405020304" pitchFamily="18" charset="0"/>
              </a:rPr>
              <a:t>        </a:t>
            </a:r>
            <a:r>
              <a:rPr lang="en-US" altLang="zh-CN" sz="4050" b="1" noProof="1" smtClean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4050" b="1" i="1" noProof="1" smtClean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a+b</a:t>
            </a:r>
            <a:r>
              <a:rPr lang="en-US" altLang="zh-CN" sz="4050" b="1" noProof="1" smtClean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)(</a:t>
            </a:r>
            <a:r>
              <a:rPr lang="en-US" altLang="zh-CN" sz="4050" b="1" i="1" noProof="1" smtClean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m+n</a:t>
            </a:r>
            <a:r>
              <a:rPr lang="en-US" altLang="zh-CN" sz="4050" b="1" noProof="1" smtClean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)</a:t>
            </a:r>
            <a:endParaRPr lang="en-US" altLang="zh-CN" sz="4050" b="1" noProof="1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66" name="AutoShape 17">
            <a:extLst>
              <a:ext uri="{FF2B5EF4-FFF2-40B4-BE49-F238E27FC236}">
                <a16:creationId xmlns:a16="http://schemas.microsoft.com/office/drawing/2014/main" xmlns="" id="{2B82C54E-E862-4369-9714-2EFDF456768A}"/>
              </a:ext>
            </a:extLst>
          </p:cNvPr>
          <p:cNvSpPr>
            <a:spLocks noChangeArrowheads="1"/>
          </p:cNvSpPr>
          <p:nvPr/>
        </p:nvSpPr>
        <p:spPr bwMode="auto">
          <a:xfrm rot="559734">
            <a:off x="1216316" y="1706228"/>
            <a:ext cx="2051050" cy="1781175"/>
          </a:xfrm>
          <a:custGeom>
            <a:avLst/>
            <a:gdLst>
              <a:gd name="T0" fmla="*/ 18695 w 21600"/>
              <a:gd name="T1" fmla="*/ 4583 h 21600"/>
              <a:gd name="T2" fmla="*/ 10800 w 21600"/>
              <a:gd name="T3" fmla="*/ 751 h 21600"/>
              <a:gd name="T4" fmla="*/ 816 w 21600"/>
              <a:gd name="T5" fmla="*/ 9655 h 21600"/>
              <a:gd name="T6" fmla="*/ 70 w 21600"/>
              <a:gd name="T7" fmla="*/ 9569 h 21600"/>
              <a:gd name="T8" fmla="*/ 10800 w 21600"/>
              <a:gd name="T9" fmla="*/ 0 h 21600"/>
              <a:gd name="T10" fmla="*/ 19285 w 21600"/>
              <a:gd name="T11" fmla="*/ 4118 h 21600"/>
              <a:gd name="T12" fmla="*/ 21406 w 21600"/>
              <a:gd name="T13" fmla="*/ 2448 h 21600"/>
              <a:gd name="T14" fmla="*/ 20893 w 21600"/>
              <a:gd name="T15" fmla="*/ 6766 h 21600"/>
              <a:gd name="T16" fmla="*/ 16574 w 21600"/>
              <a:gd name="T17" fmla="*/ 6253 h 21600"/>
              <a:gd name="T18" fmla="*/ 18695 w 21600"/>
              <a:gd name="T19" fmla="*/ 45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18695" y="4583"/>
                </a:moveTo>
                <a:cubicBezTo>
                  <a:pt x="16790" y="2163"/>
                  <a:pt x="13880" y="751"/>
                  <a:pt x="10800" y="751"/>
                </a:cubicBezTo>
                <a:cubicBezTo>
                  <a:pt x="5692" y="750"/>
                  <a:pt x="1398" y="4581"/>
                  <a:pt x="816" y="9655"/>
                </a:cubicBezTo>
                <a:lnTo>
                  <a:pt x="70" y="9569"/>
                </a:lnTo>
                <a:cubicBezTo>
                  <a:pt x="695" y="4116"/>
                  <a:pt x="5311" y="-1"/>
                  <a:pt x="10800" y="0"/>
                </a:cubicBezTo>
                <a:cubicBezTo>
                  <a:pt x="14110" y="0"/>
                  <a:pt x="17237" y="1518"/>
                  <a:pt x="19285" y="4118"/>
                </a:cubicBezTo>
                <a:lnTo>
                  <a:pt x="21406" y="2448"/>
                </a:lnTo>
                <a:lnTo>
                  <a:pt x="20893" y="6766"/>
                </a:lnTo>
                <a:lnTo>
                  <a:pt x="16574" y="6253"/>
                </a:lnTo>
                <a:lnTo>
                  <a:pt x="18695" y="4583"/>
                </a:lnTo>
                <a:close/>
              </a:path>
            </a:pathLst>
          </a:cu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" name="AutoShape 18">
            <a:extLst>
              <a:ext uri="{FF2B5EF4-FFF2-40B4-BE49-F238E27FC236}">
                <a16:creationId xmlns:a16="http://schemas.microsoft.com/office/drawing/2014/main" xmlns="" id="{3F473C25-01E9-4410-AFD7-0252086505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7504" y="2864870"/>
            <a:ext cx="971550" cy="323850"/>
          </a:xfrm>
          <a:prstGeom prst="curvedUpArrow">
            <a:avLst>
              <a:gd name="adj1" fmla="val 26000"/>
              <a:gd name="adj2" fmla="val 120000"/>
              <a:gd name="adj3" fmla="val 37560"/>
            </a:avLst>
          </a:prstGeom>
          <a:solidFill>
            <a:srgbClr val="FFFF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 sz="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AutoShape 19">
            <a:extLst>
              <a:ext uri="{FF2B5EF4-FFF2-40B4-BE49-F238E27FC236}">
                <a16:creationId xmlns:a16="http://schemas.microsoft.com/office/drawing/2014/main" xmlns="" id="{D282D87E-7C18-4255-999F-DD8D697C5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3779" y="2055245"/>
            <a:ext cx="1674812" cy="379413"/>
          </a:xfrm>
          <a:prstGeom prst="curvedDownArrow">
            <a:avLst>
              <a:gd name="adj1" fmla="val 30246"/>
              <a:gd name="adj2" fmla="val 176569"/>
              <a:gd name="adj3" fmla="val 30500"/>
            </a:avLst>
          </a:prstGeom>
          <a:solidFill>
            <a:srgbClr val="FFFF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 sz="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AutoShape 20">
            <a:extLst>
              <a:ext uri="{FF2B5EF4-FFF2-40B4-BE49-F238E27FC236}">
                <a16:creationId xmlns:a16="http://schemas.microsoft.com/office/drawing/2014/main" xmlns="" id="{60CA8576-752C-425D-9C68-30F3FB1D943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827504" y="2433070"/>
            <a:ext cx="1404937" cy="917575"/>
          </a:xfrm>
          <a:custGeom>
            <a:avLst/>
            <a:gdLst>
              <a:gd name="T0" fmla="*/ 19676 w 21600"/>
              <a:gd name="T1" fmla="*/ 8152 h 21600"/>
              <a:gd name="T2" fmla="*/ 10800 w 21600"/>
              <a:gd name="T3" fmla="*/ 1537 h 21600"/>
              <a:gd name="T4" fmla="*/ 1537 w 21600"/>
              <a:gd name="T5" fmla="*/ 10800 h 21600"/>
              <a:gd name="T6" fmla="*/ 1549 w 21600"/>
              <a:gd name="T7" fmla="*/ 11286 h 21600"/>
              <a:gd name="T8" fmla="*/ 14 w 21600"/>
              <a:gd name="T9" fmla="*/ 11366 h 21600"/>
              <a:gd name="T10" fmla="*/ 0 w 21600"/>
              <a:gd name="T11" fmla="*/ 10800 h 21600"/>
              <a:gd name="T12" fmla="*/ 10800 w 21600"/>
              <a:gd name="T13" fmla="*/ 0 h 21600"/>
              <a:gd name="T14" fmla="*/ 21149 w 21600"/>
              <a:gd name="T15" fmla="*/ 7712 h 21600"/>
              <a:gd name="T16" fmla="*/ 23736 w 21600"/>
              <a:gd name="T17" fmla="*/ 6940 h 21600"/>
              <a:gd name="T18" fmla="*/ 21404 w 21600"/>
              <a:gd name="T19" fmla="*/ 11256 h 21600"/>
              <a:gd name="T20" fmla="*/ 17089 w 21600"/>
              <a:gd name="T21" fmla="*/ 8923 h 21600"/>
              <a:gd name="T22" fmla="*/ 19676 w 21600"/>
              <a:gd name="T23" fmla="*/ 81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19676" y="8152"/>
                </a:moveTo>
                <a:cubicBezTo>
                  <a:pt x="18505" y="4227"/>
                  <a:pt x="14895" y="1537"/>
                  <a:pt x="10800" y="1537"/>
                </a:cubicBezTo>
                <a:cubicBezTo>
                  <a:pt x="5684" y="1537"/>
                  <a:pt x="1537" y="5684"/>
                  <a:pt x="1537" y="10800"/>
                </a:cubicBezTo>
                <a:cubicBezTo>
                  <a:pt x="1536" y="10962"/>
                  <a:pt x="1541" y="11124"/>
                  <a:pt x="1549" y="11286"/>
                </a:cubicBezTo>
                <a:lnTo>
                  <a:pt x="14" y="11366"/>
                </a:lnTo>
                <a:cubicBezTo>
                  <a:pt x="4" y="11178"/>
                  <a:pt x="0" y="10989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5575" y="-1"/>
                  <a:pt x="19784" y="3136"/>
                  <a:pt x="21149" y="7712"/>
                </a:cubicBezTo>
                <a:lnTo>
                  <a:pt x="23736" y="6940"/>
                </a:lnTo>
                <a:lnTo>
                  <a:pt x="21404" y="11256"/>
                </a:lnTo>
                <a:lnTo>
                  <a:pt x="17089" y="8923"/>
                </a:lnTo>
                <a:lnTo>
                  <a:pt x="19676" y="8152"/>
                </a:lnTo>
                <a:close/>
              </a:path>
            </a:pathLst>
          </a:cu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Text Box 21">
            <a:extLst>
              <a:ext uri="{FF2B5EF4-FFF2-40B4-BE49-F238E27FC236}">
                <a16:creationId xmlns:a16="http://schemas.microsoft.com/office/drawing/2014/main" xmlns="" id="{DDE3D2E7-67D1-4019-B175-1DFCE39BA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0604" y="2271145"/>
            <a:ext cx="12446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=am</a:t>
            </a:r>
            <a:endParaRPr lang="en-US" altLang="zh-CN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71" name="Rectangle 23">
            <a:extLst>
              <a:ext uri="{FF2B5EF4-FFF2-40B4-BE49-F238E27FC236}">
                <a16:creationId xmlns:a16="http://schemas.microsoft.com/office/drawing/2014/main" xmlns="" id="{7F7E8D55-F8C9-4AF8-9E5C-9E1EB096D7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6129" y="2298133"/>
            <a:ext cx="10191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+an</a:t>
            </a:r>
            <a:endParaRPr lang="en-US" altLang="zh-CN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72" name="Rectangle 24">
            <a:extLst>
              <a:ext uri="{FF2B5EF4-FFF2-40B4-BE49-F238E27FC236}">
                <a16:creationId xmlns:a16="http://schemas.microsoft.com/office/drawing/2014/main" xmlns="" id="{B6B4545D-0649-4A7F-AF4D-DC4FA6B39B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4179" y="2315595"/>
            <a:ext cx="11334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</a:t>
            </a:r>
            <a:r>
              <a:rPr lang="en-US" altLang="zh-CN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bm</a:t>
            </a:r>
            <a:endParaRPr lang="en-US" altLang="zh-CN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73" name="Rectangle 25">
            <a:extLst>
              <a:ext uri="{FF2B5EF4-FFF2-40B4-BE49-F238E27FC236}">
                <a16:creationId xmlns:a16="http://schemas.microsoft.com/office/drawing/2014/main" xmlns="" id="{C62D35E4-8F20-4D01-9A81-A151AD2F3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9229" y="2353695"/>
            <a:ext cx="10191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i="1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+bn</a:t>
            </a:r>
            <a:endParaRPr lang="en-US" altLang="zh-CN" sz="40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pSp>
        <p:nvGrpSpPr>
          <p:cNvPr id="70679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24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0681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0683" name="组合 4">
            <a:extLst>
              <a:ext uri="{FF2B5EF4-FFF2-40B4-BE49-F238E27FC236}">
                <a16:creationId xmlns:a16="http://schemas.microsoft.com/office/drawing/2014/main" xmlns="" id="{A9154A7D-608A-42AA-9F17-CF03C93E567A}"/>
              </a:ext>
            </a:extLst>
          </p:cNvPr>
          <p:cNvGrpSpPr>
            <a:grpSpLocks/>
          </p:cNvGrpSpPr>
          <p:nvPr/>
        </p:nvGrpSpPr>
        <p:grpSpPr bwMode="auto">
          <a:xfrm>
            <a:off x="2799054" y="527787"/>
            <a:ext cx="1493838" cy="407245"/>
            <a:chOff x="3485" y="1168"/>
            <a:chExt cx="2654" cy="640"/>
          </a:xfrm>
        </p:grpSpPr>
        <p:sp>
          <p:nvSpPr>
            <p:cNvPr id="6" name="圆角矩形 5">
              <a:extLst>
                <a:ext uri="{FF2B5EF4-FFF2-40B4-BE49-F238E27FC236}">
                  <a16:creationId xmlns:a16="http://schemas.microsoft.com/office/drawing/2014/main" xmlns="" id="{D021AF8C-B370-463B-B73C-92B754445ED2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70685" name="矩形 1">
              <a:extLst>
                <a:ext uri="{FF2B5EF4-FFF2-40B4-BE49-F238E27FC236}">
                  <a16:creationId xmlns:a16="http://schemas.microsoft.com/office/drawing/2014/main" xmlns="" id="{6CD9DBE2-6EA3-47F0-8A53-DC987B81A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199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0686" name="文本框 1">
            <a:extLst>
              <a:ext uri="{FF2B5EF4-FFF2-40B4-BE49-F238E27FC236}">
                <a16:creationId xmlns:a16="http://schemas.microsoft.com/office/drawing/2014/main" xmlns="" id="{54B13B60-53C9-496F-BD6A-00FEFF4F9A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2892" y="483375"/>
            <a:ext cx="1762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平方差公式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67" grpId="0" bldLvl="0" animBg="1"/>
      <p:bldP spid="68" grpId="0" bldLvl="0" animBg="1"/>
      <p:bldP spid="70" grpId="0"/>
      <p:bldP spid="71" grpId="0"/>
      <p:bldP spid="72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Box 76">
            <a:extLst>
              <a:ext uri="{FF2B5EF4-FFF2-40B4-BE49-F238E27FC236}">
                <a16:creationId xmlns:a16="http://schemas.microsoft.com/office/drawing/2014/main" xmlns="" id="{FE298C75-81C7-4E3F-ABA9-E426D103A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9909" y="912344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面积变了吗？</a:t>
            </a:r>
          </a:p>
        </p:txBody>
      </p:sp>
      <p:sp>
        <p:nvSpPr>
          <p:cNvPr id="44" name="Rectangle 15">
            <a:extLst>
              <a:ext uri="{FF2B5EF4-FFF2-40B4-BE49-F238E27FC236}">
                <a16:creationId xmlns:a16="http://schemas.microsoft.com/office/drawing/2014/main" xmlns="" id="{475DB290-CF8C-4319-97A4-344069AE7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9588" y="2220913"/>
            <a:ext cx="1714500" cy="17145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4">
            <a:extLst>
              <a:ext uri="{FF2B5EF4-FFF2-40B4-BE49-F238E27FC236}">
                <a16:creationId xmlns:a16="http://schemas.microsoft.com/office/drawing/2014/main" xmlns="" id="{8AECF4A5-454C-4397-8054-6284105408B4}"/>
              </a:ext>
            </a:extLst>
          </p:cNvPr>
          <p:cNvGrpSpPr>
            <a:grpSpLocks/>
          </p:cNvGrpSpPr>
          <p:nvPr/>
        </p:nvGrpSpPr>
        <p:grpSpPr bwMode="auto">
          <a:xfrm>
            <a:off x="1354138" y="2219325"/>
            <a:ext cx="571500" cy="1714500"/>
            <a:chOff x="120" y="1056"/>
            <a:chExt cx="480" cy="1440"/>
          </a:xfrm>
        </p:grpSpPr>
        <p:grpSp>
          <p:nvGrpSpPr>
            <p:cNvPr id="71685" name="Group 25">
              <a:extLst>
                <a:ext uri="{FF2B5EF4-FFF2-40B4-BE49-F238E27FC236}">
                  <a16:creationId xmlns:a16="http://schemas.microsoft.com/office/drawing/2014/main" xmlns="" id="{65428BB3-50E5-4996-831B-FE73C81708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1056"/>
              <a:ext cx="144" cy="1440"/>
              <a:chOff x="297" y="1056"/>
              <a:chExt cx="61" cy="1440"/>
            </a:xfrm>
          </p:grpSpPr>
          <p:sp>
            <p:nvSpPr>
              <p:cNvPr id="71686" name="Line 26">
                <a:extLst>
                  <a:ext uri="{FF2B5EF4-FFF2-40B4-BE49-F238E27FC236}">
                    <a16:creationId xmlns:a16="http://schemas.microsoft.com/office/drawing/2014/main" xmlns="" id="{A8F51B65-0529-4492-B0BC-3C326DE209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" y="105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687" name="Line 27">
                <a:extLst>
                  <a:ext uri="{FF2B5EF4-FFF2-40B4-BE49-F238E27FC236}">
                    <a16:creationId xmlns:a16="http://schemas.microsoft.com/office/drawing/2014/main" xmlns="" id="{9238194C-85D2-4658-A0EC-CC2DE5A9B9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" y="1056"/>
                <a:ext cx="0" cy="5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688" name="Line 28">
                <a:extLst>
                  <a:ext uri="{FF2B5EF4-FFF2-40B4-BE49-F238E27FC236}">
                    <a16:creationId xmlns:a16="http://schemas.microsoft.com/office/drawing/2014/main" xmlns="" id="{CB9F0032-B11C-445C-8E75-CF998DB44A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" y="2075"/>
                <a:ext cx="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689" name="Line 29">
                <a:extLst>
                  <a:ext uri="{FF2B5EF4-FFF2-40B4-BE49-F238E27FC236}">
                    <a16:creationId xmlns:a16="http://schemas.microsoft.com/office/drawing/2014/main" xmlns="" id="{A98E262C-EF2B-4E92-AF51-19B28B0655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" y="249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690" name="Text Box 30">
              <a:extLst>
                <a:ext uri="{FF2B5EF4-FFF2-40B4-BE49-F238E27FC236}">
                  <a16:creationId xmlns:a16="http://schemas.microsoft.com/office/drawing/2014/main" xmlns="" id="{A648329D-AC63-411D-A92C-83BC750972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" y="1728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Batang" panose="020B0503020000020004" pitchFamily="18" charset="-127"/>
                </a:rPr>
                <a:t>a</a:t>
              </a:r>
              <a:r>
                <a:rPr lang="zh-CN" altLang="en-US" b="1">
                  <a:latin typeface="Times New Roman" panose="02020603050405020304" pitchFamily="18" charset="0"/>
                  <a:ea typeface="Batang" panose="020B0503020000020004" pitchFamily="18" charset="-127"/>
                </a:rPr>
                <a:t>米</a:t>
              </a:r>
            </a:p>
          </p:txBody>
        </p:sp>
      </p:grpSp>
      <p:sp>
        <p:nvSpPr>
          <p:cNvPr id="4" name="Rectangle 15">
            <a:extLst>
              <a:ext uri="{FF2B5EF4-FFF2-40B4-BE49-F238E27FC236}">
                <a16:creationId xmlns:a16="http://schemas.microsoft.com/office/drawing/2014/main" xmlns="" id="{8FF0DDE1-302D-49AD-B6EA-EDB23198D6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1300" y="3249613"/>
            <a:ext cx="714375" cy="685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2">
            <a:extLst>
              <a:ext uri="{FF2B5EF4-FFF2-40B4-BE49-F238E27FC236}">
                <a16:creationId xmlns:a16="http://schemas.microsoft.com/office/drawing/2014/main" xmlns="" id="{6A2075E1-788C-43DA-B255-1AF136F29ACA}"/>
              </a:ext>
            </a:extLst>
          </p:cNvPr>
          <p:cNvGrpSpPr>
            <a:grpSpLocks/>
          </p:cNvGrpSpPr>
          <p:nvPr/>
        </p:nvGrpSpPr>
        <p:grpSpPr bwMode="auto">
          <a:xfrm>
            <a:off x="3432175" y="3249613"/>
            <a:ext cx="484188" cy="830262"/>
            <a:chOff x="1968" y="2112"/>
            <a:chExt cx="407" cy="459"/>
          </a:xfrm>
        </p:grpSpPr>
        <p:sp>
          <p:nvSpPr>
            <p:cNvPr id="71693" name="Line 3">
              <a:extLst>
                <a:ext uri="{FF2B5EF4-FFF2-40B4-BE49-F238E27FC236}">
                  <a16:creationId xmlns:a16="http://schemas.microsoft.com/office/drawing/2014/main" xmlns="" id="{012DC338-A1CB-436F-8EF9-85118CB510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5" y="2112"/>
              <a:ext cx="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94" name="Line 4">
              <a:extLst>
                <a:ext uri="{FF2B5EF4-FFF2-40B4-BE49-F238E27FC236}">
                  <a16:creationId xmlns:a16="http://schemas.microsoft.com/office/drawing/2014/main" xmlns="" id="{87129608-BFAD-4977-AF96-E10BE880E3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6" y="2112"/>
              <a:ext cx="0" cy="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95" name="Line 5">
              <a:extLst>
                <a:ext uri="{FF2B5EF4-FFF2-40B4-BE49-F238E27FC236}">
                  <a16:creationId xmlns:a16="http://schemas.microsoft.com/office/drawing/2014/main" xmlns="" id="{354F5C8E-BB71-4755-8A2B-3858FD4E31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66" y="2381"/>
              <a:ext cx="0" cy="1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96" name="Line 6">
              <a:extLst>
                <a:ext uri="{FF2B5EF4-FFF2-40B4-BE49-F238E27FC236}">
                  <a16:creationId xmlns:a16="http://schemas.microsoft.com/office/drawing/2014/main" xmlns="" id="{1BAD7217-6A73-4875-8F78-AAA06C0153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5" y="2492"/>
              <a:ext cx="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97" name="Text Box 7">
              <a:extLst>
                <a:ext uri="{FF2B5EF4-FFF2-40B4-BE49-F238E27FC236}">
                  <a16:creationId xmlns:a16="http://schemas.microsoft.com/office/drawing/2014/main" xmlns="" id="{22B7D266-7DB3-4AA8-884A-136FB8CB00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2214"/>
              <a:ext cx="407" cy="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</a:rPr>
                <a:t>5</a:t>
              </a:r>
              <a:r>
                <a:rPr lang="zh-CN" altLang="en-US" b="1">
                  <a:latin typeface="Times New Roman" panose="02020603050405020304" pitchFamily="18" charset="0"/>
                </a:rPr>
                <a:t>米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5" name="Rectangle 16">
            <a:extLst>
              <a:ext uri="{FF2B5EF4-FFF2-40B4-BE49-F238E27FC236}">
                <a16:creationId xmlns:a16="http://schemas.microsoft.com/office/drawing/2014/main" xmlns="" id="{F31D21C5-ED19-4B2F-8066-326A239F67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1175" y="2208213"/>
            <a:ext cx="1714500" cy="1031875"/>
          </a:xfrm>
          <a:prstGeom prst="rect">
            <a:avLst/>
          </a:prstGeom>
          <a:solidFill>
            <a:srgbClr val="0000FF"/>
          </a:solidFill>
          <a:ln w="2857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6">
            <a:extLst>
              <a:ext uri="{FF2B5EF4-FFF2-40B4-BE49-F238E27FC236}">
                <a16:creationId xmlns:a16="http://schemas.microsoft.com/office/drawing/2014/main" xmlns="" id="{C9AB50B0-5516-4A4F-9BF9-75354EC2C86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833325" y="2613457"/>
            <a:ext cx="1584831" cy="791186"/>
          </a:xfrm>
          <a:prstGeom prst="rect">
            <a:avLst/>
          </a:prstGeom>
          <a:solidFill>
            <a:srgbClr val="0000FF"/>
          </a:solidFill>
          <a:ln w="2857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23">
            <a:extLst>
              <a:ext uri="{FF2B5EF4-FFF2-40B4-BE49-F238E27FC236}">
                <a16:creationId xmlns:a16="http://schemas.microsoft.com/office/drawing/2014/main" xmlns="" id="{BA45B5CF-979A-41A0-8E40-D0535B96A658}"/>
              </a:ext>
            </a:extLst>
          </p:cNvPr>
          <p:cNvGrpSpPr>
            <a:grpSpLocks/>
          </p:cNvGrpSpPr>
          <p:nvPr/>
        </p:nvGrpSpPr>
        <p:grpSpPr bwMode="auto">
          <a:xfrm>
            <a:off x="6242162" y="1800620"/>
            <a:ext cx="856017" cy="646113"/>
            <a:chOff x="10704" y="3988"/>
            <a:chExt cx="1149" cy="1351"/>
          </a:xfrm>
        </p:grpSpPr>
        <p:grpSp>
          <p:nvGrpSpPr>
            <p:cNvPr id="71701" name="Group 2">
              <a:extLst>
                <a:ext uri="{FF2B5EF4-FFF2-40B4-BE49-F238E27FC236}">
                  <a16:creationId xmlns:a16="http://schemas.microsoft.com/office/drawing/2014/main" xmlns="" id="{03EC3EF2-BE20-4413-8E56-BE0C625D8CFD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1092" y="3929"/>
              <a:ext cx="271" cy="1047"/>
              <a:chOff x="2023" y="2207"/>
              <a:chExt cx="110" cy="274"/>
            </a:xfrm>
          </p:grpSpPr>
          <p:sp>
            <p:nvSpPr>
              <p:cNvPr id="71702" name="Line 3">
                <a:extLst>
                  <a:ext uri="{FF2B5EF4-FFF2-40B4-BE49-F238E27FC236}">
                    <a16:creationId xmlns:a16="http://schemas.microsoft.com/office/drawing/2014/main" xmlns="" id="{2A36B2CB-B461-40FD-B3DA-B9C3E8824B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48" y="2207"/>
                <a:ext cx="8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03" name="Line 4">
                <a:extLst>
                  <a:ext uri="{FF2B5EF4-FFF2-40B4-BE49-F238E27FC236}">
                    <a16:creationId xmlns:a16="http://schemas.microsoft.com/office/drawing/2014/main" xmlns="" id="{877A1DC2-3F9F-4B53-A6FB-A69AB57099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53" y="2213"/>
                <a:ext cx="0" cy="7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04" name="Line 5">
                <a:extLst>
                  <a:ext uri="{FF2B5EF4-FFF2-40B4-BE49-F238E27FC236}">
                    <a16:creationId xmlns:a16="http://schemas.microsoft.com/office/drawing/2014/main" xmlns="" id="{77B436FE-1CCE-4F57-A17A-1AFBCED525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59" y="2420"/>
                <a:ext cx="4" cy="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05" name="Line 6">
                <a:extLst>
                  <a:ext uri="{FF2B5EF4-FFF2-40B4-BE49-F238E27FC236}">
                    <a16:creationId xmlns:a16="http://schemas.microsoft.com/office/drawing/2014/main" xmlns="" id="{F943487B-D686-4303-933A-B781A06653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2481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706" name="Text Box 7">
              <a:extLst>
                <a:ext uri="{FF2B5EF4-FFF2-40B4-BE49-F238E27FC236}">
                  <a16:creationId xmlns:a16="http://schemas.microsoft.com/office/drawing/2014/main" xmlns="" id="{B2140263-E6A3-49C6-B0CC-1C9E82F6E9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36" y="3988"/>
              <a:ext cx="1017" cy="1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</a:rPr>
                <a:t>5</a:t>
              </a:r>
              <a:r>
                <a:rPr lang="zh-CN" altLang="en-US" b="1" dirty="0">
                  <a:latin typeface="Times New Roman" panose="02020603050405020304" pitchFamily="18" charset="0"/>
                </a:rPr>
                <a:t>米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Group 24">
            <a:extLst>
              <a:ext uri="{FF2B5EF4-FFF2-40B4-BE49-F238E27FC236}">
                <a16:creationId xmlns:a16="http://schemas.microsoft.com/office/drawing/2014/main" xmlns="" id="{239156A2-1863-4294-A814-DEC742EAD926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5202238" y="1199516"/>
            <a:ext cx="368300" cy="1714500"/>
            <a:chOff x="203" y="1056"/>
            <a:chExt cx="309" cy="1440"/>
          </a:xfrm>
        </p:grpSpPr>
        <p:grpSp>
          <p:nvGrpSpPr>
            <p:cNvPr id="71708" name="Group 25">
              <a:extLst>
                <a:ext uri="{FF2B5EF4-FFF2-40B4-BE49-F238E27FC236}">
                  <a16:creationId xmlns:a16="http://schemas.microsoft.com/office/drawing/2014/main" xmlns="" id="{C00C8925-F2FA-403C-91C7-19CAEC7D30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1056"/>
              <a:ext cx="144" cy="1440"/>
              <a:chOff x="297" y="1056"/>
              <a:chExt cx="61" cy="1440"/>
            </a:xfrm>
          </p:grpSpPr>
          <p:sp>
            <p:nvSpPr>
              <p:cNvPr id="71709" name="Line 26">
                <a:extLst>
                  <a:ext uri="{FF2B5EF4-FFF2-40B4-BE49-F238E27FC236}">
                    <a16:creationId xmlns:a16="http://schemas.microsoft.com/office/drawing/2014/main" xmlns="" id="{DAC88730-4C9B-4A31-8911-48DFB8817E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" y="105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10" name="Line 27">
                <a:extLst>
                  <a:ext uri="{FF2B5EF4-FFF2-40B4-BE49-F238E27FC236}">
                    <a16:creationId xmlns:a16="http://schemas.microsoft.com/office/drawing/2014/main" xmlns="" id="{96070568-7435-4466-8249-623FFA99AA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" y="1056"/>
                <a:ext cx="0" cy="5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11" name="Line 28">
                <a:extLst>
                  <a:ext uri="{FF2B5EF4-FFF2-40B4-BE49-F238E27FC236}">
                    <a16:creationId xmlns:a16="http://schemas.microsoft.com/office/drawing/2014/main" xmlns="" id="{003F39BC-14F3-431A-9B5D-A4F808CACC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" y="2075"/>
                <a:ext cx="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12" name="Line 29">
                <a:extLst>
                  <a:ext uri="{FF2B5EF4-FFF2-40B4-BE49-F238E27FC236}">
                    <a16:creationId xmlns:a16="http://schemas.microsoft.com/office/drawing/2014/main" xmlns="" id="{7D9D097A-3AB6-40BE-9FD0-FF76774379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" y="249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713" name="Text Box 30">
              <a:extLst>
                <a:ext uri="{FF2B5EF4-FFF2-40B4-BE49-F238E27FC236}">
                  <a16:creationId xmlns:a16="http://schemas.microsoft.com/office/drawing/2014/main" xmlns="" id="{24EC5580-7800-4FE9-BD5A-2FF52CEE3D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118" y="1683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  <a:ea typeface="Batang" panose="020B0503020000020004" pitchFamily="18" charset="-127"/>
                </a:rPr>
                <a:t>a</a:t>
              </a:r>
              <a:r>
                <a:rPr lang="zh-CN" altLang="en-US" b="1" dirty="0">
                  <a:latin typeface="Times New Roman" panose="02020603050405020304" pitchFamily="18" charset="0"/>
                  <a:ea typeface="Batang" panose="020B0503020000020004" pitchFamily="18" charset="-127"/>
                </a:rPr>
                <a:t>米</a:t>
              </a:r>
            </a:p>
          </p:txBody>
        </p:sp>
      </p:grpSp>
      <p:grpSp>
        <p:nvGrpSpPr>
          <p:cNvPr id="12" name="Group 31">
            <a:extLst>
              <a:ext uri="{FF2B5EF4-FFF2-40B4-BE49-F238E27FC236}">
                <a16:creationId xmlns:a16="http://schemas.microsoft.com/office/drawing/2014/main" xmlns="" id="{181C3154-0257-431E-8B5D-FC179C5DEFA9}"/>
              </a:ext>
            </a:extLst>
          </p:cNvPr>
          <p:cNvGrpSpPr>
            <a:grpSpLocks/>
          </p:cNvGrpSpPr>
          <p:nvPr/>
        </p:nvGrpSpPr>
        <p:grpSpPr bwMode="auto">
          <a:xfrm>
            <a:off x="6929205" y="2224991"/>
            <a:ext cx="640556" cy="1041400"/>
            <a:chOff x="237" y="1056"/>
            <a:chExt cx="538" cy="1440"/>
          </a:xfrm>
        </p:grpSpPr>
        <p:grpSp>
          <p:nvGrpSpPr>
            <p:cNvPr id="71715" name="Group 32">
              <a:extLst>
                <a:ext uri="{FF2B5EF4-FFF2-40B4-BE49-F238E27FC236}">
                  <a16:creationId xmlns:a16="http://schemas.microsoft.com/office/drawing/2014/main" xmlns="" id="{2F340ECB-73B8-4D90-8410-502C6AA39B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1056"/>
              <a:ext cx="144" cy="1440"/>
              <a:chOff x="297" y="1056"/>
              <a:chExt cx="61" cy="1440"/>
            </a:xfrm>
          </p:grpSpPr>
          <p:sp>
            <p:nvSpPr>
              <p:cNvPr id="71716" name="Line 33">
                <a:extLst>
                  <a:ext uri="{FF2B5EF4-FFF2-40B4-BE49-F238E27FC236}">
                    <a16:creationId xmlns:a16="http://schemas.microsoft.com/office/drawing/2014/main" xmlns="" id="{E1725BB9-2673-4E59-B8A3-F865EC57F0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" y="105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17" name="Line 34">
                <a:extLst>
                  <a:ext uri="{FF2B5EF4-FFF2-40B4-BE49-F238E27FC236}">
                    <a16:creationId xmlns:a16="http://schemas.microsoft.com/office/drawing/2014/main" xmlns="" id="{2515CD8A-FC22-4768-ACAA-6F17D04BB6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" y="1056"/>
                <a:ext cx="0" cy="5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18" name="Line 35">
                <a:extLst>
                  <a:ext uri="{FF2B5EF4-FFF2-40B4-BE49-F238E27FC236}">
                    <a16:creationId xmlns:a16="http://schemas.microsoft.com/office/drawing/2014/main" xmlns="" id="{3DEF395C-19EF-455E-8482-6AC484D383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" y="2075"/>
                <a:ext cx="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19" name="Line 36">
                <a:extLst>
                  <a:ext uri="{FF2B5EF4-FFF2-40B4-BE49-F238E27FC236}">
                    <a16:creationId xmlns:a16="http://schemas.microsoft.com/office/drawing/2014/main" xmlns="" id="{9EF6DAC5-9519-408E-85E7-E15355135A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7" y="249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720" name="Text Box 37">
              <a:extLst>
                <a:ext uri="{FF2B5EF4-FFF2-40B4-BE49-F238E27FC236}">
                  <a16:creationId xmlns:a16="http://schemas.microsoft.com/office/drawing/2014/main" xmlns="" id="{2442998E-127F-4D53-98E0-D0C3C62A5B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" y="1525"/>
              <a:ext cx="538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 smtClean="0">
                  <a:latin typeface="Times New Roman" panose="02020603050405020304" pitchFamily="18" charset="0"/>
                  <a:ea typeface="Batang" panose="020B0503020000020004" pitchFamily="18" charset="-127"/>
                </a:rPr>
                <a:t>(</a:t>
              </a:r>
              <a:r>
                <a:rPr lang="en-US" altLang="zh-CN" b="1" i="1" dirty="0" smtClean="0">
                  <a:latin typeface="Times New Roman" panose="02020603050405020304" pitchFamily="18" charset="0"/>
                  <a:ea typeface="Batang" panose="020B0503020000020004" pitchFamily="18" charset="-127"/>
                </a:rPr>
                <a:t>a</a:t>
              </a:r>
              <a:r>
                <a:rPr lang="en-US" altLang="zh-CN" b="1" dirty="0" smtClean="0">
                  <a:latin typeface="Times New Roman" panose="02020603050405020304" pitchFamily="18" charset="0"/>
                  <a:ea typeface="Batang" panose="020B0503020000020004" pitchFamily="18" charset="-127"/>
                </a:rPr>
                <a:t>–5)</a:t>
              </a:r>
              <a:endParaRPr lang="en-US" altLang="zh-CN" b="1" dirty="0">
                <a:latin typeface="Times New Roman" panose="02020603050405020304" pitchFamily="18" charset="0"/>
                <a:ea typeface="Batang" panose="020B0503020000020004" pitchFamily="18" charset="-127"/>
              </a:endParaRPr>
            </a:p>
          </p:txBody>
        </p:sp>
      </p:grpSp>
      <p:sp>
        <p:nvSpPr>
          <p:cNvPr id="70" name="Text Box 45">
            <a:extLst>
              <a:ext uri="{FF2B5EF4-FFF2-40B4-BE49-F238E27FC236}">
                <a16:creationId xmlns:a16="http://schemas.microsoft.com/office/drawing/2014/main" xmlns="" id="{8D4E5DC3-CAE1-4F06-A6F5-84ED19D61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4269" y="4214098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相等吗？</a:t>
            </a:r>
          </a:p>
        </p:txBody>
      </p:sp>
      <p:grpSp>
        <p:nvGrpSpPr>
          <p:cNvPr id="51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2476" y="-51922"/>
            <a:ext cx="2006600" cy="477838"/>
            <a:chOff x="123" y="40"/>
            <a:chExt cx="3160" cy="752"/>
          </a:xfrm>
        </p:grpSpPr>
        <p:cxnSp>
          <p:nvCxnSpPr>
            <p:cNvPr id="52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54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30052 0.0015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5017" y="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5" grpId="0" bldLvl="0" animBg="1"/>
      <p:bldP spid="45" grpId="1" bldLvl="0" animBg="1"/>
      <p:bldP spid="8" grpId="0" bldLvl="0" animBg="1"/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 Box 2">
            <a:extLst>
              <a:ext uri="{FF2B5EF4-FFF2-40B4-BE49-F238E27FC236}">
                <a16:creationId xmlns:a16="http://schemas.microsoft.com/office/drawing/2014/main" xmlns="" id="{37FC011C-BC14-4282-B4CA-FD55B317F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6016" y="1314446"/>
            <a:ext cx="518477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①(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＋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1)(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–1)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②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＋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2)(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–2)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；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③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＋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1)(2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–1)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；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④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(5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＋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)(5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706" name="Text Box 3">
            <a:extLst>
              <a:ext uri="{FF2B5EF4-FFF2-40B4-BE49-F238E27FC236}">
                <a16:creationId xmlns:a16="http://schemas.microsoft.com/office/drawing/2014/main" xmlns="" id="{11BF1895-B1E8-40CE-8636-505045E143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9733" y="722789"/>
            <a:ext cx="6183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计算下列多项式的积，你能发现什么规律？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774093" y="651818"/>
            <a:ext cx="1531501" cy="510872"/>
            <a:chOff x="421001" y="545618"/>
            <a:chExt cx="1531501" cy="510872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001" y="545618"/>
              <a:ext cx="550853" cy="510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流程图: 库存数据 56"/>
            <p:cNvSpPr/>
            <p:nvPr/>
          </p:nvSpPr>
          <p:spPr>
            <a:xfrm rot="10800000">
              <a:off x="759323" y="638355"/>
              <a:ext cx="977318" cy="418135"/>
            </a:xfrm>
            <a:prstGeom prst="flowChartOnlineStorage">
              <a:avLst/>
            </a:prstGeom>
            <a:solidFill>
              <a:srgbClr val="99663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微软雅黑"/>
              </a:endParaRPr>
            </a:p>
          </p:txBody>
        </p:sp>
        <p:sp>
          <p:nvSpPr>
            <p:cNvPr id="16" name="TextBox 57"/>
            <p:cNvSpPr txBox="1"/>
            <p:nvPr/>
          </p:nvSpPr>
          <p:spPr>
            <a:xfrm>
              <a:off x="824107" y="638355"/>
              <a:ext cx="1128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做一做</a:t>
              </a:r>
              <a:endPara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18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0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1" name="Text Box 10">
            <a:extLst>
              <a:ext uri="{FF2B5EF4-FFF2-40B4-BE49-F238E27FC236}">
                <a16:creationId xmlns:a16="http://schemas.microsoft.com/office/drawing/2014/main" xmlns="" id="{8D0438DB-F624-4DB9-9677-9C590001E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4602" y="1277191"/>
            <a:ext cx="14049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Box 11">
            <a:extLst>
              <a:ext uri="{FF2B5EF4-FFF2-40B4-BE49-F238E27FC236}">
                <a16:creationId xmlns:a16="http://schemas.microsoft.com/office/drawing/2014/main" xmlns="" id="{2F21F2AF-C285-41F2-84B6-0C351FFE49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4602" y="1857779"/>
            <a:ext cx="17287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12">
            <a:extLst>
              <a:ext uri="{FF2B5EF4-FFF2-40B4-BE49-F238E27FC236}">
                <a16:creationId xmlns:a16="http://schemas.microsoft.com/office/drawing/2014/main" xmlns="" id="{0F5E2A85-4CC3-42E1-B03C-D38C8CE991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4602" y="2475564"/>
            <a:ext cx="18081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13">
            <a:extLst>
              <a:ext uri="{FF2B5EF4-FFF2-40B4-BE49-F238E27FC236}">
                <a16:creationId xmlns:a16="http://schemas.microsoft.com/office/drawing/2014/main" xmlns="" id="{B6064FA4-D8AA-485A-B6D1-E14AD05637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4602" y="3020543"/>
            <a:ext cx="16192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7">
            <a:extLst>
              <a:ext uri="{FF2B5EF4-FFF2-40B4-BE49-F238E27FC236}">
                <a16:creationId xmlns:a16="http://schemas.microsoft.com/office/drawing/2014/main" xmlns="" id="{5D93803E-CAFA-471E-92F0-6BEE0A398921}"/>
              </a:ext>
            </a:extLst>
          </p:cNvPr>
          <p:cNvSpPr txBox="1"/>
          <p:nvPr/>
        </p:nvSpPr>
        <p:spPr>
          <a:xfrm>
            <a:off x="1741396" y="3750604"/>
            <a:ext cx="617855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这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些计算结果有什么特点？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89563" y="3766325"/>
            <a:ext cx="1755979" cy="455854"/>
            <a:chOff x="1745942" y="3988439"/>
            <a:chExt cx="1755979" cy="455854"/>
          </a:xfrm>
        </p:grpSpPr>
        <p:grpSp>
          <p:nvGrpSpPr>
            <p:cNvPr id="27" name="组合 26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9" name="流程图: 库存数据 28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28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 descr="PE03255_">
            <a:extLst>
              <a:ext uri="{FF2B5EF4-FFF2-40B4-BE49-F238E27FC236}">
                <a16:creationId xmlns:a16="http://schemas.microsoft.com/office/drawing/2014/main" xmlns="" id="{95327267-E067-4126-A199-85975749F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2358" y="1411681"/>
            <a:ext cx="3617912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(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a</a:t>
            </a:r>
            <a:r>
              <a:rPr kumimoji="1" lang="en-US" altLang="zh-CN" sz="2400" b="1" dirty="0" smtClean="0">
                <a:solidFill>
                  <a:srgbClr val="800000"/>
                </a:solidFill>
                <a:latin typeface="Lucida Sans Unicode" panose="020B0602030504020204" pitchFamily="34" charset="0"/>
                <a:ea typeface="华文中宋" panose="02010600040101010101" pitchFamily="2" charset="-122"/>
              </a:rPr>
              <a:t>+</a:t>
            </a:r>
            <a:r>
              <a:rPr kumimoji="1" lang="en-US" altLang="zh-CN" sz="2400" b="1" i="1" dirty="0" smtClean="0">
                <a:latin typeface="Book Antiqua" panose="02040602050305030304" pitchFamily="18" charset="0"/>
                <a:ea typeface="华文中宋" panose="02010600040101010101" pitchFamily="2" charset="-122"/>
              </a:rPr>
              <a:t>b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)(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a</a:t>
            </a:r>
            <a:r>
              <a:rPr lang="en-US" altLang="zh-CN" sz="2400" b="1" dirty="0">
                <a:solidFill>
                  <a:srgbClr val="990033"/>
                </a:solidFill>
              </a:rPr>
              <a:t>−</a:t>
            </a:r>
            <a:r>
              <a:rPr kumimoji="1" lang="en-US" altLang="zh-CN" sz="2400" b="1" i="1" dirty="0" smtClean="0">
                <a:latin typeface="Book Antiqua" panose="02040602050305030304" pitchFamily="18" charset="0"/>
                <a:ea typeface="华文中宋" panose="02010600040101010101" pitchFamily="2" charset="-122"/>
              </a:rPr>
              <a:t>b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)</a:t>
            </a:r>
            <a:r>
              <a:rPr lang="en-US" altLang="zh-CN" sz="2400" b="1" dirty="0" smtClean="0">
                <a:latin typeface="Lucida Sans Unicode" panose="020B0602030504020204" pitchFamily="34" charset="0"/>
              </a:rPr>
              <a:t>=</a:t>
            </a:r>
            <a:endParaRPr lang="en-US" sz="2400" b="1" dirty="0">
              <a:latin typeface="Lucida Sans Unicode" panose="020B0602030504020204" pitchFamily="34" charset="0"/>
            </a:endParaRPr>
          </a:p>
        </p:txBody>
      </p:sp>
      <p:sp>
        <p:nvSpPr>
          <p:cNvPr id="7" name="Rectangle 5" descr="PE03255_">
            <a:extLst>
              <a:ext uri="{FF2B5EF4-FFF2-40B4-BE49-F238E27FC236}">
                <a16:creationId xmlns:a16="http://schemas.microsoft.com/office/drawing/2014/main" xmlns="" id="{84C5F1C4-E240-4501-B59D-6DFCF8339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9558" y="1386514"/>
            <a:ext cx="1890712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800000"/>
                </a:solidFill>
              </a:rPr>
              <a:t>−</a:t>
            </a:r>
            <a:r>
              <a:rPr lang="en-US" altLang="zh-CN" sz="2400" b="1" i="1" dirty="0">
                <a:latin typeface="Book Antiqua" panose="02040602050305030304" pitchFamily="18" charset="0"/>
              </a:rPr>
              <a:t>b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2</a:t>
            </a:r>
            <a:endParaRPr lang="en-US" sz="24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8" name="Text Box 6" descr="PE03255_">
            <a:extLst>
              <a:ext uri="{FF2B5EF4-FFF2-40B4-BE49-F238E27FC236}">
                <a16:creationId xmlns:a16="http://schemas.microsoft.com/office/drawing/2014/main" xmlns="" id="{0CF9A58A-FB5F-4BB6-A90B-591141583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0365" y="2011922"/>
            <a:ext cx="70509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1C1C1C"/>
                </a:solidFill>
                <a:latin typeface="宋体" panose="02010600030101010101" pitchFamily="2" charset="-122"/>
              </a:rPr>
              <a:t>两数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1C1C1C"/>
                </a:solidFill>
                <a:latin typeface="宋体" panose="02010600030101010101" pitchFamily="2" charset="-122"/>
              </a:rPr>
              <a:t>与这两数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差</a:t>
            </a:r>
            <a:r>
              <a:rPr lang="zh-CN" altLang="en-US" sz="2400" b="1" dirty="0">
                <a:solidFill>
                  <a:srgbClr val="1C1C1C"/>
                </a:solidFill>
                <a:latin typeface="宋体" panose="02010600030101010101" pitchFamily="2" charset="-122"/>
              </a:rPr>
              <a:t>的积</a:t>
            </a:r>
            <a:r>
              <a:rPr lang="en-US" altLang="zh-CN" sz="2400" b="1" dirty="0">
                <a:solidFill>
                  <a:srgbClr val="990033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FF"/>
                </a:solidFill>
                <a:latin typeface="宋体" panose="02010600030101010101" pitchFamily="2" charset="-122"/>
              </a:rPr>
              <a:t>等于</a:t>
            </a:r>
            <a:r>
              <a:rPr lang="zh-CN" altLang="en-US" sz="2400" b="1" dirty="0">
                <a:solidFill>
                  <a:srgbClr val="1C1C1C"/>
                </a:solidFill>
                <a:latin typeface="宋体" panose="02010600030101010101" pitchFamily="2" charset="-122"/>
              </a:rPr>
              <a:t>这两个数的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平方差</a:t>
            </a:r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11" name="Text Box 9">
            <a:extLst>
              <a:ext uri="{FF2B5EF4-FFF2-40B4-BE49-F238E27FC236}">
                <a16:creationId xmlns:a16="http://schemas.microsoft.com/office/drawing/2014/main" xmlns="" id="{AB81827C-6FEC-4DF2-B441-5B00BBCD4BE2}"/>
              </a:ext>
            </a:extLst>
          </p:cNvPr>
          <p:cNvSpPr txBox="1"/>
          <p:nvPr/>
        </p:nvSpPr>
        <p:spPr>
          <a:xfrm>
            <a:off x="955188" y="2603455"/>
            <a:ext cx="2376487" cy="461665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400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公式变形</a:t>
            </a:r>
            <a:r>
              <a:rPr lang="en-US" altLang="zh-CN" sz="2400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:</a:t>
            </a:r>
            <a:endParaRPr lang="en-US" altLang="zh-CN" sz="2400" noProof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xmlns="" id="{1B1D4FC1-CD94-4521-8B72-169DDED102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2365" y="3006193"/>
            <a:ext cx="44815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– 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(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 +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 Box 11">
            <a:extLst>
              <a:ext uri="{FF2B5EF4-FFF2-40B4-BE49-F238E27FC236}">
                <a16:creationId xmlns:a16="http://schemas.microsoft.com/office/drawing/2014/main" xmlns="" id="{589BE081-0791-4781-9281-6657E99B35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6130" y="3787109"/>
            <a:ext cx="4211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 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 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 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0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2476" y="-51922"/>
            <a:ext cx="2006600" cy="477838"/>
            <a:chOff x="123" y="40"/>
            <a:chExt cx="3160" cy="752"/>
          </a:xfrm>
        </p:grpSpPr>
        <p:cxnSp>
          <p:nvCxnSpPr>
            <p:cNvPr id="21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4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平方差公式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uild="p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4">
            <a:extLst>
              <a:ext uri="{FF2B5EF4-FFF2-40B4-BE49-F238E27FC236}">
                <a16:creationId xmlns:a16="http://schemas.microsoft.com/office/drawing/2014/main" xmlns="" id="{C044062A-7860-4AA0-95F6-63BC95A50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6963" y="4170363"/>
            <a:ext cx="7170737" cy="576262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注：</a:t>
            </a:r>
            <a:r>
              <a:rPr kumimoji="1" lang="zh-CN" altLang="en-US" sz="2100" b="1" dirty="0">
                <a:latin typeface="宋体" panose="02010600030101010101" pitchFamily="2" charset="-122"/>
              </a:rPr>
              <a:t>这里的两数可以是两个</a:t>
            </a:r>
            <a:r>
              <a:rPr kumimoji="1" lang="zh-CN" altLang="en-US" sz="2100" b="1" u="sng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单项式</a:t>
            </a:r>
            <a:r>
              <a:rPr kumimoji="1" lang="zh-CN" altLang="en-US" sz="2100" b="1" dirty="0">
                <a:latin typeface="宋体" panose="02010600030101010101" pitchFamily="2" charset="-122"/>
              </a:rPr>
              <a:t>也可以是两个</a:t>
            </a:r>
            <a:r>
              <a:rPr kumimoji="1" lang="zh-CN" altLang="en-US" sz="2100" b="1" u="sng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多项式</a:t>
            </a:r>
            <a:r>
              <a:rPr kumimoji="1" lang="zh-CN" altLang="en-US" sz="2100" b="1" dirty="0">
                <a:latin typeface="宋体" panose="02010600030101010101" pitchFamily="2" charset="-122"/>
              </a:rPr>
              <a:t>等</a:t>
            </a:r>
            <a:r>
              <a:rPr kumimoji="1" lang="zh-CN" altLang="en-US" sz="2100" b="1" dirty="0">
                <a:solidFill>
                  <a:srgbClr val="000099"/>
                </a:solidFill>
                <a:latin typeface="宋体" panose="02010600030101010101" pitchFamily="2" charset="-122"/>
              </a:rPr>
              <a:t>．</a:t>
            </a: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DCB441DE-E357-40D6-805F-0692EE21C3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7563" y="2463800"/>
            <a:ext cx="287129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2100" b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a+b</a:t>
            </a:r>
            <a:r>
              <a:rPr lang="en-US" altLang="zh-CN" sz="2100" b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100" b="1" i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a–b</a:t>
            </a:r>
            <a:r>
              <a:rPr lang="en-US" altLang="zh-CN" sz="2100" b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)=(</a:t>
            </a:r>
            <a:r>
              <a:rPr lang="en-US" altLang="zh-CN" sz="2100" b="1" i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–(</a:t>
            </a:r>
            <a:r>
              <a:rPr lang="en-US" altLang="zh-CN" sz="2100" b="1" i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baseline="30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xmlns="" id="{DAB8BBB8-90A9-4411-B9B5-936F1898F0B8}"/>
              </a:ext>
            </a:extLst>
          </p:cNvPr>
          <p:cNvGrpSpPr>
            <a:grpSpLocks/>
          </p:cNvGrpSpPr>
          <p:nvPr/>
        </p:nvGrpSpPr>
        <p:grpSpPr bwMode="auto">
          <a:xfrm>
            <a:off x="2306638" y="1166813"/>
            <a:ext cx="2101850" cy="1370012"/>
            <a:chOff x="933" y="935"/>
            <a:chExt cx="1764" cy="1151"/>
          </a:xfrm>
        </p:grpSpPr>
        <p:sp>
          <p:nvSpPr>
            <p:cNvPr id="75781" name="Text Box 5">
              <a:extLst>
                <a:ext uri="{FF2B5EF4-FFF2-40B4-BE49-F238E27FC236}">
                  <a16:creationId xmlns:a16="http://schemas.microsoft.com/office/drawing/2014/main" xmlns="" id="{E5ED0673-B087-4511-8942-9CBA0D0FFD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3" y="935"/>
              <a:ext cx="176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000066"/>
                  </a:solidFill>
                  <a:latin typeface="Times New Roman" panose="02020603050405020304" pitchFamily="18" charset="0"/>
                </a:rPr>
                <a:t>   </a:t>
              </a:r>
              <a:r>
                <a:rPr lang="en-US" altLang="zh-CN" sz="2100" dirty="0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100" dirty="0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相同为</a:t>
              </a:r>
              <a:r>
                <a:rPr lang="en-US" altLang="zh-CN" sz="2100" b="1" i="1" dirty="0">
                  <a:solidFill>
                    <a:srgbClr val="000066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sz="2100" b="1" dirty="0">
                  <a:solidFill>
                    <a:srgbClr val="000066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sz="21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782" name="Line 6">
              <a:extLst>
                <a:ext uri="{FF2B5EF4-FFF2-40B4-BE49-F238E27FC236}">
                  <a16:creationId xmlns:a16="http://schemas.microsoft.com/office/drawing/2014/main" xmlns="" id="{CBF8A396-95A6-4763-B259-0DE287F818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82" y="1287"/>
              <a:ext cx="263" cy="79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83" name="Line 7">
              <a:extLst>
                <a:ext uri="{FF2B5EF4-FFF2-40B4-BE49-F238E27FC236}">
                  <a16:creationId xmlns:a16="http://schemas.microsoft.com/office/drawing/2014/main" xmlns="" id="{577F6861-3055-44FB-8D49-F1C90DDB74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669" y="1287"/>
              <a:ext cx="106" cy="79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6">
            <a:extLst>
              <a:ext uri="{FF2B5EF4-FFF2-40B4-BE49-F238E27FC236}">
                <a16:creationId xmlns:a16="http://schemas.microsoft.com/office/drawing/2014/main" xmlns="" id="{5C330ED9-E572-4025-B8C7-EF6686D80FF5}"/>
              </a:ext>
            </a:extLst>
          </p:cNvPr>
          <p:cNvGrpSpPr>
            <a:grpSpLocks/>
          </p:cNvGrpSpPr>
          <p:nvPr/>
        </p:nvGrpSpPr>
        <p:grpSpPr bwMode="auto">
          <a:xfrm>
            <a:off x="2789238" y="2851150"/>
            <a:ext cx="1970087" cy="1268413"/>
            <a:chOff x="1387" y="2386"/>
            <a:chExt cx="1654" cy="1065"/>
          </a:xfrm>
        </p:grpSpPr>
        <p:sp>
          <p:nvSpPr>
            <p:cNvPr id="75785" name="Text Box 3">
              <a:extLst>
                <a:ext uri="{FF2B5EF4-FFF2-40B4-BE49-F238E27FC236}">
                  <a16:creationId xmlns:a16="http://schemas.microsoft.com/office/drawing/2014/main" xmlns="" id="{03F6BA8E-7467-400A-8CBA-29E64AB1E1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7" y="3103"/>
              <a:ext cx="165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dirty="0">
                  <a:solidFill>
                    <a:srgbClr val="0000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相反为</a:t>
              </a:r>
              <a:r>
                <a:rPr lang="en-US" altLang="zh-CN" sz="2100" b="1" i="1" dirty="0">
                  <a:solidFill>
                    <a:srgbClr val="00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r>
                <a:rPr lang="zh-CN" altLang="en-US" sz="2100" b="1" dirty="0" smtClean="0">
                  <a:solidFill>
                    <a:srgbClr val="000066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，</a:t>
              </a:r>
              <a:r>
                <a:rPr lang="en-US" altLang="zh-CN" sz="2100" b="1" dirty="0" smtClean="0">
                  <a:solidFill>
                    <a:srgbClr val="000066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100" b="1" i="1" dirty="0" smtClean="0">
                  <a:solidFill>
                    <a:srgbClr val="000066"/>
                  </a:solidFill>
                  <a:latin typeface="Times New Roman" panose="02020603050405020304" pitchFamily="18" charset="0"/>
                </a:rPr>
                <a:t>b</a:t>
              </a:r>
              <a:endParaRPr lang="zh-CN" altLang="en-US" sz="2100" b="1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5786" name="Line 8">
              <a:extLst>
                <a:ext uri="{FF2B5EF4-FFF2-40B4-BE49-F238E27FC236}">
                  <a16:creationId xmlns:a16="http://schemas.microsoft.com/office/drawing/2014/main" xmlns="" id="{649670A2-15D6-417C-A851-3BFA468EF1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3" y="2405"/>
              <a:ext cx="231" cy="70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87" name="Line 9">
              <a:extLst>
                <a:ext uri="{FF2B5EF4-FFF2-40B4-BE49-F238E27FC236}">
                  <a16:creationId xmlns:a16="http://schemas.microsoft.com/office/drawing/2014/main" xmlns="" id="{0B75F85F-84E6-4F25-9C47-EE5251854F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68" y="2386"/>
              <a:ext cx="48" cy="72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Text Box 10">
            <a:extLst>
              <a:ext uri="{FF2B5EF4-FFF2-40B4-BE49-F238E27FC236}">
                <a16:creationId xmlns:a16="http://schemas.microsoft.com/office/drawing/2014/main" xmlns="" id="{3A8629BE-4EF2-4511-BC11-0A9DBBF7FA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1868488"/>
            <a:ext cx="25717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适当交换</a:t>
            </a:r>
          </a:p>
        </p:txBody>
      </p:sp>
      <p:sp>
        <p:nvSpPr>
          <p:cNvPr id="27" name="Text Box 11">
            <a:extLst>
              <a:ext uri="{FF2B5EF4-FFF2-40B4-BE49-F238E27FC236}">
                <a16:creationId xmlns:a16="http://schemas.microsoft.com/office/drawing/2014/main" xmlns="" id="{44FE87C3-FC7C-4533-A435-E580FE9E2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513" y="3165475"/>
            <a:ext cx="21764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合理加括号</a:t>
            </a:r>
          </a:p>
        </p:txBody>
      </p:sp>
      <p:grpSp>
        <p:nvGrpSpPr>
          <p:cNvPr id="23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24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0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平方差公式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占位符 17410">
            <a:extLst>
              <a:ext uri="{FF2B5EF4-FFF2-40B4-BE49-F238E27FC236}">
                <a16:creationId xmlns:a16="http://schemas.microsoft.com/office/drawing/2014/main" xmlns="" id="{8B27AFD8-4B86-4D66-9BA1-E0C664E96F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72455" y="1134774"/>
            <a:ext cx="7482980" cy="339566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b="1" noProof="1"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AutoNum type="arabicPeriod"/>
            </a:pPr>
            <a:r>
              <a:rPr lang="zh-CN" altLang="en-US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公式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中的</a:t>
            </a:r>
            <a:r>
              <a:rPr lang="en-US" altLang="zh-CN" b="1" i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b="1" i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，既可以是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具体的数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，也可以是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单</a:t>
            </a:r>
            <a:r>
              <a:rPr lang="zh-CN" altLang="en-US" b="1" noProof="1" smtClean="0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项</a:t>
            </a:r>
            <a:endParaRPr lang="en-US" altLang="zh-CN" b="1" noProof="1" smtClean="0">
              <a:solidFill>
                <a:srgbClr val="FF3300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1" noProof="1" smtClean="0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b="1" noProof="1" smtClean="0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式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或者多项式；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zh-CN" altLang="en-US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左边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是两个二项式的积，并且有一项完全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相同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另</a:t>
            </a:r>
            <a:endParaRPr lang="en-US" altLang="zh-CN" b="1" noProof="1" smtClean="0"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 noProof="1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项互为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相反数；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en-US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右边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是相同项的平方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减去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相反项的绝对值的</a:t>
            </a:r>
            <a:r>
              <a:rPr lang="zh-CN" altLang="en-US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平方</a:t>
            </a:r>
            <a:r>
              <a:rPr lang="en-US" altLang="zh-CN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b="1" noProof="1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412" name="文本框 17411">
            <a:extLst>
              <a:ext uri="{FF2B5EF4-FFF2-40B4-BE49-F238E27FC236}">
                <a16:creationId xmlns:a16="http://schemas.microsoft.com/office/drawing/2014/main" xmlns="" id="{F8422C44-5F10-4D50-BE0C-F57BA598FC36}"/>
              </a:ext>
            </a:extLst>
          </p:cNvPr>
          <p:cNvSpPr txBox="1"/>
          <p:nvPr/>
        </p:nvSpPr>
        <p:spPr>
          <a:xfrm>
            <a:off x="2894654" y="901614"/>
            <a:ext cx="5086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noProof="1" smtClean="0">
                <a:solidFill>
                  <a:srgbClr val="000099"/>
                </a:solidFill>
                <a:latin typeface="+mn-lt"/>
              </a:rPr>
              <a:t>(</a:t>
            </a:r>
            <a:r>
              <a:rPr lang="en-US" altLang="zh-CN" sz="2400" b="1" i="1" noProof="1" smtClean="0">
                <a:solidFill>
                  <a:srgbClr val="000099"/>
                </a:solidFill>
                <a:latin typeface="+mn-lt"/>
              </a:rPr>
              <a:t>a+b</a:t>
            </a:r>
            <a:r>
              <a:rPr lang="en-US" altLang="zh-CN" sz="2400" b="1" noProof="1" smtClean="0">
                <a:solidFill>
                  <a:srgbClr val="000099"/>
                </a:solidFill>
                <a:latin typeface="+mn-lt"/>
              </a:rPr>
              <a:t>)(</a:t>
            </a:r>
            <a:r>
              <a:rPr lang="en-US" altLang="zh-CN" sz="2400" b="1" i="1" noProof="1" smtClean="0">
                <a:solidFill>
                  <a:srgbClr val="000099"/>
                </a:solidFill>
                <a:latin typeface="+mn-lt"/>
              </a:rPr>
              <a:t>a–</a:t>
            </a:r>
            <a:r>
              <a:rPr lang="zh-CN" altLang="en-US" sz="1350" b="1" i="1" noProof="1" smtClean="0">
                <a:solidFill>
                  <a:srgbClr val="000099"/>
                </a:solidFill>
                <a:latin typeface="+mn-lt"/>
              </a:rPr>
              <a:t> </a:t>
            </a:r>
            <a:r>
              <a:rPr lang="en-US" altLang="zh-CN" sz="2400" b="1" i="1" noProof="1" smtClean="0">
                <a:solidFill>
                  <a:srgbClr val="000099"/>
                </a:solidFill>
                <a:latin typeface="+mn-lt"/>
              </a:rPr>
              <a:t>b</a:t>
            </a:r>
            <a:r>
              <a:rPr lang="en-US" altLang="zh-CN" sz="2400" b="1" noProof="1" smtClean="0">
                <a:solidFill>
                  <a:srgbClr val="000099"/>
                </a:solidFill>
                <a:latin typeface="+mn-lt"/>
              </a:rPr>
              <a:t>)=</a:t>
            </a:r>
            <a:endParaRPr lang="en-US" altLang="zh-CN" sz="2400" b="1" noProof="1">
              <a:solidFill>
                <a:srgbClr val="000099"/>
              </a:solidFill>
              <a:latin typeface="+mn-lt"/>
            </a:endParaRPr>
          </a:p>
        </p:txBody>
      </p:sp>
      <p:sp>
        <p:nvSpPr>
          <p:cNvPr id="17413" name="文本框 17412">
            <a:extLst>
              <a:ext uri="{FF2B5EF4-FFF2-40B4-BE49-F238E27FC236}">
                <a16:creationId xmlns:a16="http://schemas.microsoft.com/office/drawing/2014/main" xmlns="" id="{8B0FE2F7-8CBF-4E9A-80BE-3A1964AC931A}"/>
              </a:ext>
            </a:extLst>
          </p:cNvPr>
          <p:cNvSpPr txBox="1"/>
          <p:nvPr/>
        </p:nvSpPr>
        <p:spPr>
          <a:xfrm>
            <a:off x="4679950" y="885405"/>
            <a:ext cx="27987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noProof="1" smtClean="0">
                <a:solidFill>
                  <a:srgbClr val="000099"/>
                </a:solidFill>
                <a:latin typeface="+mn-lt"/>
              </a:rPr>
              <a:t>a</a:t>
            </a:r>
            <a:r>
              <a:rPr lang="en-US" altLang="zh-CN" sz="2400" b="1" i="1" baseline="30000" noProof="1" smtClean="0">
                <a:solidFill>
                  <a:srgbClr val="000099"/>
                </a:solidFill>
                <a:latin typeface="+mn-lt"/>
              </a:rPr>
              <a:t>2</a:t>
            </a:r>
            <a:r>
              <a:rPr lang="en-US" altLang="zh-CN" sz="2400" b="1" i="1" noProof="1" smtClean="0">
                <a:solidFill>
                  <a:srgbClr val="000099"/>
                </a:solidFill>
                <a:latin typeface="+mn-lt"/>
              </a:rPr>
              <a:t>–</a:t>
            </a:r>
            <a:r>
              <a:rPr lang="zh-CN" altLang="en-US" sz="2400" b="1" i="1" noProof="1" smtClean="0">
                <a:solidFill>
                  <a:srgbClr val="000099"/>
                </a:solidFill>
                <a:latin typeface="+mn-lt"/>
              </a:rPr>
              <a:t> </a:t>
            </a:r>
            <a:r>
              <a:rPr lang="en-US" altLang="zh-CN" sz="2400" b="1" i="1" noProof="1">
                <a:solidFill>
                  <a:srgbClr val="000099"/>
                </a:solidFill>
                <a:latin typeface="+mn-lt"/>
              </a:rPr>
              <a:t>b</a:t>
            </a:r>
            <a:r>
              <a:rPr lang="en-US" altLang="zh-CN" sz="2400" b="1" i="1" baseline="30000" noProof="1">
                <a:solidFill>
                  <a:srgbClr val="000099"/>
                </a:solidFill>
                <a:latin typeface="+mn-lt"/>
              </a:rPr>
              <a:t>2</a:t>
            </a:r>
            <a:r>
              <a:rPr lang="en-US" altLang="zh-CN" sz="1350" b="1" noProof="1">
                <a:solidFill>
                  <a:srgbClr val="000099"/>
                </a:solidFill>
                <a:latin typeface="+mn-lt"/>
              </a:rPr>
              <a:t>.</a:t>
            </a:r>
            <a:endParaRPr lang="zh-CN" altLang="en-US" sz="1350" b="1" noProof="1">
              <a:latin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5991" y="731692"/>
            <a:ext cx="1216403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ea typeface="黑体" panose="02010609060101010101" pitchFamily="49" charset="-122"/>
              </a:rPr>
              <a:t>温馨提示</a:t>
            </a:r>
            <a:endParaRPr lang="zh-CN" altLang="en-US" sz="2000" b="1" dirty="0">
              <a:ea typeface="黑体" panose="02010609060101010101" pitchFamily="49" charset="-122"/>
            </a:endParaRPr>
          </a:p>
        </p:txBody>
      </p:sp>
      <p:grpSp>
        <p:nvGrpSpPr>
          <p:cNvPr id="14" name="组合 2">
            <a:extLst>
              <a:ext uri="{FF2B5EF4-FFF2-40B4-BE49-F238E27FC236}">
                <a16:creationId xmlns:a16="http://schemas.microsoft.com/office/drawing/2014/main" xmlns="" id="{A7041BEC-E5B3-4352-AB0C-214F8F549D42}"/>
              </a:ext>
            </a:extLst>
          </p:cNvPr>
          <p:cNvGrpSpPr>
            <a:grpSpLocks/>
          </p:cNvGrpSpPr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15" name="直线连接符 23">
              <a:extLst>
                <a:ext uri="{FF2B5EF4-FFF2-40B4-BE49-F238E27FC236}">
                  <a16:creationId xmlns:a16="http://schemas.microsoft.com/office/drawing/2014/main" xmlns="" id="{0C1FB363-B9EC-4778-987B-A77634B306B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:a16="http://schemas.microsoft.com/office/drawing/2014/main" xmlns="" id="{43220ECC-1713-4640-8233-C5A0FCBE7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AB4B053F-EF49-41D6-8C1E-5F2AC0B1D60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uiExpand="1" build="p"/>
      <p:bldP spid="17411" grpId="1" uiExpand="1" build="p"/>
      <p:bldP spid="17412" grpId="0"/>
      <p:bldP spid="174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e2e1df6e-b72a-4f5f-be48-750ee986d45d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</TotalTime>
  <Pages>0</Pages>
  <Words>2113</Words>
  <Characters>0</Characters>
  <Application>Microsoft Office PowerPoint</Application>
  <DocSecurity>0</DocSecurity>
  <PresentationFormat>全屏显示(16:9)</PresentationFormat>
  <Lines>0</Lines>
  <Paragraphs>309</Paragraphs>
  <Slides>33</Slides>
  <Notes>3</Notes>
  <HiddenSlides>1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《七彩课堂》课件模板（新）</vt:lpstr>
      <vt:lpstr>1_《七彩课堂》课件模板（新）</vt:lpstr>
      <vt:lpstr>PowerPoint 演示文稿</vt:lpstr>
      <vt:lpstr>观察与思考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1160</cp:revision>
  <dcterms:created xsi:type="dcterms:W3CDTF">2016-01-14T07:05:12Z</dcterms:created>
  <dcterms:modified xsi:type="dcterms:W3CDTF">2020-04-27T08:27:01Z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