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</p:sldMasterIdLst>
  <p:notesMasterIdLst>
    <p:notesMasterId r:id="rId61"/>
  </p:notesMasterIdLst>
  <p:handoutMasterIdLst>
    <p:handoutMasterId r:id="rId62"/>
  </p:handoutMasterIdLst>
  <p:sldIdLst>
    <p:sldId id="399" r:id="rId2"/>
    <p:sldId id="632" r:id="rId3"/>
    <p:sldId id="575" r:id="rId4"/>
    <p:sldId id="425" r:id="rId5"/>
    <p:sldId id="576" r:id="rId6"/>
    <p:sldId id="577" r:id="rId7"/>
    <p:sldId id="578" r:id="rId8"/>
    <p:sldId id="579" r:id="rId9"/>
    <p:sldId id="580" r:id="rId10"/>
    <p:sldId id="582" r:id="rId11"/>
    <p:sldId id="583" r:id="rId12"/>
    <p:sldId id="584" r:id="rId13"/>
    <p:sldId id="585" r:id="rId14"/>
    <p:sldId id="591" r:id="rId15"/>
    <p:sldId id="587" r:id="rId16"/>
    <p:sldId id="589" r:id="rId17"/>
    <p:sldId id="588" r:id="rId18"/>
    <p:sldId id="590" r:id="rId19"/>
    <p:sldId id="448" r:id="rId20"/>
    <p:sldId id="592" r:id="rId21"/>
    <p:sldId id="593" r:id="rId22"/>
    <p:sldId id="594" r:id="rId23"/>
    <p:sldId id="595" r:id="rId24"/>
    <p:sldId id="596" r:id="rId25"/>
    <p:sldId id="597" r:id="rId26"/>
    <p:sldId id="635" r:id="rId27"/>
    <p:sldId id="598" r:id="rId28"/>
    <p:sldId id="599" r:id="rId29"/>
    <p:sldId id="600" r:id="rId30"/>
    <p:sldId id="601" r:id="rId31"/>
    <p:sldId id="602" r:id="rId32"/>
    <p:sldId id="603" r:id="rId33"/>
    <p:sldId id="604" r:id="rId34"/>
    <p:sldId id="605" r:id="rId35"/>
    <p:sldId id="606" r:id="rId36"/>
    <p:sldId id="607" r:id="rId37"/>
    <p:sldId id="608" r:id="rId38"/>
    <p:sldId id="610" r:id="rId39"/>
    <p:sldId id="611" r:id="rId40"/>
    <p:sldId id="633" r:id="rId41"/>
    <p:sldId id="613" r:id="rId42"/>
    <p:sldId id="612" r:id="rId43"/>
    <p:sldId id="614" r:id="rId44"/>
    <p:sldId id="615" r:id="rId45"/>
    <p:sldId id="616" r:id="rId46"/>
    <p:sldId id="617" r:id="rId47"/>
    <p:sldId id="618" r:id="rId48"/>
    <p:sldId id="619" r:id="rId49"/>
    <p:sldId id="620" r:id="rId50"/>
    <p:sldId id="622" r:id="rId51"/>
    <p:sldId id="625" r:id="rId52"/>
    <p:sldId id="626" r:id="rId53"/>
    <p:sldId id="627" r:id="rId54"/>
    <p:sldId id="628" r:id="rId55"/>
    <p:sldId id="629" r:id="rId56"/>
    <p:sldId id="630" r:id="rId57"/>
    <p:sldId id="631" r:id="rId58"/>
    <p:sldId id="455" r:id="rId59"/>
    <p:sldId id="634" r:id="rId60"/>
  </p:sldIdLst>
  <p:sldSz cx="9144000" cy="5143500" type="screen16x9"/>
  <p:notesSz cx="6858000" cy="9144000"/>
  <p:custDataLst>
    <p:tags r:id="rId6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90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90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95259B4-B8BA-4B6D-AD88-3F12B670B5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EBDADEA-73ED-423F-A656-701F0E8A6F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E072B7E-D4D1-4FA4-8FF8-40229704A4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3C285AC-A83D-44CB-B25E-AD5DF85298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5EFC19F-B066-4E69-869E-794DF060B4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581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FEFC6AEA-36D1-4B93-B543-AFF9C28FD8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868ADEA-B841-4435-A23C-9A966C09963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37E39676-276F-4B7B-B243-069DD7FF6EC0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38536A4-809B-42CB-9A6C-CD23F2C386A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6B3DC68-E68A-4AA6-B906-5B6BC3E6C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2BD75E93-2D4A-4EE6-8E4E-CF907EFA5D06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6087" name="Picture 2">
            <a:extLst>
              <a:ext uri="{FF2B5EF4-FFF2-40B4-BE49-F238E27FC236}">
                <a16:creationId xmlns:a16="http://schemas.microsoft.com/office/drawing/2014/main" xmlns="" id="{76B10BE6-9F2A-4B21-830D-8B1E9602A443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0CEDFC67-22E1-4484-BECE-5FD9F0A1F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738BC528-9AE0-4273-9FFE-D4DD519B63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674924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>
            <a:extLst>
              <a:ext uri="{FF2B5EF4-FFF2-40B4-BE49-F238E27FC236}">
                <a16:creationId xmlns:a16="http://schemas.microsoft.com/office/drawing/2014/main" xmlns="" id="{41570200-4EC0-4728-AEB9-C6778BBEE4C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文本占位符 2">
            <a:extLst>
              <a:ext uri="{FF2B5EF4-FFF2-40B4-BE49-F238E27FC236}">
                <a16:creationId xmlns:a16="http://schemas.microsoft.com/office/drawing/2014/main" xmlns="" id="{3D4B9E1F-7EC8-4A0D-B589-C1B786FD1F4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770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>
            <a:extLst>
              <a:ext uri="{FF2B5EF4-FFF2-40B4-BE49-F238E27FC236}">
                <a16:creationId xmlns:a16="http://schemas.microsoft.com/office/drawing/2014/main" xmlns="" id="{6A9AD331-5DEC-499A-8A4F-DF93C73E56E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备注占位符 2">
            <a:extLst>
              <a:ext uri="{FF2B5EF4-FFF2-40B4-BE49-F238E27FC236}">
                <a16:creationId xmlns:a16="http://schemas.microsoft.com/office/drawing/2014/main" xmlns="" id="{74CCC177-EBC0-458C-87D8-78904D55C88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2707" name="灯片编号占位符 3">
            <a:extLst>
              <a:ext uri="{FF2B5EF4-FFF2-40B4-BE49-F238E27FC236}">
                <a16:creationId xmlns:a16="http://schemas.microsoft.com/office/drawing/2014/main" xmlns="" id="{258AB92A-1A2B-4371-A0C5-4D2D7F3B5B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C5E14F8F-889C-46D8-AE86-F7BC4B1FBB91}" type="slidenum">
              <a:rPr lang="zh-CN" altLang="en-US" smtClean="0">
                <a:ea typeface="宋体" panose="02010600030101010101" pitchFamily="2" charset="-122"/>
              </a:rPr>
              <a:pPr/>
              <a:t>23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6987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75E93-2D4A-4EE6-8E4E-CF907EFA5D06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0857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>
            <a:extLst>
              <a:ext uri="{FF2B5EF4-FFF2-40B4-BE49-F238E27FC236}">
                <a16:creationId xmlns:a16="http://schemas.microsoft.com/office/drawing/2014/main" xmlns="" id="{C9C7B63E-02B1-42FF-A1B0-52E045F7FF61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备注占位符 2">
            <a:extLst>
              <a:ext uri="{FF2B5EF4-FFF2-40B4-BE49-F238E27FC236}">
                <a16:creationId xmlns:a16="http://schemas.microsoft.com/office/drawing/2014/main" xmlns="" id="{482DBF30-43ED-49E7-BB2F-4FC035D7D04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6019" name="灯片编号占位符 3">
            <a:extLst>
              <a:ext uri="{FF2B5EF4-FFF2-40B4-BE49-F238E27FC236}">
                <a16:creationId xmlns:a16="http://schemas.microsoft.com/office/drawing/2014/main" xmlns="" id="{02E1AFF4-4FEB-4392-9582-0BB9AB30C1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E5B849E0-386F-4CFC-9798-9BB3188E6D4B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70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>
            <a:extLst>
              <a:ext uri="{FF2B5EF4-FFF2-40B4-BE49-F238E27FC236}">
                <a16:creationId xmlns:a16="http://schemas.microsoft.com/office/drawing/2014/main" xmlns="" id="{C686C43D-16C1-4A39-8161-5E490DD60C3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备注占位符 2">
            <a:extLst>
              <a:ext uri="{FF2B5EF4-FFF2-40B4-BE49-F238E27FC236}">
                <a16:creationId xmlns:a16="http://schemas.microsoft.com/office/drawing/2014/main" xmlns="" id="{89270717-2867-4672-AFBB-CE37460A66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0115" name="灯片编号占位符 3">
            <a:extLst>
              <a:ext uri="{FF2B5EF4-FFF2-40B4-BE49-F238E27FC236}">
                <a16:creationId xmlns:a16="http://schemas.microsoft.com/office/drawing/2014/main" xmlns="" id="{7D4E2984-5486-4316-AC93-F32C6DAF92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3338E0C2-48E5-4F07-8326-3DF5765BF881}" type="slidenum">
              <a:rPr lang="zh-CN" altLang="en-US" smtClean="0">
                <a:solidFill>
                  <a:prstClr val="black"/>
                </a:solidFill>
              </a:rPr>
              <a:pPr/>
              <a:t>46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40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75E93-2D4A-4EE6-8E4E-CF907EFA5D06}" type="slidenum">
              <a:rPr lang="en-US" altLang="en-US" smtClean="0"/>
              <a:pPr/>
              <a:t>49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247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幻灯片图像占位符 1">
            <a:extLst>
              <a:ext uri="{FF2B5EF4-FFF2-40B4-BE49-F238E27FC236}">
                <a16:creationId xmlns:a16="http://schemas.microsoft.com/office/drawing/2014/main" xmlns="" id="{FC2C8744-7159-41BB-A05E-397ECCF8225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备注占位符 2">
            <a:extLst>
              <a:ext uri="{FF2B5EF4-FFF2-40B4-BE49-F238E27FC236}">
                <a16:creationId xmlns:a16="http://schemas.microsoft.com/office/drawing/2014/main" xmlns="" id="{45947CFB-A968-4A72-AE4B-8643978F69B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2403" name="灯片编号占位符 3">
            <a:extLst>
              <a:ext uri="{FF2B5EF4-FFF2-40B4-BE49-F238E27FC236}">
                <a16:creationId xmlns:a16="http://schemas.microsoft.com/office/drawing/2014/main" xmlns="" id="{428B7805-B3E8-4E9A-BAF5-B591E31449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09270D5C-1B68-4104-80C7-89C33974AC8B}" type="slidenum">
              <a:rPr lang="zh-CN" altLang="en-US" smtClean="0">
                <a:solidFill>
                  <a:prstClr val="black"/>
                </a:solidFill>
              </a:rPr>
              <a:pPr/>
              <a:t>54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750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95132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30380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454800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62564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2457706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21704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40303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776930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026493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33524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20464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73065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15753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69693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56961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06826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788339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00721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54798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80049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79858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2460649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17995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6B7FA96-F974-412B-8FDF-1F89C6AB8F0B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211C9B1F-FAD9-4883-A776-F941CC1F995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573E4839-05E2-4358-AF9A-28FD7162AA2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B76C6A60-9B1D-40C6-B04B-60A4EA9E0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19EBEEE9-9C50-4969-90AF-21398460F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4AF427AC-FBD3-4BFC-8B79-80F2EFB60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8A0777DE-A691-4815-A80A-74BC66122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FC4A01B8-31A8-4271-9234-CDA0D10EA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99A70888-4292-4355-92D5-F39755DB5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DDFCF16E-A6BF-4F55-9E0C-0C16874217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2FA13E4E-389D-4411-AE95-9367D41BF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3B248432-BECA-44E3-BB51-F89E31281C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79FBC5CC-B706-4E35-AAA6-206925047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85EEA0ED-19FA-4768-97ED-AEFF5CADC0F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B58F3FA8-EE60-4AE5-B611-D07A66E534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91851F1B-8C1A-4F28-A6B4-BC4D69B8C0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AD7E851D-0070-4C46-882B-A50F403107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002460B8-F106-4FA9-815E-22873ABC8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54F86EE8-9022-4C53-9B49-E44B02FBBC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0086B1A0-B2F2-4A1C-9CB7-AB234B64B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5652AAD2-5D9D-421E-AB28-90CE8B9AB2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AAD69C83-A10F-4536-9B27-1A9F3F6A30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2027C5DD-AC2B-4763-965F-3220517B4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F41055A9-671F-41BB-975A-2BBBF04145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EEF16BB6-CA28-4E09-983B-950DA7612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E3CD21AB-8756-48D1-9490-9155D52BC6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7554CBC1-D333-48A3-A448-657C2B2705F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5EBD7E9B-6AEB-4FB8-B71B-91B16FCC3B09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A6A887F2-53F6-4885-8E21-C6428A04D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7FFB393E-4086-421B-B64A-9F03AB039F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83E478B3-DF00-46DD-93E7-0D063CA4DC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C9B0B20C-33EF-4200-9271-970ADEE93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663AB0AF-814E-42D3-94C2-78DFB92D56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2F8CED75-BA70-4DDE-930A-6518D2DF9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4C1354B2-72D5-4C82-9EB3-11937B6D1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923FBFDE-66FE-4779-BE57-44243019A7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F94A6CE5-F627-48B8-9801-113402C23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F5D01AA0-D428-4111-AD80-7937088EDC2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B89560CA-FBCC-46E5-8EF2-F5E36950C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:a16="http://schemas.microsoft.com/office/drawing/2014/main" xmlns="" id="{11B83186-C3C1-489F-88F8-C0A6A645E7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63735" y="19456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式分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9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2" r:id="rId2"/>
    <p:sldLayoutId id="2147484241" r:id="rId3"/>
    <p:sldLayoutId id="2147484240" r:id="rId4"/>
    <p:sldLayoutId id="2147484239" r:id="rId5"/>
    <p:sldLayoutId id="2147484238" r:id="rId6"/>
    <p:sldLayoutId id="2147484237" r:id="rId7"/>
    <p:sldLayoutId id="2147484280" r:id="rId8"/>
    <p:sldLayoutId id="2147484281" r:id="rId9"/>
    <p:sldLayoutId id="2147484236" r:id="rId10"/>
    <p:sldLayoutId id="2147484235" r:id="rId11"/>
    <p:sldLayoutId id="2147484234" r:id="rId12"/>
    <p:sldLayoutId id="2147484233" r:id="rId13"/>
    <p:sldLayoutId id="2147484282" r:id="rId14"/>
    <p:sldLayoutId id="2147484283" r:id="rId15"/>
    <p:sldLayoutId id="2147484232" r:id="rId16"/>
    <p:sldLayoutId id="2147484284" r:id="rId17"/>
    <p:sldLayoutId id="2147484285" r:id="rId18"/>
    <p:sldLayoutId id="2147484286" r:id="rId19"/>
    <p:sldLayoutId id="2147484287" r:id="rId20"/>
    <p:sldLayoutId id="2147484288" r:id="rId21"/>
    <p:sldLayoutId id="2147484344" r:id="rId22"/>
    <p:sldLayoutId id="2147484345" r:id="rId23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slide" Target="slide2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5.png"/><Relationship Id="rId4" Type="http://schemas.openxmlformats.org/officeDocument/2006/relationships/image" Target="../media/image24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35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wmf"/><Relationship Id="rId11" Type="http://schemas.openxmlformats.org/officeDocument/2006/relationships/image" Target="../media/image43.jpeg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42.jpeg"/><Relationship Id="rId4" Type="http://schemas.openxmlformats.org/officeDocument/2006/relationships/image" Target="../media/image37.wmf"/><Relationship Id="rId9" Type="http://schemas.openxmlformats.org/officeDocument/2006/relationships/image" Target="../media/image41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C5C75952-62BC-4D99-9702-894521D96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1A748949-06AB-4386-BC45-1A4D1EB61F7A}"/>
              </a:ext>
            </a:extLst>
          </p:cNvPr>
          <p:cNvSpPr txBox="1"/>
          <p:nvPr/>
        </p:nvSpPr>
        <p:spPr>
          <a:xfrm>
            <a:off x="562112" y="1171429"/>
            <a:ext cx="8380730" cy="228524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4.3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因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式分解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14.3.2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公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式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法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47107" name="组合 7">
            <a:extLst>
              <a:ext uri="{FF2B5EF4-FFF2-40B4-BE49-F238E27FC236}">
                <a16:creationId xmlns:a16="http://schemas.microsoft.com/office/drawing/2014/main" xmlns="" id="{0080CE5E-4F60-47DC-B336-D8548C4398C6}"/>
              </a:ext>
            </a:extLst>
          </p:cNvPr>
          <p:cNvGrpSpPr>
            <a:grpSpLocks/>
          </p:cNvGrpSpPr>
          <p:nvPr/>
        </p:nvGrpSpPr>
        <p:grpSpPr bwMode="auto">
          <a:xfrm>
            <a:off x="7504113" y="4230687"/>
            <a:ext cx="1639887" cy="417513"/>
            <a:chOff x="149639" y="497986"/>
            <a:chExt cx="1639993" cy="416879"/>
          </a:xfrm>
        </p:grpSpPr>
        <p:pic>
          <p:nvPicPr>
            <p:cNvPr id="9" name="图片 8">
              <a:hlinkClick r:id="rId3" action="ppaction://hlinksldjump"/>
              <a:extLst>
                <a:ext uri="{FF2B5EF4-FFF2-40B4-BE49-F238E27FC236}">
                  <a16:creationId xmlns:a16="http://schemas.microsoft.com/office/drawing/2014/main" xmlns="" id="{E8D89576-9034-4DA0-9464-0EE92F98F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7109" name="文本框 11">
              <a:extLst>
                <a:ext uri="{FF2B5EF4-FFF2-40B4-BE49-F238E27FC236}">
                  <a16:creationId xmlns:a16="http://schemas.microsoft.com/office/drawing/2014/main" xmlns="" id="{441F5DF8-D247-4993-950A-680214AF9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110" name="组合 11">
            <a:extLst>
              <a:ext uri="{FF2B5EF4-FFF2-40B4-BE49-F238E27FC236}">
                <a16:creationId xmlns:a16="http://schemas.microsoft.com/office/drawing/2014/main" xmlns="" id="{6619B685-A1E3-49B4-8303-9728BB08C6F5}"/>
              </a:ext>
            </a:extLst>
          </p:cNvPr>
          <p:cNvGrpSpPr>
            <a:grpSpLocks/>
          </p:cNvGrpSpPr>
          <p:nvPr/>
        </p:nvGrpSpPr>
        <p:grpSpPr bwMode="auto">
          <a:xfrm>
            <a:off x="7513638" y="4757737"/>
            <a:ext cx="1630362" cy="400050"/>
            <a:chOff x="321077" y="536227"/>
            <a:chExt cx="1629583" cy="400110"/>
          </a:xfrm>
        </p:grpSpPr>
        <p:pic>
          <p:nvPicPr>
            <p:cNvPr id="13" name="图片 12">
              <a:hlinkClick r:id="rId5" action="ppaction://hlinksldjump"/>
              <a:extLst>
                <a:ext uri="{FF2B5EF4-FFF2-40B4-BE49-F238E27FC236}">
                  <a16:creationId xmlns:a16="http://schemas.microsoft.com/office/drawing/2014/main" xmlns="" id="{53CDE94A-AA44-4DD5-86C0-2386C7535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7112" name="文本框 11">
              <a:extLst>
                <a:ext uri="{FF2B5EF4-FFF2-40B4-BE49-F238E27FC236}">
                  <a16:creationId xmlns:a16="http://schemas.microsoft.com/office/drawing/2014/main" xmlns="" id="{BA325F7E-91FC-4338-A4C8-DEB5C42BCE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>
            <a:extLst>
              <a:ext uri="{FF2B5EF4-FFF2-40B4-BE49-F238E27FC236}">
                <a16:creationId xmlns:a16="http://schemas.microsoft.com/office/drawing/2014/main" xmlns="" id="{D8444B68-23CB-456E-80D4-EA91CF3C1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789" y="1223962"/>
            <a:ext cx="2484437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kern="0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例</a:t>
            </a:r>
            <a:r>
              <a:rPr lang="en-US" altLang="zh-CN" sz="2400" b="1" kern="0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kern="0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 </a:t>
            </a: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解因式： </a:t>
            </a:r>
          </a:p>
        </p:txBody>
      </p:sp>
      <p:graphicFrame>
        <p:nvGraphicFramePr>
          <p:cNvPr id="57346" name="Object 5">
            <a:extLst>
              <a:ext uri="{FF2B5EF4-FFF2-40B4-BE49-F238E27FC236}">
                <a16:creationId xmlns:a16="http://schemas.microsoft.com/office/drawing/2014/main" xmlns="" id="{854AAE41-D87D-44A7-994B-3F49228AE2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174964"/>
              </p:ext>
            </p:extLst>
          </p:nvPr>
        </p:nvGraphicFramePr>
        <p:xfrm>
          <a:off x="1752053" y="1570037"/>
          <a:ext cx="44783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0" r:id="rId3" imgW="1841400" imgH="228600" progId="Equation.DSMT4">
                  <p:embed/>
                </p:oleObj>
              </mc:Choice>
              <mc:Fallback>
                <p:oleObj r:id="rId3" imgW="1841400" imgH="228600" progId="Equation.DSMT4">
                  <p:embed/>
                  <p:pic>
                    <p:nvPicPr>
                      <p:cNvPr id="0" name="Object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053" y="1570037"/>
                        <a:ext cx="4478337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88DB02C-9872-41A1-95DA-7EB7EB62F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69" y="2059219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C1B7587-C254-4803-8F81-EAC596755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138" y="2471738"/>
            <a:ext cx="2223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xmlns="" id="{8DB2BD62-8149-45AA-A715-A90AE4FCE045}"/>
              </a:ext>
            </a:extLst>
          </p:cNvPr>
          <p:cNvGrpSpPr>
            <a:grpSpLocks/>
          </p:cNvGrpSpPr>
          <p:nvPr/>
        </p:nvGrpSpPr>
        <p:grpSpPr bwMode="auto">
          <a:xfrm>
            <a:off x="5461033" y="1809383"/>
            <a:ext cx="3682967" cy="1378433"/>
            <a:chOff x="8883" y="7618"/>
            <a:chExt cx="5793" cy="2246"/>
          </a:xfrm>
        </p:grpSpPr>
        <p:sp>
          <p:nvSpPr>
            <p:cNvPr id="57350" name="云形标注 9">
              <a:extLst>
                <a:ext uri="{FF2B5EF4-FFF2-40B4-BE49-F238E27FC236}">
                  <a16:creationId xmlns:a16="http://schemas.microsoft.com/office/drawing/2014/main" xmlns="" id="{89D6CCBA-2153-482D-B53C-83B2AB528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3" y="7618"/>
              <a:ext cx="5793" cy="2246"/>
            </a:xfrm>
            <a:prstGeom prst="cloudCallout">
              <a:avLst>
                <a:gd name="adj1" fmla="val -68074"/>
                <a:gd name="adj2" fmla="val 19056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57351" name="文本框 10">
              <a:extLst>
                <a:ext uri="{FF2B5EF4-FFF2-40B4-BE49-F238E27FC236}">
                  <a16:creationId xmlns:a16="http://schemas.microsoft.com/office/drawing/2014/main" xmlns="" id="{63C50B93-70E0-4CE2-9385-743DA0D04C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3" y="8051"/>
              <a:ext cx="5343" cy="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00" b="1" dirty="0" smtClean="0">
                  <a:latin typeface="宋体" panose="02010600030101010101" pitchFamily="2" charset="-122"/>
                </a:rPr>
                <a:t>    分解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因式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后，一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定要检查是否还有能继续分解的因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式，若有，则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需继续分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解，直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到不能分解为止</a:t>
              </a:r>
              <a:r>
                <a:rPr lang="en-US" altLang="zh-CN" sz="1500" b="1" dirty="0">
                  <a:latin typeface="宋体" panose="02010600030101010101" pitchFamily="2" charset="-122"/>
                </a:rPr>
                <a:t>.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A3498D7-6172-4CAF-9BE0-22C66DC21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138" y="2886075"/>
            <a:ext cx="2791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x+y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);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20E35DC-638C-4E1A-8209-0EAF180CE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899" y="3405188"/>
            <a:ext cx="2656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–1)</a:t>
            </a:r>
            <a:endParaRPr lang="zh-CN" altLang="en-US" sz="24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" name="组合 7">
            <a:extLst>
              <a:ext uri="{FF2B5EF4-FFF2-40B4-BE49-F238E27FC236}">
                <a16:creationId xmlns:a16="http://schemas.microsoft.com/office/drawing/2014/main" xmlns="" id="{ABCB568E-F909-46F8-9AB5-B684AF35D43D}"/>
              </a:ext>
            </a:extLst>
          </p:cNvPr>
          <p:cNvGrpSpPr>
            <a:grpSpLocks/>
          </p:cNvGrpSpPr>
          <p:nvPr/>
        </p:nvGrpSpPr>
        <p:grpSpPr bwMode="auto">
          <a:xfrm>
            <a:off x="4813299" y="3387725"/>
            <a:ext cx="3709915" cy="1477890"/>
            <a:chOff x="8658" y="7448"/>
            <a:chExt cx="5793" cy="2246"/>
          </a:xfrm>
        </p:grpSpPr>
        <p:sp>
          <p:nvSpPr>
            <p:cNvPr id="57355" name="云形标注 8">
              <a:extLst>
                <a:ext uri="{FF2B5EF4-FFF2-40B4-BE49-F238E27FC236}">
                  <a16:creationId xmlns:a16="http://schemas.microsoft.com/office/drawing/2014/main" xmlns="" id="{DEAA6C9E-D059-4AFE-9A39-E73B334BD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" y="7448"/>
              <a:ext cx="5793" cy="2246"/>
            </a:xfrm>
            <a:prstGeom prst="cloudCallout">
              <a:avLst>
                <a:gd name="adj1" fmla="val -75514"/>
                <a:gd name="adj2" fmla="val -37491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57356" name="文本框 12">
              <a:extLst>
                <a:ext uri="{FF2B5EF4-FFF2-40B4-BE49-F238E27FC236}">
                  <a16:creationId xmlns:a16="http://schemas.microsoft.com/office/drawing/2014/main" xmlns="" id="{FBBCE4C5-8299-49EC-8963-E48F9B551B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8" y="7937"/>
              <a:ext cx="5343" cy="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宋体" panose="02010600030101010101" pitchFamily="2" charset="-122"/>
                </a:rPr>
                <a:t>    分解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因式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时，一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般先用提公因式法进行分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解，然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后再用公式法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最后进行检查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1C5B201-F358-4ECF-BACB-724C0CB4D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4283" y="3835400"/>
            <a:ext cx="22333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a+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–1).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7362" name="组合 6">
            <a:extLst>
              <a:ext uri="{FF2B5EF4-FFF2-40B4-BE49-F238E27FC236}">
                <a16:creationId xmlns:a16="http://schemas.microsoft.com/office/drawing/2014/main" xmlns="" id="{BEBA0DA2-9F4D-43FC-9450-52B772D23352}"/>
              </a:ext>
            </a:extLst>
          </p:cNvPr>
          <p:cNvGrpSpPr>
            <a:grpSpLocks/>
          </p:cNvGrpSpPr>
          <p:nvPr/>
        </p:nvGrpSpPr>
        <p:grpSpPr bwMode="auto">
          <a:xfrm>
            <a:off x="720179" y="569228"/>
            <a:ext cx="1858962" cy="492125"/>
            <a:chOff x="427463" y="558483"/>
            <a:chExt cx="1858350" cy="491808"/>
          </a:xfrm>
        </p:grpSpPr>
        <p:grpSp>
          <p:nvGrpSpPr>
            <p:cNvPr id="57363" name="组合 5">
              <a:extLst>
                <a:ext uri="{FF2B5EF4-FFF2-40B4-BE49-F238E27FC236}">
                  <a16:creationId xmlns:a16="http://schemas.microsoft.com/office/drawing/2014/main" xmlns="" id="{2BAD7ABD-8311-4AC2-AB42-BCFE9F44BA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9AFABFC-9972-44F8-A80B-8D566DCCA5C0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C984F7A7-D9DA-4C15-A147-AA02FE9C4196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41BC42A3-A4CB-460E-902F-1B3B4A35C20F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21570465-15A5-4CBD-8642-027B496C8469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9E0863BA-B9AC-4CAF-9A3E-8D329309F13A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57369" name="文本框 11">
              <a:extLst>
                <a:ext uri="{FF2B5EF4-FFF2-40B4-BE49-F238E27FC236}">
                  <a16:creationId xmlns:a16="http://schemas.microsoft.com/office/drawing/2014/main" xmlns="" id="{CA93D6DF-5B12-4E7C-96A3-C0C5188630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3" y="558483"/>
              <a:ext cx="1829954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7370" name="文本框 12">
            <a:extLst>
              <a:ext uri="{FF2B5EF4-FFF2-40B4-BE49-F238E27FC236}">
                <a16:creationId xmlns:a16="http://schemas.microsoft.com/office/drawing/2014/main" xmlns="" id="{AFE0A3BC-BFAA-4631-8BEC-5704870C2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6211" y="584200"/>
            <a:ext cx="3121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多次因式分解</a:t>
            </a:r>
          </a:p>
        </p:txBody>
      </p:sp>
      <p:grpSp>
        <p:nvGrpSpPr>
          <p:cNvPr id="28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7252"/>
            <a:ext cx="8593137" cy="4477118"/>
            <a:chOff x="157163" y="582609"/>
            <a:chExt cx="8593137" cy="4477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3"/>
              <a:ext cx="8593137" cy="4477114"/>
              <a:chOff x="-3593057" y="1567520"/>
              <a:chExt cx="8776917" cy="4456749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20"/>
                <a:ext cx="8776917" cy="44567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911DCEF0-B9B7-43C1-8AC6-B8FF3BE83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1265" y="1325563"/>
            <a:ext cx="6984779" cy="2289858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分解</a:t>
            </a:r>
            <a:r>
              <a:rPr lang="zh-CN" altLang="en-US" sz="2800" b="1" dirty="0">
                <a:latin typeface="宋体" panose="02010600030101010101" pitchFamily="2" charset="-122"/>
              </a:rPr>
              <a:t>因式前应先分析多项式的特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点，一</a:t>
            </a:r>
            <a:r>
              <a:rPr lang="zh-CN" altLang="en-US" sz="2800" b="1" dirty="0">
                <a:latin typeface="宋体" panose="02010600030101010101" pitchFamily="2" charset="-122"/>
              </a:rPr>
              <a:t>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先提公因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套用公式</a:t>
            </a:r>
            <a:r>
              <a:rPr lang="zh-CN" altLang="en-US" sz="2800" b="1" dirty="0">
                <a:latin typeface="宋体" panose="02010600030101010101" pitchFamily="2" charset="-122"/>
              </a:rPr>
              <a:t>．必须进行到每一个多项式都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不能再分解因式</a:t>
            </a:r>
            <a:r>
              <a:rPr lang="zh-CN" altLang="en-US" sz="2800" b="1" dirty="0">
                <a:latin typeface="宋体" panose="02010600030101010101" pitchFamily="2" charset="-122"/>
              </a:rPr>
              <a:t>为止．</a:t>
            </a:r>
          </a:p>
        </p:txBody>
      </p:sp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99">
            <a:extLst>
              <a:ext uri="{FF2B5EF4-FFF2-40B4-BE49-F238E27FC236}">
                <a16:creationId xmlns:a16="http://schemas.microsoft.com/office/drawing/2014/main" xmlns="" id="{B62202D0-C401-4FC6-A4DD-29DEF564F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4456" y="625067"/>
            <a:ext cx="777954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解因式：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B3BA6E2-D115-49E2-95CD-739969E91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1788" y="4111625"/>
            <a:ext cx="27193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–1).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F775A01-3929-4199-AB18-9CD01CF034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0650" y="2709863"/>
            <a:ext cx="36274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华文行楷" panose="0201080004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486704E-5F61-43B0-8229-B6AE3344B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6538" y="1857375"/>
            <a:ext cx="31257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C1C9576-1399-4805-B480-81560AFAE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8120" y="2287588"/>
            <a:ext cx="2633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华文行楷" panose="0201080004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B7DE2C0-A498-4CBD-883F-A3F8451EB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563" y="3175000"/>
            <a:ext cx="33602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–4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)–(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E861B3F-296A-43EF-81D3-7CC3F1C3D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1788" y="3611563"/>
            <a:ext cx="30123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3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4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5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6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7" y="630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>
            <a:extLst>
              <a:ext uri="{FF2B5EF4-FFF2-40B4-BE49-F238E27FC236}">
                <a16:creationId xmlns:a16="http://schemas.microsoft.com/office/drawing/2014/main" xmlns="" id="{C08ABEF3-7E02-429B-BCFA-F429F6E0B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" y="1214438"/>
            <a:ext cx="7704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E6FCA40-4F97-4C5C-A269-F6684CFCF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546350"/>
            <a:ext cx="2546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84BE4D3-2C74-4915-B1B1-43A29066B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1717675"/>
            <a:ext cx="40030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F44A512-56D2-436D-9141-2B1319DC5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2132013"/>
            <a:ext cx="16578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1F68820-6AB4-46D8-92C7-D1A13F506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2959100"/>
            <a:ext cx="4294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联立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①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组成二元一次方程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组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" name="组合 11">
            <a:extLst>
              <a:ext uri="{FF2B5EF4-FFF2-40B4-BE49-F238E27FC236}">
                <a16:creationId xmlns:a16="http://schemas.microsoft.com/office/drawing/2014/main" xmlns="" id="{5F7722AA-7613-4FE9-B0DC-88F2C3DDD9ED}"/>
              </a:ext>
            </a:extLst>
          </p:cNvPr>
          <p:cNvGrpSpPr>
            <a:grpSpLocks/>
          </p:cNvGrpSpPr>
          <p:nvPr/>
        </p:nvGrpSpPr>
        <p:grpSpPr bwMode="auto">
          <a:xfrm>
            <a:off x="1911350" y="3373438"/>
            <a:ext cx="1876425" cy="1562100"/>
            <a:chOff x="2957" y="6336"/>
            <a:chExt cx="3941" cy="3278"/>
          </a:xfrm>
        </p:grpSpPr>
        <p:sp>
          <p:nvSpPr>
            <p:cNvPr id="60423" name="文本框 9">
              <a:extLst>
                <a:ext uri="{FF2B5EF4-FFF2-40B4-BE49-F238E27FC236}">
                  <a16:creationId xmlns:a16="http://schemas.microsoft.com/office/drawing/2014/main" xmlns="" id="{A450961A-239C-438E-9C24-D40926C61F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7" y="7567"/>
              <a:ext cx="209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解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得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：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60424" name="对象 10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6A776677-45DB-4F6B-896D-B7897FA5BEB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65" y="6336"/>
            <a:ext cx="2533" cy="3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467" r:id="rId3" imgW="647640" imgH="838080" progId="Equation.DSMT4">
                    <p:embed/>
                  </p:oleObj>
                </mc:Choice>
                <mc:Fallback>
                  <p:oleObj r:id="rId3" imgW="647640" imgH="83808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5" y="6336"/>
                          <a:ext cx="2533" cy="32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0429" name="组合 6">
            <a:extLst>
              <a:ext uri="{FF2B5EF4-FFF2-40B4-BE49-F238E27FC236}">
                <a16:creationId xmlns:a16="http://schemas.microsoft.com/office/drawing/2014/main" xmlns="" id="{04876634-2E5C-45DA-A03B-E9D44982E757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0430" name="组合 5">
              <a:extLst>
                <a:ext uri="{FF2B5EF4-FFF2-40B4-BE49-F238E27FC236}">
                  <a16:creationId xmlns:a16="http://schemas.microsoft.com/office/drawing/2014/main" xmlns="" id="{A04BC356-52D0-415D-A077-C4D5CC7EB9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B5054E2C-5752-4A28-91A4-73F74C2EE8D9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1D998418-19BA-485E-8628-7D964FFDD2D8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25C3B670-E997-4736-9DC6-67F53C05DCC3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7495777C-A7A1-4C6F-91F4-AA325E3018AD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3C491019-94CC-4B3D-A5C8-48B9DC002C52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0436" name="文本框 11">
              <a:extLst>
                <a:ext uri="{FF2B5EF4-FFF2-40B4-BE49-F238E27FC236}">
                  <a16:creationId xmlns:a16="http://schemas.microsoft.com/office/drawing/2014/main" xmlns="" id="{E3BFBBBF-8905-4D8F-8BEB-87A7F74DF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0437" name="文本框 7">
            <a:extLst>
              <a:ext uri="{FF2B5EF4-FFF2-40B4-BE49-F238E27FC236}">
                <a16:creationId xmlns:a16="http://schemas.microsoft.com/office/drawing/2014/main" xmlns="" id="{FC49D7BA-65A8-4ABD-8DF5-BBE986996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650" y="644525"/>
            <a:ext cx="434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利用因式分解求整式的值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292" y="1805647"/>
            <a:ext cx="3218511" cy="3160635"/>
          </a:xfrm>
          <a:prstGeom prst="rect">
            <a:avLst/>
          </a:prstGeom>
        </p:spPr>
      </p:pic>
      <p:sp>
        <p:nvSpPr>
          <p:cNvPr id="29" name="文本框 99">
            <a:extLst>
              <a:ext uri="{FF2B5EF4-FFF2-40B4-BE49-F238E27FC236}">
                <a16:creationId xmlns:a16="http://schemas.microsoft.com/office/drawing/2014/main" xmlns="" id="{45D14D8C-4D71-407B-8EAD-FE6CF80E1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2482" y="2314697"/>
            <a:ext cx="2870457" cy="2516073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在与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–</a:t>
            </a:r>
            <a:r>
              <a:rPr lang="en-US" altLang="zh-CN" sz="2100" b="1" i="1" dirty="0" smtClean="0">
                <a:latin typeface="+mn-lt"/>
              </a:rPr>
              <a:t>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±</a:t>
            </a:r>
            <a:r>
              <a:rPr lang="en-US" altLang="zh-CN" sz="2100" b="1" i="1" dirty="0">
                <a:latin typeface="+mn-lt"/>
              </a:rPr>
              <a:t>y</a:t>
            </a:r>
            <a:r>
              <a:rPr lang="zh-CN" altLang="en-US" sz="2100" b="1" dirty="0">
                <a:latin typeface="宋体" panose="02010600030101010101" pitchFamily="2" charset="-122"/>
              </a:rPr>
              <a:t>有关的求代数式或未知数的值的问题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中，通</a:t>
            </a:r>
            <a:r>
              <a:rPr lang="zh-CN" altLang="en-US" sz="2100" b="1" dirty="0">
                <a:latin typeface="宋体" panose="02010600030101010101" pitchFamily="2" charset="-122"/>
              </a:rPr>
              <a:t>常需先因式分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解，然</a:t>
            </a:r>
            <a:r>
              <a:rPr lang="zh-CN" altLang="en-US" sz="2100" b="1" dirty="0">
                <a:latin typeface="宋体" panose="02010600030101010101" pitchFamily="2" charset="-122"/>
              </a:rPr>
              <a:t>后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整体代入</a:t>
            </a:r>
            <a:r>
              <a:rPr lang="zh-CN" altLang="en-US" sz="2100" b="1" dirty="0"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联立方程组</a:t>
            </a:r>
            <a:r>
              <a:rPr lang="zh-CN" altLang="en-US" sz="2100" b="1" dirty="0">
                <a:latin typeface="宋体" panose="02010600030101010101" pitchFamily="2" charset="-122"/>
              </a:rPr>
              <a:t>求值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文本框 1">
            <a:extLst>
              <a:ext uri="{FF2B5EF4-FFF2-40B4-BE49-F238E27FC236}">
                <a16:creationId xmlns:a16="http://schemas.microsoft.com/office/drawing/2014/main" xmlns="" id="{F891695F-38CD-44AC-A3C4-21C3967BD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150" y="930275"/>
            <a:ext cx="6154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值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470" name="文本框 2">
                <a:extLst>
                  <a:ext uri="{FF2B5EF4-FFF2-40B4-BE49-F238E27FC236}">
                    <a16:creationId xmlns:a16="http://schemas.microsoft.com/office/drawing/2014/main" xmlns="" id="{E3C5EED9-CC0D-4888-B256-03B5B747BF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92927" y="1477639"/>
                <a:ext cx="6213475" cy="33239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解：</a:t>
                </a:r>
                <a:r>
                  <a:rPr lang="zh-CN" altLang="en-US" sz="28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由题意得</a:t>
                </a:r>
                <a:r>
                  <a:rPr lang="zh-CN" altLang="en-US" sz="2800" b="1" dirty="0">
                    <a:latin typeface="宋体" panose="02010600030101010101" pitchFamily="2" charset="-122"/>
                  </a:rPr>
                  <a:t>：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)=8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          ∵</m:t>
                    </m:r>
                  </m:oMath>
                </a14:m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=2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ea typeface="仿宋" panose="02010609060101010101" pitchFamily="49" charset="-122"/>
                  </a:rPr>
                  <a:t>         </a:t>
                </a:r>
                <a14:m>
                  <m:oMath xmlns:m="http://schemas.openxmlformats.org/officeDocument/2006/math">
                    <m:r>
                      <a:rPr lang="zh-CN" altLang="en-US" sz="2800" b="1" i="1" dirty="0" smtClean="0">
                        <a:solidFill>
                          <a:srgbClr val="FF0000"/>
                        </a:solidFill>
                        <a:latin typeface="Cambria Math"/>
                        <a:ea typeface="仿宋" panose="02010609060101010101" pitchFamily="49" charset="-122"/>
                      </a:rPr>
                      <m:t>∴</m:t>
                    </m:r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2(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)=8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/>
                        <a:ea typeface="仿宋" panose="02010609060101010101" pitchFamily="49" charset="-122"/>
                      </a:rPr>
                      <m:t>           </m:t>
                    </m:r>
                    <m:r>
                      <a:rPr lang="zh-CN" altLang="en-US" sz="2800" b="1" i="1" dirty="0">
                        <a:solidFill>
                          <a:srgbClr val="FF0000"/>
                        </a:solidFill>
                        <a:latin typeface="Cambria Math"/>
                        <a:ea typeface="仿宋" panose="02010609060101010101" pitchFamily="49" charset="-122"/>
                      </a:rPr>
                      <m:t>∴ </m:t>
                    </m:r>
                  </m:oMath>
                </a14:m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=4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.</a:t>
                </a:r>
              </a:p>
            </p:txBody>
          </p:sp>
        </mc:Choice>
        <mc:Fallback xmlns="">
          <p:sp>
            <p:nvSpPr>
              <p:cNvPr id="62470" name="文本框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3C5EED9-CC0D-4888-B256-03B5B747B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92927" y="1477639"/>
                <a:ext cx="6213475" cy="3323987"/>
              </a:xfrm>
              <a:prstGeom prst="rect">
                <a:avLst/>
              </a:prstGeom>
              <a:blipFill rotWithShape="0">
                <a:blip r:embed="rId2"/>
                <a:stretch>
                  <a:fillRect l="-1961" b="-18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9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44" y="87925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99">
            <a:extLst>
              <a:ext uri="{FF2B5EF4-FFF2-40B4-BE49-F238E27FC236}">
                <a16:creationId xmlns:a16="http://schemas.microsoft.com/office/drawing/2014/main" xmlns="" id="{4E7E3F38-962F-4A4C-8B14-583B4AF5C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746" y="1084263"/>
            <a:ext cx="72992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计算下列各题：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101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–99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；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53.5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4–46.5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4.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3FF5453-C3C1-4340-A4C1-7C91D7ACF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72" y="2086427"/>
            <a:ext cx="57975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(101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99)(101–99)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400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C06D187-3238-4D40-B15A-684BBDE37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2595476"/>
            <a:ext cx="57991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(53.5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–46.5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42FA3D8-BDDA-4FC9-A677-399D45B7D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438" y="2982914"/>
            <a:ext cx="35734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53.5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46.5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53.5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46.5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9D589CD-A37A-476E-9208-2F675558C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3401476"/>
            <a:ext cx="24304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7=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2800.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235E7E-3D5A-4BC6-886E-35EFAECA0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71" y="3909969"/>
            <a:ext cx="7548431" cy="900246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较为复杂的有理数运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算，可</a:t>
            </a:r>
            <a:r>
              <a:rPr lang="zh-CN" altLang="en-US" sz="2100" b="1" dirty="0">
                <a:latin typeface="宋体" panose="02010600030101010101" pitchFamily="2" charset="-122"/>
              </a:rPr>
              <a:t>以运用因式分解对其进行变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形，使</a:t>
            </a:r>
            <a:r>
              <a:rPr lang="zh-CN" altLang="en-US" sz="2100" b="1" dirty="0">
                <a:latin typeface="宋体" panose="02010600030101010101" pitchFamily="2" charset="-122"/>
              </a:rPr>
              <a:t>运算得以简化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63499" name="组合 6">
            <a:extLst>
              <a:ext uri="{FF2B5EF4-FFF2-40B4-BE49-F238E27FC236}">
                <a16:creationId xmlns:a16="http://schemas.microsoft.com/office/drawing/2014/main" xmlns="" id="{629BB670-F217-4907-96E3-DA1720CB8E31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3500" name="组合 5">
              <a:extLst>
                <a:ext uri="{FF2B5EF4-FFF2-40B4-BE49-F238E27FC236}">
                  <a16:creationId xmlns:a16="http://schemas.microsoft.com/office/drawing/2014/main" xmlns="" id="{494E5EAA-B1FC-42B8-9ABE-A0F9F31C68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F4DA60B9-5047-4CB8-A9AF-0C46D4B915F2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9841E8B2-8CAD-4F00-B1A9-911B471B614D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92DDE581-0DB5-49C2-8AD1-2903B86894E8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DA1240ED-AEB5-47CD-9644-6D58926D396B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39BFE673-CBC2-40E1-8282-A9803AA467FE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3506" name="文本框 11">
              <a:extLst>
                <a:ext uri="{FF2B5EF4-FFF2-40B4-BE49-F238E27FC236}">
                  <a16:creationId xmlns:a16="http://schemas.microsoft.com/office/drawing/2014/main" xmlns="" id="{7EF1A10E-27BE-4D25-B4C1-75EE388F5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4</a:t>
              </a:r>
            </a:p>
          </p:txBody>
        </p:sp>
      </p:grpSp>
      <p:sp>
        <p:nvSpPr>
          <p:cNvPr id="63507" name="文本框 5">
            <a:extLst>
              <a:ext uri="{FF2B5EF4-FFF2-40B4-BE49-F238E27FC236}">
                <a16:creationId xmlns:a16="http://schemas.microsoft.com/office/drawing/2014/main" xmlns="" id="{71F24EA6-FE64-498A-80C5-86F6907C7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738" y="623888"/>
            <a:ext cx="3897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利用因式分解进行简便运算</a:t>
            </a: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5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6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7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79" y="62344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871070" y="636147"/>
            <a:ext cx="532103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用平方差公式进行简便计算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</a:p>
          <a:p>
            <a:pPr marL="0">
              <a:lnSpc>
                <a:spcPct val="130000"/>
              </a:lnSpc>
              <a:buClr>
                <a:schemeClr val="bg1"/>
              </a:buClr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38²–37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213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–87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0">
              <a:lnSpc>
                <a:spcPct val="130000"/>
              </a:lnSpc>
              <a:buClr>
                <a:schemeClr val="bg1"/>
              </a:buClr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229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–171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91×89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9237" y="2254269"/>
            <a:ext cx="2597579" cy="113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</a:rPr>
              <a:t>(1)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38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–37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38+37)(38–37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75</a:t>
            </a:r>
          </a:p>
        </p:txBody>
      </p:sp>
      <p:sp>
        <p:nvSpPr>
          <p:cNvPr id="4" name="矩形 3"/>
          <p:cNvSpPr/>
          <p:nvPr/>
        </p:nvSpPr>
        <p:spPr>
          <a:xfrm>
            <a:off x="4911499" y="2241673"/>
            <a:ext cx="4572000" cy="11297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10000"/>
              </a:lnSpc>
              <a:buClr>
                <a:schemeClr val="bg1"/>
              </a:buClr>
            </a:pP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</a:rPr>
              <a:t>(2) 213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–87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(213+87)(213–87)</a:t>
            </a: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=300×126=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37800</a:t>
            </a:r>
          </a:p>
        </p:txBody>
      </p:sp>
      <p:sp>
        <p:nvSpPr>
          <p:cNvPr id="5" name="矩形 4"/>
          <p:cNvSpPr/>
          <p:nvPr/>
        </p:nvSpPr>
        <p:spPr>
          <a:xfrm>
            <a:off x="1689237" y="3612055"/>
            <a:ext cx="4572000" cy="10941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(3)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229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–171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(229+171)(229–171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</a:p>
          <a:p>
            <a:pPr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>
                <a:latin typeface="+mn-lt"/>
              </a:rPr>
              <a:t>400×58=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23200</a:t>
            </a:r>
          </a:p>
        </p:txBody>
      </p:sp>
      <p:sp>
        <p:nvSpPr>
          <p:cNvPr id="6" name="矩形 5"/>
          <p:cNvSpPr/>
          <p:nvPr/>
        </p:nvSpPr>
        <p:spPr>
          <a:xfrm>
            <a:off x="4911499" y="3612055"/>
            <a:ext cx="3806988" cy="113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(4)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91×89</a:t>
            </a: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(90+1)(90–1)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=90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–1=8100–1=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8099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1">
            <a:extLst>
              <a:ext uri="{FF2B5EF4-FFF2-40B4-BE49-F238E27FC236}">
                <a16:creationId xmlns:a16="http://schemas.microsoft.com/office/drawing/2014/main" xmlns="" id="{37BE2D5F-A456-408F-A1C2-C90C0CD95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104562"/>
            <a:ext cx="7880933" cy="100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求证：当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为整数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一定能被8整除．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C49BEF1-9E45-4754-91C0-0C95074D27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600" y="3001963"/>
            <a:ext cx="65142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即多项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一定能被8整除．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E8FBCDE-E5EC-46EC-9EB0-4781A938D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5588" y="2100263"/>
            <a:ext cx="596830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+1+2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•2=8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B114D04-E656-4C1A-9A77-EAD2FF01C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2535694"/>
            <a:ext cx="16882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为整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46150C9-B67A-4756-9E6E-70E77E918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2533262"/>
            <a:ext cx="195758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∴8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被8整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除，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5FB6389A-BD48-4909-BC77-D435F665C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150" y="3650988"/>
            <a:ext cx="7369946" cy="1061829"/>
          </a:xfrm>
          <a:prstGeom prst="rect">
            <a:avLst/>
          </a:prstGeom>
          <a:noFill/>
          <a:ln w="25400">
            <a:solidFill>
              <a:srgbClr val="CC006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解决整除的基本思路就是将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代数式化为整式乘积</a:t>
            </a:r>
            <a:r>
              <a:rPr lang="zh-CN" altLang="en-US" sz="2100" b="1" dirty="0">
                <a:latin typeface="宋体" panose="02010600030101010101" pitchFamily="2" charset="-122"/>
              </a:rPr>
              <a:t>的形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式，然</a:t>
            </a:r>
            <a:r>
              <a:rPr lang="zh-CN" altLang="en-US" sz="2100" b="1" dirty="0">
                <a:latin typeface="宋体" panose="02010600030101010101" pitchFamily="2" charset="-122"/>
              </a:rPr>
              <a:t>后分析能被哪些数或式子整除．</a:t>
            </a:r>
          </a:p>
        </p:txBody>
      </p:sp>
      <p:grpSp>
        <p:nvGrpSpPr>
          <p:cNvPr id="65547" name="组合 6">
            <a:extLst>
              <a:ext uri="{FF2B5EF4-FFF2-40B4-BE49-F238E27FC236}">
                <a16:creationId xmlns:a16="http://schemas.microsoft.com/office/drawing/2014/main" xmlns="" id="{4FADC268-B192-4D5E-8081-81C601D4C8BB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5548" name="组合 5">
              <a:extLst>
                <a:ext uri="{FF2B5EF4-FFF2-40B4-BE49-F238E27FC236}">
                  <a16:creationId xmlns:a16="http://schemas.microsoft.com/office/drawing/2014/main" xmlns="" id="{A3B35386-CCEF-43BE-9318-797EBC4ABD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49253E8D-8538-4C83-849A-96298761C3FD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0267BD35-2108-4247-A9B1-2F8C26C99533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73C455B8-D80F-45C4-AA6B-C9EBC38CEF24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BEC07C8-E379-4133-B342-E54E68004433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B0A04F09-657C-492D-8691-46BB4AB46E0C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5554" name="文本框 11">
              <a:extLst>
                <a:ext uri="{FF2B5EF4-FFF2-40B4-BE49-F238E27FC236}">
                  <a16:creationId xmlns:a16="http://schemas.microsoft.com/office/drawing/2014/main" xmlns="" id="{5BD9799B-26F7-4184-ABB8-75CA8C287B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5</a:t>
              </a:r>
            </a:p>
          </p:txBody>
        </p:sp>
      </p:grpSp>
      <p:sp>
        <p:nvSpPr>
          <p:cNvPr id="65555" name="文本框 5">
            <a:extLst>
              <a:ext uri="{FF2B5EF4-FFF2-40B4-BE49-F238E27FC236}">
                <a16:creationId xmlns:a16="http://schemas.microsoft.com/office/drawing/2014/main" xmlns="" id="{DC7DF6E5-75FC-46D1-8D6C-CED08D82B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738" y="623888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利用因式分解进行证明</a:t>
            </a: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1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>
            <a:extLst>
              <a:ext uri="{FF2B5EF4-FFF2-40B4-BE49-F238E27FC236}">
                <a16:creationId xmlns:a16="http://schemas.microsoft.com/office/drawing/2014/main" xmlns="" id="{5042AAE6-D1C0-4868-8252-3B9C06309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342" y="749270"/>
            <a:ext cx="76376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是三角形的三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满足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关系式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判断这个三角形的形状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56232F4-7687-4352-AD6E-FA1C34733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931" y="2688262"/>
            <a:ext cx="723305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zh-CN" altLang="en-US" sz="2400" b="1" i="1" dirty="0">
                <a:latin typeface="+mn-lt"/>
              </a:rPr>
              <a:t>bc</a:t>
            </a:r>
            <a:r>
              <a:rPr lang="zh-CN" altLang="en-US" sz="2400" b="1" dirty="0" smtClean="0">
                <a:latin typeface="+mn-lt"/>
              </a:rPr>
              <a:t>=</a:t>
            </a:r>
            <a:r>
              <a:rPr lang="zh-CN" altLang="en-US" sz="2400" b="1" i="1" dirty="0">
                <a:latin typeface="+mn-lt"/>
              </a:rPr>
              <a:t>c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zh-CN" altLang="en-US" sz="2400" b="1" i="1" dirty="0">
                <a:latin typeface="+mn-lt"/>
              </a:rPr>
              <a:t>ab</a:t>
            </a:r>
            <a:r>
              <a:rPr lang="zh-CN" altLang="en-US" sz="2400" b="1" dirty="0" smtClean="0">
                <a:latin typeface="+mn-lt"/>
              </a:rPr>
              <a:t>，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+ 2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=0，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+ 2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a-c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）=0，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latin typeface="+mn-lt"/>
              </a:rPr>
              <a:t>∵</a:t>
            </a:r>
            <a:r>
              <a:rPr lang="zh-CN" altLang="en-US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+</a:t>
            </a:r>
            <a:r>
              <a:rPr lang="zh-CN" altLang="en-US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+2</a:t>
            </a:r>
            <a:r>
              <a:rPr lang="zh-CN" altLang="en-US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≠</a:t>
            </a:r>
            <a:r>
              <a:rPr lang="zh-CN" altLang="en-US" sz="2400" b="1" dirty="0" smtClean="0">
                <a:latin typeface="+mn-lt"/>
              </a:rPr>
              <a:t>0，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=0，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这个三角形是等腰三角形.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9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6" y="74927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07218" y="1672599"/>
            <a:ext cx="6799867" cy="1015663"/>
          </a:xfrm>
          <a:prstGeom prst="rect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分析：</a:t>
            </a:r>
            <a:r>
              <a:rPr lang="zh-CN" altLang="en-US" sz="2400" b="1" dirty="0">
                <a:latin typeface="+mn-lt"/>
              </a:rPr>
              <a:t>已知等式变形后，利用完全平方公式及平方差公式分解，得到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</a:rPr>
              <a:t>即可确定出三角形形状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. 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2">
            <a:extLst>
              <a:ext uri="{FF2B5EF4-FFF2-40B4-BE49-F238E27FC236}">
                <a16:creationId xmlns:a16="http://schemas.microsoft.com/office/drawing/2014/main" xmlns="" id="{88F70683-A0EB-4E22-AC9B-A73349AC2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937" y="1169260"/>
            <a:ext cx="84518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多项式4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分解因式的结果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2+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</a:p>
          <a:p>
            <a:pPr lvl="1" eaLnBrk="0" fontAlgn="ctr" hangingPunct="0"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7586" name="组合 3">
            <a:extLst>
              <a:ext uri="{FF2B5EF4-FFF2-40B4-BE49-F238E27FC236}">
                <a16:creationId xmlns:a16="http://schemas.microsoft.com/office/drawing/2014/main" xmlns="" id="{EFC74E2A-4F4B-401E-8F7D-7B24ACAE7CB7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67587" name="组合 2">
              <a:extLst>
                <a:ext uri="{FF2B5EF4-FFF2-40B4-BE49-F238E27FC236}">
                  <a16:creationId xmlns:a16="http://schemas.microsoft.com/office/drawing/2014/main" xmlns="" id="{6B37526D-6F60-498C-A05F-F5569B372E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7F1461BA-1B0F-49C3-AD48-4D141305E996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97194C79-E638-4045-ABE4-EB90CDB58B0C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5949366F-0E90-4DC7-8446-6F5195C3639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F1F9C115-7D3E-4303-AA61-A2068A5FAE3C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7592" name="矩形 1">
              <a:extLst>
                <a:ext uri="{FF2B5EF4-FFF2-40B4-BE49-F238E27FC236}">
                  <a16:creationId xmlns:a16="http://schemas.microsoft.com/office/drawing/2014/main" xmlns="" id="{2704AFE3-A712-4B04-A877-A651CFA8B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67599" name="文本框 2">
            <a:extLst>
              <a:ext uri="{FF2B5EF4-FFF2-40B4-BE49-F238E27FC236}">
                <a16:creationId xmlns:a16="http://schemas.microsoft.com/office/drawing/2014/main" xmlns="" id="{9C1CCCF2-492A-4115-8AD0-B231358EB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393" y="2646588"/>
            <a:ext cx="73326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则(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   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67600" name="文本框 3">
            <a:extLst>
              <a:ext uri="{FF2B5EF4-FFF2-40B4-BE49-F238E27FC236}">
                <a16:creationId xmlns:a16="http://schemas.microsoft.com/office/drawing/2014/main" xmlns="" id="{ABD39628-0FF5-4FBC-A54A-E5A25E9CD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9688" y="3244387"/>
            <a:ext cx="77692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zh-CN" altLang="en-US" sz="2000" b="1" i="1" dirty="0" smtClean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=4，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=1，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+mn-lt"/>
              </a:rPr>
              <a:t>∴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+1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baseline="30000" dirty="0" smtClean="0">
                <a:latin typeface="+mn-lt"/>
              </a:rPr>
              <a:t>2</a:t>
            </a:r>
            <a:r>
              <a:rPr lang="en-US" altLang="zh-CN" sz="2000" b="1" dirty="0" smtClean="0">
                <a:latin typeface="+mn-lt"/>
              </a:rPr>
              <a:t>–(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dirty="0" smtClean="0">
                <a:latin typeface="+mn-lt"/>
              </a:rPr>
              <a:t>1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baseline="30000" dirty="0" smtClean="0">
                <a:latin typeface="+mn-lt"/>
              </a:rPr>
              <a:t>2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en-US" altLang="zh-CN" sz="2000" b="1" dirty="0" smtClean="0">
                <a:latin typeface="+mn-lt"/>
              </a:rPr>
              <a:t>)(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+2</a:t>
            </a:r>
            <a:r>
              <a:rPr lang="en-US" altLang="zh-CN" sz="2000" b="1" dirty="0" smtClean="0">
                <a:latin typeface="+mn-lt"/>
              </a:rPr>
              <a:t>)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                          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zh-CN" altLang="en-US" sz="2000" b="1" dirty="0">
                <a:latin typeface="+mn-lt"/>
              </a:rPr>
              <a:t>4</a:t>
            </a:r>
            <a:r>
              <a:rPr lang="zh-CN" altLang="en-US" sz="2000" b="1" dirty="0" smtClean="0">
                <a:latin typeface="+mn-lt"/>
              </a:rPr>
              <a:t>×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dirty="0" smtClean="0">
                <a:latin typeface="+mn-lt"/>
              </a:rPr>
              <a:t>1+2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904429E-C822-4558-986B-CEC24D6F2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9717" y="1224003"/>
            <a:ext cx="455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0D1EC79-7D4B-4D0F-92A7-D345BC8AF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8225" y="2646588"/>
            <a:ext cx="620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12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1869440" cy="477838"/>
            <a:chOff x="248" y="45"/>
            <a:chExt cx="2944" cy="752"/>
          </a:xfrm>
        </p:grpSpPr>
        <p:sp>
          <p:nvSpPr>
            <p:cNvPr id="23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2944" cy="581"/>
              <a:chOff x="248" y="196"/>
              <a:chExt cx="2944" cy="581"/>
            </a:xfrm>
          </p:grpSpPr>
          <p:cxnSp>
            <p:nvCxnSpPr>
              <p:cNvPr id="25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>
                  <a:solidFill>
                    <a:prstClr val="white"/>
                  </a:solidFill>
                </a:rPr>
                <a:t>第一课时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891190" y="1910030"/>
            <a:ext cx="56589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平方差公式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38841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>
            <a:extLst>
              <a:ext uri="{FF2B5EF4-FFF2-40B4-BE49-F238E27FC236}">
                <a16:creationId xmlns:a16="http://schemas.microsoft.com/office/drawing/2014/main" xmlns="" id="{4599C4A3-1642-4972-95C5-76896AD67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1617" y="1053255"/>
            <a:ext cx="6530975" cy="157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下列多项式中能用平方差公式分解因式的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6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            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–20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mn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6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           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9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513E378-1103-414F-B95F-F16E9DE69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0975" y="1160532"/>
            <a:ext cx="37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68611" name="文本框 5">
            <a:extLst>
              <a:ext uri="{FF2B5EF4-FFF2-40B4-BE49-F238E27FC236}">
                <a16:creationId xmlns:a16="http://schemas.microsoft.com/office/drawing/2014/main" xmlns="" id="{8D3FA850-E215-454C-BEEC-2903E0458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400" y="2446338"/>
            <a:ext cx="73882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多项式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因式分解正确的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40000"/>
              </a:lnSpc>
            </a:pP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</a:t>
            </a:r>
          </a:p>
          <a:p>
            <a:pPr lvl="1">
              <a:lnSpc>
                <a:spcPct val="140000"/>
              </a:lnSpc>
            </a:pP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1+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EEF8AED-D91B-4BB4-86EF-DE4668357B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5592" y="249158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68613" name="文本框 9">
            <a:extLst>
              <a:ext uri="{FF2B5EF4-FFF2-40B4-BE49-F238E27FC236}">
                <a16:creationId xmlns:a16="http://schemas.microsoft.com/office/drawing/2014/main" xmlns="" id="{453DB55A-6378-4718-BB41-2863EA32D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061" y="3815476"/>
            <a:ext cx="50385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=7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4" name="文本框 10">
            <a:extLst>
              <a:ext uri="{FF2B5EF4-FFF2-40B4-BE49-F238E27FC236}">
                <a16:creationId xmlns:a16="http://schemas.microsoft.com/office/drawing/2014/main" xmlns="" id="{D44F914D-1906-412C-A555-230DD92D7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0" y="4217988"/>
            <a:ext cx="5226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–21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21         C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–10       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EFEF6EF-07E0-4EFF-88F6-1416698BC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827" y="381610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grpSp>
        <p:nvGrpSpPr>
          <p:cNvPr id="68616" name="组合 2">
            <a:extLst>
              <a:ext uri="{FF2B5EF4-FFF2-40B4-BE49-F238E27FC236}">
                <a16:creationId xmlns:a16="http://schemas.microsoft.com/office/drawing/2014/main" xmlns="" id="{7BD285A4-683E-44CA-BAF9-D4AB2646248F}"/>
              </a:ext>
            </a:extLst>
          </p:cNvPr>
          <p:cNvGrpSpPr>
            <a:grpSpLocks/>
          </p:cNvGrpSpPr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68617" name="文本框 20">
              <a:extLst>
                <a:ext uri="{FF2B5EF4-FFF2-40B4-BE49-F238E27FC236}">
                  <a16:creationId xmlns:a16="http://schemas.microsoft.com/office/drawing/2014/main" xmlns="" id="{1BEF6325-6ABC-4BEB-B3FD-9E2AACCA5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68618" name="组合 1">
              <a:extLst>
                <a:ext uri="{FF2B5EF4-FFF2-40B4-BE49-F238E27FC236}">
                  <a16:creationId xmlns:a16="http://schemas.microsoft.com/office/drawing/2014/main" xmlns="" id="{0025AA82-5C74-4BA3-9795-8747BDEE8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xmlns="" id="{3C78F497-DF68-4BA8-9908-4FCCA01AE27E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:a16="http://schemas.microsoft.com/office/drawing/2014/main" xmlns="" id="{17C1C553-5820-45B2-BCF8-AA764FC0035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21" name="组合 7">
            <a:extLst>
              <a:ext uri="{FF2B5EF4-FFF2-40B4-BE49-F238E27FC236}">
                <a16:creationId xmlns:a16="http://schemas.microsoft.com/office/drawing/2014/main" xmlns="" id="{9C729BC4-A7DF-47FC-9455-EF5B8CF2E918}"/>
              </a:ext>
            </a:extLst>
          </p:cNvPr>
          <p:cNvGrpSpPr>
            <a:grpSpLocks/>
          </p:cNvGrpSpPr>
          <p:nvPr/>
        </p:nvGrpSpPr>
        <p:grpSpPr bwMode="auto">
          <a:xfrm>
            <a:off x="3163888" y="576263"/>
            <a:ext cx="2480310" cy="492828"/>
            <a:chOff x="5083" y="1100"/>
            <a:chExt cx="3905" cy="778"/>
          </a:xfrm>
        </p:grpSpPr>
        <p:grpSp>
          <p:nvGrpSpPr>
            <p:cNvPr id="68622" name="组合 1">
              <a:extLst>
                <a:ext uri="{FF2B5EF4-FFF2-40B4-BE49-F238E27FC236}">
                  <a16:creationId xmlns:a16="http://schemas.microsoft.com/office/drawing/2014/main" xmlns="" id="{8B495C8F-4948-4D63-9612-175187E801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B7468B28-30A1-433D-B0B2-38C9BB61C73E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15498FFF-4D9B-43CE-96A2-94809D3560BF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0E962192-F239-4CB8-B027-2D7704F7F5A5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D7EE05DD-7EBE-479B-B0DC-64FF6A6D9C6F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3CCEC184-52AB-43A5-B3BD-DB2B0659A0FD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8628" name="TextBox 15">
              <a:extLst>
                <a:ext uri="{FF2B5EF4-FFF2-40B4-BE49-F238E27FC236}">
                  <a16:creationId xmlns:a16="http://schemas.microsoft.com/office/drawing/2014/main" xmlns="" id="{15A61BC0-6E77-44C6-B604-1024A3BB70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B9C9DD44-5B3E-4319-AACD-83EC56B3C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753" y="1105751"/>
            <a:ext cx="7388225" cy="25160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把下列各式分解因式：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–9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=_________________;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=_________________; </a:t>
            </a:r>
            <a:r>
              <a:rPr lang="en-US" altLang="zh-CN" sz="21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100" b="1" baseline="30000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因式分解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–8=_________________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; </a:t>
            </a:r>
            <a:endParaRPr lang="en-US" altLang="zh-CN" sz="21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+16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=_________________.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FB30405-0764-477C-9080-252C1E410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166" y="1672489"/>
            <a:ext cx="19094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BB60A13-5324-4833-81DB-2873FA9BB7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4203" y="2186839"/>
            <a:ext cx="5826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188CDCB-CDD3-4CC3-BD6E-3632B6CB8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2176" y="3082393"/>
            <a:ext cx="20633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(4+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)(2+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)(2–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2954399-0A53-4F32-A1FF-0A8E11004FB1}"/>
              </a:ext>
            </a:extLst>
          </p:cNvPr>
          <p:cNvSpPr txBox="1"/>
          <p:nvPr/>
        </p:nvSpPr>
        <p:spPr>
          <a:xfrm>
            <a:off x="1004166" y="3517137"/>
            <a:ext cx="6151562" cy="1191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若将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en-US" sz="2100" b="1" i="1" baseline="30000" noProof="1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–81分解成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baseline="30000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en-US" sz="2100" b="1" i="1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en-US" sz="2100" b="1" noProof="1"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100" b="1" noProof="1">
                <a:latin typeface="+mn-lt"/>
                <a:ea typeface="楷体" panose="02010609060101010101" pitchFamily="49" charset="-122"/>
              </a:rPr>
              <a:t>_____________.</a:t>
            </a:r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xmlns="" id="{1FDC2049-FB08-4590-9AA9-2F530FDFD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670" y="414025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7B61469-C43A-4C6E-B2A6-A9431CAB1B10}"/>
              </a:ext>
            </a:extLst>
          </p:cNvPr>
          <p:cNvSpPr txBox="1"/>
          <p:nvPr/>
        </p:nvSpPr>
        <p:spPr>
          <a:xfrm>
            <a:off x="4135509" y="2634035"/>
            <a:ext cx="2166937" cy="4154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2(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+2)(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–2)</a:t>
            </a:r>
            <a:endParaRPr lang="zh-CN" altLang="en-US" sz="2100" noProof="1"/>
          </a:p>
        </p:txBody>
      </p:sp>
      <p:grpSp>
        <p:nvGrpSpPr>
          <p:cNvPr id="14" name="组合 2">
            <a:extLst>
              <a:ext uri="{FF2B5EF4-FFF2-40B4-BE49-F238E27FC236}">
                <a16:creationId xmlns:a16="http://schemas.microsoft.com/office/drawing/2014/main" xmlns="" id="{7BD285A4-683E-44CA-BAF9-D4AB2646248F}"/>
              </a:ext>
            </a:extLst>
          </p:cNvPr>
          <p:cNvGrpSpPr>
            <a:grpSpLocks/>
          </p:cNvGrpSpPr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17" name="文本框 20">
              <a:extLst>
                <a:ext uri="{FF2B5EF4-FFF2-40B4-BE49-F238E27FC236}">
                  <a16:creationId xmlns:a16="http://schemas.microsoft.com/office/drawing/2014/main" xmlns="" id="{1BEF6325-6ABC-4BEB-B3FD-9E2AACCA5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:a16="http://schemas.microsoft.com/office/drawing/2014/main" xmlns="" id="{0025AA82-5C74-4BA3-9795-8747BDEE8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1" name="直线连接符 19">
                <a:extLst>
                  <a:ext uri="{FF2B5EF4-FFF2-40B4-BE49-F238E27FC236}">
                    <a16:creationId xmlns:a16="http://schemas.microsoft.com/office/drawing/2014/main" xmlns="" id="{3C78F497-DF68-4BA8-9908-4FCCA01AE27E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:a16="http://schemas.microsoft.com/office/drawing/2014/main" xmlns="" id="{17C1C553-5820-45B2-BCF8-AA764FC0035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7">
            <a:extLst>
              <a:ext uri="{FF2B5EF4-FFF2-40B4-BE49-F238E27FC236}">
                <a16:creationId xmlns:a16="http://schemas.microsoft.com/office/drawing/2014/main" xmlns="" id="{9C729BC4-A7DF-47FC-9455-EF5B8CF2E918}"/>
              </a:ext>
            </a:extLst>
          </p:cNvPr>
          <p:cNvGrpSpPr>
            <a:grpSpLocks/>
          </p:cNvGrpSpPr>
          <p:nvPr/>
        </p:nvGrpSpPr>
        <p:grpSpPr bwMode="auto">
          <a:xfrm>
            <a:off x="3313182" y="538939"/>
            <a:ext cx="2480310" cy="492828"/>
            <a:chOff x="5083" y="1100"/>
            <a:chExt cx="3905" cy="778"/>
          </a:xfrm>
        </p:grpSpPr>
        <p:grpSp>
          <p:nvGrpSpPr>
            <p:cNvPr id="25" name="组合 1">
              <a:extLst>
                <a:ext uri="{FF2B5EF4-FFF2-40B4-BE49-F238E27FC236}">
                  <a16:creationId xmlns:a16="http://schemas.microsoft.com/office/drawing/2014/main" xmlns="" id="{8B495C8F-4948-4D63-9612-175187E801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B7468B28-30A1-433D-B0B2-38C9BB61C73E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15498FFF-4D9B-43CE-96A2-94809D3560BF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0E962192-F239-4CB8-B027-2D7704F7F5A5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D7EE05DD-7EBE-479B-B0DC-64FF6A6D9C6F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3CCEC184-52AB-43A5-B3BD-DB2B0659A0FD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6" name="TextBox 15">
              <a:extLst>
                <a:ext uri="{FF2B5EF4-FFF2-40B4-BE49-F238E27FC236}">
                  <a16:creationId xmlns:a16="http://schemas.microsoft.com/office/drawing/2014/main" xmlns="" id="{15A61BC0-6E77-44C6-B604-1024A3BB70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BFC95CD-2717-40B3-BBD3-6A3A8E76DB48}"/>
              </a:ext>
            </a:extLst>
          </p:cNvPr>
          <p:cNvSpPr txBox="1"/>
          <p:nvPr/>
        </p:nvSpPr>
        <p:spPr>
          <a:xfrm>
            <a:off x="696286" y="1293565"/>
            <a:ext cx="824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</a:rPr>
              <a:t>1.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已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知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4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+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n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=40，2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=5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．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求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+2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baseline="30000" noProof="1" smtClean="0">
                <a:latin typeface="+mn-lt"/>
                <a:ea typeface="楷体" panose="02010609060101010101" pitchFamily="49" charset="-122"/>
                <a:cs typeface="+mn-ea"/>
              </a:rPr>
              <a:t>2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–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baseline="30000" noProof="1" smtClean="0">
                <a:latin typeface="+mn-lt"/>
                <a:ea typeface="楷体" panose="02010609060101010101" pitchFamily="49" charset="-122"/>
                <a:cs typeface="+mn-ea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的值．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6083CD3-736D-4639-92F7-F751B2730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692" y="4031969"/>
            <a:ext cx="3310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40×5=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3225B3D-7EE6-45C4-A2ED-C6B7E6AFF7C3}"/>
              </a:ext>
            </a:extLst>
          </p:cNvPr>
          <p:cNvSpPr txBox="1"/>
          <p:nvPr/>
        </p:nvSpPr>
        <p:spPr>
          <a:xfrm>
            <a:off x="1924050" y="2099777"/>
            <a:ext cx="559640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+mn-ea"/>
                <a:sym typeface="+mn-ea"/>
              </a:rPr>
              <a:t>解：</a:t>
            </a:r>
            <a:r>
              <a:rPr lang="zh-CN" altLang="en-US" sz="24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ea"/>
              </a:rPr>
              <a:t>原式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+mn-ea"/>
                <a:sym typeface="+mn-ea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+2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+3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 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)(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+2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3m+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黑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19467EC-599C-445F-9056-B1063E201F9A}"/>
              </a:ext>
            </a:extLst>
          </p:cNvPr>
          <p:cNvSpPr txBox="1"/>
          <p:nvPr/>
        </p:nvSpPr>
        <p:spPr>
          <a:xfrm>
            <a:off x="2946400" y="2617302"/>
            <a:ext cx="25346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=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4</a:t>
            </a:r>
            <a:r>
              <a:rPr lang="zh-CN" altLang="en-US" sz="2400" b="1" i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+</a:t>
            </a:r>
            <a:r>
              <a:rPr lang="zh-CN" altLang="en-US" sz="2400" b="1" i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)(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2</a:t>
            </a:r>
            <a:r>
              <a:rPr lang="zh-CN" altLang="en-US" sz="2400" b="1" i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黑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6E56123-81AC-4CDD-A6ED-B7D47B77CCD5}"/>
              </a:ext>
            </a:extLst>
          </p:cNvPr>
          <p:cNvSpPr txBox="1"/>
          <p:nvPr/>
        </p:nvSpPr>
        <p:spPr>
          <a:xfrm>
            <a:off x="2962931" y="3052277"/>
            <a:ext cx="307488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+mn-ea"/>
                <a:sym typeface="+mn-ea"/>
              </a:rPr>
              <a:t>=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4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+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(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3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+mn-ea"/>
                <a:sym typeface="+mn-ea"/>
              </a:rPr>
              <a:t>，</a:t>
            </a:r>
            <a:endParaRPr lang="zh-CN" altLang="en-US" sz="2400" b="1" noProof="1">
              <a:solidFill>
                <a:srgbClr val="FF0000"/>
              </a:solidFill>
              <a:latin typeface="+mn-lt"/>
              <a:ea typeface="黑体" panose="02010600030101010101" pitchFamily="2" charset="-122"/>
              <a:sym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2ED7E4-4C8C-4A1D-946A-CFF47959F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6300" y="3467775"/>
            <a:ext cx="3844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=40，2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=5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0668" name="组合 6">
            <a:extLst>
              <a:ext uri="{FF2B5EF4-FFF2-40B4-BE49-F238E27FC236}">
                <a16:creationId xmlns:a16="http://schemas.microsoft.com/office/drawing/2014/main" xmlns="" id="{4FB5170A-9D5C-4D81-B9B5-01BAC4EB3CE7}"/>
              </a:ext>
            </a:extLst>
          </p:cNvPr>
          <p:cNvGrpSpPr>
            <a:grpSpLocks/>
          </p:cNvGrpSpPr>
          <p:nvPr/>
        </p:nvGrpSpPr>
        <p:grpSpPr bwMode="auto">
          <a:xfrm>
            <a:off x="3323818" y="504831"/>
            <a:ext cx="2480310" cy="500049"/>
            <a:chOff x="5060" y="904"/>
            <a:chExt cx="3905" cy="787"/>
          </a:xfrm>
        </p:grpSpPr>
        <p:grpSp>
          <p:nvGrpSpPr>
            <p:cNvPr id="70669" name="组合 21">
              <a:extLst>
                <a:ext uri="{FF2B5EF4-FFF2-40B4-BE49-F238E27FC236}">
                  <a16:creationId xmlns:a16="http://schemas.microsoft.com/office/drawing/2014/main" xmlns="" id="{6B6C885F-F81D-4B77-A8BB-8CCE1DC275A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0E96359B-AA8D-47E2-9443-58E2AEEBC020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7" name="缺角矩形 6">
                <a:extLst>
                  <a:ext uri="{FF2B5EF4-FFF2-40B4-BE49-F238E27FC236}">
                    <a16:creationId xmlns:a16="http://schemas.microsoft.com/office/drawing/2014/main" xmlns="" id="{DC73496F-43F8-491B-BB14-46FE08092097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28C8AD21-B341-4D1D-B849-9CE88A7D800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CB3A6355-CFD8-4DF0-94E5-AC4EF1BA75CE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21910B7B-31A1-4790-A3A4-760DA9C86DBB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70675" name="TextBox 15">
              <a:extLst>
                <a:ext uri="{FF2B5EF4-FFF2-40B4-BE49-F238E27FC236}">
                  <a16:creationId xmlns:a16="http://schemas.microsoft.com/office/drawing/2014/main" xmlns="" id="{5D1BD324-88C3-495E-8E2A-B886309225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7BD285A4-683E-44CA-BAF9-D4AB2646248F}"/>
              </a:ext>
            </a:extLst>
          </p:cNvPr>
          <p:cNvGrpSpPr>
            <a:grpSpLocks/>
          </p:cNvGrpSpPr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:a16="http://schemas.microsoft.com/office/drawing/2014/main" xmlns="" id="{1BEF6325-6ABC-4BEB-B3FD-9E2AACCA5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:a16="http://schemas.microsoft.com/office/drawing/2014/main" xmlns="" id="{0025AA82-5C74-4BA3-9795-8747BDEE8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6" name="直线连接符 19">
                <a:extLst>
                  <a:ext uri="{FF2B5EF4-FFF2-40B4-BE49-F238E27FC236}">
                    <a16:creationId xmlns:a16="http://schemas.microsoft.com/office/drawing/2014/main" xmlns="" id="{3C78F497-DF68-4BA8-9908-4FCCA01AE27E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xmlns="" id="{17C1C553-5820-45B2-BCF8-AA764FC0035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xmlns="" id="{EBA9D7D4-B5DA-4E52-B37C-0CC5C0385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848" y="1021069"/>
            <a:ext cx="7466348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6.8 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正方形钢板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上，挖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1.6 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的小正方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剩余部分的面积．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B14F8B97-BD1C-46D6-A879-D4C6F533F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349" y="2039312"/>
            <a:ext cx="288925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根据题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意，得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1683" name="Picture 14">
            <a:extLst>
              <a:ext uri="{FF2B5EF4-FFF2-40B4-BE49-F238E27FC236}">
                <a16:creationId xmlns:a16="http://schemas.microsoft.com/office/drawing/2014/main" xmlns="" id="{CD64A5C0-96D5-4B11-9666-D471C4559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594" y="2282993"/>
            <a:ext cx="17811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3DB32EE-02AA-46B5-8CEB-5DA6EDEBA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024" y="2364749"/>
            <a:ext cx="216058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–4×1.6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xmlns="" id="{4B93F654-704B-44CC-823C-C7CC9724D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149" y="2740987"/>
            <a:ext cx="3078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 (2×1.6)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xmlns="" id="{76C5028A-B24E-4DFC-A23E-0E9C8EF38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149" y="3120399"/>
            <a:ext cx="216058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–3.2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xmlns="" id="{873C9785-2BFB-413F-AC3D-7EA814D0B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5174" y="3498224"/>
            <a:ext cx="3294062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(6.8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3.2)(6.8 – 3.2)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xmlns="" id="{9CDBA4C3-84A5-4280-BE74-0F2DB354A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5174" y="3928437"/>
            <a:ext cx="16748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</a:rPr>
              <a:t>10×3.6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350CD709-5A81-40F4-852E-508C3D43F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3586" y="3928437"/>
            <a:ext cx="23225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(cm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xmlns="" id="{96A375DD-830D-4361-883A-9CB0F8EAF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349" y="4414212"/>
            <a:ext cx="43211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剩余部分的面积为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 cm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7BD285A4-683E-44CA-BAF9-D4AB2646248F}"/>
              </a:ext>
            </a:extLst>
          </p:cNvPr>
          <p:cNvGrpSpPr>
            <a:grpSpLocks/>
          </p:cNvGrpSpPr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18" name="文本框 20">
              <a:extLst>
                <a:ext uri="{FF2B5EF4-FFF2-40B4-BE49-F238E27FC236}">
                  <a16:creationId xmlns:a16="http://schemas.microsoft.com/office/drawing/2014/main" xmlns="" id="{1BEF6325-6ABC-4BEB-B3FD-9E2AACCA5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:a16="http://schemas.microsoft.com/office/drawing/2014/main" xmlns="" id="{0025AA82-5C74-4BA3-9795-8747BDEE8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1" name="直线连接符 19">
                <a:extLst>
                  <a:ext uri="{FF2B5EF4-FFF2-40B4-BE49-F238E27FC236}">
                    <a16:creationId xmlns:a16="http://schemas.microsoft.com/office/drawing/2014/main" xmlns="" id="{3C78F497-DF68-4BA8-9908-4FCCA01AE27E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:a16="http://schemas.microsoft.com/office/drawing/2014/main" xmlns="" id="{17C1C553-5820-45B2-BCF8-AA764FC0035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6">
            <a:extLst>
              <a:ext uri="{FF2B5EF4-FFF2-40B4-BE49-F238E27FC236}">
                <a16:creationId xmlns:a16="http://schemas.microsoft.com/office/drawing/2014/main" xmlns="" id="{4FB5170A-9D5C-4D81-B9B5-01BAC4EB3CE7}"/>
              </a:ext>
            </a:extLst>
          </p:cNvPr>
          <p:cNvGrpSpPr>
            <a:grpSpLocks/>
          </p:cNvGrpSpPr>
          <p:nvPr/>
        </p:nvGrpSpPr>
        <p:grpSpPr bwMode="auto">
          <a:xfrm>
            <a:off x="3305162" y="504831"/>
            <a:ext cx="2480310" cy="500049"/>
            <a:chOff x="5060" y="904"/>
            <a:chExt cx="3905" cy="787"/>
          </a:xfrm>
        </p:grpSpPr>
        <p:grpSp>
          <p:nvGrpSpPr>
            <p:cNvPr id="25" name="组合 21">
              <a:extLst>
                <a:ext uri="{FF2B5EF4-FFF2-40B4-BE49-F238E27FC236}">
                  <a16:creationId xmlns:a16="http://schemas.microsoft.com/office/drawing/2014/main" xmlns="" id="{6B6C885F-F81D-4B77-A8BB-8CCE1DC275A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E96359B-AA8D-47E2-9443-58E2AEEBC020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DC73496F-43F8-491B-BB14-46FE08092097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28C8AD21-B341-4D1D-B849-9CE88A7D8006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CB3A6355-CFD8-4DF0-94E5-AC4EF1BA75CE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:a16="http://schemas.microsoft.com/office/drawing/2014/main" xmlns="" id="{21910B7B-31A1-4790-A3A4-760DA9C86DBB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26" name="TextBox 15">
              <a:extLst>
                <a:ext uri="{FF2B5EF4-FFF2-40B4-BE49-F238E27FC236}">
                  <a16:creationId xmlns:a16="http://schemas.microsoft.com/office/drawing/2014/main" xmlns="" id="{5D1BD324-88C3-495E-8E2A-B886309225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>
            <a:extLst>
              <a:ext uri="{FF2B5EF4-FFF2-40B4-BE49-F238E27FC236}">
                <a16:creationId xmlns:a16="http://schemas.microsoft.com/office/drawing/2014/main" xmlns="" id="{3679A871-1E2B-4A1B-89D1-64E997872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6550" y="1233996"/>
            <a:ext cx="6181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(1)99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能否被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整除吗？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99A60A08-2487-48BD-9F3A-F75F60008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357" y="2214251"/>
            <a:ext cx="64055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–1=(99+1)(99–1)=100×98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xmlns="" id="{1297D846-8204-41EB-A086-D74151C00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357" y="4378273"/>
            <a:ext cx="45212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以，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+1)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–25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能被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整除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3732" name="文本框 1">
            <a:extLst>
              <a:ext uri="{FF2B5EF4-FFF2-40B4-BE49-F238E27FC236}">
                <a16:creationId xmlns:a16="http://schemas.microsoft.com/office/drawing/2014/main" xmlns="" id="{D0FAFA74-769A-4CFA-8E25-95EBCD68F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6550" y="1693863"/>
            <a:ext cx="53703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为整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能否被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整除？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605" name="文本框 3">
            <a:extLst>
              <a:ext uri="{FF2B5EF4-FFF2-40B4-BE49-F238E27FC236}">
                <a16:creationId xmlns:a16="http://schemas.microsoft.com/office/drawing/2014/main" xmlns="" id="{6621AA0D-69A9-4F15-ADAD-6C0A0763E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357" y="2723874"/>
            <a:ext cx="29097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能被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100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整除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25606" name="文本框 5">
            <a:extLst>
              <a:ext uri="{FF2B5EF4-FFF2-40B4-BE49-F238E27FC236}">
                <a16:creationId xmlns:a16="http://schemas.microsoft.com/office/drawing/2014/main" xmlns="" id="{27F833E8-E972-4E60-9382-ED10A1106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4319" y="3219174"/>
            <a:ext cx="33762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+1+5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+1–5)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607" name="文本框 7">
            <a:extLst>
              <a:ext uri="{FF2B5EF4-FFF2-40B4-BE49-F238E27FC236}">
                <a16:creationId xmlns:a16="http://schemas.microsoft.com/office/drawing/2014/main" xmlns="" id="{91039BAF-960E-4701-B61E-1A9506EDD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2859" y="3574788"/>
            <a:ext cx="182293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=(2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+6)(2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–4)</a:t>
            </a:r>
            <a:endParaRPr lang="en-US" altLang="zh-CN" sz="21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608" name="文本框 8">
            <a:extLst>
              <a:ext uri="{FF2B5EF4-FFF2-40B4-BE49-F238E27FC236}">
                <a16:creationId xmlns:a16="http://schemas.microsoft.com/office/drawing/2014/main" xmlns="" id="{BBCB6FE8-8D5B-4E12-AD06-EBB65F8D2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9147" y="3962775"/>
            <a:ext cx="37994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2(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+3) 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2(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–2)=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+3)(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3742" name="组合 2">
            <a:extLst>
              <a:ext uri="{FF2B5EF4-FFF2-40B4-BE49-F238E27FC236}">
                <a16:creationId xmlns:a16="http://schemas.microsoft.com/office/drawing/2014/main" xmlns="" id="{0AEC004D-510D-4FBF-8CF3-3D5C80E1FC62}"/>
              </a:ext>
            </a:extLst>
          </p:cNvPr>
          <p:cNvGrpSpPr>
            <a:grpSpLocks/>
          </p:cNvGrpSpPr>
          <p:nvPr/>
        </p:nvGrpSpPr>
        <p:grpSpPr bwMode="auto">
          <a:xfrm>
            <a:off x="3301801" y="557601"/>
            <a:ext cx="2478723" cy="500684"/>
            <a:chOff x="5060" y="905"/>
            <a:chExt cx="3905" cy="788"/>
          </a:xfrm>
        </p:grpSpPr>
        <p:grpSp>
          <p:nvGrpSpPr>
            <p:cNvPr id="73743" name="组合 6">
              <a:extLst>
                <a:ext uri="{FF2B5EF4-FFF2-40B4-BE49-F238E27FC236}">
                  <a16:creationId xmlns:a16="http://schemas.microsoft.com/office/drawing/2014/main" xmlns="" id="{EA496455-F6E1-4FB3-B96A-0ECAD7223E9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1DEC988D-D375-40F3-9E5E-270E876FA10D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F2BFEA72-02CF-4318-A711-CFE3260BBD13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447F175A-B4E0-4270-AE8D-8CA2B7B55770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025E62DE-D696-40F5-9567-7C2267189CF9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58FCDFEF-9223-4555-95EF-3A6393740D76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3749" name="TextBox 15">
              <a:extLst>
                <a:ext uri="{FF2B5EF4-FFF2-40B4-BE49-F238E27FC236}">
                  <a16:creationId xmlns:a16="http://schemas.microsoft.com/office/drawing/2014/main" xmlns="" id="{B79A492B-9AAF-4673-9CE8-3396E4AD29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7BD285A4-683E-44CA-BAF9-D4AB2646248F}"/>
              </a:ext>
            </a:extLst>
          </p:cNvPr>
          <p:cNvGrpSpPr>
            <a:grpSpLocks/>
          </p:cNvGrpSpPr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:a16="http://schemas.microsoft.com/office/drawing/2014/main" xmlns="" id="{1BEF6325-6ABC-4BEB-B3FD-9E2AACCA5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:a16="http://schemas.microsoft.com/office/drawing/2014/main" xmlns="" id="{0025AA82-5C74-4BA3-9795-8747BDEE8A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6" name="直线连接符 19">
                <a:extLst>
                  <a:ext uri="{FF2B5EF4-FFF2-40B4-BE49-F238E27FC236}">
                    <a16:creationId xmlns:a16="http://schemas.microsoft.com/office/drawing/2014/main" xmlns="" id="{3C78F497-DF68-4BA8-9908-4FCCA01AE27E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xmlns="" id="{17C1C553-5820-45B2-BCF8-AA764FC0035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5605" grpId="0"/>
      <p:bldP spid="25606" grpId="0"/>
      <p:bldP spid="25607" grpId="0"/>
      <p:bldP spid="256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8350269-0E85-46F2-AA08-D93B0C136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38" y="1978025"/>
            <a:ext cx="1876318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平方差公式分解因式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xmlns="" id="{FBB3A51D-7B17-41CB-93B9-41D646B16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030" y="1047750"/>
            <a:ext cx="919162" cy="4818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xmlns="" id="{F212586F-117B-4665-B925-D4BB24C6E780}"/>
              </a:ext>
            </a:extLst>
          </p:cNvPr>
          <p:cNvSpPr>
            <a:spLocks/>
          </p:cNvSpPr>
          <p:nvPr/>
        </p:nvSpPr>
        <p:spPr bwMode="auto">
          <a:xfrm>
            <a:off x="2694105" y="1317625"/>
            <a:ext cx="161925" cy="2119313"/>
          </a:xfrm>
          <a:prstGeom prst="leftBrace">
            <a:avLst>
              <a:gd name="adj1" fmla="val 7817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1EF1AD9-6246-4829-B04A-499C0ABC7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3355" y="1006475"/>
            <a:ext cx="3133725" cy="50641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a–b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:a16="http://schemas.microsoft.com/office/drawing/2014/main" xmlns="" id="{D82EAB46-D614-4A29-9D38-BD69A6D5C4B5}"/>
              </a:ext>
            </a:extLst>
          </p:cNvPr>
          <p:cNvSpPr/>
          <p:nvPr/>
        </p:nvSpPr>
        <p:spPr bwMode="auto">
          <a:xfrm>
            <a:off x="3937117" y="1168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xmlns="" id="{9A03C318-134E-482B-BC72-BE66CCB68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0005" y="3219450"/>
            <a:ext cx="973137" cy="4818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步骤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9">
            <a:extLst>
              <a:ext uri="{FF2B5EF4-FFF2-40B4-BE49-F238E27FC236}">
                <a16:creationId xmlns:a16="http://schemas.microsoft.com/office/drawing/2014/main" xmlns="" id="{9376A5F4-9455-4CFA-B418-C6368BBE3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917" y="2792413"/>
            <a:ext cx="3617913" cy="1631216"/>
          </a:xfrm>
          <a:prstGeom prst="rect">
            <a:avLst/>
          </a:prstGeom>
          <a:noFill/>
          <a:ln w="25400">
            <a:solidFill>
              <a:schemeClr val="tx1">
                <a:alpha val="63921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一提：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公因式；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二套：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公式；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三查：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多项式的因式分解有没有分解到不能再分解为止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</a:p>
        </p:txBody>
      </p:sp>
      <p:sp>
        <p:nvSpPr>
          <p:cNvPr id="21" name="右箭头 20">
            <a:extLst>
              <a:ext uri="{FF2B5EF4-FFF2-40B4-BE49-F238E27FC236}">
                <a16:creationId xmlns:a16="http://schemas.microsoft.com/office/drawing/2014/main" xmlns="" id="{5E515A07-0849-4DB6-9213-F1459F592577}"/>
              </a:ext>
            </a:extLst>
          </p:cNvPr>
          <p:cNvSpPr/>
          <p:nvPr/>
        </p:nvSpPr>
        <p:spPr bwMode="auto">
          <a:xfrm>
            <a:off x="3989505" y="3327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74761" name="组合 1">
            <a:extLst>
              <a:ext uri="{FF2B5EF4-FFF2-40B4-BE49-F238E27FC236}">
                <a16:creationId xmlns:a16="http://schemas.microsoft.com/office/drawing/2014/main" xmlns="" id="{8988FCCB-905B-4F45-B374-2026DB3DBE4F}"/>
              </a:ext>
            </a:extLst>
          </p:cNvPr>
          <p:cNvGrpSpPr>
            <a:grpSpLocks/>
          </p:cNvGrpSpPr>
          <p:nvPr/>
        </p:nvGrpSpPr>
        <p:grpSpPr bwMode="auto">
          <a:xfrm>
            <a:off x="11855" y="-59626"/>
            <a:ext cx="2006600" cy="477838"/>
            <a:chOff x="227" y="33"/>
            <a:chExt cx="3160" cy="752"/>
          </a:xfrm>
        </p:grpSpPr>
        <p:cxnSp>
          <p:nvCxnSpPr>
            <p:cNvPr id="6" name="直线连接符 16">
              <a:extLst>
                <a:ext uri="{FF2B5EF4-FFF2-40B4-BE49-F238E27FC236}">
                  <a16:creationId xmlns:a16="http://schemas.microsoft.com/office/drawing/2014/main" xmlns="" id="{63BDC22F-C78F-46C1-B518-635DFA18A280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763" name="文本框 17">
              <a:extLst>
                <a:ext uri="{FF2B5EF4-FFF2-40B4-BE49-F238E27FC236}">
                  <a16:creationId xmlns:a16="http://schemas.microsoft.com/office/drawing/2014/main" xmlns="" id="{47C61BB0-7B26-4256-95D9-9D86D45B02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:a16="http://schemas.microsoft.com/office/drawing/2014/main" xmlns="" id="{9016AA27-4C5E-4BDD-A663-38D9A5CC4A3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55" grpId="0" bldLvl="0" animBg="1"/>
      <p:bldP spid="16" grpId="0" bldLvl="0" animBg="1"/>
      <p:bldP spid="24" grpId="0" bldLvl="0" animBg="1"/>
      <p:bldP spid="12" grpId="0" bldLvl="0" animBg="1"/>
      <p:bldP spid="19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二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891190" y="1910030"/>
            <a:ext cx="56589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完全平方公式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66819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>
            <a:extLst>
              <a:ext uri="{FF2B5EF4-FFF2-40B4-BE49-F238E27FC236}">
                <a16:creationId xmlns:a16="http://schemas.microsoft.com/office/drawing/2014/main" xmlns="" id="{31262932-104E-4C27-9A0C-57154613E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061" y="744902"/>
            <a:ext cx="771350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我们知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道，因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式分解与整式乘法是反方向的变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形，我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们学习了因式分解的两种方法：提取公因式法、运用平方差公式法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现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在，大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家自然会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想，还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有哪些乘法公式可以用来分解因式呢？</a:t>
            </a:r>
          </a:p>
        </p:txBody>
      </p:sp>
      <p:grpSp>
        <p:nvGrpSpPr>
          <p:cNvPr id="68612" name="组合 1">
            <a:extLst>
              <a:ext uri="{FF2B5EF4-FFF2-40B4-BE49-F238E27FC236}">
                <a16:creationId xmlns:a16="http://schemas.microsoft.com/office/drawing/2014/main" xmlns="" id="{057B2424-A2C7-4001-8A66-EE9B7E6357B4}"/>
              </a:ext>
            </a:extLst>
          </p:cNvPr>
          <p:cNvGrpSpPr>
            <a:grpSpLocks/>
          </p:cNvGrpSpPr>
          <p:nvPr/>
        </p:nvGrpSpPr>
        <p:grpSpPr bwMode="auto">
          <a:xfrm>
            <a:off x="-9001" y="-55533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36CE4AC9-3B54-40CE-AADA-6A6D19202961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614" name="文本框 18">
              <a:extLst>
                <a:ext uri="{FF2B5EF4-FFF2-40B4-BE49-F238E27FC236}">
                  <a16:creationId xmlns:a16="http://schemas.microsoft.com/office/drawing/2014/main" xmlns="" id="{6BE2422B-6B9D-47F5-BC05-572FA29825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1AC96F2F-5911-47F9-B000-6C5D330A3FB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61458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:a16="http://schemas.microsoft.com/office/drawing/2014/main" xmlns="" id="{A93D4ACD-2EE5-43DD-B365-B09484B426E7}"/>
              </a:ext>
            </a:extLst>
          </p:cNvPr>
          <p:cNvSpPr txBox="1"/>
          <p:nvPr/>
        </p:nvSpPr>
        <p:spPr bwMode="auto">
          <a:xfrm>
            <a:off x="1004888" y="2444749"/>
            <a:ext cx="7148512" cy="963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能</a:t>
            </a:r>
            <a:r>
              <a:rPr lang="zh-CN" altLang="en-US" noProof="1">
                <a:sym typeface="+mn-ea"/>
              </a:rPr>
              <a:t>较熟练地运用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完全平方公式</a:t>
            </a:r>
            <a:r>
              <a:rPr lang="zh-CN" altLang="en-US" noProof="1">
                <a:sym typeface="+mn-ea"/>
              </a:rPr>
              <a:t>分解因式．</a:t>
            </a:r>
          </a:p>
        </p:txBody>
      </p:sp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AE9DBD52-AE6D-4D2D-A12D-88B4C1026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8" y="3657601"/>
            <a:ext cx="7078662" cy="971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完全平方公式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的特点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xmlns="" id="{C8FA9BBC-4225-4A50-A492-427DCEE4853F}"/>
              </a:ext>
            </a:extLst>
          </p:cNvPr>
          <p:cNvCxnSpPr/>
          <p:nvPr/>
        </p:nvCxnSpPr>
        <p:spPr>
          <a:xfrm>
            <a:off x="1588" y="4349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637" name="文本框 18">
            <a:extLst>
              <a:ext uri="{FF2B5EF4-FFF2-40B4-BE49-F238E27FC236}">
                <a16:creationId xmlns:a16="http://schemas.microsoft.com/office/drawing/2014/main" xmlns="" id="{81A26AD5-2048-4CF7-9256-27FBFAC18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317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:a16="http://schemas.microsoft.com/office/drawing/2014/main" xmlns="" id="{1D82AB29-25A7-425E-A437-D9FA689AE52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714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5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9399" name="文本框 1">
            <a:extLst>
              <a:ext uri="{FF2B5EF4-FFF2-40B4-BE49-F238E27FC236}">
                <a16:creationId xmlns:a16="http://schemas.microsoft.com/office/drawing/2014/main" xmlns="" id="{2CBF8E2B-E25F-4441-ACFA-72A7AC9A5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5413" y="866061"/>
            <a:ext cx="7021707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zh-CN" altLang="en-US" dirty="0" smtClean="0">
                <a:sym typeface="微软雅黑" panose="020B0503020204020204" pitchFamily="34" charset="-122"/>
              </a:rPr>
              <a:t>能</a:t>
            </a:r>
            <a:r>
              <a:rPr lang="zh-CN" altLang="en-US" dirty="0">
                <a:sym typeface="微软雅黑" panose="020B0503020204020204" pitchFamily="34" charset="-122"/>
              </a:rPr>
              <a:t>综合运用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提公因式</a:t>
            </a:r>
            <a:r>
              <a:rPr lang="zh-CN" altLang="en-US" dirty="0">
                <a:sym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完全平方公式</a:t>
            </a:r>
            <a:r>
              <a:rPr lang="zh-CN" altLang="en-US" dirty="0">
                <a:sym typeface="微软雅黑" panose="020B0503020204020204" pitchFamily="34" charset="-122"/>
              </a:rPr>
              <a:t>分解因式这两种方法进行求值和证明．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90899" y="780562"/>
            <a:ext cx="8102104" cy="3942251"/>
            <a:chOff x="-38068" y="275737"/>
            <a:chExt cx="8102104" cy="394225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790875"/>
              <a:chOff x="224" y="-313"/>
              <a:chExt cx="14395" cy="785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4859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982519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593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>
            <a:extLst>
              <a:ext uri="{FF2B5EF4-FFF2-40B4-BE49-F238E27FC236}">
                <a16:creationId xmlns:a16="http://schemas.microsoft.com/office/drawing/2014/main" xmlns="" id="{90E6A852-E256-4151-A9B9-85FA6F88F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1220788"/>
            <a:ext cx="1890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因式分解：</a:t>
            </a: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xmlns="" id="{4610DB88-651D-47EA-B2F2-51345512F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538" y="1704975"/>
            <a:ext cx="6535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把一个多项式转化为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几个整式的积</a:t>
            </a:r>
            <a:r>
              <a:rPr lang="zh-CN" altLang="en-US" sz="2100" b="1" dirty="0">
                <a:latin typeface="宋体" panose="02010600030101010101" pitchFamily="2" charset="-122"/>
              </a:rPr>
              <a:t>的形式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xmlns="" id="{A9C9AB6C-A103-4E1E-A9B4-F7FEE8C9A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2497138"/>
            <a:ext cx="518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我们已经学过哪些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式分解的方法？</a:t>
            </a: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xmlns="" id="{81CED38D-72F3-422A-AFF2-42700DDC8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9013" y="3001963"/>
            <a:ext cx="23764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提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公因式法</a:t>
            </a:r>
          </a:p>
        </p:txBody>
      </p:sp>
      <p:sp>
        <p:nvSpPr>
          <p:cNvPr id="9" name="Text Box 13">
            <a:extLst>
              <a:ext uri="{FF2B5EF4-FFF2-40B4-BE49-F238E27FC236}">
                <a16:creationId xmlns:a16="http://schemas.microsoft.com/office/drawing/2014/main" xmlns="" id="{582B8139-C08D-4012-A5A7-3B865470E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087" y="3487737"/>
            <a:ext cx="2484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平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方差公式</a:t>
            </a:r>
          </a:p>
        </p:txBody>
      </p:sp>
      <p:sp>
        <p:nvSpPr>
          <p:cNvPr id="8201" name="TextBox 9">
            <a:extLst>
              <a:ext uri="{FF2B5EF4-FFF2-40B4-BE49-F238E27FC236}">
                <a16:creationId xmlns:a16="http://schemas.microsoft.com/office/drawing/2014/main" xmlns="" id="{707326BD-1ADC-4D1C-9AE4-A01703F37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806" y="3461044"/>
            <a:ext cx="2380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670" name="文本框 6151">
            <a:extLst>
              <a:ext uri="{FF2B5EF4-FFF2-40B4-BE49-F238E27FC236}">
                <a16:creationId xmlns:a16="http://schemas.microsoft.com/office/drawing/2014/main" xmlns="" id="{9F955FA7-6941-47E8-8F85-3B26F9A06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1881" y="523079"/>
            <a:ext cx="3549650" cy="46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用完全平方公式分解因式</a:t>
            </a:r>
          </a:p>
        </p:txBody>
      </p:sp>
      <p:grpSp>
        <p:nvGrpSpPr>
          <p:cNvPr id="70671" name="组合 4">
            <a:extLst>
              <a:ext uri="{FF2B5EF4-FFF2-40B4-BE49-F238E27FC236}">
                <a16:creationId xmlns:a16="http://schemas.microsoft.com/office/drawing/2014/main" xmlns="" id="{783EC899-6CB0-4887-B36B-F7C840D66964}"/>
              </a:ext>
            </a:extLst>
          </p:cNvPr>
          <p:cNvGrpSpPr>
            <a:grpSpLocks/>
          </p:cNvGrpSpPr>
          <p:nvPr/>
        </p:nvGrpSpPr>
        <p:grpSpPr bwMode="auto">
          <a:xfrm>
            <a:off x="1935956" y="585787"/>
            <a:ext cx="1685925" cy="409790"/>
            <a:chOff x="3485" y="1168"/>
            <a:chExt cx="2654" cy="644"/>
          </a:xfrm>
        </p:grpSpPr>
        <p:sp>
          <p:nvSpPr>
            <p:cNvPr id="2" name="圆角矩形 1">
              <a:extLst>
                <a:ext uri="{FF2B5EF4-FFF2-40B4-BE49-F238E27FC236}">
                  <a16:creationId xmlns:a16="http://schemas.microsoft.com/office/drawing/2014/main" xmlns="" id="{13AE0235-9101-4BD3-8D5C-7544022773B5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673" name="矩形 1">
              <a:extLst>
                <a:ext uri="{FF2B5EF4-FFF2-40B4-BE49-F238E27FC236}">
                  <a16:creationId xmlns:a16="http://schemas.microsoft.com/office/drawing/2014/main" xmlns="" id="{0498A92A-A7A3-47EA-B636-59835F35E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C023AD7-7351-4EB8-B874-C8B7FFE65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752" y="4003249"/>
            <a:ext cx="3017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完全平方公式</a:t>
            </a:r>
            <a:endParaRPr lang="en-US" altLang="zh-CN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102CFCA-F432-4F8B-A327-DE67BC2FF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492" y="4464914"/>
            <a:ext cx="3731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圆角矩形 31"/>
          <p:cNvSpPr>
            <a:spLocks noChangeArrowheads="1"/>
          </p:cNvSpPr>
          <p:nvPr/>
        </p:nvSpPr>
        <p:spPr bwMode="auto">
          <a:xfrm>
            <a:off x="998855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1" y="1256506"/>
            <a:ext cx="695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1732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201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15">
            <a:extLst>
              <a:ext uri="{FF2B5EF4-FFF2-40B4-BE49-F238E27FC236}">
                <a16:creationId xmlns:a16="http://schemas.microsoft.com/office/drawing/2014/main" xmlns="" id="{D618DD70-2546-4826-985F-C43C3070F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2339975"/>
            <a:ext cx="1714500" cy="17145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xmlns="" id="{2E9B2F30-7D89-4C39-A011-0C4ABFE61763}"/>
              </a:ext>
            </a:extLst>
          </p:cNvPr>
          <p:cNvGrpSpPr>
            <a:grpSpLocks/>
          </p:cNvGrpSpPr>
          <p:nvPr/>
        </p:nvGrpSpPr>
        <p:grpSpPr bwMode="auto">
          <a:xfrm>
            <a:off x="1354138" y="2336800"/>
            <a:ext cx="571500" cy="1714500"/>
            <a:chOff x="120" y="1056"/>
            <a:chExt cx="480" cy="1440"/>
          </a:xfrm>
        </p:grpSpPr>
        <p:grpSp>
          <p:nvGrpSpPr>
            <p:cNvPr id="48131" name="Group 25">
              <a:extLst>
                <a:ext uri="{FF2B5EF4-FFF2-40B4-BE49-F238E27FC236}">
                  <a16:creationId xmlns:a16="http://schemas.microsoft.com/office/drawing/2014/main" xmlns="" id="{A6EB185A-CC6F-40D6-9E3F-A3DC04A81F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32" name="Line 26">
                <a:extLst>
                  <a:ext uri="{FF2B5EF4-FFF2-40B4-BE49-F238E27FC236}">
                    <a16:creationId xmlns:a16="http://schemas.microsoft.com/office/drawing/2014/main" xmlns="" id="{97652CFF-AEB3-4E3C-B91A-E01416F17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3" name="Line 27">
                <a:extLst>
                  <a:ext uri="{FF2B5EF4-FFF2-40B4-BE49-F238E27FC236}">
                    <a16:creationId xmlns:a16="http://schemas.microsoft.com/office/drawing/2014/main" xmlns="" id="{9AA46136-DB38-4DC7-899B-4ABE078F6A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4" name="Line 28">
                <a:extLst>
                  <a:ext uri="{FF2B5EF4-FFF2-40B4-BE49-F238E27FC236}">
                    <a16:creationId xmlns:a16="http://schemas.microsoft.com/office/drawing/2014/main" xmlns="" id="{8778883F-2A67-4455-9046-31A4CDCB3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5" name="Line 29">
                <a:extLst>
                  <a:ext uri="{FF2B5EF4-FFF2-40B4-BE49-F238E27FC236}">
                    <a16:creationId xmlns:a16="http://schemas.microsoft.com/office/drawing/2014/main" xmlns="" id="{623E2A8B-2C40-4605-90B7-441457583D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36" name="Text Box 30">
              <a:extLst>
                <a:ext uri="{FF2B5EF4-FFF2-40B4-BE49-F238E27FC236}">
                  <a16:creationId xmlns:a16="http://schemas.microsoft.com/office/drawing/2014/main" xmlns="" id="{906EA442-9F01-41A6-8CB8-3573A826A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" y="1728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zh-CN" altLang="en-US" b="1">
                  <a:latin typeface="Times New Roman" panose="02020603050405020304" pitchFamily="18" charset="0"/>
                  <a:ea typeface="Batang" panose="02030600000101010101" pitchFamily="18" charset="-127"/>
                </a:rPr>
                <a:t>米</a:t>
              </a:r>
            </a:p>
          </p:txBody>
        </p:sp>
      </p:grpSp>
      <p:sp>
        <p:nvSpPr>
          <p:cNvPr id="4" name="Rectangle 15">
            <a:extLst>
              <a:ext uri="{FF2B5EF4-FFF2-40B4-BE49-F238E27FC236}">
                <a16:creationId xmlns:a16="http://schemas.microsoft.com/office/drawing/2014/main" xmlns="" id="{57369B66-9645-4FEB-97E2-0A13A0C03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1300" y="3368675"/>
            <a:ext cx="714375" cy="685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2">
            <a:extLst>
              <a:ext uri="{FF2B5EF4-FFF2-40B4-BE49-F238E27FC236}">
                <a16:creationId xmlns:a16="http://schemas.microsoft.com/office/drawing/2014/main" xmlns="" id="{F57FC773-9EE7-433C-8CB3-46F7ADD442AE}"/>
              </a:ext>
            </a:extLst>
          </p:cNvPr>
          <p:cNvGrpSpPr>
            <a:grpSpLocks/>
          </p:cNvGrpSpPr>
          <p:nvPr/>
        </p:nvGrpSpPr>
        <p:grpSpPr bwMode="auto">
          <a:xfrm>
            <a:off x="3432175" y="3368675"/>
            <a:ext cx="560388" cy="687388"/>
            <a:chOff x="1968" y="2112"/>
            <a:chExt cx="470" cy="380"/>
          </a:xfrm>
        </p:grpSpPr>
        <p:sp>
          <p:nvSpPr>
            <p:cNvPr id="48139" name="Line 3">
              <a:extLst>
                <a:ext uri="{FF2B5EF4-FFF2-40B4-BE49-F238E27FC236}">
                  <a16:creationId xmlns:a16="http://schemas.microsoft.com/office/drawing/2014/main" xmlns="" id="{C64A6086-AB42-4081-BC44-F3AABFAFB8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5" y="211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4">
              <a:extLst>
                <a:ext uri="{FF2B5EF4-FFF2-40B4-BE49-F238E27FC236}">
                  <a16:creationId xmlns:a16="http://schemas.microsoft.com/office/drawing/2014/main" xmlns="" id="{6934C36F-05DD-4711-B9E0-8B170CE2BC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" y="2112"/>
              <a:ext cx="0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Line 5">
              <a:extLst>
                <a:ext uri="{FF2B5EF4-FFF2-40B4-BE49-F238E27FC236}">
                  <a16:creationId xmlns:a16="http://schemas.microsoft.com/office/drawing/2014/main" xmlns="" id="{58592290-6E2F-4B69-B547-29EA7222AE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66" y="2381"/>
              <a:ext cx="0" cy="1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Line 6">
              <a:extLst>
                <a:ext uri="{FF2B5EF4-FFF2-40B4-BE49-F238E27FC236}">
                  <a16:creationId xmlns:a16="http://schemas.microsoft.com/office/drawing/2014/main" xmlns="" id="{3D2CA299-14EF-4150-9774-6A266F7D14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5" y="249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Text Box 7">
              <a:extLst>
                <a:ext uri="{FF2B5EF4-FFF2-40B4-BE49-F238E27FC236}">
                  <a16:creationId xmlns:a16="http://schemas.microsoft.com/office/drawing/2014/main" xmlns="" id="{A9577551-7B28-4E12-83A8-CECCF5D24B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214"/>
              <a:ext cx="470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zh-CN" altLang="en-US" b="1">
                  <a:latin typeface="Times New Roman" panose="02020603050405020304" pitchFamily="18" charset="0"/>
                </a:rPr>
                <a:t>米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Rectangle 16">
            <a:extLst>
              <a:ext uri="{FF2B5EF4-FFF2-40B4-BE49-F238E27FC236}">
                <a16:creationId xmlns:a16="http://schemas.microsoft.com/office/drawing/2014/main" xmlns="" id="{399578A1-A270-4D05-98A2-2CCA16213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5" y="2325688"/>
            <a:ext cx="1714500" cy="10318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xmlns="" id="{883345E9-481C-419C-BE02-9F75317AAD1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068220" y="2497931"/>
            <a:ext cx="1033462" cy="6889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23">
            <a:extLst>
              <a:ext uri="{FF2B5EF4-FFF2-40B4-BE49-F238E27FC236}">
                <a16:creationId xmlns:a16="http://schemas.microsoft.com/office/drawing/2014/main" xmlns="" id="{7B992C6F-412C-49C7-8944-EFB22548073C}"/>
              </a:ext>
            </a:extLst>
          </p:cNvPr>
          <p:cNvGrpSpPr>
            <a:grpSpLocks/>
          </p:cNvGrpSpPr>
          <p:nvPr/>
        </p:nvGrpSpPr>
        <p:grpSpPr bwMode="auto">
          <a:xfrm>
            <a:off x="6243635" y="2039937"/>
            <a:ext cx="806870" cy="369254"/>
            <a:chOff x="10709" y="4095"/>
            <a:chExt cx="1695" cy="774"/>
          </a:xfrm>
        </p:grpSpPr>
        <p:grpSp>
          <p:nvGrpSpPr>
            <p:cNvPr id="48147" name="Group 2">
              <a:extLst>
                <a:ext uri="{FF2B5EF4-FFF2-40B4-BE49-F238E27FC236}">
                  <a16:creationId xmlns:a16="http://schemas.microsoft.com/office/drawing/2014/main" xmlns="" id="{F88335FE-9D9A-4697-9E4F-0E1A95D127D6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355" y="3707"/>
              <a:ext cx="152" cy="1444"/>
              <a:chOff x="2025" y="2112"/>
              <a:chExt cx="61" cy="380"/>
            </a:xfrm>
          </p:grpSpPr>
          <p:sp>
            <p:nvSpPr>
              <p:cNvPr id="48148" name="Line 3">
                <a:extLst>
                  <a:ext uri="{FF2B5EF4-FFF2-40B4-BE49-F238E27FC236}">
                    <a16:creationId xmlns:a16="http://schemas.microsoft.com/office/drawing/2014/main" xmlns="" id="{2FCDDA61-4228-4EF5-A7B7-4264074DEB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5" y="2112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9" name="Line 4">
                <a:extLst>
                  <a:ext uri="{FF2B5EF4-FFF2-40B4-BE49-F238E27FC236}">
                    <a16:creationId xmlns:a16="http://schemas.microsoft.com/office/drawing/2014/main" xmlns="" id="{BF001C64-5C54-4885-B6BE-B21B41308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6" y="2112"/>
                <a:ext cx="0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0" name="Line 5">
                <a:extLst>
                  <a:ext uri="{FF2B5EF4-FFF2-40B4-BE49-F238E27FC236}">
                    <a16:creationId xmlns:a16="http://schemas.microsoft.com/office/drawing/2014/main" xmlns="" id="{4B5B5CAB-9ECB-46E9-8E05-960DC50836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66" y="2381"/>
                <a:ext cx="0" cy="1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1" name="Line 6">
                <a:extLst>
                  <a:ext uri="{FF2B5EF4-FFF2-40B4-BE49-F238E27FC236}">
                    <a16:creationId xmlns:a16="http://schemas.microsoft.com/office/drawing/2014/main" xmlns="" id="{1C6B8430-0418-42D9-A143-37501A21BC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5" y="2492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52" name="Text Box 7">
              <a:extLst>
                <a:ext uri="{FF2B5EF4-FFF2-40B4-BE49-F238E27FC236}">
                  <a16:creationId xmlns:a16="http://schemas.microsoft.com/office/drawing/2014/main" xmlns="" id="{7C4BF6A2-053A-4F46-80E7-D0368B3ECA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24" y="4095"/>
              <a:ext cx="1480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r>
                <a:rPr lang="zh-CN" altLang="en-US" b="1" dirty="0">
                  <a:latin typeface="Times New Roman" panose="02020603050405020304" pitchFamily="18" charset="0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24">
            <a:extLst>
              <a:ext uri="{FF2B5EF4-FFF2-40B4-BE49-F238E27FC236}">
                <a16:creationId xmlns:a16="http://schemas.microsoft.com/office/drawing/2014/main" xmlns="" id="{76506B30-ABF1-4531-BA5C-260A2AE625F8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5202238" y="1344613"/>
            <a:ext cx="368300" cy="1714500"/>
            <a:chOff x="206" y="1056"/>
            <a:chExt cx="309" cy="1440"/>
          </a:xfrm>
        </p:grpSpPr>
        <p:grpSp>
          <p:nvGrpSpPr>
            <p:cNvPr id="48154" name="Group 25">
              <a:extLst>
                <a:ext uri="{FF2B5EF4-FFF2-40B4-BE49-F238E27FC236}">
                  <a16:creationId xmlns:a16="http://schemas.microsoft.com/office/drawing/2014/main" xmlns="" id="{DCC82E82-AB01-4FF6-B095-EB903304E6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55" name="Line 26">
                <a:extLst>
                  <a:ext uri="{FF2B5EF4-FFF2-40B4-BE49-F238E27FC236}">
                    <a16:creationId xmlns:a16="http://schemas.microsoft.com/office/drawing/2014/main" xmlns="" id="{13213CD5-5FC4-4E09-84CB-D2F3DF0476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6" name="Line 27">
                <a:extLst>
                  <a:ext uri="{FF2B5EF4-FFF2-40B4-BE49-F238E27FC236}">
                    <a16:creationId xmlns:a16="http://schemas.microsoft.com/office/drawing/2014/main" xmlns="" id="{0F3FA045-C1CF-43F1-A0D8-58E20E2B3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7" name="Line 28">
                <a:extLst>
                  <a:ext uri="{FF2B5EF4-FFF2-40B4-BE49-F238E27FC236}">
                    <a16:creationId xmlns:a16="http://schemas.microsoft.com/office/drawing/2014/main" xmlns="" id="{6BDDF6E9-0BC5-43CE-A182-6F1E3A34D3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8" name="Line 29">
                <a:extLst>
                  <a:ext uri="{FF2B5EF4-FFF2-40B4-BE49-F238E27FC236}">
                    <a16:creationId xmlns:a16="http://schemas.microsoft.com/office/drawing/2014/main" xmlns="" id="{5F43956B-652E-412E-8105-40D3FBA03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59" name="Text Box 30">
              <a:extLst>
                <a:ext uri="{FF2B5EF4-FFF2-40B4-BE49-F238E27FC236}">
                  <a16:creationId xmlns:a16="http://schemas.microsoft.com/office/drawing/2014/main" xmlns="" id="{6BB939C1-BF48-4EAB-949A-C9E5FA9C7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19" y="1726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zh-CN" altLang="en-US" b="1">
                  <a:latin typeface="Times New Roman" panose="02020603050405020304" pitchFamily="18" charset="0"/>
                  <a:ea typeface="Batang" panose="02030600000101010101" pitchFamily="18" charset="-127"/>
                </a:rPr>
                <a:t>米</a:t>
              </a:r>
            </a:p>
          </p:txBody>
        </p:sp>
      </p:grpSp>
      <p:grpSp>
        <p:nvGrpSpPr>
          <p:cNvPr id="11" name="Group 31">
            <a:extLst>
              <a:ext uri="{FF2B5EF4-FFF2-40B4-BE49-F238E27FC236}">
                <a16:creationId xmlns:a16="http://schemas.microsoft.com/office/drawing/2014/main" xmlns="" id="{565177F1-E22F-4666-AF4C-BC1D411A643D}"/>
              </a:ext>
            </a:extLst>
          </p:cNvPr>
          <p:cNvGrpSpPr>
            <a:grpSpLocks/>
          </p:cNvGrpSpPr>
          <p:nvPr/>
        </p:nvGrpSpPr>
        <p:grpSpPr bwMode="auto">
          <a:xfrm>
            <a:off x="6904038" y="2325688"/>
            <a:ext cx="725091" cy="1011237"/>
            <a:chOff x="237" y="1056"/>
            <a:chExt cx="609" cy="1440"/>
          </a:xfrm>
        </p:grpSpPr>
        <p:grpSp>
          <p:nvGrpSpPr>
            <p:cNvPr id="48161" name="Group 32">
              <a:extLst>
                <a:ext uri="{FF2B5EF4-FFF2-40B4-BE49-F238E27FC236}">
                  <a16:creationId xmlns:a16="http://schemas.microsoft.com/office/drawing/2014/main" xmlns="" id="{BD2411BC-1DB8-4FDC-9C84-D8F8897063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62" name="Line 33">
                <a:extLst>
                  <a:ext uri="{FF2B5EF4-FFF2-40B4-BE49-F238E27FC236}">
                    <a16:creationId xmlns:a16="http://schemas.microsoft.com/office/drawing/2014/main" xmlns="" id="{81A62788-8133-44BE-BA7A-43E9B4BF1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3" name="Line 34">
                <a:extLst>
                  <a:ext uri="{FF2B5EF4-FFF2-40B4-BE49-F238E27FC236}">
                    <a16:creationId xmlns:a16="http://schemas.microsoft.com/office/drawing/2014/main" xmlns="" id="{BA42D7DB-949A-4329-AEFB-24539742CF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4" name="Line 35">
                <a:extLst>
                  <a:ext uri="{FF2B5EF4-FFF2-40B4-BE49-F238E27FC236}">
                    <a16:creationId xmlns:a16="http://schemas.microsoft.com/office/drawing/2014/main" xmlns="" id="{83941B3D-4479-4DF4-B955-BCB9647759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5" name="Line 36">
                <a:extLst>
                  <a:ext uri="{FF2B5EF4-FFF2-40B4-BE49-F238E27FC236}">
                    <a16:creationId xmlns:a16="http://schemas.microsoft.com/office/drawing/2014/main" xmlns="" id="{8723E254-9F71-498A-A997-C4B82E1D6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66" name="Text Box 37">
              <a:extLst>
                <a:ext uri="{FF2B5EF4-FFF2-40B4-BE49-F238E27FC236}">
                  <a16:creationId xmlns:a16="http://schemas.microsoft.com/office/drawing/2014/main" xmlns="" id="{3EF9F8AF-29FC-489B-AA2B-F9C8E67776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" y="1525"/>
              <a:ext cx="609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(</a:t>
              </a:r>
              <a:r>
                <a:rPr lang="en-US" altLang="zh-CN" b="1" i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–</a:t>
              </a:r>
              <a:r>
                <a:rPr lang="en-US" altLang="zh-CN" b="1" i="1" dirty="0" smtClean="0">
                  <a:latin typeface="Times New Roman" panose="02020603050405020304" pitchFamily="18" charset="0"/>
                </a:rPr>
                <a:t>b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)</a:t>
              </a:r>
              <a:endParaRPr lang="en-US" altLang="zh-CN" b="1" dirty="0">
                <a:latin typeface="Times New Roman" panose="02020603050405020304" pitchFamily="18" charset="0"/>
                <a:ea typeface="Batang" panose="02030600000101010101" pitchFamily="18" charset="-127"/>
              </a:endParaRPr>
            </a:p>
          </p:txBody>
        </p:sp>
      </p:grpSp>
      <p:sp>
        <p:nvSpPr>
          <p:cNvPr id="48168" name="文本框 52">
            <a:extLst>
              <a:ext uri="{FF2B5EF4-FFF2-40B4-BE49-F238E27FC236}">
                <a16:creationId xmlns:a16="http://schemas.microsoft.com/office/drawing/2014/main" xmlns="" id="{711147E6-6815-45DA-B711-82B17EF95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75" y="543476"/>
            <a:ext cx="74841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  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米的正方形上剪掉一个边长为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米的小正方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形，将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剩余部分拼成一个长方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形，根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据此图形变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换，你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能得到什么公式？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CEA1025D-CE91-404B-B5B0-C5668B35E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175" y="3965575"/>
            <a:ext cx="31806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 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7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48170" name="组合 1">
            <a:extLst>
              <a:ext uri="{FF2B5EF4-FFF2-40B4-BE49-F238E27FC236}">
                <a16:creationId xmlns:a16="http://schemas.microsoft.com/office/drawing/2014/main" xmlns="" id="{2B508258-A295-4B1A-BCA3-7EF3644102B7}"/>
              </a:ext>
            </a:extLst>
          </p:cNvPr>
          <p:cNvGrpSpPr>
            <a:grpSpLocks/>
          </p:cNvGrpSpPr>
          <p:nvPr/>
        </p:nvGrpSpPr>
        <p:grpSpPr bwMode="auto">
          <a:xfrm>
            <a:off x="-612" y="-63922"/>
            <a:ext cx="2006600" cy="493712"/>
            <a:chOff x="100" y="40"/>
            <a:chExt cx="3160" cy="778"/>
          </a:xfrm>
        </p:grpSpPr>
        <p:cxnSp>
          <p:nvCxnSpPr>
            <p:cNvPr id="3" name="直线连接符 10">
              <a:extLst>
                <a:ext uri="{FF2B5EF4-FFF2-40B4-BE49-F238E27FC236}">
                  <a16:creationId xmlns:a16="http://schemas.microsoft.com/office/drawing/2014/main" xmlns="" id="{B4D7A362-A730-47FC-8486-4F324C9B374E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72" name="文本框 18">
              <a:extLst>
                <a:ext uri="{FF2B5EF4-FFF2-40B4-BE49-F238E27FC236}">
                  <a16:creationId xmlns:a16="http://schemas.microsoft.com/office/drawing/2014/main" xmlns="" id="{894CC563-0FC1-40EA-B2B1-4A5B185663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5B8F1155-A51A-4602-97F0-5049A13D19A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64198E-7 L 0.30018 -0.001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00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5" grpId="1" bldLvl="0" animBg="1"/>
      <p:bldP spid="8" grpId="0" bldLvl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Rectangle 42">
            <a:extLst>
              <a:ext uri="{FF2B5EF4-FFF2-40B4-BE49-F238E27FC236}">
                <a16:creationId xmlns:a16="http://schemas.microsoft.com/office/drawing/2014/main" xmlns="" id="{5A1E9F77-3853-4F26-82DD-4CF0D0DFC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8" y="3619500"/>
            <a:ext cx="1081087" cy="1004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8" name="Rectangle 43">
            <a:extLst>
              <a:ext uri="{FF2B5EF4-FFF2-40B4-BE49-F238E27FC236}">
                <a16:creationId xmlns:a16="http://schemas.microsoft.com/office/drawing/2014/main" xmlns="" id="{7DD093F7-F9A6-4220-8611-88A7D6F95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1388" y="3617913"/>
            <a:ext cx="541337" cy="1004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69" name="Rectangle 44">
            <a:extLst>
              <a:ext uri="{FF2B5EF4-FFF2-40B4-BE49-F238E27FC236}">
                <a16:creationId xmlns:a16="http://schemas.microsoft.com/office/drawing/2014/main" xmlns="" id="{E1AD3535-091C-4DDE-8E05-60B5EC10B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8" y="3113088"/>
            <a:ext cx="10763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70" name="Rectangle 45">
            <a:extLst>
              <a:ext uri="{FF2B5EF4-FFF2-40B4-BE49-F238E27FC236}">
                <a16:creationId xmlns:a16="http://schemas.microsoft.com/office/drawing/2014/main" xmlns="" id="{0F3E417F-6CC0-40A5-8048-08698E545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1388" y="3113088"/>
            <a:ext cx="5413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66">
            <a:extLst>
              <a:ext uri="{FF2B5EF4-FFF2-40B4-BE49-F238E27FC236}">
                <a16:creationId xmlns:a16="http://schemas.microsoft.com/office/drawing/2014/main" xmlns="" id="{3F6AFA23-8418-41F2-A065-BF8131C59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4952" y="668159"/>
            <a:ext cx="7145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能把下面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个图形拼成一个正方形并求出你拼成的图形的面积吗？</a:t>
            </a:r>
          </a:p>
        </p:txBody>
      </p:sp>
      <p:sp>
        <p:nvSpPr>
          <p:cNvPr id="15" name="Text Box 67">
            <a:extLst>
              <a:ext uri="{FF2B5EF4-FFF2-40B4-BE49-F238E27FC236}">
                <a16:creationId xmlns:a16="http://schemas.microsoft.com/office/drawing/2014/main" xmlns="" id="{1395093B-0E9A-4769-9839-8154BBE19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0702" y="3497084"/>
            <a:ext cx="353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同学们拼出图形为：</a:t>
            </a:r>
          </a:p>
        </p:txBody>
      </p:sp>
      <p:grpSp>
        <p:nvGrpSpPr>
          <p:cNvPr id="3" name="组合 1">
            <a:extLst>
              <a:ext uri="{FF2B5EF4-FFF2-40B4-BE49-F238E27FC236}">
                <a16:creationId xmlns:a16="http://schemas.microsoft.com/office/drawing/2014/main" xmlns="" id="{4AF6E32F-F124-41A1-AC53-057A4A8D892B}"/>
              </a:ext>
            </a:extLst>
          </p:cNvPr>
          <p:cNvGrpSpPr>
            <a:grpSpLocks/>
          </p:cNvGrpSpPr>
          <p:nvPr/>
        </p:nvGrpSpPr>
        <p:grpSpPr bwMode="auto">
          <a:xfrm>
            <a:off x="2303463" y="1868488"/>
            <a:ext cx="3511550" cy="1171575"/>
            <a:chOff x="2438" y="3360"/>
            <a:chExt cx="7372" cy="2457"/>
          </a:xfrm>
        </p:grpSpPr>
        <p:sp>
          <p:nvSpPr>
            <p:cNvPr id="71688" name="Text Box 17">
              <a:extLst>
                <a:ext uri="{FF2B5EF4-FFF2-40B4-BE49-F238E27FC236}">
                  <a16:creationId xmlns:a16="http://schemas.microsoft.com/office/drawing/2014/main" xmlns="" id="{5188AB0B-8D25-4078-922C-5420E1261A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3" y="4823"/>
              <a:ext cx="1210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1689" name="Text Box 18">
              <a:extLst>
                <a:ext uri="{FF2B5EF4-FFF2-40B4-BE49-F238E27FC236}">
                  <a16:creationId xmlns:a16="http://schemas.microsoft.com/office/drawing/2014/main" xmlns="" id="{A7A05F62-1AD6-4F44-9635-2673CE55D1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8" y="3928"/>
              <a:ext cx="37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71690" name="Rectangle 19">
              <a:extLst>
                <a:ext uri="{FF2B5EF4-FFF2-40B4-BE49-F238E27FC236}">
                  <a16:creationId xmlns:a16="http://schemas.microsoft.com/office/drawing/2014/main" xmlns="" id="{AE0949CA-9606-452E-AEF0-4E73602D7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3" y="3360"/>
              <a:ext cx="1510" cy="1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71691" name="Group 77">
              <a:extLst>
                <a:ext uri="{FF2B5EF4-FFF2-40B4-BE49-F238E27FC236}">
                  <a16:creationId xmlns:a16="http://schemas.microsoft.com/office/drawing/2014/main" xmlns="" id="{EE8F2A66-7E80-429D-B622-CD87738431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80" y="4153"/>
              <a:ext cx="1130" cy="1620"/>
              <a:chOff x="2835" y="1661"/>
              <a:chExt cx="452" cy="648"/>
            </a:xfrm>
          </p:grpSpPr>
          <p:sp>
            <p:nvSpPr>
              <p:cNvPr id="71692" name="Text Box 74">
                <a:extLst>
                  <a:ext uri="{FF2B5EF4-FFF2-40B4-BE49-F238E27FC236}">
                    <a16:creationId xmlns:a16="http://schemas.microsoft.com/office/drawing/2014/main" xmlns="" id="{0B335994-C110-4EA1-A330-79BA66D85B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6" y="1745"/>
                <a:ext cx="1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71693" name="Text Box 75">
                <a:extLst>
                  <a:ext uri="{FF2B5EF4-FFF2-40B4-BE49-F238E27FC236}">
                    <a16:creationId xmlns:a16="http://schemas.microsoft.com/office/drawing/2014/main" xmlns="" id="{C81701EA-A0DE-4620-A2D5-E7FD4ECCB8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94" y="1961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  <p:sp>
            <p:nvSpPr>
              <p:cNvPr id="71694" name="Rectangle 76">
                <a:extLst>
                  <a:ext uri="{FF2B5EF4-FFF2-40B4-BE49-F238E27FC236}">
                    <a16:creationId xmlns:a16="http://schemas.microsoft.com/office/drawing/2014/main" xmlns="" id="{7F0A4A25-87A4-46B7-8CEA-D2E7C4C3F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" y="1661"/>
                <a:ext cx="301" cy="3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1695" name="Group 83">
              <a:extLst>
                <a:ext uri="{FF2B5EF4-FFF2-40B4-BE49-F238E27FC236}">
                  <a16:creationId xmlns:a16="http://schemas.microsoft.com/office/drawing/2014/main" xmlns="" id="{597EE426-7F24-458C-BB94-8B783FAEAE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60" y="3360"/>
              <a:ext cx="1172" cy="2456"/>
              <a:chOff x="2336" y="1344"/>
              <a:chExt cx="469" cy="983"/>
            </a:xfrm>
          </p:grpSpPr>
          <p:sp>
            <p:nvSpPr>
              <p:cNvPr id="71696" name="Rectangle 80">
                <a:extLst>
                  <a:ext uri="{FF2B5EF4-FFF2-40B4-BE49-F238E27FC236}">
                    <a16:creationId xmlns:a16="http://schemas.microsoft.com/office/drawing/2014/main" xmlns="" id="{EFC34DF1-AA97-49B1-9ED5-36787459D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6" y="1344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1697" name="Text Box 81">
                <a:extLst>
                  <a:ext uri="{FF2B5EF4-FFF2-40B4-BE49-F238E27FC236}">
                    <a16:creationId xmlns:a16="http://schemas.microsoft.com/office/drawing/2014/main" xmlns="" id="{952ADE7E-3F23-47B0-8003-D3CB784613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3" y="1545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71698" name="Text Box 82">
                <a:extLst>
                  <a:ext uri="{FF2B5EF4-FFF2-40B4-BE49-F238E27FC236}">
                    <a16:creationId xmlns:a16="http://schemas.microsoft.com/office/drawing/2014/main" xmlns="" id="{F56A67A2-D2FC-474B-9B4A-F9530FB5DE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6" y="1979"/>
                <a:ext cx="149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</p:grpSp>
        <p:grpSp>
          <p:nvGrpSpPr>
            <p:cNvPr id="71699" name="Group 84">
              <a:extLst>
                <a:ext uri="{FF2B5EF4-FFF2-40B4-BE49-F238E27FC236}">
                  <a16:creationId xmlns:a16="http://schemas.microsoft.com/office/drawing/2014/main" xmlns="" id="{9F8E5B1C-114C-4917-91A0-5E2D88FB2C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60" y="3360"/>
              <a:ext cx="1172" cy="2457"/>
              <a:chOff x="2336" y="1344"/>
              <a:chExt cx="469" cy="983"/>
            </a:xfrm>
          </p:grpSpPr>
          <p:sp>
            <p:nvSpPr>
              <p:cNvPr id="71700" name="Rectangle 85">
                <a:extLst>
                  <a:ext uri="{FF2B5EF4-FFF2-40B4-BE49-F238E27FC236}">
                    <a16:creationId xmlns:a16="http://schemas.microsoft.com/office/drawing/2014/main" xmlns="" id="{BFF4C381-4975-4ACF-B5F4-91D12767F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6" y="1344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1701" name="Text Box 86">
                <a:extLst>
                  <a:ext uri="{FF2B5EF4-FFF2-40B4-BE49-F238E27FC236}">
                    <a16:creationId xmlns:a16="http://schemas.microsoft.com/office/drawing/2014/main" xmlns="" id="{C0EC3F43-99CB-4E96-ABE1-107EA12A7C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3" y="1545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  <p:sp>
            <p:nvSpPr>
              <p:cNvPr id="71702" name="Text Box 87">
                <a:extLst>
                  <a:ext uri="{FF2B5EF4-FFF2-40B4-BE49-F238E27FC236}">
                    <a16:creationId xmlns:a16="http://schemas.microsoft.com/office/drawing/2014/main" xmlns="" id="{7043F76A-C090-4224-9D35-A16DED5F96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6" y="1979"/>
                <a:ext cx="149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</a:p>
            </p:txBody>
          </p:sp>
        </p:grpSp>
        <p:sp>
          <p:nvSpPr>
            <p:cNvPr id="71703" name="Text Box 90">
              <a:extLst>
                <a:ext uri="{FF2B5EF4-FFF2-40B4-BE49-F238E27FC236}">
                  <a16:creationId xmlns:a16="http://schemas.microsoft.com/office/drawing/2014/main" xmlns="" id="{4F37842D-A77A-44E1-A465-606DC57F93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5" y="3813"/>
              <a:ext cx="1287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</a:p>
          </p:txBody>
        </p:sp>
        <p:sp>
          <p:nvSpPr>
            <p:cNvPr id="71704" name="Text Box 91">
              <a:extLst>
                <a:ext uri="{FF2B5EF4-FFF2-40B4-BE49-F238E27FC236}">
                  <a16:creationId xmlns:a16="http://schemas.microsoft.com/office/drawing/2014/main" xmlns="" id="{372439B0-CB40-429D-9050-44EF8A5F60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0" y="3813"/>
              <a:ext cx="90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²</a:t>
              </a:r>
            </a:p>
          </p:txBody>
        </p:sp>
        <p:sp>
          <p:nvSpPr>
            <p:cNvPr id="71705" name="Text Box 93">
              <a:extLst>
                <a:ext uri="{FF2B5EF4-FFF2-40B4-BE49-F238E27FC236}">
                  <a16:creationId xmlns:a16="http://schemas.microsoft.com/office/drawing/2014/main" xmlns="" id="{0BE25146-9B43-47A1-BAA4-A104E2F1AE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75" y="4153"/>
              <a:ext cx="90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²</a:t>
              </a:r>
            </a:p>
          </p:txBody>
        </p:sp>
        <p:sp>
          <p:nvSpPr>
            <p:cNvPr id="71706" name="Text Box 94">
              <a:extLst>
                <a:ext uri="{FF2B5EF4-FFF2-40B4-BE49-F238E27FC236}">
                  <a16:creationId xmlns:a16="http://schemas.microsoft.com/office/drawing/2014/main" xmlns="" id="{9735333C-9511-45EE-A9FA-AD58C9BFF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45" y="3813"/>
              <a:ext cx="1210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</a:p>
          </p:txBody>
        </p:sp>
      </p:grpSp>
      <p:grpSp>
        <p:nvGrpSpPr>
          <p:cNvPr id="32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33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813035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7" grpId="0" bldLvl="0" animBg="1"/>
      <p:bldP spid="10268" grpId="0" bldLvl="0" animBg="1"/>
      <p:bldP spid="10269" grpId="0" bldLvl="0" animBg="1"/>
      <p:bldP spid="10270" grpId="0" bldLvl="0" animBg="1"/>
      <p:bldP spid="15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9">
            <a:extLst>
              <a:ext uri="{FF2B5EF4-FFF2-40B4-BE49-F238E27FC236}">
                <a16:creationId xmlns:a16="http://schemas.microsoft.com/office/drawing/2014/main" xmlns="" id="{E40C5B3F-1DA8-43D3-931E-CE8BFF4B0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4312" y="889103"/>
            <a:ext cx="472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这个大正方形的面积可以怎么求？</a:t>
            </a:r>
          </a:p>
        </p:txBody>
      </p:sp>
      <p:grpSp>
        <p:nvGrpSpPr>
          <p:cNvPr id="3" name="Group 293">
            <a:extLst>
              <a:ext uri="{FF2B5EF4-FFF2-40B4-BE49-F238E27FC236}">
                <a16:creationId xmlns:a16="http://schemas.microsoft.com/office/drawing/2014/main" xmlns="" id="{DA00D0AE-9503-458B-9FF9-0B5F374CED6C}"/>
              </a:ext>
            </a:extLst>
          </p:cNvPr>
          <p:cNvGrpSpPr>
            <a:grpSpLocks/>
          </p:cNvGrpSpPr>
          <p:nvPr/>
        </p:nvGrpSpPr>
        <p:grpSpPr bwMode="auto">
          <a:xfrm>
            <a:off x="1331911" y="3582921"/>
            <a:ext cx="3779837" cy="515857"/>
            <a:chOff x="1020" y="3475"/>
            <a:chExt cx="3175" cy="434"/>
          </a:xfrm>
        </p:grpSpPr>
        <p:sp>
          <p:nvSpPr>
            <p:cNvPr id="72707" name="Rectangle 4">
              <a:extLst>
                <a:ext uri="{FF2B5EF4-FFF2-40B4-BE49-F238E27FC236}">
                  <a16:creationId xmlns:a16="http://schemas.microsoft.com/office/drawing/2014/main" xmlns="" id="{862DD140-5194-449F-92AE-751BACC0D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475"/>
              <a:ext cx="1407" cy="388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i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+2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i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08" name="Rectangle 4">
              <a:extLst>
                <a:ext uri="{FF2B5EF4-FFF2-40B4-BE49-F238E27FC236}">
                  <a16:creationId xmlns:a16="http://schemas.microsoft.com/office/drawing/2014/main" xmlns="" id="{8AFC115C-DE6D-460B-A6F9-A011D2DE7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5" y="3475"/>
              <a:ext cx="1360" cy="388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2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09" name="Text Box 263">
              <a:extLst>
                <a:ext uri="{FF2B5EF4-FFF2-40B4-BE49-F238E27FC236}">
                  <a16:creationId xmlns:a16="http://schemas.microsoft.com/office/drawing/2014/main" xmlns="" id="{4C447AB6-5689-4418-AC73-0E29C0C2F1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2" y="3521"/>
              <a:ext cx="2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710" name="Group 288">
            <a:extLst>
              <a:ext uri="{FF2B5EF4-FFF2-40B4-BE49-F238E27FC236}">
                <a16:creationId xmlns:a16="http://schemas.microsoft.com/office/drawing/2014/main" xmlns="" id="{90B3EAD4-03B3-4B95-9EA6-0432BC5C38EB}"/>
              </a:ext>
            </a:extLst>
          </p:cNvPr>
          <p:cNvGrpSpPr>
            <a:grpSpLocks/>
          </p:cNvGrpSpPr>
          <p:nvPr/>
        </p:nvGrpSpPr>
        <p:grpSpPr bwMode="auto">
          <a:xfrm>
            <a:off x="6388181" y="1119935"/>
            <a:ext cx="1933575" cy="1970087"/>
            <a:chOff x="1301" y="927"/>
            <a:chExt cx="1624" cy="1655"/>
          </a:xfrm>
        </p:grpSpPr>
        <p:sp>
          <p:nvSpPr>
            <p:cNvPr id="72711" name="Rectangle 22">
              <a:extLst>
                <a:ext uri="{FF2B5EF4-FFF2-40B4-BE49-F238E27FC236}">
                  <a16:creationId xmlns:a16="http://schemas.microsoft.com/office/drawing/2014/main" xmlns="" id="{DAC2441E-5C5B-42B2-BC9A-531A93B59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2" y="1389"/>
              <a:ext cx="453" cy="9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2" name="Rectangle 26">
              <a:extLst>
                <a:ext uri="{FF2B5EF4-FFF2-40B4-BE49-F238E27FC236}">
                  <a16:creationId xmlns:a16="http://schemas.microsoft.com/office/drawing/2014/main" xmlns="" id="{0588893D-64F9-4BFD-9436-15E63ECBC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" y="1389"/>
              <a:ext cx="907" cy="90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3" name="Rectangle 27">
              <a:extLst>
                <a:ext uri="{FF2B5EF4-FFF2-40B4-BE49-F238E27FC236}">
                  <a16:creationId xmlns:a16="http://schemas.microsoft.com/office/drawing/2014/main" xmlns="" id="{5611940D-FC8C-4E46-92DB-9087561BE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" y="936"/>
              <a:ext cx="907" cy="4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4" name="Rectangle 28">
              <a:extLst>
                <a:ext uri="{FF2B5EF4-FFF2-40B4-BE49-F238E27FC236}">
                  <a16:creationId xmlns:a16="http://schemas.microsoft.com/office/drawing/2014/main" xmlns="" id="{C9A9CEDF-AF51-4B2C-A290-02225584E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2" y="936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2715" name="Group 156">
              <a:extLst>
                <a:ext uri="{FF2B5EF4-FFF2-40B4-BE49-F238E27FC236}">
                  <a16:creationId xmlns:a16="http://schemas.microsoft.com/office/drawing/2014/main" xmlns="" id="{30C787CA-2105-4BA3-B448-DD2C4A0F590E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989" y="1720"/>
              <a:ext cx="907" cy="227"/>
              <a:chOff x="2928" y="1200"/>
              <a:chExt cx="1296" cy="240"/>
            </a:xfrm>
          </p:grpSpPr>
          <p:grpSp>
            <p:nvGrpSpPr>
              <p:cNvPr id="72716" name="Group 157">
                <a:extLst>
                  <a:ext uri="{FF2B5EF4-FFF2-40B4-BE49-F238E27FC236}">
                    <a16:creationId xmlns:a16="http://schemas.microsoft.com/office/drawing/2014/main" xmlns="" id="{C28EDC22-4B9D-435D-97F8-0D4B8F5A84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28" y="1248"/>
                <a:ext cx="1296" cy="144"/>
                <a:chOff x="2644" y="1248"/>
                <a:chExt cx="1580" cy="144"/>
              </a:xfrm>
            </p:grpSpPr>
            <p:grpSp>
              <p:nvGrpSpPr>
                <p:cNvPr id="72717" name="Group 158">
                  <a:extLst>
                    <a:ext uri="{FF2B5EF4-FFF2-40B4-BE49-F238E27FC236}">
                      <a16:creationId xmlns:a16="http://schemas.microsoft.com/office/drawing/2014/main" xmlns="" id="{7C2EA4B7-AB21-4541-ACBF-BBF0655744C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644" y="1248"/>
                  <a:ext cx="630" cy="119"/>
                  <a:chOff x="3167" y="2549"/>
                  <a:chExt cx="636" cy="119"/>
                </a:xfrm>
              </p:grpSpPr>
              <p:sp>
                <p:nvSpPr>
                  <p:cNvPr id="72718" name="Line 159">
                    <a:extLst>
                      <a:ext uri="{FF2B5EF4-FFF2-40B4-BE49-F238E27FC236}">
                        <a16:creationId xmlns:a16="http://schemas.microsoft.com/office/drawing/2014/main" xmlns="" id="{A049D4B5-0991-489F-8B4B-6C0A5E67B4D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5" y="2608"/>
                    <a:ext cx="558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19" name="Freeform 160">
                    <a:extLst>
                      <a:ext uri="{FF2B5EF4-FFF2-40B4-BE49-F238E27FC236}">
                        <a16:creationId xmlns:a16="http://schemas.microsoft.com/office/drawing/2014/main" xmlns="" id="{FFDDAAE5-5A6E-4373-BD71-2293701E88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549"/>
                    <a:ext cx="97" cy="119"/>
                  </a:xfrm>
                  <a:custGeom>
                    <a:avLst/>
                    <a:gdLst>
                      <a:gd name="T0" fmla="*/ 97 w 97"/>
                      <a:gd name="T1" fmla="*/ 119 h 119"/>
                      <a:gd name="T2" fmla="*/ 0 w 97"/>
                      <a:gd name="T3" fmla="*/ 59 h 119"/>
                      <a:gd name="T4" fmla="*/ 97 w 97"/>
                      <a:gd name="T5" fmla="*/ 0 h 119"/>
                      <a:gd name="T6" fmla="*/ 97 w 97"/>
                      <a:gd name="T7" fmla="*/ 119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>
                    <a:solidFill>
                      <a:srgbClr val="99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2720" name="Group 161">
                  <a:extLst>
                    <a:ext uri="{FF2B5EF4-FFF2-40B4-BE49-F238E27FC236}">
                      <a16:creationId xmlns:a16="http://schemas.microsoft.com/office/drawing/2014/main" xmlns="" id="{EC92B6DF-1E79-4D83-A1B0-CB310F44B3C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3559" y="1248"/>
                  <a:ext cx="665" cy="144"/>
                  <a:chOff x="3167" y="2549"/>
                  <a:chExt cx="636" cy="119"/>
                </a:xfrm>
              </p:grpSpPr>
              <p:sp>
                <p:nvSpPr>
                  <p:cNvPr id="72721" name="Line 162">
                    <a:extLst>
                      <a:ext uri="{FF2B5EF4-FFF2-40B4-BE49-F238E27FC236}">
                        <a16:creationId xmlns:a16="http://schemas.microsoft.com/office/drawing/2014/main" xmlns="" id="{99A2CDC2-8554-4B39-AA5D-046208EA230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5" y="2608"/>
                    <a:ext cx="558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22" name="Freeform 163">
                    <a:extLst>
                      <a:ext uri="{FF2B5EF4-FFF2-40B4-BE49-F238E27FC236}">
                        <a16:creationId xmlns:a16="http://schemas.microsoft.com/office/drawing/2014/main" xmlns="" id="{46C2DA39-E58D-4F29-8C09-FC964F3DF6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549"/>
                    <a:ext cx="97" cy="119"/>
                  </a:xfrm>
                  <a:custGeom>
                    <a:avLst/>
                    <a:gdLst>
                      <a:gd name="T0" fmla="*/ 97 w 97"/>
                      <a:gd name="T1" fmla="*/ 119 h 119"/>
                      <a:gd name="T2" fmla="*/ 0 w 97"/>
                      <a:gd name="T3" fmla="*/ 59 h 119"/>
                      <a:gd name="T4" fmla="*/ 97 w 97"/>
                      <a:gd name="T5" fmla="*/ 0 h 119"/>
                      <a:gd name="T6" fmla="*/ 97 w 97"/>
                      <a:gd name="T7" fmla="*/ 119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>
                    <a:solidFill>
                      <a:srgbClr val="99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72723" name="Group 164">
                <a:extLst>
                  <a:ext uri="{FF2B5EF4-FFF2-40B4-BE49-F238E27FC236}">
                    <a16:creationId xmlns:a16="http://schemas.microsoft.com/office/drawing/2014/main" xmlns="" id="{E656B807-EC8F-4953-ADDF-C1244DC1FE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28" y="1200"/>
                <a:ext cx="1296" cy="240"/>
                <a:chOff x="3216" y="2496"/>
                <a:chExt cx="1632" cy="240"/>
              </a:xfrm>
            </p:grpSpPr>
            <p:sp>
              <p:nvSpPr>
                <p:cNvPr id="72724" name="Line 165">
                  <a:extLst>
                    <a:ext uri="{FF2B5EF4-FFF2-40B4-BE49-F238E27FC236}">
                      <a16:creationId xmlns:a16="http://schemas.microsoft.com/office/drawing/2014/main" xmlns="" id="{7C3BBBCE-9C30-43A2-8D8C-1F5EDE27CC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25" name="Line 166">
                  <a:extLst>
                    <a:ext uri="{FF2B5EF4-FFF2-40B4-BE49-F238E27FC236}">
                      <a16:creationId xmlns:a16="http://schemas.microsoft.com/office/drawing/2014/main" xmlns="" id="{4C7D2FF7-FEC8-4719-BE3E-839562E94C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3" name="Rectangle 167">
              <a:extLst>
                <a:ext uri="{FF2B5EF4-FFF2-40B4-BE49-F238E27FC236}">
                  <a16:creationId xmlns:a16="http://schemas.microsoft.com/office/drawing/2014/main" xmlns="" id="{0F50B4AD-82C8-425C-B280-61161B5B0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" y="1672"/>
              <a:ext cx="169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</a:p>
          </p:txBody>
        </p:sp>
        <p:grpSp>
          <p:nvGrpSpPr>
            <p:cNvPr id="72727" name="Group 169">
              <a:extLst>
                <a:ext uri="{FF2B5EF4-FFF2-40B4-BE49-F238E27FC236}">
                  <a16:creationId xmlns:a16="http://schemas.microsoft.com/office/drawing/2014/main" xmlns="" id="{2747712D-B164-49BB-84DF-8A051917F39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205" y="1044"/>
              <a:ext cx="453" cy="212"/>
              <a:chOff x="3216" y="2496"/>
              <a:chExt cx="1632" cy="240"/>
            </a:xfrm>
          </p:grpSpPr>
          <p:sp>
            <p:nvSpPr>
              <p:cNvPr id="72728" name="Line 170">
                <a:extLst>
                  <a:ext uri="{FF2B5EF4-FFF2-40B4-BE49-F238E27FC236}">
                    <a16:creationId xmlns:a16="http://schemas.microsoft.com/office/drawing/2014/main" xmlns="" id="{297526AC-74D9-4B3B-94E8-CE72722FDA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29" name="Line 171">
                <a:extLst>
                  <a:ext uri="{FF2B5EF4-FFF2-40B4-BE49-F238E27FC236}">
                    <a16:creationId xmlns:a16="http://schemas.microsoft.com/office/drawing/2014/main" xmlns="" id="{FC0E0BCD-80C2-435E-A14F-2CE807B10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730" name="Group 172">
              <a:extLst>
                <a:ext uri="{FF2B5EF4-FFF2-40B4-BE49-F238E27FC236}">
                  <a16:creationId xmlns:a16="http://schemas.microsoft.com/office/drawing/2014/main" xmlns="" id="{5C12AE6E-D5EF-4495-AC21-00EA9EBA9A79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0" y="1150"/>
              <a:ext cx="453" cy="0"/>
              <a:chOff x="4416" y="3504"/>
              <a:chExt cx="864" cy="0"/>
            </a:xfrm>
          </p:grpSpPr>
          <p:sp>
            <p:nvSpPr>
              <p:cNvPr id="72731" name="Line 173">
                <a:extLst>
                  <a:ext uri="{FF2B5EF4-FFF2-40B4-BE49-F238E27FC236}">
                    <a16:creationId xmlns:a16="http://schemas.microsoft.com/office/drawing/2014/main" xmlns="" id="{704EEC39-309B-4AE5-921D-B8FF0CE0A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4" y="3504"/>
                <a:ext cx="336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32" name="Line 174">
                <a:extLst>
                  <a:ext uri="{FF2B5EF4-FFF2-40B4-BE49-F238E27FC236}">
                    <a16:creationId xmlns:a16="http://schemas.microsoft.com/office/drawing/2014/main" xmlns="" id="{CA912ACE-D246-469C-BDF2-03D0F4B390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6" y="3504"/>
                <a:ext cx="336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733" name="Text Box 175">
              <a:extLst>
                <a:ext uri="{FF2B5EF4-FFF2-40B4-BE49-F238E27FC236}">
                  <a16:creationId xmlns:a16="http://schemas.microsoft.com/office/drawing/2014/main" xmlns="" id="{56782979-6C04-44FE-9ADC-B024FF4CE0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1" y="1010"/>
              <a:ext cx="26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77">
              <a:extLst>
                <a:ext uri="{FF2B5EF4-FFF2-40B4-BE49-F238E27FC236}">
                  <a16:creationId xmlns:a16="http://schemas.microsoft.com/office/drawing/2014/main" xmlns="" id="{B499211B-3C75-4A55-A66A-9C2963CE4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2301"/>
              <a:ext cx="149" cy="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</a:p>
          </p:txBody>
        </p:sp>
        <p:grpSp>
          <p:nvGrpSpPr>
            <p:cNvPr id="72735" name="Group 179">
              <a:extLst>
                <a:ext uri="{FF2B5EF4-FFF2-40B4-BE49-F238E27FC236}">
                  <a16:creationId xmlns:a16="http://schemas.microsoft.com/office/drawing/2014/main" xmlns="" id="{7252DC5E-4289-4CEC-AEE0-5F8E7656A5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65" y="2387"/>
              <a:ext cx="907" cy="137"/>
              <a:chOff x="2644" y="1248"/>
              <a:chExt cx="1580" cy="144"/>
            </a:xfrm>
          </p:grpSpPr>
          <p:grpSp>
            <p:nvGrpSpPr>
              <p:cNvPr id="72736" name="Group 180">
                <a:extLst>
                  <a:ext uri="{FF2B5EF4-FFF2-40B4-BE49-F238E27FC236}">
                    <a16:creationId xmlns:a16="http://schemas.microsoft.com/office/drawing/2014/main" xmlns="" id="{A106109B-3E22-4F42-A7B9-1AA2A9674D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4" y="1248"/>
                <a:ext cx="630" cy="119"/>
                <a:chOff x="3167" y="2549"/>
                <a:chExt cx="636" cy="119"/>
              </a:xfrm>
            </p:grpSpPr>
            <p:sp>
              <p:nvSpPr>
                <p:cNvPr id="72737" name="Line 181">
                  <a:extLst>
                    <a:ext uri="{FF2B5EF4-FFF2-40B4-BE49-F238E27FC236}">
                      <a16:creationId xmlns:a16="http://schemas.microsoft.com/office/drawing/2014/main" xmlns="" id="{1A481338-ACC1-4AC4-BC3F-B06595D2A7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45" y="2608"/>
                  <a:ext cx="558" cy="1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38" name="Freeform 182">
                  <a:extLst>
                    <a:ext uri="{FF2B5EF4-FFF2-40B4-BE49-F238E27FC236}">
                      <a16:creationId xmlns:a16="http://schemas.microsoft.com/office/drawing/2014/main" xmlns="" id="{91358C39-A0EB-4D50-91FE-5BC8F40DA8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7" y="2549"/>
                  <a:ext cx="97" cy="119"/>
                </a:xfrm>
                <a:custGeom>
                  <a:avLst/>
                  <a:gdLst>
                    <a:gd name="T0" fmla="*/ 97 w 97"/>
                    <a:gd name="T1" fmla="*/ 119 h 119"/>
                    <a:gd name="T2" fmla="*/ 0 w 97"/>
                    <a:gd name="T3" fmla="*/ 59 h 119"/>
                    <a:gd name="T4" fmla="*/ 97 w 97"/>
                    <a:gd name="T5" fmla="*/ 0 h 119"/>
                    <a:gd name="T6" fmla="*/ 97 w 97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>
                  <a:solidFill>
                    <a:srgbClr val="99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2739" name="Group 183">
                <a:extLst>
                  <a:ext uri="{FF2B5EF4-FFF2-40B4-BE49-F238E27FC236}">
                    <a16:creationId xmlns:a16="http://schemas.microsoft.com/office/drawing/2014/main" xmlns="" id="{CFC11B83-DC35-422E-AB71-4A29059EBD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3559" y="1248"/>
                <a:ext cx="665" cy="144"/>
                <a:chOff x="3167" y="2549"/>
                <a:chExt cx="636" cy="119"/>
              </a:xfrm>
            </p:grpSpPr>
            <p:sp>
              <p:nvSpPr>
                <p:cNvPr id="72740" name="Line 184">
                  <a:extLst>
                    <a:ext uri="{FF2B5EF4-FFF2-40B4-BE49-F238E27FC236}">
                      <a16:creationId xmlns:a16="http://schemas.microsoft.com/office/drawing/2014/main" xmlns="" id="{A2D12AA6-3B66-46E6-8695-E328DE6A61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45" y="2608"/>
                  <a:ext cx="558" cy="1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41" name="Freeform 185">
                  <a:extLst>
                    <a:ext uri="{FF2B5EF4-FFF2-40B4-BE49-F238E27FC236}">
                      <a16:creationId xmlns:a16="http://schemas.microsoft.com/office/drawing/2014/main" xmlns="" id="{AB419B2B-8E0E-489F-9A6A-5E9D9315B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7" y="2549"/>
                  <a:ext cx="97" cy="119"/>
                </a:xfrm>
                <a:custGeom>
                  <a:avLst/>
                  <a:gdLst>
                    <a:gd name="T0" fmla="*/ 97 w 97"/>
                    <a:gd name="T1" fmla="*/ 119 h 119"/>
                    <a:gd name="T2" fmla="*/ 0 w 97"/>
                    <a:gd name="T3" fmla="*/ 59 h 119"/>
                    <a:gd name="T4" fmla="*/ 97 w 97"/>
                    <a:gd name="T5" fmla="*/ 0 h 119"/>
                    <a:gd name="T6" fmla="*/ 97 w 97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>
                  <a:solidFill>
                    <a:srgbClr val="99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72742" name="Group 186">
              <a:extLst>
                <a:ext uri="{FF2B5EF4-FFF2-40B4-BE49-F238E27FC236}">
                  <a16:creationId xmlns:a16="http://schemas.microsoft.com/office/drawing/2014/main" xmlns="" id="{6E5D925B-D865-4A5B-9C92-10ED1B038D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65" y="2341"/>
              <a:ext cx="907" cy="226"/>
              <a:chOff x="3216" y="2496"/>
              <a:chExt cx="1632" cy="240"/>
            </a:xfrm>
          </p:grpSpPr>
          <p:sp>
            <p:nvSpPr>
              <p:cNvPr id="72743" name="Line 187">
                <a:extLst>
                  <a:ext uri="{FF2B5EF4-FFF2-40B4-BE49-F238E27FC236}">
                    <a16:creationId xmlns:a16="http://schemas.microsoft.com/office/drawing/2014/main" xmlns="" id="{9A7D1722-6BC3-4324-87B1-3EDA2699B8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16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44" name="Line 188">
                <a:extLst>
                  <a:ext uri="{FF2B5EF4-FFF2-40B4-BE49-F238E27FC236}">
                    <a16:creationId xmlns:a16="http://schemas.microsoft.com/office/drawing/2014/main" xmlns="" id="{23585224-C752-4F95-A178-82F1270CB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745" name="Group 190">
              <a:extLst>
                <a:ext uri="{FF2B5EF4-FFF2-40B4-BE49-F238E27FC236}">
                  <a16:creationId xmlns:a16="http://schemas.microsoft.com/office/drawing/2014/main" xmlns="" id="{B8990585-BAA5-4F97-856A-31F5946FC2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72" y="2387"/>
              <a:ext cx="453" cy="153"/>
              <a:chOff x="4752" y="2832"/>
              <a:chExt cx="864" cy="240"/>
            </a:xfrm>
          </p:grpSpPr>
          <p:grpSp>
            <p:nvGrpSpPr>
              <p:cNvPr id="72746" name="Group 191">
                <a:extLst>
                  <a:ext uri="{FF2B5EF4-FFF2-40B4-BE49-F238E27FC236}">
                    <a16:creationId xmlns:a16="http://schemas.microsoft.com/office/drawing/2014/main" xmlns="" id="{89AA1FDD-7082-49EB-AF5B-75EE9D55AE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2" y="2832"/>
                <a:ext cx="864" cy="240"/>
                <a:chOff x="3216" y="2496"/>
                <a:chExt cx="1632" cy="240"/>
              </a:xfrm>
            </p:grpSpPr>
            <p:sp>
              <p:nvSpPr>
                <p:cNvPr id="72747" name="Line 192">
                  <a:extLst>
                    <a:ext uri="{FF2B5EF4-FFF2-40B4-BE49-F238E27FC236}">
                      <a16:creationId xmlns:a16="http://schemas.microsoft.com/office/drawing/2014/main" xmlns="" id="{F357ADC0-CBED-4619-97BC-D8099FCBC8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48" name="Line 193">
                  <a:extLst>
                    <a:ext uri="{FF2B5EF4-FFF2-40B4-BE49-F238E27FC236}">
                      <a16:creationId xmlns:a16="http://schemas.microsoft.com/office/drawing/2014/main" xmlns="" id="{87D8C248-12B7-444F-B067-9B3C714BC0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2749" name="Group 194">
                <a:extLst>
                  <a:ext uri="{FF2B5EF4-FFF2-40B4-BE49-F238E27FC236}">
                    <a16:creationId xmlns:a16="http://schemas.microsoft.com/office/drawing/2014/main" xmlns="" id="{523A0E33-B189-49F3-9564-534ABAC10C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2" y="2928"/>
                <a:ext cx="864" cy="0"/>
                <a:chOff x="4416" y="3504"/>
                <a:chExt cx="864" cy="0"/>
              </a:xfrm>
            </p:grpSpPr>
            <p:sp>
              <p:nvSpPr>
                <p:cNvPr id="72750" name="Line 195">
                  <a:extLst>
                    <a:ext uri="{FF2B5EF4-FFF2-40B4-BE49-F238E27FC236}">
                      <a16:creationId xmlns:a16="http://schemas.microsoft.com/office/drawing/2014/main" xmlns="" id="{BD1FAE79-2959-4B22-9C35-DE4DC47835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44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51" name="Line 196">
                  <a:extLst>
                    <a:ext uri="{FF2B5EF4-FFF2-40B4-BE49-F238E27FC236}">
                      <a16:creationId xmlns:a16="http://schemas.microsoft.com/office/drawing/2014/main" xmlns="" id="{CE059C70-7EF0-40F1-A2DD-40C1392EEA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16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" name="Rectangle 197">
              <a:extLst>
                <a:ext uri="{FF2B5EF4-FFF2-40B4-BE49-F238E27FC236}">
                  <a16:creationId xmlns:a16="http://schemas.microsoft.com/office/drawing/2014/main" xmlns="" id="{6EE3AF31-98AC-4C79-B0A1-9A9E12CD5B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3" y="2349"/>
              <a:ext cx="176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b</a:t>
              </a:r>
            </a:p>
          </p:txBody>
        </p:sp>
        <p:sp>
          <p:nvSpPr>
            <p:cNvPr id="72753" name="Text Box 284">
              <a:extLst>
                <a:ext uri="{FF2B5EF4-FFF2-40B4-BE49-F238E27FC236}">
                  <a16:creationId xmlns:a16="http://schemas.microsoft.com/office/drawing/2014/main" xmlns="" id="{E3312883-B492-4F26-A19A-396066B3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" y="1661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²</a:t>
              </a:r>
            </a:p>
          </p:txBody>
        </p:sp>
        <p:sp>
          <p:nvSpPr>
            <p:cNvPr id="72754" name="Text Box 285">
              <a:extLst>
                <a:ext uri="{FF2B5EF4-FFF2-40B4-BE49-F238E27FC236}">
                  <a16:creationId xmlns:a16="http://schemas.microsoft.com/office/drawing/2014/main" xmlns="" id="{A16B0309-E452-4FFA-B5D7-6C2F63A133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7" y="1661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55" name="Text Box 286">
              <a:extLst>
                <a:ext uri="{FF2B5EF4-FFF2-40B4-BE49-F238E27FC236}">
                  <a16:creationId xmlns:a16="http://schemas.microsoft.com/office/drawing/2014/main" xmlns="" id="{564B5F6B-766D-4154-8F06-668DF4AEA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7" y="102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56" name="Text Box 287">
              <a:extLst>
                <a:ext uri="{FF2B5EF4-FFF2-40B4-BE49-F238E27FC236}">
                  <a16:creationId xmlns:a16="http://schemas.microsoft.com/office/drawing/2014/main" xmlns="" id="{21B82604-62B1-4267-9971-E1FDD6B46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7" y="102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²</a:t>
              </a:r>
            </a:p>
          </p:txBody>
        </p:sp>
      </p:grpSp>
      <p:sp>
        <p:nvSpPr>
          <p:cNvPr id="54" name="Rectangle 4">
            <a:extLst>
              <a:ext uri="{FF2B5EF4-FFF2-40B4-BE49-F238E27FC236}">
                <a16:creationId xmlns:a16="http://schemas.microsoft.com/office/drawing/2014/main" xmlns="" id="{2E8FC7DC-F3B9-4A3F-A1E8-905FA1BF4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8106" y="1792225"/>
            <a:ext cx="1619250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>
            <a:extLst>
              <a:ext uri="{FF2B5EF4-FFF2-40B4-BE49-F238E27FC236}">
                <a16:creationId xmlns:a16="http://schemas.microsoft.com/office/drawing/2014/main" xmlns="" id="{8E673827-0AD0-4601-BBF5-D4A87438E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693" y="1792225"/>
            <a:ext cx="16748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291">
            <a:extLst>
              <a:ext uri="{FF2B5EF4-FFF2-40B4-BE49-F238E27FC236}">
                <a16:creationId xmlns:a16="http://schemas.microsoft.com/office/drawing/2014/main" xmlns="" id="{034D2428-E449-482A-8D64-CF8840639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893" y="1792225"/>
            <a:ext cx="2698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endParaRPr lang="en-US" altLang="zh-CN" sz="21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 Box 292">
            <a:extLst>
              <a:ext uri="{FF2B5EF4-FFF2-40B4-BE49-F238E27FC236}">
                <a16:creationId xmlns:a16="http://schemas.microsoft.com/office/drawing/2014/main" xmlns="" id="{5BCC792A-B81C-4AA7-B53B-3A782145B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6" y="2612258"/>
            <a:ext cx="545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将上面的等式倒过来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看，能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得到：</a:t>
            </a:r>
          </a:p>
        </p:txBody>
      </p:sp>
      <p:grpSp>
        <p:nvGrpSpPr>
          <p:cNvPr id="62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63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65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77644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 bldLvl="0" animBg="1"/>
      <p:bldP spid="55" grpId="0" bldLvl="0" animBg="1"/>
      <p:bldP spid="5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>
            <a:extLst>
              <a:ext uri="{FF2B5EF4-FFF2-40B4-BE49-F238E27FC236}">
                <a16:creationId xmlns:a16="http://schemas.microsoft.com/office/drawing/2014/main" xmlns="" id="{5B6EEC58-D7A9-414D-83AF-3DB4C7287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343" y="1379538"/>
            <a:ext cx="17637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ab+b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xmlns="" id="{592B03DE-BD13-4293-BA30-3EED08586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701" y="1379537"/>
            <a:ext cx="17637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ab+b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xmlns="" id="{B8561B9C-180E-4333-8E0A-5B0FF1F0F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561181"/>
            <a:ext cx="882014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们把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²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ab+b²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²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ab+b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这样的式子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做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全平方式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. </a:t>
            </a:r>
            <a:endParaRPr lang="en-US" altLang="zh-CN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xmlns="" id="{18741433-4271-4BF4-9FA6-C1FA23508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154" y="1343099"/>
            <a:ext cx="2708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观察这两个多项式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16" name="Text Box 22">
            <a:extLst>
              <a:ext uri="{FF2B5EF4-FFF2-40B4-BE49-F238E27FC236}">
                <a16:creationId xmlns:a16="http://schemas.microsoft.com/office/drawing/2014/main" xmlns="" id="{1B34DB14-A5EF-4551-BE24-502A49BB8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299" y="2048173"/>
            <a:ext cx="3568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个多项式有几项？</a:t>
            </a:r>
          </a:p>
        </p:txBody>
      </p:sp>
      <p:sp>
        <p:nvSpPr>
          <p:cNvPr id="17" name="Text Box 23">
            <a:extLst>
              <a:ext uri="{FF2B5EF4-FFF2-40B4-BE49-F238E27FC236}">
                <a16:creationId xmlns:a16="http://schemas.microsoft.com/office/drawing/2014/main" xmlns="" id="{2A91FB6F-E2A6-4440-97A8-2635E0027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424" y="3657898"/>
            <a:ext cx="5494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间项和第一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项，第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三项有什么关系？</a:t>
            </a:r>
          </a:p>
        </p:txBody>
      </p:sp>
      <p:sp>
        <p:nvSpPr>
          <p:cNvPr id="18" name="Text Box 24">
            <a:extLst>
              <a:ext uri="{FF2B5EF4-FFF2-40B4-BE49-F238E27FC236}">
                <a16:creationId xmlns:a16="http://schemas.microsoft.com/office/drawing/2014/main" xmlns="" id="{125B648A-A7B4-4FF7-9231-8700CD524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774" y="2589510"/>
            <a:ext cx="7397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个多项式的第一项和第三项有什么特征？</a:t>
            </a:r>
          </a:p>
        </p:txBody>
      </p:sp>
      <p:sp>
        <p:nvSpPr>
          <p:cNvPr id="19" name="Text Box 25">
            <a:extLst>
              <a:ext uri="{FF2B5EF4-FFF2-40B4-BE49-F238E27FC236}">
                <a16:creationId xmlns:a16="http://schemas.microsoft.com/office/drawing/2014/main" xmlns="" id="{CFDDED5B-59BA-4B9B-8EFA-363864CDC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9" y="2048173"/>
            <a:ext cx="755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项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26">
            <a:extLst>
              <a:ext uri="{FF2B5EF4-FFF2-40B4-BE49-F238E27FC236}">
                <a16:creationId xmlns:a16="http://schemas.microsoft.com/office/drawing/2014/main" xmlns="" id="{0D74885A-1808-4DE2-9B44-11ED4C1D7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012" y="3071813"/>
            <a:ext cx="5130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这两项都是数或式的平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方，并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且符号相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</a:t>
            </a:r>
            <a:r>
              <a:rPr lang="en-US" altLang="zh-CN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Text Box 27">
            <a:extLst>
              <a:ext uri="{FF2B5EF4-FFF2-40B4-BE49-F238E27FC236}">
                <a16:creationId xmlns:a16="http://schemas.microsoft.com/office/drawing/2014/main" xmlns="" id="{6E171B5F-8D50-4C9C-8FAE-B33B33F2B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012" y="4180681"/>
            <a:ext cx="46450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是第一项和第三项底数的积的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倍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255038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/>
      <p:bldP spid="16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">
            <a:extLst>
              <a:ext uri="{FF2B5EF4-FFF2-40B4-BE49-F238E27FC236}">
                <a16:creationId xmlns:a16="http://schemas.microsoft.com/office/drawing/2014/main" xmlns="" id="{FE6F2B7E-E476-472F-A6B3-D143ED482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6538" y="1285426"/>
            <a:ext cx="682783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完全平方式的特点：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9999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必须是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三项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式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或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可以看成三项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的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有两个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同号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的数或式的平方；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中间有两底数之积的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±2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倍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009999"/>
                </a:solidFill>
                <a:latin typeface="+mn-lt"/>
              </a:rPr>
              <a:t>      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28" name="Object 3">
            <a:extLst>
              <a:ext uri="{FF2B5EF4-FFF2-40B4-BE49-F238E27FC236}">
                <a16:creationId xmlns:a16="http://schemas.microsoft.com/office/drawing/2014/main" xmlns="" id="{3A22AF0F-FDB4-4256-94D0-A89215A07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461557"/>
              </p:ext>
            </p:extLst>
          </p:nvPr>
        </p:nvGraphicFramePr>
        <p:xfrm>
          <a:off x="3716338" y="744679"/>
          <a:ext cx="2208212" cy="512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8" r:id="rId3" imgW="876240" imgH="203040" progId="Equation.3">
                  <p:embed/>
                </p:oleObj>
              </mc:Choice>
              <mc:Fallback>
                <p:oleObj r:id="rId3" imgW="876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338" y="744679"/>
                        <a:ext cx="2208212" cy="51262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5" name="Text Box 12">
            <a:extLst>
              <a:ext uri="{FF2B5EF4-FFF2-40B4-BE49-F238E27FC236}">
                <a16:creationId xmlns:a16="http://schemas.microsoft.com/office/drawing/2014/main" xmlns="" id="{C9ED18D3-C989-4C51-B8EF-7CA9C8517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6538" y="798810"/>
            <a:ext cx="2105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完全平方式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3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87" y="1874353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23043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14">
            <a:extLst>
              <a:ext uri="{FF2B5EF4-FFF2-40B4-BE49-F238E27FC236}">
                <a16:creationId xmlns:a16="http://schemas.microsoft.com/office/drawing/2014/main" xmlns="" id="{E69A5B68-7A69-4C20-BEA3-702F58A62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635" y="542479"/>
            <a:ext cx="726706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简记口诀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方，尾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方，首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尾两倍在中央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15">
            <a:extLst>
              <a:ext uri="{FF2B5EF4-FFF2-40B4-BE49-F238E27FC236}">
                <a16:creationId xmlns:a16="http://schemas.microsoft.com/office/drawing/2014/main" xmlns="" id="{898BCABB-C52C-4EEA-A7F7-58CCE79DF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25" y="1213236"/>
            <a:ext cx="74882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凡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具备这些特点的三项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式，就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是完全平方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式，将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它写成完全平方形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式，便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实现了因式分解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xmlns="" id="{E2C85943-9104-495A-B6E4-ECC9EC6CEDCE}"/>
              </a:ext>
            </a:extLst>
          </p:cNvPr>
          <p:cNvGrpSpPr>
            <a:grpSpLocks/>
          </p:cNvGrpSpPr>
          <p:nvPr/>
        </p:nvGrpSpPr>
        <p:grpSpPr bwMode="auto">
          <a:xfrm>
            <a:off x="2398713" y="2789238"/>
            <a:ext cx="654050" cy="471487"/>
            <a:chOff x="2558" y="5858"/>
            <a:chExt cx="1373" cy="987"/>
          </a:xfrm>
        </p:grpSpPr>
        <p:sp>
          <p:nvSpPr>
            <p:cNvPr id="75780" name="Text Box 17">
              <a:extLst>
                <a:ext uri="{FF2B5EF4-FFF2-40B4-BE49-F238E27FC236}">
                  <a16:creationId xmlns:a16="http://schemas.microsoft.com/office/drawing/2014/main" xmlns="" id="{B5BD51F4-C6AE-472F-B721-7EACE5E9EF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8" y="5880"/>
              <a:ext cx="79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75781" name="Text Box 18">
              <a:extLst>
                <a:ext uri="{FF2B5EF4-FFF2-40B4-BE49-F238E27FC236}">
                  <a16:creationId xmlns:a16="http://schemas.microsoft.com/office/drawing/2014/main" xmlns="" id="{E0CC5866-D718-481C-9469-0A2410E620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6" y="5858"/>
              <a:ext cx="753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5782" name="Text Box 19">
              <a:extLst>
                <a:ext uri="{FF2B5EF4-FFF2-40B4-BE49-F238E27FC236}">
                  <a16:creationId xmlns:a16="http://schemas.microsoft.com/office/drawing/2014/main" xmlns="" id="{68DF905E-F4B0-4093-AC3C-5B2477DE3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8" y="5880"/>
              <a:ext cx="753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38" name="Text Box 20">
            <a:extLst>
              <a:ext uri="{FF2B5EF4-FFF2-40B4-BE49-F238E27FC236}">
                <a16:creationId xmlns:a16="http://schemas.microsoft.com/office/drawing/2014/main" xmlns="" id="{2FA40897-2F93-4242-A77F-AF647CFF0C5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203575" y="2816225"/>
            <a:ext cx="649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sym typeface="宋体" panose="02010600030101010101" pitchFamily="2" charset="-122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9" name="Text Box 21">
            <a:extLst>
              <a:ext uri="{FF2B5EF4-FFF2-40B4-BE49-F238E27FC236}">
                <a16:creationId xmlns:a16="http://schemas.microsoft.com/office/drawing/2014/main" xmlns="" id="{6F070B19-FCAA-4668-8010-50CA37A1F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2788" y="2800350"/>
            <a:ext cx="37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±</a:t>
            </a:r>
          </a:p>
        </p:txBody>
      </p:sp>
      <p:sp>
        <p:nvSpPr>
          <p:cNvPr id="43" name="Line 25">
            <a:extLst>
              <a:ext uri="{FF2B5EF4-FFF2-40B4-BE49-F238E27FC236}">
                <a16:creationId xmlns:a16="http://schemas.microsoft.com/office/drawing/2014/main" xmlns="" id="{C2347C5F-3A7D-425D-B13A-0A472D21FC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04988" y="3135313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49" name="Text Box 31">
            <a:extLst>
              <a:ext uri="{FF2B5EF4-FFF2-40B4-BE49-F238E27FC236}">
                <a16:creationId xmlns:a16="http://schemas.microsoft.com/office/drawing/2014/main" xmlns="" id="{305D8752-FB48-439E-B72B-48FD79A1E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7313" y="2805113"/>
            <a:ext cx="171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宋体" panose="02010600030101010101" pitchFamily="2" charset="-12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±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</a:rPr>
              <a:t>)²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5" name="Text Box 16">
            <a:extLst>
              <a:ext uri="{FF2B5EF4-FFF2-40B4-BE49-F238E27FC236}">
                <a16:creationId xmlns:a16="http://schemas.microsoft.com/office/drawing/2014/main" xmlns="" id="{FC899CD5-9CD5-4C36-A4CE-BC38767C6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6238" y="2763838"/>
            <a:ext cx="501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5067747-4B01-4045-9365-9AFFCAA24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0513" y="3711575"/>
            <a:ext cx="5365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首</a:t>
            </a:r>
            <a:r>
              <a:rPr lang="en-US" altLang="zh-CN" sz="2100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3B82450-AB66-47E8-924F-DF96D802F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38" y="3711575"/>
            <a:ext cx="692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sym typeface="宋体" panose="02010600030101010101" pitchFamily="2" charset="-122"/>
              </a:rPr>
              <a:t>+</a:t>
            </a:r>
            <a:r>
              <a:rPr lang="zh-CN" altLang="en-US" sz="21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尾</a:t>
            </a:r>
            <a:r>
              <a:rPr lang="en-US" altLang="zh-CN" sz="2100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8" name="Line 25">
            <a:extLst>
              <a:ext uri="{FF2B5EF4-FFF2-40B4-BE49-F238E27FC236}">
                <a16:creationId xmlns:a16="http://schemas.microsoft.com/office/drawing/2014/main" xmlns="" id="{5E43F9F0-DF58-46EE-AC9A-2C4056C719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4713" y="3198813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D359785-D707-43AD-B815-54F9895D9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1370" y="3700463"/>
            <a:ext cx="12477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0000FF"/>
                </a:solidFill>
                <a:sym typeface="宋体" panose="02010600030101010101" pitchFamily="2" charset="-122"/>
              </a:rPr>
              <a:t>±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×首×尾</a:t>
            </a:r>
          </a:p>
        </p:txBody>
      </p:sp>
      <p:sp>
        <p:nvSpPr>
          <p:cNvPr id="10" name="Line 25">
            <a:extLst>
              <a:ext uri="{FF2B5EF4-FFF2-40B4-BE49-F238E27FC236}">
                <a16:creationId xmlns:a16="http://schemas.microsoft.com/office/drawing/2014/main" xmlns="" id="{90661D1E-D4A7-4A2B-AF82-4CD749BD4C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25713" y="3146425"/>
            <a:ext cx="0" cy="51435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13" name="Line 25">
            <a:extLst>
              <a:ext uri="{FF2B5EF4-FFF2-40B4-BE49-F238E27FC236}">
                <a16:creationId xmlns:a16="http://schemas.microsoft.com/office/drawing/2014/main" xmlns="" id="{63A7DC45-FE3A-4EC3-B80E-BCD87FDCBF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95800" y="3235325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0C2049B-C254-4674-A22F-347593522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8763" y="3746500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首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±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尾</a:t>
            </a:r>
            <a:r>
              <a:rPr lang="en-US" altLang="zh-CN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xmlns="" id="{049081FB-789A-4E6D-9A79-D0E89E373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75" y="2443162"/>
            <a:ext cx="2898950" cy="2160591"/>
          </a:xfrm>
          <a:prstGeom prst="rect">
            <a:avLst/>
          </a:prstGeom>
          <a:solidFill>
            <a:srgbClr val="D6F5F5"/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</a:rPr>
              <a:t>    两</a:t>
            </a:r>
            <a:r>
              <a:rPr lang="zh-CN" altLang="en-US" sz="2100" b="1" dirty="0">
                <a:latin typeface="宋体" panose="02010600030101010101" pitchFamily="2" charset="-122"/>
              </a:rPr>
              <a:t>个数的平方和加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上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latin typeface="宋体" panose="02010600030101010101" pitchFamily="2" charset="-122"/>
              </a:rPr>
              <a:t>减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去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这</a:t>
            </a:r>
            <a:r>
              <a:rPr lang="zh-CN" altLang="en-US" sz="2100" b="1" dirty="0">
                <a:latin typeface="宋体" panose="02010600030101010101" pitchFamily="2" charset="-122"/>
              </a:rPr>
              <a:t>两个数的积的</a:t>
            </a:r>
            <a:r>
              <a:rPr lang="en-US" altLang="zh-CN" sz="2100" b="1" dirty="0">
                <a:latin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倍，等</a:t>
            </a:r>
            <a:r>
              <a:rPr lang="zh-CN" altLang="en-US" sz="2100" b="1" dirty="0">
                <a:latin typeface="宋体" panose="02010600030101010101" pitchFamily="2" charset="-122"/>
              </a:rPr>
              <a:t>于这两个数的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或差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latin typeface="宋体" panose="02010600030101010101" pitchFamily="2" charset="-122"/>
              </a:rPr>
              <a:t>平方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08777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9" grpId="0"/>
      <p:bldP spid="5" grpId="0"/>
      <p:bldP spid="6" grpId="0"/>
      <p:bldP spid="7" grpId="0"/>
      <p:bldP spid="9" grpId="0"/>
      <p:bldP spid="14" grpId="0"/>
      <p:bldP spid="1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33">
            <a:extLst>
              <a:ext uri="{FF2B5EF4-FFF2-40B4-BE49-F238E27FC236}">
                <a16:creationId xmlns:a16="http://schemas.microsoft.com/office/drawing/2014/main" xmlns="" id="{C1AFC8F5-889D-45A0-B63F-28DC0623D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386" y="3328988"/>
            <a:ext cx="7308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3.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²+4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b²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=(   )²+2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    ) ·(      )+(     )²=(            )²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2" name="Text Box 32">
            <a:extLst>
              <a:ext uri="{FF2B5EF4-FFF2-40B4-BE49-F238E27FC236}">
                <a16:creationId xmlns:a16="http://schemas.microsoft.com/office/drawing/2014/main" xmlns="" id="{0738F5C7-49EC-4193-A35F-A8F9AF9B8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282" y="2506663"/>
            <a:ext cx="65355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2.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²–6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+9=(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)² –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2·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   ) ·(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)+(    )² =(         )²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Rectangle 7">
            <a:extLst>
              <a:ext uri="{FF2B5EF4-FFF2-40B4-BE49-F238E27FC236}">
                <a16:creationId xmlns:a16="http://schemas.microsoft.com/office/drawing/2014/main" xmlns="" id="{D44141A4-D4C4-4F71-84AB-9724C1F73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1606699"/>
            <a:ext cx="6653213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1. </a:t>
            </a:r>
            <a:r>
              <a:rPr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²+4</a:t>
            </a:r>
            <a:r>
              <a:rPr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+4= 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)² 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·(   )·(   )+(    )² =(            )²</a:t>
            </a:r>
            <a:endParaRPr lang="en-US" altLang="zh-CN" sz="2400" b="1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9">
            <a:extLst>
              <a:ext uri="{FF2B5EF4-FFF2-40B4-BE49-F238E27FC236}">
                <a16:creationId xmlns:a16="http://schemas.microsoft.com/office/drawing/2014/main" xmlns="" id="{1AAE7296-B782-4394-BC85-BB6369110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1625600"/>
            <a:ext cx="357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11">
            <a:extLst>
              <a:ext uri="{FF2B5EF4-FFF2-40B4-BE49-F238E27FC236}">
                <a16:creationId xmlns:a16="http://schemas.microsoft.com/office/drawing/2014/main" xmlns="" id="{57300BDE-3B83-4E45-902E-C9352B7A4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0" y="1643063"/>
            <a:ext cx="312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13">
            <a:extLst>
              <a:ext uri="{FF2B5EF4-FFF2-40B4-BE49-F238E27FC236}">
                <a16:creationId xmlns:a16="http://schemas.microsoft.com/office/drawing/2014/main" xmlns="" id="{3EEFC05B-AB90-45F7-80BA-98FB2C71E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38" y="1604963"/>
            <a:ext cx="1319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+  2 </a:t>
            </a: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xmlns="" id="{B0901C23-2C91-4AD8-950C-8E285187F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0719" y="3327399"/>
            <a:ext cx="512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21">
            <a:extLst>
              <a:ext uri="{FF2B5EF4-FFF2-40B4-BE49-F238E27FC236}">
                <a16:creationId xmlns:a16="http://schemas.microsoft.com/office/drawing/2014/main" xmlns="" id="{A56419B0-5638-4E49-B9FF-E2433EB84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6041" y="3322637"/>
            <a:ext cx="115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Text Box 22">
            <a:extLst>
              <a:ext uri="{FF2B5EF4-FFF2-40B4-BE49-F238E27FC236}">
                <a16:creationId xmlns:a16="http://schemas.microsoft.com/office/drawing/2014/main" xmlns="" id="{0B3E9073-E675-4FE3-8409-A5C035F20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938" y="3327400"/>
            <a:ext cx="1027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43" name="Text Box 23">
            <a:extLst>
              <a:ext uri="{FF2B5EF4-FFF2-40B4-BE49-F238E27FC236}">
                <a16:creationId xmlns:a16="http://schemas.microsoft.com/office/drawing/2014/main" xmlns="" id="{95CAF58A-B677-471F-AED2-5F0784D06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0088" y="3327400"/>
            <a:ext cx="576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76811" name="Text Box 35">
            <a:extLst>
              <a:ext uri="{FF2B5EF4-FFF2-40B4-BE49-F238E27FC236}">
                <a16:creationId xmlns:a16="http://schemas.microsoft.com/office/drawing/2014/main" xmlns="" id="{66E62526-8B2E-434C-8E63-60D8521CC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731521"/>
            <a:ext cx="518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对照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²±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2ab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±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)²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空：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Text Box 16">
            <a:extLst>
              <a:ext uri="{FF2B5EF4-FFF2-40B4-BE49-F238E27FC236}">
                <a16:creationId xmlns:a16="http://schemas.microsoft.com/office/drawing/2014/main" xmlns="" id="{4C44319E-A42A-4385-B9A4-F0AC6619B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263" y="2506663"/>
            <a:ext cx="46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7">
            <a:extLst>
              <a:ext uri="{FF2B5EF4-FFF2-40B4-BE49-F238E27FC236}">
                <a16:creationId xmlns:a16="http://schemas.microsoft.com/office/drawing/2014/main" xmlns="" id="{16154ABB-56BC-4EA1-AE6D-9CD2F1A6C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2838" y="2517775"/>
            <a:ext cx="89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69" name="Text Box 66">
            <a:extLst>
              <a:ext uri="{FF2B5EF4-FFF2-40B4-BE49-F238E27FC236}">
                <a16:creationId xmlns:a16="http://schemas.microsoft.com/office/drawing/2014/main" xmlns="" id="{9B214C0C-0B26-4B63-A420-EB09938D4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3538" y="2517775"/>
            <a:ext cx="379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06F9A50-E3F7-49A6-B151-703AFD7FD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8475" y="1592263"/>
            <a:ext cx="230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B6B75FF-5510-4C4C-9E72-958858222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3363" y="1647825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D41412-E4A1-48AC-B373-F76B76EE8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588" y="2506663"/>
            <a:ext cx="423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D0FD8A2-A872-405A-8B0B-EBFB25845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805" y="2540000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 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6675" y="554514"/>
            <a:ext cx="1262100" cy="530603"/>
            <a:chOff x="676275" y="838993"/>
            <a:chExt cx="1262100" cy="530602"/>
          </a:xfrm>
        </p:grpSpPr>
        <p:sp>
          <p:nvSpPr>
            <p:cNvPr id="31" name="矩形 30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</a:p>
          </p:txBody>
        </p:sp>
        <p:pic>
          <p:nvPicPr>
            <p:cNvPr id="32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41775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69" grpId="0"/>
      <p:bldP spid="2" grpId="0"/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4">
            <a:extLst>
              <a:ext uri="{FF2B5EF4-FFF2-40B4-BE49-F238E27FC236}">
                <a16:creationId xmlns:a16="http://schemas.microsoft.com/office/drawing/2014/main" xmlns="" id="{0F59031B-9637-4AFC-8E3C-362E808F4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526" y="1055185"/>
            <a:ext cx="57023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下列各式是不是完全平方式？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(2)1+4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(4)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(5)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+0.25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xmlns="" id="{DE9181A3-AE6A-405F-9542-A0C322B65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4448" y="2059566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xmlns="" id="{1A6FD27C-5B77-4147-A5B7-49BA214A7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068" y="2071876"/>
            <a:ext cx="146503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</a:t>
            </a:r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有两项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en-US" altLang="zh-CN" sz="21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xmlns="" id="{7DD4A61C-AE38-4629-B244-25FC2B0D8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8517" y="2798463"/>
            <a:ext cx="1019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xmlns="" id="{CCF0EE0B-7C8F-4A52-8664-525BB7DB2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6055" y="3204861"/>
            <a:ext cx="3563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²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的符号不统一</a:t>
            </a:r>
            <a:r>
              <a:rPr lang="zh-CN" altLang="en-US" sz="21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；</a:t>
            </a:r>
          </a:p>
        </p:txBody>
      </p:sp>
      <p:sp>
        <p:nvSpPr>
          <p:cNvPr id="7" name="Text Box 15">
            <a:extLst>
              <a:ext uri="{FF2B5EF4-FFF2-40B4-BE49-F238E27FC236}">
                <a16:creationId xmlns:a16="http://schemas.microsoft.com/office/drawing/2014/main" xmlns="" id="{29672DF1-6152-4B44-86EE-15088DDF8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0026" y="2787928"/>
            <a:ext cx="1092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xmlns="" id="{3145095F-F83F-4498-8962-B32FF31A5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9026" y="2070289"/>
            <a:ext cx="1079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xmlns="" id="{1D79D995-5B01-4DED-B0F5-9C3EE8B1C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331" y="3542998"/>
            <a:ext cx="5984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xmlns="" id="{3938D5AE-C7E1-459F-B109-9E6270C1FB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8387" y="3212800"/>
            <a:ext cx="42656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不是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的积的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倍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46691" y="503832"/>
            <a:ext cx="1599743" cy="654879"/>
            <a:chOff x="383119" y="652379"/>
            <a:chExt cx="1599743" cy="654878"/>
          </a:xfrm>
        </p:grpSpPr>
        <p:grpSp>
          <p:nvGrpSpPr>
            <p:cNvPr id="22" name="组合 21"/>
            <p:cNvGrpSpPr/>
            <p:nvPr/>
          </p:nvGrpSpPr>
          <p:grpSpPr>
            <a:xfrm>
              <a:off x="835070" y="724386"/>
              <a:ext cx="1147792" cy="479345"/>
              <a:chOff x="835070" y="724386"/>
              <a:chExt cx="1147792" cy="479345"/>
            </a:xfrm>
          </p:grpSpPr>
          <p:sp>
            <p:nvSpPr>
              <p:cNvPr id="25" name="流程图: 库存数据 2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979562" y="724386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59111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3">
            <a:extLst>
              <a:ext uri="{FF2B5EF4-FFF2-40B4-BE49-F238E27FC236}">
                <a16:creationId xmlns:a16="http://schemas.microsoft.com/office/drawing/2014/main" xmlns="" id="{09C2DD77-7D65-413F-A2F8-724F7FE70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318" y="1020763"/>
            <a:ext cx="79089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分解因式：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1E9AD879-244B-4742-B146-B9BAF2836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600" y="2009106"/>
            <a:ext cx="4229100" cy="1534331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中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=(4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9=3²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=2·4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·3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所以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+24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+9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是一个完全平方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+ 24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+9=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(4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+2·4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·3+ (3)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6FCE587-4261-4B9C-AD60-6D464058E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1953882"/>
            <a:ext cx="3632200" cy="1592039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首项有负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号，一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般先利用添括号法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则，将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其变形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然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后再利用公式分解因式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78865" name="组合 6">
            <a:extLst>
              <a:ext uri="{FF2B5EF4-FFF2-40B4-BE49-F238E27FC236}">
                <a16:creationId xmlns:a16="http://schemas.microsoft.com/office/drawing/2014/main" xmlns="" id="{56F5A8B7-07FE-4F1F-9F7C-8AF0155683F6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615950"/>
            <a:ext cx="1858963" cy="492125"/>
            <a:chOff x="427462" y="558483"/>
            <a:chExt cx="1858351" cy="491173"/>
          </a:xfrm>
        </p:grpSpPr>
        <p:grpSp>
          <p:nvGrpSpPr>
            <p:cNvPr id="78866" name="组合 5">
              <a:extLst>
                <a:ext uri="{FF2B5EF4-FFF2-40B4-BE49-F238E27FC236}">
                  <a16:creationId xmlns:a16="http://schemas.microsoft.com/office/drawing/2014/main" xmlns="" id="{67679884-87E4-4429-8444-8737698016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9A3129B8-4DD9-4AE0-A0FA-648CEC450A45}"/>
                  </a:ext>
                </a:extLst>
              </p:cNvPr>
              <p:cNvSpPr/>
              <p:nvPr/>
            </p:nvSpPr>
            <p:spPr>
              <a:xfrm>
                <a:off x="2177459" y="-557438"/>
                <a:ext cx="426897" cy="42621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7DAAB892-8293-47F5-8C10-AA7D96BD0179}"/>
                  </a:ext>
                </a:extLst>
              </p:cNvPr>
              <p:cNvSpPr/>
              <p:nvPr/>
            </p:nvSpPr>
            <p:spPr>
              <a:xfrm>
                <a:off x="2507550" y="-557438"/>
                <a:ext cx="426897" cy="42621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2357768B-A792-4568-AA36-15BF591AE260}"/>
                  </a:ext>
                </a:extLst>
              </p:cNvPr>
              <p:cNvSpPr/>
              <p:nvPr/>
            </p:nvSpPr>
            <p:spPr>
              <a:xfrm>
                <a:off x="2837642" y="-557438"/>
                <a:ext cx="426897" cy="42621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120CE6EF-7D38-4EE3-B79A-817CA01AC9A7}"/>
                  </a:ext>
                </a:extLst>
              </p:cNvPr>
              <p:cNvSpPr/>
              <p:nvPr/>
            </p:nvSpPr>
            <p:spPr>
              <a:xfrm>
                <a:off x="3167733" y="-557438"/>
                <a:ext cx="426897" cy="42621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A6896B5-A5B1-4E13-811A-2EBBD2C0F549}"/>
                  </a:ext>
                </a:extLst>
              </p:cNvPr>
              <p:cNvSpPr/>
              <p:nvPr/>
            </p:nvSpPr>
            <p:spPr>
              <a:xfrm>
                <a:off x="3567652" y="-557438"/>
                <a:ext cx="426897" cy="426211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872" name="文本框 11">
              <a:extLst>
                <a:ext uri="{FF2B5EF4-FFF2-40B4-BE49-F238E27FC236}">
                  <a16:creationId xmlns:a16="http://schemas.microsoft.com/office/drawing/2014/main" xmlns="" id="{E0FC5E0D-B67F-44DB-865B-C7DCBB7FD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78873" name="文本框 2">
            <a:extLst>
              <a:ext uri="{FF2B5EF4-FFF2-40B4-BE49-F238E27FC236}">
                <a16:creationId xmlns:a16="http://schemas.microsoft.com/office/drawing/2014/main" xmlns="" id="{56BC301A-E101-46C0-AF97-B6B1D3C89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673100"/>
            <a:ext cx="4221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利用完全平方公式分解因式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 Box 18">
            <a:extLst>
              <a:ext uri="{FF2B5EF4-FFF2-40B4-BE49-F238E27FC236}">
                <a16:creationId xmlns:a16="http://schemas.microsoft.com/office/drawing/2014/main" xmlns="" id="{24FF093F-0B58-42B0-8097-99C98F0A7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981" y="3588240"/>
            <a:ext cx="51863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解：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+ 24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+9                              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8E9293A-C1F3-40EA-B5DD-5A0D229D8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153" y="4448920"/>
            <a:ext cx="19207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E8CF15E-39F1-41FB-A8BB-3518E35B9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6535" y="4033979"/>
            <a:ext cx="29658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+ 2·4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·3 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0586D35-9941-496A-97DE-B6D480CD5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5965" y="3686963"/>
            <a:ext cx="27350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(2)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xy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DAF6B32-03E2-4756-9D65-C86B5EEE5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4192221"/>
            <a:ext cx="2696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00150E7-7ADE-42EB-9F9B-70061555D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4511315"/>
            <a:ext cx="20345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95049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15" grpId="0" bldLvl="0" animBg="1"/>
      <p:bldP spid="18" grpId="0"/>
      <p:bldP spid="19" grpId="0"/>
      <p:bldP spid="20" grpId="0"/>
      <p:bldP spid="21" grpId="0"/>
      <p:bldP spid="31" grpId="0"/>
      <p:bldP spid="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2">
            <a:extLst>
              <a:ext uri="{FF2B5EF4-FFF2-40B4-BE49-F238E27FC236}">
                <a16:creationId xmlns:a16="http://schemas.microsoft.com/office/drawing/2014/main" xmlns="" id="{40704807-A4F5-4943-8582-2278478B7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646" y="649287"/>
            <a:ext cx="7134225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下列多项式因式分解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–12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+36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               (2)16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+24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23" name="Text Box 3">
            <a:extLst>
              <a:ext uri="{FF2B5EF4-FFF2-40B4-BE49-F238E27FC236}">
                <a16:creationId xmlns:a16="http://schemas.microsoft.com/office/drawing/2014/main" xmlns="" id="{6FB09E23-261C-4DF8-AA3B-3B19B8A38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46" y="2000250"/>
            <a:ext cx="45116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–12</a:t>
            </a:r>
            <a:r>
              <a:rPr lang="en-US" altLang="zh-CN" sz="2400" b="1" i="1" dirty="0" smtClean="0">
                <a:latin typeface="+mn-lt"/>
              </a:rPr>
              <a:t>xy</a:t>
            </a:r>
            <a:r>
              <a:rPr lang="en-US" altLang="zh-CN" sz="2400" b="1" dirty="0" smtClean="0">
                <a:latin typeface="+mn-lt"/>
              </a:rPr>
              <a:t>+36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–2·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·6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+(6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30724" name="Text Box 4">
            <a:extLst>
              <a:ext uri="{FF2B5EF4-FFF2-40B4-BE49-F238E27FC236}">
                <a16:creationId xmlns:a16="http://schemas.microsoft.com/office/drawing/2014/main" xmlns="" id="{9C5FB4B9-401A-4FE1-BC67-DBA067BC8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50" y="2066613"/>
            <a:ext cx="4629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itchFamily="49" charset="-122"/>
              </a:rPr>
              <a:t>(2)16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+24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+9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4</a:t>
            </a:r>
            <a:endParaRPr lang="en-US" altLang="zh-CN" sz="2400" b="1" dirty="0">
              <a:latin typeface="+mn-lt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itchFamily="49" charset="-122"/>
              </a:rPr>
              <a:t>=(4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+2·4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·3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+(3</a:t>
            </a:r>
            <a:r>
              <a:rPr lang="en-US" altLang="zh-CN" sz="2400" b="1" i="1" dirty="0" smtClean="0">
                <a:latin typeface="+mn-lt"/>
                <a:ea typeface="楷体_GB2312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_GB2312" pitchFamily="49" charset="-122"/>
              </a:rPr>
              <a:t>2</a:t>
            </a:r>
            <a:endParaRPr lang="en-US" altLang="zh-CN" sz="2400" b="1" dirty="0">
              <a:latin typeface="+mn-lt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+3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.</a:t>
            </a: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2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21" y="70467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785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11">
            <a:extLst>
              <a:ext uri="{FF2B5EF4-FFF2-40B4-BE49-F238E27FC236}">
                <a16:creationId xmlns:a16="http://schemas.microsoft.com/office/drawing/2014/main" xmlns="" id="{EA0BD4F0-C716-448C-B1DA-2969F84CF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645" y="615951"/>
            <a:ext cx="75205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(3)–2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.             (4)4–12(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)+9(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.</a:t>
            </a:r>
          </a:p>
        </p:txBody>
      </p:sp>
      <p:sp>
        <p:nvSpPr>
          <p:cNvPr id="29708" name="Text Box 12">
            <a:extLst>
              <a:ext uri="{FF2B5EF4-FFF2-40B4-BE49-F238E27FC236}">
                <a16:creationId xmlns:a16="http://schemas.microsoft.com/office/drawing/2014/main" xmlns="" id="{E22B6517-D9D6-4555-A718-72211F74F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" y="1371446"/>
            <a:ext cx="42291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(3)–2</a:t>
            </a:r>
            <a:r>
              <a:rPr lang="en-US" altLang="zh-CN" sz="2400" b="1" i="1" dirty="0" smtClean="0">
                <a:latin typeface="+mn-lt"/>
              </a:rPr>
              <a:t>xy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en-US" altLang="zh-CN" sz="2400" b="1" dirty="0" smtClean="0">
                <a:latin typeface="+mn-lt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29709" name="Text Box 13">
            <a:extLst>
              <a:ext uri="{FF2B5EF4-FFF2-40B4-BE49-F238E27FC236}">
                <a16:creationId xmlns:a16="http://schemas.microsoft.com/office/drawing/2014/main" xmlns="" id="{C1C6EB00-4731-4611-8DCC-BC86B7FE9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4676" y="1298575"/>
            <a:ext cx="46989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(4)4–12(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)+</a:t>
            </a:r>
            <a:r>
              <a:rPr lang="en-US" altLang="zh-CN" sz="2400" dirty="0" smtClean="0">
                <a:latin typeface="+mn-lt"/>
              </a:rPr>
              <a:t>9(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dirty="0" smtClean="0">
                <a:latin typeface="+mn-lt"/>
              </a:rPr>
              <a:t>)</a:t>
            </a:r>
            <a:r>
              <a:rPr lang="en-US" altLang="zh-CN" sz="2400" baseline="30000" dirty="0" smtClean="0">
                <a:latin typeface="+mn-lt"/>
              </a:rPr>
              <a:t>2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–2×2×3(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)+</a:t>
            </a:r>
            <a:r>
              <a:rPr lang="zh-CN" altLang="en-US" sz="2400" b="1" dirty="0">
                <a:latin typeface="+mn-lt"/>
              </a:rPr>
              <a:t>［</a:t>
            </a:r>
            <a:r>
              <a:rPr lang="en-US" altLang="zh-CN" sz="2400" b="1" dirty="0" smtClean="0">
                <a:latin typeface="+mn-lt"/>
              </a:rPr>
              <a:t>3(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］</a:t>
            </a:r>
            <a:r>
              <a:rPr lang="en-US" altLang="zh-CN" sz="2400" b="1" baseline="30000" dirty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［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2–3(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］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2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28612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1B6C85AD-F846-4D3E-B597-28CF75D7D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823" y="2923797"/>
            <a:ext cx="6746715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索并运用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平方差公式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进行因式分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解，体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会转化思想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</a:p>
        </p:txBody>
      </p:sp>
      <p:sp>
        <p:nvSpPr>
          <p:cNvPr id="33797" name="矩形 2">
            <a:extLst>
              <a:ext uri="{FF2B5EF4-FFF2-40B4-BE49-F238E27FC236}">
                <a16:creationId xmlns:a16="http://schemas.microsoft.com/office/drawing/2014/main" xmlns="" id="{29AB03A3-C9B8-41D8-9C68-80CEF2C23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2906" y="811869"/>
            <a:ext cx="6719582" cy="1478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综合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运用提公因式法和平方差公式对多项式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进行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因式分解．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xmlns="" id="{B0A88115-CC8A-474A-8395-C32A2004DDD9}"/>
              </a:ext>
            </a:extLst>
          </p:cNvPr>
          <p:cNvCxnSpPr/>
          <p:nvPr/>
        </p:nvCxnSpPr>
        <p:spPr>
          <a:xfrm>
            <a:off x="1588" y="396438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57" name="文本框 18">
            <a:extLst>
              <a:ext uri="{FF2B5EF4-FFF2-40B4-BE49-F238E27FC236}">
                <a16:creationId xmlns:a16="http://schemas.microsoft.com/office/drawing/2014/main" xmlns="" id="{0EFCDCDD-D1C3-4EA4-BA85-26795B43B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41712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:a16="http://schemas.microsoft.com/office/drawing/2014/main" xmlns="" id="{8D420985-8D4E-42B5-93CF-493AAD88B23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32901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4578" y="441625"/>
            <a:ext cx="7696598" cy="3942250"/>
            <a:chOff x="-38068" y="275738"/>
            <a:chExt cx="7696598" cy="3942250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39039"/>
              <a:ext cx="7690962" cy="2678949"/>
              <a:chOff x="224" y="1991"/>
              <a:chExt cx="13665" cy="5551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4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H="1" flipV="1">
              <a:off x="7658530" y="275738"/>
              <a:ext cx="0" cy="1848570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>
            <a:extLst>
              <a:ext uri="{FF2B5EF4-FFF2-40B4-BE49-F238E27FC236}">
                <a16:creationId xmlns:a16="http://schemas.microsoft.com/office/drawing/2014/main" xmlns="" id="{2D0A212C-2B32-46C8-B977-133BC59D0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537" y="1330325"/>
            <a:ext cx="7934325" cy="123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是一个完全平方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式，那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A . 11            B. 9         C.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–11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D.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–9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FB2246E-18A1-40C5-B508-895C02068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6106" y="1363663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77C9779-89B6-444B-A3A8-E8CA73DF0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172" y="2803525"/>
            <a:ext cx="72326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根据完全平方式的特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征，中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(–3)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可知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82955" name="组合 6">
            <a:extLst>
              <a:ext uri="{FF2B5EF4-FFF2-40B4-BE49-F238E27FC236}">
                <a16:creationId xmlns:a16="http://schemas.microsoft.com/office/drawing/2014/main" xmlns="" id="{0FF789AB-D7CF-4835-BAD1-1C434EE2A033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600075"/>
            <a:ext cx="1858963" cy="492125"/>
            <a:chOff x="427462" y="558483"/>
            <a:chExt cx="1858351" cy="491808"/>
          </a:xfrm>
        </p:grpSpPr>
        <p:grpSp>
          <p:nvGrpSpPr>
            <p:cNvPr id="82956" name="组合 5">
              <a:extLst>
                <a:ext uri="{FF2B5EF4-FFF2-40B4-BE49-F238E27FC236}">
                  <a16:creationId xmlns:a16="http://schemas.microsoft.com/office/drawing/2014/main" xmlns="" id="{D60D7AD6-E1A3-4BEB-A052-3DC8DEEE37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6C6E52DC-6A9C-455D-B6B6-481F4136C629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404C845D-90C7-4E3F-A02B-B0DB0B37421B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46A026AE-E1F5-44C4-A8E6-2B97821E4B00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D6D6A6B4-6DB7-44F2-B2F5-785EE277C3CF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015DE4A8-4E93-4505-AF13-9E54B377C0F1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2" name="文本框 11">
              <a:extLst>
                <a:ext uri="{FF2B5EF4-FFF2-40B4-BE49-F238E27FC236}">
                  <a16:creationId xmlns:a16="http://schemas.microsoft.com/office/drawing/2014/main" xmlns="" id="{D197055E-0962-4786-B918-253695CDC6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82963" name="文本框 1">
            <a:extLst>
              <a:ext uri="{FF2B5EF4-FFF2-40B4-BE49-F238E27FC236}">
                <a16:creationId xmlns:a16="http://schemas.microsoft.com/office/drawing/2014/main" xmlns="" id="{6EB1E2C0-9BD6-454A-99B6-1DAF822E0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633413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利用完全平方公式求字母的值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41157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2608"/>
            <a:ext cx="8593137" cy="4398966"/>
            <a:chOff x="157163" y="582609"/>
            <a:chExt cx="8593137" cy="41652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4165208"/>
              <a:chOff x="-3593057" y="1567519"/>
              <a:chExt cx="8776917" cy="4146262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4146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6" name="Text Box 64">
            <a:extLst>
              <a:ext uri="{FF2B5EF4-FFF2-40B4-BE49-F238E27FC236}">
                <a16:creationId xmlns:a16="http://schemas.microsoft.com/office/drawing/2014/main" xmlns="" id="{1F262A49-9B9A-49F5-9367-72FAF1A0D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713" y="1344613"/>
            <a:ext cx="6850062" cy="2308324"/>
          </a:xfrm>
          <a:prstGeom prst="rect">
            <a:avLst/>
          </a:prstGeom>
          <a:noFill/>
          <a:ln w="25400">
            <a:noFill/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        </a:t>
            </a:r>
            <a:r>
              <a:rPr sz="2400" b="1" dirty="0" smtClean="0">
                <a:solidFill>
                  <a:srgbClr val="000000"/>
                </a:solidFill>
                <a:latin typeface="+mn-lt"/>
              </a:rPr>
              <a:t>本题要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熟练掌握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完全平方公式的结构特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征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根据参数所在位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置，结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合公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式，找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出参数与已知项之间的数量关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系，从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而求出参数的值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计算过程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中，要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+mn-ea"/>
              </a:rPr>
              <a:t>注意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+mn-ea"/>
              </a:rPr>
              <a:t>积的2倍的符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+mn-ea"/>
              </a:rPr>
              <a:t>号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sym typeface="+mn-ea"/>
              </a:rPr>
              <a:t>，避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+mn-ea"/>
              </a:rPr>
              <a:t>免漏解．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00190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文本框 4">
            <a:extLst>
              <a:ext uri="{FF2B5EF4-FFF2-40B4-BE49-F238E27FC236}">
                <a16:creationId xmlns:a16="http://schemas.microsoft.com/office/drawing/2014/main" xmlns="" id="{B97192ED-382C-4CDD-A854-B59F48A64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975" y="895350"/>
            <a:ext cx="66833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  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+16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是一个完全平方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式，那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的值为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________.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6F1AD8C-B6B6-41B6-9919-6A9859FDF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862" y="2647950"/>
            <a:ext cx="6337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解析：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∵16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故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A3E4B82-4833-4796-AC44-1B33C4D00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1688" y="1627535"/>
            <a:ext cx="723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202"/>
            <a:chOff x="123" y="40"/>
            <a:chExt cx="3160" cy="751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</a:t>
              </a:r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17" y="102915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58751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7">
            <a:extLst>
              <a:ext uri="{FF2B5EF4-FFF2-40B4-BE49-F238E27FC236}">
                <a16:creationId xmlns:a16="http://schemas.microsoft.com/office/drawing/2014/main" xmlns="" id="{B10E1B11-036A-4F05-B0A5-A62841F818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6" y="1111250"/>
            <a:ext cx="78247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把下列各式分解因式：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–12(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xmlns="" id="{C6BBC520-E4F3-43C4-A0B4-F74D3CDFA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726" y="3244888"/>
            <a:ext cx="40798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: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FD460E9-EDB6-4DF2-AE87-FF99F9AB0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551" y="2342487"/>
            <a:ext cx="7934324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分析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100" b="1" dirty="0" smtClean="0">
                <a:latin typeface="+mn-lt"/>
                <a:sym typeface="Wingdings" panose="05000000000000000000" pitchFamily="2" charset="2"/>
              </a:rPr>
              <a:t>(1)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中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有公因式</a:t>
            </a:r>
            <a:r>
              <a:rPr lang="en-US" altLang="zh-CN" sz="2100" b="1" dirty="0" smtClean="0">
                <a:latin typeface="+mn-lt"/>
                <a:sym typeface="Wingdings" panose="05000000000000000000" pitchFamily="2" charset="2"/>
              </a:rPr>
              <a:t>3</a:t>
            </a:r>
            <a:r>
              <a:rPr lang="en-US" altLang="zh-CN" sz="2100" b="1" i="1" dirty="0" smtClean="0">
                <a:latin typeface="+mn-lt"/>
                <a:sym typeface="Wingdings" panose="05000000000000000000" pitchFamily="2" charset="2"/>
              </a:rPr>
              <a:t>a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，应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先提出公因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式，再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进一步分解因式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；</a:t>
            </a:r>
            <a:r>
              <a:rPr lang="en-US" altLang="zh-CN" sz="2100" b="1" dirty="0">
                <a:latin typeface="+mn-lt"/>
              </a:rPr>
              <a:t>(2)</a:t>
            </a:r>
            <a:r>
              <a:rPr lang="zh-CN" altLang="en-US" sz="2100" b="1" dirty="0">
                <a:latin typeface="+mn-lt"/>
              </a:rPr>
              <a:t>中将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zh-CN" altLang="en-US" sz="2100" b="1" dirty="0">
                <a:latin typeface="+mn-lt"/>
              </a:rPr>
              <a:t>看成一个整体，设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zh-CN" altLang="en-US" sz="2100" b="1" dirty="0">
                <a:latin typeface="+mn-lt"/>
              </a:rPr>
              <a:t>，则原式化为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en-US" altLang="zh-CN" sz="2100" b="1" baseline="30000" dirty="0">
                <a:latin typeface="+mn-lt"/>
              </a:rPr>
              <a:t>2</a:t>
            </a:r>
            <a:r>
              <a:rPr lang="en-US" altLang="zh-CN" sz="2100" b="1" dirty="0">
                <a:latin typeface="+mn-lt"/>
              </a:rPr>
              <a:t>–12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en-US" altLang="zh-CN" sz="2100" b="1" dirty="0">
                <a:latin typeface="+mn-lt"/>
              </a:rPr>
              <a:t>+36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xmlns="" id="{C0247624-DD0D-4CB7-A960-EBFCC3166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225" y="3275050"/>
            <a:ext cx="4078288" cy="119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–2·(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·6+6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–6)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85002" name="组合 6">
            <a:extLst>
              <a:ext uri="{FF2B5EF4-FFF2-40B4-BE49-F238E27FC236}">
                <a16:creationId xmlns:a16="http://schemas.microsoft.com/office/drawing/2014/main" xmlns="" id="{9B47EB5C-9C36-498A-889F-90FF971F24D3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85003" name="组合 5">
              <a:extLst>
                <a:ext uri="{FF2B5EF4-FFF2-40B4-BE49-F238E27FC236}">
                  <a16:creationId xmlns:a16="http://schemas.microsoft.com/office/drawing/2014/main" xmlns="" id="{0C62C977-1E54-45E0-89BB-D0C8C58C90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F2D1D8B4-90CE-4798-88B4-6F2557FA0987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6D4D89D-6290-4816-A4DD-1D15AA3B0228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3C8351DA-CC3B-4DE3-B4D5-F59B8662D62F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FE913673-2B9A-41EF-BFAB-09AA79C34F38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F507400-8414-493C-BBA7-4E181BA74CBE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09" name="文本框 11">
              <a:extLst>
                <a:ext uri="{FF2B5EF4-FFF2-40B4-BE49-F238E27FC236}">
                  <a16:creationId xmlns:a16="http://schemas.microsoft.com/office/drawing/2014/main" xmlns="" id="{058D9D46-5955-4B86-8767-972EFF143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3</a:t>
              </a:r>
            </a:p>
          </p:txBody>
        </p:sp>
      </p:grpSp>
      <p:sp>
        <p:nvSpPr>
          <p:cNvPr id="85010" name="文本框 3">
            <a:extLst>
              <a:ext uri="{FF2B5EF4-FFF2-40B4-BE49-F238E27FC236}">
                <a16:creationId xmlns:a16="http://schemas.microsoft.com/office/drawing/2014/main" xmlns="" id="{E2257B8F-B1DE-4346-B5AB-6C599ED8F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850" y="631825"/>
            <a:ext cx="583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利用完全平方公式进行较复杂的因式分解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2749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005C45E-91FF-4F78-9423-4F9DD48D3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50" y="1114425"/>
            <a:ext cx="6105525" cy="3022366"/>
          </a:xfrm>
          <a:prstGeom prst="rect">
            <a:avLst/>
          </a:prstGeom>
          <a:solidFill>
            <a:srgbClr val="003300"/>
          </a:solidFill>
          <a:ln w="76200">
            <a:solidFill>
              <a:schemeClr val="accent3">
                <a:lumMod val="50000"/>
              </a:schemeClr>
            </a:solidFill>
          </a:ln>
          <a:extLst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利用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公式把某些具有特殊形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</a:t>
            </a:r>
            <a:r>
              <a:rPr lang="en-US" altLang="zh-CN" sz="2800" b="1" dirty="0" smtClean="0">
                <a:solidFill>
                  <a:schemeClr val="bg1"/>
                </a:solidFill>
                <a:latin typeface="+mn-lt"/>
              </a:rPr>
              <a:t>(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如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平方差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式，完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全平方式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等</a:t>
            </a:r>
            <a:r>
              <a:rPr lang="en-US" altLang="zh-CN" sz="2800" b="1" dirty="0" smtClean="0">
                <a:solidFill>
                  <a:schemeClr val="bg1"/>
                </a:solidFill>
                <a:latin typeface="+mn-lt"/>
              </a:rPr>
              <a:t>)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多项式分解因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式，这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种分解因式的方法叫做</a:t>
            </a:r>
            <a:r>
              <a:rPr lang="zh-CN" altLang="en-US" sz="2800" b="1" dirty="0">
                <a:solidFill>
                  <a:srgbClr val="FFFF00"/>
                </a:solidFill>
                <a:latin typeface="+mn-lt"/>
              </a:rPr>
              <a:t>公式法</a:t>
            </a:r>
            <a:r>
              <a:rPr lang="en-US" altLang="zh-CN" sz="2800" b="1" dirty="0">
                <a:solidFill>
                  <a:srgbClr val="FFFF00"/>
                </a:solidFill>
                <a:latin typeface="+mn-lt"/>
              </a:rPr>
              <a:t>.</a:t>
            </a:r>
          </a:p>
        </p:txBody>
      </p:sp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1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43" y="2102387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3123300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99">
            <a:extLst>
              <a:ext uri="{FF2B5EF4-FFF2-40B4-BE49-F238E27FC236}">
                <a16:creationId xmlns:a16="http://schemas.microsoft.com/office/drawing/2014/main" xmlns="" id="{5D31C594-3EEA-44E7-A7E2-266E1BF04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825" y="519113"/>
            <a:ext cx="3810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692F04B-B45D-412A-B799-BF76C6342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2575" y="3725863"/>
            <a:ext cx="3125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CB74B6F-3675-49CF-A153-6C679CD5C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301875"/>
            <a:ext cx="3780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B40EF48-60D2-4043-9E3D-0A0C87053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2752725"/>
            <a:ext cx="18918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–4)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FB68AB5-4EA8-4040-B8FD-F9DBAC9B8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0" y="3271838"/>
            <a:ext cx="2979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4)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–(4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endParaRPr lang="en-US" altLang="zh-CN" sz="2100" b="1" baseline="300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8E4963-C871-4F56-820C-96F5D6789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7813" y="4170363"/>
            <a:ext cx="20040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2" name="组合 9">
            <a:extLst>
              <a:ext uri="{FF2B5EF4-FFF2-40B4-BE49-F238E27FC236}">
                <a16:creationId xmlns:a16="http://schemas.microsoft.com/office/drawing/2014/main" xmlns="" id="{DDA072BE-5A47-4822-A68B-A3B314964F91}"/>
              </a:ext>
            </a:extLst>
          </p:cNvPr>
          <p:cNvGrpSpPr>
            <a:grpSpLocks/>
          </p:cNvGrpSpPr>
          <p:nvPr/>
        </p:nvGrpSpPr>
        <p:grpSpPr bwMode="auto">
          <a:xfrm>
            <a:off x="5392738" y="519113"/>
            <a:ext cx="2149475" cy="1027112"/>
            <a:chOff x="8926" y="1091"/>
            <a:chExt cx="4510" cy="2154"/>
          </a:xfrm>
        </p:grpSpPr>
        <p:sp>
          <p:nvSpPr>
            <p:cNvPr id="88072" name="云形标注 7">
              <a:extLst>
                <a:ext uri="{FF2B5EF4-FFF2-40B4-BE49-F238E27FC236}">
                  <a16:creationId xmlns:a16="http://schemas.microsoft.com/office/drawing/2014/main" xmlns="" id="{31BDB2E3-E504-4058-803F-8C5681711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6" y="1091"/>
              <a:ext cx="4510" cy="2154"/>
            </a:xfrm>
            <a:prstGeom prst="cloudCallout">
              <a:avLst>
                <a:gd name="adj1" fmla="val -140486"/>
                <a:gd name="adj2" fmla="val 35097"/>
              </a:avLst>
            </a:prstGeom>
            <a:solidFill>
              <a:srgbClr val="FFFFC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88073" name="文本框 8">
              <a:extLst>
                <a:ext uri="{FF2B5EF4-FFF2-40B4-BE49-F238E27FC236}">
                  <a16:creationId xmlns:a16="http://schemas.microsoft.com/office/drawing/2014/main" xmlns="" id="{C355DB03-8409-4D81-845B-5101F57DDC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3" y="1223"/>
              <a:ext cx="3650" cy="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有公因式要先提</a:t>
              </a:r>
              <a:r>
                <a:rPr lang="zh-CN" altLang="en-US" sz="2100" b="1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公因式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10">
            <a:extLst>
              <a:ext uri="{FF2B5EF4-FFF2-40B4-BE49-F238E27FC236}">
                <a16:creationId xmlns:a16="http://schemas.microsoft.com/office/drawing/2014/main" xmlns="" id="{9611F29E-41DF-438B-AA99-97B68202EF80}"/>
              </a:ext>
            </a:extLst>
          </p:cNvPr>
          <p:cNvGrpSpPr>
            <a:grpSpLocks/>
          </p:cNvGrpSpPr>
          <p:nvPr/>
        </p:nvGrpSpPr>
        <p:grpSpPr bwMode="auto">
          <a:xfrm>
            <a:off x="5392738" y="1739899"/>
            <a:ext cx="3246437" cy="1851025"/>
            <a:chOff x="8926" y="1091"/>
            <a:chExt cx="5780" cy="3174"/>
          </a:xfrm>
        </p:grpSpPr>
        <p:sp>
          <p:nvSpPr>
            <p:cNvPr id="88075" name="云形标注 11">
              <a:extLst>
                <a:ext uri="{FF2B5EF4-FFF2-40B4-BE49-F238E27FC236}">
                  <a16:creationId xmlns:a16="http://schemas.microsoft.com/office/drawing/2014/main" xmlns="" id="{2B677B37-737B-4F29-989C-C618CB5E2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6" y="1091"/>
              <a:ext cx="5780" cy="3174"/>
            </a:xfrm>
            <a:prstGeom prst="cloudCallout">
              <a:avLst>
                <a:gd name="adj1" fmla="val -67921"/>
                <a:gd name="adj2" fmla="val 82861"/>
              </a:avLst>
            </a:prstGeom>
            <a:solidFill>
              <a:srgbClr val="FFFFC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88076" name="文本框 12">
              <a:extLst>
                <a:ext uri="{FF2B5EF4-FFF2-40B4-BE49-F238E27FC236}">
                  <a16:creationId xmlns:a16="http://schemas.microsoft.com/office/drawing/2014/main" xmlns="" id="{7AE8200E-A15A-49C6-847A-E4F703382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63" y="1572"/>
              <a:ext cx="4966" cy="2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要检查每一个多项式的因</a:t>
              </a:r>
              <a:r>
                <a:rPr lang="zh-CN" altLang="en-US" sz="2100" b="1" dirty="0" smtClean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式，看</a:t>
              </a: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能否继续分解．</a:t>
              </a:r>
            </a:p>
          </p:txBody>
        </p:sp>
      </p:grpSp>
      <p:grpSp>
        <p:nvGrpSpPr>
          <p:cNvPr id="18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9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20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2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4" y="58205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646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2">
            <a:extLst>
              <a:ext uri="{FF2B5EF4-FFF2-40B4-BE49-F238E27FC236}">
                <a16:creationId xmlns:a16="http://schemas.microsoft.com/office/drawing/2014/main" xmlns="" id="{006D08D1-ABAA-490C-BBDF-39F811D2E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014413"/>
            <a:ext cx="5742736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把下列完全平方公式分解因式：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         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100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–2×100×99+99²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    (2)34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34×32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16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xmlns="" id="{926F6A7A-ED15-4AE9-9645-BB4155E21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6513" y="2655888"/>
            <a:ext cx="38227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100–99)²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1" name="文本框 2">
            <a:extLst>
              <a:ext uri="{FF2B5EF4-FFF2-40B4-BE49-F238E27FC236}">
                <a16:creationId xmlns:a16="http://schemas.microsoft.com/office/drawing/2014/main" xmlns="" id="{6EFB9209-49D3-4250-A423-5DCA53B21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3450" y="3678238"/>
            <a:ext cx="247535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9092" name="组合 3">
            <a:extLst>
              <a:ext uri="{FF2B5EF4-FFF2-40B4-BE49-F238E27FC236}">
                <a16:creationId xmlns:a16="http://schemas.microsoft.com/office/drawing/2014/main" xmlns="" id="{839AAB2D-C7AF-4BE0-A357-BDA663C0CBC5}"/>
              </a:ext>
            </a:extLst>
          </p:cNvPr>
          <p:cNvGrpSpPr>
            <a:grpSpLocks/>
          </p:cNvGrpSpPr>
          <p:nvPr/>
        </p:nvGrpSpPr>
        <p:grpSpPr bwMode="auto">
          <a:xfrm>
            <a:off x="5570538" y="1284288"/>
            <a:ext cx="2722562" cy="1371600"/>
            <a:chOff x="8651" y="1316"/>
            <a:chExt cx="5717" cy="2881"/>
          </a:xfrm>
        </p:grpSpPr>
        <p:sp>
          <p:nvSpPr>
            <p:cNvPr id="6" name="云形标注 5">
              <a:extLst>
                <a:ext uri="{FF2B5EF4-FFF2-40B4-BE49-F238E27FC236}">
                  <a16:creationId xmlns:a16="http://schemas.microsoft.com/office/drawing/2014/main" xmlns="" id="{25F9610A-15B4-4B93-AE56-7426D4D5B944}"/>
                </a:ext>
              </a:extLst>
            </p:cNvPr>
            <p:cNvSpPr/>
            <p:nvPr/>
          </p:nvSpPr>
          <p:spPr bwMode="auto">
            <a:xfrm>
              <a:off x="8651" y="1316"/>
              <a:ext cx="5717" cy="2881"/>
            </a:xfrm>
            <a:prstGeom prst="cloudCallout">
              <a:avLst>
                <a:gd name="adj1" fmla="val -74191"/>
                <a:gd name="adj2" fmla="val 11570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en-US" altLang="zh-CN" dirty="0">
                <a:solidFill>
                  <a:srgbClr val="F07474">
                    <a:lumMod val="50000"/>
                  </a:srgbClr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89094" name="文本框 1">
              <a:extLst>
                <a:ext uri="{FF2B5EF4-FFF2-40B4-BE49-F238E27FC236}">
                  <a16:creationId xmlns:a16="http://schemas.microsoft.com/office/drawing/2014/main" xmlns="" id="{F2192F9F-FEEB-4802-A3FD-91E68CEB4C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18" y="1438"/>
              <a:ext cx="4817" cy="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    本题</a:t>
              </a:r>
              <a:r>
                <a:rPr lang="zh-CN" altLang="en-US" b="1" dirty="0">
                  <a:latin typeface="宋体" panose="02010600030101010101" pitchFamily="2" charset="-122"/>
                  <a:sym typeface="宋体" panose="02010600030101010101" pitchFamily="2" charset="-122"/>
                </a:rPr>
                <a:t>利用完全平方公式分解因</a:t>
              </a: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式，可</a:t>
              </a:r>
              <a:r>
                <a:rPr lang="zh-CN" altLang="en-US" b="1" dirty="0">
                  <a:latin typeface="宋体" panose="02010600030101010101" pitchFamily="2" charset="-122"/>
                  <a:sym typeface="宋体" panose="02010600030101010101" pitchFamily="2" charset="-122"/>
                </a:rPr>
                <a:t>以简化计</a:t>
              </a: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算</a:t>
              </a:r>
              <a:r>
                <a:rPr lang="en-US" altLang="zh-CN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.</a:t>
              </a:r>
              <a:endParaRPr lang="zh-CN" altLang="en-US" b="1" dirty="0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D4EA7AC-B64B-492C-BF3B-4006DD871F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4988" y="3176588"/>
            <a:ext cx="5334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=1.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29D4BF1-F5D5-4608-9B95-5C5EFFD4F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88" y="4206875"/>
            <a:ext cx="10509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2500.</a:t>
            </a:r>
          </a:p>
        </p:txBody>
      </p:sp>
      <p:grpSp>
        <p:nvGrpSpPr>
          <p:cNvPr id="89101" name="组合 6">
            <a:extLst>
              <a:ext uri="{FF2B5EF4-FFF2-40B4-BE49-F238E27FC236}">
                <a16:creationId xmlns:a16="http://schemas.microsoft.com/office/drawing/2014/main" xmlns="" id="{496BA290-BF84-4101-9243-D65153F9A954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89102" name="组合 5">
              <a:extLst>
                <a:ext uri="{FF2B5EF4-FFF2-40B4-BE49-F238E27FC236}">
                  <a16:creationId xmlns:a16="http://schemas.microsoft.com/office/drawing/2014/main" xmlns="" id="{7317FCCD-7F91-48EE-8CCC-15C968C436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9B73A21D-7FD0-4B9D-B36E-37DF04BFFD0E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5975365D-EC25-42A3-8E7B-D4DC322E7147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C1739CC2-73F4-4501-8ABD-C265FB638848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FA181072-6609-44A7-877B-2997BA906272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E44D7746-83C7-41FF-B97F-C2EEEC7D02CA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9108" name="文本框 11">
              <a:extLst>
                <a:ext uri="{FF2B5EF4-FFF2-40B4-BE49-F238E27FC236}">
                  <a16:creationId xmlns:a16="http://schemas.microsoft.com/office/drawing/2014/main" xmlns="" id="{9C59BA75-1851-4AC0-AF60-AD2BA7B8F8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4</a:t>
              </a:r>
            </a:p>
          </p:txBody>
        </p:sp>
      </p:grpSp>
      <p:sp>
        <p:nvSpPr>
          <p:cNvPr id="89109" name="文本框 3">
            <a:extLst>
              <a:ext uri="{FF2B5EF4-FFF2-40B4-BE49-F238E27FC236}">
                <a16:creationId xmlns:a16="http://schemas.microsoft.com/office/drawing/2014/main" xmlns="" id="{920F9048-936F-47F8-8E66-D278FCA67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3363" y="631825"/>
            <a:ext cx="5211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利用完全平方公式进行简便运算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52175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bldLvl="0"/>
      <p:bldP spid="17411" grpId="0"/>
      <p:bldP spid="5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>
            <a:extLst>
              <a:ext uri="{FF2B5EF4-FFF2-40B4-BE49-F238E27FC236}">
                <a16:creationId xmlns:a16="http://schemas.microsoft.com/office/drawing/2014/main" xmlns="" id="{353CD281-64F0-48A4-8B2B-E52D9ECB01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43050" y="774700"/>
            <a:ext cx="8485188" cy="33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ea typeface="楷体" panose="02010609060101010101" pitchFamily="49" charset="-122"/>
              </a:rPr>
              <a:t>4. </a:t>
            </a:r>
            <a:r>
              <a:rPr lang="zh-CN" altLang="en-US" sz="2800" b="1" dirty="0">
                <a:ea typeface="楷体" panose="02010609060101010101" pitchFamily="49" charset="-122"/>
              </a:rPr>
              <a:t>计算</a:t>
            </a:r>
            <a:r>
              <a:rPr lang="en-US" altLang="zh-CN" sz="2800" b="1" dirty="0">
                <a:ea typeface="楷体" panose="02010609060101010101" pitchFamily="49" charset="-122"/>
              </a:rPr>
              <a:t>: 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×17–235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a typeface="楷体" panose="02010609060101010101" pitchFamily="49" charset="-122"/>
              </a:rPr>
              <a:t>×17.</a:t>
            </a:r>
            <a:endParaRPr lang="en-US" altLang="zh-CN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×17–235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a typeface="楷体" panose="02010609060101010101" pitchFamily="49" charset="-122"/>
              </a:rPr>
              <a:t>×17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17 ×(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solidFill>
                  <a:srgbClr val="FF0000"/>
                </a:solidFill>
                <a:ea typeface="楷体" panose="02010609060101010101" pitchFamily="49" charset="-122"/>
              </a:rPr>
              <a:t>2 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–235</a:t>
            </a:r>
            <a:r>
              <a:rPr lang="en-US" altLang="zh-CN" sz="2800" b="1" baseline="30000" dirty="0" smtClean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        </a:t>
            </a:r>
            <a:r>
              <a:rPr lang="en-US" altLang="zh-CN" sz="2800" b="1" dirty="0"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17 ×(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765+235)(765 –235)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ea typeface="楷体" panose="02010609060101010101" pitchFamily="49" charset="-122"/>
              </a:rPr>
              <a:t>=17 ×1 000 ×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530=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9010000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7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8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0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00" y="91485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923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">
            <a:extLst>
              <a:ext uri="{FF2B5EF4-FFF2-40B4-BE49-F238E27FC236}">
                <a16:creationId xmlns:a16="http://schemas.microsoft.com/office/drawing/2014/main" xmlns="" id="{5CD782F4-B105-4606-B42B-1130DDFE7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875" y="1167924"/>
            <a:ext cx="81735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5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sym typeface="Franklin Gothic Book" panose="020B0503020102020204" pitchFamily="3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已知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: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+2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–4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+5=0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，求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+4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–3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值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.</a:t>
            </a:r>
            <a:endParaRPr lang="zh-CN" altLang="en-US" sz="3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1141" name="矩形 6">
            <a:extLst>
              <a:ext uri="{FF2B5EF4-FFF2-40B4-BE49-F238E27FC236}">
                <a16:creationId xmlns:a16="http://schemas.microsoft.com/office/drawing/2014/main" xmlns="" id="{D65F55A0-9382-4967-985A-4900F092F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875" y="2060579"/>
            <a:ext cx="745728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提示：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sym typeface="宋体" panose="02010600030101010101" pitchFamily="2" charset="-122"/>
              </a:rPr>
              <a:t>从已知条件可以看出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sym typeface="Gulim" panose="020B0600000101010101" pitchFamily="34" charset="-127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</a:rPr>
              <a:t>b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+5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与完全平方式有很大的相似性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颜色相同的项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，因此可通过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凑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成完全平方式的方法，将已知条件转化成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非负数之和等于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的形式，从而利用非负数的性质来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求解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92168" name="组合 6">
            <a:extLst>
              <a:ext uri="{FF2B5EF4-FFF2-40B4-BE49-F238E27FC236}">
                <a16:creationId xmlns:a16="http://schemas.microsoft.com/office/drawing/2014/main" xmlns="" id="{42128C79-03BD-4B74-A9ED-CA5B9528F213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92169" name="组合 5">
              <a:extLst>
                <a:ext uri="{FF2B5EF4-FFF2-40B4-BE49-F238E27FC236}">
                  <a16:creationId xmlns:a16="http://schemas.microsoft.com/office/drawing/2014/main" xmlns="" id="{34FC6CF7-BF37-4B46-AFAC-3277171150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59FA17DC-DB4D-4190-A711-52F953D208A0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B75A0D1B-B711-4465-9BDA-F05784EFA764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587559B4-B87A-4A87-9EE2-7DD038B5FE9A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9B672A93-88FF-4D77-ACF1-DC85A77CA363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68F97E84-416B-444C-BAC7-04E1663B0233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175" name="文本框 11">
              <a:extLst>
                <a:ext uri="{FF2B5EF4-FFF2-40B4-BE49-F238E27FC236}">
                  <a16:creationId xmlns:a16="http://schemas.microsoft.com/office/drawing/2014/main" xmlns="" id="{74DB49D2-20D1-46BF-A861-CF69A108D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5</a:t>
              </a:r>
            </a:p>
          </p:txBody>
        </p:sp>
      </p:grpSp>
      <p:sp>
        <p:nvSpPr>
          <p:cNvPr id="92176" name="文本框 11">
            <a:extLst>
              <a:ext uri="{FF2B5EF4-FFF2-40B4-BE49-F238E27FC236}">
                <a16:creationId xmlns:a16="http://schemas.microsoft.com/office/drawing/2014/main" xmlns="" id="{ADF7D0F7-2C12-4071-8A87-181E293F3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563" y="615950"/>
            <a:ext cx="548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利用完全平方公式和非负性求字母的值</a:t>
            </a:r>
          </a:p>
        </p:txBody>
      </p:sp>
      <p:grpSp>
        <p:nvGrpSpPr>
          <p:cNvPr id="18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610369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1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ldLvl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102" y="1079367"/>
            <a:ext cx="3725497" cy="3383017"/>
          </a:xfrm>
          <a:prstGeom prst="rect">
            <a:avLst/>
          </a:prstGeom>
        </p:spPr>
      </p:pic>
      <p:sp>
        <p:nvSpPr>
          <p:cNvPr id="92162" name="Rectangle 1">
            <a:extLst>
              <a:ext uri="{FF2B5EF4-FFF2-40B4-BE49-F238E27FC236}">
                <a16:creationId xmlns:a16="http://schemas.microsoft.com/office/drawing/2014/main" xmlns="" id="{A151287A-54BE-415C-B578-C64DBCB70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567" y="750642"/>
            <a:ext cx="66976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Franklin Gothic Book" panose="020B0503020102020204" pitchFamily="34" charset="0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由已知可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)+(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–4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)=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0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      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+(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–2)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=0</a:t>
            </a:r>
            <a:r>
              <a:rPr lang="zh-CN" altLang="en-US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   </a:t>
            </a:r>
            <a:endParaRPr lang="en-US" altLang="zh-CN" sz="2400" b="1" dirty="0">
              <a:solidFill>
                <a:srgbClr val="3D10E0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                           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   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  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–3=2×(–1)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+4×2–3=7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</p:txBody>
      </p:sp>
      <p:pic>
        <p:nvPicPr>
          <p:cNvPr id="92163" name="Object 4">
            <a:extLst>
              <a:ext uri="{FF2B5EF4-FFF2-40B4-BE49-F238E27FC236}">
                <a16:creationId xmlns:a16="http://schemas.microsoft.com/office/drawing/2014/main" xmlns="" id="{3497A82E-B8E6-4641-86B1-4D25C242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1828800"/>
            <a:ext cx="1243012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Object 5">
            <a:extLst>
              <a:ext uri="{FF2B5EF4-FFF2-40B4-BE49-F238E27FC236}">
                <a16:creationId xmlns:a16="http://schemas.microsoft.com/office/drawing/2014/main" xmlns="" id="{C3386509-3A4B-4687-8394-81C34F3BF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2770188"/>
            <a:ext cx="1036637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7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1" name="文本框 99">
            <a:extLst>
              <a:ext uri="{FF2B5EF4-FFF2-40B4-BE49-F238E27FC236}">
                <a16:creationId xmlns:a16="http://schemas.microsoft.com/office/drawing/2014/main" xmlns="" id="{8B708FF8-2110-4E17-9A90-A4FD7D919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0839" y="1747838"/>
            <a:ext cx="3255961" cy="2419124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遇到多项式的值等于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、求另一个多项式的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值，常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常通过变形为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完全平方公式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非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负数的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，然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后利用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非负数性质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来解答．</a:t>
            </a:r>
          </a:p>
        </p:txBody>
      </p:sp>
    </p:spTree>
    <p:extLst>
      <p:ext uri="{BB962C8B-B14F-4D97-AF65-F5344CB8AC3E}">
        <p14:creationId xmlns:p14="http://schemas.microsoft.com/office/powerpoint/2010/main" val="156433048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6151">
            <a:extLst>
              <a:ext uri="{FF2B5EF4-FFF2-40B4-BE49-F238E27FC236}">
                <a16:creationId xmlns:a16="http://schemas.microsoft.com/office/drawing/2014/main" xmlns="" id="{DE567776-247F-4C14-AA42-41F4A18CA4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5182" y="539369"/>
            <a:ext cx="3856038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用平方差公式进行因式分解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913E5823-EF91-45B6-8A57-A0AE5867062B}"/>
              </a:ext>
            </a:extLst>
          </p:cNvPr>
          <p:cNvSpPr txBox="1"/>
          <p:nvPr/>
        </p:nvSpPr>
        <p:spPr>
          <a:xfrm>
            <a:off x="1892585" y="1165482"/>
            <a:ext cx="651286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项式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有什么特点？你能将它分解因式吗？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9F0E68F-61C8-47D1-B57B-9E6F19A4D1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1266" y="1663197"/>
            <a:ext cx="34179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两数的平方差的形式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3E78561F-D883-4543-A71D-514A663368DD}"/>
              </a:ext>
            </a:extLst>
          </p:cNvPr>
          <p:cNvGrpSpPr>
            <a:grpSpLocks/>
          </p:cNvGrpSpPr>
          <p:nvPr/>
        </p:nvGrpSpPr>
        <p:grpSpPr bwMode="auto">
          <a:xfrm>
            <a:off x="3654425" y="3094038"/>
            <a:ext cx="2432050" cy="379412"/>
            <a:chOff x="0" y="0"/>
            <a:chExt cx="2043" cy="319"/>
          </a:xfrm>
        </p:grpSpPr>
        <p:sp>
          <p:nvSpPr>
            <p:cNvPr id="50183" name="Rectangle 3">
              <a:extLst>
                <a:ext uri="{FF2B5EF4-FFF2-40B4-BE49-F238E27FC236}">
                  <a16:creationId xmlns:a16="http://schemas.microsoft.com/office/drawing/2014/main" xmlns="" id="{C32FB9DD-3D8E-4B0F-8B99-B28EAB56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0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4" name="Rectangle 4">
              <a:extLst>
                <a:ext uri="{FF2B5EF4-FFF2-40B4-BE49-F238E27FC236}">
                  <a16:creationId xmlns:a16="http://schemas.microsoft.com/office/drawing/2014/main" xmlns="" id="{64FA8E84-9C68-4A17-AA65-40AF37B07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" y="38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)(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5" name="Rectangle 5">
              <a:extLst>
                <a:ext uri="{FF2B5EF4-FFF2-40B4-BE49-F238E27FC236}">
                  <a16:creationId xmlns:a16="http://schemas.microsoft.com/office/drawing/2014/main" xmlns="" id="{C48DEBA6-C95F-4EA6-988C-2BB5ED577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48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6" name="Rectangle 6">
              <a:extLst>
                <a:ext uri="{FF2B5EF4-FFF2-40B4-BE49-F238E27FC236}">
                  <a16:creationId xmlns:a16="http://schemas.microsoft.com/office/drawing/2014/main" xmlns="" id="{5B10EE54-3D48-4FBC-B773-4B2335110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" y="4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7" name="Rectangle 7">
              <a:extLst>
                <a:ext uri="{FF2B5EF4-FFF2-40B4-BE49-F238E27FC236}">
                  <a16:creationId xmlns:a16="http://schemas.microsoft.com/office/drawing/2014/main" xmlns="" id="{D54EA66C-7F3D-4754-B38B-39484124E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3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8" name="Rectangle 8">
              <a:extLst>
                <a:ext uri="{FF2B5EF4-FFF2-40B4-BE49-F238E27FC236}">
                  <a16:creationId xmlns:a16="http://schemas.microsoft.com/office/drawing/2014/main" xmlns="" id="{3C6B5722-A28B-467A-902F-5C66378F8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4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9" name="Rectangle 9">
              <a:extLst>
                <a:ext uri="{FF2B5EF4-FFF2-40B4-BE49-F238E27FC236}">
                  <a16:creationId xmlns:a16="http://schemas.microsoft.com/office/drawing/2014/main" xmlns="" id="{76E43F9A-7197-4167-8695-45E912422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4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0" name="Rectangle 10">
              <a:extLst>
                <a:ext uri="{FF2B5EF4-FFF2-40B4-BE49-F238E27FC236}">
                  <a16:creationId xmlns:a16="http://schemas.microsoft.com/office/drawing/2014/main" xmlns="" id="{E77794AC-F664-4955-899E-CA9243447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0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1" name="Rectangle 11">
              <a:extLst>
                <a:ext uri="{FF2B5EF4-FFF2-40B4-BE49-F238E27FC236}">
                  <a16:creationId xmlns:a16="http://schemas.microsoft.com/office/drawing/2014/main" xmlns="" id="{521792EF-3225-4F89-89E8-2D44933CF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0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2" name="Rectangle 12">
              <a:extLst>
                <a:ext uri="{FF2B5EF4-FFF2-40B4-BE49-F238E27FC236}">
                  <a16:creationId xmlns:a16="http://schemas.microsoft.com/office/drawing/2014/main" xmlns="" id="{56055DC3-DA53-41CA-B7CE-65DBE2FBE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3">
            <a:extLst>
              <a:ext uri="{FF2B5EF4-FFF2-40B4-BE49-F238E27FC236}">
                <a16:creationId xmlns:a16="http://schemas.microsoft.com/office/drawing/2014/main" xmlns="" id="{A9836617-5B54-4CDC-93A8-312D9B2506B4}"/>
              </a:ext>
            </a:extLst>
          </p:cNvPr>
          <p:cNvGrpSpPr>
            <a:grpSpLocks/>
          </p:cNvGrpSpPr>
          <p:nvPr/>
        </p:nvGrpSpPr>
        <p:grpSpPr bwMode="auto">
          <a:xfrm>
            <a:off x="2465388" y="3040063"/>
            <a:ext cx="1104900" cy="425450"/>
            <a:chOff x="0" y="-45"/>
            <a:chExt cx="928" cy="358"/>
          </a:xfrm>
        </p:grpSpPr>
        <p:sp>
          <p:nvSpPr>
            <p:cNvPr id="50194" name="Rectangle 14">
              <a:extLst>
                <a:ext uri="{FF2B5EF4-FFF2-40B4-BE49-F238E27FC236}">
                  <a16:creationId xmlns:a16="http://schemas.microsoft.com/office/drawing/2014/main" xmlns="" id="{B8CA118A-0366-4CC3-9835-65BD17903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-4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5" name="Rectangle 15">
              <a:extLst>
                <a:ext uri="{FF2B5EF4-FFF2-40B4-BE49-F238E27FC236}">
                  <a16:creationId xmlns:a16="http://schemas.microsoft.com/office/drawing/2014/main" xmlns="" id="{771C8C74-7F50-4246-9E52-BAE001963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" y="-4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6" name="Rectangle 16">
              <a:extLst>
                <a:ext uri="{FF2B5EF4-FFF2-40B4-BE49-F238E27FC236}">
                  <a16:creationId xmlns:a16="http://schemas.microsoft.com/office/drawing/2014/main" xmlns="" id="{24DA236E-D947-4A33-8AAD-7E04BF32B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7" name="Rectangle 17">
              <a:extLst>
                <a:ext uri="{FF2B5EF4-FFF2-40B4-BE49-F238E27FC236}">
                  <a16:creationId xmlns:a16="http://schemas.microsoft.com/office/drawing/2014/main" xmlns="" id="{47486BCD-AF5B-41FD-9455-78D89FE00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8" name="Rectangle 18">
              <a:extLst>
                <a:ext uri="{FF2B5EF4-FFF2-40B4-BE49-F238E27FC236}">
                  <a16:creationId xmlns:a16="http://schemas.microsoft.com/office/drawing/2014/main" xmlns="" id="{F24C08CB-ECC2-4103-A80C-F6284ADF3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" y="0"/>
              <a:ext cx="18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19">
            <a:extLst>
              <a:ext uri="{FF2B5EF4-FFF2-40B4-BE49-F238E27FC236}">
                <a16:creationId xmlns:a16="http://schemas.microsoft.com/office/drawing/2014/main" xmlns="" id="{795DE6FC-905F-4E70-BC54-4672B298C7D2}"/>
              </a:ext>
            </a:extLst>
          </p:cNvPr>
          <p:cNvGrpSpPr>
            <a:grpSpLocks/>
          </p:cNvGrpSpPr>
          <p:nvPr/>
        </p:nvGrpSpPr>
        <p:grpSpPr bwMode="auto">
          <a:xfrm>
            <a:off x="2366963" y="2589213"/>
            <a:ext cx="3795712" cy="428625"/>
            <a:chOff x="0" y="0"/>
            <a:chExt cx="3188" cy="361"/>
          </a:xfrm>
        </p:grpSpPr>
        <p:sp>
          <p:nvSpPr>
            <p:cNvPr id="50200" name="Rectangle 20">
              <a:extLst>
                <a:ext uri="{FF2B5EF4-FFF2-40B4-BE49-F238E27FC236}">
                  <a16:creationId xmlns:a16="http://schemas.microsoft.com/office/drawing/2014/main" xmlns="" id="{295C4D9C-0CBF-4D5E-A327-6A883BB12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5" y="42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1" name="Rectangle 21">
              <a:extLst>
                <a:ext uri="{FF2B5EF4-FFF2-40B4-BE49-F238E27FC236}">
                  <a16:creationId xmlns:a16="http://schemas.microsoft.com/office/drawing/2014/main" xmlns="" id="{0096293F-71FE-4376-8622-E0398E53C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" y="42"/>
              <a:ext cx="15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)(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2" name="Rectangle 22">
              <a:extLst>
                <a:ext uri="{FF2B5EF4-FFF2-40B4-BE49-F238E27FC236}">
                  <a16:creationId xmlns:a16="http://schemas.microsoft.com/office/drawing/2014/main" xmlns="" id="{98DAB7A1-9E88-4406-AD47-C00402766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2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3" name="Rectangle 23">
              <a:extLst>
                <a:ext uri="{FF2B5EF4-FFF2-40B4-BE49-F238E27FC236}">
                  <a16:creationId xmlns:a16="http://schemas.microsoft.com/office/drawing/2014/main" xmlns="" id="{9C18B744-743F-4131-968B-331D59D98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6" y="1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4" name="Rectangle 24">
              <a:extLst>
                <a:ext uri="{FF2B5EF4-FFF2-40B4-BE49-F238E27FC236}">
                  <a16:creationId xmlns:a16="http://schemas.microsoft.com/office/drawing/2014/main" xmlns="" id="{D34826F2-8C12-406D-85CD-95FA997B0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1" y="1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5" name="Rectangle 25">
              <a:extLst>
                <a:ext uri="{FF2B5EF4-FFF2-40B4-BE49-F238E27FC236}">
                  <a16:creationId xmlns:a16="http://schemas.microsoft.com/office/drawing/2014/main" xmlns="" id="{8E9F3FD6-3BAC-4B45-8130-814B61891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6" name="Rectangle 26">
              <a:extLst>
                <a:ext uri="{FF2B5EF4-FFF2-40B4-BE49-F238E27FC236}">
                  <a16:creationId xmlns:a16="http://schemas.microsoft.com/office/drawing/2014/main" xmlns="" id="{18C88335-F8DB-4602-9CD9-5DC8D5BAB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3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7" name="Rectangle 27">
              <a:extLst>
                <a:ext uri="{FF2B5EF4-FFF2-40B4-BE49-F238E27FC236}">
                  <a16:creationId xmlns:a16="http://schemas.microsoft.com/office/drawing/2014/main" xmlns="" id="{C09DDAFD-6499-4378-9F76-065CD06BA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8" name="Rectangle 28">
              <a:extLst>
                <a:ext uri="{FF2B5EF4-FFF2-40B4-BE49-F238E27FC236}">
                  <a16:creationId xmlns:a16="http://schemas.microsoft.com/office/drawing/2014/main" xmlns="" id="{9AE0158A-E2AF-43C9-A6D6-C2717FA36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9" name="Rectangle 29">
              <a:extLst>
                <a:ext uri="{FF2B5EF4-FFF2-40B4-BE49-F238E27FC236}">
                  <a16:creationId xmlns:a16="http://schemas.microsoft.com/office/drawing/2014/main" xmlns="" id="{4F916812-51D0-41E4-9A74-FF059789A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0" y="9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0" name="Rectangle 30">
              <a:extLst>
                <a:ext uri="{FF2B5EF4-FFF2-40B4-BE49-F238E27FC236}">
                  <a16:creationId xmlns:a16="http://schemas.microsoft.com/office/drawing/2014/main" xmlns="" id="{97CC0A8A-F18D-4FE7-B4B0-9065F185B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3" y="9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1" name="Rectangle 31">
              <a:extLst>
                <a:ext uri="{FF2B5EF4-FFF2-40B4-BE49-F238E27FC236}">
                  <a16:creationId xmlns:a16="http://schemas.microsoft.com/office/drawing/2014/main" xmlns="" id="{097B822D-7D5F-4AE7-ACA4-F5DAF0A00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5" y="0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2" name="Rectangle 32">
              <a:extLst>
                <a:ext uri="{FF2B5EF4-FFF2-40B4-BE49-F238E27FC236}">
                  <a16:creationId xmlns:a16="http://schemas.microsoft.com/office/drawing/2014/main" xmlns="" id="{1F44622C-82AD-4E09-8A7C-A07538B4A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72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3" name="Rectangle 33">
              <a:extLst>
                <a:ext uri="{FF2B5EF4-FFF2-40B4-BE49-F238E27FC236}">
                  <a16:creationId xmlns:a16="http://schemas.microsoft.com/office/drawing/2014/main" xmlns="" id="{4C50FC1D-216F-4EBD-8C11-38A60D4D9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5" y="52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4" name="Rectangle 34">
              <a:extLst>
                <a:ext uri="{FF2B5EF4-FFF2-40B4-BE49-F238E27FC236}">
                  <a16:creationId xmlns:a16="http://schemas.microsoft.com/office/drawing/2014/main" xmlns="" id="{5C573217-277C-4453-B48C-51A9E969D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48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35">
            <a:extLst>
              <a:ext uri="{FF2B5EF4-FFF2-40B4-BE49-F238E27FC236}">
                <a16:creationId xmlns:a16="http://schemas.microsoft.com/office/drawing/2014/main" xmlns="" id="{6D81833A-041C-48BB-A007-90914218E2B3}"/>
              </a:ext>
            </a:extLst>
          </p:cNvPr>
          <p:cNvGrpSpPr>
            <a:grpSpLocks/>
          </p:cNvGrpSpPr>
          <p:nvPr/>
        </p:nvGrpSpPr>
        <p:grpSpPr bwMode="auto">
          <a:xfrm>
            <a:off x="3113088" y="2228850"/>
            <a:ext cx="2701925" cy="457200"/>
            <a:chOff x="0" y="0"/>
            <a:chExt cx="1968" cy="508"/>
          </a:xfrm>
        </p:grpSpPr>
        <p:sp>
          <p:nvSpPr>
            <p:cNvPr id="50216" name="AutoShape 36">
              <a:extLst>
                <a:ext uri="{FF2B5EF4-FFF2-40B4-BE49-F238E27FC236}">
                  <a16:creationId xmlns:a16="http://schemas.microsoft.com/office/drawing/2014/main" xmlns="" id="{88AAD6E6-26A3-4DEA-8F98-5596E0B7C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68" cy="480"/>
            </a:xfrm>
            <a:prstGeom prst="curvedDownArrow">
              <a:avLst>
                <a:gd name="adj1" fmla="val 37204"/>
                <a:gd name="adj2" fmla="val 109789"/>
                <a:gd name="adj3" fmla="val 2823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/>
            </a:p>
          </p:txBody>
        </p:sp>
        <p:sp>
          <p:nvSpPr>
            <p:cNvPr id="50217" name="Text Box 37">
              <a:extLst>
                <a:ext uri="{FF2B5EF4-FFF2-40B4-BE49-F238E27FC236}">
                  <a16:creationId xmlns:a16="http://schemas.microsoft.com/office/drawing/2014/main" xmlns="" id="{0A09578E-8FD2-4C36-B6AC-FDB412A54C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48"/>
              <a:ext cx="1008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CC66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整式乘法</a:t>
              </a:r>
            </a:p>
          </p:txBody>
        </p:sp>
      </p:grpSp>
      <p:grpSp>
        <p:nvGrpSpPr>
          <p:cNvPr id="7" name="Group 38">
            <a:extLst>
              <a:ext uri="{FF2B5EF4-FFF2-40B4-BE49-F238E27FC236}">
                <a16:creationId xmlns:a16="http://schemas.microsoft.com/office/drawing/2014/main" xmlns="" id="{71ED3E9C-4900-4AF4-9D21-340229239BAA}"/>
              </a:ext>
            </a:extLst>
          </p:cNvPr>
          <p:cNvGrpSpPr>
            <a:grpSpLocks/>
          </p:cNvGrpSpPr>
          <p:nvPr/>
        </p:nvGrpSpPr>
        <p:grpSpPr bwMode="auto">
          <a:xfrm>
            <a:off x="3006725" y="3525838"/>
            <a:ext cx="2676525" cy="492125"/>
            <a:chOff x="0" y="0"/>
            <a:chExt cx="2064" cy="608"/>
          </a:xfrm>
        </p:grpSpPr>
        <p:sp>
          <p:nvSpPr>
            <p:cNvPr id="50219" name="AutoShape 39">
              <a:extLst>
                <a:ext uri="{FF2B5EF4-FFF2-40B4-BE49-F238E27FC236}">
                  <a16:creationId xmlns:a16="http://schemas.microsoft.com/office/drawing/2014/main" xmlns="" id="{6FF71EF4-A015-4998-A503-454A178FB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64" cy="528"/>
            </a:xfrm>
            <a:prstGeom prst="curvedUpArrow">
              <a:avLst>
                <a:gd name="adj1" fmla="val 30676"/>
                <a:gd name="adj2" fmla="val 94777"/>
                <a:gd name="adj3" fmla="val 381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20" name="Text Box 40">
              <a:extLst>
                <a:ext uri="{FF2B5EF4-FFF2-40B4-BE49-F238E27FC236}">
                  <a16:creationId xmlns:a16="http://schemas.microsoft.com/office/drawing/2014/main" xmlns="" id="{EF6D020E-44FB-48AC-AEE7-A0E741887E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" y="97"/>
              <a:ext cx="111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solidFill>
                    <a:srgbClr val="006666"/>
                  </a:solidFill>
                  <a:latin typeface="Times New Roman" panose="02020603050405020304" pitchFamily="18" charset="0"/>
                </a:rPr>
                <a:t>因式分解</a:t>
              </a:r>
              <a:endParaRPr lang="zh-CN" altLang="en-US" sz="2100" b="1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" name="Text Box 41">
            <a:extLst>
              <a:ext uri="{FF2B5EF4-FFF2-40B4-BE49-F238E27FC236}">
                <a16:creationId xmlns:a16="http://schemas.microsoft.com/office/drawing/2014/main" xmlns="" id="{093B8485-B3E1-4A37-82FC-E51082068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882" y="4097338"/>
            <a:ext cx="7010271" cy="830997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两</a:t>
            </a:r>
            <a:r>
              <a:rPr lang="zh-CN" altLang="en-US" sz="2400" b="1" dirty="0">
                <a:latin typeface="宋体" panose="02010600030101010101" pitchFamily="2" charset="-122"/>
              </a:rPr>
              <a:t>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，等</a:t>
            </a:r>
            <a:r>
              <a:rPr lang="zh-CN" altLang="en-US" sz="2400" b="1" dirty="0">
                <a:latin typeface="宋体" panose="02010600030101010101" pitchFamily="2" charset="-122"/>
              </a:rPr>
              <a:t>于这两个数的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latin typeface="宋体" panose="02010600030101010101" pitchFamily="2" charset="-122"/>
              </a:rPr>
              <a:t>与这两个数的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>
                <a:latin typeface="宋体" panose="02010600030101010101" pitchFamily="2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乘积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66" name="Text Box 42">
            <a:extLst>
              <a:ext uri="{FF2B5EF4-FFF2-40B4-BE49-F238E27FC236}">
                <a16:creationId xmlns:a16="http://schemas.microsoft.com/office/drawing/2014/main" xmlns="" id="{7207A078-96ED-4DB0-AD62-3CD2CFFF9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2020987"/>
            <a:ext cx="26733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平方差公式：</a:t>
            </a:r>
          </a:p>
        </p:txBody>
      </p:sp>
      <p:grpSp>
        <p:nvGrpSpPr>
          <p:cNvPr id="50223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25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227" name="组合 4">
            <a:extLst>
              <a:ext uri="{FF2B5EF4-FFF2-40B4-BE49-F238E27FC236}">
                <a16:creationId xmlns:a16="http://schemas.microsoft.com/office/drawing/2014/main" xmlns="" id="{2F547A2A-EE2E-42E0-8F21-CD3BA77B145D}"/>
              </a:ext>
            </a:extLst>
          </p:cNvPr>
          <p:cNvGrpSpPr>
            <a:grpSpLocks/>
          </p:cNvGrpSpPr>
          <p:nvPr/>
        </p:nvGrpSpPr>
        <p:grpSpPr bwMode="auto">
          <a:xfrm>
            <a:off x="1659701" y="580339"/>
            <a:ext cx="1685925" cy="409790"/>
            <a:chOff x="3485" y="1168"/>
            <a:chExt cx="2654" cy="644"/>
          </a:xfrm>
        </p:grpSpPr>
        <p:sp>
          <p:nvSpPr>
            <p:cNvPr id="2" name="圆角矩形 1">
              <a:extLst>
                <a:ext uri="{FF2B5EF4-FFF2-40B4-BE49-F238E27FC236}">
                  <a16:creationId xmlns:a16="http://schemas.microsoft.com/office/drawing/2014/main" xmlns="" id="{C439ADE9-D274-4C04-9C59-9D0BF11A0977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0229" name="矩形 1">
              <a:extLst>
                <a:ext uri="{FF2B5EF4-FFF2-40B4-BE49-F238E27FC236}">
                  <a16:creationId xmlns:a16="http://schemas.microsoft.com/office/drawing/2014/main" xmlns="" id="{9D568AC5-2F51-4903-8C9D-7C7FA380F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2134" y="1189580"/>
            <a:ext cx="1755979" cy="455854"/>
            <a:chOff x="1745942" y="3988439"/>
            <a:chExt cx="1755979" cy="455854"/>
          </a:xfrm>
        </p:grpSpPr>
        <p:grpSp>
          <p:nvGrpSpPr>
            <p:cNvPr id="56" name="组合 55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58" name="流程图: 库存数据 57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5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5" grpId="0" uiExpand="1" build="allAtOnce" animBg="1"/>
      <p:bldP spid="6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99">
            <a:extLst>
              <a:ext uri="{FF2B5EF4-FFF2-40B4-BE49-F238E27FC236}">
                <a16:creationId xmlns:a16="http://schemas.microsoft.com/office/drawing/2014/main" xmlns="" id="{E101C040-3089-44C9-9BC1-8A948EEC4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487" y="920750"/>
            <a:ext cx="74977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5.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–10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29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9B90185-BD05-4A58-BB1E-D700697AD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2013" y="4169639"/>
            <a:ext cx="2695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121.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01E56A7-B016-445C-8EFB-ECFA32A4B6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7536" y="1700427"/>
            <a:ext cx="4365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–10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A4D0662-C920-4F9B-A5B4-F00962B82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5050" y="2157413"/>
            <a:ext cx="2863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A911FF-18E8-4420-B00B-88133C877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1238" y="2647950"/>
            <a:ext cx="3276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≥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≥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0A544E-82CC-4D14-B9B6-617619670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8700" y="3203575"/>
            <a:ext cx="2943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65DD47-0501-47F4-8ADE-54814E4B7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5050" y="3684588"/>
            <a:ext cx="23278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4EA596B-AFAD-4CEF-AA99-FB4EFA303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5050" y="4144963"/>
            <a:ext cx="3575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" name="组合 11">
            <a:extLst>
              <a:ext uri="{FF2B5EF4-FFF2-40B4-BE49-F238E27FC236}">
                <a16:creationId xmlns:a16="http://schemas.microsoft.com/office/drawing/2014/main" xmlns="" id="{073D465E-9332-4436-88B3-9D26F9460B17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2138363"/>
            <a:ext cx="2563813" cy="1508125"/>
            <a:chOff x="8824" y="4627"/>
            <a:chExt cx="5385" cy="2713"/>
          </a:xfrm>
        </p:grpSpPr>
        <p:sp>
          <p:nvSpPr>
            <p:cNvPr id="95242" name="云形标注 10">
              <a:extLst>
                <a:ext uri="{FF2B5EF4-FFF2-40B4-BE49-F238E27FC236}">
                  <a16:creationId xmlns:a16="http://schemas.microsoft.com/office/drawing/2014/main" xmlns="" id="{5FD8983B-9664-48F8-A75E-787AA6FC6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4" y="4627"/>
              <a:ext cx="5385" cy="2713"/>
            </a:xfrm>
            <a:prstGeom prst="cloudCallout">
              <a:avLst>
                <a:gd name="adj1" fmla="val -76259"/>
                <a:gd name="adj2" fmla="val -2046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95243" name="文本框 9">
              <a:extLst>
                <a:ext uri="{FF2B5EF4-FFF2-40B4-BE49-F238E27FC236}">
                  <a16:creationId xmlns:a16="http://schemas.microsoft.com/office/drawing/2014/main" xmlns="" id="{B192C94F-DE0D-4842-83EA-6D7F82EB43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1" y="4857"/>
              <a:ext cx="4311" cy="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  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+mn-lt"/>
                </a:rPr>
                <a:t>几</a:t>
              </a:r>
              <a:r>
                <a:rPr lang="zh-CN" altLang="en-US" b="1" dirty="0">
                  <a:solidFill>
                    <a:prstClr val="black"/>
                  </a:solidFill>
                  <a:latin typeface="+mn-lt"/>
                </a:rPr>
                <a:t>个非负数的和为</a:t>
              </a:r>
              <a:r>
                <a:rPr lang="en-US" altLang="zh-CN" b="1" dirty="0" smtClean="0">
                  <a:solidFill>
                    <a:prstClr val="black"/>
                  </a:solidFill>
                  <a:latin typeface="+mn-lt"/>
                </a:rPr>
                <a:t>0</a:t>
              </a:r>
              <a:r>
                <a:rPr lang="zh-CN" altLang="en-US" b="1" dirty="0" smtClean="0">
                  <a:solidFill>
                    <a:prstClr val="black"/>
                  </a:solidFill>
                  <a:latin typeface="+mn-lt"/>
                </a:rPr>
                <a:t>，则</a:t>
              </a:r>
              <a:r>
                <a:rPr lang="zh-CN" altLang="en-US" b="1" dirty="0">
                  <a:solidFill>
                    <a:prstClr val="black"/>
                  </a:solidFill>
                  <a:latin typeface="+mn-lt"/>
                </a:rPr>
                <a:t>这几个非负数都为</a:t>
              </a:r>
              <a:r>
                <a:rPr lang="en-US" altLang="zh-CN" b="1" dirty="0">
                  <a:solidFill>
                    <a:prstClr val="black"/>
                  </a:solidFill>
                  <a:latin typeface="+mn-lt"/>
                </a:rPr>
                <a:t>0.</a:t>
              </a:r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17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8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9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0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93176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897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2">
            <a:extLst>
              <a:ext uri="{FF2B5EF4-FFF2-40B4-BE49-F238E27FC236}">
                <a16:creationId xmlns:a16="http://schemas.microsoft.com/office/drawing/2014/main" xmlns="" id="{851B8241-C2CB-4E0D-A0C0-0CA069D83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293" y="1266529"/>
            <a:ext cx="8558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  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grpSp>
        <p:nvGrpSpPr>
          <p:cNvPr id="98306" name="组合 3">
            <a:extLst>
              <a:ext uri="{FF2B5EF4-FFF2-40B4-BE49-F238E27FC236}">
                <a16:creationId xmlns:a16="http://schemas.microsoft.com/office/drawing/2014/main" xmlns="" id="{98BF4477-DB94-4F25-BC17-9AF618044952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98307" name="组合 2">
              <a:extLst>
                <a:ext uri="{FF2B5EF4-FFF2-40B4-BE49-F238E27FC236}">
                  <a16:creationId xmlns:a16="http://schemas.microsoft.com/office/drawing/2014/main" xmlns="" id="{FC948408-362B-43C6-82DA-2FE19938D1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48BFC98D-C86B-42BE-A96E-EA19A9FF0F5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BEAEDFB4-2369-462C-9221-072BD1F7867D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0A4A09FF-FAC6-4F93-BBEF-06FED4123CB7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ABAB4415-73E0-4A96-8342-19DDB11DFE1B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8312" name="矩形 1">
              <a:extLst>
                <a:ext uri="{FF2B5EF4-FFF2-40B4-BE49-F238E27FC236}">
                  <a16:creationId xmlns:a16="http://schemas.microsoft.com/office/drawing/2014/main" xmlns="" id="{C6EEA00C-EC0F-45B9-A197-609B6608A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grpSp>
        <p:nvGrpSpPr>
          <p:cNvPr id="98313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98314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98315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8079" name="文本框 3">
            <a:extLst>
              <a:ext uri="{FF2B5EF4-FFF2-40B4-BE49-F238E27FC236}">
                <a16:creationId xmlns:a16="http://schemas.microsoft.com/office/drawing/2014/main" xmlns="" id="{64087C4C-3BCD-439D-9B4F-D2E206390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4" y="1944688"/>
            <a:ext cx="7883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=–3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则代数式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8080" name="文本框 4">
            <a:extLst>
              <a:ext uri="{FF2B5EF4-FFF2-40B4-BE49-F238E27FC236}">
                <a16:creationId xmlns:a16="http://schemas.microsoft.com/office/drawing/2014/main" xmlns="" id="{E700FD38-F110-4092-9987-AFB2FB13A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071" y="2581291"/>
            <a:ext cx="495517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=2，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3，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3×4=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C903535-AB68-4BB1-839A-8E8D7BD78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1286" y="1203456"/>
            <a:ext cx="178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A11FC42-D8AD-4116-898C-C54D277C3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922" y="2037020"/>
            <a:ext cx="78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9474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文本框 99">
            <a:extLst>
              <a:ext uri="{FF2B5EF4-FFF2-40B4-BE49-F238E27FC236}">
                <a16:creationId xmlns:a16="http://schemas.microsoft.com/office/drawing/2014/main" xmlns="" id="{589FE2C9-82C5-4AA2-AFB4-682786DCB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2" y="895350"/>
            <a:ext cx="70358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下列四个多项式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99330" name="图片 2">
            <a:extLst>
              <a:ext uri="{FF2B5EF4-FFF2-40B4-BE49-F238E27FC236}">
                <a16:creationId xmlns:a16="http://schemas.microsoft.com/office/drawing/2014/main" xmlns="" id="{7228FF54-6D25-4D63-968A-C7FCC1A7637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92338"/>
            <a:ext cx="14288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图片 3">
            <a:extLst>
              <a:ext uri="{FF2B5EF4-FFF2-40B4-BE49-F238E27FC236}">
                <a16:creationId xmlns:a16="http://schemas.microsoft.com/office/drawing/2014/main" xmlns="" id="{2BA431F7-88FD-43B8-A0AF-F17674F2688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95538"/>
            <a:ext cx="1428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文本框 101">
            <a:extLst>
              <a:ext uri="{FF2B5EF4-FFF2-40B4-BE49-F238E27FC236}">
                <a16:creationId xmlns:a16="http://schemas.microsoft.com/office/drawing/2014/main" xmlns="" id="{25E6DEAD-13E7-4D39-91A9-A3FB9AF7D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81" y="2233613"/>
            <a:ext cx="73836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把多项式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分解因式的结果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99333" name="图片 4">
            <a:extLst>
              <a:ext uri="{FF2B5EF4-FFF2-40B4-BE49-F238E27FC236}">
                <a16:creationId xmlns:a16="http://schemas.microsoft.com/office/drawing/2014/main" xmlns="" id="{36AC137E-CD50-4647-BCCB-A393D8F6E68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25738"/>
            <a:ext cx="14288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4" name="图片 5">
            <a:extLst>
              <a:ext uri="{FF2B5EF4-FFF2-40B4-BE49-F238E27FC236}">
                <a16:creationId xmlns:a16="http://schemas.microsoft.com/office/drawing/2014/main" xmlns="" id="{C02D3557-A3B4-43A3-99E9-C20FFA7BC25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9588"/>
            <a:ext cx="793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5" name="文本框 6">
            <a:extLst>
              <a:ext uri="{FF2B5EF4-FFF2-40B4-BE49-F238E27FC236}">
                <a16:creationId xmlns:a16="http://schemas.microsoft.com/office/drawing/2014/main" xmlns="" id="{A87705EF-593B-4424-A7A3-B557BCA73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82" y="3598863"/>
            <a:ext cx="740387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D0693D0-A03C-4B7C-A522-B2D922BB6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9189" y="93400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9A578BF-5054-4A4D-81B7-30F93A3F3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792" y="225719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D790593-91F6-48C2-A81A-1128A7961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6515" y="357864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</a:p>
        </p:txBody>
      </p:sp>
      <p:sp>
        <p:nvSpPr>
          <p:cNvPr id="99339" name="文本框 2">
            <a:extLst>
              <a:ext uri="{FF2B5EF4-FFF2-40B4-BE49-F238E27FC236}">
                <a16:creationId xmlns:a16="http://schemas.microsoft.com/office/drawing/2014/main" xmlns="" id="{2E2B9ED2-B2E9-4782-BD37-C1469DF8E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82" y="4056063"/>
            <a:ext cx="877864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若关于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的多项式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F7F3577-24D1-42E9-9A33-717209485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8857" y="4519910"/>
            <a:ext cx="647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</a:p>
        </p:txBody>
      </p:sp>
      <p:grpSp>
        <p:nvGrpSpPr>
          <p:cNvPr id="99341" name="组合 2">
            <a:extLst>
              <a:ext uri="{FF2B5EF4-FFF2-40B4-BE49-F238E27FC236}">
                <a16:creationId xmlns:a16="http://schemas.microsoft.com/office/drawing/2014/main" xmlns="" id="{967A9576-D2DD-49E4-82D3-9EE3C232CB49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99342" name="文本框 20">
              <a:extLst>
                <a:ext uri="{FF2B5EF4-FFF2-40B4-BE49-F238E27FC236}">
                  <a16:creationId xmlns:a16="http://schemas.microsoft.com/office/drawing/2014/main" xmlns="" id="{E5FE1C6B-4392-482E-B12D-0B909F626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99343" name="组合 1">
              <a:extLst>
                <a:ext uri="{FF2B5EF4-FFF2-40B4-BE49-F238E27FC236}">
                  <a16:creationId xmlns:a16="http://schemas.microsoft.com/office/drawing/2014/main" xmlns="" id="{222154BF-3754-4BFE-B539-06ED2DE9E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:a16="http://schemas.microsoft.com/office/drawing/2014/main" xmlns="" id="{6E6CF3F6-D426-4108-821B-E810020BE836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:a16="http://schemas.microsoft.com/office/drawing/2014/main" xmlns="" id="{DCE020DC-CCD2-4873-B4E7-083B3DE723F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9346" name="组合 7">
            <a:extLst>
              <a:ext uri="{FF2B5EF4-FFF2-40B4-BE49-F238E27FC236}">
                <a16:creationId xmlns:a16="http://schemas.microsoft.com/office/drawing/2014/main" xmlns="" id="{EA29B6FF-BA6C-40CF-AE4E-67250DD1F6DF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22275"/>
            <a:ext cx="2480310" cy="492828"/>
            <a:chOff x="5083" y="1100"/>
            <a:chExt cx="3905" cy="778"/>
          </a:xfrm>
        </p:grpSpPr>
        <p:grpSp>
          <p:nvGrpSpPr>
            <p:cNvPr id="99347" name="组合 1">
              <a:extLst>
                <a:ext uri="{FF2B5EF4-FFF2-40B4-BE49-F238E27FC236}">
                  <a16:creationId xmlns:a16="http://schemas.microsoft.com/office/drawing/2014/main" xmlns="" id="{31D8061D-519B-42BB-B0FB-BD078D8986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7ABE187C-828D-4409-A269-940E8278A53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78ADB33C-5975-42F9-923A-69ED95FACFB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6B1A0E08-4699-4DEC-97E9-158421DC7683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2B3981ED-F410-4C3B-A36B-332C23F39993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AFDA8204-405D-458D-9DC9-2BF4AAE713DE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353" name="TextBox 15">
              <a:extLst>
                <a:ext uri="{FF2B5EF4-FFF2-40B4-BE49-F238E27FC236}">
                  <a16:creationId xmlns:a16="http://schemas.microsoft.com/office/drawing/2014/main" xmlns="" id="{8AB7C93D-AC94-4BE9-8D96-C39208A2BE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4394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 Box 2">
            <a:extLst>
              <a:ext uri="{FF2B5EF4-FFF2-40B4-BE49-F238E27FC236}">
                <a16:creationId xmlns:a16="http://schemas.microsoft.com/office/drawing/2014/main" xmlns="" id="{D64C962E-68A0-4318-88CA-1874E6BC8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613" y="1014274"/>
            <a:ext cx="73675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下列多项式因式分解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+36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(2)4(2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1;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(3)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</a:t>
            </a:r>
            <a:endParaRPr lang="zh-CN" altLang="en-US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A4B614A9-8F26-4218-A016-6F56EEDD8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804" y="3298825"/>
            <a:ext cx="636532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196666"/>
                </a:solidFill>
                <a:latin typeface="+mn-lt"/>
                <a:ea typeface="黑体" panose="02010609060101010101" pitchFamily="49" charset="-122"/>
              </a:rPr>
              <a:t> 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[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)]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² 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2·2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·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²=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;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xmlns="" id="{F38E677B-C99A-4B89-8E95-F65902692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781" y="2720113"/>
            <a:ext cx="501411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–2·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·6+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xmlns="" id="{A1B2073B-8559-4560-907A-9F9A3DA2E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803" y="3921125"/>
            <a:ext cx="48307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196666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² 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²=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+1+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+1–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1" name="组合 2">
            <a:extLst>
              <a:ext uri="{FF2B5EF4-FFF2-40B4-BE49-F238E27FC236}">
                <a16:creationId xmlns:a16="http://schemas.microsoft.com/office/drawing/2014/main" xmlns="" id="{967A9576-D2DD-49E4-82D3-9EE3C232CB49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xmlns="" id="{E5FE1C6B-4392-482E-B12D-0B909F626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:a16="http://schemas.microsoft.com/office/drawing/2014/main" xmlns="" id="{222154BF-3754-4BFE-B539-06ED2DE9E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14" name="直线连接符 19">
                <a:extLst>
                  <a:ext uri="{FF2B5EF4-FFF2-40B4-BE49-F238E27FC236}">
                    <a16:creationId xmlns:a16="http://schemas.microsoft.com/office/drawing/2014/main" xmlns="" id="{6E6CF3F6-D426-4108-821B-E810020BE836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:a16="http://schemas.microsoft.com/office/drawing/2014/main" xmlns="" id="{DCE020DC-CCD2-4873-B4E7-083B3DE723F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EA29B6FF-BA6C-40CF-AE4E-67250DD1F6DF}"/>
              </a:ext>
            </a:extLst>
          </p:cNvPr>
          <p:cNvGrpSpPr>
            <a:grpSpLocks/>
          </p:cNvGrpSpPr>
          <p:nvPr/>
        </p:nvGrpSpPr>
        <p:grpSpPr bwMode="auto">
          <a:xfrm>
            <a:off x="3323906" y="438746"/>
            <a:ext cx="2480310" cy="476992"/>
            <a:chOff x="5070" y="1126"/>
            <a:chExt cx="3905" cy="753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31D8061D-519B-42BB-B0FB-BD078D8986F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7ABE187C-828D-4409-A269-940E8278A539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78ADB33C-5975-42F9-923A-69ED95FACFB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6B1A0E08-4699-4DEC-97E9-158421DC7683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2B3981ED-F410-4C3B-A36B-332C23F39993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AFDA8204-405D-458D-9DC9-2BF4AAE713DE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8AB7C93D-AC94-4BE9-8D96-C39208A2BE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1126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2283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0">
            <a:extLst>
              <a:ext uri="{FF2B5EF4-FFF2-40B4-BE49-F238E27FC236}">
                <a16:creationId xmlns:a16="http://schemas.microsoft.com/office/drawing/2014/main" xmlns="" id="{610B00D1-11AB-427C-89E4-2AA2B129AB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411278"/>
              </p:ext>
            </p:extLst>
          </p:nvPr>
        </p:nvGraphicFramePr>
        <p:xfrm>
          <a:off x="3451225" y="3751263"/>
          <a:ext cx="21748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74" r:id="rId4" imgW="1054080" imgH="228600" progId="Equation.DSMT4">
                  <p:embed/>
                </p:oleObj>
              </mc:Choice>
              <mc:Fallback>
                <p:oleObj r:id="rId4" imgW="1054080" imgH="2286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3751263"/>
                        <a:ext cx="2174875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3">
            <a:extLst>
              <a:ext uri="{FF2B5EF4-FFF2-40B4-BE49-F238E27FC236}">
                <a16:creationId xmlns:a16="http://schemas.microsoft.com/office/drawing/2014/main" xmlns="" id="{00FE8859-CCAB-4A59-9EE7-E7B67C9BB6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9342193"/>
              </p:ext>
            </p:extLst>
          </p:nvPr>
        </p:nvGraphicFramePr>
        <p:xfrm>
          <a:off x="3451225" y="4313238"/>
          <a:ext cx="5937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75" r:id="rId6" imgW="254401" imgH="177900" progId="Equation.DSMT4">
                  <p:embed/>
                </p:oleObj>
              </mc:Choice>
              <mc:Fallback>
                <p:oleObj r:id="rId6" imgW="254401" imgH="1779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4313238"/>
                        <a:ext cx="593725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17">
            <a:extLst>
              <a:ext uri="{FF2B5EF4-FFF2-40B4-BE49-F238E27FC236}">
                <a16:creationId xmlns:a16="http://schemas.microsoft.com/office/drawing/2014/main" xmlns="" id="{1DCCD9CE-0D0D-4DBC-967E-A1197C357AD6}"/>
              </a:ext>
            </a:extLst>
          </p:cNvPr>
          <p:cNvGrpSpPr>
            <a:grpSpLocks/>
          </p:cNvGrpSpPr>
          <p:nvPr/>
        </p:nvGrpSpPr>
        <p:grpSpPr bwMode="auto">
          <a:xfrm>
            <a:off x="2297986" y="3197230"/>
            <a:ext cx="5081917" cy="474715"/>
            <a:chOff x="1083" y="2061"/>
            <a:chExt cx="4504" cy="456"/>
          </a:xfrm>
        </p:grpSpPr>
        <p:graphicFrame>
          <p:nvGraphicFramePr>
            <p:cNvPr id="101380" name="Object 215">
              <a:extLst>
                <a:ext uri="{FF2B5EF4-FFF2-40B4-BE49-F238E27FC236}">
                  <a16:creationId xmlns:a16="http://schemas.microsoft.com/office/drawing/2014/main" xmlns="" id="{851BD4DF-C781-466A-B351-176A1B556B8D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04576414"/>
                </p:ext>
              </p:extLst>
            </p:nvPr>
          </p:nvGraphicFramePr>
          <p:xfrm>
            <a:off x="2097" y="2061"/>
            <a:ext cx="3490" cy="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76" r:id="rId8" imgW="2286000" imgH="228600" progId="Equation.DSMT4">
                    <p:embed/>
                  </p:oleObj>
                </mc:Choice>
                <mc:Fallback>
                  <p:oleObj r:id="rId8" imgW="2286000" imgH="22860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97" y="2061"/>
                          <a:ext cx="3490" cy="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381" name="Text Box 216">
              <a:extLst>
                <a:ext uri="{FF2B5EF4-FFF2-40B4-BE49-F238E27FC236}">
                  <a16:creationId xmlns:a16="http://schemas.microsoft.com/office/drawing/2014/main" xmlns="" id="{EF6415FE-5AFF-4A18-817B-77EEF1340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3" y="2087"/>
              <a:ext cx="1137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2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(2)</a:t>
              </a:r>
              <a:r>
                <a:rPr lang="zh-CN" altLang="en-US" sz="22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</a:p>
          </p:txBody>
        </p:sp>
      </p:grpSp>
      <p:grpSp>
        <p:nvGrpSpPr>
          <p:cNvPr id="101382" name="Group 218">
            <a:extLst>
              <a:ext uri="{FF2B5EF4-FFF2-40B4-BE49-F238E27FC236}">
                <a16:creationId xmlns:a16="http://schemas.microsoft.com/office/drawing/2014/main" xmlns="" id="{148E7F21-7297-40AA-89BE-05E5CD0112DA}"/>
              </a:ext>
            </a:extLst>
          </p:cNvPr>
          <p:cNvGrpSpPr>
            <a:grpSpLocks/>
          </p:cNvGrpSpPr>
          <p:nvPr/>
        </p:nvGrpSpPr>
        <p:grpSpPr bwMode="auto">
          <a:xfrm>
            <a:off x="1133674" y="1181416"/>
            <a:ext cx="6810375" cy="1015309"/>
            <a:chOff x="645" y="2401"/>
            <a:chExt cx="4643" cy="852"/>
          </a:xfrm>
        </p:grpSpPr>
        <p:graphicFrame>
          <p:nvGraphicFramePr>
            <p:cNvPr id="101383" name="Object 219">
              <a:extLst>
                <a:ext uri="{FF2B5EF4-FFF2-40B4-BE49-F238E27FC236}">
                  <a16:creationId xmlns:a16="http://schemas.microsoft.com/office/drawing/2014/main" xmlns="" id="{EF7FEC1E-0817-44FE-A24D-1582E52469FD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85697324"/>
                </p:ext>
              </p:extLst>
            </p:nvPr>
          </p:nvGraphicFramePr>
          <p:xfrm>
            <a:off x="1439" y="2877"/>
            <a:ext cx="3353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77" r:id="rId10" imgW="2006280" imgH="228600" progId="Equation.DSMT4">
                    <p:embed/>
                  </p:oleObj>
                </mc:Choice>
                <mc:Fallback>
                  <p:oleObj r:id="rId10" imgW="2006280" imgH="22860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39" y="2877"/>
                          <a:ext cx="3353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384" name="Text Box 220">
              <a:extLst>
                <a:ext uri="{FF2B5EF4-FFF2-40B4-BE49-F238E27FC236}">
                  <a16:creationId xmlns:a16="http://schemas.microsoft.com/office/drawing/2014/main" xmlns="" id="{0C2A9D53-A9F3-415C-96F3-286C10542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5" y="2401"/>
              <a:ext cx="4643" cy="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计算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(1) 38.9</a:t>
              </a:r>
              <a:r>
                <a:rPr lang="en-US" altLang="zh-CN" sz="2400" b="1" baseline="30000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–2×38.9×48.9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＋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48.9</a:t>
              </a:r>
              <a:r>
                <a:rPr lang="en-US" altLang="zh-CN" sz="2400" b="1" baseline="30000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文本框 1">
            <a:extLst>
              <a:ext uri="{FF2B5EF4-FFF2-40B4-BE49-F238E27FC236}">
                <a16:creationId xmlns:a16="http://schemas.microsoft.com/office/drawing/2014/main" xmlns="" id="{F3CFA10F-92F1-4803-A499-893D3ADA9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5687" y="2311502"/>
            <a:ext cx="3573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(38.9–48.9)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A5AA783-9CDE-4DB9-B0D7-C1904891E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188" y="2784475"/>
            <a:ext cx="9175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100.</a:t>
            </a:r>
          </a:p>
        </p:txBody>
      </p:sp>
      <p:grpSp>
        <p:nvGrpSpPr>
          <p:cNvPr id="101392" name="组合 6">
            <a:extLst>
              <a:ext uri="{FF2B5EF4-FFF2-40B4-BE49-F238E27FC236}">
                <a16:creationId xmlns:a16="http://schemas.microsoft.com/office/drawing/2014/main" xmlns="" id="{A91A0787-B134-4B1C-BEED-AE0B059D665F}"/>
              </a:ext>
            </a:extLst>
          </p:cNvPr>
          <p:cNvGrpSpPr>
            <a:grpSpLocks/>
          </p:cNvGrpSpPr>
          <p:nvPr/>
        </p:nvGrpSpPr>
        <p:grpSpPr bwMode="auto">
          <a:xfrm>
            <a:off x="3304467" y="452041"/>
            <a:ext cx="2480310" cy="500049"/>
            <a:chOff x="5060" y="904"/>
            <a:chExt cx="3905" cy="787"/>
          </a:xfrm>
        </p:grpSpPr>
        <p:grpSp>
          <p:nvGrpSpPr>
            <p:cNvPr id="101393" name="组合 21">
              <a:extLst>
                <a:ext uri="{FF2B5EF4-FFF2-40B4-BE49-F238E27FC236}">
                  <a16:creationId xmlns:a16="http://schemas.microsoft.com/office/drawing/2014/main" xmlns="" id="{6F9203C3-49C6-4C49-8D6C-5F98FB5F2BB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E5BEAC53-EF2F-47B2-A3C4-531E060F481D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2DF6127F-998C-41C6-AE7E-DB0C9AD66C1F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1C6F855B-6646-43FC-A5D6-F3CAEFB65490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AE5ED644-AB67-450B-A7A6-9A3C6AC864F3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C8514A4C-8EFC-4A0D-9E07-278A7F31892E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1399" name="TextBox 15">
              <a:extLst>
                <a:ext uri="{FF2B5EF4-FFF2-40B4-BE49-F238E27FC236}">
                  <a16:creationId xmlns:a16="http://schemas.microsoft.com/office/drawing/2014/main" xmlns="" id="{12CE3334-E969-4A60-B95A-B328EF67C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">
            <a:extLst>
              <a:ext uri="{FF2B5EF4-FFF2-40B4-BE49-F238E27FC236}">
                <a16:creationId xmlns:a16="http://schemas.microsoft.com/office/drawing/2014/main" xmlns="" id="{967A9576-D2DD-49E4-82D3-9EE3C232CB49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9" name="文本框 20">
              <a:extLst>
                <a:ext uri="{FF2B5EF4-FFF2-40B4-BE49-F238E27FC236}">
                  <a16:creationId xmlns:a16="http://schemas.microsoft.com/office/drawing/2014/main" xmlns="" id="{E5FE1C6B-4392-482E-B12D-0B909F626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>
              <a:extLst>
                <a:ext uri="{FF2B5EF4-FFF2-40B4-BE49-F238E27FC236}">
                  <a16:creationId xmlns:a16="http://schemas.microsoft.com/office/drawing/2014/main" xmlns="" id="{222154BF-3754-4BFE-B539-06ED2DE9E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:a16="http://schemas.microsoft.com/office/drawing/2014/main" xmlns="" id="{6E6CF3F6-D426-4108-821B-E810020BE836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:a16="http://schemas.microsoft.com/office/drawing/2014/main" xmlns="" id="{DCE020DC-CCD2-4873-B4E7-083B3DE723F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362120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1">
            <a:extLst>
              <a:ext uri="{FF2B5EF4-FFF2-40B4-BE49-F238E27FC236}">
                <a16:creationId xmlns:a16="http://schemas.microsoft.com/office/drawing/2014/main" xmlns="" id="{B6E74757-E0A1-4294-944C-D9ED22FF4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138" y="1032360"/>
            <a:ext cx="65516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解因式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:(1)4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小聪和小明的解答过程如下：</a:t>
            </a:r>
          </a:p>
        </p:txBody>
      </p:sp>
      <p:sp>
        <p:nvSpPr>
          <p:cNvPr id="103426" name="Rectangle 13">
            <a:extLst>
              <a:ext uri="{FF2B5EF4-FFF2-40B4-BE49-F238E27FC236}">
                <a16:creationId xmlns:a16="http://schemas.microsoft.com/office/drawing/2014/main" xmlns="" id="{B0DFA7CE-494C-4BE0-8CC6-079397629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0156" y="3614257"/>
            <a:ext cx="663039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他们做对了吗？若错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误，请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你帮忙纠正过来.</a:t>
            </a:r>
          </a:p>
        </p:txBody>
      </p:sp>
      <p:grpSp>
        <p:nvGrpSpPr>
          <p:cNvPr id="103427" name="Group 5">
            <a:extLst>
              <a:ext uri="{FF2B5EF4-FFF2-40B4-BE49-F238E27FC236}">
                <a16:creationId xmlns:a16="http://schemas.microsoft.com/office/drawing/2014/main" xmlns="" id="{321F5E05-BFEC-4A65-A49B-D4F55ED802F7}"/>
              </a:ext>
            </a:extLst>
          </p:cNvPr>
          <p:cNvGrpSpPr>
            <a:grpSpLocks/>
          </p:cNvGrpSpPr>
          <p:nvPr/>
        </p:nvGrpSpPr>
        <p:grpSpPr bwMode="auto">
          <a:xfrm>
            <a:off x="5203587" y="969617"/>
            <a:ext cx="2238698" cy="588962"/>
            <a:chOff x="1356324" y="-137462"/>
            <a:chExt cx="2986195" cy="782574"/>
          </a:xfrm>
        </p:grpSpPr>
        <p:sp>
          <p:nvSpPr>
            <p:cNvPr id="103428" name="Rectangle 12">
              <a:extLst>
                <a:ext uri="{FF2B5EF4-FFF2-40B4-BE49-F238E27FC236}">
                  <a16:creationId xmlns:a16="http://schemas.microsoft.com/office/drawing/2014/main" xmlns="" id="{FE7D9F91-81EA-4333-BFD3-F88FB5DAE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6572" y="24524"/>
              <a:ext cx="2725947" cy="55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altLang="zh-CN" sz="21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x</a:t>
              </a:r>
              <a:r>
                <a:rPr lang="en-US" altLang="zh-CN" sz="2100" b="1" baseline="30000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–2</a:t>
              </a:r>
              <a:r>
                <a:rPr lang="en-US" altLang="zh-CN" sz="21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x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＋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3.</a:t>
              </a:r>
              <a:endParaRPr lang="en-US" altLang="zh-CN" sz="2100" b="1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103429" name="Object 20">
              <a:extLst>
                <a:ext uri="{FF2B5EF4-FFF2-40B4-BE49-F238E27FC236}">
                  <a16:creationId xmlns:a16="http://schemas.microsoft.com/office/drawing/2014/main" xmlns="" id="{ED4297E3-6271-4935-9DB2-153409F63F5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96166280"/>
                </p:ext>
              </p:extLst>
            </p:nvPr>
          </p:nvGraphicFramePr>
          <p:xfrm>
            <a:off x="1356324" y="-137462"/>
            <a:ext cx="339116" cy="7825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8" r:id="rId3" imgW="139900" imgH="394101" progId="Equation.DSMT4">
                    <p:embed/>
                  </p:oleObj>
                </mc:Choice>
                <mc:Fallback>
                  <p:oleObj r:id="rId3" imgW="139900" imgH="394101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6324" y="-137462"/>
                          <a:ext cx="339116" cy="7825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8">
            <a:extLst>
              <a:ext uri="{FF2B5EF4-FFF2-40B4-BE49-F238E27FC236}">
                <a16:creationId xmlns:a16="http://schemas.microsoft.com/office/drawing/2014/main" xmlns="" id="{61EAA7FA-21CD-477B-8A88-5DF36B4F4B7B}"/>
              </a:ext>
            </a:extLst>
          </p:cNvPr>
          <p:cNvGrpSpPr>
            <a:grpSpLocks/>
          </p:cNvGrpSpPr>
          <p:nvPr/>
        </p:nvGrpSpPr>
        <p:grpSpPr bwMode="auto">
          <a:xfrm>
            <a:off x="1656775" y="4415951"/>
            <a:ext cx="5348287" cy="844152"/>
            <a:chOff x="42" y="5"/>
            <a:chExt cx="4492" cy="709"/>
          </a:xfrm>
        </p:grpSpPr>
        <p:sp>
          <p:nvSpPr>
            <p:cNvPr id="103431" name="矩形 18">
              <a:extLst>
                <a:ext uri="{FF2B5EF4-FFF2-40B4-BE49-F238E27FC236}">
                  <a16:creationId xmlns:a16="http://schemas.microsoft.com/office/drawing/2014/main" xmlns="" id="{D4492580-019B-4D49-898D-E4CBBC631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" y="95"/>
              <a:ext cx="4492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(2)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原</a:t>
              </a:r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式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＝   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(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1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–6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＋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9)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+mn-lt"/>
                </a:rPr>
                <a:t>＝ 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   (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–3)</a:t>
              </a:r>
              <a:r>
                <a:rPr lang="en-US" altLang="zh-CN" sz="21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endParaRPr lang="en-US" altLang="zh-CN" sz="2100" b="1" dirty="0">
                <a:solidFill>
                  <a:srgbClr val="FF0000"/>
                </a:solidFill>
                <a:latin typeface="+mn-lt"/>
              </a:endParaRPr>
            </a:p>
            <a:p>
              <a:endParaRPr lang="zh-CN" altLang="en-US" sz="2100" b="1" dirty="0">
                <a:solidFill>
                  <a:srgbClr val="FF0000"/>
                </a:solidFill>
                <a:latin typeface="+mn-lt"/>
              </a:endParaRPr>
            </a:p>
          </p:txBody>
        </p:sp>
        <p:graphicFrame>
          <p:nvGraphicFramePr>
            <p:cNvPr id="103432" name="Object 21">
              <a:extLst>
                <a:ext uri="{FF2B5EF4-FFF2-40B4-BE49-F238E27FC236}">
                  <a16:creationId xmlns:a16="http://schemas.microsoft.com/office/drawing/2014/main" xmlns="" id="{A9363738-9459-4999-B899-34C5F80CE10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7584793"/>
                </p:ext>
              </p:extLst>
            </p:nvPr>
          </p:nvGraphicFramePr>
          <p:xfrm>
            <a:off x="1140" y="31"/>
            <a:ext cx="238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9" r:id="rId5" imgW="139882" imgH="394213" progId="Equation.DSMT4">
                    <p:embed/>
                  </p:oleObj>
                </mc:Choice>
                <mc:Fallback>
                  <p:oleObj r:id="rId5" imgW="139882" imgH="39421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0" y="31"/>
                          <a:ext cx="238" cy="4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3" name="Object 22">
              <a:extLst>
                <a:ext uri="{FF2B5EF4-FFF2-40B4-BE49-F238E27FC236}">
                  <a16:creationId xmlns:a16="http://schemas.microsoft.com/office/drawing/2014/main" xmlns="" id="{F579E590-51E5-4AF0-8388-B25ED287B6B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0791010"/>
                </p:ext>
              </p:extLst>
            </p:nvPr>
          </p:nvGraphicFramePr>
          <p:xfrm>
            <a:off x="2597" y="5"/>
            <a:ext cx="266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00" r:id="rId7" imgW="139882" imgH="394213" progId="Equation.DSMT4">
                    <p:embed/>
                  </p:oleObj>
                </mc:Choice>
                <mc:Fallback>
                  <p:oleObj r:id="rId7" imgW="139882" imgH="394213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7" y="5"/>
                          <a:ext cx="266" cy="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矩形 18">
            <a:extLst>
              <a:ext uri="{FF2B5EF4-FFF2-40B4-BE49-F238E27FC236}">
                <a16:creationId xmlns:a16="http://schemas.microsoft.com/office/drawing/2014/main" xmlns="" id="{9B4A7DBC-508E-47E2-B385-5B9AD611A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900" y="4102101"/>
            <a:ext cx="5640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2•2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•1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03435" name="组合 22">
            <a:extLst>
              <a:ext uri="{FF2B5EF4-FFF2-40B4-BE49-F238E27FC236}">
                <a16:creationId xmlns:a16="http://schemas.microsoft.com/office/drawing/2014/main" xmlns="" id="{6DD55C40-BAFB-406A-8C2D-8317CE46E2B2}"/>
              </a:ext>
            </a:extLst>
          </p:cNvPr>
          <p:cNvGrpSpPr>
            <a:grpSpLocks/>
          </p:cNvGrpSpPr>
          <p:nvPr/>
        </p:nvGrpSpPr>
        <p:grpSpPr bwMode="auto">
          <a:xfrm>
            <a:off x="1709059" y="1902705"/>
            <a:ext cx="4777466" cy="1706562"/>
            <a:chOff x="0" y="-13639"/>
            <a:chExt cx="6375400" cy="2274046"/>
          </a:xfrm>
        </p:grpSpPr>
        <p:pic>
          <p:nvPicPr>
            <p:cNvPr id="103436" name="Picture 15" descr="}187}4%EWA_UKF4NOMSS)`I">
              <a:extLst>
                <a:ext uri="{FF2B5EF4-FFF2-40B4-BE49-F238E27FC236}">
                  <a16:creationId xmlns:a16="http://schemas.microsoft.com/office/drawing/2014/main" xmlns="" id="{F91FFFE9-F0B8-4479-AE8F-C714462A68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038" y="651869"/>
              <a:ext cx="923925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7" name="Picture 16" descr="}187}4%EWA_UKF4NOMSS)`I">
              <a:extLst>
                <a:ext uri="{FF2B5EF4-FFF2-40B4-BE49-F238E27FC236}">
                  <a16:creationId xmlns:a16="http://schemas.microsoft.com/office/drawing/2014/main" xmlns="" id="{5CF97A37-9A44-400F-A8C9-1D2BB5AA38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038" y="651869"/>
              <a:ext cx="923925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8" name="Image0511.jpeg">
              <a:extLst>
                <a:ext uri="{FF2B5EF4-FFF2-40B4-BE49-F238E27FC236}">
                  <a16:creationId xmlns:a16="http://schemas.microsoft.com/office/drawing/2014/main" xmlns="" id="{E20F9AB7-1606-4280-8012-1CDF51D5C8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000" y="623294"/>
              <a:ext cx="2717800" cy="155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9" name="Picture 19" descr="}187}4%EWA_UKF4NOMSS)`I">
              <a:extLst>
                <a:ext uri="{FF2B5EF4-FFF2-40B4-BE49-F238E27FC236}">
                  <a16:creationId xmlns:a16="http://schemas.microsoft.com/office/drawing/2014/main" xmlns="" id="{64D6DFFE-4BA6-4B1C-9385-2E20570764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125" y="1288457"/>
              <a:ext cx="1184275" cy="74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40" name="Picture 21" descr="CDN7I}SF21A`KH3_ZV]CTNT">
              <a:extLst>
                <a:ext uri="{FF2B5EF4-FFF2-40B4-BE49-F238E27FC236}">
                  <a16:creationId xmlns:a16="http://schemas.microsoft.com/office/drawing/2014/main" xmlns="" id="{FFF39254-EF70-4734-BDCE-02F40A02C0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50" y="737594"/>
              <a:ext cx="1836738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441" name="Rectangle 14">
              <a:extLst>
                <a:ext uri="{FF2B5EF4-FFF2-40B4-BE49-F238E27FC236}">
                  <a16:creationId xmlns:a16="http://schemas.microsoft.com/office/drawing/2014/main" xmlns="" id="{071F7941-3402-4163-B94E-3C920FB38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3639"/>
              <a:ext cx="5807075" cy="2274046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小聪</a:t>
              </a:r>
              <a:r>
                <a:rPr lang="en-US" altLang="zh-CN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:              </a:t>
              </a: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小明</a:t>
              </a:r>
              <a:r>
                <a:rPr lang="en-US" altLang="zh-CN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:</a:t>
              </a: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03442" name="对象 1">
            <a:hlinkClick r:id="" action="ppaction://ole?verb=1"/>
            <a:extLst>
              <a:ext uri="{FF2B5EF4-FFF2-40B4-BE49-F238E27FC236}">
                <a16:creationId xmlns:a16="http://schemas.microsoft.com/office/drawing/2014/main" xmlns="" id="{CFC7F692-53DD-4705-B512-8DD79880CD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9100" y="2497138"/>
          <a:ext cx="685800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1" r:id="rId12" imgW="915121" imgH="198877" progId="Equation.KSEE3">
                  <p:embed/>
                </p:oleObj>
              </mc:Choice>
              <mc:Fallback>
                <p:oleObj r:id="rId12" imgW="915121" imgH="198877" progId="Equation.KSEE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7138"/>
                        <a:ext cx="685800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18B0235-B587-4B90-ABC0-690D3CE44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4658" y="3026649"/>
            <a:ext cx="90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2AC34C0-1BFF-449B-88FF-D86E0A4B7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2085" y="2979840"/>
            <a:ext cx="90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×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967A9576-D2DD-49E4-82D3-9EE3C232CB49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8" name="文本框 20">
              <a:extLst>
                <a:ext uri="{FF2B5EF4-FFF2-40B4-BE49-F238E27FC236}">
                  <a16:creationId xmlns:a16="http://schemas.microsoft.com/office/drawing/2014/main" xmlns="" id="{E5FE1C6B-4392-482E-B12D-0B909F626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9" name="组合 1">
              <a:extLst>
                <a:ext uri="{FF2B5EF4-FFF2-40B4-BE49-F238E27FC236}">
                  <a16:creationId xmlns:a16="http://schemas.microsoft.com/office/drawing/2014/main" xmlns="" id="{222154BF-3754-4BFE-B539-06ED2DE9E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:a16="http://schemas.microsoft.com/office/drawing/2014/main" xmlns="" id="{6E6CF3F6-D426-4108-821B-E810020BE836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:a16="http://schemas.microsoft.com/office/drawing/2014/main" xmlns="" id="{DCE020DC-CCD2-4873-B4E7-083B3DE723F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6">
            <a:extLst>
              <a:ext uri="{FF2B5EF4-FFF2-40B4-BE49-F238E27FC236}">
                <a16:creationId xmlns:a16="http://schemas.microsoft.com/office/drawing/2014/main" xmlns="" id="{A91A0787-B134-4B1C-BEED-AE0B059D665F}"/>
              </a:ext>
            </a:extLst>
          </p:cNvPr>
          <p:cNvGrpSpPr>
            <a:grpSpLocks/>
          </p:cNvGrpSpPr>
          <p:nvPr/>
        </p:nvGrpSpPr>
        <p:grpSpPr bwMode="auto">
          <a:xfrm>
            <a:off x="3323123" y="452041"/>
            <a:ext cx="2480310" cy="500049"/>
            <a:chOff x="5060" y="904"/>
            <a:chExt cx="3905" cy="787"/>
          </a:xfrm>
        </p:grpSpPr>
        <p:grpSp>
          <p:nvGrpSpPr>
            <p:cNvPr id="34" name="组合 21">
              <a:extLst>
                <a:ext uri="{FF2B5EF4-FFF2-40B4-BE49-F238E27FC236}">
                  <a16:creationId xmlns:a16="http://schemas.microsoft.com/office/drawing/2014/main" xmlns="" id="{6F9203C3-49C6-4C49-8D6C-5F98FB5F2BB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6" name="缺角矩形 35">
                <a:extLst>
                  <a:ext uri="{FF2B5EF4-FFF2-40B4-BE49-F238E27FC236}">
                    <a16:creationId xmlns:a16="http://schemas.microsoft.com/office/drawing/2014/main" xmlns="" id="{E5BEAC53-EF2F-47B2-A3C4-531E060F481D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:a16="http://schemas.microsoft.com/office/drawing/2014/main" xmlns="" id="{2DF6127F-998C-41C6-AE7E-DB0C9AD66C1F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:a16="http://schemas.microsoft.com/office/drawing/2014/main" xmlns="" id="{1C6F855B-6646-43FC-A5D6-F3CAEFB65490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:a16="http://schemas.microsoft.com/office/drawing/2014/main" xmlns="" id="{AE5ED644-AB67-450B-A7A6-9A3C6AC864F3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缺角矩形 39">
                <a:extLst>
                  <a:ext uri="{FF2B5EF4-FFF2-40B4-BE49-F238E27FC236}">
                    <a16:creationId xmlns:a16="http://schemas.microsoft.com/office/drawing/2014/main" xmlns="" id="{C8514A4C-8EFC-4A0D-9E07-278A7F31892E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TextBox 15">
              <a:extLst>
                <a:ext uri="{FF2B5EF4-FFF2-40B4-BE49-F238E27FC236}">
                  <a16:creationId xmlns:a16="http://schemas.microsoft.com/office/drawing/2014/main" xmlns="" id="{12CE3334-E969-4A60-B95A-B328EF67C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5229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文本框 103">
            <a:extLst>
              <a:ext uri="{FF2B5EF4-FFF2-40B4-BE49-F238E27FC236}">
                <a16:creationId xmlns:a16="http://schemas.microsoft.com/office/drawing/2014/main" xmlns="" id="{7B9E6BFF-6D1B-4A1B-AB9B-9F452B825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975" y="1057038"/>
            <a:ext cx="727392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A11312B-E03E-4C42-B68A-6DD39160A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0" y="4170741"/>
            <a:ext cx="23399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2×5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50.</a:t>
            </a:r>
          </a:p>
        </p:txBody>
      </p:sp>
      <p:pic>
        <p:nvPicPr>
          <p:cNvPr id="104451" name="图片 2">
            <a:extLst>
              <a:ext uri="{FF2B5EF4-FFF2-40B4-BE49-F238E27FC236}">
                <a16:creationId xmlns:a16="http://schemas.microsoft.com/office/drawing/2014/main" xmlns="" id="{B7D6BF48-7648-4583-B210-F0885C759CD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957513"/>
            <a:ext cx="14288" cy="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EEDD205-4A8A-4ADE-9E3D-82D3F05F3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9163" y="2341990"/>
            <a:ext cx="42049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B5ED978-13F1-4727-80AE-22662B01E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0" y="2757488"/>
            <a:ext cx="33169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时，原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9.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7DB9BDF-4B7D-439F-8827-A5E0786E4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3450" y="3328988"/>
            <a:ext cx="46506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100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CA13F0A-0E89-4A18-80B9-891CCE700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2988" y="3743325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　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时，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04461" name="组合 2">
            <a:extLst>
              <a:ext uri="{FF2B5EF4-FFF2-40B4-BE49-F238E27FC236}">
                <a16:creationId xmlns:a16="http://schemas.microsoft.com/office/drawing/2014/main" xmlns="" id="{4CD431DD-34E9-4B27-9009-79B9C12AEA3E}"/>
              </a:ext>
            </a:extLst>
          </p:cNvPr>
          <p:cNvGrpSpPr>
            <a:grpSpLocks/>
          </p:cNvGrpSpPr>
          <p:nvPr/>
        </p:nvGrpSpPr>
        <p:grpSpPr bwMode="auto">
          <a:xfrm>
            <a:off x="3315935" y="482600"/>
            <a:ext cx="2478088" cy="522288"/>
            <a:chOff x="5060" y="905"/>
            <a:chExt cx="3904" cy="822"/>
          </a:xfrm>
        </p:grpSpPr>
        <p:grpSp>
          <p:nvGrpSpPr>
            <p:cNvPr id="104462" name="组合 6">
              <a:extLst>
                <a:ext uri="{FF2B5EF4-FFF2-40B4-BE49-F238E27FC236}">
                  <a16:creationId xmlns:a16="http://schemas.microsoft.com/office/drawing/2014/main" xmlns="" id="{31319259-5CE1-414E-A604-E4E5B2BA115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0F258CF7-F240-4E25-89C7-500DD0D20A70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F3305386-5340-4322-BA2D-585D6FC83882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2CDD65A7-36C7-41B2-B5D2-A661AC3082ED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38643C77-F0AE-41A5-AEED-FBD376DC5B0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80A642CB-03B1-4FF2-B8A1-E07476924C7C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468" name="TextBox 15">
              <a:extLst>
                <a:ext uri="{FF2B5EF4-FFF2-40B4-BE49-F238E27FC236}">
                  <a16:creationId xmlns:a16="http://schemas.microsoft.com/office/drawing/2014/main" xmlns="" id="{8FCA029D-181A-4D17-9B4C-5A524C7328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  <a:latin typeface="+mn-lt"/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967A9576-D2DD-49E4-82D3-9EE3C232CB49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:a16="http://schemas.microsoft.com/office/drawing/2014/main" xmlns="" id="{E5FE1C6B-4392-482E-B12D-0B909F626B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:a16="http://schemas.microsoft.com/office/drawing/2014/main" xmlns="" id="{222154BF-3754-4BFE-B539-06ED2DE9EC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26" name="直线连接符 19">
                <a:extLst>
                  <a:ext uri="{FF2B5EF4-FFF2-40B4-BE49-F238E27FC236}">
                    <a16:creationId xmlns:a16="http://schemas.microsoft.com/office/drawing/2014/main" xmlns="" id="{6E6CF3F6-D426-4108-821B-E810020BE836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xmlns="" id="{DCE020DC-CCD2-4873-B4E7-083B3DE723F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4447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A549BF4-11A0-4350-923E-2CBAA90DF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464" y="1961782"/>
            <a:ext cx="1715135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完全平方公式分解因式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xmlns="" id="{70DEB133-95A3-4A16-8592-720E55D4A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1047750"/>
            <a:ext cx="919162" cy="5539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xmlns="" id="{CE8ED6F0-3998-4BB5-9933-4874B8596956}"/>
              </a:ext>
            </a:extLst>
          </p:cNvPr>
          <p:cNvSpPr>
            <a:spLocks/>
          </p:cNvSpPr>
          <p:nvPr/>
        </p:nvSpPr>
        <p:spPr bwMode="auto">
          <a:xfrm>
            <a:off x="2125663" y="1327150"/>
            <a:ext cx="161925" cy="2119313"/>
          </a:xfrm>
          <a:prstGeom prst="leftBrace">
            <a:avLst>
              <a:gd name="adj1" fmla="val 7635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EFA41F4-1240-46C0-95EE-6C051D72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738" y="1006475"/>
            <a:ext cx="3217862" cy="553998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±2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a±b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:a16="http://schemas.microsoft.com/office/drawing/2014/main" xmlns="" id="{C6120FD8-8429-4786-A42D-884326A5413A}"/>
              </a:ext>
            </a:extLst>
          </p:cNvPr>
          <p:cNvSpPr/>
          <p:nvPr/>
        </p:nvSpPr>
        <p:spPr bwMode="auto">
          <a:xfrm>
            <a:off x="3492500" y="1168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xmlns="" id="{9DF2CB43-471B-484C-B03F-B39270875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425" y="3128962"/>
            <a:ext cx="973137" cy="5539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9">
            <a:extLst>
              <a:ext uri="{FF2B5EF4-FFF2-40B4-BE49-F238E27FC236}">
                <a16:creationId xmlns:a16="http://schemas.microsoft.com/office/drawing/2014/main" xmlns="" id="{C6C3CB13-A52C-4A83-A3CF-1ABCE089E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7" y="2347913"/>
            <a:ext cx="4903787" cy="1938992"/>
          </a:xfrm>
          <a:prstGeom prst="rect">
            <a:avLst/>
          </a:prstGeom>
          <a:noFill/>
          <a:ln w="25400">
            <a:solidFill>
              <a:schemeClr val="tx1">
                <a:alpha val="3098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求多项式有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三项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两项同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号，且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都可以写成某数或式的平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，另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一项则是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这两数或式的乘积的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倍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，符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号可正可负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1" name="右箭头 20">
            <a:extLst>
              <a:ext uri="{FF2B5EF4-FFF2-40B4-BE49-F238E27FC236}">
                <a16:creationId xmlns:a16="http://schemas.microsoft.com/office/drawing/2014/main" xmlns="" id="{6F184C7E-9684-4D40-A01A-92C4A5FB1669}"/>
              </a:ext>
            </a:extLst>
          </p:cNvPr>
          <p:cNvSpPr/>
          <p:nvPr/>
        </p:nvSpPr>
        <p:spPr bwMode="auto">
          <a:xfrm>
            <a:off x="3544888" y="3275013"/>
            <a:ext cx="323850" cy="2143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05481" name="组合 1">
            <a:extLst>
              <a:ext uri="{FF2B5EF4-FFF2-40B4-BE49-F238E27FC236}">
                <a16:creationId xmlns:a16="http://schemas.microsoft.com/office/drawing/2014/main" xmlns="" id="{63A36588-3351-4E40-84EB-E4946EF0B98A}"/>
              </a:ext>
            </a:extLst>
          </p:cNvPr>
          <p:cNvGrpSpPr>
            <a:grpSpLocks/>
          </p:cNvGrpSpPr>
          <p:nvPr/>
        </p:nvGrpSpPr>
        <p:grpSpPr bwMode="auto">
          <a:xfrm>
            <a:off x="0" y="-56182"/>
            <a:ext cx="2006600" cy="478473"/>
            <a:chOff x="227" y="78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:a16="http://schemas.microsoft.com/office/drawing/2014/main" xmlns="" id="{6675C0EC-74B5-4426-8CDD-1D545C91CDDD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483" name="文本框 17">
              <a:extLst>
                <a:ext uri="{FF2B5EF4-FFF2-40B4-BE49-F238E27FC236}">
                  <a16:creationId xmlns:a16="http://schemas.microsoft.com/office/drawing/2014/main" xmlns="" id="{CF94AFEB-0E0A-4D95-A72C-9F5FD6ACE5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7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:a16="http://schemas.microsoft.com/office/drawing/2014/main" xmlns="" id="{65D51D15-4951-49AE-8870-4369F086E37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02" y="233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69183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55" grpId="0" bldLvl="0" animBg="1"/>
      <p:bldP spid="16" grpId="0" bldLvl="0" animBg="1"/>
      <p:bldP spid="24" grpId="0" bldLvl="0" animBg="1"/>
      <p:bldP spid="12" grpId="0" bldLvl="0" animBg="1"/>
      <p:bldP spid="19" grpId="0" bldLvl="0" animBg="1"/>
      <p:bldP spid="21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525" y="-50800"/>
            <a:ext cx="2006600" cy="477838"/>
            <a:chOff x="-9525" y="-50800"/>
            <a:chExt cx="2006600" cy="477838"/>
          </a:xfrm>
        </p:grpSpPr>
        <p:sp>
          <p:nvSpPr>
            <p:cNvPr id="75779" name="文本框 7">
              <a:extLst>
                <a:ext uri="{FF2B5EF4-FFF2-40B4-BE49-F238E27FC236}">
                  <a16:creationId xmlns:a16="http://schemas.microsoft.com/office/drawing/2014/main" xmlns="" id="{90E07ACD-5A56-40CB-9699-6CD5886C01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125" y="-508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课后作业</a:t>
              </a:r>
            </a:p>
          </p:txBody>
        </p:sp>
        <p:grpSp>
          <p:nvGrpSpPr>
            <p:cNvPr id="75780" name="组合 1">
              <a:extLst>
                <a:ext uri="{FF2B5EF4-FFF2-40B4-BE49-F238E27FC236}">
                  <a16:creationId xmlns:a16="http://schemas.microsoft.com/office/drawing/2014/main" xmlns="" id="{5B823DD5-865C-44FA-B76E-6B00C5B824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525" y="12700"/>
              <a:ext cx="2006600" cy="398463"/>
              <a:chOff x="248" y="150"/>
              <a:chExt cx="3160" cy="628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:a16="http://schemas.microsoft.com/office/drawing/2014/main" xmlns="" id="{A3C7AE04-B3C0-4E06-8C2D-0670EB367902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:a16="http://schemas.microsoft.com/office/drawing/2014/main" xmlns="" id="{AD717ECB-F83E-4DC7-AE22-3DB323FABC7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50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61314" y="1426796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880401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>
            <a:extLst>
              <a:ext uri="{FF2B5EF4-FFF2-40B4-BE49-F238E27FC236}">
                <a16:creationId xmlns:a16="http://schemas.microsoft.com/office/drawing/2014/main" xmlns="" id="{48C8A5AF-5175-4D0C-B809-5162691B8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1706563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xmlns="" id="{23E22483-3FE4-4D16-B870-5503DB97E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2038" y="2977480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xmlns="" id="{595F826F-D980-442E-A64F-EDFF91B0A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75" y="2323430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xmlns="" id="{E055E362-E5A6-4049-A46B-4CF3A1E05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1061397"/>
            <a:ext cx="539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xmlns="" id="{AF1DBFD2-3083-4E91-9FFC-D221609A2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217" y="544572"/>
            <a:ext cx="85798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辨一辨：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下列多项式能否用平方差公式来分解因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式，为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什么？</a:t>
            </a:r>
          </a:p>
        </p:txBody>
      </p:sp>
      <p:sp>
        <p:nvSpPr>
          <p:cNvPr id="34" name="Rectangle 8">
            <a:extLst>
              <a:ext uri="{FF2B5EF4-FFF2-40B4-BE49-F238E27FC236}">
                <a16:creationId xmlns:a16="http://schemas.microsoft.com/office/drawing/2014/main" xmlns="" id="{C64397F3-7A08-497E-8FBC-ED8EAABC8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625" y="4042693"/>
            <a:ext cx="5397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35" name="Rectangle 8">
            <a:extLst>
              <a:ext uri="{FF2B5EF4-FFF2-40B4-BE49-F238E27FC236}">
                <a16:creationId xmlns:a16="http://schemas.microsoft.com/office/drawing/2014/main" xmlns="" id="{2F9ED8F7-E214-4498-9F9F-A1483D4EA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0575" y="3609305"/>
            <a:ext cx="5381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grpSp>
        <p:nvGrpSpPr>
          <p:cNvPr id="2" name="Group 32">
            <a:extLst>
              <a:ext uri="{FF2B5EF4-FFF2-40B4-BE49-F238E27FC236}">
                <a16:creationId xmlns:a16="http://schemas.microsoft.com/office/drawing/2014/main" xmlns="" id="{5A2D530A-5120-4500-9CCC-A9ED994A8FA9}"/>
              </a:ext>
            </a:extLst>
          </p:cNvPr>
          <p:cNvGrpSpPr>
            <a:grpSpLocks/>
          </p:cNvGrpSpPr>
          <p:nvPr/>
        </p:nvGrpSpPr>
        <p:grpSpPr bwMode="auto">
          <a:xfrm>
            <a:off x="5418191" y="1208921"/>
            <a:ext cx="2698750" cy="3322638"/>
            <a:chOff x="2895" y="968"/>
            <a:chExt cx="2766" cy="3360"/>
          </a:xfrm>
        </p:grpSpPr>
        <p:sp>
          <p:nvSpPr>
            <p:cNvPr id="51210" name="Text Box 31">
              <a:extLst>
                <a:ext uri="{FF2B5EF4-FFF2-40B4-BE49-F238E27FC236}">
                  <a16:creationId xmlns:a16="http://schemas.microsoft.com/office/drawing/2014/main" xmlns="" id="{7E037298-FE4C-43B8-92C0-2723151DB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5" y="968"/>
              <a:ext cx="2766" cy="3360"/>
            </a:xfrm>
            <a:prstGeom prst="rect">
              <a:avLst/>
            </a:prstGeom>
            <a:noFill/>
            <a:ln w="25400">
              <a:solidFill>
                <a:srgbClr val="CC0066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/>
            </a:p>
          </p:txBody>
        </p:sp>
        <p:sp>
          <p:nvSpPr>
            <p:cNvPr id="51209" name="Text Box 7">
              <a:extLst>
                <a:ext uri="{FF2B5EF4-FFF2-40B4-BE49-F238E27FC236}">
                  <a16:creationId xmlns:a16="http://schemas.microsoft.com/office/drawing/2014/main" xmlns="" id="{8A64FCAB-8304-425A-8E4E-3AA9E048A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5" y="980"/>
              <a:ext cx="2631" cy="3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0099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符合平方差的形式的多项式才能用平方差公式进行因式分</a:t>
              </a:r>
              <a:r>
                <a:rPr lang="zh-CN" altLang="en-US" sz="2100" b="1" dirty="0" smtClean="0">
                  <a:solidFill>
                    <a:srgbClr val="000099"/>
                  </a:solidFill>
                  <a:latin typeface="宋体" panose="02010600030101010101" pitchFamily="2" charset="-122"/>
                </a:rPr>
                <a:t>解，即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能写成</a:t>
              </a:r>
              <a:r>
                <a:rPr lang="en-US" altLang="zh-CN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: </a:t>
              </a:r>
              <a:r>
                <a:rPr lang="en-US" altLang="zh-CN" sz="2100" b="1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(    )</a:t>
              </a:r>
              <a:r>
                <a:rPr lang="en-US" altLang="zh-CN" sz="2100" b="1" baseline="30000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2</a:t>
              </a:r>
              <a:r>
                <a:rPr lang="en-US" altLang="zh-CN" sz="2100" b="1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–(    )</a:t>
              </a:r>
              <a:r>
                <a:rPr lang="en-US" altLang="zh-CN" sz="2100" b="1" baseline="30000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2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的形式</a:t>
              </a:r>
              <a:r>
                <a:rPr lang="en-US" altLang="zh-CN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.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       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     </a:t>
              </a:r>
            </a:p>
            <a:p>
              <a:pPr algn="just">
                <a:spcBef>
                  <a:spcPct val="50000"/>
                </a:spcBef>
              </a:pPr>
              <a:endPara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1" name="圆角矩形标注 40">
            <a:extLst>
              <a:ext uri="{FF2B5EF4-FFF2-40B4-BE49-F238E27FC236}">
                <a16:creationId xmlns:a16="http://schemas.microsoft.com/office/drawing/2014/main" xmlns="" id="{10EAD926-E66C-4641-9703-5557E57D4BE0}"/>
              </a:ext>
            </a:extLst>
          </p:cNvPr>
          <p:cNvSpPr/>
          <p:nvPr/>
        </p:nvSpPr>
        <p:spPr bwMode="auto">
          <a:xfrm>
            <a:off x="5905478" y="4048536"/>
            <a:ext cx="2160240" cy="813813"/>
          </a:xfrm>
          <a:prstGeom prst="wedgeRoundRectCallout">
            <a:avLst>
              <a:gd name="adj1" fmla="val -41493"/>
              <a:gd name="adj2" fmla="val -102027"/>
              <a:gd name="adj3" fmla="val 16667"/>
            </a:avLst>
          </a:prstGeom>
          <a:solidFill>
            <a:schemeClr val="accent3">
              <a:lumMod val="20000"/>
              <a:lumOff val="80000"/>
              <a:alpha val="1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</a:rPr>
              <a:t>两数是平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方，</a:t>
            </a:r>
            <a:endParaRPr lang="en-US" altLang="zh-CN" sz="21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</a:rPr>
              <a:t>减号在中央．</a:t>
            </a:r>
          </a:p>
        </p:txBody>
      </p:sp>
      <p:sp>
        <p:nvSpPr>
          <p:cNvPr id="51212" name="TextBox 43">
            <a:extLst>
              <a:ext uri="{FF2B5EF4-FFF2-40B4-BE49-F238E27FC236}">
                <a16:creationId xmlns:a16="http://schemas.microsoft.com/office/drawing/2014/main" xmlns="" id="{F933C431-5D06-4BA9-A429-2C66C6372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1076121"/>
            <a:ext cx="108715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(1)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3" name="TextBox 44">
            <a:extLst>
              <a:ext uri="{FF2B5EF4-FFF2-40B4-BE49-F238E27FC236}">
                <a16:creationId xmlns:a16="http://schemas.microsoft.com/office/drawing/2014/main" xmlns="" id="{47BB3CF8-B05B-4462-9711-E824152AC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438" y="1643980"/>
            <a:ext cx="10679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(2)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4" name="TextBox 45">
            <a:extLst>
              <a:ext uri="{FF2B5EF4-FFF2-40B4-BE49-F238E27FC236}">
                <a16:creationId xmlns:a16="http://schemas.microsoft.com/office/drawing/2014/main" xmlns="" id="{05BE5585-5BBD-4948-AFC8-A56AA1114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2019" y="2283990"/>
            <a:ext cx="12025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(3)–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134C23F9-0A41-4840-A0DD-5A32D7740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7400" y="2334324"/>
            <a:ext cx="1087157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1F730199-C8A9-4F9A-ACF3-6D984B24F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4888" y="2907630"/>
            <a:ext cx="753732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7" name="TextBox 49">
            <a:extLst>
              <a:ext uri="{FF2B5EF4-FFF2-40B4-BE49-F238E27FC236}">
                <a16:creationId xmlns:a16="http://schemas.microsoft.com/office/drawing/2014/main" xmlns="" id="{8C1B1673-0778-459C-95A8-387649EEA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2019" y="2928049"/>
            <a:ext cx="12218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(4)–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8" name="TextBox 50">
            <a:extLst>
              <a:ext uri="{FF2B5EF4-FFF2-40B4-BE49-F238E27FC236}">
                <a16:creationId xmlns:a16="http://schemas.microsoft.com/office/drawing/2014/main" xmlns="" id="{14A816E1-3F2A-445C-89C1-92F26DA38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3588668"/>
            <a:ext cx="13372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(5)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–25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ED507F3F-E3FF-4101-BADA-CDC879EBD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1675" y="3575968"/>
            <a:ext cx="1611339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20" name="TextBox 52">
            <a:extLst>
              <a:ext uri="{FF2B5EF4-FFF2-40B4-BE49-F238E27FC236}">
                <a16:creationId xmlns:a16="http://schemas.microsoft.com/office/drawing/2014/main" xmlns="" id="{49D1C69A-976B-4279-884A-434933F64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4116388"/>
            <a:ext cx="10679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(6)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6FA15DDE-4B31-4477-B32B-45DB96A2C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9750" y="4139967"/>
            <a:ext cx="1521570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+1)(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34" grpId="0"/>
      <p:bldP spid="35" grpId="0"/>
      <p:bldP spid="48" grpId="0" bldLvl="0" animBg="1"/>
      <p:bldP spid="49" grpId="0" bldLvl="0" animBg="1"/>
      <p:bldP spid="52" grpId="0" bldLvl="0" animBg="1"/>
      <p:bldP spid="5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4">
            <a:extLst>
              <a:ext uri="{FF2B5EF4-FFF2-40B4-BE49-F238E27FC236}">
                <a16:creationId xmlns:a16="http://schemas.microsoft.com/office/drawing/2014/main" xmlns="" id="{18D2B81D-60BA-4DE4-B8EC-9EB7509D79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7737410"/>
              </p:ext>
            </p:extLst>
          </p:nvPr>
        </p:nvGraphicFramePr>
        <p:xfrm>
          <a:off x="1605975" y="1475225"/>
          <a:ext cx="1681162" cy="49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1" r:id="rId3" imgW="686396" imgH="228799" progId="Equation.DSMT4">
                  <p:embed/>
                </p:oleObj>
              </mc:Choice>
              <mc:Fallback>
                <p:oleObj r:id="rId3" imgW="686396" imgH="228799" progId="Equation.DSMT4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5975" y="1475225"/>
                        <a:ext cx="1681162" cy="49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4">
            <a:extLst>
              <a:ext uri="{FF2B5EF4-FFF2-40B4-BE49-F238E27FC236}">
                <a16:creationId xmlns:a16="http://schemas.microsoft.com/office/drawing/2014/main" xmlns="" id="{3670A433-C752-4DF6-85EB-90F60ABC9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588" y="1094735"/>
            <a:ext cx="2486025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例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</a:rPr>
              <a:t> 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分解因式： </a:t>
            </a:r>
          </a:p>
        </p:txBody>
      </p:sp>
      <p:graphicFrame>
        <p:nvGraphicFramePr>
          <p:cNvPr id="25" name="Object 8">
            <a:extLst>
              <a:ext uri="{FF2B5EF4-FFF2-40B4-BE49-F238E27FC236}">
                <a16:creationId xmlns:a16="http://schemas.microsoft.com/office/drawing/2014/main" xmlns="" id="{01DA5DFC-1F2A-41D7-850F-7FBC85F2C5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4320891"/>
              </p:ext>
            </p:extLst>
          </p:nvPr>
        </p:nvGraphicFramePr>
        <p:xfrm>
          <a:off x="3113088" y="1924050"/>
          <a:ext cx="15128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2" r:id="rId5" imgW="622570" imgH="228699" progId="Equation.DSMT4">
                  <p:embed/>
                </p:oleObj>
              </mc:Choice>
              <mc:Fallback>
                <p:oleObj r:id="rId5" imgW="622570" imgH="228699" progId="Equation.DSMT4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3088" y="1924050"/>
                        <a:ext cx="1512887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1">
            <a:extLst>
              <a:ext uri="{FF2B5EF4-FFF2-40B4-BE49-F238E27FC236}">
                <a16:creationId xmlns:a16="http://schemas.microsoft.com/office/drawing/2014/main" xmlns="" id="{82B60854-0C02-49F0-9D5E-4F71382FFE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5393"/>
              </p:ext>
            </p:extLst>
          </p:nvPr>
        </p:nvGraphicFramePr>
        <p:xfrm>
          <a:off x="4679950" y="1931988"/>
          <a:ext cx="2592388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3" r:id="rId7" imgW="1270000" imgH="203200" progId="Equation.DSMT4">
                  <p:embed/>
                </p:oleObj>
              </mc:Choice>
              <mc:Fallback>
                <p:oleObj r:id="rId7" imgW="1270000" imgH="203200" progId="Equation.DSMT4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931988"/>
                        <a:ext cx="2592388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Object 12">
            <a:extLst>
              <a:ext uri="{FF2B5EF4-FFF2-40B4-BE49-F238E27FC236}">
                <a16:creationId xmlns:a16="http://schemas.microsoft.com/office/drawing/2014/main" xmlns="" id="{45C0B306-A1FC-4427-912B-56B33B2C1E0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114343"/>
              </p:ext>
            </p:extLst>
          </p:nvPr>
        </p:nvGraphicFramePr>
        <p:xfrm>
          <a:off x="4354513" y="1493239"/>
          <a:ext cx="2460926" cy="42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4" r:id="rId9" imgW="1372792" imgH="228799" progId="Equation.DSMT4">
                  <p:embed/>
                </p:oleObj>
              </mc:Choice>
              <mc:Fallback>
                <p:oleObj r:id="rId9" imgW="1372792" imgH="228799" progId="Equation.DSMT4">
                  <p:embed/>
                  <p:pic>
                    <p:nvPicPr>
                      <p:cNvPr id="0" name="Object 1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513" y="1493239"/>
                        <a:ext cx="2460926" cy="4292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5">
            <a:extLst>
              <a:ext uri="{FF2B5EF4-FFF2-40B4-BE49-F238E27FC236}">
                <a16:creationId xmlns:a16="http://schemas.microsoft.com/office/drawing/2014/main" xmlns="" id="{882EE1C4-AD0D-421E-A7F0-772785B9D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263" y="2678113"/>
            <a:ext cx="4857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i="1">
                <a:solidFill>
                  <a:srgbClr val="0000FF"/>
                </a:solidFill>
                <a:latin typeface="+mn-lt"/>
              </a:rPr>
              <a:t>a</a:t>
            </a:r>
          </a:p>
        </p:txBody>
      </p:sp>
      <p:sp>
        <p:nvSpPr>
          <p:cNvPr id="32" name="Text Box 16">
            <a:extLst>
              <a:ext uri="{FF2B5EF4-FFF2-40B4-BE49-F238E27FC236}">
                <a16:creationId xmlns:a16="http://schemas.microsoft.com/office/drawing/2014/main" xmlns="" id="{1231B451-22F9-4F49-A58E-F080C3524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2838" y="2701925"/>
            <a:ext cx="48577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i="1">
                <a:solidFill>
                  <a:srgbClr val="0000FF"/>
                </a:solidFill>
                <a:latin typeface="+mn-lt"/>
              </a:rPr>
              <a:t>a</a:t>
            </a:r>
          </a:p>
        </p:txBody>
      </p:sp>
      <p:sp>
        <p:nvSpPr>
          <p:cNvPr id="33" name="Text Box 21">
            <a:extLst>
              <a:ext uri="{FF2B5EF4-FFF2-40B4-BE49-F238E27FC236}">
                <a16:creationId xmlns:a16="http://schemas.microsoft.com/office/drawing/2014/main" xmlns="" id="{D8A24024-5B69-4011-931C-9F9D526DD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038" y="2746375"/>
            <a:ext cx="4857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>
                <a:latin typeface="+mn-lt"/>
              </a:rPr>
              <a:t>b</a:t>
            </a:r>
          </a:p>
        </p:txBody>
      </p:sp>
      <p:sp>
        <p:nvSpPr>
          <p:cNvPr id="34" name="Text Box 22">
            <a:extLst>
              <a:ext uri="{FF2B5EF4-FFF2-40B4-BE49-F238E27FC236}">
                <a16:creationId xmlns:a16="http://schemas.microsoft.com/office/drawing/2014/main" xmlns="" id="{52022BD6-0FDF-4ED6-82FB-EDC7AC2D3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8613" y="2746375"/>
            <a:ext cx="4857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>
                <a:latin typeface="+mn-lt"/>
              </a:rPr>
              <a:t>b</a:t>
            </a:r>
          </a:p>
        </p:txBody>
      </p:sp>
      <p:grpSp>
        <p:nvGrpSpPr>
          <p:cNvPr id="2" name="Group 71">
            <a:extLst>
              <a:ext uri="{FF2B5EF4-FFF2-40B4-BE49-F238E27FC236}">
                <a16:creationId xmlns:a16="http://schemas.microsoft.com/office/drawing/2014/main" xmlns="" id="{302CD4FA-5D50-4D1C-A6C3-13FC73A53916}"/>
              </a:ext>
            </a:extLst>
          </p:cNvPr>
          <p:cNvGrpSpPr>
            <a:grpSpLocks/>
          </p:cNvGrpSpPr>
          <p:nvPr/>
        </p:nvGrpSpPr>
        <p:grpSpPr bwMode="auto">
          <a:xfrm>
            <a:off x="5113338" y="2733675"/>
            <a:ext cx="2105025" cy="598488"/>
            <a:chOff x="3470" y="2633"/>
            <a:chExt cx="1769" cy="503"/>
          </a:xfrm>
        </p:grpSpPr>
        <p:sp>
          <p:nvSpPr>
            <p:cNvPr id="53259" name="Text Box 24">
              <a:extLst>
                <a:ext uri="{FF2B5EF4-FFF2-40B4-BE49-F238E27FC236}">
                  <a16:creationId xmlns:a16="http://schemas.microsoft.com/office/drawing/2014/main" xmlns="" id="{8DF945E3-3B3B-490E-8417-96793EAB34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0" y="2644"/>
              <a:ext cx="318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(</a:t>
              </a:r>
              <a:endParaRPr lang="en-US" altLang="zh-CN" sz="2700" i="1" dirty="0">
                <a:latin typeface="+mn-lt"/>
              </a:endParaRPr>
            </a:p>
          </p:txBody>
        </p:sp>
        <p:sp>
          <p:nvSpPr>
            <p:cNvPr id="53260" name="Text Box 25">
              <a:extLst>
                <a:ext uri="{FF2B5EF4-FFF2-40B4-BE49-F238E27FC236}">
                  <a16:creationId xmlns:a16="http://schemas.microsoft.com/office/drawing/2014/main" xmlns="" id="{5486067C-F6DA-42BC-9995-C893965A34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7" y="2767"/>
              <a:ext cx="40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">
                  <a:latin typeface="+mn-lt"/>
                </a:rPr>
                <a:t> </a:t>
              </a:r>
              <a:r>
                <a:rPr lang="en-US" altLang="zh-CN" sz="100">
                  <a:latin typeface="+mn-lt"/>
                </a:rPr>
                <a:t>+</a:t>
              </a:r>
              <a:endParaRPr lang="en-US" altLang="zh-CN" sz="100" i="1">
                <a:latin typeface="+mn-lt"/>
              </a:endParaRPr>
            </a:p>
          </p:txBody>
        </p:sp>
        <p:sp>
          <p:nvSpPr>
            <p:cNvPr id="53261" name="Text Box 26">
              <a:extLst>
                <a:ext uri="{FF2B5EF4-FFF2-40B4-BE49-F238E27FC236}">
                  <a16:creationId xmlns:a16="http://schemas.microsoft.com/office/drawing/2014/main" xmlns="" id="{171FF860-E085-4A96-921F-FA4745B7E2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0" y="2644"/>
              <a:ext cx="363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)</a:t>
              </a:r>
              <a:endParaRPr lang="en-US" altLang="zh-CN" sz="2700" dirty="0">
                <a:latin typeface="+mn-lt"/>
              </a:endParaRPr>
            </a:p>
          </p:txBody>
        </p:sp>
        <p:sp>
          <p:nvSpPr>
            <p:cNvPr id="53262" name="Text Box 27">
              <a:extLst>
                <a:ext uri="{FF2B5EF4-FFF2-40B4-BE49-F238E27FC236}">
                  <a16:creationId xmlns:a16="http://schemas.microsoft.com/office/drawing/2014/main" xmlns="" id="{C8721EDB-2ACD-4EF5-8DCB-7E99C0816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6" y="2663"/>
              <a:ext cx="27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(</a:t>
              </a:r>
              <a:endParaRPr lang="en-US" altLang="zh-CN" sz="2700" dirty="0">
                <a:latin typeface="+mn-lt"/>
              </a:endParaRPr>
            </a:p>
          </p:txBody>
        </p:sp>
        <p:sp>
          <p:nvSpPr>
            <p:cNvPr id="53263" name="Text Box 28">
              <a:extLst>
                <a:ext uri="{FF2B5EF4-FFF2-40B4-BE49-F238E27FC236}">
                  <a16:creationId xmlns:a16="http://schemas.microsoft.com/office/drawing/2014/main" xmlns="" id="{470C8CE8-A1DD-43EC-AEFF-CB24B8E309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3" y="2633"/>
              <a:ext cx="227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300" dirty="0" smtClean="0">
                  <a:latin typeface="+mn-lt"/>
                </a:rPr>
                <a:t>–</a:t>
              </a:r>
              <a:endParaRPr lang="en-US" altLang="zh-CN" sz="3300" dirty="0">
                <a:latin typeface="+mn-lt"/>
              </a:endParaRPr>
            </a:p>
          </p:txBody>
        </p:sp>
        <p:sp>
          <p:nvSpPr>
            <p:cNvPr id="53264" name="Text Box 29">
              <a:extLst>
                <a:ext uri="{FF2B5EF4-FFF2-40B4-BE49-F238E27FC236}">
                  <a16:creationId xmlns:a16="http://schemas.microsoft.com/office/drawing/2014/main" xmlns="" id="{FDD3238C-3BCD-4645-8869-B51F14DAF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" y="2659"/>
              <a:ext cx="27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)</a:t>
              </a:r>
              <a:endParaRPr lang="en-US" altLang="zh-CN" sz="2700" dirty="0">
                <a:latin typeface="+mn-lt"/>
              </a:endParaRPr>
            </a:p>
          </p:txBody>
        </p:sp>
      </p:grpSp>
      <p:sp>
        <p:nvSpPr>
          <p:cNvPr id="42" name="Text Box 30">
            <a:extLst>
              <a:ext uri="{FF2B5EF4-FFF2-40B4-BE49-F238E27FC236}">
                <a16:creationId xmlns:a16="http://schemas.microsoft.com/office/drawing/2014/main" xmlns="" id="{216A2D63-BD34-47B4-8F89-A68C289D5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013" y="2733675"/>
            <a:ext cx="19446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en-US" altLang="zh-CN" sz="3000" baseline="30000" dirty="0">
                <a:solidFill>
                  <a:srgbClr val="0000FF"/>
                </a:solidFill>
                <a:latin typeface="+mn-lt"/>
              </a:rPr>
              <a:t>2   </a:t>
            </a:r>
            <a:r>
              <a:rPr lang="en-US" altLang="zh-CN" sz="3000" dirty="0" smtClean="0">
                <a:latin typeface="+mn-lt"/>
              </a:rPr>
              <a:t>– </a:t>
            </a:r>
            <a:r>
              <a:rPr lang="en-US" altLang="zh-CN" sz="3000" i="1" dirty="0">
                <a:latin typeface="+mn-lt"/>
              </a:rPr>
              <a:t>b</a:t>
            </a:r>
            <a:r>
              <a:rPr lang="en-US" altLang="zh-CN" sz="3000" baseline="30000" dirty="0">
                <a:latin typeface="+mn-lt"/>
              </a:rPr>
              <a:t>2   </a:t>
            </a:r>
            <a:r>
              <a:rPr lang="en-US" altLang="zh-CN" sz="3000" dirty="0">
                <a:latin typeface="+mn-lt"/>
              </a:rPr>
              <a:t>=</a:t>
            </a:r>
          </a:p>
        </p:txBody>
      </p:sp>
      <p:sp>
        <p:nvSpPr>
          <p:cNvPr id="43" name="Rectangle 4">
            <a:extLst>
              <a:ext uri="{FF2B5EF4-FFF2-40B4-BE49-F238E27FC236}">
                <a16:creationId xmlns:a16="http://schemas.microsoft.com/office/drawing/2014/main" xmlns="" id="{A1ECABD4-E769-4907-9A03-67803732C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445" y="1980079"/>
            <a:ext cx="24844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</a:p>
        </p:txBody>
      </p:sp>
      <p:sp>
        <p:nvSpPr>
          <p:cNvPr id="44" name="Text Box 46">
            <a:extLst>
              <a:ext uri="{FF2B5EF4-FFF2-40B4-BE49-F238E27FC236}">
                <a16:creationId xmlns:a16="http://schemas.microsoft.com/office/drawing/2014/main" xmlns="" id="{55E1F2AE-1589-4B02-A9D4-EC2015ABF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038" y="1922463"/>
            <a:ext cx="7572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</a:p>
        </p:txBody>
      </p:sp>
      <p:sp>
        <p:nvSpPr>
          <p:cNvPr id="45" name="Line 47">
            <a:extLst>
              <a:ext uri="{FF2B5EF4-FFF2-40B4-BE49-F238E27FC236}">
                <a16:creationId xmlns:a16="http://schemas.microsoft.com/office/drawing/2014/main" xmlns="" id="{665CA271-B032-4DCD-8EC5-CBD4F9AE5D5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4888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6" name="Text Box 48">
            <a:extLst>
              <a:ext uri="{FF2B5EF4-FFF2-40B4-BE49-F238E27FC236}">
                <a16:creationId xmlns:a16="http://schemas.microsoft.com/office/drawing/2014/main" xmlns="" id="{593D7379-40D5-410A-838B-FAC0BC1A7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588" y="1922463"/>
            <a:ext cx="3238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</a:p>
        </p:txBody>
      </p:sp>
      <p:sp>
        <p:nvSpPr>
          <p:cNvPr id="47" name="Line 49">
            <a:extLst>
              <a:ext uri="{FF2B5EF4-FFF2-40B4-BE49-F238E27FC236}">
                <a16:creationId xmlns:a16="http://schemas.microsoft.com/office/drawing/2014/main" xmlns="" id="{FE042CAA-2031-47DF-8002-7DA8C19E0AC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8" name="Line 56">
            <a:extLst>
              <a:ext uri="{FF2B5EF4-FFF2-40B4-BE49-F238E27FC236}">
                <a16:creationId xmlns:a16="http://schemas.microsoft.com/office/drawing/2014/main" xmlns="" id="{2B642788-839F-42F6-92F8-F320DEE9ACAF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4763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9" name="Line 57">
            <a:extLst>
              <a:ext uri="{FF2B5EF4-FFF2-40B4-BE49-F238E27FC236}">
                <a16:creationId xmlns:a16="http://schemas.microsoft.com/office/drawing/2014/main" xmlns="" id="{69628635-589F-4281-A930-F9089535F8F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7188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0" name="Text Box 58">
            <a:extLst>
              <a:ext uri="{FF2B5EF4-FFF2-40B4-BE49-F238E27FC236}">
                <a16:creationId xmlns:a16="http://schemas.microsoft.com/office/drawing/2014/main" xmlns="" id="{C260EF44-F4EA-4BE2-824E-A926553E8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3338" y="1903413"/>
            <a:ext cx="7556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</a:p>
        </p:txBody>
      </p:sp>
      <p:sp>
        <p:nvSpPr>
          <p:cNvPr id="51" name="Text Box 61">
            <a:extLst>
              <a:ext uri="{FF2B5EF4-FFF2-40B4-BE49-F238E27FC236}">
                <a16:creationId xmlns:a16="http://schemas.microsoft.com/office/drawing/2014/main" xmlns="" id="{7E4178B1-B718-4376-83E2-837343806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1901825"/>
            <a:ext cx="7572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</a:p>
        </p:txBody>
      </p:sp>
      <p:sp>
        <p:nvSpPr>
          <p:cNvPr id="52" name="Line 67">
            <a:extLst>
              <a:ext uri="{FF2B5EF4-FFF2-40B4-BE49-F238E27FC236}">
                <a16:creationId xmlns:a16="http://schemas.microsoft.com/office/drawing/2014/main" xmlns="" id="{D47EA5E7-6AC5-4CA7-8A5E-F2FE579E6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94513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3" name="Text Box 68">
            <a:extLst>
              <a:ext uri="{FF2B5EF4-FFF2-40B4-BE49-F238E27FC236}">
                <a16:creationId xmlns:a16="http://schemas.microsoft.com/office/drawing/2014/main" xmlns="" id="{DD0D0725-9BE7-4FF0-A68E-8FE905D97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1890713"/>
            <a:ext cx="3778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</a:p>
        </p:txBody>
      </p:sp>
      <p:sp>
        <p:nvSpPr>
          <p:cNvPr id="54" name="Line 69">
            <a:extLst>
              <a:ext uri="{FF2B5EF4-FFF2-40B4-BE49-F238E27FC236}">
                <a16:creationId xmlns:a16="http://schemas.microsoft.com/office/drawing/2014/main" xmlns="" id="{AB1D76C6-4807-4CFC-8FAB-E20A64DC95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22963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5" name="Text Box 70">
            <a:extLst>
              <a:ext uri="{FF2B5EF4-FFF2-40B4-BE49-F238E27FC236}">
                <a16:creationId xmlns:a16="http://schemas.microsoft.com/office/drawing/2014/main" xmlns="" id="{4E0EA85E-2C61-439C-A86C-561F39581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338" y="1901825"/>
            <a:ext cx="3238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</a:p>
        </p:txBody>
      </p:sp>
      <p:graphicFrame>
        <p:nvGraphicFramePr>
          <p:cNvPr id="56" name="Object 72">
            <a:extLst>
              <a:ext uri="{FF2B5EF4-FFF2-40B4-BE49-F238E27FC236}">
                <a16:creationId xmlns:a16="http://schemas.microsoft.com/office/drawing/2014/main" xmlns="" id="{E42D3283-A4AB-43CB-8CF4-B00BE07A24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9796064"/>
              </p:ext>
            </p:extLst>
          </p:nvPr>
        </p:nvGraphicFramePr>
        <p:xfrm>
          <a:off x="2951163" y="3760788"/>
          <a:ext cx="442436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5" r:id="rId11" imgW="2322084" imgH="253780" progId="Equation.DSMT4">
                  <p:embed/>
                </p:oleObj>
              </mc:Choice>
              <mc:Fallback>
                <p:oleObj r:id="rId11" imgW="2322084" imgH="253780" progId="Equation.DSMT4">
                  <p:embed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163" y="3760788"/>
                        <a:ext cx="4424362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4">
            <a:extLst>
              <a:ext uri="{FF2B5EF4-FFF2-40B4-BE49-F238E27FC236}">
                <a16:creationId xmlns:a16="http://schemas.microsoft.com/office/drawing/2014/main" xmlns="" id="{3FE1DA15-702F-48A8-89E2-4EF44DBA2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688" y="3813175"/>
            <a:ext cx="1566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8" name="Object 74">
            <a:extLst>
              <a:ext uri="{FF2B5EF4-FFF2-40B4-BE49-F238E27FC236}">
                <a16:creationId xmlns:a16="http://schemas.microsoft.com/office/drawing/2014/main" xmlns="" id="{01E9A27E-AA21-499C-B13B-B0F799CCB4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2951626"/>
              </p:ext>
            </p:extLst>
          </p:nvPr>
        </p:nvGraphicFramePr>
        <p:xfrm>
          <a:off x="2935288" y="4387850"/>
          <a:ext cx="253841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6" r:id="rId13" imgW="1333500" imgH="203200" progId="Equation.DSMT4">
                  <p:embed/>
                </p:oleObj>
              </mc:Choice>
              <mc:Fallback>
                <p:oleObj r:id="rId13" imgW="1333500" imgH="203200" progId="Equation.DSMT4">
                  <p:embed/>
                  <p:pic>
                    <p:nvPicPr>
                      <p:cNvPr id="0" name="Object 74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5288" y="4387850"/>
                        <a:ext cx="2538412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Line 75">
            <a:extLst>
              <a:ext uri="{FF2B5EF4-FFF2-40B4-BE49-F238E27FC236}">
                <a16:creationId xmlns:a16="http://schemas.microsoft.com/office/drawing/2014/main" xmlns="" id="{A320EBFE-931E-41B1-8FDA-E87AE11087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13425" y="3219450"/>
            <a:ext cx="541338" cy="647700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0" name="Line 76">
            <a:extLst>
              <a:ext uri="{FF2B5EF4-FFF2-40B4-BE49-F238E27FC236}">
                <a16:creationId xmlns:a16="http://schemas.microsoft.com/office/drawing/2014/main" xmlns="" id="{D3DD498F-B089-4B20-97D1-4CFD2FB8ED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62375" y="3165475"/>
            <a:ext cx="1674813" cy="757238"/>
          </a:xfrm>
          <a:prstGeom prst="line">
            <a:avLst/>
          </a:prstGeom>
          <a:noFill/>
          <a:ln w="28575" cap="rnd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1" name="Line 77">
            <a:extLst>
              <a:ext uri="{FF2B5EF4-FFF2-40B4-BE49-F238E27FC236}">
                <a16:creationId xmlns:a16="http://schemas.microsoft.com/office/drawing/2014/main" xmlns="" id="{8A74AFDA-BA6D-499A-89B4-38EC72D89A8C}"/>
              </a:ext>
            </a:extLst>
          </p:cNvPr>
          <p:cNvSpPr>
            <a:spLocks noChangeShapeType="1"/>
          </p:cNvSpPr>
          <p:nvPr/>
        </p:nvSpPr>
        <p:spPr bwMode="auto">
          <a:xfrm>
            <a:off x="6840538" y="3165475"/>
            <a:ext cx="0" cy="75723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2" name="Line 78">
            <a:extLst>
              <a:ext uri="{FF2B5EF4-FFF2-40B4-BE49-F238E27FC236}">
                <a16:creationId xmlns:a16="http://schemas.microsoft.com/office/drawing/2014/main" xmlns="" id="{DEED4031-1F02-4CA2-9E69-48998A470F3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7900" y="3219450"/>
            <a:ext cx="1081088" cy="7032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98935F43-1537-4723-95F9-913BB6D4A493}"/>
              </a:ext>
            </a:extLst>
          </p:cNvPr>
          <p:cNvSpPr/>
          <p:nvPr/>
        </p:nvSpPr>
        <p:spPr>
          <a:xfrm>
            <a:off x="6114189" y="4337804"/>
            <a:ext cx="1884680" cy="5988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黑体" panose="02010600030101010101" pitchFamily="2" charset="-122"/>
              </a:rPr>
              <a:t>整体思想</a:t>
            </a:r>
          </a:p>
        </p:txBody>
      </p:sp>
      <p:graphicFrame>
        <p:nvGraphicFramePr>
          <p:cNvPr id="64" name="Object 41">
            <a:extLst>
              <a:ext uri="{FF2B5EF4-FFF2-40B4-BE49-F238E27FC236}">
                <a16:creationId xmlns:a16="http://schemas.microsoft.com/office/drawing/2014/main" xmlns="" id="{838A550B-5631-4598-BA72-47143ED67A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9465439"/>
              </p:ext>
            </p:extLst>
          </p:nvPr>
        </p:nvGraphicFramePr>
        <p:xfrm>
          <a:off x="2897188" y="3303588"/>
          <a:ext cx="220027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07" r:id="rId15" imgW="1156704" imgH="228799" progId="Equation.DSMT4">
                  <p:embed/>
                </p:oleObj>
              </mc:Choice>
              <mc:Fallback>
                <p:oleObj r:id="rId15" imgW="1156704" imgH="228799" progId="Equation.DSMT4">
                  <p:embed/>
                  <p:pic>
                    <p:nvPicPr>
                      <p:cNvPr id="0" name="Object 41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188" y="3303588"/>
                        <a:ext cx="2200275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278966CF-59BA-4BEF-BAEF-E29FC2D9B788}"/>
              </a:ext>
            </a:extLst>
          </p:cNvPr>
          <p:cNvSpPr/>
          <p:nvPr/>
        </p:nvSpPr>
        <p:spPr bwMode="auto">
          <a:xfrm>
            <a:off x="3168650" y="3303588"/>
            <a:ext cx="593725" cy="461962"/>
          </a:xfrm>
          <a:prstGeom prst="rect">
            <a:avLst/>
          </a:prstGeom>
          <a:solidFill>
            <a:srgbClr val="00FFCC">
              <a:alpha val="9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3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a</a:t>
            </a:r>
            <a:endParaRPr lang="zh-CN" altLang="en-US" sz="3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82C150DF-DD4C-4553-9156-BADCE5A00A8A}"/>
              </a:ext>
            </a:extLst>
          </p:cNvPr>
          <p:cNvSpPr/>
          <p:nvPr/>
        </p:nvSpPr>
        <p:spPr bwMode="auto">
          <a:xfrm>
            <a:off x="4302125" y="3303588"/>
            <a:ext cx="593725" cy="461962"/>
          </a:xfrm>
          <a:prstGeom prst="rect">
            <a:avLst/>
          </a:prstGeom>
          <a:solidFill>
            <a:srgbClr val="00FFCC">
              <a:alpha val="9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3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b</a:t>
            </a:r>
            <a:endParaRPr lang="zh-CN" altLang="en-US" sz="3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7" name="Line 47">
            <a:extLst>
              <a:ext uri="{FF2B5EF4-FFF2-40B4-BE49-F238E27FC236}">
                <a16:creationId xmlns:a16="http://schemas.microsoft.com/office/drawing/2014/main" xmlns="" id="{F1951C8D-D2BC-47BE-A275-469B1E1720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92500" y="3165475"/>
            <a:ext cx="53975" cy="2698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8" name="Line 49">
            <a:extLst>
              <a:ext uri="{FF2B5EF4-FFF2-40B4-BE49-F238E27FC236}">
                <a16:creationId xmlns:a16="http://schemas.microsoft.com/office/drawing/2014/main" xmlns="" id="{F901C09E-2BB0-40C7-B1A7-540B3FEC6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3165475"/>
            <a:ext cx="107950" cy="2698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53296" name="组合 6">
            <a:extLst>
              <a:ext uri="{FF2B5EF4-FFF2-40B4-BE49-F238E27FC236}">
                <a16:creationId xmlns:a16="http://schemas.microsoft.com/office/drawing/2014/main" xmlns="" id="{126809B8-BC30-4BFD-900B-8FB2A3AA70D0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92138"/>
            <a:ext cx="1858963" cy="492125"/>
            <a:chOff x="427462" y="558483"/>
            <a:chExt cx="1858351" cy="492443"/>
          </a:xfrm>
        </p:grpSpPr>
        <p:grpSp>
          <p:nvGrpSpPr>
            <p:cNvPr id="53297" name="组合 5">
              <a:extLst>
                <a:ext uri="{FF2B5EF4-FFF2-40B4-BE49-F238E27FC236}">
                  <a16:creationId xmlns:a16="http://schemas.microsoft.com/office/drawing/2014/main" xmlns="" id="{7D3415AB-22F2-4DD2-8BEE-F09089CCDF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D22B894D-415B-48CB-84A8-BA15E2561347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AEDF043-C05A-45B1-BB73-835F0200B2FC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4732A5B1-C70A-474E-B075-9A4B184BC1C3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C7822D2A-E834-47BF-BA0C-9B68284FAD15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5FB08901-B715-49F3-83F6-7F659E03EA4E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3303" name="文本框 11">
              <a:extLst>
                <a:ext uri="{FF2B5EF4-FFF2-40B4-BE49-F238E27FC236}">
                  <a16:creationId xmlns:a16="http://schemas.microsoft.com/office/drawing/2014/main" xmlns="" id="{371FA1D0-03DC-4BD4-9B8E-9FCD00568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3304" name="文本框 14">
            <a:extLst>
              <a:ext uri="{FF2B5EF4-FFF2-40B4-BE49-F238E27FC236}">
                <a16:creationId xmlns:a16="http://schemas.microsoft.com/office/drawing/2014/main" xmlns="" id="{C5A00B94-7F76-4FF6-AA2F-49DC844A7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593725"/>
            <a:ext cx="5819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利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用平方差公式分解因式的应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69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70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72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518150" y="2816503"/>
                <a:ext cx="421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8150" y="2816503"/>
                <a:ext cx="421910" cy="369332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42" grpId="0"/>
      <p:bldP spid="43" grpId="0"/>
      <p:bldP spid="44" grpId="0"/>
      <p:bldP spid="46" grpId="0"/>
      <p:bldP spid="50" grpId="0"/>
      <p:bldP spid="51" grpId="0"/>
      <p:bldP spid="53" grpId="0"/>
      <p:bldP spid="55" grpId="0"/>
      <p:bldP spid="57" grpId="0"/>
      <p:bldP spid="65" grpId="0" bldLvl="0" animBg="1"/>
      <p:bldP spid="65" grpId="1" bldLvl="0" animBg="1"/>
      <p:bldP spid="66" grpId="0" bldLvl="0" animBg="1"/>
      <p:bldP spid="66" grpId="1" bldLvl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7252"/>
            <a:ext cx="8593137" cy="4477118"/>
            <a:chOff x="157163" y="582609"/>
            <a:chExt cx="8593137" cy="4477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3"/>
              <a:ext cx="8593137" cy="4477114"/>
              <a:chOff x="-3593057" y="1567520"/>
              <a:chExt cx="8776917" cy="4456749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20"/>
                <a:ext cx="8776917" cy="44567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62" name="Text Box 39">
            <a:extLst>
              <a:ext uri="{FF2B5EF4-FFF2-40B4-BE49-F238E27FC236}">
                <a16:creationId xmlns:a16="http://schemas.microsoft.com/office/drawing/2014/main" xmlns="" id="{F5F38898-AFCE-48D4-84A0-5648B5E30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192" y="1227014"/>
            <a:ext cx="6543431" cy="2677656"/>
          </a:xfrm>
          <a:prstGeom prst="rect">
            <a:avLst/>
          </a:prstGeom>
          <a:noFill/>
          <a:ln w="25400">
            <a:noFill/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 公</a:t>
            </a:r>
            <a:r>
              <a:rPr lang="zh-CN" altLang="en-US" sz="2800" b="1" dirty="0">
                <a:latin typeface="+mn-lt"/>
              </a:rPr>
              <a:t>式中的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zh-CN" altLang="en-US" sz="2800" b="1" i="1" dirty="0">
                <a:latin typeface="+mn-lt"/>
              </a:rPr>
              <a:t>、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zh-CN" altLang="en-US" sz="2800" b="1" dirty="0">
                <a:latin typeface="+mn-lt"/>
              </a:rPr>
              <a:t>无论表示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数、单项式、</a:t>
            </a:r>
            <a:r>
              <a:rPr lang="zh-CN" altLang="en-US" sz="2800" b="1" dirty="0">
                <a:latin typeface="+mn-lt"/>
              </a:rPr>
              <a:t>还是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多项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式</a:t>
            </a:r>
            <a:r>
              <a:rPr lang="zh-CN" altLang="en-US" sz="2800" b="1" dirty="0" smtClean="0">
                <a:latin typeface="+mn-lt"/>
              </a:rPr>
              <a:t>，只</a:t>
            </a:r>
            <a:r>
              <a:rPr lang="zh-CN" altLang="en-US" sz="2800" b="1" dirty="0">
                <a:latin typeface="+mn-lt"/>
              </a:rPr>
              <a:t>要被分解的多项式能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转化</a:t>
            </a:r>
            <a:r>
              <a:rPr lang="zh-CN" altLang="en-US" sz="2800" b="1" dirty="0">
                <a:latin typeface="+mn-lt"/>
              </a:rPr>
              <a:t>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平方差</a:t>
            </a:r>
            <a:r>
              <a:rPr lang="zh-CN" altLang="en-US" sz="2800" b="1" dirty="0">
                <a:latin typeface="+mn-lt"/>
              </a:rPr>
              <a:t>的形</a:t>
            </a:r>
            <a:r>
              <a:rPr lang="zh-CN" altLang="en-US" sz="2800" b="1" dirty="0" smtClean="0">
                <a:latin typeface="+mn-lt"/>
              </a:rPr>
              <a:t>式，就</a:t>
            </a:r>
            <a:r>
              <a:rPr lang="zh-CN" altLang="en-US" sz="2800" b="1" dirty="0">
                <a:latin typeface="+mn-lt"/>
              </a:rPr>
              <a:t>能用平方差公式因式分解</a:t>
            </a:r>
            <a:r>
              <a:rPr lang="en-US" altLang="zh-CN" sz="2800" b="1" dirty="0">
                <a:latin typeface="+mn-lt"/>
              </a:rPr>
              <a:t>.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:a16="http://schemas.microsoft.com/office/drawing/2014/main" xmlns="" id="{A8C8DF37-DF33-4575-BE92-E3FDE32D9BBF}"/>
              </a:ext>
            </a:extLst>
          </p:cNvPr>
          <p:cNvGrpSpPr>
            <a:grpSpLocks/>
          </p:cNvGrpSpPr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:a16="http://schemas.microsoft.com/office/drawing/2014/main" xmlns="" id="{4D72D814-225E-438F-8124-8AA544CD912D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xmlns="" id="{C64355A0-F121-4A5C-BF16-A12F90FC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E9336C47-236E-4431-9DB5-F8483919D8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99">
            <a:extLst>
              <a:ext uri="{FF2B5EF4-FFF2-40B4-BE49-F238E27FC236}">
                <a16:creationId xmlns:a16="http://schemas.microsoft.com/office/drawing/2014/main" xmlns="" id="{8FC3B507-B405-43CA-9C34-1E2CB2F5F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645" y="563592"/>
            <a:ext cx="682818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分解因式：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8C66239-A1EC-462D-B796-AC319A19E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3267075"/>
            <a:ext cx="25669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3BB350-071D-4E66-9596-2CE0D69B14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751013"/>
            <a:ext cx="43164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D8FF207-2079-4FF9-B8BF-70AB0934D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0" y="2246313"/>
            <a:ext cx="215956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C6CE083-7933-44DA-AFF5-AEE32FABD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8" y="2751138"/>
            <a:ext cx="50930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AED7B58-E597-4A31-8362-514D4ADFF5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5888" y="3781425"/>
            <a:ext cx="27494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xmlns="" id="{803926B1-4088-40A1-BBD2-FD64D4835310}"/>
              </a:ext>
            </a:extLst>
          </p:cNvPr>
          <p:cNvGrpSpPr>
            <a:grpSpLocks/>
          </p:cNvGrpSpPr>
          <p:nvPr/>
        </p:nvGrpSpPr>
        <p:grpSpPr bwMode="auto">
          <a:xfrm>
            <a:off x="5265738" y="3546475"/>
            <a:ext cx="3575641" cy="1277195"/>
            <a:chOff x="8658" y="7448"/>
            <a:chExt cx="5793" cy="2246"/>
          </a:xfrm>
        </p:grpSpPr>
        <p:sp>
          <p:nvSpPr>
            <p:cNvPr id="55304" name="云形标注 9">
              <a:extLst>
                <a:ext uri="{FF2B5EF4-FFF2-40B4-BE49-F238E27FC236}">
                  <a16:creationId xmlns:a16="http://schemas.microsoft.com/office/drawing/2014/main" xmlns="" id="{EB527A3E-05CB-4731-9A70-24A2F5B66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8" y="7448"/>
              <a:ext cx="5793" cy="2246"/>
            </a:xfrm>
            <a:prstGeom prst="cloudCallout">
              <a:avLst>
                <a:gd name="adj1" fmla="val -57889"/>
                <a:gd name="adj2" fmla="val -37532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100" b="1" dirty="0"/>
            </a:p>
          </p:txBody>
        </p:sp>
        <p:sp>
          <p:nvSpPr>
            <p:cNvPr id="55305" name="文本框 10">
              <a:extLst>
                <a:ext uri="{FF2B5EF4-FFF2-40B4-BE49-F238E27FC236}">
                  <a16:creationId xmlns:a16="http://schemas.microsoft.com/office/drawing/2014/main" xmlns="" id="{1AF24BD6-331D-4A55-8E7E-ED9DB06742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42" y="7767"/>
              <a:ext cx="4595" cy="1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latin typeface="宋体" panose="02010600030101010101" pitchFamily="2" charset="-122"/>
                </a:rPr>
                <a:t>    若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用平方差公式分解后的结果中有公因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式，一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定要再用提公因式法继续分解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15" name="组合 5">
            <a:extLst>
              <a:ext uri="{FF2B5EF4-FFF2-40B4-BE49-F238E27FC236}">
                <a16:creationId xmlns:a16="http://schemas.microsoft.com/office/drawing/2014/main" xmlns="" id="{298928DB-D4ED-409C-8DFE-B49EF722D3F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1F8983E-5A10-4C8E-AB14-7FFC6737C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7" name="组合 2">
              <a:extLst>
                <a:ext uri="{FF2B5EF4-FFF2-40B4-BE49-F238E27FC236}">
                  <a16:creationId xmlns:a16="http://schemas.microsoft.com/office/drawing/2014/main" xmlns="" id="{A89C634E-050F-47DF-97F6-3F8146B319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8" name="直线连接符 14">
                <a:extLst>
                  <a:ext uri="{FF2B5EF4-FFF2-40B4-BE49-F238E27FC236}">
                    <a16:creationId xmlns:a16="http://schemas.microsoft.com/office/drawing/2014/main" xmlns="" id="{83D29ADA-B1C2-424D-80A0-7214694ECF40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>
                <a:extLst>
                  <a:ext uri="{FF2B5EF4-FFF2-40B4-BE49-F238E27FC236}">
                    <a16:creationId xmlns:a16="http://schemas.microsoft.com/office/drawing/2014/main" xmlns="" id="{7B732CED-422C-4739-BB8C-B3C4F9CF8D2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7" y="630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f66ca18-b693-439e-804e-2c8c27549f2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842</TotalTime>
  <Pages>0</Pages>
  <Words>4107</Words>
  <Characters>0</Characters>
  <Application>Microsoft Office PowerPoint</Application>
  <DocSecurity>0</DocSecurity>
  <PresentationFormat>全屏显示(16:9)</PresentationFormat>
  <Lines>0</Lines>
  <Paragraphs>591</Paragraphs>
  <Slides>59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《七彩课堂》课件模板（新）</vt:lpstr>
      <vt:lpstr>MathType 6.0 Equation</vt:lpstr>
      <vt:lpstr>Microsoft 公式 3.0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1140</cp:revision>
  <dcterms:created xsi:type="dcterms:W3CDTF">2016-01-14T07:05:12Z</dcterms:created>
  <dcterms:modified xsi:type="dcterms:W3CDTF">2020-04-27T08:29:01Z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