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5" r:id="rId1"/>
    <p:sldMasterId id="2147484190" r:id="rId2"/>
  </p:sldMasterIdLst>
  <p:notesMasterIdLst>
    <p:notesMasterId r:id="rId37"/>
  </p:notesMasterIdLst>
  <p:handoutMasterIdLst>
    <p:handoutMasterId r:id="rId38"/>
  </p:handoutMasterIdLst>
  <p:sldIdLst>
    <p:sldId id="399" r:id="rId3"/>
    <p:sldId id="464" r:id="rId4"/>
    <p:sldId id="425" r:id="rId5"/>
    <p:sldId id="377" r:id="rId6"/>
    <p:sldId id="373" r:id="rId7"/>
    <p:sldId id="378" r:id="rId8"/>
    <p:sldId id="374" r:id="rId9"/>
    <p:sldId id="375" r:id="rId10"/>
    <p:sldId id="493" r:id="rId11"/>
    <p:sldId id="376" r:id="rId12"/>
    <p:sldId id="379" r:id="rId13"/>
    <p:sldId id="446" r:id="rId14"/>
    <p:sldId id="491" r:id="rId15"/>
    <p:sldId id="329" r:id="rId16"/>
    <p:sldId id="492" r:id="rId17"/>
    <p:sldId id="382" r:id="rId18"/>
    <p:sldId id="383" r:id="rId19"/>
    <p:sldId id="384" r:id="rId20"/>
    <p:sldId id="494" r:id="rId21"/>
    <p:sldId id="385" r:id="rId22"/>
    <p:sldId id="495" r:id="rId23"/>
    <p:sldId id="386" r:id="rId24"/>
    <p:sldId id="387" r:id="rId25"/>
    <p:sldId id="496" r:id="rId26"/>
    <p:sldId id="390" r:id="rId27"/>
    <p:sldId id="391" r:id="rId28"/>
    <p:sldId id="448" r:id="rId29"/>
    <p:sldId id="449" r:id="rId30"/>
    <p:sldId id="451" r:id="rId31"/>
    <p:sldId id="497" r:id="rId32"/>
    <p:sldId id="453" r:id="rId33"/>
    <p:sldId id="457" r:id="rId34"/>
    <p:sldId id="455" r:id="rId35"/>
    <p:sldId id="498" r:id="rId36"/>
  </p:sldIdLst>
  <p:sldSz cx="9144000" cy="5143500" type="screen16x9"/>
  <p:notesSz cx="6858000" cy="9144000"/>
  <p:custDataLst>
    <p:tags r:id="rId3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539">
          <p15:clr>
            <a:srgbClr val="A4A3A4"/>
          </p15:clr>
        </p15:guide>
        <p15:guide id="2" pos="282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825" autoAdjust="0"/>
  </p:normalViewPr>
  <p:slideViewPr>
    <p:cSldViewPr snapToGrid="0">
      <p:cViewPr varScale="1">
        <p:scale>
          <a:sx n="116" d="100"/>
          <a:sy n="116" d="100"/>
        </p:scale>
        <p:origin x="-276" y="-102"/>
      </p:cViewPr>
      <p:guideLst>
        <p:guide orient="horz" pos="1539"/>
        <p:guide pos="282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2CEBF8D7-9821-45C5-BEAF-98E66C29646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8217CB19-9F32-4064-A8ED-C348D6E4503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C8BC7EA3-9C54-49FA-8A6F-7CF229A3EAE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BE152EAB-6302-4804-81F6-FBED6D0B50D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E232611E-7E93-44C0-8064-063D6908676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8666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FDB6F1CB-8EA0-4166-BD65-C2359E15CA1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2712DA12-267B-430F-96DD-38FEAD38323F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>
            <a:extLst>
              <a:ext uri="{FF2B5EF4-FFF2-40B4-BE49-F238E27FC236}">
                <a16:creationId xmlns="" xmlns:a16="http://schemas.microsoft.com/office/drawing/2014/main" id="{9114E88B-B6E9-4C47-8718-2472F80CC551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67409E27-A6B5-4AFB-B431-9725CD0DBFA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0BA8BAA5-AC9E-469C-B775-572735E304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0030101010101" pitchFamily="2" charset="-122"/>
              </a:defRPr>
            </a:lvl1pPr>
          </a:lstStyle>
          <a:p>
            <a:fld id="{967F7E47-0FD7-4611-B83C-8754F7243BAA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33799" name="Picture 2">
            <a:extLst>
              <a:ext uri="{FF2B5EF4-FFF2-40B4-BE49-F238E27FC236}">
                <a16:creationId xmlns="" xmlns:a16="http://schemas.microsoft.com/office/drawing/2014/main" id="{919F81A2-D54F-4F66-BE3B-5F02F92CFD3E}"/>
              </a:ext>
            </a:extLst>
          </p:cNvPr>
          <p:cNvPicPr>
            <a:picLocks noChangeAspect="1" noChangeArrowheads="1"/>
          </p:cNvPicPr>
          <p:nvPr/>
        </p:nvPicPr>
        <p:blipFill>
          <a:blip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>
            <a:extLst>
              <a:ext uri="{FF2B5EF4-FFF2-40B4-BE49-F238E27FC236}">
                <a16:creationId xmlns="" xmlns:a16="http://schemas.microsoft.com/office/drawing/2014/main" id="{BA6123A4-69CA-4892-98DC-5E360B9D7C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</a:p>
        </p:txBody>
      </p:sp>
      <p:sp>
        <p:nvSpPr>
          <p:cNvPr id="9" name="幻灯片图像占位符 8">
            <a:extLst>
              <a:ext uri="{FF2B5EF4-FFF2-40B4-BE49-F238E27FC236}">
                <a16:creationId xmlns="" xmlns:a16="http://schemas.microsoft.com/office/drawing/2014/main" id="{59FE51A2-0EB9-4CA6-9FCB-2ADF2975A85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3155783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>
            <a:extLst>
              <a:ext uri="{FF2B5EF4-FFF2-40B4-BE49-F238E27FC236}">
                <a16:creationId xmlns="" xmlns:a16="http://schemas.microsoft.com/office/drawing/2014/main" id="{F06847AA-B81C-4B49-9144-1B3A8D4739C9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备注占位符 2">
            <a:extLst>
              <a:ext uri="{FF2B5EF4-FFF2-40B4-BE49-F238E27FC236}">
                <a16:creationId xmlns="" xmlns:a16="http://schemas.microsoft.com/office/drawing/2014/main" id="{CFE10EC7-D290-4022-8670-566857BD9F3E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39939" name="灯片编号占位符 3">
            <a:extLst>
              <a:ext uri="{FF2B5EF4-FFF2-40B4-BE49-F238E27FC236}">
                <a16:creationId xmlns="" xmlns:a16="http://schemas.microsoft.com/office/drawing/2014/main" id="{B43473E2-A35B-42C1-9CCC-74C17E8D7A4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fld id="{89A530E7-9002-49D5-8C22-C26FFED3CAAD}" type="slidenum">
              <a:rPr lang="zh-CN" altLang="en-US" sz="1800" smtClean="0">
                <a:ea typeface="宋体" panose="02010600030101010101" pitchFamily="2" charset="-122"/>
              </a:rPr>
              <a:pPr/>
              <a:t>4</a:t>
            </a:fld>
            <a:endParaRPr lang="zh-CN" altLang="en-US" sz="180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301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429738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5363619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0861461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7252128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5661525"/>
      </p:ext>
    </p:extLst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9732621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4909845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0915918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3659588"/>
      </p:ext>
    </p:extLst>
  </p:cSld>
  <p:clrMapOvr>
    <a:masterClrMapping/>
  </p:clrMapOvr>
  <p:transition advTm="8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0021873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5421948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500763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3817534"/>
      </p:ext>
    </p:extLst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6441343"/>
      </p:ext>
    </p:extLst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7940966"/>
      </p:ext>
    </p:extLst>
  </p:cSld>
  <p:clrMapOvr>
    <a:masterClrMapping/>
  </p:clrMapOvr>
  <p:transition spd="slow" advTm="0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826297"/>
      </p:ext>
    </p:extLst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0672980"/>
      </p:ext>
    </p:extLst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8627781"/>
      </p:ext>
    </p:extLst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51540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7314290"/>
      </p:ext>
    </p:extLst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947880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2757647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5902354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5592646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7689220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4932361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1835997"/>
      </p:ext>
    </p:extLst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4276388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125C404-DAE5-4987-9F7F-A3A15778C68A}"/>
              </a:ext>
            </a:extLst>
          </p:cNvPr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2052" name="组合 2">
            <a:extLst>
              <a:ext uri="{FF2B5EF4-FFF2-40B4-BE49-F238E27FC236}">
                <a16:creationId xmlns="" xmlns:a16="http://schemas.microsoft.com/office/drawing/2014/main" id="{0E821CC1-7BA7-43AA-B02A-50A0B9069C1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>
              <a:extLst>
                <a:ext uri="{FF2B5EF4-FFF2-40B4-BE49-F238E27FC236}">
                  <a16:creationId xmlns="" xmlns:a16="http://schemas.microsoft.com/office/drawing/2014/main" id="{FF8F16FB-766C-4A78-BA52-36805452BD30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>
                <a:extLst>
                  <a:ext uri="{FF2B5EF4-FFF2-40B4-BE49-F238E27FC236}">
                    <a16:creationId xmlns="" xmlns:a16="http://schemas.microsoft.com/office/drawing/2014/main" id="{E956A132-5747-48F2-A8A2-F226F2ABD6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>
                <a:extLst>
                  <a:ext uri="{FF2B5EF4-FFF2-40B4-BE49-F238E27FC236}">
                    <a16:creationId xmlns="" xmlns:a16="http://schemas.microsoft.com/office/drawing/2014/main" id="{B137CBAD-7C89-4431-AF81-309836371A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>
                <a:extLst>
                  <a:ext uri="{FF2B5EF4-FFF2-40B4-BE49-F238E27FC236}">
                    <a16:creationId xmlns="" xmlns:a16="http://schemas.microsoft.com/office/drawing/2014/main" id="{FF614591-B714-4962-AE9E-57BC66246D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>
                <a:extLst>
                  <a:ext uri="{FF2B5EF4-FFF2-40B4-BE49-F238E27FC236}">
                    <a16:creationId xmlns="" xmlns:a16="http://schemas.microsoft.com/office/drawing/2014/main" id="{77D4A2BD-BBDF-4B1A-888F-8ABB7F7BD5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>
                <a:extLst>
                  <a:ext uri="{FF2B5EF4-FFF2-40B4-BE49-F238E27FC236}">
                    <a16:creationId xmlns="" xmlns:a16="http://schemas.microsoft.com/office/drawing/2014/main" id="{6D163A0C-6FAC-473F-9351-A252BE0EFA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>
                <a:extLst>
                  <a:ext uri="{FF2B5EF4-FFF2-40B4-BE49-F238E27FC236}">
                    <a16:creationId xmlns="" xmlns:a16="http://schemas.microsoft.com/office/drawing/2014/main" id="{AF26A384-4343-460F-B619-F985500A40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>
                <a:extLst>
                  <a:ext uri="{FF2B5EF4-FFF2-40B4-BE49-F238E27FC236}">
                    <a16:creationId xmlns="" xmlns:a16="http://schemas.microsoft.com/office/drawing/2014/main" id="{129FFAD6-9DFA-4D8D-A272-AF023960F9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>
                <a:extLst>
                  <a:ext uri="{FF2B5EF4-FFF2-40B4-BE49-F238E27FC236}">
                    <a16:creationId xmlns="" xmlns:a16="http://schemas.microsoft.com/office/drawing/2014/main" id="{1FC87B29-9D5E-466E-A465-046306D3B6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>
                <a:extLst>
                  <a:ext uri="{FF2B5EF4-FFF2-40B4-BE49-F238E27FC236}">
                    <a16:creationId xmlns="" xmlns:a16="http://schemas.microsoft.com/office/drawing/2014/main" id="{4EDC236E-B134-4566-B7B6-873A23B16F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>
                <a:extLst>
                  <a:ext uri="{FF2B5EF4-FFF2-40B4-BE49-F238E27FC236}">
                    <a16:creationId xmlns="" xmlns:a16="http://schemas.microsoft.com/office/drawing/2014/main" id="{5A3B07ED-C35E-431C-A7B0-8D875ACAAE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>
              <a:extLst>
                <a:ext uri="{FF2B5EF4-FFF2-40B4-BE49-F238E27FC236}">
                  <a16:creationId xmlns="" xmlns:a16="http://schemas.microsoft.com/office/drawing/2014/main" id="{0B93CA8D-C3BB-4266-875B-F6B11881C20B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>
                <a:extLst>
                  <a:ext uri="{FF2B5EF4-FFF2-40B4-BE49-F238E27FC236}">
                    <a16:creationId xmlns="" xmlns:a16="http://schemas.microsoft.com/office/drawing/2014/main" id="{C35D8733-F350-480C-9387-9F61B63B0C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8" name="Rectangle 316">
                <a:extLst>
                  <a:ext uri="{FF2B5EF4-FFF2-40B4-BE49-F238E27FC236}">
                    <a16:creationId xmlns="" xmlns:a16="http://schemas.microsoft.com/office/drawing/2014/main" id="{17B49F8F-E98E-4D36-8D23-C541E8C263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9" name="Rectangle 317">
                <a:extLst>
                  <a:ext uri="{FF2B5EF4-FFF2-40B4-BE49-F238E27FC236}">
                    <a16:creationId xmlns="" xmlns:a16="http://schemas.microsoft.com/office/drawing/2014/main" id="{B32633DF-01EA-4241-B72E-86BB28707C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0" name="Rectangle 318">
                <a:extLst>
                  <a:ext uri="{FF2B5EF4-FFF2-40B4-BE49-F238E27FC236}">
                    <a16:creationId xmlns="" xmlns:a16="http://schemas.microsoft.com/office/drawing/2014/main" id="{13AFF13C-90DC-4751-B606-C233091D3F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1" name="Rectangle 319">
                <a:extLst>
                  <a:ext uri="{FF2B5EF4-FFF2-40B4-BE49-F238E27FC236}">
                    <a16:creationId xmlns="" xmlns:a16="http://schemas.microsoft.com/office/drawing/2014/main" id="{2C966BF5-6A3B-412E-9FCF-FEEE6D7657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70" name="Freeform 320">
                <a:extLst>
                  <a:ext uri="{FF2B5EF4-FFF2-40B4-BE49-F238E27FC236}">
                    <a16:creationId xmlns="" xmlns:a16="http://schemas.microsoft.com/office/drawing/2014/main" id="{4425D3E2-D0F1-4A79-BF97-8FAF44E856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>
                <a:extLst>
                  <a:ext uri="{FF2B5EF4-FFF2-40B4-BE49-F238E27FC236}">
                    <a16:creationId xmlns="" xmlns:a16="http://schemas.microsoft.com/office/drawing/2014/main" id="{D64364B3-6389-4321-B686-B0A5C26183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4" name="Rectangle 322">
                <a:extLst>
                  <a:ext uri="{FF2B5EF4-FFF2-40B4-BE49-F238E27FC236}">
                    <a16:creationId xmlns="" xmlns:a16="http://schemas.microsoft.com/office/drawing/2014/main" id="{EBFC3EBA-56C0-42AE-B63E-E99FCE1EA1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5" name="Rectangle 323">
                <a:extLst>
                  <a:ext uri="{FF2B5EF4-FFF2-40B4-BE49-F238E27FC236}">
                    <a16:creationId xmlns="" xmlns:a16="http://schemas.microsoft.com/office/drawing/2014/main" id="{A3B11D6B-CFD4-4723-B2F8-93D16CC63A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74" name="Freeform 324">
                <a:extLst>
                  <a:ext uri="{FF2B5EF4-FFF2-40B4-BE49-F238E27FC236}">
                    <a16:creationId xmlns="" xmlns:a16="http://schemas.microsoft.com/office/drawing/2014/main" id="{B01DEECB-AC3A-4666-B73A-1F3356706E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>
                <a:extLst>
                  <a:ext uri="{FF2B5EF4-FFF2-40B4-BE49-F238E27FC236}">
                    <a16:creationId xmlns="" xmlns:a16="http://schemas.microsoft.com/office/drawing/2014/main" id="{DF7E86E0-F50F-4B8B-87B8-0AF69B0A66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>
            <a:extLst>
              <a:ext uri="{FF2B5EF4-FFF2-40B4-BE49-F238E27FC236}">
                <a16:creationId xmlns="" xmlns:a16="http://schemas.microsoft.com/office/drawing/2014/main" id="{1320A68D-2A35-4047-84A6-9FD0EF78EBC5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>
              <a:extLst>
                <a:ext uri="{FF2B5EF4-FFF2-40B4-BE49-F238E27FC236}">
                  <a16:creationId xmlns="" xmlns:a16="http://schemas.microsoft.com/office/drawing/2014/main" id="{FE5D7603-8A25-4521-8AE7-57B70F75B4E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2078" name="组合 28">
              <a:extLst>
                <a:ext uri="{FF2B5EF4-FFF2-40B4-BE49-F238E27FC236}">
                  <a16:creationId xmlns="" xmlns:a16="http://schemas.microsoft.com/office/drawing/2014/main" id="{CAEB2C06-70EA-4805-B7ED-890B0BFB13DD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>
                <a:extLst>
                  <a:ext uri="{FF2B5EF4-FFF2-40B4-BE49-F238E27FC236}">
                    <a16:creationId xmlns="" xmlns:a16="http://schemas.microsoft.com/office/drawing/2014/main" id="{7116FB70-34C7-4475-A7C5-024948FDA4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5" name="Rectangle 170">
                <a:extLst>
                  <a:ext uri="{FF2B5EF4-FFF2-40B4-BE49-F238E27FC236}">
                    <a16:creationId xmlns="" xmlns:a16="http://schemas.microsoft.com/office/drawing/2014/main" id="{AED2908D-2714-4E9E-8744-BB9910343B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6" name="Rectangle 171">
                <a:extLst>
                  <a:ext uri="{FF2B5EF4-FFF2-40B4-BE49-F238E27FC236}">
                    <a16:creationId xmlns="" xmlns:a16="http://schemas.microsoft.com/office/drawing/2014/main" id="{9A6B7829-E54B-4E26-870B-22ABDC4232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7" name="Rectangle 172">
                <a:extLst>
                  <a:ext uri="{FF2B5EF4-FFF2-40B4-BE49-F238E27FC236}">
                    <a16:creationId xmlns="" xmlns:a16="http://schemas.microsoft.com/office/drawing/2014/main" id="{20DBA0D3-E677-4FA8-A7A5-F98B5F2A03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8" name="Rectangle 173">
                <a:extLst>
                  <a:ext uri="{FF2B5EF4-FFF2-40B4-BE49-F238E27FC236}">
                    <a16:creationId xmlns="" xmlns:a16="http://schemas.microsoft.com/office/drawing/2014/main" id="{203C4426-C992-43D1-AD06-F805FFA8A2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9" name="Rectangle 174">
                <a:extLst>
                  <a:ext uri="{FF2B5EF4-FFF2-40B4-BE49-F238E27FC236}">
                    <a16:creationId xmlns="" xmlns:a16="http://schemas.microsoft.com/office/drawing/2014/main" id="{B856ABDB-5E92-4505-9C6F-3A40BCD8E4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0" name="Rectangle 175">
                <a:extLst>
                  <a:ext uri="{FF2B5EF4-FFF2-40B4-BE49-F238E27FC236}">
                    <a16:creationId xmlns="" xmlns:a16="http://schemas.microsoft.com/office/drawing/2014/main" id="{EA278223-85A5-4642-A129-5ED866646C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1" name="Rectangle 176">
                <a:extLst>
                  <a:ext uri="{FF2B5EF4-FFF2-40B4-BE49-F238E27FC236}">
                    <a16:creationId xmlns="" xmlns:a16="http://schemas.microsoft.com/office/drawing/2014/main" id="{0C917C32-DBE8-48C4-82F2-7129A25D5F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2" name="Rectangle 177">
                <a:extLst>
                  <a:ext uri="{FF2B5EF4-FFF2-40B4-BE49-F238E27FC236}">
                    <a16:creationId xmlns="" xmlns:a16="http://schemas.microsoft.com/office/drawing/2014/main" id="{DE7E78C6-225A-4B73-84C8-452FB5D802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88" name="Freeform 178">
                <a:extLst>
                  <a:ext uri="{FF2B5EF4-FFF2-40B4-BE49-F238E27FC236}">
                    <a16:creationId xmlns="" xmlns:a16="http://schemas.microsoft.com/office/drawing/2014/main" id="{DF778401-A504-4BFE-88EA-658E576CB80F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>
                <a:extLst>
                  <a:ext uri="{FF2B5EF4-FFF2-40B4-BE49-F238E27FC236}">
                    <a16:creationId xmlns="" xmlns:a16="http://schemas.microsoft.com/office/drawing/2014/main" id="{DBA5DEEB-1FF1-45F5-B410-E10560E7D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090" name="文本框 1">
            <a:extLst>
              <a:ext uri="{FF2B5EF4-FFF2-40B4-BE49-F238E27FC236}">
                <a16:creationId xmlns="" xmlns:a16="http://schemas.microsoft.com/office/drawing/2014/main" id="{E511BBA5-7A09-465E-9CA0-381B63BA94B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820364" y="559"/>
            <a:ext cx="328647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11.1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与三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角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形有关的线段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60" r:id="rId1"/>
    <p:sldLayoutId id="2147484159" r:id="rId2"/>
    <p:sldLayoutId id="2147484158" r:id="rId3"/>
    <p:sldLayoutId id="2147484157" r:id="rId4"/>
    <p:sldLayoutId id="2147484156" r:id="rId5"/>
    <p:sldLayoutId id="2147484155" r:id="rId6"/>
    <p:sldLayoutId id="2147484154" r:id="rId7"/>
    <p:sldLayoutId id="2147484185" r:id="rId8"/>
    <p:sldLayoutId id="2147484186" r:id="rId9"/>
    <p:sldLayoutId id="2147484153" r:id="rId10"/>
    <p:sldLayoutId id="2147484152" r:id="rId11"/>
    <p:sldLayoutId id="2147484151" r:id="rId12"/>
    <p:sldLayoutId id="2147484150" r:id="rId13"/>
    <p:sldLayoutId id="2147484187" r:id="rId14"/>
    <p:sldLayoutId id="2147484188" r:id="rId15"/>
    <p:sldLayoutId id="2147484149" r:id="rId16"/>
    <p:sldLayoutId id="2147484189" r:id="rId17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6" name="组合 2"/>
          <p:cNvGrpSpPr>
            <a:grpSpLocks noChangeAspect="1"/>
          </p:cNvGrpSpPr>
          <p:nvPr userDrawn="1"/>
        </p:nvGrpSpPr>
        <p:grpSpPr>
          <a:xfrm>
            <a:off x="8462963" y="4670425"/>
            <a:ext cx="539750" cy="509588"/>
            <a:chOff x="8129100" y="4468960"/>
            <a:chExt cx="793376" cy="749228"/>
          </a:xfrm>
        </p:grpSpPr>
        <p:grpSp>
          <p:nvGrpSpPr>
            <p:cNvPr id="7" name="组合 5"/>
            <p:cNvGrpSpPr/>
            <p:nvPr userDrawn="1"/>
          </p:nvGrpSpPr>
          <p:grpSpPr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" name="Freeform 304"/>
              <p:cNvSpPr/>
              <p:nvPr/>
            </p:nvSpPr>
            <p:spPr>
              <a:xfrm>
                <a:off x="9791971" y="494501"/>
                <a:ext cx="359143" cy="361491"/>
              </a:xfrm>
              <a:custGeom>
                <a:avLst/>
                <a:gdLst/>
                <a:ahLst/>
                <a:cxnLst>
                  <a:cxn ang="0">
                    <a:pos x="123509488" y="287112125"/>
                  </a:cxn>
                  <a:cxn ang="0">
                    <a:pos x="467572682" y="291529881"/>
                  </a:cxn>
                  <a:cxn ang="0">
                    <a:pos x="471983210" y="636064431"/>
                  </a:cxn>
                  <a:cxn ang="0">
                    <a:pos x="591082170" y="759742692"/>
                  </a:cxn>
                  <a:cxn ang="0">
                    <a:pos x="595492698" y="163433864"/>
                  </a:cxn>
                  <a:cxn ang="0">
                    <a:pos x="0" y="163433864"/>
                  </a:cxn>
                  <a:cxn ang="0">
                    <a:pos x="123509488" y="287112125"/>
                  </a:cxn>
                </a:cxnLst>
                <a:rect l="0" t="0" r="0" b="0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305"/>
              <p:cNvSpPr/>
              <p:nvPr/>
            </p:nvSpPr>
            <p:spPr>
              <a:xfrm>
                <a:off x="9691036" y="523842"/>
                <a:ext cx="433085" cy="433085"/>
              </a:xfrm>
              <a:custGeom>
                <a:avLst/>
                <a:gdLst/>
                <a:ahLst/>
                <a:cxnLst>
                  <a:cxn ang="0">
                    <a:pos x="0" y="86782488"/>
                  </a:cxn>
                  <a:cxn ang="0">
                    <a:pos x="85405770" y="0"/>
                  </a:cxn>
                  <a:cxn ang="0">
                    <a:pos x="508299776" y="422894005"/>
                  </a:cxn>
                  <a:cxn ang="0">
                    <a:pos x="421517288" y="508299776"/>
                  </a:cxn>
                  <a:cxn ang="0">
                    <a:pos x="0" y="86782488"/>
                  </a:cxn>
                </a:cxnLst>
                <a:rect l="0" t="0" r="0" b="0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306"/>
              <p:cNvSpPr/>
              <p:nvPr/>
            </p:nvSpPr>
            <p:spPr>
              <a:xfrm>
                <a:off x="10018489" y="900591"/>
                <a:ext cx="29342" cy="29342"/>
              </a:xfrm>
              <a:custGeom>
                <a:avLst/>
                <a:gdLst/>
                <a:ahLst/>
                <a:cxnLst>
                  <a:cxn ang="0">
                    <a:pos x="0" y="28927691"/>
                  </a:cxn>
                  <a:cxn ang="0">
                    <a:pos x="30305591" y="0"/>
                  </a:cxn>
                  <a:cxn ang="0">
                    <a:pos x="34438119" y="5510428"/>
                  </a:cxn>
                  <a:cxn ang="0">
                    <a:pos x="5510428" y="34438119"/>
                  </a:cxn>
                  <a:cxn ang="0">
                    <a:pos x="0" y="28927691"/>
                  </a:cxn>
                </a:cxnLst>
                <a:rect l="0" t="0" r="0" b="0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307"/>
              <p:cNvSpPr/>
              <p:nvPr/>
            </p:nvSpPr>
            <p:spPr>
              <a:xfrm>
                <a:off x="9975064" y="855991"/>
                <a:ext cx="29342" cy="29342"/>
              </a:xfrm>
              <a:custGeom>
                <a:avLst/>
                <a:gdLst/>
                <a:ahLst/>
                <a:cxnLst>
                  <a:cxn ang="0">
                    <a:pos x="0" y="30305591"/>
                  </a:cxn>
                  <a:cxn ang="0">
                    <a:pos x="28927691" y="0"/>
                  </a:cxn>
                  <a:cxn ang="0">
                    <a:pos x="34438119" y="5510428"/>
                  </a:cxn>
                  <a:cxn ang="0">
                    <a:pos x="4132527" y="34438119"/>
                  </a:cxn>
                  <a:cxn ang="0">
                    <a:pos x="0" y="30305591"/>
                  </a:cxn>
                </a:cxnLst>
                <a:rect l="0" t="0" r="0" b="0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308"/>
              <p:cNvSpPr/>
              <p:nvPr/>
            </p:nvSpPr>
            <p:spPr>
              <a:xfrm>
                <a:off x="9935159" y="816087"/>
                <a:ext cx="29342" cy="29342"/>
              </a:xfrm>
              <a:custGeom>
                <a:avLst/>
                <a:gdLst/>
                <a:ahLst/>
                <a:cxnLst>
                  <a:cxn ang="0">
                    <a:pos x="0" y="30305591"/>
                  </a:cxn>
                  <a:cxn ang="0">
                    <a:pos x="28927691" y="0"/>
                  </a:cxn>
                  <a:cxn ang="0">
                    <a:pos x="34438119" y="5510428"/>
                  </a:cxn>
                  <a:cxn ang="0">
                    <a:pos x="4132527" y="34438119"/>
                  </a:cxn>
                  <a:cxn ang="0">
                    <a:pos x="0" y="30305591"/>
                  </a:cxn>
                </a:cxnLst>
                <a:rect l="0" t="0" r="0" b="0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309"/>
              <p:cNvSpPr/>
              <p:nvPr/>
            </p:nvSpPr>
            <p:spPr>
              <a:xfrm>
                <a:off x="9890560" y="772660"/>
                <a:ext cx="29342" cy="29342"/>
              </a:xfrm>
              <a:custGeom>
                <a:avLst/>
                <a:gdLst/>
                <a:ahLst/>
                <a:cxnLst>
                  <a:cxn ang="0">
                    <a:pos x="0" y="28927691"/>
                  </a:cxn>
                  <a:cxn ang="0">
                    <a:pos x="28927691" y="0"/>
                  </a:cxn>
                  <a:cxn ang="0">
                    <a:pos x="34438119" y="4132527"/>
                  </a:cxn>
                  <a:cxn ang="0">
                    <a:pos x="5510428" y="34438119"/>
                  </a:cxn>
                  <a:cxn ang="0">
                    <a:pos x="0" y="28927691"/>
                  </a:cxn>
                </a:cxnLst>
                <a:rect l="0" t="0" r="0" b="0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310"/>
              <p:cNvSpPr/>
              <p:nvPr/>
            </p:nvSpPr>
            <p:spPr>
              <a:xfrm>
                <a:off x="9853002" y="733930"/>
                <a:ext cx="29342" cy="29342"/>
              </a:xfrm>
              <a:custGeom>
                <a:avLst/>
                <a:gdLst/>
                <a:ahLst/>
                <a:cxnLst>
                  <a:cxn ang="0">
                    <a:pos x="0" y="30305591"/>
                  </a:cxn>
                  <a:cxn ang="0">
                    <a:pos x="28927691" y="0"/>
                  </a:cxn>
                  <a:cxn ang="0">
                    <a:pos x="34438119" y="5510428"/>
                  </a:cxn>
                  <a:cxn ang="0">
                    <a:pos x="4132527" y="34438119"/>
                  </a:cxn>
                  <a:cxn ang="0">
                    <a:pos x="0" y="30305591"/>
                  </a:cxn>
                </a:cxnLst>
                <a:rect l="0" t="0" r="0" b="0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311"/>
              <p:cNvSpPr/>
              <p:nvPr/>
            </p:nvSpPr>
            <p:spPr>
              <a:xfrm>
                <a:off x="9808403" y="690504"/>
                <a:ext cx="29342" cy="29342"/>
              </a:xfrm>
              <a:custGeom>
                <a:avLst/>
                <a:gdLst/>
                <a:ahLst/>
                <a:cxnLst>
                  <a:cxn ang="0">
                    <a:pos x="0" y="28927691"/>
                  </a:cxn>
                  <a:cxn ang="0">
                    <a:pos x="30305591" y="0"/>
                  </a:cxn>
                  <a:cxn ang="0">
                    <a:pos x="34438119" y="4132527"/>
                  </a:cxn>
                  <a:cxn ang="0">
                    <a:pos x="5510428" y="34438119"/>
                  </a:cxn>
                  <a:cxn ang="0">
                    <a:pos x="0" y="28927691"/>
                  </a:cxn>
                </a:cxnLst>
                <a:rect l="0" t="0" r="0" b="0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312"/>
              <p:cNvSpPr/>
              <p:nvPr/>
            </p:nvSpPr>
            <p:spPr>
              <a:xfrm>
                <a:off x="9760282" y="643557"/>
                <a:ext cx="31689" cy="29342"/>
              </a:xfrm>
              <a:custGeom>
                <a:avLst/>
                <a:gdLst/>
                <a:ahLst/>
                <a:cxnLst>
                  <a:cxn ang="0">
                    <a:pos x="0" y="30305591"/>
                  </a:cxn>
                  <a:cxn ang="0">
                    <a:pos x="28927362" y="0"/>
                  </a:cxn>
                  <a:cxn ang="0">
                    <a:pos x="37192323" y="5510428"/>
                  </a:cxn>
                  <a:cxn ang="0">
                    <a:pos x="6887076" y="34438119"/>
                  </a:cxn>
                  <a:cxn ang="0">
                    <a:pos x="0" y="30305591"/>
                  </a:cxn>
                </a:cxnLst>
                <a:rect l="0" t="0" r="0" b="0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313"/>
              <p:cNvSpPr/>
              <p:nvPr/>
            </p:nvSpPr>
            <p:spPr>
              <a:xfrm>
                <a:off x="9718030" y="598957"/>
                <a:ext cx="29342" cy="30515"/>
              </a:xfrm>
              <a:custGeom>
                <a:avLst/>
                <a:gdLst/>
                <a:ahLst/>
                <a:cxnLst>
                  <a:cxn ang="0">
                    <a:pos x="0" y="30303742"/>
                  </a:cxn>
                  <a:cxn ang="0">
                    <a:pos x="28927691" y="0"/>
                  </a:cxn>
                  <a:cxn ang="0">
                    <a:pos x="34438119" y="5510305"/>
                  </a:cxn>
                  <a:cxn ang="0">
                    <a:pos x="5510428" y="35814047"/>
                  </a:cxn>
                  <a:cxn ang="0">
                    <a:pos x="0" y="30303742"/>
                  </a:cxn>
                </a:cxnLst>
                <a:rect l="0" t="0" r="0" b="0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" name="组合 16"/>
            <p:cNvGrpSpPr/>
            <p:nvPr userDrawn="1"/>
          </p:nvGrpSpPr>
          <p:grpSpPr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9" name="Rectangle 315"/>
              <p:cNvSpPr>
                <a:spLocks noChangeArrowheads="1"/>
              </p:cNvSpPr>
              <p:nvPr/>
            </p:nvSpPr>
            <p:spPr bwMode="auto">
              <a:xfrm>
                <a:off x="10146930" y="672678"/>
                <a:ext cx="114339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Rectangle 316"/>
              <p:cNvSpPr>
                <a:spLocks noChangeArrowheads="1"/>
              </p:cNvSpPr>
              <p:nvPr/>
            </p:nvSpPr>
            <p:spPr bwMode="auto">
              <a:xfrm>
                <a:off x="10146930" y="672678"/>
                <a:ext cx="114339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Rectangle 318"/>
              <p:cNvSpPr>
                <a:spLocks noChangeArrowheads="1"/>
              </p:cNvSpPr>
              <p:nvPr/>
            </p:nvSpPr>
            <p:spPr bwMode="auto">
              <a:xfrm>
                <a:off x="10183698" y="668190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Rectangle 319"/>
              <p:cNvSpPr>
                <a:spLocks noChangeArrowheads="1"/>
              </p:cNvSpPr>
              <p:nvPr/>
            </p:nvSpPr>
            <p:spPr bwMode="auto">
              <a:xfrm>
                <a:off x="10183698" y="668190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Freeform 320"/>
              <p:cNvSpPr/>
              <p:nvPr/>
            </p:nvSpPr>
            <p:spPr>
              <a:xfrm>
                <a:off x="10195714" y="1170535"/>
                <a:ext cx="34037" cy="29342"/>
              </a:xfrm>
              <a:custGeom>
                <a:avLst/>
                <a:gdLst/>
                <a:ahLst/>
                <a:cxnLst>
                  <a:cxn ang="0">
                    <a:pos x="0" y="8785833"/>
                  </a:cxn>
                  <a:cxn ang="0">
                    <a:pos x="36204731" y="61496640"/>
                  </a:cxn>
                  <a:cxn ang="0">
                    <a:pos x="72407336" y="8785833"/>
                  </a:cxn>
                  <a:cxn ang="0">
                    <a:pos x="36204731" y="0"/>
                  </a:cxn>
                  <a:cxn ang="0">
                    <a:pos x="0" y="8785833"/>
                  </a:cxn>
                </a:cxnLst>
                <a:rect l="0" t="0" r="0" b="0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Rectangle 321"/>
              <p:cNvSpPr>
                <a:spLocks noChangeArrowheads="1"/>
              </p:cNvSpPr>
              <p:nvPr/>
            </p:nvSpPr>
            <p:spPr bwMode="auto">
              <a:xfrm>
                <a:off x="10146514" y="631515"/>
                <a:ext cx="116674" cy="35011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Rectangle 323"/>
              <p:cNvSpPr>
                <a:spLocks noChangeArrowheads="1"/>
              </p:cNvSpPr>
              <p:nvPr/>
            </p:nvSpPr>
            <p:spPr bwMode="auto">
              <a:xfrm>
                <a:off x="10141839" y="617630"/>
                <a:ext cx="119006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Freeform 324"/>
              <p:cNvSpPr/>
              <p:nvPr/>
            </p:nvSpPr>
            <p:spPr>
              <a:xfrm>
                <a:off x="10155809" y="569616"/>
                <a:ext cx="113846" cy="50468"/>
              </a:xfrm>
              <a:custGeom>
                <a:avLst/>
                <a:gdLst/>
                <a:ahLst/>
                <a:cxnLst>
                  <a:cxn ang="0">
                    <a:pos x="120008442" y="0"/>
                  </a:cxn>
                  <a:cxn ang="0">
                    <a:pos x="0" y="106125793"/>
                  </a:cxn>
                  <a:cxn ang="0">
                    <a:pos x="240016884" y="106125793"/>
                  </a:cxn>
                  <a:cxn ang="0">
                    <a:pos x="120008442" y="0"/>
                  </a:cxn>
                </a:cxnLst>
                <a:rect l="0" t="0" r="0" b="0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325"/>
              <p:cNvSpPr/>
              <p:nvPr/>
            </p:nvSpPr>
            <p:spPr>
              <a:xfrm>
                <a:off x="10155809" y="1077815"/>
                <a:ext cx="113846" cy="96241"/>
              </a:xfrm>
              <a:custGeom>
                <a:avLst/>
                <a:gdLst/>
                <a:ahLst/>
                <a:cxnLst>
                  <a:cxn ang="0">
                    <a:pos x="84450541" y="201355002"/>
                  </a:cxn>
                  <a:cxn ang="0">
                    <a:pos x="120008442" y="192601255"/>
                  </a:cxn>
                  <a:cxn ang="0">
                    <a:pos x="155566342" y="201355002"/>
                  </a:cxn>
                  <a:cxn ang="0">
                    <a:pos x="240016884" y="35019171"/>
                  </a:cxn>
                  <a:cxn ang="0">
                    <a:pos x="200014772" y="0"/>
                  </a:cxn>
                  <a:cxn ang="0">
                    <a:pos x="160010553" y="35019171"/>
                  </a:cxn>
                  <a:cxn ang="0">
                    <a:pos x="120008442" y="0"/>
                  </a:cxn>
                  <a:cxn ang="0">
                    <a:pos x="80006331" y="35019171"/>
                  </a:cxn>
                  <a:cxn ang="0">
                    <a:pos x="40002111" y="0"/>
                  </a:cxn>
                  <a:cxn ang="0">
                    <a:pos x="0" y="35019171"/>
                  </a:cxn>
                  <a:cxn ang="0">
                    <a:pos x="84450541" y="201355002"/>
                  </a:cxn>
                </a:cxnLst>
                <a:rect l="0" t="0" r="0" b="0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9A0DB2DC-4C9A-4742-B13C-FB6460FD3503}" type="slidenum">
              <a:rPr lang="zh-CN" altLang="en-US" noProof="1" dirty="0"/>
              <a:pPr/>
              <a:t>‹#›</a:t>
            </a:fld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2488065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1" r:id="rId1"/>
    <p:sldLayoutId id="2147484192" r:id="rId2"/>
    <p:sldLayoutId id="2147484193" r:id="rId3"/>
    <p:sldLayoutId id="2147484194" r:id="rId4"/>
    <p:sldLayoutId id="2147484195" r:id="rId5"/>
    <p:sldLayoutId id="2147484197" r:id="rId6"/>
    <p:sldLayoutId id="2147484198" r:id="rId7"/>
    <p:sldLayoutId id="2147484199" r:id="rId8"/>
    <p:sldLayoutId id="2147484204" r:id="rId9"/>
    <p:sldLayoutId id="2147484207" r:id="rId10"/>
    <p:sldLayoutId id="2147484208" r:id="rId1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9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5" descr="https://ss1.baidu.com/6ONXsjip0QIZ8tyhnq/it/u=3806147764,994740599&amp;fm=173&amp;app=25&amp;f=JPEG?w=600&amp;h=401&amp;s=E27BAF7653B36C37D6EBECC80300F0F3">
            <a:extLst>
              <a:ext uri="{FF2B5EF4-FFF2-40B4-BE49-F238E27FC236}">
                <a16:creationId xmlns="" xmlns:a16="http://schemas.microsoft.com/office/drawing/2014/main" id="{66BA0B81-A875-4054-9C36-51C3EF5A3C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4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48">
            <a:extLst>
              <a:ext uri="{FF2B5EF4-FFF2-40B4-BE49-F238E27FC236}">
                <a16:creationId xmlns="" xmlns:a16="http://schemas.microsoft.com/office/drawing/2014/main" id="{A5799EDE-A3DF-49F1-962C-0938D5B0BE1C}"/>
              </a:ext>
            </a:extLst>
          </p:cNvPr>
          <p:cNvSpPr txBox="1"/>
          <p:nvPr/>
        </p:nvSpPr>
        <p:spPr>
          <a:xfrm>
            <a:off x="441703" y="1256356"/>
            <a:ext cx="8380730" cy="2192908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11.1  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与三角形有关的线段</a:t>
            </a:r>
          </a:p>
          <a:p>
            <a:pPr algn="ctr"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44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11.1.1 </a:t>
            </a:r>
            <a:r>
              <a:rPr lang="zh-CN" altLang="en-US" sz="44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三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角形的边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-1" y="-2726"/>
            <a:ext cx="3561908" cy="435611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黑体" panose="02010609060101010101" pitchFamily="49" charset="-122"/>
            </a:endParaRPr>
          </a:p>
        </p:txBody>
      </p:sp>
      <p:sp>
        <p:nvSpPr>
          <p:cNvPr id="16" name="文本框 1"/>
          <p:cNvSpPr txBox="1"/>
          <p:nvPr/>
        </p:nvSpPr>
        <p:spPr>
          <a:xfrm>
            <a:off x="158452" y="32775"/>
            <a:ext cx="3338624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</a:rPr>
              <a:t>人教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版 数学 </a:t>
            </a: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</a:rPr>
              <a:t>八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年级 上册</a:t>
            </a:r>
            <a:endParaRPr lang="zh-CN" altLang="en-US" sz="2000" b="1" dirty="0">
              <a:solidFill>
                <a:prstClr val="white"/>
              </a:solidFill>
              <a:latin typeface="宋体" panose="02010600030101010101" pitchFamily="2" charset="-122"/>
            </a:endParaRPr>
          </a:p>
        </p:txBody>
      </p:sp>
      <p:pic>
        <p:nvPicPr>
          <p:cNvPr id="7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>
            <a:extLst>
              <a:ext uri="{FF2B5EF4-FFF2-40B4-BE49-F238E27FC236}">
                <a16:creationId xmlns="" xmlns:a16="http://schemas.microsoft.com/office/drawing/2014/main" id="{DDAC004F-01D9-4DE5-8F14-C2F182259B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9225" y="750888"/>
            <a:ext cx="6572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读出图中的各个三角形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</a:p>
        </p:txBody>
      </p:sp>
      <p:grpSp>
        <p:nvGrpSpPr>
          <p:cNvPr id="2" name="Group 3">
            <a:extLst>
              <a:ext uri="{FF2B5EF4-FFF2-40B4-BE49-F238E27FC236}">
                <a16:creationId xmlns="" xmlns:a16="http://schemas.microsoft.com/office/drawing/2014/main" id="{02B79226-AB91-43D8-95E4-5C8851DB1725}"/>
              </a:ext>
            </a:extLst>
          </p:cNvPr>
          <p:cNvGrpSpPr>
            <a:grpSpLocks/>
          </p:cNvGrpSpPr>
          <p:nvPr/>
        </p:nvGrpSpPr>
        <p:grpSpPr bwMode="auto">
          <a:xfrm>
            <a:off x="3400425" y="1295400"/>
            <a:ext cx="5076825" cy="2824162"/>
            <a:chOff x="112" y="104"/>
            <a:chExt cx="4264" cy="2372"/>
          </a:xfrm>
        </p:grpSpPr>
        <p:grpSp>
          <p:nvGrpSpPr>
            <p:cNvPr id="45059" name="Group 4">
              <a:extLst>
                <a:ext uri="{FF2B5EF4-FFF2-40B4-BE49-F238E27FC236}">
                  <a16:creationId xmlns="" xmlns:a16="http://schemas.microsoft.com/office/drawing/2014/main" id="{FCEA2B72-16D7-4453-95B5-06FEE7F8298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" y="384"/>
              <a:ext cx="3504" cy="1824"/>
              <a:chOff x="0" y="0"/>
              <a:chExt cx="3840" cy="2208"/>
            </a:xfrm>
          </p:grpSpPr>
          <p:sp>
            <p:nvSpPr>
              <p:cNvPr id="45060" name="Line 5">
                <a:extLst>
                  <a:ext uri="{FF2B5EF4-FFF2-40B4-BE49-F238E27FC236}">
                    <a16:creationId xmlns="" xmlns:a16="http://schemas.microsoft.com/office/drawing/2014/main" id="{699EF2FE-571A-4773-B037-1A5CC0C7CE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384"/>
                <a:ext cx="720" cy="1824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  <p:sp>
            <p:nvSpPr>
              <p:cNvPr id="45061" name="Line 6">
                <a:extLst>
                  <a:ext uri="{FF2B5EF4-FFF2-40B4-BE49-F238E27FC236}">
                    <a16:creationId xmlns="" xmlns:a16="http://schemas.microsoft.com/office/drawing/2014/main" id="{44914DBB-E64F-4195-89BB-BDCC7FC1EC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20" y="2208"/>
                <a:ext cx="2640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  <p:sp>
            <p:nvSpPr>
              <p:cNvPr id="45062" name="Line 7">
                <a:extLst>
                  <a:ext uri="{FF2B5EF4-FFF2-40B4-BE49-F238E27FC236}">
                    <a16:creationId xmlns="" xmlns:a16="http://schemas.microsoft.com/office/drawing/2014/main" id="{C799B0AF-BAE1-4904-8039-EA3963F17E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60" y="0"/>
                <a:ext cx="480" cy="2208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  <p:sp>
            <p:nvSpPr>
              <p:cNvPr id="45063" name="Line 8">
                <a:extLst>
                  <a:ext uri="{FF2B5EF4-FFF2-40B4-BE49-F238E27FC236}">
                    <a16:creationId xmlns="" xmlns:a16="http://schemas.microsoft.com/office/drawing/2014/main" id="{493F4D37-5F4E-48E0-9BB1-7630FA7DD0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20" y="0"/>
                <a:ext cx="3120" cy="2208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  <p:sp>
            <p:nvSpPr>
              <p:cNvPr id="45064" name="Line 9">
                <a:extLst>
                  <a:ext uri="{FF2B5EF4-FFF2-40B4-BE49-F238E27FC236}">
                    <a16:creationId xmlns="" xmlns:a16="http://schemas.microsoft.com/office/drawing/2014/main" id="{1F117198-DBEC-4429-A56E-BF43027051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384"/>
                <a:ext cx="3360" cy="1824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</p:grpSp>
        <p:sp>
          <p:nvSpPr>
            <p:cNvPr id="20490" name="Text Box 10">
              <a:extLst>
                <a:ext uri="{FF2B5EF4-FFF2-40B4-BE49-F238E27FC236}">
                  <a16:creationId xmlns="" xmlns:a16="http://schemas.microsoft.com/office/drawing/2014/main" id="{8B1C7D52-9DF8-442D-9D7D-22BE9B6B3FFD}"/>
                </a:ext>
              </a:extLst>
            </p:cNvPr>
            <p:cNvSpPr txBox="1"/>
            <p:nvPr/>
          </p:nvSpPr>
          <p:spPr>
            <a:xfrm>
              <a:off x="112" y="288"/>
              <a:ext cx="432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noProof="1">
                  <a:latin typeface="+mn-lt"/>
                </a:rPr>
                <a:t>A</a:t>
              </a:r>
            </a:p>
          </p:txBody>
        </p:sp>
        <p:sp>
          <p:nvSpPr>
            <p:cNvPr id="20491" name="Text Box 11">
              <a:extLst>
                <a:ext uri="{FF2B5EF4-FFF2-40B4-BE49-F238E27FC236}">
                  <a16:creationId xmlns="" xmlns:a16="http://schemas.microsoft.com/office/drawing/2014/main" id="{DC15734A-D800-42B6-BFD6-16E2FF343205}"/>
                </a:ext>
              </a:extLst>
            </p:cNvPr>
            <p:cNvSpPr txBox="1"/>
            <p:nvPr/>
          </p:nvSpPr>
          <p:spPr>
            <a:xfrm>
              <a:off x="3944" y="104"/>
              <a:ext cx="432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noProof="1">
                  <a:latin typeface="+mn-lt"/>
                </a:rPr>
                <a:t>D</a:t>
              </a:r>
            </a:p>
          </p:txBody>
        </p:sp>
        <p:sp>
          <p:nvSpPr>
            <p:cNvPr id="20492" name="Text Box 12">
              <a:extLst>
                <a:ext uri="{FF2B5EF4-FFF2-40B4-BE49-F238E27FC236}">
                  <a16:creationId xmlns="" xmlns:a16="http://schemas.microsoft.com/office/drawing/2014/main" id="{05FEC4C4-9DF6-4B8E-9E78-DB3231D8546C}"/>
                </a:ext>
              </a:extLst>
            </p:cNvPr>
            <p:cNvSpPr txBox="1"/>
            <p:nvPr/>
          </p:nvSpPr>
          <p:spPr>
            <a:xfrm>
              <a:off x="712" y="2088"/>
              <a:ext cx="432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noProof="1">
                  <a:latin typeface="+mn-lt"/>
                </a:rPr>
                <a:t>B</a:t>
              </a:r>
            </a:p>
          </p:txBody>
        </p:sp>
        <p:sp>
          <p:nvSpPr>
            <p:cNvPr id="20493" name="Text Box 13">
              <a:extLst>
                <a:ext uri="{FF2B5EF4-FFF2-40B4-BE49-F238E27FC236}">
                  <a16:creationId xmlns="" xmlns:a16="http://schemas.microsoft.com/office/drawing/2014/main" id="{898670B1-A833-4B69-A4F5-DD104E3BE78F}"/>
                </a:ext>
              </a:extLst>
            </p:cNvPr>
            <p:cNvSpPr txBox="1"/>
            <p:nvPr/>
          </p:nvSpPr>
          <p:spPr>
            <a:xfrm>
              <a:off x="1968" y="1024"/>
              <a:ext cx="432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noProof="1">
                  <a:latin typeface="+mn-lt"/>
                </a:rPr>
                <a:t>E</a:t>
              </a:r>
            </a:p>
          </p:txBody>
        </p:sp>
        <p:sp>
          <p:nvSpPr>
            <p:cNvPr id="20494" name="Text Box 14">
              <a:extLst>
                <a:ext uri="{FF2B5EF4-FFF2-40B4-BE49-F238E27FC236}">
                  <a16:creationId xmlns="" xmlns:a16="http://schemas.microsoft.com/office/drawing/2014/main" id="{A1903605-8F64-4E01-9618-A640959BA926}"/>
                </a:ext>
              </a:extLst>
            </p:cNvPr>
            <p:cNvSpPr txBox="1"/>
            <p:nvPr/>
          </p:nvSpPr>
          <p:spPr>
            <a:xfrm>
              <a:off x="3504" y="2016"/>
              <a:ext cx="432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noProof="1">
                  <a:latin typeface="+mn-lt"/>
                </a:rPr>
                <a:t>C</a:t>
              </a:r>
            </a:p>
          </p:txBody>
        </p:sp>
      </p:grpSp>
      <p:sp>
        <p:nvSpPr>
          <p:cNvPr id="18447" name="未知">
            <a:extLst>
              <a:ext uri="{FF2B5EF4-FFF2-40B4-BE49-F238E27FC236}">
                <a16:creationId xmlns="" xmlns:a16="http://schemas.microsoft.com/office/drawing/2014/main" id="{DF7B249B-A23A-4968-B340-97557E05F3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81425" y="2028825"/>
            <a:ext cx="2000250" cy="1771650"/>
          </a:xfrm>
          <a:custGeom>
            <a:avLst/>
            <a:gdLst>
              <a:gd name="T0" fmla="*/ 0 w 1680"/>
              <a:gd name="T1" fmla="*/ 0 h 1488"/>
              <a:gd name="T2" fmla="*/ 672 w 1680"/>
              <a:gd name="T3" fmla="*/ 1488 h 1488"/>
              <a:gd name="T4" fmla="*/ 1680 w 1680"/>
              <a:gd name="T5" fmla="*/ 816 h 1488"/>
              <a:gd name="T6" fmla="*/ 0 w 1680"/>
              <a:gd name="T7" fmla="*/ 0 h 1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80" h="1488">
                <a:moveTo>
                  <a:pt x="0" y="0"/>
                </a:moveTo>
                <a:lnTo>
                  <a:pt x="672" y="1488"/>
                </a:lnTo>
                <a:lnTo>
                  <a:pt x="1680" y="816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18448" name="未知">
            <a:extLst>
              <a:ext uri="{FF2B5EF4-FFF2-40B4-BE49-F238E27FC236}">
                <a16:creationId xmlns="" xmlns:a16="http://schemas.microsoft.com/office/drawing/2014/main" id="{292E4638-A9F5-4163-87A3-B941BB149F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8825" y="1628775"/>
            <a:ext cx="2114550" cy="2171700"/>
          </a:xfrm>
          <a:custGeom>
            <a:avLst/>
            <a:gdLst>
              <a:gd name="T0" fmla="*/ 1776 w 1776"/>
              <a:gd name="T1" fmla="*/ 0 h 1824"/>
              <a:gd name="T2" fmla="*/ 0 w 1776"/>
              <a:gd name="T3" fmla="*/ 1152 h 1824"/>
              <a:gd name="T4" fmla="*/ 1344 w 1776"/>
              <a:gd name="T5" fmla="*/ 1824 h 1824"/>
              <a:gd name="T6" fmla="*/ 1776 w 1776"/>
              <a:gd name="T7" fmla="*/ 0 h 1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76" h="1824">
                <a:moveTo>
                  <a:pt x="1776" y="0"/>
                </a:moveTo>
                <a:lnTo>
                  <a:pt x="0" y="1152"/>
                </a:lnTo>
                <a:lnTo>
                  <a:pt x="1344" y="1824"/>
                </a:lnTo>
                <a:lnTo>
                  <a:pt x="1776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18449" name="未知">
            <a:extLst>
              <a:ext uri="{FF2B5EF4-FFF2-40B4-BE49-F238E27FC236}">
                <a16:creationId xmlns="" xmlns:a16="http://schemas.microsoft.com/office/drawing/2014/main" id="{C57B1264-2EA7-48AF-B025-C3B3D8232C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1525" y="3000375"/>
            <a:ext cx="2857500" cy="800100"/>
          </a:xfrm>
          <a:custGeom>
            <a:avLst/>
            <a:gdLst>
              <a:gd name="T0" fmla="*/ 1056 w 2400"/>
              <a:gd name="T1" fmla="*/ 0 h 672"/>
              <a:gd name="T2" fmla="*/ 0 w 2400"/>
              <a:gd name="T3" fmla="*/ 672 h 672"/>
              <a:gd name="T4" fmla="*/ 2400 w 2400"/>
              <a:gd name="T5" fmla="*/ 672 h 672"/>
              <a:gd name="T6" fmla="*/ 1056 w 2400"/>
              <a:gd name="T7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00" h="672">
                <a:moveTo>
                  <a:pt x="1056" y="0"/>
                </a:moveTo>
                <a:lnTo>
                  <a:pt x="0" y="672"/>
                </a:lnTo>
                <a:lnTo>
                  <a:pt x="2400" y="672"/>
                </a:lnTo>
                <a:lnTo>
                  <a:pt x="1056" y="0"/>
                </a:lnTo>
                <a:close/>
              </a:path>
            </a:pathLst>
          </a:custGeom>
          <a:solidFill>
            <a:srgbClr val="3366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18450" name="未知">
            <a:extLst>
              <a:ext uri="{FF2B5EF4-FFF2-40B4-BE49-F238E27FC236}">
                <a16:creationId xmlns="" xmlns:a16="http://schemas.microsoft.com/office/drawing/2014/main" id="{E1604594-DFD0-4A07-AEA1-C6491245AE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81425" y="2028825"/>
            <a:ext cx="3657600" cy="1771650"/>
          </a:xfrm>
          <a:custGeom>
            <a:avLst/>
            <a:gdLst>
              <a:gd name="T0" fmla="*/ 0 w 3072"/>
              <a:gd name="T1" fmla="*/ 0 h 1488"/>
              <a:gd name="T2" fmla="*/ 672 w 3072"/>
              <a:gd name="T3" fmla="*/ 1488 h 1488"/>
              <a:gd name="T4" fmla="*/ 3072 w 3072"/>
              <a:gd name="T5" fmla="*/ 1488 h 1488"/>
              <a:gd name="T6" fmla="*/ 0 w 3072"/>
              <a:gd name="T7" fmla="*/ 0 h 1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2" h="1488">
                <a:moveTo>
                  <a:pt x="0" y="0"/>
                </a:moveTo>
                <a:lnTo>
                  <a:pt x="672" y="1488"/>
                </a:lnTo>
                <a:lnTo>
                  <a:pt x="3072" y="1488"/>
                </a:lnTo>
                <a:lnTo>
                  <a:pt x="0" y="0"/>
                </a:lnTo>
                <a:close/>
              </a:path>
            </a:pathLst>
          </a:custGeom>
          <a:solidFill>
            <a:srgbClr val="FF99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18451" name="未知">
            <a:extLst>
              <a:ext uri="{FF2B5EF4-FFF2-40B4-BE49-F238E27FC236}">
                <a16:creationId xmlns="" xmlns:a16="http://schemas.microsoft.com/office/drawing/2014/main" id="{FE312492-E54B-46D1-B49B-86F39144F3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4375" y="1628775"/>
            <a:ext cx="3429000" cy="2171700"/>
          </a:xfrm>
          <a:custGeom>
            <a:avLst/>
            <a:gdLst>
              <a:gd name="T0" fmla="*/ 2880 w 2880"/>
              <a:gd name="T1" fmla="*/ 0 h 1824"/>
              <a:gd name="T2" fmla="*/ 0 w 2880"/>
              <a:gd name="T3" fmla="*/ 1824 h 1824"/>
              <a:gd name="T4" fmla="*/ 2448 w 2880"/>
              <a:gd name="T5" fmla="*/ 1824 h 1824"/>
              <a:gd name="T6" fmla="*/ 2880 w 2880"/>
              <a:gd name="T7" fmla="*/ 0 h 1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80" h="1824">
                <a:moveTo>
                  <a:pt x="2880" y="0"/>
                </a:moveTo>
                <a:lnTo>
                  <a:pt x="0" y="1824"/>
                </a:lnTo>
                <a:lnTo>
                  <a:pt x="2448" y="1824"/>
                </a:lnTo>
                <a:lnTo>
                  <a:pt x="2880" y="0"/>
                </a:lnTo>
                <a:close/>
              </a:path>
            </a:pathLst>
          </a:custGeom>
          <a:solidFill>
            <a:srgbClr val="00E8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45079" name="文本框 3">
            <a:extLst>
              <a:ext uri="{FF2B5EF4-FFF2-40B4-BE49-F238E27FC236}">
                <a16:creationId xmlns="" xmlns:a16="http://schemas.microsoft.com/office/drawing/2014/main" id="{C210C6E4-8172-4EFF-B0CD-8DB265E81A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9561" y="1526381"/>
            <a:ext cx="262255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△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ABE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，   </a:t>
            </a:r>
            <a:endParaRPr lang="en-US" altLang="zh-CN" sz="2400" b="1" dirty="0" smtClean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△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BCD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，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△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ABC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，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    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△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DCE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，</a:t>
            </a:r>
            <a:endParaRPr lang="en-US" altLang="zh-CN" sz="2400" b="1" dirty="0" smtClean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    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BCE.</a:t>
            </a: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940" y="750888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7" name="组合 2"/>
          <p:cNvGrpSpPr>
            <a:grpSpLocks/>
          </p:cNvGrpSpPr>
          <p:nvPr/>
        </p:nvGrpSpPr>
        <p:grpSpPr bwMode="auto">
          <a:xfrm>
            <a:off x="-14287" y="-50794"/>
            <a:ext cx="2006600" cy="478473"/>
            <a:chOff x="153" y="55"/>
            <a:chExt cx="3160" cy="753"/>
          </a:xfrm>
        </p:grpSpPr>
        <p:cxnSp>
          <p:nvCxnSpPr>
            <p:cNvPr id="28" name="直线连接符 20"/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/>
            <p:cNvSpPr txBox="1">
              <a:spLocks noChangeArrowheads="1"/>
            </p:cNvSpPr>
            <p:nvPr/>
          </p:nvSpPr>
          <p:spPr bwMode="auto">
            <a:xfrm>
              <a:off x="990" y="5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solidFill>
                    <a:prstClr val="black"/>
                  </a:solidFill>
                </a:rPr>
                <a:t>巩固练习</a:t>
              </a:r>
            </a:p>
          </p:txBody>
        </p: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Times New Roman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500"/>
                                        <p:tgtEl>
                                          <p:spTgt spid="45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7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1">
            <a:extLst>
              <a:ext uri="{FF2B5EF4-FFF2-40B4-BE49-F238E27FC236}">
                <a16:creationId xmlns="" xmlns:a16="http://schemas.microsoft.com/office/drawing/2014/main" id="{FB72321B-E50C-41AB-BA03-563E4C53D4C7}"/>
              </a:ext>
            </a:extLst>
          </p:cNvPr>
          <p:cNvGrpSpPr>
            <a:grpSpLocks/>
          </p:cNvGrpSpPr>
          <p:nvPr/>
        </p:nvGrpSpPr>
        <p:grpSpPr bwMode="auto">
          <a:xfrm>
            <a:off x="2314575" y="2231876"/>
            <a:ext cx="4302125" cy="1163638"/>
            <a:chOff x="248" y="2039"/>
            <a:chExt cx="2710" cy="733"/>
          </a:xfrm>
        </p:grpSpPr>
        <p:sp>
          <p:nvSpPr>
            <p:cNvPr id="46082" name="AutoShape 6">
              <a:extLst>
                <a:ext uri="{FF2B5EF4-FFF2-40B4-BE49-F238E27FC236}">
                  <a16:creationId xmlns="" xmlns:a16="http://schemas.microsoft.com/office/drawing/2014/main" id="{ABE7058E-59B6-4C21-BCE7-53C14841B2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5" y="2188"/>
              <a:ext cx="653" cy="584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222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46083" name="AutoShape 7">
              <a:extLst>
                <a:ext uri="{FF2B5EF4-FFF2-40B4-BE49-F238E27FC236}">
                  <a16:creationId xmlns="" xmlns:a16="http://schemas.microsoft.com/office/drawing/2014/main" id="{A014CBA1-694A-4B4B-BBB0-C168F55399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7" y="2039"/>
              <a:ext cx="465" cy="720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222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46087" name="AutoShape 13">
              <a:extLst>
                <a:ext uri="{FF2B5EF4-FFF2-40B4-BE49-F238E27FC236}">
                  <a16:creationId xmlns="" xmlns:a16="http://schemas.microsoft.com/office/drawing/2014/main" id="{14633F1E-54AE-43DA-90A9-88862F11D1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" y="2079"/>
              <a:ext cx="646" cy="687"/>
            </a:xfrm>
            <a:prstGeom prst="triangle">
              <a:avLst>
                <a:gd name="adj" fmla="val 76338"/>
              </a:avLst>
            </a:prstGeom>
            <a:solidFill>
              <a:srgbClr val="FFFFFF"/>
            </a:solidFill>
            <a:ln w="222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黑体" panose="02010609060101010101" pitchFamily="49" charset="-122"/>
              </a:endParaRPr>
            </a:p>
          </p:txBody>
        </p:sp>
      </p:grpSp>
      <p:sp>
        <p:nvSpPr>
          <p:cNvPr id="8195" name="Rectangle 3">
            <a:extLst>
              <a:ext uri="{FF2B5EF4-FFF2-40B4-BE49-F238E27FC236}">
                <a16:creationId xmlns="" xmlns:a16="http://schemas.microsoft.com/office/drawing/2014/main" id="{1EF6051F-2AD4-42E4-89C4-67A50E6BD1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713" y="1184275"/>
            <a:ext cx="8567909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ts val="3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我们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知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道，三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角形按角可以分为锐角三角形、直角三角形和钝角三角形．你能按照边的关系对三角形进行分类吗？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9" name="Rectangle 23">
            <a:extLst>
              <a:ext uri="{FF2B5EF4-FFF2-40B4-BE49-F238E27FC236}">
                <a16:creationId xmlns="" xmlns:a16="http://schemas.microsoft.com/office/drawing/2014/main" id="{C0EFCAF6-4F50-4E9D-964E-B6125AD26B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4238" y="3471863"/>
            <a:ext cx="40559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三边都不相等的三角形     </a:t>
            </a:r>
          </a:p>
        </p:txBody>
      </p:sp>
      <p:sp>
        <p:nvSpPr>
          <p:cNvPr id="8200" name="Rectangle 24">
            <a:extLst>
              <a:ext uri="{FF2B5EF4-FFF2-40B4-BE49-F238E27FC236}">
                <a16:creationId xmlns="" xmlns:a16="http://schemas.microsoft.com/office/drawing/2014/main" id="{F8BA7B34-E9F7-4EAA-9D98-0A01CE3AE3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7875" y="3890963"/>
            <a:ext cx="15744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三角形   </a:t>
            </a:r>
          </a:p>
        </p:txBody>
      </p:sp>
      <p:sp>
        <p:nvSpPr>
          <p:cNvPr id="8201" name="Rectangle 25">
            <a:extLst>
              <a:ext uri="{FF2B5EF4-FFF2-40B4-BE49-F238E27FC236}">
                <a16:creationId xmlns="" xmlns:a16="http://schemas.microsoft.com/office/drawing/2014/main" id="{66F83DDD-0C1C-43B9-A91D-136F5CFE4A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8838" y="4338638"/>
            <a:ext cx="31309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等腰三角形         </a:t>
            </a:r>
          </a:p>
        </p:txBody>
      </p:sp>
      <p:sp>
        <p:nvSpPr>
          <p:cNvPr id="8202" name="Rectangle 26">
            <a:extLst>
              <a:ext uri="{FF2B5EF4-FFF2-40B4-BE49-F238E27FC236}">
                <a16:creationId xmlns="" xmlns:a16="http://schemas.microsoft.com/office/drawing/2014/main" id="{91C693F6-52C8-404A-A38A-F0F1A6A78A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3863" y="3976688"/>
            <a:ext cx="51260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底边和腰不相等的等腰三角形     </a:t>
            </a:r>
          </a:p>
        </p:txBody>
      </p:sp>
      <p:sp>
        <p:nvSpPr>
          <p:cNvPr id="8203" name="Rectangle 27">
            <a:extLst>
              <a:ext uri="{FF2B5EF4-FFF2-40B4-BE49-F238E27FC236}">
                <a16:creationId xmlns="" xmlns:a16="http://schemas.microsoft.com/office/drawing/2014/main" id="{21828979-8EF6-4CA6-AB4D-B31ECC1B1B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8313" y="4551363"/>
            <a:ext cx="25090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等边三角形     </a:t>
            </a:r>
          </a:p>
        </p:txBody>
      </p:sp>
      <p:sp>
        <p:nvSpPr>
          <p:cNvPr id="8204" name="AutoShape 28">
            <a:extLst>
              <a:ext uri="{FF2B5EF4-FFF2-40B4-BE49-F238E27FC236}">
                <a16:creationId xmlns="" xmlns:a16="http://schemas.microsoft.com/office/drawing/2014/main" id="{E7B7462B-FCAD-4C00-85EA-891ABA8036DF}"/>
              </a:ext>
            </a:extLst>
          </p:cNvPr>
          <p:cNvSpPr>
            <a:spLocks/>
          </p:cNvSpPr>
          <p:nvPr/>
        </p:nvSpPr>
        <p:spPr bwMode="auto">
          <a:xfrm>
            <a:off x="4111625" y="4165600"/>
            <a:ext cx="165100" cy="723900"/>
          </a:xfrm>
          <a:prstGeom prst="leftBrace">
            <a:avLst>
              <a:gd name="adj1" fmla="val 36376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dirty="0">
              <a:solidFill>
                <a:schemeClr val="accent4">
                  <a:lumMod val="75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8205" name="AutoShape 29">
            <a:extLst>
              <a:ext uri="{FF2B5EF4-FFF2-40B4-BE49-F238E27FC236}">
                <a16:creationId xmlns="" xmlns:a16="http://schemas.microsoft.com/office/drawing/2014/main" id="{AE1492D4-93B8-4216-ABD0-3E645EEF70D9}"/>
              </a:ext>
            </a:extLst>
          </p:cNvPr>
          <p:cNvSpPr>
            <a:spLocks/>
          </p:cNvSpPr>
          <p:nvPr/>
        </p:nvSpPr>
        <p:spPr bwMode="auto">
          <a:xfrm>
            <a:off x="1965325" y="3670300"/>
            <a:ext cx="217488" cy="952500"/>
          </a:xfrm>
          <a:prstGeom prst="leftBrace">
            <a:avLst>
              <a:gd name="adj1" fmla="val 36334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dirty="0">
              <a:solidFill>
                <a:schemeClr val="accent4">
                  <a:lumMod val="75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18" name="矩形 4">
            <a:extLst>
              <a:ext uri="{FF2B5EF4-FFF2-40B4-BE49-F238E27FC236}">
                <a16:creationId xmlns="" xmlns:a16="http://schemas.microsoft.com/office/drawing/2014/main" id="{24D6E298-13CC-46AD-AD62-4B118CAA9E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7213" y="559563"/>
            <a:ext cx="226377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lnSpc>
                <a:spcPct val="120000"/>
              </a:lnSpc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  <a:defRPr/>
            </a:pPr>
            <a:r>
              <a:rPr lang="zh-CN" altLang="en-US" dirty="0">
                <a:latin typeface="Times New Roman" panose="02020603050405020304" pitchFamily="18" charset="0"/>
                <a:ea typeface="黑体" panose="02010600030101010101" pitchFamily="2" charset="-122"/>
              </a:rPr>
              <a:t>三角形的分类</a:t>
            </a:r>
          </a:p>
        </p:txBody>
      </p:sp>
      <p:grpSp>
        <p:nvGrpSpPr>
          <p:cNvPr id="46097" name="组合 4">
            <a:extLst>
              <a:ext uri="{FF2B5EF4-FFF2-40B4-BE49-F238E27FC236}">
                <a16:creationId xmlns="" xmlns:a16="http://schemas.microsoft.com/office/drawing/2014/main" id="{4E5AF244-C275-4967-BC0C-E7A118E05E92}"/>
              </a:ext>
            </a:extLst>
          </p:cNvPr>
          <p:cNvGrpSpPr>
            <a:grpSpLocks/>
          </p:cNvGrpSpPr>
          <p:nvPr/>
        </p:nvGrpSpPr>
        <p:grpSpPr bwMode="auto">
          <a:xfrm>
            <a:off x="2643188" y="563944"/>
            <a:ext cx="1685925" cy="410275"/>
            <a:chOff x="3485" y="1168"/>
            <a:chExt cx="2654" cy="647"/>
          </a:xfrm>
        </p:grpSpPr>
        <p:sp>
          <p:nvSpPr>
            <p:cNvPr id="2" name="圆角矩形 1">
              <a:extLst>
                <a:ext uri="{FF2B5EF4-FFF2-40B4-BE49-F238E27FC236}">
                  <a16:creationId xmlns="" xmlns:a16="http://schemas.microsoft.com/office/drawing/2014/main" id="{B4C0FC8B-729A-456F-ACAA-98AB5F0721FA}"/>
                </a:ext>
              </a:extLst>
            </p:cNvPr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 dirty="0">
                <a:ea typeface="黑体" panose="02010609060101010101" pitchFamily="49" charset="-122"/>
              </a:endParaRPr>
            </a:p>
          </p:txBody>
        </p:sp>
        <p:sp>
          <p:nvSpPr>
            <p:cNvPr id="46099" name="矩形 1">
              <a:extLst>
                <a:ext uri="{FF2B5EF4-FFF2-40B4-BE49-F238E27FC236}">
                  <a16:creationId xmlns="" xmlns:a16="http://schemas.microsoft.com/office/drawing/2014/main" id="{8DA2FF45-27F8-4C23-AAD2-9C10546461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9" y="1203"/>
              <a:ext cx="2108" cy="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0" name="组合 2"/>
          <p:cNvGrpSpPr>
            <a:grpSpLocks/>
          </p:cNvGrpSpPr>
          <p:nvPr/>
        </p:nvGrpSpPr>
        <p:grpSpPr bwMode="auto">
          <a:xfrm>
            <a:off x="-3175" y="-57150"/>
            <a:ext cx="2006600" cy="478473"/>
            <a:chOff x="123" y="40"/>
            <a:chExt cx="3160" cy="753"/>
          </a:xfrm>
        </p:grpSpPr>
        <p:cxnSp>
          <p:nvCxnSpPr>
            <p:cNvPr id="3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18"/>
            <p:cNvSpPr txBox="1">
              <a:spLocks noChangeArrowheads="1"/>
            </p:cNvSpPr>
            <p:nvPr/>
          </p:nvSpPr>
          <p:spPr bwMode="auto">
            <a:xfrm>
              <a:off x="93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33" name="Freeform 74"/>
            <p:cNvSpPr>
              <a:spLocks noChangeAspect="1" noEditPoints="1"/>
            </p:cNvSpPr>
            <p:nvPr/>
          </p:nvSpPr>
          <p:spPr bwMode="auto">
            <a:xfrm>
              <a:off x="248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/>
      <p:bldP spid="8200" grpId="0"/>
      <p:bldP spid="8201" grpId="0"/>
      <p:bldP spid="8202" grpId="0"/>
      <p:bldP spid="8203" grpId="0"/>
      <p:bldP spid="8204" grpId="0" bldLvl="0" animBg="1"/>
      <p:bldP spid="820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="" xmlns:a16="http://schemas.microsoft.com/office/drawing/2014/main" id="{B5B1F998-A090-4571-9E5E-B8C3B45A03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6913" y="449263"/>
            <a:ext cx="8008937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indent="720090" eaLnBrk="0" hangingPunct="0">
              <a:lnSpc>
                <a:spcPct val="150000"/>
              </a:lnSpc>
              <a:spcBef>
                <a:spcPts val="0"/>
              </a:spcBef>
              <a:buClr>
                <a:schemeClr val="hlink"/>
              </a:buClr>
              <a:buFont typeface="Wingdings" panose="05000000000000000000" pitchFamily="2" charset="2"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按边分类后的特殊三角形之间有什么关系？它们的边和角怎样命名？</a:t>
            </a:r>
          </a:p>
        </p:txBody>
      </p:sp>
      <p:pic>
        <p:nvPicPr>
          <p:cNvPr id="9219" name="Picture 2" descr="E:\R八数上\resource\8s111\jpg\00203003.jpg">
            <a:extLst>
              <a:ext uri="{FF2B5EF4-FFF2-40B4-BE49-F238E27FC236}">
                <a16:creationId xmlns="" xmlns:a16="http://schemas.microsoft.com/office/drawing/2014/main" id="{9BF5236F-ED2F-4229-BE60-5F33525C66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63" y="1552575"/>
            <a:ext cx="4513262" cy="284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BEE00C4-08A3-4F5A-B56F-C4B5BC1228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6075" y="2673350"/>
            <a:ext cx="701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腰</a:t>
            </a:r>
            <a:endParaRPr lang="zh-CN" altLang="en-US" sz="2400" dirty="0">
              <a:ea typeface="黑体" panose="02010609060101010101" pitchFamily="49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E781A14-4A54-4F02-B4B5-B6447D0AF2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7100" y="2667000"/>
            <a:ext cx="7032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腰</a:t>
            </a:r>
            <a:endParaRPr lang="zh-CN" altLang="en-US" sz="2400" dirty="0">
              <a:ea typeface="黑体" panose="02010609060101010101" pitchFamily="49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115E2FC9-C71E-46AB-B28D-2218ECBE4E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4100" y="3895725"/>
            <a:ext cx="1190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底边</a:t>
            </a:r>
            <a:endParaRPr lang="zh-CN" altLang="en-US" sz="2400" dirty="0">
              <a:ea typeface="黑体" panose="02010609060101010101" pitchFamily="49" charset="-122"/>
            </a:endParaRPr>
          </a:p>
        </p:txBody>
      </p:sp>
      <p:pic>
        <p:nvPicPr>
          <p:cNvPr id="9223" name="Picture 2" descr="E:\R八数上\resource\8s111\jpg\00303005.jpg">
            <a:extLst>
              <a:ext uri="{FF2B5EF4-FFF2-40B4-BE49-F238E27FC236}">
                <a16:creationId xmlns="" xmlns:a16="http://schemas.microsoft.com/office/drawing/2014/main" id="{81B89E1C-C894-4006-8F5B-68949635FE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413" y="1295400"/>
            <a:ext cx="4151312" cy="288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4" name="Rectangle 24">
            <a:extLst>
              <a:ext uri="{FF2B5EF4-FFF2-40B4-BE49-F238E27FC236}">
                <a16:creationId xmlns="" xmlns:a16="http://schemas.microsoft.com/office/drawing/2014/main" id="{164B53DA-7E2E-440B-9D03-5DB56D96F2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48388" y="4190057"/>
            <a:ext cx="15192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三角形   </a:t>
            </a:r>
          </a:p>
        </p:txBody>
      </p:sp>
      <p:sp>
        <p:nvSpPr>
          <p:cNvPr id="14" name="任意多边形 13">
            <a:extLst>
              <a:ext uri="{FF2B5EF4-FFF2-40B4-BE49-F238E27FC236}">
                <a16:creationId xmlns="" xmlns:a16="http://schemas.microsoft.com/office/drawing/2014/main" id="{F143AC29-D247-4F68-8990-3ECC77FA1466}"/>
              </a:ext>
            </a:extLst>
          </p:cNvPr>
          <p:cNvSpPr/>
          <p:nvPr/>
        </p:nvSpPr>
        <p:spPr>
          <a:xfrm>
            <a:off x="2733675" y="2376488"/>
            <a:ext cx="198438" cy="46037"/>
          </a:xfrm>
          <a:custGeom>
            <a:avLst/>
            <a:gdLst>
              <a:gd name="connsiteX0" fmla="*/ 0 w 121444"/>
              <a:gd name="connsiteY0" fmla="*/ 0 h 38287"/>
              <a:gd name="connsiteX1" fmla="*/ 50007 w 121444"/>
              <a:gd name="connsiteY1" fmla="*/ 38100 h 38287"/>
              <a:gd name="connsiteX2" fmla="*/ 121444 w 121444"/>
              <a:gd name="connsiteY2" fmla="*/ 11906 h 3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444" h="38287">
                <a:moveTo>
                  <a:pt x="0" y="0"/>
                </a:moveTo>
                <a:cubicBezTo>
                  <a:pt x="14883" y="18058"/>
                  <a:pt x="29766" y="36116"/>
                  <a:pt x="50007" y="38100"/>
                </a:cubicBezTo>
                <a:cubicBezTo>
                  <a:pt x="70248" y="40084"/>
                  <a:pt x="95846" y="25995"/>
                  <a:pt x="121444" y="11906"/>
                </a:cubicBezTo>
              </a:path>
            </a:pathLst>
          </a:custGeom>
          <a:noFill/>
          <a:ln>
            <a:solidFill>
              <a:srgbClr val="00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400" dirty="0">
              <a:ea typeface="黑体" panose="02010609060101010101" pitchFamily="49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05321981-AED3-40C0-AFF7-E17CD3553E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8238" y="2530475"/>
            <a:ext cx="11922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66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顶角</a:t>
            </a:r>
            <a:endParaRPr lang="zh-CN" altLang="en-US" sz="2400" dirty="0">
              <a:solidFill>
                <a:srgbClr val="0066CC"/>
              </a:solidFill>
              <a:ea typeface="黑体" panose="02010609060101010101" pitchFamily="49" charset="-122"/>
            </a:endParaRPr>
          </a:p>
        </p:txBody>
      </p:sp>
      <p:sp>
        <p:nvSpPr>
          <p:cNvPr id="19" name="任意多边形 18">
            <a:extLst>
              <a:ext uri="{FF2B5EF4-FFF2-40B4-BE49-F238E27FC236}">
                <a16:creationId xmlns="" xmlns:a16="http://schemas.microsoft.com/office/drawing/2014/main" id="{2E8AE30E-D468-467D-82D7-66A0059FB22E}"/>
              </a:ext>
            </a:extLst>
          </p:cNvPr>
          <p:cNvSpPr/>
          <p:nvPr/>
        </p:nvSpPr>
        <p:spPr>
          <a:xfrm rot="14845116">
            <a:off x="1565275" y="3732213"/>
            <a:ext cx="200025" cy="44450"/>
          </a:xfrm>
          <a:custGeom>
            <a:avLst/>
            <a:gdLst>
              <a:gd name="connsiteX0" fmla="*/ 0 w 121444"/>
              <a:gd name="connsiteY0" fmla="*/ 0 h 38287"/>
              <a:gd name="connsiteX1" fmla="*/ 50007 w 121444"/>
              <a:gd name="connsiteY1" fmla="*/ 38100 h 38287"/>
              <a:gd name="connsiteX2" fmla="*/ 121444 w 121444"/>
              <a:gd name="connsiteY2" fmla="*/ 11906 h 3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444" h="38287">
                <a:moveTo>
                  <a:pt x="0" y="0"/>
                </a:moveTo>
                <a:cubicBezTo>
                  <a:pt x="14883" y="18058"/>
                  <a:pt x="29766" y="36116"/>
                  <a:pt x="50007" y="38100"/>
                </a:cubicBezTo>
                <a:cubicBezTo>
                  <a:pt x="70248" y="40084"/>
                  <a:pt x="95846" y="25995"/>
                  <a:pt x="121444" y="11906"/>
                </a:cubicBezTo>
              </a:path>
            </a:pathLst>
          </a:custGeom>
          <a:noFill/>
          <a:ln>
            <a:solidFill>
              <a:srgbClr val="00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400" dirty="0">
              <a:ea typeface="黑体" panose="02010609060101010101" pitchFamily="49" charset="-122"/>
            </a:endParaRPr>
          </a:p>
        </p:txBody>
      </p:sp>
      <p:sp>
        <p:nvSpPr>
          <p:cNvPr id="20" name="任意多边形 19">
            <a:extLst>
              <a:ext uri="{FF2B5EF4-FFF2-40B4-BE49-F238E27FC236}">
                <a16:creationId xmlns="" xmlns:a16="http://schemas.microsoft.com/office/drawing/2014/main" id="{0CD5FFCB-34C0-4E1B-B1B3-484C1C803675}"/>
              </a:ext>
            </a:extLst>
          </p:cNvPr>
          <p:cNvSpPr/>
          <p:nvPr/>
        </p:nvSpPr>
        <p:spPr>
          <a:xfrm rot="6836586">
            <a:off x="3894931" y="3736182"/>
            <a:ext cx="200025" cy="46038"/>
          </a:xfrm>
          <a:custGeom>
            <a:avLst/>
            <a:gdLst>
              <a:gd name="connsiteX0" fmla="*/ 0 w 121444"/>
              <a:gd name="connsiteY0" fmla="*/ 0 h 38287"/>
              <a:gd name="connsiteX1" fmla="*/ 50007 w 121444"/>
              <a:gd name="connsiteY1" fmla="*/ 38100 h 38287"/>
              <a:gd name="connsiteX2" fmla="*/ 121444 w 121444"/>
              <a:gd name="connsiteY2" fmla="*/ 11906 h 3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444" h="38287">
                <a:moveTo>
                  <a:pt x="0" y="0"/>
                </a:moveTo>
                <a:cubicBezTo>
                  <a:pt x="14883" y="18058"/>
                  <a:pt x="29766" y="36116"/>
                  <a:pt x="50007" y="38100"/>
                </a:cubicBezTo>
                <a:cubicBezTo>
                  <a:pt x="70248" y="40084"/>
                  <a:pt x="95846" y="25995"/>
                  <a:pt x="121444" y="11906"/>
                </a:cubicBezTo>
              </a:path>
            </a:pathLst>
          </a:custGeom>
          <a:noFill/>
          <a:ln>
            <a:solidFill>
              <a:srgbClr val="00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400" dirty="0">
              <a:ea typeface="黑体" panose="02010609060101010101" pitchFamily="49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A249C278-2446-4C47-BF23-2DE4664F37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3863" y="3346450"/>
            <a:ext cx="987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66CC"/>
                </a:solidFill>
                <a:ea typeface="黑体" panose="02010609060101010101" pitchFamily="49" charset="-122"/>
              </a:rPr>
              <a:t>底角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5C1A81BA-AFE1-4307-9D54-6E8CD08822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9113" y="3348038"/>
            <a:ext cx="933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66CC"/>
                </a:solidFill>
                <a:ea typeface="黑体" panose="02010609060101010101" pitchFamily="49" charset="-122"/>
              </a:rPr>
              <a:t>底角</a:t>
            </a:r>
          </a:p>
        </p:txBody>
      </p:sp>
      <p:grpSp>
        <p:nvGrpSpPr>
          <p:cNvPr id="23" name="组合 2"/>
          <p:cNvGrpSpPr>
            <a:grpSpLocks/>
          </p:cNvGrpSpPr>
          <p:nvPr/>
        </p:nvGrpSpPr>
        <p:grpSpPr bwMode="auto">
          <a:xfrm>
            <a:off x="-3175" y="-57150"/>
            <a:ext cx="2006600" cy="478473"/>
            <a:chOff x="123" y="40"/>
            <a:chExt cx="3160" cy="753"/>
          </a:xfrm>
        </p:grpSpPr>
        <p:cxnSp>
          <p:nvCxnSpPr>
            <p:cNvPr id="2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/>
            <p:cNvSpPr txBox="1">
              <a:spLocks noChangeArrowheads="1"/>
            </p:cNvSpPr>
            <p:nvPr/>
          </p:nvSpPr>
          <p:spPr bwMode="auto">
            <a:xfrm>
              <a:off x="93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6" name="Freeform 74"/>
            <p:cNvSpPr>
              <a:spLocks noChangeAspect="1" noEditPoints="1"/>
            </p:cNvSpPr>
            <p:nvPr/>
          </p:nvSpPr>
          <p:spPr bwMode="auto">
            <a:xfrm>
              <a:off x="248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9224" grpId="0"/>
      <p:bldP spid="18" grpId="0"/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133" name="组合 6">
            <a:extLst>
              <a:ext uri="{FF2B5EF4-FFF2-40B4-BE49-F238E27FC236}">
                <a16:creationId xmlns="" xmlns:a16="http://schemas.microsoft.com/office/drawing/2014/main" id="{47590228-8B67-4E7F-911F-B2FE0F268293}"/>
              </a:ext>
            </a:extLst>
          </p:cNvPr>
          <p:cNvGrpSpPr>
            <a:grpSpLocks/>
          </p:cNvGrpSpPr>
          <p:nvPr/>
        </p:nvGrpSpPr>
        <p:grpSpPr bwMode="auto">
          <a:xfrm>
            <a:off x="588169" y="487362"/>
            <a:ext cx="1858963" cy="492125"/>
            <a:chOff x="427462" y="558483"/>
            <a:chExt cx="1858351" cy="491808"/>
          </a:xfrm>
        </p:grpSpPr>
        <p:grpSp>
          <p:nvGrpSpPr>
            <p:cNvPr id="48134" name="组合 5">
              <a:extLst>
                <a:ext uri="{FF2B5EF4-FFF2-40B4-BE49-F238E27FC236}">
                  <a16:creationId xmlns="" xmlns:a16="http://schemas.microsoft.com/office/drawing/2014/main" id="{64F2BDE2-9FE9-4AD2-A1BC-427D566A3FB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4" name="椭圆 3">
                <a:extLst>
                  <a:ext uri="{FF2B5EF4-FFF2-40B4-BE49-F238E27FC236}">
                    <a16:creationId xmlns="" xmlns:a16="http://schemas.microsoft.com/office/drawing/2014/main" id="{DDC2B3DF-623F-4F77-866A-875F73E689D9}"/>
                  </a:ext>
                </a:extLst>
              </p:cNvPr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85A80C11-BF63-4E74-945A-98F282D3C431}"/>
                  </a:ext>
                </a:extLst>
              </p:cNvPr>
              <p:cNvSpPr/>
              <p:nvPr/>
            </p:nvSpPr>
            <p:spPr>
              <a:xfrm>
                <a:off x="2507550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="" xmlns:a16="http://schemas.microsoft.com/office/drawing/2014/main" id="{98A0843F-EF3D-4063-B869-6B562389AA71}"/>
                  </a:ext>
                </a:extLst>
              </p:cNvPr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="" xmlns:a16="http://schemas.microsoft.com/office/drawing/2014/main" id="{11C40E6B-7B6F-46C2-A968-B9DF8022ADF3}"/>
                  </a:ext>
                </a:extLst>
              </p:cNvPr>
              <p:cNvSpPr/>
              <p:nvPr/>
            </p:nvSpPr>
            <p:spPr>
              <a:xfrm>
                <a:off x="3167733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="" xmlns:a16="http://schemas.microsoft.com/office/drawing/2014/main" id="{5A6D5427-5CB5-4194-8114-BB6E7AF692EA}"/>
                  </a:ext>
                </a:extLst>
              </p:cNvPr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8140" name="文本框 11">
              <a:extLst>
                <a:ext uri="{FF2B5EF4-FFF2-40B4-BE49-F238E27FC236}">
                  <a16:creationId xmlns="" xmlns:a16="http://schemas.microsoft.com/office/drawing/2014/main" id="{58BE607C-5BE8-484D-A0C5-CF0FAAF12C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>
                  <a:solidFill>
                    <a:schemeClr val="bg1"/>
                  </a:solidFill>
                  <a:latin typeface="+mn-lt"/>
                </a:rPr>
                <a:t>素养考点 </a:t>
              </a:r>
              <a:r>
                <a:rPr lang="en-US" altLang="zh-CN" sz="2600" b="1">
                  <a:solidFill>
                    <a:schemeClr val="bg1"/>
                  </a:solidFill>
                  <a:latin typeface="+mn-lt"/>
                </a:rPr>
                <a:t>2</a:t>
              </a:r>
              <a:endParaRPr lang="zh-CN" altLang="en-US" sz="2600" b="1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B9E1A7D-5367-47BC-815D-EA77317B09BD}"/>
              </a:ext>
            </a:extLst>
          </p:cNvPr>
          <p:cNvSpPr/>
          <p:nvPr/>
        </p:nvSpPr>
        <p:spPr>
          <a:xfrm>
            <a:off x="2784475" y="527050"/>
            <a:ext cx="3573463" cy="4762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500" b="1" noProof="1">
                <a:latin typeface="+mn-lt"/>
                <a:ea typeface="黑体" panose="02010609060101010101" pitchFamily="49" charset="-122"/>
                <a:sym typeface="+mn-ea"/>
              </a:rPr>
              <a:t>判断三角形的形状</a:t>
            </a:r>
          </a:p>
        </p:txBody>
      </p:sp>
      <p:sp>
        <p:nvSpPr>
          <p:cNvPr id="17410" name="Text Box 2">
            <a:extLst>
              <a:ext uri="{FF2B5EF4-FFF2-40B4-BE49-F238E27FC236}">
                <a16:creationId xmlns="" xmlns:a16="http://schemas.microsoft.com/office/drawing/2014/main" id="{0B961AF9-2944-4A48-A32B-3FDED65A4C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675" y="992188"/>
            <a:ext cx="76708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000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根据下列条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件，判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断△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的形状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①∠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=45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°，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=65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°，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=70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°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;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②∠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=110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°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;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③∠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=90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°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;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④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BC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=3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AC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=4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BC5A4B88-71A1-45B2-B261-A122BCFD1B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2963" y="2561848"/>
            <a:ext cx="7910512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①∵∠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都小于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90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°，</a:t>
            </a:r>
            <a:endParaRPr lang="en-US" altLang="zh-CN" sz="24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是锐角三角形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②∵∠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=110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°＞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90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°，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是钝角三角形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③∵∠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=90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=90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°，    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是直角三角形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④∵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AB=BC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=3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AC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=4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是等腰三角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形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sym typeface="微软雅黑" panose="020B0503020204020204" pitchFamily="34" charset="-122"/>
            </a:endParaRPr>
          </a:p>
        </p:txBody>
      </p:sp>
      <p:grpSp>
        <p:nvGrpSpPr>
          <p:cNvPr id="21" name="组合 2"/>
          <p:cNvGrpSpPr>
            <a:grpSpLocks/>
          </p:cNvGrpSpPr>
          <p:nvPr/>
        </p:nvGrpSpPr>
        <p:grpSpPr bwMode="auto">
          <a:xfrm>
            <a:off x="-3175" y="-57150"/>
            <a:ext cx="2006600" cy="478473"/>
            <a:chOff x="123" y="40"/>
            <a:chExt cx="3160" cy="753"/>
          </a:xfrm>
        </p:grpSpPr>
        <p:cxnSp>
          <p:nvCxnSpPr>
            <p:cNvPr id="2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/>
            <p:cNvSpPr txBox="1">
              <a:spLocks noChangeArrowheads="1"/>
            </p:cNvSpPr>
            <p:nvPr/>
          </p:nvSpPr>
          <p:spPr bwMode="auto">
            <a:xfrm>
              <a:off x="93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4" name="Freeform 74"/>
            <p:cNvSpPr>
              <a:spLocks noChangeAspect="1" noEditPoints="1"/>
            </p:cNvSpPr>
            <p:nvPr/>
          </p:nvSpPr>
          <p:spPr bwMode="auto">
            <a:xfrm>
              <a:off x="248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>
            <a:extLst>
              <a:ext uri="{FF2B5EF4-FFF2-40B4-BE49-F238E27FC236}">
                <a16:creationId xmlns="" xmlns:a16="http://schemas.microsoft.com/office/drawing/2014/main" id="{C2BF204A-702D-4061-83E3-D5F7F5CA11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9983" y="710407"/>
            <a:ext cx="7500937" cy="3933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zh-CN" sz="2400" b="1" noProof="1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zh-CN" sz="2400" b="1" noProof="1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下列说法正确的</a:t>
            </a:r>
            <a:r>
              <a:rPr lang="zh-CN" altLang="zh-CN" sz="2400" b="1" noProof="1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有</a:t>
            </a:r>
            <a:r>
              <a:rPr lang="en-US" altLang="zh-CN" sz="2400" b="1" noProof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noProof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noProof="1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zh-CN" altLang="zh-CN" sz="2400" b="1" noProof="1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zh-CN" sz="2400" b="1" noProof="1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①等腰三角形是等边三角形;</a:t>
            </a:r>
          </a:p>
          <a:p>
            <a:pPr eaLnBrk="0" hangingPunct="0">
              <a:lnSpc>
                <a:spcPct val="130000"/>
              </a:lnSpc>
            </a:pPr>
            <a:r>
              <a:rPr lang="zh-CN" altLang="zh-CN" sz="2400" b="1" noProof="1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②三角形按边可分为等腰三角形、等边三角形和不</a:t>
            </a:r>
            <a:r>
              <a:rPr lang="zh-CN" altLang="zh-CN" sz="2400" b="1" noProof="1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等</a:t>
            </a:r>
            <a:endParaRPr lang="en-US" altLang="zh-CN" sz="2400" b="1" noProof="1" smtClean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400" b="1" noProof="1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noProof="1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  </a:t>
            </a:r>
            <a:r>
              <a:rPr lang="zh-CN" altLang="zh-CN" sz="2400" b="1" noProof="1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边</a:t>
            </a:r>
            <a:r>
              <a:rPr lang="zh-CN" altLang="zh-CN" sz="2400" b="1" noProof="1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三角形;</a:t>
            </a:r>
          </a:p>
          <a:p>
            <a:pPr eaLnBrk="0" hangingPunct="0">
              <a:lnSpc>
                <a:spcPct val="130000"/>
              </a:lnSpc>
            </a:pPr>
            <a:r>
              <a:rPr lang="zh-CN" altLang="zh-CN" sz="2400" b="1" noProof="1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③等腰三角形至少有两边相等;</a:t>
            </a:r>
          </a:p>
          <a:p>
            <a:pPr eaLnBrk="0" hangingPunct="0">
              <a:lnSpc>
                <a:spcPct val="130000"/>
              </a:lnSpc>
            </a:pPr>
            <a:r>
              <a:rPr lang="zh-CN" altLang="zh-CN" sz="2400" b="1" noProof="1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④三角形按角可分为锐角三角形、直角三角形和钝</a:t>
            </a:r>
            <a:r>
              <a:rPr lang="zh-CN" altLang="zh-CN" sz="2400" b="1" noProof="1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角</a:t>
            </a:r>
            <a:endParaRPr lang="en-US" altLang="zh-CN" sz="2400" b="1" noProof="1" smtClean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400" b="1" noProof="1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noProof="1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   </a:t>
            </a:r>
            <a:r>
              <a:rPr lang="zh-CN" altLang="zh-CN" sz="2400" b="1" noProof="1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三</a:t>
            </a:r>
            <a:r>
              <a:rPr lang="zh-CN" altLang="zh-CN" sz="2400" b="1" noProof="1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角形.</a:t>
            </a:r>
          </a:p>
          <a:p>
            <a:pPr eaLnBrk="0" hangingPunct="0">
              <a:lnSpc>
                <a:spcPct val="130000"/>
              </a:lnSpc>
            </a:pPr>
            <a:r>
              <a:rPr lang="en-US" altLang="zh-CN" sz="2400" b="1" noProof="1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A.①②　</a:t>
            </a:r>
            <a:r>
              <a:rPr lang="en-US" altLang="zh-CN" sz="2400" b="1" noProof="1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 </a:t>
            </a:r>
            <a:r>
              <a:rPr lang="en-US" altLang="zh-CN" sz="2400" b="1" noProof="1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　B.①③④  </a:t>
            </a:r>
            <a:r>
              <a:rPr lang="en-US" altLang="zh-CN" sz="2400" b="1" noProof="1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         C</a:t>
            </a:r>
            <a:r>
              <a:rPr lang="en-US" altLang="zh-CN" sz="2400" b="1" noProof="1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.③④　　　</a:t>
            </a:r>
            <a:r>
              <a:rPr lang="en-US" altLang="zh-CN" sz="2400" b="1" noProof="1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D</a:t>
            </a:r>
            <a:r>
              <a:rPr lang="en-US" altLang="zh-CN" sz="2400" b="1" noProof="1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.①②④</a:t>
            </a:r>
          </a:p>
        </p:txBody>
      </p:sp>
      <p:grpSp>
        <p:nvGrpSpPr>
          <p:cNvPr id="49154" name="组合 3">
            <a:extLst>
              <a:ext uri="{FF2B5EF4-FFF2-40B4-BE49-F238E27FC236}">
                <a16:creationId xmlns="" xmlns:a16="http://schemas.microsoft.com/office/drawing/2014/main" id="{D77D6099-7825-4F84-BBB5-714F78B65727}"/>
              </a:ext>
            </a:extLst>
          </p:cNvPr>
          <p:cNvGrpSpPr>
            <a:grpSpLocks/>
          </p:cNvGrpSpPr>
          <p:nvPr/>
        </p:nvGrpSpPr>
        <p:grpSpPr bwMode="auto">
          <a:xfrm>
            <a:off x="1588" y="-21023"/>
            <a:ext cx="2006600" cy="477838"/>
            <a:chOff x="248" y="40"/>
            <a:chExt cx="3160" cy="752"/>
          </a:xfrm>
        </p:grpSpPr>
        <p:cxnSp>
          <p:nvCxnSpPr>
            <p:cNvPr id="7" name="直线连接符 6">
              <a:extLst>
                <a:ext uri="{FF2B5EF4-FFF2-40B4-BE49-F238E27FC236}">
                  <a16:creationId xmlns="" xmlns:a16="http://schemas.microsoft.com/office/drawing/2014/main" id="{BB9DB5A8-67E8-4425-9B7D-83995D14E820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9156" name="文本框 18">
              <a:extLst>
                <a:ext uri="{FF2B5EF4-FFF2-40B4-BE49-F238E27FC236}">
                  <a16:creationId xmlns="" xmlns:a16="http://schemas.microsoft.com/office/drawing/2014/main" id="{E754C1BF-314A-4F8E-A446-EEC7B9456A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5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巩固练习</a:t>
              </a:r>
            </a:p>
          </p:txBody>
        </p:sp>
        <p:sp>
          <p:nvSpPr>
            <p:cNvPr id="9" name="Freeform 74">
              <a:extLst>
                <a:ext uri="{FF2B5EF4-FFF2-40B4-BE49-F238E27FC236}">
                  <a16:creationId xmlns="" xmlns:a16="http://schemas.microsoft.com/office/drawing/2014/main" id="{0D1CD04F-AF96-44CA-9F94-7BB02A42199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78" y="196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81AA6821-F15A-4D19-8359-242D1AE5AE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0350" y="817562"/>
            <a:ext cx="4921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2400" b="1" dirty="0">
                <a:solidFill>
                  <a:srgbClr val="FF0000"/>
                </a:solidFill>
                <a:latin typeface="+mn-lt"/>
              </a:rPr>
              <a:t>C</a:t>
            </a:r>
            <a:endParaRPr lang="zh-CN" altLang="en-US" sz="2400" b="1" dirty="0">
              <a:latin typeface="+mn-lt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87" y="710407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5120555" y="1128173"/>
                <a:ext cx="679994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4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</m:oMath>
                  </m:oMathPara>
                </a14:m>
                <a:endParaRPr lang="zh-CN" altLang="en-US" sz="4000" b="1" dirty="0">
                  <a:solidFill>
                    <a:srgbClr val="FF0000"/>
                  </a:solidFill>
                  <a:latin typeface="+mn-lt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0555" y="1128173"/>
                <a:ext cx="679994" cy="707886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3103687" y="2087968"/>
                <a:ext cx="679994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4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</m:oMath>
                  </m:oMathPara>
                </a14:m>
                <a:endParaRPr lang="zh-CN" altLang="en-US" sz="4000" b="1" dirty="0">
                  <a:solidFill>
                    <a:srgbClr val="FF0000"/>
                  </a:solidFill>
                  <a:latin typeface="+mn-lt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3687" y="2087968"/>
                <a:ext cx="679994" cy="707886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5507109" y="2532039"/>
            <a:ext cx="466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+mn-lt"/>
              </a:rPr>
              <a:t>√</a:t>
            </a:r>
            <a:endParaRPr lang="zh-CN" altLang="en-US" sz="4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76890" y="3589111"/>
            <a:ext cx="466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+mn-lt"/>
              </a:rPr>
              <a:t>√</a:t>
            </a:r>
            <a:endParaRPr lang="zh-CN" altLang="en-US" sz="4000" b="1" dirty="0">
              <a:solidFill>
                <a:srgbClr val="FF0000"/>
              </a:solidFill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3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Text Box 1037">
            <a:extLst>
              <a:ext uri="{FF2B5EF4-FFF2-40B4-BE49-F238E27FC236}">
                <a16:creationId xmlns="" xmlns:a16="http://schemas.microsoft.com/office/drawing/2014/main" id="{A54F937A-3C5D-4396-88BD-C02959AFF7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196" y="1473994"/>
            <a:ext cx="810855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101016"/>
                </a:solidFill>
                <a:latin typeface="+mn-lt"/>
                <a:ea typeface="楷体" panose="02010609060101010101" pitchFamily="49" charset="-122"/>
              </a:rPr>
              <a:t>        在</a:t>
            </a:r>
            <a:r>
              <a:rPr lang="en-US" altLang="zh-CN" sz="2400" b="1" i="1" dirty="0">
                <a:solidFill>
                  <a:srgbClr val="101016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101016"/>
                </a:solidFill>
                <a:latin typeface="+mn-lt"/>
                <a:ea typeface="楷体" panose="02010609060101010101" pitchFamily="49" charset="-122"/>
              </a:rPr>
              <a:t>点的小</a:t>
            </a:r>
            <a:r>
              <a:rPr lang="zh-CN" altLang="en-US" sz="2400" b="1" dirty="0" smtClean="0">
                <a:solidFill>
                  <a:srgbClr val="101016"/>
                </a:solidFill>
                <a:latin typeface="+mn-lt"/>
                <a:ea typeface="楷体" panose="02010609060101010101" pitchFamily="49" charset="-122"/>
              </a:rPr>
              <a:t>狗</a:t>
            </a:r>
            <a:r>
              <a:rPr lang="zh-CN" altLang="en-US" sz="2400" b="1" dirty="0" smtClean="0">
                <a:solidFill>
                  <a:srgbClr val="101016"/>
                </a:solidFill>
                <a:latin typeface="+mn-lt"/>
                <a:ea typeface="楷体" panose="02010609060101010101" pitchFamily="49" charset="-122"/>
                <a:sym typeface="华文楷体" panose="02010600040101010101" pitchFamily="2" charset="-122"/>
              </a:rPr>
              <a:t>，</a:t>
            </a:r>
            <a:r>
              <a:rPr lang="zh-CN" altLang="en-US" sz="2400" b="1" dirty="0" smtClean="0">
                <a:solidFill>
                  <a:srgbClr val="101016"/>
                </a:solidFill>
                <a:latin typeface="+mn-lt"/>
                <a:ea typeface="楷体" panose="02010609060101010101" pitchFamily="49" charset="-122"/>
              </a:rPr>
              <a:t>为</a:t>
            </a:r>
            <a:r>
              <a:rPr lang="zh-CN" altLang="en-US" sz="2400" b="1" dirty="0">
                <a:solidFill>
                  <a:srgbClr val="101016"/>
                </a:solidFill>
                <a:latin typeface="+mn-lt"/>
                <a:ea typeface="楷体" panose="02010609060101010101" pitchFamily="49" charset="-122"/>
              </a:rPr>
              <a:t>了尽快吃到</a:t>
            </a:r>
            <a:r>
              <a:rPr lang="en-US" altLang="zh-CN" sz="2400" b="1" i="1" dirty="0">
                <a:solidFill>
                  <a:srgbClr val="101016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101016"/>
                </a:solidFill>
                <a:latin typeface="+mn-lt"/>
                <a:ea typeface="楷体" panose="02010609060101010101" pitchFamily="49" charset="-122"/>
              </a:rPr>
              <a:t>点的香</a:t>
            </a:r>
            <a:r>
              <a:rPr lang="zh-CN" altLang="en-US" sz="2400" b="1" dirty="0" smtClean="0">
                <a:solidFill>
                  <a:srgbClr val="101016"/>
                </a:solidFill>
                <a:latin typeface="+mn-lt"/>
                <a:ea typeface="楷体" panose="02010609060101010101" pitchFamily="49" charset="-122"/>
              </a:rPr>
              <a:t>肠</a:t>
            </a:r>
            <a:r>
              <a:rPr lang="zh-CN" altLang="en-US" sz="2400" b="1" dirty="0" smtClean="0">
                <a:solidFill>
                  <a:srgbClr val="101016"/>
                </a:solidFill>
                <a:latin typeface="+mn-lt"/>
                <a:ea typeface="楷体" panose="02010609060101010101" pitchFamily="49" charset="-122"/>
                <a:sym typeface="华文楷体" panose="02010600040101010101" pitchFamily="2" charset="-122"/>
              </a:rPr>
              <a:t>，</a:t>
            </a:r>
            <a:r>
              <a:rPr lang="zh-CN" altLang="en-US" sz="2400" b="1" dirty="0" smtClean="0">
                <a:solidFill>
                  <a:srgbClr val="101016"/>
                </a:solidFill>
                <a:latin typeface="+mn-lt"/>
                <a:ea typeface="楷体" panose="02010609060101010101" pitchFamily="49" charset="-122"/>
              </a:rPr>
              <a:t>它</a:t>
            </a:r>
            <a:r>
              <a:rPr lang="zh-CN" altLang="en-US" sz="2400" b="1" dirty="0">
                <a:solidFill>
                  <a:srgbClr val="101016"/>
                </a:solidFill>
                <a:latin typeface="+mn-lt"/>
                <a:ea typeface="楷体" panose="02010609060101010101" pitchFamily="49" charset="-122"/>
              </a:rPr>
              <a:t>会选择哪条路线</a:t>
            </a:r>
            <a:r>
              <a:rPr lang="en-US" altLang="zh-CN" sz="2400" b="1" dirty="0">
                <a:solidFill>
                  <a:srgbClr val="101016"/>
                </a:solidFill>
                <a:latin typeface="+mn-lt"/>
                <a:ea typeface="楷体" panose="02010609060101010101" pitchFamily="49" charset="-122"/>
                <a:sym typeface="Franklin Gothic Book" panose="020B0604020202020204" pitchFamily="34" charset="0"/>
              </a:rPr>
              <a:t>?</a:t>
            </a:r>
            <a:r>
              <a:rPr lang="zh-CN" altLang="en-US" sz="2400" b="1" dirty="0">
                <a:solidFill>
                  <a:srgbClr val="101016"/>
                </a:solidFill>
                <a:latin typeface="+mn-lt"/>
                <a:ea typeface="楷体" panose="02010609060101010101" pitchFamily="49" charset="-122"/>
                <a:sym typeface="华文楷体" panose="02010600040101010101" pitchFamily="2" charset="-122"/>
              </a:rPr>
              <a:t>如果小狗在</a:t>
            </a:r>
            <a:r>
              <a:rPr lang="en-US" altLang="zh-CN" sz="2400" b="1" i="1" dirty="0">
                <a:solidFill>
                  <a:srgbClr val="101016"/>
                </a:solidFill>
                <a:latin typeface="+mn-lt"/>
                <a:ea typeface="楷体" panose="02010609060101010101" pitchFamily="49" charset="-122"/>
                <a:sym typeface="Franklin Gothic Book" panose="020B0604020202020204" pitchFamily="34" charset="0"/>
              </a:rPr>
              <a:t>C</a:t>
            </a:r>
            <a:r>
              <a:rPr lang="zh-CN" altLang="en-US" sz="2400" b="1" dirty="0">
                <a:solidFill>
                  <a:srgbClr val="101016"/>
                </a:solidFill>
                <a:latin typeface="+mn-lt"/>
                <a:ea typeface="楷体" panose="02010609060101010101" pitchFamily="49" charset="-122"/>
                <a:sym typeface="华文楷体" panose="02010600040101010101" pitchFamily="2" charset="-122"/>
              </a:rPr>
              <a:t>点呢？</a:t>
            </a:r>
            <a:endParaRPr lang="zh-CN" altLang="en-US" sz="1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50179" name="Group 1038">
            <a:extLst>
              <a:ext uri="{FF2B5EF4-FFF2-40B4-BE49-F238E27FC236}">
                <a16:creationId xmlns="" xmlns:a16="http://schemas.microsoft.com/office/drawing/2014/main" id="{C95EBED8-ECC7-4D01-B406-BD8414682602}"/>
              </a:ext>
            </a:extLst>
          </p:cNvPr>
          <p:cNvGrpSpPr>
            <a:grpSpLocks/>
          </p:cNvGrpSpPr>
          <p:nvPr/>
        </p:nvGrpSpPr>
        <p:grpSpPr bwMode="auto">
          <a:xfrm>
            <a:off x="1743868" y="3386138"/>
            <a:ext cx="2273300" cy="717550"/>
            <a:chOff x="0" y="0"/>
            <a:chExt cx="1909" cy="603"/>
          </a:xfrm>
        </p:grpSpPr>
        <p:sp>
          <p:nvSpPr>
            <p:cNvPr id="50180" name="Line 1039">
              <a:extLst>
                <a:ext uri="{FF2B5EF4-FFF2-40B4-BE49-F238E27FC236}">
                  <a16:creationId xmlns="" xmlns:a16="http://schemas.microsoft.com/office/drawing/2014/main" id="{56B2B3BB-F07A-449F-88A7-EB2B330240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603"/>
              <a:ext cx="1905" cy="1"/>
            </a:xfrm>
            <a:prstGeom prst="line">
              <a:avLst/>
            </a:prstGeom>
            <a:noFill/>
            <a:ln w="38100">
              <a:solidFill>
                <a:srgbClr val="FF66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i="1">
                <a:solidFill>
                  <a:srgbClr val="000000"/>
                </a:solidFill>
                <a:latin typeface="+mn-lt"/>
                <a:sym typeface="华文楷体" panose="02010600040101010101" pitchFamily="2" charset="-122"/>
              </a:endParaRPr>
            </a:p>
          </p:txBody>
        </p:sp>
        <p:sp>
          <p:nvSpPr>
            <p:cNvPr id="50181" name="Line 1040">
              <a:extLst>
                <a:ext uri="{FF2B5EF4-FFF2-40B4-BE49-F238E27FC236}">
                  <a16:creationId xmlns="" xmlns:a16="http://schemas.microsoft.com/office/drawing/2014/main" id="{080C95B6-8A3A-4232-954E-BA3B36D0A03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0" y="0"/>
              <a:ext cx="734" cy="59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i="1">
                <a:solidFill>
                  <a:srgbClr val="000000"/>
                </a:solidFill>
                <a:latin typeface="+mn-lt"/>
                <a:sym typeface="华文楷体" panose="02010600040101010101" pitchFamily="2" charset="-122"/>
              </a:endParaRPr>
            </a:p>
          </p:txBody>
        </p:sp>
        <p:sp>
          <p:nvSpPr>
            <p:cNvPr id="50182" name="Line 1041">
              <a:extLst>
                <a:ext uri="{FF2B5EF4-FFF2-40B4-BE49-F238E27FC236}">
                  <a16:creationId xmlns="" xmlns:a16="http://schemas.microsoft.com/office/drawing/2014/main" id="{6D4E5C57-29D7-4B64-B55F-FA15E8128F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6" y="1"/>
              <a:ext cx="1183" cy="60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i="1">
                <a:solidFill>
                  <a:srgbClr val="000000"/>
                </a:solidFill>
                <a:latin typeface="+mn-lt"/>
                <a:sym typeface="华文楷体" panose="02010600040101010101" pitchFamily="2" charset="-122"/>
              </a:endParaRPr>
            </a:p>
          </p:txBody>
        </p:sp>
      </p:grpSp>
      <p:sp>
        <p:nvSpPr>
          <p:cNvPr id="50183" name="Rectangle 1042">
            <a:extLst>
              <a:ext uri="{FF2B5EF4-FFF2-40B4-BE49-F238E27FC236}">
                <a16:creationId xmlns="" xmlns:a16="http://schemas.microsoft.com/office/drawing/2014/main" id="{9D16A9FD-9AD6-4568-96B3-0C5387BA9F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5268" y="3729038"/>
            <a:ext cx="38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>
                <a:solidFill>
                  <a:schemeClr val="tx2"/>
                </a:solidFill>
                <a:latin typeface="+mn-lt"/>
                <a:sym typeface="Franklin Gothic Book" panose="020B0604020202020204" pitchFamily="34" charset="0"/>
              </a:rPr>
              <a:t>B</a:t>
            </a:r>
            <a:endParaRPr lang="zh-CN" altLang="en-US" sz="100" b="1" i="1">
              <a:latin typeface="+mn-lt"/>
            </a:endParaRPr>
          </a:p>
        </p:txBody>
      </p:sp>
      <p:sp>
        <p:nvSpPr>
          <p:cNvPr id="50184" name="Rectangle 1043">
            <a:extLst>
              <a:ext uri="{FF2B5EF4-FFF2-40B4-BE49-F238E27FC236}">
                <a16:creationId xmlns="" xmlns:a16="http://schemas.microsoft.com/office/drawing/2014/main" id="{95452CE2-6097-45BA-91B8-F1D48C5387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6818" y="2986088"/>
            <a:ext cx="38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chemeClr val="tx2"/>
                </a:solidFill>
                <a:latin typeface="+mn-lt"/>
                <a:sym typeface="Franklin Gothic Book" panose="020B0604020202020204" pitchFamily="34" charset="0"/>
              </a:rPr>
              <a:t>C</a:t>
            </a:r>
            <a:endParaRPr lang="zh-CN" altLang="en-US" sz="100" b="1" i="1" dirty="0">
              <a:latin typeface="+mn-lt"/>
            </a:endParaRPr>
          </a:p>
        </p:txBody>
      </p:sp>
      <p:sp>
        <p:nvSpPr>
          <p:cNvPr id="50185" name="Rectangle 1044">
            <a:extLst>
              <a:ext uri="{FF2B5EF4-FFF2-40B4-BE49-F238E27FC236}">
                <a16:creationId xmlns="" xmlns:a16="http://schemas.microsoft.com/office/drawing/2014/main" id="{4A8DE0D5-3346-4E35-85D5-FA965D84FF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72718" y="3557588"/>
            <a:ext cx="3143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i="1">
                <a:solidFill>
                  <a:schemeClr val="tx2"/>
                </a:solidFill>
                <a:latin typeface="+mn-lt"/>
                <a:sym typeface="Franklin Gothic Book" panose="020B0604020202020204" pitchFamily="34" charset="0"/>
              </a:rPr>
              <a:t>A</a:t>
            </a:r>
            <a:endParaRPr lang="zh-CN" altLang="en-US" sz="100" b="1" i="1">
              <a:latin typeface="+mn-lt"/>
            </a:endParaRPr>
          </a:p>
        </p:txBody>
      </p:sp>
      <p:pic>
        <p:nvPicPr>
          <p:cNvPr id="50186" name="Picture 1046" descr="4.gif (12082 字节)">
            <a:extLst>
              <a:ext uri="{FF2B5EF4-FFF2-40B4-BE49-F238E27FC236}">
                <a16:creationId xmlns="" xmlns:a16="http://schemas.microsoft.com/office/drawing/2014/main" id="{56AC7A29-C919-45B0-9A1B-9803F97704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0968" y="3843338"/>
            <a:ext cx="703263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0187" name="Group 1047">
            <a:extLst>
              <a:ext uri="{FF2B5EF4-FFF2-40B4-BE49-F238E27FC236}">
                <a16:creationId xmlns="" xmlns:a16="http://schemas.microsoft.com/office/drawing/2014/main" id="{BFA2E84B-CDE7-4306-9BA5-B0B6118D95FF}"/>
              </a:ext>
            </a:extLst>
          </p:cNvPr>
          <p:cNvGrpSpPr>
            <a:grpSpLocks/>
          </p:cNvGrpSpPr>
          <p:nvPr/>
        </p:nvGrpSpPr>
        <p:grpSpPr bwMode="auto">
          <a:xfrm>
            <a:off x="5515768" y="3271838"/>
            <a:ext cx="2273300" cy="717550"/>
            <a:chOff x="0" y="0"/>
            <a:chExt cx="1909" cy="603"/>
          </a:xfrm>
        </p:grpSpPr>
        <p:sp>
          <p:nvSpPr>
            <p:cNvPr id="50188" name="Line 1048">
              <a:extLst>
                <a:ext uri="{FF2B5EF4-FFF2-40B4-BE49-F238E27FC236}">
                  <a16:creationId xmlns="" xmlns:a16="http://schemas.microsoft.com/office/drawing/2014/main" id="{49289F93-238C-4616-9332-ED8AA99913A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603"/>
              <a:ext cx="1905" cy="1"/>
            </a:xfrm>
            <a:prstGeom prst="line">
              <a:avLst/>
            </a:prstGeom>
            <a:noFill/>
            <a:ln w="38100">
              <a:solidFill>
                <a:srgbClr val="FF66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i="1">
                <a:solidFill>
                  <a:srgbClr val="000000"/>
                </a:solidFill>
                <a:latin typeface="+mn-lt"/>
                <a:sym typeface="华文楷体" panose="02010600040101010101" pitchFamily="2" charset="-122"/>
              </a:endParaRPr>
            </a:p>
          </p:txBody>
        </p:sp>
        <p:sp>
          <p:nvSpPr>
            <p:cNvPr id="50189" name="Line 1049">
              <a:extLst>
                <a:ext uri="{FF2B5EF4-FFF2-40B4-BE49-F238E27FC236}">
                  <a16:creationId xmlns="" xmlns:a16="http://schemas.microsoft.com/office/drawing/2014/main" id="{0B62F52D-8B43-429F-AEFB-57AF1D6FDFA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0" y="0"/>
              <a:ext cx="734" cy="59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i="1">
                <a:solidFill>
                  <a:srgbClr val="000000"/>
                </a:solidFill>
                <a:latin typeface="+mn-lt"/>
                <a:sym typeface="华文楷体" panose="02010600040101010101" pitchFamily="2" charset="-122"/>
              </a:endParaRPr>
            </a:p>
          </p:txBody>
        </p:sp>
        <p:sp>
          <p:nvSpPr>
            <p:cNvPr id="50190" name="Line 1050">
              <a:extLst>
                <a:ext uri="{FF2B5EF4-FFF2-40B4-BE49-F238E27FC236}">
                  <a16:creationId xmlns="" xmlns:a16="http://schemas.microsoft.com/office/drawing/2014/main" id="{3EFE1D26-C151-4902-B1AF-2FFE8A8708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6" y="1"/>
              <a:ext cx="1183" cy="60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i="1">
                <a:solidFill>
                  <a:srgbClr val="000000"/>
                </a:solidFill>
                <a:latin typeface="+mn-lt"/>
                <a:sym typeface="华文楷体" panose="02010600040101010101" pitchFamily="2" charset="-122"/>
              </a:endParaRPr>
            </a:p>
          </p:txBody>
        </p:sp>
      </p:grpSp>
      <p:sp>
        <p:nvSpPr>
          <p:cNvPr id="50191" name="Rectangle 1051">
            <a:extLst>
              <a:ext uri="{FF2B5EF4-FFF2-40B4-BE49-F238E27FC236}">
                <a16:creationId xmlns="" xmlns:a16="http://schemas.microsoft.com/office/drawing/2014/main" id="{316A9BF4-0C83-4BF4-A86C-6E2C3E01BA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7268" y="2928938"/>
            <a:ext cx="38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>
                <a:solidFill>
                  <a:schemeClr val="tx2"/>
                </a:solidFill>
                <a:latin typeface="+mn-lt"/>
                <a:sym typeface="Franklin Gothic Book" panose="020B0604020202020204" pitchFamily="34" charset="0"/>
              </a:rPr>
              <a:t>C</a:t>
            </a:r>
            <a:endParaRPr lang="zh-CN" altLang="en-US" sz="100" b="1" i="1">
              <a:latin typeface="+mn-lt"/>
            </a:endParaRPr>
          </a:p>
        </p:txBody>
      </p:sp>
      <p:pic>
        <p:nvPicPr>
          <p:cNvPr id="50192" name="Picture 1052" descr="4.gif (12082 字节)">
            <a:extLst>
              <a:ext uri="{FF2B5EF4-FFF2-40B4-BE49-F238E27FC236}">
                <a16:creationId xmlns="" xmlns:a16="http://schemas.microsoft.com/office/drawing/2014/main" id="{79DB7B4D-96C2-41C1-A715-55BB8BA4B7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58568" y="3786188"/>
            <a:ext cx="703263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93" name="Rectangle 1055">
            <a:extLst>
              <a:ext uri="{FF2B5EF4-FFF2-40B4-BE49-F238E27FC236}">
                <a16:creationId xmlns="" xmlns:a16="http://schemas.microsoft.com/office/drawing/2014/main" id="{903BB7CD-8C52-408C-8BFE-3784C57652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58893" y="3500438"/>
            <a:ext cx="3143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i="1">
                <a:solidFill>
                  <a:schemeClr val="tx2"/>
                </a:solidFill>
                <a:latin typeface="+mn-lt"/>
                <a:sym typeface="Franklin Gothic Book" panose="020B0604020202020204" pitchFamily="34" charset="0"/>
              </a:rPr>
              <a:t>A</a:t>
            </a:r>
            <a:endParaRPr lang="zh-CN" altLang="en-US" sz="100" b="1" i="1">
              <a:latin typeface="+mn-lt"/>
            </a:endParaRPr>
          </a:p>
        </p:txBody>
      </p:sp>
      <p:sp>
        <p:nvSpPr>
          <p:cNvPr id="50194" name="Rectangle 1066">
            <a:extLst>
              <a:ext uri="{FF2B5EF4-FFF2-40B4-BE49-F238E27FC236}">
                <a16:creationId xmlns="" xmlns:a16="http://schemas.microsoft.com/office/drawing/2014/main" id="{AB2B05BC-AA93-446A-8649-C8D5042B8A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44318" y="3729038"/>
            <a:ext cx="38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>
                <a:solidFill>
                  <a:schemeClr val="tx2"/>
                </a:solidFill>
                <a:latin typeface="+mn-lt"/>
                <a:sym typeface="Franklin Gothic Book" panose="020B0604020202020204" pitchFamily="34" charset="0"/>
              </a:rPr>
              <a:t>B</a:t>
            </a:r>
            <a:endParaRPr lang="zh-CN" altLang="en-US" sz="100" b="1" i="1">
              <a:latin typeface="+mn-lt"/>
            </a:endParaRPr>
          </a:p>
        </p:txBody>
      </p:sp>
      <p:pic>
        <p:nvPicPr>
          <p:cNvPr id="14357" name="Picture 1069" descr="7.gif (4268 字节)">
            <a:extLst>
              <a:ext uri="{FF2B5EF4-FFF2-40B4-BE49-F238E27FC236}">
                <a16:creationId xmlns="" xmlns:a16="http://schemas.microsoft.com/office/drawing/2014/main" id="{BB59264A-575E-461C-98B7-D8948A02AD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2418" y="3725863"/>
            <a:ext cx="742950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8" name="Picture 1070" descr="7.gif (4268 字节)">
            <a:extLst>
              <a:ext uri="{FF2B5EF4-FFF2-40B4-BE49-F238E27FC236}">
                <a16:creationId xmlns="" xmlns:a16="http://schemas.microsoft.com/office/drawing/2014/main" id="{7C123EC3-2F53-403C-9045-610051E04F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793" y="3651251"/>
            <a:ext cx="649288" cy="53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0201" name="组合 4">
            <a:extLst>
              <a:ext uri="{FF2B5EF4-FFF2-40B4-BE49-F238E27FC236}">
                <a16:creationId xmlns="" xmlns:a16="http://schemas.microsoft.com/office/drawing/2014/main" id="{63951961-3D0C-4F0C-A052-5124DCBA3A85}"/>
              </a:ext>
            </a:extLst>
          </p:cNvPr>
          <p:cNvGrpSpPr>
            <a:grpSpLocks/>
          </p:cNvGrpSpPr>
          <p:nvPr/>
        </p:nvGrpSpPr>
        <p:grpSpPr bwMode="auto">
          <a:xfrm>
            <a:off x="2162175" y="784870"/>
            <a:ext cx="1685925" cy="409707"/>
            <a:chOff x="3485" y="1168"/>
            <a:chExt cx="2655" cy="647"/>
          </a:xfrm>
        </p:grpSpPr>
        <p:sp>
          <p:nvSpPr>
            <p:cNvPr id="18" name="圆角矩形 17">
              <a:extLst>
                <a:ext uri="{FF2B5EF4-FFF2-40B4-BE49-F238E27FC236}">
                  <a16:creationId xmlns="" xmlns:a16="http://schemas.microsoft.com/office/drawing/2014/main" id="{0AB7C4AC-5424-41E5-887A-4F7181547235}"/>
                </a:ext>
              </a:extLst>
            </p:cNvPr>
            <p:cNvSpPr/>
            <p:nvPr/>
          </p:nvSpPr>
          <p:spPr>
            <a:xfrm>
              <a:off x="3485" y="1168"/>
              <a:ext cx="2655" cy="624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50203" name="矩形 1">
              <a:extLst>
                <a:ext uri="{FF2B5EF4-FFF2-40B4-BE49-F238E27FC236}">
                  <a16:creationId xmlns="" xmlns:a16="http://schemas.microsoft.com/office/drawing/2014/main" id="{3535AF32-164D-4658-9335-44E4832077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8" y="1203"/>
              <a:ext cx="2108" cy="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50204" name="文本框 1">
            <a:extLst>
              <a:ext uri="{FF2B5EF4-FFF2-40B4-BE49-F238E27FC236}">
                <a16:creationId xmlns="" xmlns:a16="http://schemas.microsoft.com/office/drawing/2014/main" id="{FDAD4450-126E-4D55-8ACE-E72E2567E1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2088" y="722958"/>
            <a:ext cx="37957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三角形三边的关系</a:t>
            </a:r>
          </a:p>
        </p:txBody>
      </p:sp>
      <p:grpSp>
        <p:nvGrpSpPr>
          <p:cNvPr id="29" name="组合 2"/>
          <p:cNvGrpSpPr>
            <a:grpSpLocks/>
          </p:cNvGrpSpPr>
          <p:nvPr/>
        </p:nvGrpSpPr>
        <p:grpSpPr bwMode="auto">
          <a:xfrm>
            <a:off x="-3175" y="-57150"/>
            <a:ext cx="2006600" cy="478473"/>
            <a:chOff x="123" y="40"/>
            <a:chExt cx="3160" cy="753"/>
          </a:xfrm>
        </p:grpSpPr>
        <p:cxnSp>
          <p:nvCxnSpPr>
            <p:cNvPr id="3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18"/>
            <p:cNvSpPr txBox="1">
              <a:spLocks noChangeArrowheads="1"/>
            </p:cNvSpPr>
            <p:nvPr/>
          </p:nvSpPr>
          <p:spPr bwMode="auto">
            <a:xfrm>
              <a:off x="93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32" name="Freeform 74"/>
            <p:cNvSpPr>
              <a:spLocks noChangeAspect="1" noEditPoints="1"/>
            </p:cNvSpPr>
            <p:nvPr/>
          </p:nvSpPr>
          <p:spPr bwMode="auto">
            <a:xfrm>
              <a:off x="248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8264 -0.002469 L -0.016597 -0.002469 L -0.024931 -0.002469 L -0.033194 -0.002469 L -0.041528 -0.002469 L -0.049861 -0.002469 L -0.059514 -0.002469 L -0.067847 -0.002469 L -0.076181 -0.002469 L -0.084444 -0.002469 L -0.092778 -0.002469 L -0.101111 -0.002469 L -0.109375 -0.002469 L -0.117708 -0.002469 L -0.126042 -0.002469 L -0.135694 -0.002469 L -0.144028 -0.002469 L -0.153750 -0.002469 L -0.163403 0.000000 L -0.171736 0.002469 L -0.180069 0.002469 L -0.189722 0.002469 L -0.198056 0.002469 L -0.206319 0.002469 L -0.214653 0.002469 L -0.222986 0.002469 L -0.231250 0.002469 L -0.239583 0.002469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1250 -0.180123 L -0.209583 -0.182593 L -0.217917 -0.182593 L -0.227569 -0.180123 L -0.235903 -0.172716 L -0.244236 -0.167778 L -0.252500 -0.162963 L -0.260833 -0.155556 L -0.269167 -0.148148 L -0.277431 -0.140741 L -0.282986 -0.125926 L -0.288542 -0.111235 L -0.292708 -0.096420 L -0.298264 -0.081605 L -0.303750 -0.066914 L -0.307917 -0.052099 L -0.310694 -0.037284 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1032">
            <a:extLst>
              <a:ext uri="{FF2B5EF4-FFF2-40B4-BE49-F238E27FC236}">
                <a16:creationId xmlns="" xmlns:a16="http://schemas.microsoft.com/office/drawing/2014/main" id="{621C31A0-1CF6-4EAC-8F40-6CEC4A484A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3172" y="793468"/>
            <a:ext cx="7529278" cy="1303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1908FA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                    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在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一个三角形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中，任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意两边之和与第三边的长度有怎样的关系呢？</a:t>
            </a:r>
            <a:endParaRPr lang="zh-CN" altLang="en-US" sz="200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51203" name="Group 1038">
            <a:extLst>
              <a:ext uri="{FF2B5EF4-FFF2-40B4-BE49-F238E27FC236}">
                <a16:creationId xmlns="" xmlns:a16="http://schemas.microsoft.com/office/drawing/2014/main" id="{F1B60A6C-9898-4D38-A379-CCEB4CF928FC}"/>
              </a:ext>
            </a:extLst>
          </p:cNvPr>
          <p:cNvGrpSpPr>
            <a:grpSpLocks/>
          </p:cNvGrpSpPr>
          <p:nvPr/>
        </p:nvGrpSpPr>
        <p:grpSpPr bwMode="auto">
          <a:xfrm>
            <a:off x="3217865" y="3060700"/>
            <a:ext cx="2271712" cy="719138"/>
            <a:chOff x="0" y="0"/>
            <a:chExt cx="1909" cy="603"/>
          </a:xfrm>
        </p:grpSpPr>
        <p:sp>
          <p:nvSpPr>
            <p:cNvPr id="51204" name="Line 1039">
              <a:extLst>
                <a:ext uri="{FF2B5EF4-FFF2-40B4-BE49-F238E27FC236}">
                  <a16:creationId xmlns="" xmlns:a16="http://schemas.microsoft.com/office/drawing/2014/main" id="{BAD3FFB6-161A-4D7E-ABE8-E648214EC2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603"/>
              <a:ext cx="1905" cy="1"/>
            </a:xfrm>
            <a:prstGeom prst="line">
              <a:avLst/>
            </a:prstGeom>
            <a:noFill/>
            <a:ln w="38100">
              <a:solidFill>
                <a:srgbClr val="FF66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i="1">
                <a:solidFill>
                  <a:srgbClr val="000000"/>
                </a:solidFill>
                <a:latin typeface="+mn-lt"/>
                <a:sym typeface="华文楷体" panose="02010600040101010101" pitchFamily="2" charset="-122"/>
              </a:endParaRPr>
            </a:p>
          </p:txBody>
        </p:sp>
        <p:sp>
          <p:nvSpPr>
            <p:cNvPr id="51205" name="Line 1040">
              <a:extLst>
                <a:ext uri="{FF2B5EF4-FFF2-40B4-BE49-F238E27FC236}">
                  <a16:creationId xmlns="" xmlns:a16="http://schemas.microsoft.com/office/drawing/2014/main" id="{F6FBB94E-7CE8-4CD2-924E-9486C5479D1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0" y="0"/>
              <a:ext cx="734" cy="59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i="1">
                <a:solidFill>
                  <a:srgbClr val="000000"/>
                </a:solidFill>
                <a:latin typeface="+mn-lt"/>
                <a:sym typeface="华文楷体" panose="02010600040101010101" pitchFamily="2" charset="-122"/>
              </a:endParaRPr>
            </a:p>
          </p:txBody>
        </p:sp>
        <p:sp>
          <p:nvSpPr>
            <p:cNvPr id="51206" name="Line 1041">
              <a:extLst>
                <a:ext uri="{FF2B5EF4-FFF2-40B4-BE49-F238E27FC236}">
                  <a16:creationId xmlns="" xmlns:a16="http://schemas.microsoft.com/office/drawing/2014/main" id="{6C1FF069-E461-4D09-BFD2-11F0244D98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6" y="1"/>
              <a:ext cx="1183" cy="60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i="1">
                <a:solidFill>
                  <a:srgbClr val="000000"/>
                </a:solidFill>
                <a:latin typeface="+mn-lt"/>
                <a:sym typeface="华文楷体" panose="02010600040101010101" pitchFamily="2" charset="-122"/>
              </a:endParaRPr>
            </a:p>
          </p:txBody>
        </p:sp>
      </p:grpSp>
      <p:sp>
        <p:nvSpPr>
          <p:cNvPr id="51207" name="Rectangle 1042">
            <a:extLst>
              <a:ext uri="{FF2B5EF4-FFF2-40B4-BE49-F238E27FC236}">
                <a16:creationId xmlns="" xmlns:a16="http://schemas.microsoft.com/office/drawing/2014/main" id="{3DC68101-DC35-4978-AE49-B613BE41C8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9265" y="3403600"/>
            <a:ext cx="38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>
                <a:solidFill>
                  <a:schemeClr val="tx2"/>
                </a:solidFill>
                <a:latin typeface="+mn-lt"/>
                <a:sym typeface="Franklin Gothic Book" panose="020B0604020202020204" pitchFamily="34" charset="0"/>
              </a:rPr>
              <a:t>B</a:t>
            </a:r>
            <a:endParaRPr lang="zh-CN" altLang="en-US" sz="100" b="1" i="1">
              <a:latin typeface="+mn-lt"/>
            </a:endParaRPr>
          </a:p>
        </p:txBody>
      </p:sp>
      <p:sp>
        <p:nvSpPr>
          <p:cNvPr id="51208" name="Rectangle 1043">
            <a:extLst>
              <a:ext uri="{FF2B5EF4-FFF2-40B4-BE49-F238E27FC236}">
                <a16:creationId xmlns="" xmlns:a16="http://schemas.microsoft.com/office/drawing/2014/main" id="{633EDE95-E86D-46B3-BFBC-70573CB0EB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0815" y="2660650"/>
            <a:ext cx="38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>
                <a:solidFill>
                  <a:schemeClr val="tx2"/>
                </a:solidFill>
                <a:latin typeface="+mn-lt"/>
                <a:sym typeface="Franklin Gothic Book" panose="020B0604020202020204" pitchFamily="34" charset="0"/>
              </a:rPr>
              <a:t>C</a:t>
            </a:r>
            <a:endParaRPr lang="zh-CN" altLang="en-US" sz="100" b="1" i="1">
              <a:latin typeface="+mn-lt"/>
            </a:endParaRPr>
          </a:p>
        </p:txBody>
      </p:sp>
      <p:sp>
        <p:nvSpPr>
          <p:cNvPr id="51209" name="Rectangle 1044">
            <a:extLst>
              <a:ext uri="{FF2B5EF4-FFF2-40B4-BE49-F238E27FC236}">
                <a16:creationId xmlns="" xmlns:a16="http://schemas.microsoft.com/office/drawing/2014/main" id="{D4413850-6227-480A-B07F-B7CEBEB95A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6715" y="3232150"/>
            <a:ext cx="3143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i="1">
                <a:solidFill>
                  <a:schemeClr val="tx2"/>
                </a:solidFill>
                <a:latin typeface="+mn-lt"/>
                <a:sym typeface="Franklin Gothic Book" panose="020B0604020202020204" pitchFamily="34" charset="0"/>
              </a:rPr>
              <a:t>A</a:t>
            </a:r>
            <a:endParaRPr lang="zh-CN" altLang="en-US" sz="100" b="1" i="1">
              <a:latin typeface="+mn-lt"/>
            </a:endParaRPr>
          </a:p>
        </p:txBody>
      </p:sp>
      <p:pic>
        <p:nvPicPr>
          <p:cNvPr id="14358" name="Picture 1070" descr="7.gif (4268 字节)">
            <a:extLst>
              <a:ext uri="{FF2B5EF4-FFF2-40B4-BE49-F238E27FC236}">
                <a16:creationId xmlns="" xmlns:a16="http://schemas.microsoft.com/office/drawing/2014/main" id="{E2083550-55D0-44B6-985D-7214ACCC5F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1040" y="3511550"/>
            <a:ext cx="649287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795572" y="865063"/>
            <a:ext cx="1877403" cy="595473"/>
            <a:chOff x="1619672" y="3848821"/>
            <a:chExt cx="1877403" cy="595473"/>
          </a:xfrm>
        </p:grpSpPr>
        <p:grpSp>
          <p:nvGrpSpPr>
            <p:cNvPr id="18" name="组合 17"/>
            <p:cNvGrpSpPr/>
            <p:nvPr/>
          </p:nvGrpSpPr>
          <p:grpSpPr>
            <a:xfrm>
              <a:off x="1923628" y="3848821"/>
              <a:ext cx="1573447" cy="543248"/>
              <a:chOff x="835069" y="660480"/>
              <a:chExt cx="1573447" cy="543248"/>
            </a:xfrm>
          </p:grpSpPr>
          <p:sp>
            <p:nvSpPr>
              <p:cNvPr id="20" name="流程图: 库存数据 19"/>
              <p:cNvSpPr/>
              <p:nvPr/>
            </p:nvSpPr>
            <p:spPr>
              <a:xfrm rot="10800000">
                <a:off x="835069" y="660480"/>
                <a:ext cx="1334716" cy="543248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/>
                  <a:ea typeface="微软雅黑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979562" y="681223"/>
                <a:ext cx="142895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400" b="1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</a:p>
            </p:txBody>
          </p:sp>
        </p:grpSp>
        <p:pic>
          <p:nvPicPr>
            <p:cNvPr id="19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/>
          </p:blipFill>
          <p:spPr bwMode="auto">
            <a:xfrm>
              <a:off x="1619672" y="3869564"/>
              <a:ext cx="522059" cy="574730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2" name="组合 2"/>
          <p:cNvGrpSpPr>
            <a:grpSpLocks/>
          </p:cNvGrpSpPr>
          <p:nvPr/>
        </p:nvGrpSpPr>
        <p:grpSpPr bwMode="auto">
          <a:xfrm>
            <a:off x="-3175" y="-57150"/>
            <a:ext cx="2006600" cy="478473"/>
            <a:chOff x="123" y="40"/>
            <a:chExt cx="3160" cy="753"/>
          </a:xfrm>
        </p:grpSpPr>
        <p:cxnSp>
          <p:nvCxnSpPr>
            <p:cNvPr id="2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/>
            <p:cNvSpPr txBox="1">
              <a:spLocks noChangeArrowheads="1"/>
            </p:cNvSpPr>
            <p:nvPr/>
          </p:nvSpPr>
          <p:spPr bwMode="auto">
            <a:xfrm>
              <a:off x="93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248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389 -0.018025 L -0.040486 -0.035185 L -0.048819 -0.047531 L -0.058542 -0.057407 L -0.066806 -0.064815 L -0.075139 -0.069753 L -0.083472 -0.077037 L -0.091736 -0.081975 L -0.101458 -0.089383 L -0.109792 -0.096790 L -0.118056 -0.104198 L -0.126389 -0.111605 L -0.134722 -0.118889 L -0.142986 -0.128765 L -0.151319 -0.133704 L -0.159653 -0.138642 L -0.167917 -0.146049 L -0.176250 -0.153457 L -0.184583 -0.158395 L -0.192847 -0.168148 L -0.201181 -0.178025 L -0.209514 -0.185432 L -0.219167 -0.182963 L -0.227500 -0.178025 L -0.235833 -0.165679 L -0.244097 -0.160864 L -0.252431 -0.153457 L -0.260764 -0.146049 L -0.269028 -0.141111 L -0.278750 -0.128765 L -0.288403 -0.118889 L -0.296736 -0.106667 L -0.305069 -0.094321 L -0.314722 -0.081975 L -0.323056 -0.074568 L -0.330000 -0.059877 L -0.336944 -0.045062 " pathEditMode="relative" rAng="0" ptsTypes="">
                                      <p:cBhvr>
                                        <p:cTn id="6" dur="30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Text Box 2">
            <a:extLst>
              <a:ext uri="{FF2B5EF4-FFF2-40B4-BE49-F238E27FC236}">
                <a16:creationId xmlns="" xmlns:a16="http://schemas.microsoft.com/office/drawing/2014/main" id="{7976E908-07DF-46AC-859E-758D09C8A2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1570" y="2774950"/>
            <a:ext cx="71628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     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计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算三角形的任意两边之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差，并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与第三边比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较，你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能得到什么结论？</a:t>
            </a:r>
            <a:endParaRPr lang="zh-CN" altLang="en-US" sz="2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52227" name="Group 29">
            <a:extLst>
              <a:ext uri="{FF2B5EF4-FFF2-40B4-BE49-F238E27FC236}">
                <a16:creationId xmlns="" xmlns:a16="http://schemas.microsoft.com/office/drawing/2014/main" id="{B2018E56-A059-4A38-B1D8-C5E6A67A37F0}"/>
              </a:ext>
            </a:extLst>
          </p:cNvPr>
          <p:cNvGrpSpPr>
            <a:grpSpLocks/>
          </p:cNvGrpSpPr>
          <p:nvPr/>
        </p:nvGrpSpPr>
        <p:grpSpPr bwMode="auto">
          <a:xfrm>
            <a:off x="3910484" y="1647826"/>
            <a:ext cx="2273300" cy="719137"/>
            <a:chOff x="0" y="0"/>
            <a:chExt cx="1909" cy="603"/>
          </a:xfrm>
        </p:grpSpPr>
        <p:sp>
          <p:nvSpPr>
            <p:cNvPr id="52228" name="Line 30">
              <a:extLst>
                <a:ext uri="{FF2B5EF4-FFF2-40B4-BE49-F238E27FC236}">
                  <a16:creationId xmlns="" xmlns:a16="http://schemas.microsoft.com/office/drawing/2014/main" id="{1950ED55-F48A-4360-BA2F-1CBC4A95D7A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603"/>
              <a:ext cx="1905" cy="1"/>
            </a:xfrm>
            <a:prstGeom prst="line">
              <a:avLst/>
            </a:prstGeom>
            <a:noFill/>
            <a:ln w="41275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0" b="1" i="1">
                <a:solidFill>
                  <a:srgbClr val="000000"/>
                </a:solidFill>
                <a:latin typeface="+mn-lt"/>
                <a:sym typeface="华文楷体" panose="02010600040101010101" pitchFamily="2" charset="-122"/>
              </a:endParaRPr>
            </a:p>
          </p:txBody>
        </p:sp>
        <p:sp>
          <p:nvSpPr>
            <p:cNvPr id="52229" name="Line 31">
              <a:extLst>
                <a:ext uri="{FF2B5EF4-FFF2-40B4-BE49-F238E27FC236}">
                  <a16:creationId xmlns="" xmlns:a16="http://schemas.microsoft.com/office/drawing/2014/main" id="{4C6B1ECF-5781-4AA1-A677-CAEF1E1F8F4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0" y="0"/>
              <a:ext cx="734" cy="599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0" b="1" i="1">
                <a:solidFill>
                  <a:srgbClr val="000000"/>
                </a:solidFill>
                <a:latin typeface="+mn-lt"/>
                <a:sym typeface="华文楷体" panose="02010600040101010101" pitchFamily="2" charset="-122"/>
              </a:endParaRPr>
            </a:p>
          </p:txBody>
        </p:sp>
        <p:sp>
          <p:nvSpPr>
            <p:cNvPr id="52230" name="Line 32">
              <a:extLst>
                <a:ext uri="{FF2B5EF4-FFF2-40B4-BE49-F238E27FC236}">
                  <a16:creationId xmlns="" xmlns:a16="http://schemas.microsoft.com/office/drawing/2014/main" id="{3D6895FC-C007-4CE3-969A-2B6B2E43F0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6" y="1"/>
              <a:ext cx="1183" cy="60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0" b="1" i="1">
                <a:solidFill>
                  <a:srgbClr val="000000"/>
                </a:solidFill>
                <a:latin typeface="+mn-lt"/>
                <a:sym typeface="华文楷体" panose="02010600040101010101" pitchFamily="2" charset="-122"/>
              </a:endParaRPr>
            </a:p>
          </p:txBody>
        </p:sp>
      </p:grpSp>
      <p:sp>
        <p:nvSpPr>
          <p:cNvPr id="52231" name="Text Box 33">
            <a:extLst>
              <a:ext uri="{FF2B5EF4-FFF2-40B4-BE49-F238E27FC236}">
                <a16:creationId xmlns="" xmlns:a16="http://schemas.microsoft.com/office/drawing/2014/main" id="{D24B2E35-FA47-4621-A7C9-36CFA8578C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45372" y="2243138"/>
            <a:ext cx="4318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000000"/>
                </a:solidFill>
                <a:latin typeface="+mn-lt"/>
                <a:sym typeface="Franklin Gothic Book" panose="020B0604020202020204" pitchFamily="34" charset="0"/>
              </a:rPr>
              <a:t>A</a:t>
            </a:r>
            <a:endParaRPr lang="zh-CN" altLang="en-US" sz="100" b="1" i="1">
              <a:latin typeface="+mn-lt"/>
            </a:endParaRPr>
          </a:p>
        </p:txBody>
      </p:sp>
      <p:sp>
        <p:nvSpPr>
          <p:cNvPr id="52232" name="Text Box 34">
            <a:extLst>
              <a:ext uri="{FF2B5EF4-FFF2-40B4-BE49-F238E27FC236}">
                <a16:creationId xmlns="" xmlns:a16="http://schemas.microsoft.com/office/drawing/2014/main" id="{125FB9D8-7767-46E3-92CD-19F15D6D69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8509" y="1220788"/>
            <a:ext cx="4318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000000"/>
                </a:solidFill>
                <a:latin typeface="+mn-lt"/>
                <a:sym typeface="Franklin Gothic Book" panose="020B0604020202020204" pitchFamily="34" charset="0"/>
              </a:rPr>
              <a:t>C</a:t>
            </a:r>
            <a:endParaRPr lang="zh-CN" altLang="en-US" sz="100" b="1" i="1">
              <a:latin typeface="+mn-lt"/>
            </a:endParaRPr>
          </a:p>
        </p:txBody>
      </p:sp>
      <p:sp>
        <p:nvSpPr>
          <p:cNvPr id="52233" name="Text Box 35">
            <a:extLst>
              <a:ext uri="{FF2B5EF4-FFF2-40B4-BE49-F238E27FC236}">
                <a16:creationId xmlns="" xmlns:a16="http://schemas.microsoft.com/office/drawing/2014/main" id="{69159901-1EF7-4A5A-8A86-353EEAA20A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75834" y="2243138"/>
            <a:ext cx="4318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+mn-lt"/>
                <a:sym typeface="Franklin Gothic Book" panose="020B0604020202020204" pitchFamily="34" charset="0"/>
              </a:rPr>
              <a:t>B</a:t>
            </a:r>
            <a:endParaRPr lang="zh-CN" altLang="en-US" sz="100" b="1" i="1" dirty="0">
              <a:latin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76300" y="703678"/>
            <a:ext cx="1262100" cy="530603"/>
            <a:chOff x="676275" y="838993"/>
            <a:chExt cx="1262100" cy="530602"/>
          </a:xfrm>
        </p:grpSpPr>
        <p:sp>
          <p:nvSpPr>
            <p:cNvPr id="22" name="矩形 21"/>
            <p:cNvSpPr/>
            <p:nvPr/>
          </p:nvSpPr>
          <p:spPr>
            <a:xfrm>
              <a:off x="676275" y="846138"/>
              <a:ext cx="1133475" cy="523457"/>
            </a:xfrm>
            <a:prstGeom prst="rect">
              <a:avLst/>
            </a:prstGeom>
            <a:grpFill/>
            <a:ln w="25400" cap="flat" cmpd="sng" algn="ctr">
              <a:solidFill>
                <a:srgbClr val="1F497D">
                  <a:lumMod val="60000"/>
                  <a:lumOff val="40000"/>
                </a:srgbClr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sz="2400" kern="0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试一试</a:t>
              </a:r>
            </a:p>
          </p:txBody>
        </p:sp>
        <p:pic>
          <p:nvPicPr>
            <p:cNvPr id="23" name="Picture 19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1125" y="838993"/>
              <a:ext cx="257250" cy="395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" name="组合 2"/>
          <p:cNvGrpSpPr>
            <a:grpSpLocks/>
          </p:cNvGrpSpPr>
          <p:nvPr/>
        </p:nvGrpSpPr>
        <p:grpSpPr bwMode="auto">
          <a:xfrm>
            <a:off x="-3175" y="-57150"/>
            <a:ext cx="2006600" cy="478473"/>
            <a:chOff x="123" y="40"/>
            <a:chExt cx="3160" cy="753"/>
          </a:xfrm>
        </p:grpSpPr>
        <p:cxnSp>
          <p:nvCxnSpPr>
            <p:cNvPr id="1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/>
            <p:cNvSpPr txBox="1">
              <a:spLocks noChangeArrowheads="1"/>
            </p:cNvSpPr>
            <p:nvPr/>
          </p:nvSpPr>
          <p:spPr bwMode="auto">
            <a:xfrm>
              <a:off x="93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4" name="Freeform 74"/>
            <p:cNvSpPr>
              <a:spLocks noChangeAspect="1" noEditPoints="1"/>
            </p:cNvSpPr>
            <p:nvPr/>
          </p:nvSpPr>
          <p:spPr bwMode="auto">
            <a:xfrm>
              <a:off x="248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Text Box 4">
            <a:extLst>
              <a:ext uri="{FF2B5EF4-FFF2-40B4-BE49-F238E27FC236}">
                <a16:creationId xmlns="" xmlns:a16="http://schemas.microsoft.com/office/drawing/2014/main" id="{B3F9BA09-E142-4E35-85AF-A0F4AB41F098}"/>
              </a:ext>
            </a:extLst>
          </p:cNvPr>
          <p:cNvSpPr txBox="1"/>
          <p:nvPr/>
        </p:nvSpPr>
        <p:spPr>
          <a:xfrm>
            <a:off x="965200" y="503238"/>
            <a:ext cx="7434263" cy="2031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noProof="1">
                <a:latin typeface="+mn-lt"/>
                <a:ea typeface="楷体" panose="02010609060101010101" pitchFamily="49" charset="-122"/>
              </a:rPr>
              <a:t>　　</a:t>
            </a:r>
            <a:r>
              <a:rPr lang="zh-CN" altLang="en-US" sz="1600" b="1" noProof="1" smtClean="0">
                <a:latin typeface="+mn-lt"/>
                <a:ea typeface="楷体" panose="02010609060101010101" pitchFamily="49" charset="-122"/>
              </a:rPr>
              <a:t>             </a:t>
            </a:r>
            <a:r>
              <a:rPr lang="zh-CN" altLang="en-US" sz="2800" b="1" noProof="1" smtClean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800" b="1" noProof="1">
                <a:latin typeface="+mn-lt"/>
                <a:ea typeface="楷体" panose="02010609060101010101" pitchFamily="49" charset="-122"/>
              </a:rPr>
              <a:t>图三角形</a:t>
            </a:r>
            <a:r>
              <a:rPr lang="zh-CN" altLang="en-US" sz="2800" b="1" noProof="1" smtClean="0">
                <a:latin typeface="+mn-lt"/>
                <a:ea typeface="楷体" panose="02010609060101010101" pitchFamily="49" charset="-122"/>
              </a:rPr>
              <a:t>中，假</a:t>
            </a:r>
            <a:r>
              <a:rPr lang="zh-CN" altLang="en-US" sz="2800" b="1" noProof="1">
                <a:latin typeface="+mn-lt"/>
                <a:ea typeface="楷体" panose="02010609060101010101" pitchFamily="49" charset="-122"/>
              </a:rPr>
              <a:t>设小狗要从点</a:t>
            </a:r>
            <a:r>
              <a:rPr lang="en-US" altLang="zh-CN" sz="2800" b="1" i="1" noProof="1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800" b="1" noProof="1">
                <a:latin typeface="+mn-lt"/>
                <a:ea typeface="楷体" panose="02010609060101010101" pitchFamily="49" charset="-122"/>
              </a:rPr>
              <a:t>出发沿着三角形的边跑到点</a:t>
            </a:r>
            <a:r>
              <a:rPr lang="en-US" altLang="zh-CN" sz="2800" b="1" i="1" noProof="1" smtClean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800" b="1" noProof="1" smtClean="0">
                <a:latin typeface="+mn-lt"/>
                <a:ea typeface="楷体" panose="02010609060101010101" pitchFamily="49" charset="-122"/>
              </a:rPr>
              <a:t>，它</a:t>
            </a:r>
            <a:r>
              <a:rPr lang="zh-CN" altLang="en-US" sz="2800" b="1" noProof="1">
                <a:latin typeface="+mn-lt"/>
                <a:ea typeface="楷体" panose="02010609060101010101" pitchFamily="49" charset="-122"/>
              </a:rPr>
              <a:t>有几条路</a:t>
            </a:r>
            <a:r>
              <a:rPr lang="zh-CN" altLang="en-US" sz="2800" b="1" noProof="1" smtClean="0">
                <a:latin typeface="+mn-lt"/>
                <a:ea typeface="楷体" panose="02010609060101010101" pitchFamily="49" charset="-122"/>
              </a:rPr>
              <a:t>线</a:t>
            </a:r>
            <a:endParaRPr lang="en-US" altLang="zh-CN" sz="2800" b="1" noProof="1" smtClean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noProof="1" smtClean="0">
                <a:latin typeface="+mn-lt"/>
                <a:ea typeface="楷体" panose="02010609060101010101" pitchFamily="49" charset="-122"/>
              </a:rPr>
              <a:t>可</a:t>
            </a:r>
            <a:r>
              <a:rPr lang="zh-CN" altLang="en-US" sz="2800" b="1" noProof="1">
                <a:latin typeface="+mn-lt"/>
                <a:ea typeface="楷体" panose="02010609060101010101" pitchFamily="49" charset="-122"/>
              </a:rPr>
              <a:t>以选择？各条路线的长一样吗？</a:t>
            </a:r>
          </a:p>
        </p:txBody>
      </p:sp>
      <p:grpSp>
        <p:nvGrpSpPr>
          <p:cNvPr id="53252" name="Group 5">
            <a:extLst>
              <a:ext uri="{FF2B5EF4-FFF2-40B4-BE49-F238E27FC236}">
                <a16:creationId xmlns="" xmlns:a16="http://schemas.microsoft.com/office/drawing/2014/main" id="{DA054228-EE11-4775-96E7-AED1CFFBD62C}"/>
              </a:ext>
            </a:extLst>
          </p:cNvPr>
          <p:cNvGrpSpPr>
            <a:grpSpLocks/>
          </p:cNvGrpSpPr>
          <p:nvPr/>
        </p:nvGrpSpPr>
        <p:grpSpPr bwMode="auto">
          <a:xfrm>
            <a:off x="7174707" y="2249674"/>
            <a:ext cx="1133475" cy="919162"/>
            <a:chOff x="340" y="1162"/>
            <a:chExt cx="952" cy="771"/>
          </a:xfrm>
        </p:grpSpPr>
        <p:sp>
          <p:nvSpPr>
            <p:cNvPr id="53253" name="Line 6">
              <a:extLst>
                <a:ext uri="{FF2B5EF4-FFF2-40B4-BE49-F238E27FC236}">
                  <a16:creationId xmlns="" xmlns:a16="http://schemas.microsoft.com/office/drawing/2014/main" id="{DC1887A4-712D-493E-BA5D-5AF9EE66C4B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40" y="1162"/>
              <a:ext cx="499" cy="77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53254" name="Line 7">
              <a:extLst>
                <a:ext uri="{FF2B5EF4-FFF2-40B4-BE49-F238E27FC236}">
                  <a16:creationId xmlns="" xmlns:a16="http://schemas.microsoft.com/office/drawing/2014/main" id="{920306D7-C38A-42C3-BF16-A00D00A9B5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0" y="1933"/>
              <a:ext cx="95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53255" name="Line 8">
              <a:extLst>
                <a:ext uri="{FF2B5EF4-FFF2-40B4-BE49-F238E27FC236}">
                  <a16:creationId xmlns="" xmlns:a16="http://schemas.microsoft.com/office/drawing/2014/main" id="{2E408760-C48F-49D7-8F66-93A04A204A9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839" y="1162"/>
              <a:ext cx="453" cy="77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</p:grpSp>
      <p:sp>
        <p:nvSpPr>
          <p:cNvPr id="53256" name="Text Box 9">
            <a:extLst>
              <a:ext uri="{FF2B5EF4-FFF2-40B4-BE49-F238E27FC236}">
                <a16:creationId xmlns="" xmlns:a16="http://schemas.microsoft.com/office/drawing/2014/main" id="{6BF24FA4-55DA-41AF-A511-4FE6F48D47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0482" y="1925824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srgbClr val="FF0000"/>
                </a:solidFill>
                <a:latin typeface="+mn-lt"/>
              </a:rPr>
              <a:t>A</a:t>
            </a:r>
          </a:p>
        </p:txBody>
      </p:sp>
      <p:sp>
        <p:nvSpPr>
          <p:cNvPr id="53257" name="Text Box 10">
            <a:extLst>
              <a:ext uri="{FF2B5EF4-FFF2-40B4-BE49-F238E27FC236}">
                <a16:creationId xmlns="" xmlns:a16="http://schemas.microsoft.com/office/drawing/2014/main" id="{9BCA275C-B642-4E79-9574-53BE1E2A08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9432" y="3005324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srgbClr val="FF0000"/>
                </a:solidFill>
                <a:latin typeface="+mn-lt"/>
              </a:rPr>
              <a:t>B</a:t>
            </a:r>
          </a:p>
        </p:txBody>
      </p:sp>
      <p:sp>
        <p:nvSpPr>
          <p:cNvPr id="53258" name="Text Box 11">
            <a:extLst>
              <a:ext uri="{FF2B5EF4-FFF2-40B4-BE49-F238E27FC236}">
                <a16:creationId xmlns="" xmlns:a16="http://schemas.microsoft.com/office/drawing/2014/main" id="{2181050C-1CCD-42F1-A7D3-E8571A5C4A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54207" y="3005324"/>
            <a:ext cx="3492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srgbClr val="FF0000"/>
                </a:solidFill>
                <a:latin typeface="+mn-lt"/>
              </a:rPr>
              <a:t>C</a:t>
            </a:r>
          </a:p>
        </p:txBody>
      </p:sp>
      <p:sp>
        <p:nvSpPr>
          <p:cNvPr id="53259" name="Oval 12">
            <a:extLst>
              <a:ext uri="{FF2B5EF4-FFF2-40B4-BE49-F238E27FC236}">
                <a16:creationId xmlns="" xmlns:a16="http://schemas.microsoft.com/office/drawing/2014/main" id="{3ECB06A4-603E-4F46-84DB-6F410E869B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49307" y="3114861"/>
            <a:ext cx="107950" cy="106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100" b="1" i="1">
              <a:latin typeface="+mn-lt"/>
            </a:endParaRPr>
          </a:p>
        </p:txBody>
      </p:sp>
      <p:sp>
        <p:nvSpPr>
          <p:cNvPr id="25613" name="Text Box 13">
            <a:extLst>
              <a:ext uri="{FF2B5EF4-FFF2-40B4-BE49-F238E27FC236}">
                <a16:creationId xmlns="" xmlns:a16="http://schemas.microsoft.com/office/drawing/2014/main" id="{B82EBA30-F68E-4A6B-BA1A-90E2B96A36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7425" y="2552026"/>
            <a:ext cx="28456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路线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</a:rPr>
              <a:t>1:</a:t>
            </a:r>
            <a:r>
              <a:rPr lang="zh-CN" altLang="en-US" sz="2400" b="1" dirty="0">
                <a:latin typeface="+mn-lt"/>
              </a:rPr>
              <a:t>由点</a:t>
            </a:r>
            <a:r>
              <a:rPr lang="en-US" altLang="zh-CN" sz="2400" b="1" i="1" dirty="0">
                <a:latin typeface="+mn-lt"/>
              </a:rPr>
              <a:t>B</a:t>
            </a:r>
            <a:r>
              <a:rPr lang="zh-CN" altLang="en-US" sz="2400" b="1" dirty="0">
                <a:latin typeface="+mn-lt"/>
              </a:rPr>
              <a:t>到点</a:t>
            </a:r>
            <a:r>
              <a:rPr lang="en-US" altLang="zh-CN" sz="2400" b="1" i="1" dirty="0">
                <a:latin typeface="+mn-lt"/>
              </a:rPr>
              <a:t>C</a:t>
            </a:r>
            <a:r>
              <a:rPr lang="en-US" altLang="zh-CN" sz="2400" b="1" dirty="0" smtClean="0">
                <a:latin typeface="+mn-lt"/>
              </a:rPr>
              <a:t>.</a:t>
            </a:r>
            <a:endParaRPr lang="en-US" altLang="zh-CN" sz="2400" b="1" dirty="0">
              <a:latin typeface="+mn-lt"/>
            </a:endParaRPr>
          </a:p>
        </p:txBody>
      </p:sp>
      <p:sp>
        <p:nvSpPr>
          <p:cNvPr id="25614" name="Text Box 14">
            <a:extLst>
              <a:ext uri="{FF2B5EF4-FFF2-40B4-BE49-F238E27FC236}">
                <a16:creationId xmlns="" xmlns:a16="http://schemas.microsoft.com/office/drawing/2014/main" id="{66F9B952-5877-4C81-8878-DDC5C3A90E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5200" y="3154362"/>
            <a:ext cx="52292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路线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</a:rPr>
              <a:t>2:</a:t>
            </a:r>
            <a:r>
              <a:rPr lang="zh-CN" altLang="en-US" sz="2400" b="1" dirty="0">
                <a:latin typeface="+mn-lt"/>
              </a:rPr>
              <a:t>由点</a:t>
            </a:r>
            <a:r>
              <a:rPr lang="en-US" altLang="zh-CN" sz="2400" b="1" i="1" dirty="0">
                <a:latin typeface="+mn-lt"/>
              </a:rPr>
              <a:t>B</a:t>
            </a:r>
            <a:r>
              <a:rPr lang="zh-CN" altLang="en-US" sz="2400" b="1" dirty="0">
                <a:latin typeface="+mn-lt"/>
              </a:rPr>
              <a:t>到点</a:t>
            </a:r>
            <a:r>
              <a:rPr lang="en-US" altLang="zh-CN" sz="2400" b="1" i="1" dirty="0" smtClean="0">
                <a:latin typeface="+mn-lt"/>
              </a:rPr>
              <a:t>A</a:t>
            </a:r>
            <a:r>
              <a:rPr lang="zh-CN" altLang="en-US" sz="2400" b="1" dirty="0" smtClean="0">
                <a:latin typeface="+mn-lt"/>
              </a:rPr>
              <a:t>，再</a:t>
            </a:r>
            <a:r>
              <a:rPr lang="zh-CN" altLang="en-US" sz="2400" b="1" dirty="0">
                <a:latin typeface="+mn-lt"/>
              </a:rPr>
              <a:t>由点</a:t>
            </a:r>
            <a:r>
              <a:rPr lang="en-US" altLang="zh-CN" sz="2400" b="1" i="1" dirty="0">
                <a:latin typeface="+mn-lt"/>
              </a:rPr>
              <a:t>A</a:t>
            </a:r>
            <a:r>
              <a:rPr lang="zh-CN" altLang="en-US" sz="2400" b="1" dirty="0">
                <a:latin typeface="+mn-lt"/>
              </a:rPr>
              <a:t>到点</a:t>
            </a:r>
            <a:r>
              <a:rPr lang="en-US" altLang="zh-CN" sz="2400" b="1" i="1" dirty="0">
                <a:latin typeface="+mn-lt"/>
              </a:rPr>
              <a:t>C</a:t>
            </a:r>
            <a:r>
              <a:rPr lang="en-US" altLang="zh-CN" sz="2400" b="1" dirty="0" smtClean="0">
                <a:latin typeface="+mn-lt"/>
              </a:rPr>
              <a:t>.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25615" name="Text Box 15">
            <a:extLst>
              <a:ext uri="{FF2B5EF4-FFF2-40B4-BE49-F238E27FC236}">
                <a16:creationId xmlns="" xmlns:a16="http://schemas.microsoft.com/office/drawing/2014/main" id="{8206FD45-536D-45DE-BBB7-5A8610D0BE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7425" y="3702050"/>
            <a:ext cx="44518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</a:rPr>
              <a:t>两条路线长分别是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BC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，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</a:p>
        </p:txBody>
      </p:sp>
      <p:sp>
        <p:nvSpPr>
          <p:cNvPr id="25616" name="Text Box 16">
            <a:extLst>
              <a:ext uri="{FF2B5EF4-FFF2-40B4-BE49-F238E27FC236}">
                <a16:creationId xmlns="" xmlns:a16="http://schemas.microsoft.com/office/drawing/2014/main" id="{753F8914-F511-441D-8037-AAED9B166F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657" y="4135140"/>
            <a:ext cx="792392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n-lt"/>
              </a:rPr>
              <a:t>由“两点之</a:t>
            </a:r>
            <a:r>
              <a:rPr lang="zh-CN" altLang="en-US" sz="2400" b="1" dirty="0" smtClean="0">
                <a:latin typeface="+mn-lt"/>
              </a:rPr>
              <a:t>间，线</a:t>
            </a:r>
            <a:r>
              <a:rPr lang="zh-CN" altLang="en-US" sz="2400" b="1" dirty="0">
                <a:latin typeface="+mn-lt"/>
              </a:rPr>
              <a:t>段最短”可以得到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&gt;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. </a:t>
            </a:r>
            <a:r>
              <a:rPr lang="en-US" altLang="zh-CN" sz="2400" b="1" dirty="0" smtClean="0">
                <a:solidFill>
                  <a:srgbClr val="FF0066"/>
                </a:solidFill>
                <a:latin typeface="+mn-lt"/>
              </a:rPr>
              <a:t> </a:t>
            </a:r>
            <a:endParaRPr lang="en-US" altLang="zh-CN" sz="2400" b="1" dirty="0">
              <a:solidFill>
                <a:srgbClr val="FF0066"/>
              </a:solidFill>
              <a:latin typeface="+mn-lt"/>
            </a:endParaRPr>
          </a:p>
          <a:p>
            <a:r>
              <a:rPr lang="zh-CN" altLang="en-US" sz="2400" b="1" dirty="0">
                <a:latin typeface="+mn-lt"/>
              </a:rPr>
              <a:t>由</a:t>
            </a:r>
            <a:r>
              <a:rPr lang="zh-CN" altLang="en-US" sz="2400" b="1" dirty="0" smtClean="0">
                <a:latin typeface="+mn-lt"/>
              </a:rPr>
              <a:t>不</a:t>
            </a:r>
            <a:r>
              <a:rPr lang="zh-CN" altLang="en-US" sz="2400" b="1" dirty="0">
                <a:latin typeface="+mn-lt"/>
              </a:rPr>
              <a:t>等式的基本性质可得：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&gt;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BC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AC</a:t>
            </a:r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.</a:t>
            </a:r>
          </a:p>
        </p:txBody>
      </p:sp>
      <p:sp>
        <p:nvSpPr>
          <p:cNvPr id="53267" name="Oval 20">
            <a:extLst>
              <a:ext uri="{FF2B5EF4-FFF2-40B4-BE49-F238E27FC236}">
                <a16:creationId xmlns="" xmlns:a16="http://schemas.microsoft.com/office/drawing/2014/main" id="{9021D828-E71B-40EF-8930-D7CBEB6198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89057" y="2195699"/>
            <a:ext cx="109537" cy="1079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100" b="1" i="1">
              <a:latin typeface="+mn-lt"/>
            </a:endParaRPr>
          </a:p>
        </p:txBody>
      </p:sp>
      <p:sp>
        <p:nvSpPr>
          <p:cNvPr id="53268" name="Oval 21">
            <a:extLst>
              <a:ext uri="{FF2B5EF4-FFF2-40B4-BE49-F238E27FC236}">
                <a16:creationId xmlns="" xmlns:a16="http://schemas.microsoft.com/office/drawing/2014/main" id="{6907840F-A467-4FAF-AF7F-C1C071E756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8807" y="3114861"/>
            <a:ext cx="107950" cy="1079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100" b="1" i="1">
              <a:latin typeface="+mn-lt"/>
            </a:endParaRPr>
          </a:p>
        </p:txBody>
      </p:sp>
      <p:grpSp>
        <p:nvGrpSpPr>
          <p:cNvPr id="24" name="组合 2"/>
          <p:cNvGrpSpPr>
            <a:grpSpLocks/>
          </p:cNvGrpSpPr>
          <p:nvPr/>
        </p:nvGrpSpPr>
        <p:grpSpPr bwMode="auto">
          <a:xfrm>
            <a:off x="-3175" y="-57150"/>
            <a:ext cx="2006600" cy="478473"/>
            <a:chOff x="123" y="40"/>
            <a:chExt cx="3160" cy="753"/>
          </a:xfrm>
        </p:grpSpPr>
        <p:cxnSp>
          <p:nvCxnSpPr>
            <p:cNvPr id="2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/>
            <p:cNvSpPr txBox="1">
              <a:spLocks noChangeArrowheads="1"/>
            </p:cNvSpPr>
            <p:nvPr/>
          </p:nvSpPr>
          <p:spPr bwMode="auto">
            <a:xfrm>
              <a:off x="93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248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3" grpId="0"/>
      <p:bldP spid="25614" grpId="0"/>
      <p:bldP spid="25615" grpId="0"/>
      <p:bldP spid="256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57"/>
          <a:stretch/>
        </p:blipFill>
        <p:spPr>
          <a:xfrm>
            <a:off x="557212" y="1982877"/>
            <a:ext cx="6899474" cy="2817723"/>
          </a:xfrm>
          <a:prstGeom prst="rect">
            <a:avLst/>
          </a:prstGeom>
        </p:spPr>
      </p:pic>
      <p:grpSp>
        <p:nvGrpSpPr>
          <p:cNvPr id="53252" name="Group 5">
            <a:extLst>
              <a:ext uri="{FF2B5EF4-FFF2-40B4-BE49-F238E27FC236}">
                <a16:creationId xmlns="" xmlns:a16="http://schemas.microsoft.com/office/drawing/2014/main" id="{DA054228-EE11-4775-96E7-AED1CFFBD62C}"/>
              </a:ext>
            </a:extLst>
          </p:cNvPr>
          <p:cNvGrpSpPr>
            <a:grpSpLocks/>
          </p:cNvGrpSpPr>
          <p:nvPr/>
        </p:nvGrpSpPr>
        <p:grpSpPr bwMode="auto">
          <a:xfrm>
            <a:off x="6473301" y="869157"/>
            <a:ext cx="1133475" cy="919162"/>
            <a:chOff x="340" y="1162"/>
            <a:chExt cx="952" cy="771"/>
          </a:xfrm>
        </p:grpSpPr>
        <p:sp>
          <p:nvSpPr>
            <p:cNvPr id="53253" name="Line 6">
              <a:extLst>
                <a:ext uri="{FF2B5EF4-FFF2-40B4-BE49-F238E27FC236}">
                  <a16:creationId xmlns="" xmlns:a16="http://schemas.microsoft.com/office/drawing/2014/main" id="{DC1887A4-712D-493E-BA5D-5AF9EE66C4B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40" y="1162"/>
              <a:ext cx="499" cy="77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53254" name="Line 7">
              <a:extLst>
                <a:ext uri="{FF2B5EF4-FFF2-40B4-BE49-F238E27FC236}">
                  <a16:creationId xmlns="" xmlns:a16="http://schemas.microsoft.com/office/drawing/2014/main" id="{920306D7-C38A-42C3-BF16-A00D00A9B5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0" y="1933"/>
              <a:ext cx="95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53255" name="Line 8">
              <a:extLst>
                <a:ext uri="{FF2B5EF4-FFF2-40B4-BE49-F238E27FC236}">
                  <a16:creationId xmlns="" xmlns:a16="http://schemas.microsoft.com/office/drawing/2014/main" id="{2E408760-C48F-49D7-8F66-93A04A204A9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839" y="1162"/>
              <a:ext cx="453" cy="77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</p:grpSp>
      <p:sp>
        <p:nvSpPr>
          <p:cNvPr id="53256" name="Text Box 9">
            <a:extLst>
              <a:ext uri="{FF2B5EF4-FFF2-40B4-BE49-F238E27FC236}">
                <a16:creationId xmlns="" xmlns:a16="http://schemas.microsoft.com/office/drawing/2014/main" id="{6BF24FA4-55DA-41AF-A511-4FE6F48D47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9076" y="545307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srgbClr val="FF0000"/>
                </a:solidFill>
                <a:latin typeface="+mn-lt"/>
              </a:rPr>
              <a:t>A</a:t>
            </a:r>
          </a:p>
        </p:txBody>
      </p:sp>
      <p:sp>
        <p:nvSpPr>
          <p:cNvPr id="53257" name="Text Box 10">
            <a:extLst>
              <a:ext uri="{FF2B5EF4-FFF2-40B4-BE49-F238E27FC236}">
                <a16:creationId xmlns="" xmlns:a16="http://schemas.microsoft.com/office/drawing/2014/main" id="{9BCA275C-B642-4E79-9574-53BE1E2A08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8026" y="1624807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srgbClr val="FF0000"/>
                </a:solidFill>
                <a:latin typeface="+mn-lt"/>
              </a:rPr>
              <a:t>B</a:t>
            </a:r>
          </a:p>
        </p:txBody>
      </p:sp>
      <p:sp>
        <p:nvSpPr>
          <p:cNvPr id="53258" name="Text Box 11">
            <a:extLst>
              <a:ext uri="{FF2B5EF4-FFF2-40B4-BE49-F238E27FC236}">
                <a16:creationId xmlns="" xmlns:a16="http://schemas.microsoft.com/office/drawing/2014/main" id="{2181050C-1CCD-42F1-A7D3-E8571A5C4A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2801" y="1624807"/>
            <a:ext cx="3492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srgbClr val="FF0000"/>
                </a:solidFill>
                <a:latin typeface="+mn-lt"/>
              </a:rPr>
              <a:t>C</a:t>
            </a:r>
          </a:p>
        </p:txBody>
      </p:sp>
      <p:sp>
        <p:nvSpPr>
          <p:cNvPr id="53259" name="Oval 12">
            <a:extLst>
              <a:ext uri="{FF2B5EF4-FFF2-40B4-BE49-F238E27FC236}">
                <a16:creationId xmlns="" xmlns:a16="http://schemas.microsoft.com/office/drawing/2014/main" id="{3ECB06A4-603E-4F46-84DB-6F410E869B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7901" y="1734344"/>
            <a:ext cx="107950" cy="106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100" b="1" i="1">
              <a:latin typeface="+mn-lt"/>
            </a:endParaRPr>
          </a:p>
        </p:txBody>
      </p:sp>
      <p:sp>
        <p:nvSpPr>
          <p:cNvPr id="25617" name="Text Box 17">
            <a:extLst>
              <a:ext uri="{FF2B5EF4-FFF2-40B4-BE49-F238E27FC236}">
                <a16:creationId xmlns="" xmlns:a16="http://schemas.microsoft.com/office/drawing/2014/main" id="{B67D6EF1-C3D8-4743-A922-112DE93B6A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6745" y="641965"/>
            <a:ext cx="555128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</a:rPr>
              <a:t>同理可得：</a:t>
            </a:r>
            <a:r>
              <a:rPr lang="en-US" altLang="zh-CN" sz="2400" b="1" i="1" dirty="0" smtClean="0">
                <a:solidFill>
                  <a:srgbClr val="9900FF"/>
                </a:solidFill>
                <a:latin typeface="+mn-lt"/>
              </a:rPr>
              <a:t>AC</a:t>
            </a:r>
            <a:r>
              <a:rPr lang="en-US" altLang="zh-CN" sz="2400" b="1" dirty="0" smtClean="0">
                <a:solidFill>
                  <a:srgbClr val="9900FF"/>
                </a:solidFill>
                <a:latin typeface="+mn-lt"/>
              </a:rPr>
              <a:t>+</a:t>
            </a:r>
            <a:r>
              <a:rPr lang="en-US" altLang="zh-CN" sz="2400" b="1" i="1" dirty="0">
                <a:solidFill>
                  <a:srgbClr val="9900FF"/>
                </a:solidFill>
                <a:latin typeface="+mn-lt"/>
              </a:rPr>
              <a:t>BC</a:t>
            </a:r>
            <a:r>
              <a:rPr lang="en-US" altLang="zh-CN" sz="2400" b="1" dirty="0" smtClean="0">
                <a:solidFill>
                  <a:srgbClr val="9900FF"/>
                </a:solidFill>
                <a:latin typeface="+mn-lt"/>
              </a:rPr>
              <a:t>&gt;</a:t>
            </a:r>
            <a:r>
              <a:rPr lang="en-US" altLang="zh-CN" sz="2400" b="1" i="1" dirty="0">
                <a:solidFill>
                  <a:srgbClr val="9900FF"/>
                </a:solidFill>
                <a:latin typeface="+mn-lt"/>
              </a:rPr>
              <a:t>AB</a:t>
            </a:r>
            <a:r>
              <a:rPr lang="zh-CN" altLang="en-US" sz="2400" b="1" dirty="0" smtClean="0">
                <a:solidFill>
                  <a:srgbClr val="9900FF"/>
                </a:solidFill>
                <a:latin typeface="+mn-lt"/>
              </a:rPr>
              <a:t>，</a:t>
            </a:r>
            <a:r>
              <a:rPr lang="en-US" altLang="zh-CN" sz="2400" b="1" dirty="0" smtClean="0">
                <a:solidFill>
                  <a:srgbClr val="9900FF"/>
                </a:solidFill>
                <a:latin typeface="+mn-lt"/>
              </a:rPr>
              <a:t> </a:t>
            </a:r>
            <a:r>
              <a:rPr lang="en-US" altLang="zh-CN" sz="2400" b="1" i="1" dirty="0">
                <a:solidFill>
                  <a:srgbClr val="9900FF"/>
                </a:solidFill>
                <a:latin typeface="+mn-lt"/>
              </a:rPr>
              <a:t>AB</a:t>
            </a:r>
            <a:r>
              <a:rPr lang="en-US" altLang="zh-CN" sz="2400" b="1" dirty="0" smtClean="0">
                <a:solidFill>
                  <a:srgbClr val="9900FF"/>
                </a:solidFill>
                <a:latin typeface="+mn-lt"/>
              </a:rPr>
              <a:t>+</a:t>
            </a:r>
            <a:r>
              <a:rPr lang="en-US" altLang="zh-CN" sz="2400" b="1" i="1" dirty="0">
                <a:solidFill>
                  <a:srgbClr val="9900FF"/>
                </a:solidFill>
                <a:latin typeface="+mn-lt"/>
              </a:rPr>
              <a:t>BC</a:t>
            </a:r>
            <a:r>
              <a:rPr lang="en-US" altLang="zh-CN" sz="2400" b="1" dirty="0" smtClean="0">
                <a:solidFill>
                  <a:srgbClr val="9900FF"/>
                </a:solidFill>
                <a:latin typeface="+mn-lt"/>
              </a:rPr>
              <a:t>&gt;</a:t>
            </a:r>
            <a:r>
              <a:rPr lang="en-US" altLang="zh-CN" sz="2400" b="1" i="1" dirty="0">
                <a:solidFill>
                  <a:srgbClr val="9900FF"/>
                </a:solidFill>
                <a:latin typeface="+mn-lt"/>
              </a:rPr>
              <a:t>AC</a:t>
            </a:r>
            <a:r>
              <a:rPr lang="en-US" altLang="zh-CN" sz="2400" b="1" dirty="0">
                <a:solidFill>
                  <a:srgbClr val="9900FF"/>
                </a:solidFill>
                <a:latin typeface="+mn-lt"/>
              </a:rPr>
              <a:t>(</a:t>
            </a:r>
            <a:r>
              <a:rPr lang="en-US" altLang="zh-CN" sz="2400" b="1" i="1" dirty="0">
                <a:solidFill>
                  <a:srgbClr val="9900FF"/>
                </a:solidFill>
                <a:latin typeface="+mn-lt"/>
              </a:rPr>
              <a:t>AC</a:t>
            </a:r>
            <a:r>
              <a:rPr lang="en-US" altLang="zh-CN" sz="2400" b="1" dirty="0" smtClean="0">
                <a:solidFill>
                  <a:srgbClr val="9900FF"/>
                </a:solidFill>
                <a:latin typeface="+mn-lt"/>
              </a:rPr>
              <a:t>&gt;</a:t>
            </a:r>
            <a:r>
              <a:rPr lang="en-US" altLang="zh-CN" sz="2400" b="1" i="1" dirty="0">
                <a:solidFill>
                  <a:srgbClr val="9900FF"/>
                </a:solidFill>
                <a:latin typeface="+mn-lt"/>
              </a:rPr>
              <a:t>AB</a:t>
            </a:r>
            <a:r>
              <a:rPr lang="en-US" altLang="zh-CN" sz="2400" b="1" dirty="0" smtClean="0">
                <a:solidFill>
                  <a:srgbClr val="9900FF"/>
                </a:solidFill>
                <a:latin typeface="+mn-lt"/>
              </a:rPr>
              <a:t> –</a:t>
            </a:r>
            <a:r>
              <a:rPr lang="en-US" altLang="zh-CN" sz="2400" b="1" i="1" dirty="0">
                <a:solidFill>
                  <a:srgbClr val="9900FF"/>
                </a:solidFill>
                <a:latin typeface="+mn-lt"/>
              </a:rPr>
              <a:t>BC</a:t>
            </a:r>
            <a:r>
              <a:rPr lang="zh-CN" altLang="en-US" sz="2400" b="1" dirty="0" smtClean="0">
                <a:solidFill>
                  <a:srgbClr val="9900FF"/>
                </a:solidFill>
                <a:latin typeface="+mn-lt"/>
              </a:rPr>
              <a:t>，</a:t>
            </a:r>
            <a:r>
              <a:rPr lang="en-US" altLang="zh-CN" sz="2400" b="1" i="1" dirty="0">
                <a:solidFill>
                  <a:srgbClr val="9900FF"/>
                </a:solidFill>
                <a:latin typeface="+mn-lt"/>
              </a:rPr>
              <a:t>BC</a:t>
            </a:r>
            <a:r>
              <a:rPr lang="en-US" altLang="zh-CN" sz="2400" b="1" dirty="0" smtClean="0">
                <a:solidFill>
                  <a:srgbClr val="9900FF"/>
                </a:solidFill>
                <a:latin typeface="+mn-lt"/>
              </a:rPr>
              <a:t>&gt;</a:t>
            </a:r>
            <a:r>
              <a:rPr lang="en-US" altLang="zh-CN" sz="2400" b="1" i="1" dirty="0">
                <a:solidFill>
                  <a:srgbClr val="9900FF"/>
                </a:solidFill>
                <a:latin typeface="+mn-lt"/>
              </a:rPr>
              <a:t>AC</a:t>
            </a:r>
            <a:r>
              <a:rPr lang="en-US" altLang="zh-CN" sz="2400" b="1" dirty="0" smtClean="0">
                <a:solidFill>
                  <a:srgbClr val="9900FF"/>
                </a:solidFill>
                <a:latin typeface="+mn-lt"/>
              </a:rPr>
              <a:t>–</a:t>
            </a:r>
            <a:r>
              <a:rPr lang="en-US" altLang="zh-CN" sz="2400" b="1" i="1" dirty="0">
                <a:solidFill>
                  <a:srgbClr val="9900FF"/>
                </a:solidFill>
                <a:latin typeface="+mn-lt"/>
              </a:rPr>
              <a:t>AB</a:t>
            </a:r>
            <a:r>
              <a:rPr lang="en-US" altLang="zh-CN" sz="2400" b="1" dirty="0" smtClean="0">
                <a:solidFill>
                  <a:srgbClr val="9900FF"/>
                </a:solidFill>
                <a:latin typeface="+mn-lt"/>
              </a:rPr>
              <a:t>)</a:t>
            </a:r>
            <a:endParaRPr lang="zh-CN" altLang="en-US" sz="2400" b="1" dirty="0">
              <a:solidFill>
                <a:srgbClr val="9900FF"/>
              </a:solidFill>
              <a:latin typeface="+mn-lt"/>
            </a:endParaRPr>
          </a:p>
        </p:txBody>
      </p:sp>
      <p:sp>
        <p:nvSpPr>
          <p:cNvPr id="25618" name="Text Box 18">
            <a:extLst>
              <a:ext uri="{FF2B5EF4-FFF2-40B4-BE49-F238E27FC236}">
                <a16:creationId xmlns="" xmlns:a16="http://schemas.microsoft.com/office/drawing/2014/main" id="{A107B6E2-7A71-417F-B8F7-BA82C35284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7497" y="2452688"/>
            <a:ext cx="4528804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三角形的三边有这样的关系：</a:t>
            </a: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 </a:t>
            </a:r>
            <a:r>
              <a:rPr lang="en-US" altLang="zh-CN" sz="2400" b="1" dirty="0" smtClean="0">
                <a:latin typeface="+mn-lt"/>
              </a:rPr>
              <a:t>(1)</a:t>
            </a:r>
            <a:r>
              <a:rPr lang="zh-CN" altLang="en-US" sz="2400" b="1" dirty="0" smtClean="0">
                <a:latin typeface="+mn-lt"/>
              </a:rPr>
              <a:t> </a:t>
            </a:r>
            <a:r>
              <a:rPr lang="zh-CN" altLang="en-US" sz="2400" b="1" dirty="0">
                <a:latin typeface="+mn-lt"/>
              </a:rPr>
              <a:t>三角形两边的和大于第三</a:t>
            </a:r>
            <a:r>
              <a:rPr lang="zh-CN" altLang="en-US" sz="2400" b="1" dirty="0" smtClean="0">
                <a:latin typeface="+mn-lt"/>
              </a:rPr>
              <a:t>边</a:t>
            </a:r>
            <a:r>
              <a:rPr lang="en-US" altLang="zh-CN" sz="2400" b="1" dirty="0" smtClean="0">
                <a:latin typeface="+mn-lt"/>
              </a:rPr>
              <a:t>.</a:t>
            </a:r>
            <a:endParaRPr lang="zh-CN" altLang="en-US" sz="2400" b="1" dirty="0">
              <a:latin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+mn-lt"/>
              </a:rPr>
              <a:t> </a:t>
            </a:r>
            <a:r>
              <a:rPr lang="en-US" altLang="zh-CN" sz="2400" b="1" dirty="0" smtClean="0">
                <a:latin typeface="+mn-lt"/>
              </a:rPr>
              <a:t>(2)</a:t>
            </a:r>
            <a:r>
              <a:rPr lang="zh-CN" altLang="en-US" sz="2400" b="1" dirty="0" smtClean="0">
                <a:latin typeface="+mn-lt"/>
              </a:rPr>
              <a:t> </a:t>
            </a:r>
            <a:r>
              <a:rPr lang="zh-CN" altLang="en-US" sz="2400" b="1" dirty="0">
                <a:latin typeface="+mn-lt"/>
              </a:rPr>
              <a:t>三角形两边的差小于第三</a:t>
            </a:r>
            <a:r>
              <a:rPr lang="zh-CN" altLang="en-US" sz="2400" b="1" dirty="0" smtClean="0">
                <a:latin typeface="+mn-lt"/>
              </a:rPr>
              <a:t>边</a:t>
            </a:r>
            <a:r>
              <a:rPr lang="en-US" altLang="zh-CN" sz="2400" b="1" dirty="0">
                <a:latin typeface="+mn-lt"/>
              </a:rPr>
              <a:t>.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53267" name="Oval 20">
            <a:extLst>
              <a:ext uri="{FF2B5EF4-FFF2-40B4-BE49-F238E27FC236}">
                <a16:creationId xmlns="" xmlns:a16="http://schemas.microsoft.com/office/drawing/2014/main" id="{9021D828-E71B-40EF-8930-D7CBEB6198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7651" y="815182"/>
            <a:ext cx="109537" cy="1079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100" b="1" i="1">
              <a:latin typeface="+mn-lt"/>
            </a:endParaRPr>
          </a:p>
        </p:txBody>
      </p:sp>
      <p:sp>
        <p:nvSpPr>
          <p:cNvPr id="53268" name="Oval 21">
            <a:extLst>
              <a:ext uri="{FF2B5EF4-FFF2-40B4-BE49-F238E27FC236}">
                <a16:creationId xmlns="" xmlns:a16="http://schemas.microsoft.com/office/drawing/2014/main" id="{6907840F-A467-4FAF-AF7F-C1C071E756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27401" y="1734344"/>
            <a:ext cx="107950" cy="1079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100" b="1" i="1">
              <a:latin typeface="+mn-lt"/>
            </a:endParaRPr>
          </a:p>
        </p:txBody>
      </p:sp>
      <p:grpSp>
        <p:nvGrpSpPr>
          <p:cNvPr id="53269" name="组合 3">
            <a:extLst>
              <a:ext uri="{FF2B5EF4-FFF2-40B4-BE49-F238E27FC236}">
                <a16:creationId xmlns="" xmlns:a16="http://schemas.microsoft.com/office/drawing/2014/main" id="{304EE155-8262-4E3E-9408-637E07B2180B}"/>
              </a:ext>
            </a:extLst>
          </p:cNvPr>
          <p:cNvGrpSpPr>
            <a:grpSpLocks/>
          </p:cNvGrpSpPr>
          <p:nvPr/>
        </p:nvGrpSpPr>
        <p:grpSpPr bwMode="auto">
          <a:xfrm>
            <a:off x="-15875" y="-45136"/>
            <a:ext cx="2006600" cy="478473"/>
            <a:chOff x="248" y="40"/>
            <a:chExt cx="3160" cy="753"/>
          </a:xfrm>
        </p:grpSpPr>
        <p:cxnSp>
          <p:nvCxnSpPr>
            <p:cNvPr id="14" name="直线连接符 13">
              <a:extLst>
                <a:ext uri="{FF2B5EF4-FFF2-40B4-BE49-F238E27FC236}">
                  <a16:creationId xmlns="" xmlns:a16="http://schemas.microsoft.com/office/drawing/2014/main" id="{59BD0878-3FBB-42F8-BD79-7A65F1F16E42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3271" name="文本框 15">
              <a:extLst>
                <a:ext uri="{FF2B5EF4-FFF2-40B4-BE49-F238E27FC236}">
                  <a16:creationId xmlns="" xmlns:a16="http://schemas.microsoft.com/office/drawing/2014/main" id="{613B1D99-598E-4E91-8FC9-40345E0150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探究新知</a:t>
              </a:r>
            </a:p>
          </p:txBody>
        </p:sp>
        <p:sp>
          <p:nvSpPr>
            <p:cNvPr id="17" name="Freeform 74">
              <a:extLst>
                <a:ext uri="{FF2B5EF4-FFF2-40B4-BE49-F238E27FC236}">
                  <a16:creationId xmlns="" xmlns:a16="http://schemas.microsoft.com/office/drawing/2014/main" id="{08F14952-C5F7-4F9C-8E43-FB3AEF59B842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83" y="21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463772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7" grpId="0"/>
      <p:bldP spid="256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5">
            <a:extLst>
              <a:ext uri="{FF2B5EF4-FFF2-40B4-BE49-F238E27FC236}">
                <a16:creationId xmlns="" xmlns:a16="http://schemas.microsoft.com/office/drawing/2014/main" id="{4E63E794-F61E-4321-91EE-319ED76644E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309468" y="490584"/>
            <a:ext cx="2752401" cy="62865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defTabSz="914400"/>
            <a:r>
              <a:rPr lang="zh-CN" altLang="en-US" sz="24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观察与思考</a:t>
            </a:r>
          </a:p>
        </p:txBody>
      </p:sp>
      <p:sp>
        <p:nvSpPr>
          <p:cNvPr id="36866" name="Rectangle 2">
            <a:extLst>
              <a:ext uri="{FF2B5EF4-FFF2-40B4-BE49-F238E27FC236}">
                <a16:creationId xmlns="" xmlns:a16="http://schemas.microsoft.com/office/drawing/2014/main" id="{9EF9A90B-AD72-47CC-82BB-ABA14328F7B0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832644" y="1319597"/>
            <a:ext cx="6858000" cy="1834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隶书" pitchFamily="49" charset="-122"/>
              </a:rPr>
              <a:t>1. 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隶书" pitchFamily="49" charset="-122"/>
              </a:rPr>
              <a:t>你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隶书" pitchFamily="49" charset="-122"/>
              </a:rPr>
              <a:t>能从中找出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隶书" pitchFamily="49" charset="-122"/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隶书" pitchFamily="49" charset="-122"/>
              </a:rPr>
              <a:t>个不同的三角形吗？与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隶书" pitchFamily="49" charset="-122"/>
              </a:rPr>
              <a:t>同学交流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隶书" pitchFamily="49" charset="-122"/>
              </a:rPr>
              <a:t>各自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隶书" pitchFamily="49" charset="-122"/>
              </a:rPr>
              <a:t>找出的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隶书" pitchFamily="49" charset="-122"/>
              </a:rPr>
              <a:t>三角形。</a:t>
            </a:r>
            <a:b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隶书" pitchFamily="49" charset="-122"/>
              </a:rPr>
            </a:b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隶书" pitchFamily="49" charset="-122"/>
              </a:rPr>
              <a:t>2. 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隶书" pitchFamily="49" charset="-122"/>
              </a:rPr>
              <a:t>这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隶书" pitchFamily="49" charset="-122"/>
              </a:rPr>
              <a:t>些三角形有什么共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隶书" pitchFamily="49" charset="-122"/>
              </a:rPr>
              <a:t>同</a:t>
            </a:r>
            <a:endParaRPr lang="en-US" altLang="zh-CN" sz="2400" b="1" dirty="0" smtClean="0">
              <a:solidFill>
                <a:srgbClr val="000000"/>
              </a:solidFill>
              <a:latin typeface="+mn-lt"/>
              <a:ea typeface="楷体" panose="02010609060101010101" pitchFamily="49" charset="-122"/>
              <a:sym typeface="隶书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隶书" pitchFamily="49" charset="-122"/>
              </a:rPr>
              <a:t>特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隶书" pitchFamily="49" charset="-122"/>
              </a:rPr>
              <a:t>点？</a:t>
            </a:r>
          </a:p>
        </p:txBody>
      </p:sp>
      <p:sp>
        <p:nvSpPr>
          <p:cNvPr id="9220" name="Text Box 10">
            <a:extLst>
              <a:ext uri="{FF2B5EF4-FFF2-40B4-BE49-F238E27FC236}">
                <a16:creationId xmlns="" xmlns:a16="http://schemas.microsoft.com/office/drawing/2014/main" id="{040A0D44-96E2-4895-8AD3-556B04E0B7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62019" y="2760192"/>
            <a:ext cx="457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>
                <a:solidFill>
                  <a:srgbClr val="000000"/>
                </a:solidFill>
                <a:latin typeface="+mn-lt"/>
                <a:sym typeface="Times New Roman" panose="02020603050405020304" pitchFamily="18" charset="0"/>
              </a:rPr>
              <a:t>E</a:t>
            </a:r>
            <a:endParaRPr lang="zh-CN" altLang="en-US" sz="100" b="1" i="1">
              <a:latin typeface="+mn-lt"/>
            </a:endParaRPr>
          </a:p>
        </p:txBody>
      </p:sp>
      <p:pic>
        <p:nvPicPr>
          <p:cNvPr id="36868" name="Object 0">
            <a:extLst>
              <a:ext uri="{FF2B5EF4-FFF2-40B4-BE49-F238E27FC236}">
                <a16:creationId xmlns="" xmlns:a16="http://schemas.microsoft.com/office/drawing/2014/main" id="{132EB509-42A7-4277-A257-B78EA3B6D5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5544" y="2322042"/>
            <a:ext cx="3646488" cy="1917700"/>
          </a:xfrm>
          <a:prstGeom prst="rect">
            <a:avLst/>
          </a:prstGeom>
          <a:solidFill>
            <a:srgbClr val="918415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9222" name="Text Box 20">
            <a:extLst>
              <a:ext uri="{FF2B5EF4-FFF2-40B4-BE49-F238E27FC236}">
                <a16:creationId xmlns="" xmlns:a16="http://schemas.microsoft.com/office/drawing/2014/main" id="{DBF6232C-A3D5-4E99-B224-B32B7EF887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61869" y="3942880"/>
            <a:ext cx="5715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>
                <a:solidFill>
                  <a:srgbClr val="000000"/>
                </a:solidFill>
                <a:latin typeface="+mn-lt"/>
                <a:sym typeface="Times New Roman" panose="02020603050405020304" pitchFamily="18" charset="0"/>
              </a:rPr>
              <a:t>D</a:t>
            </a:r>
            <a:endParaRPr lang="zh-CN" altLang="en-US" sz="100" b="1" i="1">
              <a:latin typeface="+mn-lt"/>
            </a:endParaRPr>
          </a:p>
        </p:txBody>
      </p:sp>
      <p:sp>
        <p:nvSpPr>
          <p:cNvPr id="9223" name="Text Box 21">
            <a:extLst>
              <a:ext uri="{FF2B5EF4-FFF2-40B4-BE49-F238E27FC236}">
                <a16:creationId xmlns="" xmlns:a16="http://schemas.microsoft.com/office/drawing/2014/main" id="{DD445DC4-1BD9-48C4-ABF2-752484A82E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19144" y="2699867"/>
            <a:ext cx="5715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>
                <a:solidFill>
                  <a:srgbClr val="000000"/>
                </a:solidFill>
                <a:latin typeface="+mn-lt"/>
                <a:sym typeface="Times New Roman" panose="02020603050405020304" pitchFamily="18" charset="0"/>
              </a:rPr>
              <a:t>E</a:t>
            </a:r>
            <a:endParaRPr lang="zh-CN" altLang="en-US" sz="100" b="1" i="1">
              <a:latin typeface="+mn-lt"/>
            </a:endParaRPr>
          </a:p>
        </p:txBody>
      </p:sp>
      <p:sp>
        <p:nvSpPr>
          <p:cNvPr id="9224" name="Text Box 22">
            <a:extLst>
              <a:ext uri="{FF2B5EF4-FFF2-40B4-BE49-F238E27FC236}">
                <a16:creationId xmlns="" xmlns:a16="http://schemas.microsoft.com/office/drawing/2014/main" id="{7A218A95-873A-4A13-A86C-FF7E50166E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7803" y="2927106"/>
            <a:ext cx="4000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 dirty="0">
                <a:solidFill>
                  <a:srgbClr val="000000"/>
                </a:solidFill>
                <a:latin typeface="+mn-lt"/>
                <a:sym typeface="Times New Roman" panose="02020603050405020304" pitchFamily="18" charset="0"/>
              </a:rPr>
              <a:t>F</a:t>
            </a:r>
            <a:endParaRPr lang="zh-CN" altLang="en-US" sz="100" b="1" i="1" dirty="0">
              <a:latin typeface="+mn-lt"/>
            </a:endParaRPr>
          </a:p>
        </p:txBody>
      </p:sp>
      <p:sp>
        <p:nvSpPr>
          <p:cNvPr id="9225" name="Text Box 23">
            <a:extLst>
              <a:ext uri="{FF2B5EF4-FFF2-40B4-BE49-F238E27FC236}">
                <a16:creationId xmlns="" xmlns:a16="http://schemas.microsoft.com/office/drawing/2014/main" id="{3D738FE3-90DA-4315-92DF-D17086F2E2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2632" y="3942880"/>
            <a:ext cx="685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>
                <a:solidFill>
                  <a:srgbClr val="000000"/>
                </a:solidFill>
                <a:latin typeface="+mn-lt"/>
                <a:sym typeface="Times New Roman" panose="02020603050405020304" pitchFamily="18" charset="0"/>
              </a:rPr>
              <a:t>G</a:t>
            </a:r>
            <a:endParaRPr lang="zh-CN" altLang="en-US" sz="100" b="1" i="1">
              <a:latin typeface="+mn-lt"/>
            </a:endParaRPr>
          </a:p>
        </p:txBody>
      </p:sp>
      <p:sp>
        <p:nvSpPr>
          <p:cNvPr id="9226" name="Text Box 6">
            <a:extLst>
              <a:ext uri="{FF2B5EF4-FFF2-40B4-BE49-F238E27FC236}">
                <a16:creationId xmlns="" xmlns:a16="http://schemas.microsoft.com/office/drawing/2014/main" id="{0D7DBC64-D61D-4F73-AFF4-4E961C856A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4244" y="2104555"/>
            <a:ext cx="457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 dirty="0">
                <a:solidFill>
                  <a:srgbClr val="000000"/>
                </a:solidFill>
                <a:latin typeface="+mn-lt"/>
                <a:sym typeface="Times New Roman" panose="02020603050405020304" pitchFamily="18" charset="0"/>
              </a:rPr>
              <a:t>A</a:t>
            </a:r>
            <a:endParaRPr lang="zh-CN" altLang="en-US" sz="100" b="1" i="1" dirty="0">
              <a:latin typeface="+mn-lt"/>
            </a:endParaRPr>
          </a:p>
        </p:txBody>
      </p:sp>
      <p:sp>
        <p:nvSpPr>
          <p:cNvPr id="9227" name="Text Box 7">
            <a:extLst>
              <a:ext uri="{FF2B5EF4-FFF2-40B4-BE49-F238E27FC236}">
                <a16:creationId xmlns="" xmlns:a16="http://schemas.microsoft.com/office/drawing/2014/main" id="{63A8661E-92FA-4388-80F0-864708B39C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0276" y="3926601"/>
            <a:ext cx="4000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 dirty="0">
                <a:solidFill>
                  <a:srgbClr val="000000"/>
                </a:solidFill>
                <a:latin typeface="+mn-lt"/>
                <a:sym typeface="Times New Roman" panose="02020603050405020304" pitchFamily="18" charset="0"/>
              </a:rPr>
              <a:t>B</a:t>
            </a:r>
            <a:endParaRPr lang="zh-CN" altLang="en-US" sz="100" b="1" i="1" dirty="0">
              <a:latin typeface="+mn-lt"/>
            </a:endParaRPr>
          </a:p>
        </p:txBody>
      </p:sp>
      <p:sp>
        <p:nvSpPr>
          <p:cNvPr id="9228" name="Text Box 8">
            <a:extLst>
              <a:ext uri="{FF2B5EF4-FFF2-40B4-BE49-F238E27FC236}">
                <a16:creationId xmlns="" xmlns:a16="http://schemas.microsoft.com/office/drawing/2014/main" id="{5C96CF18-ED1A-4D36-AF33-6EBC272D47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70107" y="3822230"/>
            <a:ext cx="4000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>
                <a:solidFill>
                  <a:srgbClr val="000000"/>
                </a:solidFill>
                <a:latin typeface="+mn-lt"/>
                <a:sym typeface="Times New Roman" panose="02020603050405020304" pitchFamily="18" charset="0"/>
              </a:rPr>
              <a:t>C</a:t>
            </a:r>
            <a:endParaRPr lang="zh-CN" altLang="en-US" sz="100" b="1" i="1">
              <a:latin typeface="+mn-lt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6390" y="463751"/>
            <a:ext cx="686495" cy="60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" name="组合 1"/>
          <p:cNvGrpSpPr>
            <a:grpSpLocks/>
          </p:cNvGrpSpPr>
          <p:nvPr/>
        </p:nvGrpSpPr>
        <p:grpSpPr bwMode="auto">
          <a:xfrm>
            <a:off x="0" y="-33349"/>
            <a:ext cx="2035175" cy="493712"/>
            <a:chOff x="100" y="70"/>
            <a:chExt cx="3205" cy="778"/>
          </a:xfrm>
        </p:grpSpPr>
        <p:cxnSp>
          <p:nvCxnSpPr>
            <p:cNvPr id="20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18"/>
            <p:cNvSpPr txBox="1">
              <a:spLocks noChangeArrowheads="1"/>
            </p:cNvSpPr>
            <p:nvPr/>
          </p:nvSpPr>
          <p:spPr bwMode="auto">
            <a:xfrm>
              <a:off x="915" y="7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导入新知</a:t>
              </a:r>
            </a:p>
          </p:txBody>
        </p:sp>
        <p:sp>
          <p:nvSpPr>
            <p:cNvPr id="22" name="Freeform 74"/>
            <p:cNvSpPr>
              <a:spLocks noChangeAspect="1" noEditPoints="1"/>
            </p:cNvSpPr>
            <p:nvPr/>
          </p:nvSpPr>
          <p:spPr bwMode="auto">
            <a:xfrm>
              <a:off x="233" y="203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>
            <a:extLst>
              <a:ext uri="{FF2B5EF4-FFF2-40B4-BE49-F238E27FC236}">
                <a16:creationId xmlns="" xmlns:a16="http://schemas.microsoft.com/office/drawing/2014/main" id="{D9BEEF3A-0221-4CCF-909A-48D783683A83}"/>
              </a:ext>
            </a:extLst>
          </p:cNvPr>
          <p:cNvSpPr/>
          <p:nvPr/>
        </p:nvSpPr>
        <p:spPr>
          <a:xfrm>
            <a:off x="839871" y="1071562"/>
            <a:ext cx="787550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lang="en-US" altLang="zh-CN" sz="2400" b="1" noProof="1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3 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</a:rPr>
              <a:t>下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</a:rPr>
              <a:t>列长度的各组线段能否组成一个三角形？</a:t>
            </a:r>
          </a:p>
          <a:p>
            <a:pPr>
              <a:lnSpc>
                <a:spcPct val="150000"/>
              </a:lnSpc>
            </a:pPr>
            <a:r>
              <a:rPr lang="en-US" altLang="zh-CN" sz="2400" b="1" noProof="1" smtClean="0">
                <a:latin typeface="+mn-lt"/>
                <a:ea typeface="楷体" panose="02010609060101010101" pitchFamily="49" charset="-122"/>
              </a:rPr>
              <a:t>(1)15cm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</a:rPr>
              <a:t>10cm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</a:rPr>
              <a:t>7cm    </a:t>
            </a:r>
            <a:r>
              <a:rPr lang="en-US" altLang="zh-CN" sz="2400" b="1" noProof="1" smtClean="0">
                <a:latin typeface="+mn-lt"/>
                <a:ea typeface="楷体" panose="02010609060101010101" pitchFamily="49" charset="-122"/>
              </a:rPr>
              <a:t>         (2) 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</a:rPr>
              <a:t>4cm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</a:rPr>
              <a:t>5cm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</a:rPr>
              <a:t>10cm</a:t>
            </a:r>
          </a:p>
          <a:p>
            <a:pPr>
              <a:lnSpc>
                <a:spcPct val="150000"/>
              </a:lnSpc>
            </a:pPr>
            <a:r>
              <a:rPr lang="en-US" altLang="zh-CN" sz="2400" b="1" noProof="1" smtClean="0">
                <a:latin typeface="+mn-lt"/>
                <a:ea typeface="楷体" panose="02010609060101010101" pitchFamily="49" charset="-122"/>
              </a:rPr>
              <a:t>(3) 3cm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</a:rPr>
              <a:t>8cm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</a:rPr>
              <a:t>5cm       </a:t>
            </a:r>
            <a:r>
              <a:rPr lang="en-US" altLang="zh-CN" sz="2400" b="1" noProof="1" smtClean="0">
                <a:latin typeface="+mn-lt"/>
                <a:ea typeface="楷体" panose="02010609060101010101" pitchFamily="49" charset="-122"/>
              </a:rPr>
              <a:t>         (4) 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</a:rPr>
              <a:t>4cm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</a:rPr>
              <a:t>5cm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</a:rPr>
              <a:t>6cm</a:t>
            </a:r>
          </a:p>
        </p:txBody>
      </p:sp>
      <p:sp>
        <p:nvSpPr>
          <p:cNvPr id="7172" name="Rectangle 4">
            <a:extLst>
              <a:ext uri="{FF2B5EF4-FFF2-40B4-BE49-F238E27FC236}">
                <a16:creationId xmlns="" xmlns:a16="http://schemas.microsoft.com/office/drawing/2014/main" id="{F6F0EDF4-EF2E-4F30-B538-6E80649AC9FB}"/>
              </a:ext>
            </a:extLst>
          </p:cNvPr>
          <p:cNvSpPr/>
          <p:nvPr/>
        </p:nvSpPr>
        <p:spPr>
          <a:xfrm>
            <a:off x="1235910" y="3335198"/>
            <a:ext cx="7574716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b="1" noProof="1">
                <a:latin typeface="+mn-lt"/>
                <a:ea typeface="仿宋" panose="02010609060101010101" pitchFamily="49" charset="-122"/>
              </a:rPr>
              <a:t>  </a:t>
            </a:r>
            <a:r>
              <a:rPr lang="en-US" altLang="zh-CN" sz="2000" b="1" noProof="1" smtClean="0">
                <a:latin typeface="+mn-lt"/>
                <a:ea typeface="仿宋" panose="02010609060101010101" pitchFamily="49" charset="-122"/>
              </a:rPr>
              <a:t>(2) </a:t>
            </a: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因为</a:t>
            </a:r>
            <a:r>
              <a:rPr lang="en-US" altLang="zh-CN" sz="2000" b="1" noProof="1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4cm+5cm&lt;10cm</a:t>
            </a:r>
            <a:r>
              <a:rPr lang="zh-CN" altLang="en-US" sz="2000" b="1" noProof="1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000" b="1" noProof="1" smtClean="0">
                <a:latin typeface="+mn-lt"/>
                <a:ea typeface="仿宋" panose="02010609060101010101" pitchFamily="49" charset="-122"/>
              </a:rPr>
              <a:t>所</a:t>
            </a: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以这三条线段</a:t>
            </a:r>
            <a:r>
              <a:rPr lang="zh-CN" altLang="en-US" sz="20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不能</a:t>
            </a: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组成一个三角形</a:t>
            </a:r>
            <a:r>
              <a:rPr lang="en-US" altLang="zh-CN" sz="2000" b="1" noProof="1"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sp>
        <p:nvSpPr>
          <p:cNvPr id="7173" name="Rectangle 5">
            <a:extLst>
              <a:ext uri="{FF2B5EF4-FFF2-40B4-BE49-F238E27FC236}">
                <a16:creationId xmlns="" xmlns:a16="http://schemas.microsoft.com/office/drawing/2014/main" id="{43F971DD-20C0-4242-B2AB-92087EDE1F72}"/>
              </a:ext>
            </a:extLst>
          </p:cNvPr>
          <p:cNvSpPr/>
          <p:nvPr/>
        </p:nvSpPr>
        <p:spPr>
          <a:xfrm>
            <a:off x="1117283" y="3819525"/>
            <a:ext cx="7550151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b="1" noProof="1">
                <a:solidFill>
                  <a:srgbClr val="000066"/>
                </a:solidFill>
                <a:latin typeface="+mn-lt"/>
                <a:ea typeface="仿宋" panose="02010609060101010101" pitchFamily="49" charset="-122"/>
              </a:rPr>
              <a:t>   </a:t>
            </a:r>
            <a:r>
              <a:rPr lang="en-US" altLang="zh-CN" sz="2000" b="1" noProof="1" smtClean="0">
                <a:latin typeface="+mn-lt"/>
                <a:ea typeface="仿宋" panose="02010609060101010101" pitchFamily="49" charset="-122"/>
              </a:rPr>
              <a:t>(3) </a:t>
            </a: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因为</a:t>
            </a:r>
            <a:r>
              <a:rPr lang="en-US" altLang="zh-CN" sz="2000" b="1" noProof="1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3cm+5cm=8cm</a:t>
            </a:r>
            <a:r>
              <a:rPr lang="zh-CN" altLang="en-US" sz="2000" b="1" noProof="1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 </a:t>
            </a: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所以这三条线段</a:t>
            </a:r>
            <a:r>
              <a:rPr lang="zh-CN" altLang="en-US" sz="20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不能</a:t>
            </a: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组成一个三角形</a:t>
            </a:r>
            <a:r>
              <a:rPr lang="en-US" altLang="zh-CN" sz="2000" b="1" noProof="1"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grpSp>
        <p:nvGrpSpPr>
          <p:cNvPr id="2" name="Group 7">
            <a:extLst>
              <a:ext uri="{FF2B5EF4-FFF2-40B4-BE49-F238E27FC236}">
                <a16:creationId xmlns="" xmlns:a16="http://schemas.microsoft.com/office/drawing/2014/main" id="{ACA1DDB8-8F63-4613-B249-9D40D4361739}"/>
              </a:ext>
            </a:extLst>
          </p:cNvPr>
          <p:cNvGrpSpPr>
            <a:grpSpLocks/>
          </p:cNvGrpSpPr>
          <p:nvPr/>
        </p:nvGrpSpPr>
        <p:grpSpPr bwMode="auto">
          <a:xfrm>
            <a:off x="820516" y="2871705"/>
            <a:ext cx="7868391" cy="407635"/>
            <a:chOff x="416" y="1988"/>
            <a:chExt cx="6098" cy="343"/>
          </a:xfrm>
        </p:grpSpPr>
        <p:sp>
          <p:nvSpPr>
            <p:cNvPr id="16393" name="Rectangle 8">
              <a:extLst>
                <a:ext uri="{FF2B5EF4-FFF2-40B4-BE49-F238E27FC236}">
                  <a16:creationId xmlns="" xmlns:a16="http://schemas.microsoft.com/office/drawing/2014/main" id="{8AEDD56D-7CED-47EE-8FA3-1FC84450E612}"/>
                </a:ext>
              </a:extLst>
            </p:cNvPr>
            <p:cNvSpPr/>
            <p:nvPr/>
          </p:nvSpPr>
          <p:spPr>
            <a:xfrm>
              <a:off x="416" y="1988"/>
              <a:ext cx="6098" cy="33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noProof="1">
                  <a:solidFill>
                    <a:srgbClr val="000066"/>
                  </a:solidFill>
                  <a:latin typeface="+mn-lt"/>
                </a:rPr>
                <a:t>         </a:t>
              </a:r>
              <a:r>
                <a:rPr lang="en-US" altLang="zh-CN" sz="2000" b="1" noProof="1" smtClean="0">
                  <a:latin typeface="+mn-lt"/>
                  <a:ea typeface="仿宋" panose="02010609060101010101" pitchFamily="49" charset="-122"/>
                </a:rPr>
                <a:t>(1) </a:t>
              </a:r>
              <a:r>
                <a:rPr lang="zh-CN" altLang="en-US" sz="2000" b="1" noProof="1">
                  <a:latin typeface="+mn-lt"/>
                  <a:ea typeface="仿宋" panose="02010609060101010101" pitchFamily="49" charset="-122"/>
                </a:rPr>
                <a:t>因为</a:t>
              </a:r>
              <a:r>
                <a:rPr lang="en-US" altLang="zh-CN" sz="2000" b="1" noProof="1" smtClean="0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</a:rPr>
                <a:t>10cm+7cm&gt;15cm</a:t>
              </a:r>
              <a:r>
                <a:rPr lang="zh-CN" altLang="en-US" sz="2000" b="1" noProof="1" smtClean="0">
                  <a:latin typeface="+mn-lt"/>
                  <a:ea typeface="仿宋" panose="02010609060101010101" pitchFamily="49" charset="-122"/>
                </a:rPr>
                <a:t>， </a:t>
              </a:r>
              <a:r>
                <a:rPr lang="zh-CN" altLang="en-US" sz="2000" b="1" noProof="1">
                  <a:latin typeface="+mn-lt"/>
                  <a:ea typeface="仿宋" panose="02010609060101010101" pitchFamily="49" charset="-122"/>
                </a:rPr>
                <a:t>所以这三条线段</a:t>
              </a:r>
              <a:r>
                <a:rPr lang="zh-CN" altLang="en-US" sz="2000" b="1" noProof="1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</a:rPr>
                <a:t>能</a:t>
              </a:r>
              <a:r>
                <a:rPr lang="zh-CN" altLang="en-US" sz="2000" b="1" noProof="1">
                  <a:latin typeface="+mn-lt"/>
                  <a:ea typeface="仿宋" panose="02010609060101010101" pitchFamily="49" charset="-122"/>
                </a:rPr>
                <a:t>组成一个三角形</a:t>
              </a:r>
              <a:r>
                <a:rPr lang="en-US" altLang="zh-CN" sz="2000" b="1" noProof="1">
                  <a:latin typeface="+mn-lt"/>
                  <a:ea typeface="仿宋" panose="02010609060101010101" pitchFamily="49" charset="-122"/>
                </a:rPr>
                <a:t>.</a:t>
              </a:r>
            </a:p>
          </p:txBody>
        </p:sp>
        <p:sp>
          <p:nvSpPr>
            <p:cNvPr id="54278" name="Rectangle 9">
              <a:extLst>
                <a:ext uri="{FF2B5EF4-FFF2-40B4-BE49-F238E27FC236}">
                  <a16:creationId xmlns="" xmlns:a16="http://schemas.microsoft.com/office/drawing/2014/main" id="{7D09D2FD-3C54-471F-B9A4-DBD84B5E9E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" y="1994"/>
              <a:ext cx="538" cy="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解：</a:t>
              </a:r>
            </a:p>
          </p:txBody>
        </p:sp>
      </p:grpSp>
      <p:sp>
        <p:nvSpPr>
          <p:cNvPr id="7178" name="Rectangle 10">
            <a:extLst>
              <a:ext uri="{FF2B5EF4-FFF2-40B4-BE49-F238E27FC236}">
                <a16:creationId xmlns="" xmlns:a16="http://schemas.microsoft.com/office/drawing/2014/main" id="{E8DDBF55-6A32-4B42-AD6E-6FD186D4EFF5}"/>
              </a:ext>
            </a:extLst>
          </p:cNvPr>
          <p:cNvSpPr/>
          <p:nvPr/>
        </p:nvSpPr>
        <p:spPr>
          <a:xfrm>
            <a:off x="1170071" y="4251385"/>
            <a:ext cx="7497363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b="1" noProof="1">
                <a:latin typeface="+mn-lt"/>
                <a:ea typeface="仿宋" panose="02010609060101010101" pitchFamily="49" charset="-122"/>
              </a:rPr>
              <a:t>  </a:t>
            </a:r>
            <a:r>
              <a:rPr lang="en-US" altLang="zh-CN" sz="2000" b="1" noProof="1" smtClean="0">
                <a:latin typeface="+mn-lt"/>
                <a:ea typeface="仿宋" panose="02010609060101010101" pitchFamily="49" charset="-122"/>
              </a:rPr>
              <a:t>(4) </a:t>
            </a: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因为</a:t>
            </a:r>
            <a:r>
              <a:rPr lang="en-US" altLang="zh-CN" sz="2000" b="1" noProof="1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4cm+5cm&gt;6cm</a:t>
            </a:r>
            <a:r>
              <a:rPr lang="zh-CN" altLang="en-US" sz="2000" b="1" noProof="1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000" b="1" noProof="1" smtClean="0">
                <a:latin typeface="+mn-lt"/>
                <a:ea typeface="仿宋" panose="02010609060101010101" pitchFamily="49" charset="-122"/>
              </a:rPr>
              <a:t>所</a:t>
            </a: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以这三条线段</a:t>
            </a:r>
            <a:r>
              <a:rPr lang="zh-CN" altLang="en-US" sz="20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能</a:t>
            </a: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组成一个三角形</a:t>
            </a:r>
            <a:r>
              <a:rPr lang="en-US" altLang="zh-CN" sz="2000" b="1" noProof="1"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grpSp>
        <p:nvGrpSpPr>
          <p:cNvPr id="54285" name="组合 6">
            <a:extLst>
              <a:ext uri="{FF2B5EF4-FFF2-40B4-BE49-F238E27FC236}">
                <a16:creationId xmlns="" xmlns:a16="http://schemas.microsoft.com/office/drawing/2014/main" id="{5775492A-25EC-437A-801B-C8F2E38D4283}"/>
              </a:ext>
            </a:extLst>
          </p:cNvPr>
          <p:cNvGrpSpPr>
            <a:grpSpLocks/>
          </p:cNvGrpSpPr>
          <p:nvPr/>
        </p:nvGrpSpPr>
        <p:grpSpPr bwMode="auto">
          <a:xfrm>
            <a:off x="371559" y="579437"/>
            <a:ext cx="1858962" cy="492125"/>
            <a:chOff x="427462" y="558483"/>
            <a:chExt cx="1858351" cy="492443"/>
          </a:xfrm>
        </p:grpSpPr>
        <p:grpSp>
          <p:nvGrpSpPr>
            <p:cNvPr id="54286" name="组合 5">
              <a:extLst>
                <a:ext uri="{FF2B5EF4-FFF2-40B4-BE49-F238E27FC236}">
                  <a16:creationId xmlns="" xmlns:a16="http://schemas.microsoft.com/office/drawing/2014/main" id="{164FCABD-2868-4E99-85DF-44CD6A59BFE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>
                <a:extLst>
                  <a:ext uri="{FF2B5EF4-FFF2-40B4-BE49-F238E27FC236}">
                    <a16:creationId xmlns="" xmlns:a16="http://schemas.microsoft.com/office/drawing/2014/main" id="{52BA7BF9-532C-4918-B5AF-5D5966CA9B24}"/>
                  </a:ext>
                </a:extLst>
              </p:cNvPr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="" xmlns:a16="http://schemas.microsoft.com/office/drawing/2014/main" id="{97C64540-4C7D-477C-A704-8AB3B767396D}"/>
                  </a:ext>
                </a:extLst>
              </p:cNvPr>
              <p:cNvSpPr/>
              <p:nvPr/>
            </p:nvSpPr>
            <p:spPr>
              <a:xfrm>
                <a:off x="2507551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="" xmlns:a16="http://schemas.microsoft.com/office/drawing/2014/main" id="{B16FFE47-11B0-4190-8EF2-36032D071CCA}"/>
                  </a:ext>
                </a:extLst>
              </p:cNvPr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="" xmlns:a16="http://schemas.microsoft.com/office/drawing/2014/main" id="{4577F05B-1AFD-438F-8EF5-734100C6558E}"/>
                  </a:ext>
                </a:extLst>
              </p:cNvPr>
              <p:cNvSpPr/>
              <p:nvPr/>
            </p:nvSpPr>
            <p:spPr>
              <a:xfrm>
                <a:off x="3167734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D2AC1BAE-5FA1-40A7-AFCD-97B54878EF91}"/>
                  </a:ext>
                </a:extLst>
              </p:cNvPr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54292" name="文本框 11">
              <a:extLst>
                <a:ext uri="{FF2B5EF4-FFF2-40B4-BE49-F238E27FC236}">
                  <a16:creationId xmlns="" xmlns:a16="http://schemas.microsoft.com/office/drawing/2014/main" id="{1DF57E49-17C0-4923-9B8E-2F91C51FB9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  <a:latin typeface="+mn-lt"/>
                </a:rPr>
                <a:t>素养考点 </a:t>
              </a:r>
              <a:r>
                <a:rPr lang="en-US" altLang="zh-CN" sz="2600" b="1" dirty="0" smtClean="0">
                  <a:solidFill>
                    <a:schemeClr val="bg1"/>
                  </a:solidFill>
                  <a:latin typeface="+mn-lt"/>
                </a:rPr>
                <a:t>3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54293" name="TextBox 8">
            <a:extLst>
              <a:ext uri="{FF2B5EF4-FFF2-40B4-BE49-F238E27FC236}">
                <a16:creationId xmlns="" xmlns:a16="http://schemas.microsoft.com/office/drawing/2014/main" id="{D486AEDF-EB0B-4064-83E3-552EB56412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0288" y="607710"/>
            <a:ext cx="65103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利用三角形三边的关系判断三条线段能否组成三角形</a:t>
            </a:r>
          </a:p>
        </p:txBody>
      </p:sp>
      <p:grpSp>
        <p:nvGrpSpPr>
          <p:cNvPr id="35" name="组合 2"/>
          <p:cNvGrpSpPr>
            <a:grpSpLocks/>
          </p:cNvGrpSpPr>
          <p:nvPr/>
        </p:nvGrpSpPr>
        <p:grpSpPr bwMode="auto">
          <a:xfrm>
            <a:off x="-3175" y="-57150"/>
            <a:ext cx="2006600" cy="478473"/>
            <a:chOff x="123" y="40"/>
            <a:chExt cx="3160" cy="753"/>
          </a:xfrm>
        </p:grpSpPr>
        <p:cxnSp>
          <p:nvCxnSpPr>
            <p:cNvPr id="3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18"/>
            <p:cNvSpPr txBox="1">
              <a:spLocks noChangeArrowheads="1"/>
            </p:cNvSpPr>
            <p:nvPr/>
          </p:nvSpPr>
          <p:spPr bwMode="auto">
            <a:xfrm>
              <a:off x="93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38" name="Freeform 74"/>
            <p:cNvSpPr>
              <a:spLocks noChangeAspect="1" noEditPoints="1"/>
            </p:cNvSpPr>
            <p:nvPr/>
          </p:nvSpPr>
          <p:spPr bwMode="auto">
            <a:xfrm>
              <a:off x="248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3" grpId="0"/>
      <p:bldP spid="717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57163" y="582613"/>
            <a:ext cx="8593137" cy="4446588"/>
            <a:chOff x="-3593057" y="1567520"/>
            <a:chExt cx="8776917" cy="4426362"/>
          </a:xfrm>
        </p:grpSpPr>
        <p:pic>
          <p:nvPicPr>
            <p:cNvPr id="32" name="一个圆顶角并剪去另一个顶角的矩形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3593057" y="1567520"/>
              <a:ext cx="8776917" cy="442636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" name="矩形 32"/>
            <p:cNvSpPr/>
            <p:nvPr/>
          </p:nvSpPr>
          <p:spPr>
            <a:xfrm>
              <a:off x="-2747301" y="1767880"/>
              <a:ext cx="2702169" cy="644062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sp>
        <p:nvSpPr>
          <p:cNvPr id="53256" name="Rectangle 2">
            <a:extLst>
              <a:ext uri="{FF2B5EF4-FFF2-40B4-BE49-F238E27FC236}">
                <a16:creationId xmlns="" xmlns:a16="http://schemas.microsoft.com/office/drawing/2014/main" id="{E205E7CE-4D12-420E-B43F-67A8605EF5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2188" y="1430894"/>
            <a:ext cx="7342188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+mn-lt"/>
              </a:rPr>
              <a:t>         只</a:t>
            </a:r>
            <a:r>
              <a:rPr lang="zh-CN" altLang="en-US" sz="2800" b="1" dirty="0">
                <a:latin typeface="+mn-lt"/>
              </a:rPr>
              <a:t>要满足较小的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</a:rPr>
              <a:t>两条线段之和大于第三条线</a:t>
            </a:r>
            <a:r>
              <a:rPr lang="zh-CN" altLang="en-US" sz="2800" b="1" dirty="0" smtClean="0">
                <a:solidFill>
                  <a:srgbClr val="FF0000"/>
                </a:solidFill>
                <a:latin typeface="+mn-lt"/>
              </a:rPr>
              <a:t>段</a:t>
            </a:r>
            <a:r>
              <a:rPr lang="zh-CN" altLang="en-US" sz="2800" b="1" dirty="0" smtClean="0">
                <a:latin typeface="+mn-lt"/>
              </a:rPr>
              <a:t>，或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</a:rPr>
              <a:t>较长线段与最短线段之差小于中间线</a:t>
            </a:r>
            <a:r>
              <a:rPr lang="zh-CN" altLang="en-US" sz="2800" b="1" dirty="0" smtClean="0">
                <a:solidFill>
                  <a:srgbClr val="FF0000"/>
                </a:solidFill>
                <a:latin typeface="+mn-lt"/>
              </a:rPr>
              <a:t>段</a:t>
            </a:r>
            <a:r>
              <a:rPr lang="zh-CN" altLang="en-US" sz="2800" b="1" dirty="0" smtClean="0">
                <a:latin typeface="+mn-lt"/>
              </a:rPr>
              <a:t>，便</a:t>
            </a:r>
            <a:r>
              <a:rPr lang="zh-CN" altLang="en-US" sz="2800" b="1" dirty="0">
                <a:latin typeface="+mn-lt"/>
              </a:rPr>
              <a:t>可构成三角形</a:t>
            </a:r>
            <a:r>
              <a:rPr lang="en-US" altLang="zh-CN" sz="2800" b="1" dirty="0">
                <a:latin typeface="+mn-lt"/>
              </a:rPr>
              <a:t>;</a:t>
            </a:r>
            <a:r>
              <a:rPr lang="zh-CN" altLang="en-US" sz="2800" b="1" dirty="0">
                <a:latin typeface="+mn-lt"/>
              </a:rPr>
              <a:t>若不满</a:t>
            </a:r>
            <a:r>
              <a:rPr lang="zh-CN" altLang="en-US" sz="2800" b="1" dirty="0" smtClean="0">
                <a:latin typeface="+mn-lt"/>
              </a:rPr>
              <a:t>足，则</a:t>
            </a:r>
            <a:r>
              <a:rPr lang="zh-CN" altLang="en-US" sz="2800" b="1" dirty="0">
                <a:latin typeface="+mn-lt"/>
              </a:rPr>
              <a:t>不能构成三角形</a:t>
            </a:r>
            <a:r>
              <a:rPr lang="en-US" altLang="zh-CN" sz="2800" b="1" dirty="0">
                <a:latin typeface="+mn-lt"/>
              </a:rPr>
              <a:t>.</a:t>
            </a:r>
          </a:p>
        </p:txBody>
      </p:sp>
      <p:grpSp>
        <p:nvGrpSpPr>
          <p:cNvPr id="34" name="组 1"/>
          <p:cNvGrpSpPr/>
          <p:nvPr/>
        </p:nvGrpSpPr>
        <p:grpSpPr>
          <a:xfrm>
            <a:off x="1211265" y="582609"/>
            <a:ext cx="3184525" cy="617537"/>
            <a:chOff x="7647436" y="3815009"/>
            <a:chExt cx="3452021" cy="601051"/>
          </a:xfrm>
        </p:grpSpPr>
        <p:sp>
          <p:nvSpPr>
            <p:cNvPr id="35" name="文本框 30"/>
            <p:cNvSpPr txBox="1"/>
            <p:nvPr/>
          </p:nvSpPr>
          <p:spPr>
            <a:xfrm>
              <a:off x="8483529" y="3925465"/>
              <a:ext cx="2615928" cy="4493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defTabSz="685800" eaLnBrk="0" hangingPunct="0"/>
              <a:r>
                <a:rPr lang="zh-CN" altLang="en-US" sz="2400" dirty="0">
                  <a:solidFill>
                    <a:srgbClr val="1D41D5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方法点拨</a:t>
              </a:r>
            </a:p>
          </p:txBody>
        </p:sp>
        <p:pic>
          <p:nvPicPr>
            <p:cNvPr id="36" name="图片 35" descr="book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47436" y="3815009"/>
              <a:ext cx="977957" cy="60105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" name="组合 2"/>
          <p:cNvGrpSpPr>
            <a:grpSpLocks/>
          </p:cNvGrpSpPr>
          <p:nvPr/>
        </p:nvGrpSpPr>
        <p:grpSpPr bwMode="auto">
          <a:xfrm>
            <a:off x="-3175" y="-57150"/>
            <a:ext cx="2006600" cy="478473"/>
            <a:chOff x="123" y="40"/>
            <a:chExt cx="3160" cy="753"/>
          </a:xfrm>
        </p:grpSpPr>
        <p:cxnSp>
          <p:nvCxnSpPr>
            <p:cNvPr id="1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/>
            <p:cNvSpPr txBox="1">
              <a:spLocks noChangeArrowheads="1"/>
            </p:cNvSpPr>
            <p:nvPr/>
          </p:nvSpPr>
          <p:spPr bwMode="auto">
            <a:xfrm>
              <a:off x="93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6" name="Freeform 74"/>
            <p:cNvSpPr>
              <a:spLocks noChangeAspect="1" noEditPoints="1"/>
            </p:cNvSpPr>
            <p:nvPr/>
          </p:nvSpPr>
          <p:spPr bwMode="auto">
            <a:xfrm>
              <a:off x="248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036777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2">
            <a:extLst>
              <a:ext uri="{FF2B5EF4-FFF2-40B4-BE49-F238E27FC236}">
                <a16:creationId xmlns="" xmlns:a16="http://schemas.microsoft.com/office/drawing/2014/main" id="{ABBC8766-FFD3-4C23-A858-50444840C4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151" y="2057201"/>
            <a:ext cx="698300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(3)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以长为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3cm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5cm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7cm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10cm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的四条线段中的</a:t>
            </a: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     三条线段为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边，可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构成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_____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个三角形．</a:t>
            </a:r>
          </a:p>
        </p:txBody>
      </p:sp>
      <p:sp>
        <p:nvSpPr>
          <p:cNvPr id="55298" name="Rectangle 4">
            <a:extLst>
              <a:ext uri="{FF2B5EF4-FFF2-40B4-BE49-F238E27FC236}">
                <a16:creationId xmlns="" xmlns:a16="http://schemas.microsoft.com/office/drawing/2014/main" id="{4F451E4F-4F68-43AD-A3AA-1ACF305AE2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2662" y="1155402"/>
            <a:ext cx="79644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(1)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任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何三条线段都能组成一个三角形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5299" name="Rectangle 5">
            <a:extLst>
              <a:ext uri="{FF2B5EF4-FFF2-40B4-BE49-F238E27FC236}">
                <a16:creationId xmlns="" xmlns:a16="http://schemas.microsoft.com/office/drawing/2014/main" id="{FFE0AF85-489B-4590-87AB-55FAE49B4A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7940" y="1599009"/>
            <a:ext cx="79736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(2)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因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为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&gt;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，所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以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三边可以构成三角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形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.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300" name="Rectangle 6">
            <a:extLst>
              <a:ext uri="{FF2B5EF4-FFF2-40B4-BE49-F238E27FC236}">
                <a16:creationId xmlns="" xmlns:a16="http://schemas.microsoft.com/office/drawing/2014/main" id="{04F789BB-FF05-41ED-AFB1-B95E78933F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6475" y="2987902"/>
            <a:ext cx="7964487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(4)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已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知等腰三角形的两边长分别为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8cm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3cm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，则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这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三</a:t>
            </a:r>
            <a:endParaRPr lang="en-US" altLang="zh-CN" sz="2400" b="1" dirty="0" smtClean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角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形的周长为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/>
            </a:r>
            <a:br>
              <a:rPr lang="zh-CN" altLang="en-US" sz="2400" b="1" dirty="0">
                <a:latin typeface="+mn-lt"/>
                <a:ea typeface="楷体" panose="02010609060101010101" pitchFamily="49" charset="-122"/>
              </a:rPr>
            </a:b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A.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14cm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　           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         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B.19cm  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14cm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或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19cm    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              D.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不确定</a:t>
            </a:r>
            <a:br>
              <a:rPr lang="zh-CN" altLang="en-US" sz="2400" b="1" dirty="0">
                <a:latin typeface="+mn-lt"/>
                <a:ea typeface="楷体" panose="02010609060101010101" pitchFamily="49" charset="-122"/>
              </a:rPr>
            </a:b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0249" name="Text Box 9">
            <a:extLst>
              <a:ext uri="{FF2B5EF4-FFF2-40B4-BE49-F238E27FC236}">
                <a16:creationId xmlns="" xmlns:a16="http://schemas.microsoft.com/office/drawing/2014/main" id="{7BCB6C8A-2021-487E-A924-61F58A26B0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9889" y="1156692"/>
            <a:ext cx="809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×</a:t>
            </a:r>
          </a:p>
        </p:txBody>
      </p:sp>
      <p:sp>
        <p:nvSpPr>
          <p:cNvPr id="10250" name="Text Box 10">
            <a:extLst>
              <a:ext uri="{FF2B5EF4-FFF2-40B4-BE49-F238E27FC236}">
                <a16:creationId xmlns="" xmlns:a16="http://schemas.microsoft.com/office/drawing/2014/main" id="{C1871D91-D114-4DAD-827D-5CF70B1409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35789" y="1596826"/>
            <a:ext cx="809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×</a:t>
            </a:r>
          </a:p>
        </p:txBody>
      </p:sp>
      <p:sp>
        <p:nvSpPr>
          <p:cNvPr id="10251" name="Text Box 11">
            <a:extLst>
              <a:ext uri="{FF2B5EF4-FFF2-40B4-BE49-F238E27FC236}">
                <a16:creationId xmlns="" xmlns:a16="http://schemas.microsoft.com/office/drawing/2014/main" id="{699947FE-0E28-4A14-86E8-C858ECD3D3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9299" y="2521827"/>
            <a:ext cx="8112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</a:p>
        </p:txBody>
      </p:sp>
      <p:sp>
        <p:nvSpPr>
          <p:cNvPr id="10252" name="Text Box 12">
            <a:extLst>
              <a:ext uri="{FF2B5EF4-FFF2-40B4-BE49-F238E27FC236}">
                <a16:creationId xmlns="" xmlns:a16="http://schemas.microsoft.com/office/drawing/2014/main" id="{F0D8BD68-5CEE-4ED4-9620-33150E4921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8693" y="3512998"/>
            <a:ext cx="8112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B</a:t>
            </a:r>
          </a:p>
        </p:txBody>
      </p:sp>
      <p:sp>
        <p:nvSpPr>
          <p:cNvPr id="55305" name="Rectangle 13">
            <a:extLst>
              <a:ext uri="{FF2B5EF4-FFF2-40B4-BE49-F238E27FC236}">
                <a16:creationId xmlns="" xmlns:a16="http://schemas.microsoft.com/office/drawing/2014/main" id="{044112BA-985D-4739-AC71-AFFA427BA7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3963" y="3445558"/>
            <a:ext cx="540067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>
              <a:lnSpc>
                <a:spcPct val="125000"/>
              </a:lnSpc>
            </a:pPr>
            <a:endParaRPr lang="zh-CN" altLang="zh-CN" sz="2400" b="1">
              <a:solidFill>
                <a:srgbClr val="000066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5310" name="文本框 1">
            <a:extLst>
              <a:ext uri="{FF2B5EF4-FFF2-40B4-BE49-F238E27FC236}">
                <a16:creationId xmlns="" xmlns:a16="http://schemas.microsoft.com/office/drawing/2014/main" id="{77B3962B-C4F7-4CC2-9D07-CC50F3E576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1575" y="693738"/>
            <a:ext cx="2597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完成下列各题：</a:t>
            </a: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87" y="710407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7" name="组合 2"/>
          <p:cNvGrpSpPr>
            <a:grpSpLocks/>
          </p:cNvGrpSpPr>
          <p:nvPr/>
        </p:nvGrpSpPr>
        <p:grpSpPr bwMode="auto">
          <a:xfrm>
            <a:off x="-14287" y="-50794"/>
            <a:ext cx="2006600" cy="478473"/>
            <a:chOff x="153" y="55"/>
            <a:chExt cx="3160" cy="753"/>
          </a:xfrm>
        </p:grpSpPr>
        <p:cxnSp>
          <p:nvCxnSpPr>
            <p:cNvPr id="18" name="直线连接符 20"/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990" y="5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solidFill>
                    <a:prstClr val="black"/>
                  </a:solidFill>
                </a:rPr>
                <a:t>巩固练习</a:t>
              </a:r>
            </a:p>
          </p:txBody>
        </p:sp>
        <p:sp>
          <p:nvSpPr>
            <p:cNvPr id="20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/>
      <p:bldP spid="10250" grpId="0"/>
      <p:bldP spid="10251" grpId="0"/>
      <p:bldP spid="1025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>
            <a:extLst>
              <a:ext uri="{FF2B5EF4-FFF2-40B4-BE49-F238E27FC236}">
                <a16:creationId xmlns="" xmlns:a16="http://schemas.microsoft.com/office/drawing/2014/main" id="{80AFDAF3-0F3D-4117-AF46-DF9CF13E817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787764" y="1103313"/>
            <a:ext cx="8229600" cy="1403350"/>
          </a:xfrm>
          <a:prstGeom prst="rect">
            <a:avLst/>
          </a:prstGeom>
        </p:spPr>
        <p:txBody>
          <a:bodyPr vert="horz" wrap="square" anchor="t"/>
          <a:lstStyle/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b="1" noProof="1">
                <a:solidFill>
                  <a:srgbClr val="0000FF"/>
                </a:solidFill>
                <a:ea typeface="黑体" panose="02010609060101010101" pitchFamily="49" charset="-122"/>
              </a:rPr>
              <a:t>例</a:t>
            </a:r>
            <a:r>
              <a:rPr lang="en-US" altLang="zh-CN" b="1" noProof="1" smtClean="0">
                <a:solidFill>
                  <a:srgbClr val="0000FF"/>
                </a:solidFill>
                <a:ea typeface="楷体" panose="02010609060101010101" pitchFamily="49" charset="-122"/>
              </a:rPr>
              <a:t>4</a:t>
            </a:r>
            <a:r>
              <a:rPr lang="en-US" altLang="zh-CN" b="1" noProof="1" smtClean="0">
                <a:solidFill>
                  <a:schemeClr val="accent6">
                    <a:lumMod val="75000"/>
                  </a:schemeClr>
                </a:solidFill>
                <a:ea typeface="楷体" panose="02010609060101010101" pitchFamily="49" charset="-122"/>
              </a:rPr>
              <a:t> </a:t>
            </a:r>
            <a:r>
              <a:rPr lang="en-US" altLang="zh-CN" b="1" noProof="1" smtClean="0">
                <a:solidFill>
                  <a:schemeClr val="accent2"/>
                </a:solidFill>
                <a:ea typeface="楷体" panose="02010609060101010101" pitchFamily="49" charset="-122"/>
              </a:rPr>
              <a:t> </a:t>
            </a:r>
            <a:r>
              <a:rPr lang="zh-CN" altLang="en-US" b="1" noProof="1">
                <a:ea typeface="楷体" panose="02010609060101010101" pitchFamily="49" charset="-122"/>
              </a:rPr>
              <a:t>用一根长为</a:t>
            </a:r>
            <a:r>
              <a:rPr lang="en-US" altLang="zh-CN" b="1" noProof="1">
                <a:ea typeface="楷体" panose="02010609060101010101" pitchFamily="49" charset="-122"/>
              </a:rPr>
              <a:t>18</a:t>
            </a:r>
            <a:r>
              <a:rPr lang="zh-CN" altLang="en-US" b="1" noProof="1">
                <a:ea typeface="楷体" panose="02010609060101010101" pitchFamily="49" charset="-122"/>
              </a:rPr>
              <a:t>厘米的细铁丝围成一个等腰三角形</a:t>
            </a:r>
            <a:r>
              <a:rPr lang="en-US" altLang="zh-CN" b="1" noProof="1">
                <a:ea typeface="楷体" panose="02010609060101010101" pitchFamily="49" charset="-122"/>
              </a:rPr>
              <a:t>.</a:t>
            </a:r>
            <a:endParaRPr lang="zh-CN" altLang="en-US" b="1" noProof="1"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 noProof="1" smtClean="0">
                <a:ea typeface="楷体" panose="02010609060101010101" pitchFamily="49" charset="-122"/>
              </a:rPr>
              <a:t>(1)</a:t>
            </a:r>
            <a:r>
              <a:rPr lang="zh-CN" altLang="en-US" b="1" noProof="1" smtClean="0">
                <a:ea typeface="楷体" panose="02010609060101010101" pitchFamily="49" charset="-122"/>
              </a:rPr>
              <a:t>如</a:t>
            </a:r>
            <a:r>
              <a:rPr lang="zh-CN" altLang="en-US" b="1" noProof="1">
                <a:ea typeface="楷体" panose="02010609060101010101" pitchFamily="49" charset="-122"/>
              </a:rPr>
              <a:t>果腰长是底边的</a:t>
            </a:r>
            <a:r>
              <a:rPr lang="en-US" altLang="zh-CN" b="1" noProof="1">
                <a:ea typeface="楷体" panose="02010609060101010101" pitchFamily="49" charset="-122"/>
              </a:rPr>
              <a:t>2</a:t>
            </a:r>
            <a:r>
              <a:rPr lang="zh-CN" altLang="en-US" b="1" noProof="1" smtClean="0">
                <a:ea typeface="楷体" panose="02010609060101010101" pitchFamily="49" charset="-122"/>
              </a:rPr>
              <a:t>倍，那</a:t>
            </a:r>
            <a:r>
              <a:rPr lang="zh-CN" altLang="en-US" b="1" noProof="1">
                <a:ea typeface="楷体" panose="02010609060101010101" pitchFamily="49" charset="-122"/>
              </a:rPr>
              <a:t>么各边的长是多少</a:t>
            </a:r>
            <a:r>
              <a:rPr lang="zh-CN" altLang="en-US" b="1" noProof="1" smtClean="0">
                <a:ea typeface="楷体" panose="02010609060101010101" pitchFamily="49" charset="-122"/>
              </a:rPr>
              <a:t>？</a:t>
            </a:r>
            <a:endParaRPr lang="zh-CN" altLang="en-US" b="1" noProof="1">
              <a:ea typeface="楷体" panose="02010609060101010101" pitchFamily="49" charset="-122"/>
            </a:endParaRPr>
          </a:p>
        </p:txBody>
      </p:sp>
      <p:grpSp>
        <p:nvGrpSpPr>
          <p:cNvPr id="56326" name="组合 6">
            <a:extLst>
              <a:ext uri="{FF2B5EF4-FFF2-40B4-BE49-F238E27FC236}">
                <a16:creationId xmlns="" xmlns:a16="http://schemas.microsoft.com/office/drawing/2014/main" id="{3219139C-D9BF-44EE-B743-6F8C674DD6E1}"/>
              </a:ext>
            </a:extLst>
          </p:cNvPr>
          <p:cNvGrpSpPr>
            <a:grpSpLocks/>
          </p:cNvGrpSpPr>
          <p:nvPr/>
        </p:nvGrpSpPr>
        <p:grpSpPr bwMode="auto">
          <a:xfrm>
            <a:off x="617538" y="642938"/>
            <a:ext cx="1858962" cy="492125"/>
            <a:chOff x="427462" y="558483"/>
            <a:chExt cx="1858351" cy="491808"/>
          </a:xfrm>
        </p:grpSpPr>
        <p:grpSp>
          <p:nvGrpSpPr>
            <p:cNvPr id="56327" name="组合 5">
              <a:extLst>
                <a:ext uri="{FF2B5EF4-FFF2-40B4-BE49-F238E27FC236}">
                  <a16:creationId xmlns="" xmlns:a16="http://schemas.microsoft.com/office/drawing/2014/main" id="{EFBB2AE5-A9AD-4833-AADB-DC47706DA5F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>
                <a:extLst>
                  <a:ext uri="{FF2B5EF4-FFF2-40B4-BE49-F238E27FC236}">
                    <a16:creationId xmlns="" xmlns:a16="http://schemas.microsoft.com/office/drawing/2014/main" id="{F450E392-DDCD-4390-88F3-F07D0957487C}"/>
                  </a:ext>
                </a:extLst>
              </p:cNvPr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="" xmlns:a16="http://schemas.microsoft.com/office/drawing/2014/main" id="{98ACFCA4-8D93-40DD-80DD-FE21D0DAD941}"/>
                  </a:ext>
                </a:extLst>
              </p:cNvPr>
              <p:cNvSpPr/>
              <p:nvPr/>
            </p:nvSpPr>
            <p:spPr>
              <a:xfrm>
                <a:off x="2507551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="" xmlns:a16="http://schemas.microsoft.com/office/drawing/2014/main" id="{5353A308-F390-406C-86EF-5F9EF183898D}"/>
                  </a:ext>
                </a:extLst>
              </p:cNvPr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="" xmlns:a16="http://schemas.microsoft.com/office/drawing/2014/main" id="{3C01C156-FB70-46D9-B815-2CB3CAF4BA50}"/>
                  </a:ext>
                </a:extLst>
              </p:cNvPr>
              <p:cNvSpPr/>
              <p:nvPr/>
            </p:nvSpPr>
            <p:spPr>
              <a:xfrm>
                <a:off x="3167734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BBEA9FF1-DACF-45D9-AC1D-820BA120F892}"/>
                  </a:ext>
                </a:extLst>
              </p:cNvPr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56333" name="文本框 11">
              <a:extLst>
                <a:ext uri="{FF2B5EF4-FFF2-40B4-BE49-F238E27FC236}">
                  <a16:creationId xmlns="" xmlns:a16="http://schemas.microsoft.com/office/drawing/2014/main" id="{5CD280B9-D551-4D6C-9F22-F9622759DF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  <a:latin typeface="+mn-lt"/>
                </a:rPr>
                <a:t>素养考点 </a:t>
              </a:r>
              <a:r>
                <a:rPr lang="en-US" altLang="zh-CN" sz="2600" b="1" dirty="0" smtClean="0">
                  <a:solidFill>
                    <a:schemeClr val="bg1"/>
                  </a:solidFill>
                  <a:latin typeface="+mn-lt"/>
                </a:rPr>
                <a:t>4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56334" name="文本框 2">
            <a:extLst>
              <a:ext uri="{FF2B5EF4-FFF2-40B4-BE49-F238E27FC236}">
                <a16:creationId xmlns="" xmlns:a16="http://schemas.microsoft.com/office/drawing/2014/main" id="{BB8E2BFB-6F76-4926-85EA-1DFB50C8F3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3571" y="657695"/>
            <a:ext cx="62007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利用三角形三边的关系解决实际问题</a:t>
            </a:r>
          </a:p>
        </p:txBody>
      </p:sp>
      <p:sp>
        <p:nvSpPr>
          <p:cNvPr id="21506" name="Rectangle 2">
            <a:extLst>
              <a:ext uri="{FF2B5EF4-FFF2-40B4-BE49-F238E27FC236}">
                <a16:creationId xmlns="" xmlns:a16="http://schemas.microsoft.com/office/drawing/2014/main" id="{16A1F234-BD1B-4A33-A0E4-EEFEEC23F226}"/>
              </a:ext>
            </a:extLst>
          </p:cNvPr>
          <p:cNvSpPr>
            <a:spLocks noGrp="1"/>
          </p:cNvSpPr>
          <p:nvPr/>
        </p:nvSpPr>
        <p:spPr>
          <a:xfrm>
            <a:off x="579437" y="2429669"/>
            <a:ext cx="8158162" cy="1938337"/>
          </a:xfrm>
        </p:spPr>
        <p:txBody>
          <a:bodyPr/>
          <a:lstStyle>
            <a:lvl1pPr marL="257175" indent="-257175" algn="l" defTabSz="6858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indent="-214630" algn="l" defTabSz="6858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b="1" noProof="1">
                <a:solidFill>
                  <a:srgbClr val="0000FF"/>
                </a:solidFill>
                <a:ea typeface="黑体" panose="02010609060101010101" pitchFamily="49" charset="-122"/>
              </a:rPr>
              <a:t>解 </a:t>
            </a:r>
            <a:r>
              <a:rPr lang="zh-CN" altLang="en-US" b="1" noProof="1" smtClean="0">
                <a:solidFill>
                  <a:srgbClr val="0000FF"/>
                </a:solidFill>
                <a:ea typeface="黑体" panose="02010609060101010101" pitchFamily="49" charset="-122"/>
              </a:rPr>
              <a:t>：</a:t>
            </a:r>
            <a:r>
              <a:rPr lang="en-US" altLang="zh-CN" b="1" noProof="1" smtClean="0">
                <a:ea typeface="仿宋" panose="02010609060101010101" pitchFamily="49" charset="-122"/>
              </a:rPr>
              <a:t>(1)</a:t>
            </a:r>
            <a:r>
              <a:rPr lang="zh-CN" altLang="en-US" b="1" noProof="1" smtClean="0">
                <a:ea typeface="仿宋" panose="02010609060101010101" pitchFamily="49" charset="-122"/>
              </a:rPr>
              <a:t>设各边的长为</a:t>
            </a:r>
            <a:r>
              <a:rPr lang="en-US" altLang="zh-CN" b="1" i="1" noProof="1" smtClean="0">
                <a:ea typeface="仿宋" panose="02010609060101010101" pitchFamily="49" charset="-122"/>
              </a:rPr>
              <a:t>x</a:t>
            </a:r>
            <a:r>
              <a:rPr lang="zh-CN" altLang="en-US" b="1" noProof="1">
                <a:ea typeface="仿宋" panose="02010609060101010101" pitchFamily="49" charset="-122"/>
              </a:rPr>
              <a:t>厘</a:t>
            </a:r>
            <a:r>
              <a:rPr lang="zh-CN" altLang="en-US" b="1" noProof="1" smtClean="0">
                <a:ea typeface="仿宋" panose="02010609060101010101" pitchFamily="49" charset="-122"/>
              </a:rPr>
              <a:t>米，则</a:t>
            </a:r>
            <a:r>
              <a:rPr lang="zh-CN" altLang="en-US" b="1" noProof="1">
                <a:ea typeface="仿宋" panose="02010609060101010101" pitchFamily="49" charset="-122"/>
              </a:rPr>
              <a:t>腰长为</a:t>
            </a:r>
            <a:r>
              <a:rPr lang="en-US" altLang="zh-CN" b="1" noProof="1">
                <a:ea typeface="仿宋" panose="02010609060101010101" pitchFamily="49" charset="-122"/>
              </a:rPr>
              <a:t>2</a:t>
            </a:r>
            <a:r>
              <a:rPr lang="en-US" altLang="zh-CN" b="1" i="1" noProof="1">
                <a:ea typeface="仿宋" panose="02010609060101010101" pitchFamily="49" charset="-122"/>
              </a:rPr>
              <a:t>x</a:t>
            </a:r>
            <a:r>
              <a:rPr lang="zh-CN" altLang="en-US" b="1" noProof="1">
                <a:ea typeface="仿宋" panose="02010609060101010101" pitchFamily="49" charset="-122"/>
              </a:rPr>
              <a:t>厘</a:t>
            </a:r>
            <a:r>
              <a:rPr lang="zh-CN" altLang="en-US" b="1" noProof="1" smtClean="0">
                <a:ea typeface="仿宋" panose="02010609060101010101" pitchFamily="49" charset="-122"/>
              </a:rPr>
              <a:t>米， </a:t>
            </a:r>
            <a:endParaRPr lang="en-US" altLang="zh-CN" b="1" noProof="1" smtClean="0">
              <a:ea typeface="仿宋" panose="02010609060101010101" pitchFamily="49" charset="-122"/>
            </a:endParaRPr>
          </a:p>
          <a:p>
            <a:pPr marL="0" inden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b="1" i="1" noProof="1">
                <a:solidFill>
                  <a:srgbClr val="FF0000"/>
                </a:solidFill>
                <a:ea typeface="仿宋" panose="02010609060101010101" pitchFamily="49" charset="-122"/>
                <a:sym typeface="+mn-ea"/>
              </a:rPr>
              <a:t> </a:t>
            </a:r>
            <a:r>
              <a:rPr lang="en-US" altLang="zh-CN" b="1" i="1" noProof="1" smtClean="0">
                <a:solidFill>
                  <a:srgbClr val="FF0000"/>
                </a:solidFill>
                <a:ea typeface="仿宋" panose="02010609060101010101" pitchFamily="49" charset="-122"/>
                <a:sym typeface="+mn-ea"/>
              </a:rPr>
              <a:t>         </a:t>
            </a:r>
            <a:r>
              <a:rPr lang="zh-CN" altLang="en-US" b="1" noProof="1" smtClean="0">
                <a:ea typeface="仿宋" panose="02010609060101010101" pitchFamily="49" charset="-122"/>
                <a:sym typeface="+mn-ea"/>
              </a:rPr>
              <a:t>由题意得：</a:t>
            </a:r>
            <a:r>
              <a:rPr lang="en-US" altLang="zh-CN" b="1" i="1" noProof="1" smtClean="0">
                <a:solidFill>
                  <a:srgbClr val="FF0000"/>
                </a:solidFill>
                <a:ea typeface="仿宋" panose="02010609060101010101" pitchFamily="49" charset="-122"/>
                <a:sym typeface="+mn-ea"/>
              </a:rPr>
              <a:t>x</a:t>
            </a:r>
            <a:r>
              <a:rPr lang="en-US" altLang="zh-CN" b="1" noProof="1" smtClean="0">
                <a:solidFill>
                  <a:srgbClr val="FF0000"/>
                </a:solidFill>
                <a:ea typeface="仿宋" panose="02010609060101010101" pitchFamily="49" charset="-122"/>
                <a:sym typeface="+mn-ea"/>
              </a:rPr>
              <a:t>+2</a:t>
            </a:r>
            <a:r>
              <a:rPr lang="en-US" altLang="zh-CN" b="1" i="1" noProof="1" smtClean="0">
                <a:solidFill>
                  <a:srgbClr val="FF0000"/>
                </a:solidFill>
                <a:ea typeface="仿宋" panose="02010609060101010101" pitchFamily="49" charset="-122"/>
                <a:sym typeface="+mn-ea"/>
              </a:rPr>
              <a:t>x</a:t>
            </a:r>
            <a:r>
              <a:rPr lang="en-US" altLang="zh-CN" b="1" noProof="1" smtClean="0">
                <a:solidFill>
                  <a:srgbClr val="FF0000"/>
                </a:solidFill>
                <a:ea typeface="仿宋" panose="02010609060101010101" pitchFamily="49" charset="-122"/>
                <a:sym typeface="+mn-ea"/>
              </a:rPr>
              <a:t>+2</a:t>
            </a:r>
            <a:r>
              <a:rPr lang="en-US" altLang="zh-CN" b="1" i="1" noProof="1" smtClean="0">
                <a:solidFill>
                  <a:srgbClr val="FF0000"/>
                </a:solidFill>
                <a:ea typeface="仿宋" panose="02010609060101010101" pitchFamily="49" charset="-122"/>
                <a:sym typeface="+mn-ea"/>
              </a:rPr>
              <a:t>x</a:t>
            </a:r>
            <a:r>
              <a:rPr lang="en-US" altLang="zh-CN" b="1" noProof="1" smtClean="0">
                <a:solidFill>
                  <a:srgbClr val="FF0000"/>
                </a:solidFill>
                <a:ea typeface="仿宋" panose="02010609060101010101" pitchFamily="49" charset="-122"/>
                <a:sym typeface="+mn-ea"/>
              </a:rPr>
              <a:t>=18</a:t>
            </a:r>
            <a:endParaRPr lang="en-US" altLang="zh-CN" b="1" noProof="1">
              <a:solidFill>
                <a:srgbClr val="FF0000"/>
              </a:solidFill>
              <a:ea typeface="仿宋" panose="02010609060101010101" pitchFamily="49" charset="-122"/>
            </a:endParaRPr>
          </a:p>
          <a:p>
            <a:pPr marL="0" inden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b="1" noProof="1" smtClean="0">
                <a:ea typeface="仿宋" panose="02010609060101010101" pitchFamily="49" charset="-122"/>
              </a:rPr>
              <a:t>           解</a:t>
            </a:r>
            <a:r>
              <a:rPr lang="zh-CN" altLang="en-US" b="1" noProof="1">
                <a:ea typeface="仿宋" panose="02010609060101010101" pitchFamily="49" charset="-122"/>
              </a:rPr>
              <a:t>得</a:t>
            </a:r>
            <a:r>
              <a:rPr lang="en-US" altLang="zh-CN" b="1" i="1" noProof="1">
                <a:solidFill>
                  <a:srgbClr val="FF0000"/>
                </a:solidFill>
                <a:ea typeface="仿宋" panose="02010609060101010101" pitchFamily="49" charset="-122"/>
              </a:rPr>
              <a:t>x</a:t>
            </a:r>
            <a:r>
              <a:rPr lang="en-US" altLang="zh-CN" b="1" noProof="1">
                <a:solidFill>
                  <a:srgbClr val="FF0000"/>
                </a:solidFill>
                <a:ea typeface="仿宋" panose="02010609060101010101" pitchFamily="49" charset="-122"/>
              </a:rPr>
              <a:t>=3.6</a:t>
            </a:r>
            <a:r>
              <a:rPr lang="en-US" altLang="zh-CN" b="1" noProof="1">
                <a:ea typeface="仿宋" panose="02010609060101010101" pitchFamily="49" charset="-122"/>
              </a:rPr>
              <a:t> </a:t>
            </a:r>
            <a:r>
              <a:rPr lang="zh-CN" altLang="en-US" b="1" noProof="1" smtClean="0">
                <a:ea typeface="仿宋" panose="02010609060101010101" pitchFamily="49" charset="-122"/>
              </a:rPr>
              <a:t>，</a:t>
            </a:r>
            <a:r>
              <a:rPr lang="en-US" altLang="zh-CN" b="1" noProof="1" smtClean="0">
                <a:ea typeface="仿宋" panose="02010609060101010101" pitchFamily="49" charset="-122"/>
              </a:rPr>
              <a:t> </a:t>
            </a:r>
          </a:p>
          <a:p>
            <a:pPr marL="0" inden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b="1" noProof="1">
                <a:ea typeface="仿宋" panose="02010609060101010101" pitchFamily="49" charset="-122"/>
              </a:rPr>
              <a:t> </a:t>
            </a:r>
            <a:r>
              <a:rPr lang="en-US" altLang="zh-CN" b="1" noProof="1" smtClean="0">
                <a:ea typeface="仿宋" panose="02010609060101010101" pitchFamily="49" charset="-122"/>
              </a:rPr>
              <a:t>         </a:t>
            </a:r>
            <a:r>
              <a:rPr lang="zh-CN" altLang="en-US" b="1" noProof="1" smtClean="0">
                <a:ea typeface="仿宋" panose="02010609060101010101" pitchFamily="49" charset="-122"/>
              </a:rPr>
              <a:t>所</a:t>
            </a:r>
            <a:r>
              <a:rPr lang="zh-CN" altLang="en-US" b="1" noProof="1">
                <a:ea typeface="仿宋" panose="02010609060101010101" pitchFamily="49" charset="-122"/>
              </a:rPr>
              <a:t>以三边长分别为</a:t>
            </a:r>
            <a:r>
              <a:rPr lang="en-US" altLang="zh-CN" b="1" noProof="1">
                <a:solidFill>
                  <a:srgbClr val="FF0000"/>
                </a:solidFill>
                <a:ea typeface="仿宋" panose="02010609060101010101" pitchFamily="49" charset="-122"/>
              </a:rPr>
              <a:t>3.6</a:t>
            </a:r>
            <a:r>
              <a:rPr lang="zh-CN" altLang="en-US" b="1" noProof="1">
                <a:solidFill>
                  <a:srgbClr val="FF0000"/>
                </a:solidFill>
                <a:ea typeface="仿宋" panose="02010609060101010101" pitchFamily="49" charset="-122"/>
              </a:rPr>
              <a:t>厘</a:t>
            </a:r>
            <a:r>
              <a:rPr lang="zh-CN" altLang="en-US" b="1" noProof="1" smtClean="0">
                <a:solidFill>
                  <a:srgbClr val="FF0000"/>
                </a:solidFill>
                <a:ea typeface="仿宋" panose="02010609060101010101" pitchFamily="49" charset="-122"/>
              </a:rPr>
              <a:t>米</a:t>
            </a:r>
            <a:r>
              <a:rPr lang="zh-CN" altLang="en-US" b="1" noProof="1" smtClean="0">
                <a:ea typeface="仿宋" panose="02010609060101010101" pitchFamily="49" charset="-122"/>
              </a:rPr>
              <a:t>，</a:t>
            </a:r>
            <a:r>
              <a:rPr lang="en-US" altLang="zh-CN" b="1" noProof="1" smtClean="0">
                <a:solidFill>
                  <a:srgbClr val="FF0000"/>
                </a:solidFill>
                <a:ea typeface="仿宋" panose="02010609060101010101" pitchFamily="49" charset="-122"/>
              </a:rPr>
              <a:t>7.2</a:t>
            </a:r>
            <a:r>
              <a:rPr lang="zh-CN" altLang="en-US" b="1" noProof="1">
                <a:solidFill>
                  <a:srgbClr val="FF0000"/>
                </a:solidFill>
                <a:ea typeface="仿宋" panose="02010609060101010101" pitchFamily="49" charset="-122"/>
              </a:rPr>
              <a:t>厘</a:t>
            </a:r>
            <a:r>
              <a:rPr lang="zh-CN" altLang="en-US" b="1" noProof="1" smtClean="0">
                <a:solidFill>
                  <a:srgbClr val="FF0000"/>
                </a:solidFill>
                <a:ea typeface="仿宋" panose="02010609060101010101" pitchFamily="49" charset="-122"/>
              </a:rPr>
              <a:t>米</a:t>
            </a:r>
            <a:r>
              <a:rPr lang="zh-CN" altLang="en-US" b="1" noProof="1" smtClean="0">
                <a:ea typeface="仿宋" panose="02010609060101010101" pitchFamily="49" charset="-122"/>
              </a:rPr>
              <a:t>，</a:t>
            </a:r>
            <a:r>
              <a:rPr lang="en-US" altLang="zh-CN" b="1" noProof="1" smtClean="0">
                <a:solidFill>
                  <a:srgbClr val="FF0000"/>
                </a:solidFill>
                <a:ea typeface="仿宋" panose="02010609060101010101" pitchFamily="49" charset="-122"/>
              </a:rPr>
              <a:t>7.2</a:t>
            </a:r>
            <a:r>
              <a:rPr lang="zh-CN" altLang="en-US" b="1" noProof="1">
                <a:solidFill>
                  <a:srgbClr val="FF0000"/>
                </a:solidFill>
                <a:ea typeface="仿宋" panose="02010609060101010101" pitchFamily="49" charset="-122"/>
              </a:rPr>
              <a:t>厘米</a:t>
            </a:r>
            <a:r>
              <a:rPr lang="en-US" altLang="zh-CN" b="1" noProof="1">
                <a:ea typeface="仿宋" panose="02010609060101010101" pitchFamily="49" charset="-122"/>
              </a:rPr>
              <a:t>.</a:t>
            </a:r>
            <a:endParaRPr lang="zh-CN" altLang="en-US" b="1" noProof="1"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  <a:buFont typeface="Wingdings" panose="05000000000000000000" pitchFamily="2" charset="2"/>
              <a:buNone/>
            </a:pPr>
            <a:endParaRPr lang="en-US" altLang="zh-CN" b="1" noProof="1">
              <a:ea typeface="仿宋" panose="02010609060101010101" pitchFamily="49" charset="-122"/>
            </a:endParaRPr>
          </a:p>
        </p:txBody>
      </p:sp>
      <p:grpSp>
        <p:nvGrpSpPr>
          <p:cNvPr id="17" name="组合 2"/>
          <p:cNvGrpSpPr>
            <a:grpSpLocks/>
          </p:cNvGrpSpPr>
          <p:nvPr/>
        </p:nvGrpSpPr>
        <p:grpSpPr bwMode="auto">
          <a:xfrm>
            <a:off x="-3175" y="-57150"/>
            <a:ext cx="2006600" cy="478473"/>
            <a:chOff x="123" y="40"/>
            <a:chExt cx="3160" cy="753"/>
          </a:xfrm>
        </p:grpSpPr>
        <p:cxnSp>
          <p:nvCxnSpPr>
            <p:cNvPr id="2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/>
            <p:cNvSpPr txBox="1">
              <a:spLocks noChangeArrowheads="1"/>
            </p:cNvSpPr>
            <p:nvPr/>
          </p:nvSpPr>
          <p:spPr bwMode="auto">
            <a:xfrm>
              <a:off x="93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248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>
            <a:extLst>
              <a:ext uri="{FF2B5EF4-FFF2-40B4-BE49-F238E27FC236}">
                <a16:creationId xmlns="" xmlns:a16="http://schemas.microsoft.com/office/drawing/2014/main" id="{80AFDAF3-0F3D-4117-AF46-DF9CF13E817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79437" y="627063"/>
            <a:ext cx="8229600" cy="1403350"/>
          </a:xfrm>
          <a:prstGeom prst="rect">
            <a:avLst/>
          </a:prstGeom>
        </p:spPr>
        <p:txBody>
          <a:bodyPr vert="horz" wrap="square" anchor="t"/>
          <a:lstStyle/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b="1" noProof="1">
                <a:solidFill>
                  <a:srgbClr val="0000FF"/>
                </a:solidFill>
                <a:ea typeface="黑体" panose="02010609060101010101" pitchFamily="49" charset="-122"/>
              </a:rPr>
              <a:t>例</a:t>
            </a:r>
            <a:r>
              <a:rPr lang="en-US" altLang="zh-CN" b="1" noProof="1" smtClean="0">
                <a:solidFill>
                  <a:srgbClr val="0000FF"/>
                </a:solidFill>
                <a:ea typeface="楷体" panose="02010609060101010101" pitchFamily="49" charset="-122"/>
              </a:rPr>
              <a:t>4</a:t>
            </a:r>
            <a:r>
              <a:rPr lang="en-US" altLang="zh-CN" b="1" noProof="1" smtClean="0">
                <a:solidFill>
                  <a:schemeClr val="accent6">
                    <a:lumMod val="75000"/>
                  </a:schemeClr>
                </a:solidFill>
                <a:ea typeface="楷体" panose="02010609060101010101" pitchFamily="49" charset="-122"/>
              </a:rPr>
              <a:t> </a:t>
            </a:r>
            <a:r>
              <a:rPr lang="en-US" altLang="zh-CN" b="1" noProof="1" smtClean="0">
                <a:solidFill>
                  <a:schemeClr val="accent2"/>
                </a:solidFill>
                <a:ea typeface="楷体" panose="02010609060101010101" pitchFamily="49" charset="-122"/>
              </a:rPr>
              <a:t> </a:t>
            </a:r>
            <a:r>
              <a:rPr lang="zh-CN" altLang="en-US" b="1" noProof="1">
                <a:ea typeface="楷体" panose="02010609060101010101" pitchFamily="49" charset="-122"/>
              </a:rPr>
              <a:t>用一根长为</a:t>
            </a:r>
            <a:r>
              <a:rPr lang="en-US" altLang="zh-CN" b="1" noProof="1">
                <a:ea typeface="楷体" panose="02010609060101010101" pitchFamily="49" charset="-122"/>
              </a:rPr>
              <a:t>18</a:t>
            </a:r>
            <a:r>
              <a:rPr lang="zh-CN" altLang="en-US" b="1" noProof="1">
                <a:ea typeface="楷体" panose="02010609060101010101" pitchFamily="49" charset="-122"/>
              </a:rPr>
              <a:t>厘米的细铁丝围成一个等腰三角形</a:t>
            </a:r>
            <a:r>
              <a:rPr lang="en-US" altLang="zh-CN" b="1" noProof="1" smtClean="0">
                <a:ea typeface="楷体" panose="02010609060101010101" pitchFamily="49" charset="-122"/>
              </a:rPr>
              <a:t>.</a:t>
            </a:r>
            <a:endParaRPr lang="zh-CN" altLang="en-US" b="1" noProof="1"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 noProof="1" smtClean="0">
                <a:ea typeface="楷体" panose="02010609060101010101" pitchFamily="49" charset="-122"/>
              </a:rPr>
              <a:t>(2)</a:t>
            </a:r>
            <a:r>
              <a:rPr lang="zh-CN" altLang="en-US" b="1" noProof="1" smtClean="0">
                <a:ea typeface="楷体" panose="02010609060101010101" pitchFamily="49" charset="-122"/>
              </a:rPr>
              <a:t>能</a:t>
            </a:r>
            <a:r>
              <a:rPr lang="zh-CN" altLang="en-US" b="1" noProof="1">
                <a:ea typeface="楷体" panose="02010609060101010101" pitchFamily="49" charset="-122"/>
              </a:rPr>
              <a:t>围成有一边的长为</a:t>
            </a:r>
            <a:r>
              <a:rPr lang="en-US" altLang="zh-CN" b="1" noProof="1">
                <a:ea typeface="楷体" panose="02010609060101010101" pitchFamily="49" charset="-122"/>
              </a:rPr>
              <a:t>4</a:t>
            </a:r>
            <a:r>
              <a:rPr lang="zh-CN" altLang="en-US" b="1" noProof="1">
                <a:ea typeface="楷体" panose="02010609060101010101" pitchFamily="49" charset="-122"/>
              </a:rPr>
              <a:t>厘米的等腰三角形吗？为什么？</a:t>
            </a:r>
          </a:p>
        </p:txBody>
      </p:sp>
      <p:sp>
        <p:nvSpPr>
          <p:cNvPr id="21506" name="Rectangle 2">
            <a:extLst>
              <a:ext uri="{FF2B5EF4-FFF2-40B4-BE49-F238E27FC236}">
                <a16:creationId xmlns="" xmlns:a16="http://schemas.microsoft.com/office/drawing/2014/main" id="{16A1F234-BD1B-4A33-A0E4-EEFEEC23F226}"/>
              </a:ext>
            </a:extLst>
          </p:cNvPr>
          <p:cNvSpPr>
            <a:spLocks noGrp="1"/>
          </p:cNvSpPr>
          <p:nvPr/>
        </p:nvSpPr>
        <p:spPr>
          <a:xfrm>
            <a:off x="591820" y="1943894"/>
            <a:ext cx="8158162" cy="1938337"/>
          </a:xfrm>
        </p:spPr>
        <p:txBody>
          <a:bodyPr/>
          <a:lstStyle>
            <a:lvl1pPr marL="257175" indent="-257175" algn="l" defTabSz="6858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indent="-214630" algn="l" defTabSz="6858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altLang="zh-CN" sz="2000" b="1" noProof="1">
              <a:ea typeface="仿宋" panose="02010609060101010101" pitchFamily="49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530" name="Rectangle 2">
                <a:extLst>
                  <a:ext uri="{FF2B5EF4-FFF2-40B4-BE49-F238E27FC236}">
                    <a16:creationId xmlns="" xmlns:a16="http://schemas.microsoft.com/office/drawing/2014/main" id="{4807AE3E-AE55-4178-9F0A-91B950778E97}"/>
                  </a:ext>
                </a:extLst>
              </p:cNvPr>
              <p:cNvSpPr>
                <a:spLocks noGrp="1" noChangeArrowheads="1"/>
              </p:cNvSpPr>
              <p:nvPr/>
            </p:nvSpPr>
            <p:spPr bwMode="auto">
              <a:xfrm>
                <a:off x="837088" y="1899443"/>
                <a:ext cx="8173562" cy="29011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marL="257175" indent="-25717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hangingPunct="0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2000" b="1" noProof="1">
                    <a:solidFill>
                      <a:srgbClr val="0000FF"/>
                    </a:solidFill>
                    <a:ea typeface="黑体" panose="02010609060101010101" pitchFamily="49" charset="-122"/>
                  </a:rPr>
                  <a:t>解 </a:t>
                </a:r>
                <a:r>
                  <a:rPr lang="zh-CN" altLang="en-US" sz="2000" b="1" noProof="1" smtClean="0">
                    <a:solidFill>
                      <a:srgbClr val="0000FF"/>
                    </a:solidFill>
                    <a:ea typeface="黑体" panose="02010609060101010101" pitchFamily="49" charset="-122"/>
                  </a:rPr>
                  <a:t>：</a:t>
                </a:r>
                <a:r>
                  <a:rPr lang="zh-CN" altLang="en-US" sz="2000" b="1" dirty="0" smtClean="0">
                    <a:latin typeface="+mn-lt"/>
                    <a:ea typeface="仿宋" panose="02010609060101010101" pitchFamily="49" charset="-122"/>
                  </a:rPr>
                  <a:t>因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为长为</a:t>
                </a:r>
                <a:r>
                  <a:rPr lang="en-US" altLang="zh-CN" sz="2000" b="1" dirty="0">
                    <a:latin typeface="+mn-lt"/>
                    <a:ea typeface="仿宋" panose="02010609060101010101" pitchFamily="49" charset="-122"/>
                  </a:rPr>
                  <a:t>4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厘米的边可能是</a:t>
                </a:r>
                <a:r>
                  <a:rPr lang="zh-CN" altLang="en-US" sz="2000" b="1" dirty="0" smtClean="0">
                    <a:latin typeface="+mn-lt"/>
                    <a:ea typeface="仿宋" panose="02010609060101010101" pitchFamily="49" charset="-122"/>
                  </a:rPr>
                  <a:t>腰，也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可能是底</a:t>
                </a:r>
                <a:r>
                  <a:rPr lang="zh-CN" altLang="en-US" sz="2000" b="1" dirty="0" smtClean="0">
                    <a:latin typeface="+mn-lt"/>
                    <a:ea typeface="仿宋" panose="02010609060101010101" pitchFamily="49" charset="-122"/>
                  </a:rPr>
                  <a:t>边，所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以需要分情况讨论。</a:t>
                </a:r>
              </a:p>
              <a:p>
                <a:pPr eaLnBrk="0" hangingPunct="0">
                  <a:lnSpc>
                    <a:spcPct val="120000"/>
                  </a:lnSpc>
                  <a:spcBef>
                    <a:spcPct val="20000"/>
                  </a:spcBef>
                  <a:buFont typeface="Wingdings" panose="05000000000000000000" pitchFamily="2" charset="2"/>
                  <a:buNone/>
                </a:pPr>
                <a:r>
                  <a:rPr lang="zh-CN" altLang="en-US" sz="2000" b="1" dirty="0" smtClean="0">
                    <a:latin typeface="+mn-lt"/>
                    <a:ea typeface="仿宋" panose="02010609060101010101" pitchFamily="49" charset="-122"/>
                  </a:rPr>
                  <a:t> </a:t>
                </a:r>
                <a:r>
                  <a:rPr lang="en-US" altLang="zh-CN" sz="2000" b="1" dirty="0" smtClean="0">
                    <a:latin typeface="+mn-lt"/>
                    <a:ea typeface="仿宋" panose="02010609060101010101" pitchFamily="49" charset="-122"/>
                  </a:rPr>
                  <a:t>(</a:t>
                </a:r>
                <a:r>
                  <a:rPr lang="en-US" altLang="zh-CN" sz="2000" b="1" i="1" dirty="0" smtClean="0">
                    <a:latin typeface="+mn-lt"/>
                    <a:ea typeface="仿宋" panose="02010609060101010101" pitchFamily="49" charset="-122"/>
                  </a:rPr>
                  <a:t>a</a:t>
                </a:r>
                <a:r>
                  <a:rPr lang="en-US" altLang="zh-CN" sz="2000" b="1" dirty="0" smtClean="0">
                    <a:latin typeface="+mn-lt"/>
                    <a:ea typeface="仿宋" panose="02010609060101010101" pitchFamily="49" charset="-122"/>
                  </a:rPr>
                  <a:t>) 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如果</a:t>
                </a:r>
                <a:r>
                  <a:rPr lang="en-US" altLang="zh-CN" sz="2000" b="1" dirty="0">
                    <a:latin typeface="+mn-lt"/>
                    <a:ea typeface="仿宋" panose="02010609060101010101" pitchFamily="49" charset="-122"/>
                  </a:rPr>
                  <a:t>4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厘米长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为底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边</a:t>
                </a:r>
                <a:r>
                  <a:rPr lang="zh-CN" altLang="en-US" sz="2000" b="1" dirty="0" smtClean="0">
                    <a:latin typeface="+mn-lt"/>
                    <a:ea typeface="仿宋" panose="02010609060101010101" pitchFamily="49" charset="-122"/>
                  </a:rPr>
                  <a:t>，设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腰长为</a:t>
                </a:r>
                <a:r>
                  <a:rPr lang="en-US" altLang="zh-CN" sz="2000" b="1" i="1" dirty="0">
                    <a:latin typeface="+mn-lt"/>
                    <a:ea typeface="仿宋" panose="02010609060101010101" pitchFamily="49" charset="-122"/>
                  </a:rPr>
                  <a:t>x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厘</a:t>
                </a:r>
                <a:r>
                  <a:rPr lang="zh-CN" altLang="en-US" sz="2000" b="1" dirty="0" smtClean="0">
                    <a:latin typeface="+mn-lt"/>
                    <a:ea typeface="仿宋" panose="02010609060101010101" pitchFamily="49" charset="-122"/>
                  </a:rPr>
                  <a:t>米，则</a:t>
                </a:r>
                <a:r>
                  <a:rPr lang="en-US" altLang="zh-CN" sz="2000" b="1" dirty="0" smtClean="0">
                    <a:latin typeface="+mn-lt"/>
                    <a:ea typeface="仿宋" panose="02010609060101010101" pitchFamily="49" charset="-122"/>
                  </a:rPr>
                  <a:t>4+2</a:t>
                </a:r>
                <a:r>
                  <a:rPr lang="en-US" altLang="zh-CN" sz="2000" b="1" i="1" dirty="0" smtClean="0">
                    <a:latin typeface="+mn-lt"/>
                    <a:ea typeface="仿宋" panose="02010609060101010101" pitchFamily="49" charset="-122"/>
                  </a:rPr>
                  <a:t>x</a:t>
                </a:r>
                <a:r>
                  <a:rPr lang="en-US" altLang="zh-CN" sz="2000" b="1" dirty="0" smtClean="0">
                    <a:latin typeface="+mn-lt"/>
                    <a:ea typeface="仿宋" panose="02010609060101010101" pitchFamily="49" charset="-122"/>
                  </a:rPr>
                  <a:t>=18</a:t>
                </a:r>
                <a:r>
                  <a:rPr lang="zh-CN" altLang="en-US" sz="2000" b="1" dirty="0" smtClean="0">
                    <a:latin typeface="+mn-lt"/>
                    <a:ea typeface="仿宋" panose="02010609060101010101" pitchFamily="49" charset="-122"/>
                  </a:rPr>
                  <a:t>，解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得</a:t>
                </a:r>
                <a:r>
                  <a:rPr lang="en-US" altLang="zh-CN" sz="2000" b="1" i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x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=7</a:t>
                </a:r>
                <a:r>
                  <a:rPr lang="en-US" altLang="zh-CN" sz="2000" b="1" dirty="0">
                    <a:latin typeface="+mn-lt"/>
                    <a:ea typeface="仿宋" panose="02010609060101010101" pitchFamily="49" charset="-122"/>
                  </a:rPr>
                  <a:t>.</a:t>
                </a:r>
              </a:p>
              <a:p>
                <a:pPr eaLnBrk="0" hangingPunct="0">
                  <a:lnSpc>
                    <a:spcPct val="120000"/>
                  </a:lnSpc>
                  <a:spcBef>
                    <a:spcPct val="20000"/>
                  </a:spcBef>
                  <a:buFont typeface="Wingdings" panose="05000000000000000000" pitchFamily="2" charset="2"/>
                  <a:buNone/>
                </a:pPr>
                <a:r>
                  <a:rPr lang="en-US" altLang="zh-CN" sz="2000" b="1" dirty="0" smtClean="0">
                    <a:latin typeface="+mn-lt"/>
                    <a:ea typeface="仿宋" panose="02010609060101010101" pitchFamily="49" charset="-122"/>
                  </a:rPr>
                  <a:t> (</a:t>
                </a:r>
                <a:r>
                  <a:rPr lang="en-US" altLang="zh-CN" sz="2000" b="1" i="1" dirty="0" smtClean="0">
                    <a:latin typeface="+mn-lt"/>
                    <a:ea typeface="仿宋" panose="02010609060101010101" pitchFamily="49" charset="-122"/>
                  </a:rPr>
                  <a:t>b</a:t>
                </a:r>
                <a:r>
                  <a:rPr lang="en-US" altLang="zh-CN" sz="2000" b="1" dirty="0" smtClean="0">
                    <a:latin typeface="+mn-lt"/>
                    <a:ea typeface="仿宋" panose="02010609060101010101" pitchFamily="49" charset="-122"/>
                  </a:rPr>
                  <a:t>) 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如果</a:t>
                </a:r>
                <a:r>
                  <a:rPr lang="en-US" altLang="zh-CN" sz="2000" b="1" dirty="0">
                    <a:latin typeface="+mn-lt"/>
                    <a:ea typeface="仿宋" panose="02010609060101010101" pitchFamily="49" charset="-122"/>
                  </a:rPr>
                  <a:t>4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厘米长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为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腰</a:t>
                </a:r>
                <a:r>
                  <a:rPr lang="zh-CN" altLang="en-US" sz="2000" b="1" dirty="0" smtClean="0">
                    <a:latin typeface="+mn-lt"/>
                    <a:ea typeface="仿宋" panose="02010609060101010101" pitchFamily="49" charset="-122"/>
                  </a:rPr>
                  <a:t>，设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底边长为</a:t>
                </a:r>
                <a:r>
                  <a:rPr lang="en-US" altLang="zh-CN" sz="2000" b="1" i="1" dirty="0">
                    <a:latin typeface="+mn-lt"/>
                    <a:ea typeface="仿宋" panose="02010609060101010101" pitchFamily="49" charset="-122"/>
                  </a:rPr>
                  <a:t>x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厘</a:t>
                </a:r>
                <a:r>
                  <a:rPr lang="zh-CN" altLang="en-US" sz="2000" b="1" dirty="0" smtClean="0">
                    <a:latin typeface="+mn-lt"/>
                    <a:ea typeface="仿宋" panose="02010609060101010101" pitchFamily="49" charset="-122"/>
                  </a:rPr>
                  <a:t>米，则</a:t>
                </a:r>
                <a:r>
                  <a:rPr lang="en-US" altLang="zh-CN" sz="2000" b="1" dirty="0">
                    <a:latin typeface="+mn-lt"/>
                    <a:ea typeface="仿宋" panose="02010609060101010101" pitchFamily="49" charset="-122"/>
                  </a:rPr>
                  <a:t>2</a:t>
                </a:r>
                <a14:m>
                  <m:oMath xmlns:m="http://schemas.openxmlformats.org/officeDocument/2006/math">
                    <m:r>
                      <a:rPr lang="en-US" altLang="zh-CN" sz="2000" b="1" i="1" dirty="0" smtClean="0">
                        <a:latin typeface="Cambria Math"/>
                        <a:ea typeface="Cambria Math"/>
                      </a:rPr>
                      <m:t>×</m:t>
                    </m:r>
                  </m:oMath>
                </a14:m>
                <a:r>
                  <a:rPr lang="en-US" altLang="zh-CN" sz="2000" b="1" dirty="0">
                    <a:latin typeface="+mn-lt"/>
                    <a:ea typeface="仿宋" panose="02010609060101010101" pitchFamily="49" charset="-122"/>
                  </a:rPr>
                  <a:t>4+</a:t>
                </a:r>
                <a:r>
                  <a:rPr lang="en-US" altLang="zh-CN" sz="2000" b="1" i="1" dirty="0">
                    <a:latin typeface="+mn-lt"/>
                    <a:ea typeface="仿宋" panose="02010609060101010101" pitchFamily="49" charset="-122"/>
                  </a:rPr>
                  <a:t>x</a:t>
                </a:r>
                <a:r>
                  <a:rPr lang="en-US" altLang="zh-CN" sz="2000" b="1" dirty="0">
                    <a:latin typeface="+mn-lt"/>
                    <a:ea typeface="仿宋" panose="02010609060101010101" pitchFamily="49" charset="-122"/>
                  </a:rPr>
                  <a:t>=18</a:t>
                </a:r>
                <a:r>
                  <a:rPr lang="zh-CN" altLang="en-US" sz="2000" b="1" dirty="0" smtClean="0">
                    <a:latin typeface="+mn-lt"/>
                    <a:ea typeface="仿宋" panose="02010609060101010101" pitchFamily="49" charset="-122"/>
                  </a:rPr>
                  <a:t>，</a:t>
                </a:r>
                <a:r>
                  <a:rPr lang="en-US" altLang="zh-CN" sz="2000" b="1" dirty="0" smtClean="0">
                    <a:latin typeface="+mn-lt"/>
                    <a:ea typeface="仿宋" panose="02010609060101010101" pitchFamily="49" charset="-122"/>
                  </a:rPr>
                  <a:t> </a:t>
                </a:r>
                <a:r>
                  <a:rPr lang="zh-CN" altLang="en-US" sz="2000" b="1" dirty="0" smtClean="0">
                    <a:latin typeface="+mn-lt"/>
                    <a:ea typeface="仿宋" panose="02010609060101010101" pitchFamily="49" charset="-122"/>
                  </a:rPr>
                  <a:t>解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得</a:t>
                </a:r>
                <a:r>
                  <a:rPr lang="en-US" altLang="zh-CN" sz="2000" b="1" i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x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=10</a:t>
                </a:r>
                <a:r>
                  <a:rPr lang="en-US" altLang="zh-CN" sz="2000" b="1" dirty="0">
                    <a:latin typeface="+mn-lt"/>
                    <a:ea typeface="仿宋" panose="02010609060101010101" pitchFamily="49" charset="-122"/>
                  </a:rPr>
                  <a:t>.</a:t>
                </a:r>
              </a:p>
              <a:p>
                <a:pPr eaLnBrk="0" hangingPunct="0">
                  <a:lnSpc>
                    <a:spcPct val="120000"/>
                  </a:lnSpc>
                  <a:spcBef>
                    <a:spcPct val="20000"/>
                  </a:spcBef>
                  <a:buFont typeface="Wingdings" panose="05000000000000000000" pitchFamily="2" charset="2"/>
                  <a:buNone/>
                </a:pPr>
                <a:r>
                  <a:rPr lang="zh-CN" altLang="en-US" sz="2000" b="1" dirty="0" smtClean="0">
                    <a:latin typeface="+mn-lt"/>
                    <a:ea typeface="仿宋" panose="02010609060101010101" pitchFamily="49" charset="-122"/>
                  </a:rPr>
                  <a:t>    因为</a:t>
                </a:r>
                <a:r>
                  <a:rPr lang="en-US" altLang="zh-CN" sz="2000" b="1" dirty="0">
                    <a:latin typeface="+mn-lt"/>
                    <a:ea typeface="仿宋" panose="02010609060101010101" pitchFamily="49" charset="-122"/>
                  </a:rPr>
                  <a:t>4+4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＜</a:t>
                </a:r>
                <a:r>
                  <a:rPr lang="en-US" altLang="zh-CN" sz="2000" b="1" dirty="0" smtClean="0">
                    <a:latin typeface="+mn-lt"/>
                    <a:ea typeface="仿宋" panose="02010609060101010101" pitchFamily="49" charset="-122"/>
                  </a:rPr>
                  <a:t>10</a:t>
                </a:r>
                <a:r>
                  <a:rPr lang="zh-CN" altLang="en-US" sz="2000" b="1" dirty="0" smtClean="0">
                    <a:latin typeface="+mn-lt"/>
                    <a:ea typeface="仿宋" panose="02010609060101010101" pitchFamily="49" charset="-122"/>
                  </a:rPr>
                  <a:t>，出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现两边和小于第三边的情</a:t>
                </a:r>
                <a:r>
                  <a:rPr lang="zh-CN" altLang="en-US" sz="2000" b="1" dirty="0" smtClean="0">
                    <a:latin typeface="+mn-lt"/>
                    <a:ea typeface="仿宋" panose="02010609060101010101" pitchFamily="49" charset="-122"/>
                  </a:rPr>
                  <a:t>况，所以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不能围成腰长为</a:t>
                </a:r>
                <a:r>
                  <a:rPr lang="en-US" altLang="zh-CN" sz="2000" b="1" dirty="0">
                    <a:latin typeface="+mn-lt"/>
                    <a:ea typeface="仿宋" panose="02010609060101010101" pitchFamily="49" charset="-122"/>
                  </a:rPr>
                  <a:t>4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厘米的等腰三角形</a:t>
                </a:r>
                <a:r>
                  <a:rPr lang="en-US" altLang="zh-CN" sz="2000" b="1" dirty="0">
                    <a:latin typeface="+mn-lt"/>
                    <a:ea typeface="仿宋" panose="02010609060101010101" pitchFamily="49" charset="-122"/>
                  </a:rPr>
                  <a:t>.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  由以上结论可</a:t>
                </a:r>
                <a:r>
                  <a:rPr lang="zh-CN" altLang="en-US" sz="2000" b="1" dirty="0" smtClean="0">
                    <a:latin typeface="+mn-lt"/>
                    <a:ea typeface="仿宋" panose="02010609060101010101" pitchFamily="49" charset="-122"/>
                  </a:rPr>
                  <a:t>知，可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以围成底边长是</a:t>
                </a:r>
                <a:r>
                  <a:rPr lang="en-US" altLang="zh-CN" sz="2000" b="1" dirty="0">
                    <a:latin typeface="+mn-lt"/>
                    <a:ea typeface="仿宋" panose="02010609060101010101" pitchFamily="49" charset="-122"/>
                  </a:rPr>
                  <a:t>4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厘米的等腰三角形</a:t>
                </a:r>
                <a:r>
                  <a:rPr lang="en-US" altLang="zh-CN" sz="2000" b="1" dirty="0">
                    <a:latin typeface="+mn-lt"/>
                    <a:ea typeface="仿宋" panose="02010609060101010101" pitchFamily="49" charset="-122"/>
                  </a:rPr>
                  <a:t>.</a:t>
                </a:r>
              </a:p>
            </p:txBody>
          </p:sp>
        </mc:Choice>
        <mc:Fallback xmlns="">
          <p:sp>
            <p:nvSpPr>
              <p:cNvPr id="22530" name="Rectangle 2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4807AE3E-AE55-4178-9F0A-91B950778E9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37088" y="1899443"/>
                <a:ext cx="8173562" cy="2901157"/>
              </a:xfrm>
              <a:prstGeom prst="rect">
                <a:avLst/>
              </a:prstGeom>
              <a:blipFill rotWithShape="0">
                <a:blip r:embed="rId2"/>
                <a:stretch>
                  <a:fillRect l="-746" t="-840" r="-820" b="-42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组合 2"/>
          <p:cNvGrpSpPr>
            <a:grpSpLocks/>
          </p:cNvGrpSpPr>
          <p:nvPr/>
        </p:nvGrpSpPr>
        <p:grpSpPr bwMode="auto">
          <a:xfrm>
            <a:off x="-3175" y="-57150"/>
            <a:ext cx="2006600" cy="478473"/>
            <a:chOff x="123" y="40"/>
            <a:chExt cx="3160" cy="753"/>
          </a:xfrm>
        </p:grpSpPr>
        <p:cxnSp>
          <p:nvCxnSpPr>
            <p:cNvPr id="1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/>
            <p:cNvSpPr txBox="1">
              <a:spLocks noChangeArrowheads="1"/>
            </p:cNvSpPr>
            <p:nvPr/>
          </p:nvSpPr>
          <p:spPr bwMode="auto">
            <a:xfrm>
              <a:off x="93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2" name="Freeform 74"/>
            <p:cNvSpPr>
              <a:spLocks noChangeAspect="1" noEditPoints="1"/>
            </p:cNvSpPr>
            <p:nvPr/>
          </p:nvSpPr>
          <p:spPr bwMode="auto">
            <a:xfrm>
              <a:off x="248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041161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/>
      <p:bldP spid="22530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3">
            <a:extLst>
              <a:ext uri="{FF2B5EF4-FFF2-40B4-BE49-F238E27FC236}">
                <a16:creationId xmlns="" xmlns:a16="http://schemas.microsoft.com/office/drawing/2014/main" id="{D598835B-64B2-4ECD-BA88-3F647104FE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093" y="655451"/>
            <a:ext cx="813944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                    有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人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说，自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己步子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大，一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步能走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米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多，你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相信吗？说说你的理由！</a:t>
            </a:r>
          </a:p>
        </p:txBody>
      </p:sp>
      <p:grpSp>
        <p:nvGrpSpPr>
          <p:cNvPr id="2" name="Group 5">
            <a:extLst>
              <a:ext uri="{FF2B5EF4-FFF2-40B4-BE49-F238E27FC236}">
                <a16:creationId xmlns="" xmlns:a16="http://schemas.microsoft.com/office/drawing/2014/main" id="{0154AE3D-E316-488C-B2E9-36348DE420B2}"/>
              </a:ext>
            </a:extLst>
          </p:cNvPr>
          <p:cNvGrpSpPr>
            <a:grpSpLocks/>
          </p:cNvGrpSpPr>
          <p:nvPr/>
        </p:nvGrpSpPr>
        <p:grpSpPr bwMode="auto">
          <a:xfrm>
            <a:off x="1117283" y="2461532"/>
            <a:ext cx="1295400" cy="539750"/>
            <a:chOff x="431" y="2024"/>
            <a:chExt cx="1088" cy="454"/>
          </a:xfrm>
        </p:grpSpPr>
        <p:sp>
          <p:nvSpPr>
            <p:cNvPr id="57349" name="Line 6">
              <a:extLst>
                <a:ext uri="{FF2B5EF4-FFF2-40B4-BE49-F238E27FC236}">
                  <a16:creationId xmlns="" xmlns:a16="http://schemas.microsoft.com/office/drawing/2014/main" id="{9DA52235-BA32-423A-AF80-3AE66024EA0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31" y="2024"/>
              <a:ext cx="499" cy="453"/>
            </a:xfrm>
            <a:prstGeom prst="line">
              <a:avLst/>
            </a:prstGeom>
            <a:noFill/>
            <a:ln w="57150">
              <a:solidFill>
                <a:srgbClr val="FF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  <p:sp>
          <p:nvSpPr>
            <p:cNvPr id="57350" name="Line 7">
              <a:extLst>
                <a:ext uri="{FF2B5EF4-FFF2-40B4-BE49-F238E27FC236}">
                  <a16:creationId xmlns="" xmlns:a16="http://schemas.microsoft.com/office/drawing/2014/main" id="{31FED1BF-BBF2-416C-9FEF-DE73E2243A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30" y="2024"/>
              <a:ext cx="589" cy="454"/>
            </a:xfrm>
            <a:prstGeom prst="line">
              <a:avLst/>
            </a:prstGeom>
            <a:noFill/>
            <a:ln w="57150">
              <a:solidFill>
                <a:srgbClr val="FF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  <p:sp>
          <p:nvSpPr>
            <p:cNvPr id="57351" name="Line 8">
              <a:extLst>
                <a:ext uri="{FF2B5EF4-FFF2-40B4-BE49-F238E27FC236}">
                  <a16:creationId xmlns="" xmlns:a16="http://schemas.microsoft.com/office/drawing/2014/main" id="{836A9212-FEB2-46CF-BD6C-FD19B3F9D5A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1" y="2478"/>
              <a:ext cx="108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</p:grpSp>
      <p:sp>
        <p:nvSpPr>
          <p:cNvPr id="19465" name="Text Box 9">
            <a:extLst>
              <a:ext uri="{FF2B5EF4-FFF2-40B4-BE49-F238E27FC236}">
                <a16:creationId xmlns="" xmlns:a16="http://schemas.microsoft.com/office/drawing/2014/main" id="{11B337C0-C281-4F3D-A546-6FACE17FED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7174" y="2130425"/>
            <a:ext cx="592772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提示：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不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能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如果此人一步能走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米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多，由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三角形三边的关系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得，此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人两腿的长大于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米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多，这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与实际情况相矛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盾，所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以它一步不能走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米多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518305" y="752476"/>
            <a:ext cx="1877403" cy="595473"/>
            <a:chOff x="1619672" y="3848821"/>
            <a:chExt cx="1877403" cy="595473"/>
          </a:xfrm>
        </p:grpSpPr>
        <p:grpSp>
          <p:nvGrpSpPr>
            <p:cNvPr id="19" name="组合 18"/>
            <p:cNvGrpSpPr/>
            <p:nvPr/>
          </p:nvGrpSpPr>
          <p:grpSpPr>
            <a:xfrm>
              <a:off x="1923628" y="3848821"/>
              <a:ext cx="1573447" cy="543248"/>
              <a:chOff x="835069" y="660480"/>
              <a:chExt cx="1573447" cy="543248"/>
            </a:xfrm>
          </p:grpSpPr>
          <p:sp>
            <p:nvSpPr>
              <p:cNvPr id="21" name="流程图: 库存数据 20"/>
              <p:cNvSpPr/>
              <p:nvPr/>
            </p:nvSpPr>
            <p:spPr>
              <a:xfrm rot="10800000">
                <a:off x="835069" y="660480"/>
                <a:ext cx="1334716" cy="543248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+mn-lt"/>
                  <a:ea typeface="微软雅黑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979562" y="681223"/>
                <a:ext cx="142895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400" b="1" kern="0" dirty="0" smtClean="0">
                    <a:solidFill>
                      <a:prstClr val="white"/>
                    </a:solidFill>
                    <a:latin typeface="+mn-lt"/>
                    <a:ea typeface="黑体" panose="02010609060101010101" pitchFamily="49" charset="-122"/>
                  </a:rPr>
                  <a:t>想一想</a:t>
                </a:r>
              </a:p>
            </p:txBody>
          </p:sp>
        </p:grpSp>
        <p:pic>
          <p:nvPicPr>
            <p:cNvPr id="20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/>
          </p:blipFill>
          <p:spPr bwMode="auto">
            <a:xfrm>
              <a:off x="1619672" y="3869564"/>
              <a:ext cx="522059" cy="574730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3" name="组合 2"/>
          <p:cNvGrpSpPr>
            <a:grpSpLocks/>
          </p:cNvGrpSpPr>
          <p:nvPr/>
        </p:nvGrpSpPr>
        <p:grpSpPr bwMode="auto">
          <a:xfrm>
            <a:off x="-3175" y="-57150"/>
            <a:ext cx="2006600" cy="478473"/>
            <a:chOff x="123" y="40"/>
            <a:chExt cx="3160" cy="753"/>
          </a:xfrm>
        </p:grpSpPr>
        <p:cxnSp>
          <p:nvCxnSpPr>
            <p:cNvPr id="2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/>
            <p:cNvSpPr txBox="1">
              <a:spLocks noChangeArrowheads="1"/>
            </p:cNvSpPr>
            <p:nvPr/>
          </p:nvSpPr>
          <p:spPr bwMode="auto">
            <a:xfrm>
              <a:off x="93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6" name="Freeform 74"/>
            <p:cNvSpPr>
              <a:spLocks noChangeAspect="1" noEditPoints="1"/>
            </p:cNvSpPr>
            <p:nvPr/>
          </p:nvSpPr>
          <p:spPr bwMode="auto">
            <a:xfrm>
              <a:off x="248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ext Box 3">
            <a:extLst>
              <a:ext uri="{FF2B5EF4-FFF2-40B4-BE49-F238E27FC236}">
                <a16:creationId xmlns="" xmlns:a16="http://schemas.microsoft.com/office/drawing/2014/main" id="{5FE3B857-6BC4-49FB-A9FE-1F2C638289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7938" y="735013"/>
            <a:ext cx="74279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 4.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如果等腰三角形的一边长是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4cm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，另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一边长是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9cm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，则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这个等腰三角形的周长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=______________.</a:t>
            </a:r>
          </a:p>
        </p:txBody>
      </p:sp>
      <p:sp>
        <p:nvSpPr>
          <p:cNvPr id="58370" name="Text Box 4">
            <a:extLst>
              <a:ext uri="{FF2B5EF4-FFF2-40B4-BE49-F238E27FC236}">
                <a16:creationId xmlns="" xmlns:a16="http://schemas.microsoft.com/office/drawing/2014/main" id="{6377B089-84EF-4D05-832F-D2E5E93C49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5564" y="2390775"/>
            <a:ext cx="7265986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5 .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如果等腰三角形的一边长是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5cm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，另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一边长是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8cm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，则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这个等腰三角形的周长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=______________.</a:t>
            </a:r>
          </a:p>
        </p:txBody>
      </p:sp>
      <p:sp>
        <p:nvSpPr>
          <p:cNvPr id="28678" name="Text Box 6">
            <a:extLst>
              <a:ext uri="{FF2B5EF4-FFF2-40B4-BE49-F238E27FC236}">
                <a16:creationId xmlns="" xmlns:a16="http://schemas.microsoft.com/office/drawing/2014/main" id="{5E7D7AB9-D33C-40D4-93FD-3952B8BEE9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1922" y="3608090"/>
            <a:ext cx="15713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5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8</a:t>
            </a:r>
          </a:p>
        </p:txBody>
      </p:sp>
      <p:sp>
        <p:nvSpPr>
          <p:cNvPr id="28679" name="Text Box 7">
            <a:extLst>
              <a:ext uri="{FF2B5EF4-FFF2-40B4-BE49-F238E27FC236}">
                <a16:creationId xmlns="" xmlns:a16="http://schemas.microsoft.com/office/drawing/2014/main" id="{4A1CEA77-76A3-44A5-892E-16627C58D6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93306" y="3598863"/>
            <a:ext cx="19013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8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8</a:t>
            </a:r>
          </a:p>
        </p:txBody>
      </p:sp>
      <p:sp>
        <p:nvSpPr>
          <p:cNvPr id="28680" name="Text Box 8">
            <a:extLst>
              <a:ext uri="{FF2B5EF4-FFF2-40B4-BE49-F238E27FC236}">
                <a16:creationId xmlns="" xmlns:a16="http://schemas.microsoft.com/office/drawing/2014/main" id="{F1197026-C187-46EF-98F1-04615A912B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91894" y="2990939"/>
            <a:ext cx="20843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18cm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或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21cm</a:t>
            </a:r>
          </a:p>
        </p:txBody>
      </p:sp>
      <p:sp>
        <p:nvSpPr>
          <p:cNvPr id="28681" name="Text Box 9">
            <a:extLst>
              <a:ext uri="{FF2B5EF4-FFF2-40B4-BE49-F238E27FC236}">
                <a16:creationId xmlns="" xmlns:a16="http://schemas.microsoft.com/office/drawing/2014/main" id="{0EF693C7-B04A-4917-A810-7D766424C7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4337" y="1920875"/>
            <a:ext cx="1511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9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8682" name="Text Box 10">
            <a:extLst>
              <a:ext uri="{FF2B5EF4-FFF2-40B4-BE49-F238E27FC236}">
                <a16:creationId xmlns="" xmlns:a16="http://schemas.microsoft.com/office/drawing/2014/main" id="{C2FB3900-0252-465C-A067-C1AEC0A35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2963" y="1927405"/>
            <a:ext cx="16923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9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9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8683" name="Text Box 11">
            <a:extLst>
              <a:ext uri="{FF2B5EF4-FFF2-40B4-BE49-F238E27FC236}">
                <a16:creationId xmlns="" xmlns:a16="http://schemas.microsoft.com/office/drawing/2014/main" id="{A00D5604-34C6-47D1-A774-8C72A1D02A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6023" y="1935342"/>
            <a:ext cx="377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dirty="0">
                <a:solidFill>
                  <a:schemeClr val="tx2"/>
                </a:solidFill>
                <a:latin typeface="+mn-lt"/>
                <a:ea typeface="楷体" panose="02010609060101010101" pitchFamily="49" charset="-122"/>
              </a:rPr>
              <a:t>×</a:t>
            </a:r>
          </a:p>
        </p:txBody>
      </p:sp>
      <p:sp>
        <p:nvSpPr>
          <p:cNvPr id="28684" name="Rectangle 12">
            <a:extLst>
              <a:ext uri="{FF2B5EF4-FFF2-40B4-BE49-F238E27FC236}">
                <a16:creationId xmlns="" xmlns:a16="http://schemas.microsoft.com/office/drawing/2014/main" id="{1B9CB84E-5C96-4698-9E62-C3117CD351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98788" y="1958975"/>
            <a:ext cx="3529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2"/>
                </a:solidFill>
                <a:latin typeface="+mn-lt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28685" name="Text Box 13">
            <a:extLst>
              <a:ext uri="{FF2B5EF4-FFF2-40B4-BE49-F238E27FC236}">
                <a16:creationId xmlns="" xmlns:a16="http://schemas.microsoft.com/office/drawing/2014/main" id="{1DD9D4D1-C9FC-441A-BE32-84391574B8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91894" y="1927404"/>
            <a:ext cx="27122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4+9+9=22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8686" name="Text Box 14">
            <a:extLst>
              <a:ext uri="{FF2B5EF4-FFF2-40B4-BE49-F238E27FC236}">
                <a16:creationId xmlns="" xmlns:a16="http://schemas.microsoft.com/office/drawing/2014/main" id="{3F06E9A7-AAA7-4974-9EA4-BF53F342F3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3951" y="1336765"/>
            <a:ext cx="9350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22cm</a:t>
            </a:r>
          </a:p>
        </p:txBody>
      </p:sp>
      <p:sp>
        <p:nvSpPr>
          <p:cNvPr id="28687" name="Text Box 15">
            <a:extLst>
              <a:ext uri="{FF2B5EF4-FFF2-40B4-BE49-F238E27FC236}">
                <a16:creationId xmlns="" xmlns:a16="http://schemas.microsoft.com/office/drawing/2014/main" id="{C5C588B3-4D7A-4B77-81C2-DBD3230C37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960" y="1929110"/>
            <a:ext cx="13509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三边长</a:t>
            </a:r>
          </a:p>
        </p:txBody>
      </p:sp>
      <p:sp>
        <p:nvSpPr>
          <p:cNvPr id="28688" name="Text Box 16">
            <a:extLst>
              <a:ext uri="{FF2B5EF4-FFF2-40B4-BE49-F238E27FC236}">
                <a16:creationId xmlns="" xmlns:a16="http://schemas.microsoft.com/office/drawing/2014/main" id="{0A2332E2-84C8-46D5-AA32-242A6063D6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8351" y="3604864"/>
            <a:ext cx="13509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三边长</a:t>
            </a:r>
          </a:p>
        </p:txBody>
      </p:sp>
      <p:sp>
        <p:nvSpPr>
          <p:cNvPr id="58382" name="Rectangle 21">
            <a:extLst>
              <a:ext uri="{FF2B5EF4-FFF2-40B4-BE49-F238E27FC236}">
                <a16:creationId xmlns="" xmlns:a16="http://schemas.microsoft.com/office/drawing/2014/main" id="{7F08AD85-EDE7-4F62-88F2-4915712501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5578" y="3506788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endParaRPr lang="zh-CN" altLang="zh-CN" sz="2400" b="1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351" y="707083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Rectangle 12">
            <a:extLst>
              <a:ext uri="{FF2B5EF4-FFF2-40B4-BE49-F238E27FC236}">
                <a16:creationId xmlns="" xmlns:a16="http://schemas.microsoft.com/office/drawing/2014/main" id="{1B9CB84E-5C96-4698-9E62-C3117CD351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2597" y="3608090"/>
            <a:ext cx="3529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2"/>
                </a:solidFill>
                <a:latin typeface="+mn-lt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22" name="Rectangle 12">
            <a:extLst>
              <a:ext uri="{FF2B5EF4-FFF2-40B4-BE49-F238E27FC236}">
                <a16:creationId xmlns="" xmlns:a16="http://schemas.microsoft.com/office/drawing/2014/main" id="{1B9CB84E-5C96-4698-9E62-C3117CD351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8146" y="3598863"/>
            <a:ext cx="3529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2"/>
                </a:solidFill>
                <a:latin typeface="+mn-lt"/>
                <a:ea typeface="楷体" panose="02010609060101010101" pitchFamily="49" charset="-122"/>
              </a:rPr>
              <a:t>√</a:t>
            </a:r>
          </a:p>
        </p:txBody>
      </p:sp>
      <p:grpSp>
        <p:nvGrpSpPr>
          <p:cNvPr id="23" name="组合 2"/>
          <p:cNvGrpSpPr>
            <a:grpSpLocks/>
          </p:cNvGrpSpPr>
          <p:nvPr/>
        </p:nvGrpSpPr>
        <p:grpSpPr bwMode="auto">
          <a:xfrm>
            <a:off x="-14287" y="-50794"/>
            <a:ext cx="2006600" cy="478473"/>
            <a:chOff x="153" y="55"/>
            <a:chExt cx="3160" cy="753"/>
          </a:xfrm>
        </p:grpSpPr>
        <p:cxnSp>
          <p:nvCxnSpPr>
            <p:cNvPr id="24" name="直线连接符 20"/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/>
            <p:cNvSpPr txBox="1">
              <a:spLocks noChangeArrowheads="1"/>
            </p:cNvSpPr>
            <p:nvPr/>
          </p:nvSpPr>
          <p:spPr bwMode="auto">
            <a:xfrm>
              <a:off x="990" y="5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solidFill>
                    <a:prstClr val="black"/>
                  </a:solidFill>
                </a:rPr>
                <a:t>巩固练习</a:t>
              </a:r>
            </a:p>
          </p:txBody>
        </p:sp>
        <p:sp>
          <p:nvSpPr>
            <p:cNvPr id="26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8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9" grpId="0"/>
      <p:bldP spid="28680" grpId="0"/>
      <p:bldP spid="28681" grpId="0"/>
      <p:bldP spid="28682" grpId="0"/>
      <p:bldP spid="28684" grpId="0"/>
      <p:bldP spid="28685" grpId="0"/>
      <p:bldP spid="28686" grpId="0"/>
      <p:bldP spid="28687" grpId="0"/>
      <p:bldP spid="28688" grpId="0"/>
      <p:bldP spid="21" grpId="0"/>
      <p:bldP spid="2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extBox 2">
            <a:extLst>
              <a:ext uri="{FF2B5EF4-FFF2-40B4-BE49-F238E27FC236}">
                <a16:creationId xmlns="" xmlns:a16="http://schemas.microsoft.com/office/drawing/2014/main" id="{EA943490-97A6-4A9E-92C7-6F8C8BA552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2515" y="1127904"/>
            <a:ext cx="7652458" cy="1438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lnSpc>
                <a:spcPts val="35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下列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长度的三条线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段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能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组成三角形的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fontAlgn="ctr" hangingPunct="0">
              <a:lnSpc>
                <a:spcPts val="3500"/>
              </a:lnSpc>
            </a:pP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A．4cm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5cm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9cm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	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B．8cm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8cm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15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	</a:t>
            </a:r>
          </a:p>
          <a:p>
            <a:pPr eaLnBrk="0" fontAlgn="ctr" hangingPunct="0">
              <a:lnSpc>
                <a:spcPts val="3500"/>
              </a:lnSpc>
            </a:pP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C．5cm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5cm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10cm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	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D．6cm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7cm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14cm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8370" name="Rectangle 19">
            <a:extLst>
              <a:ext uri="{FF2B5EF4-FFF2-40B4-BE49-F238E27FC236}">
                <a16:creationId xmlns="" xmlns:a16="http://schemas.microsoft.com/office/drawing/2014/main" id="{3BABE39E-6E16-4AA6-8A25-D31A11E7E3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6925" y="2631409"/>
            <a:ext cx="8451850" cy="1438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fontAlgn="ctr" hangingPunct="0">
              <a:lnSpc>
                <a:spcPts val="35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已知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三角形两边的长分别是3和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7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则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此三角形第三边的长可能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fontAlgn="ctr" hangingPunct="0">
              <a:lnSpc>
                <a:spcPts val="3500"/>
              </a:lnSpc>
            </a:pP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A．1	B．2	C．8	D．11</a:t>
            </a:r>
          </a:p>
        </p:txBody>
      </p:sp>
      <p:grpSp>
        <p:nvGrpSpPr>
          <p:cNvPr id="59395" name="组合 3">
            <a:extLst>
              <a:ext uri="{FF2B5EF4-FFF2-40B4-BE49-F238E27FC236}">
                <a16:creationId xmlns="" xmlns:a16="http://schemas.microsoft.com/office/drawing/2014/main" id="{C0FA8FB1-2E47-47E9-A5FB-116C3FA4DBB8}"/>
              </a:ext>
            </a:extLst>
          </p:cNvPr>
          <p:cNvGrpSpPr>
            <a:grpSpLocks/>
          </p:cNvGrpSpPr>
          <p:nvPr/>
        </p:nvGrpSpPr>
        <p:grpSpPr bwMode="auto">
          <a:xfrm>
            <a:off x="3473450" y="547688"/>
            <a:ext cx="1879600" cy="476250"/>
            <a:chOff x="497257" y="753279"/>
            <a:chExt cx="1881032" cy="477054"/>
          </a:xfrm>
        </p:grpSpPr>
        <p:grpSp>
          <p:nvGrpSpPr>
            <p:cNvPr id="59396" name="组合 2">
              <a:extLst>
                <a:ext uri="{FF2B5EF4-FFF2-40B4-BE49-F238E27FC236}">
                  <a16:creationId xmlns="" xmlns:a16="http://schemas.microsoft.com/office/drawing/2014/main" id="{867DE34A-F6F9-4252-87FA-46C7F91AABA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="" xmlns:a16="http://schemas.microsoft.com/office/drawing/2014/main" id="{B980F701-8C13-4614-B748-8A09726610B1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4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="" xmlns:a16="http://schemas.microsoft.com/office/drawing/2014/main" id="{6B28D55A-E645-415C-B62C-6D1DDE928A50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4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="" xmlns:a16="http://schemas.microsoft.com/office/drawing/2014/main" id="{B8EC7534-BC77-4A23-B6C4-01D16F46788A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4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" name="缺角矩形 1">
                <a:extLst>
                  <a:ext uri="{FF2B5EF4-FFF2-40B4-BE49-F238E27FC236}">
                    <a16:creationId xmlns="" xmlns:a16="http://schemas.microsoft.com/office/drawing/2014/main" id="{76E730D0-22AD-4CCA-A554-37B8A21FCC2B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400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59401" name="矩形 1">
              <a:extLst>
                <a:ext uri="{FF2B5EF4-FFF2-40B4-BE49-F238E27FC236}">
                  <a16:creationId xmlns="" xmlns:a16="http://schemas.microsoft.com/office/drawing/2014/main" id="{11B9E09A-B8B5-455C-9D12-51331077B7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400" b="1" dirty="0">
                  <a:solidFill>
                    <a:schemeClr val="bg1"/>
                  </a:solidFill>
                </a:rPr>
                <a:t>连接中考</a:t>
              </a:r>
            </a:p>
          </p:txBody>
        </p:sp>
      </p:grpSp>
      <p:sp>
        <p:nvSpPr>
          <p:cNvPr id="5" name="云形标注 4">
            <a:extLst>
              <a:ext uri="{FF2B5EF4-FFF2-40B4-BE49-F238E27FC236}">
                <a16:creationId xmlns="" xmlns:a16="http://schemas.microsoft.com/office/drawing/2014/main" id="{34382B27-EA31-4C2D-8F5C-886763CF7206}"/>
              </a:ext>
            </a:extLst>
          </p:cNvPr>
          <p:cNvSpPr/>
          <p:nvPr/>
        </p:nvSpPr>
        <p:spPr>
          <a:xfrm>
            <a:off x="5556250" y="2730500"/>
            <a:ext cx="2028825" cy="1354138"/>
          </a:xfrm>
          <a:prstGeom prst="cloudCallou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noProof="1">
              <a:ea typeface="黑体" panose="02010609060101010101" pitchFamily="49" charset="-122"/>
            </a:endParaRPr>
          </a:p>
        </p:txBody>
      </p:sp>
      <p:sp>
        <p:nvSpPr>
          <p:cNvPr id="58384" name="文本框 6">
            <a:extLst>
              <a:ext uri="{FF2B5EF4-FFF2-40B4-BE49-F238E27FC236}">
                <a16:creationId xmlns="" xmlns:a16="http://schemas.microsoft.com/office/drawing/2014/main" id="{57430FBC-73BA-4FA3-824E-3E2B942777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6925" y="4016905"/>
            <a:ext cx="806846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解析：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设三角形第三边的长为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，由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题意得：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7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＜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＜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7+3，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4＜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＜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10．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F7180CEA-AC20-4CA8-A2C8-A117A9F264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3171" y="1127904"/>
            <a:ext cx="4302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B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D484898E-CBEC-42DE-B6AB-30803FE512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4540" y="3176736"/>
            <a:ext cx="3984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C</a:t>
            </a:r>
            <a:endParaRPr lang="zh-CN" altLang="en-US" sz="2400" b="1" dirty="0">
              <a:latin typeface="+mn-lt"/>
            </a:endParaRPr>
          </a:p>
        </p:txBody>
      </p:sp>
      <p:grpSp>
        <p:nvGrpSpPr>
          <p:cNvPr id="22" name="组合 2"/>
          <p:cNvGrpSpPr>
            <a:grpSpLocks/>
          </p:cNvGrpSpPr>
          <p:nvPr/>
        </p:nvGrpSpPr>
        <p:grpSpPr bwMode="auto">
          <a:xfrm>
            <a:off x="-14287" y="-50794"/>
            <a:ext cx="2006600" cy="478473"/>
            <a:chOff x="153" y="55"/>
            <a:chExt cx="3160" cy="753"/>
          </a:xfrm>
        </p:grpSpPr>
        <p:cxnSp>
          <p:nvCxnSpPr>
            <p:cNvPr id="23" name="直线连接符 20"/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/>
            <p:cNvSpPr txBox="1">
              <a:spLocks noChangeArrowheads="1"/>
            </p:cNvSpPr>
            <p:nvPr/>
          </p:nvSpPr>
          <p:spPr bwMode="auto">
            <a:xfrm>
              <a:off x="990" y="5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solidFill>
                    <a:prstClr val="black"/>
                  </a:solidFill>
                </a:rPr>
                <a:t>巩固练习</a:t>
              </a: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8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84" grpId="1"/>
      <p:bldP spid="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417" name="组合 2">
            <a:extLst>
              <a:ext uri="{FF2B5EF4-FFF2-40B4-BE49-F238E27FC236}">
                <a16:creationId xmlns="" xmlns:a16="http://schemas.microsoft.com/office/drawing/2014/main" id="{EB143376-06DB-4D5C-8EBE-9B29987336D8}"/>
              </a:ext>
            </a:extLst>
          </p:cNvPr>
          <p:cNvGrpSpPr>
            <a:grpSpLocks/>
          </p:cNvGrpSpPr>
          <p:nvPr/>
        </p:nvGrpSpPr>
        <p:grpSpPr bwMode="auto">
          <a:xfrm>
            <a:off x="8924" y="-58482"/>
            <a:ext cx="2006600" cy="481358"/>
            <a:chOff x="263" y="127"/>
            <a:chExt cx="3160" cy="760"/>
          </a:xfrm>
        </p:grpSpPr>
        <p:sp>
          <p:nvSpPr>
            <p:cNvPr id="60418" name="文本框 20">
              <a:extLst>
                <a:ext uri="{FF2B5EF4-FFF2-40B4-BE49-F238E27FC236}">
                  <a16:creationId xmlns="" xmlns:a16="http://schemas.microsoft.com/office/drawing/2014/main" id="{7C3E0F6F-D0EC-4971-A290-54C2604E91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6" y="127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课堂检测</a:t>
              </a:r>
            </a:p>
          </p:txBody>
        </p:sp>
        <p:grpSp>
          <p:nvGrpSpPr>
            <p:cNvPr id="60419" name="组合 1">
              <a:extLst>
                <a:ext uri="{FF2B5EF4-FFF2-40B4-BE49-F238E27FC236}">
                  <a16:creationId xmlns="" xmlns:a16="http://schemas.microsoft.com/office/drawing/2014/main" id="{49594726-380C-4B26-883C-F2C50F617AA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0" name="直线连接符 19">
                <a:extLst>
                  <a:ext uri="{FF2B5EF4-FFF2-40B4-BE49-F238E27FC236}">
                    <a16:creationId xmlns="" xmlns:a16="http://schemas.microsoft.com/office/drawing/2014/main" id="{3D27CFFA-3939-402F-8AC9-EE4A102ACEB2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>
                <a:extLst>
                  <a:ext uri="{FF2B5EF4-FFF2-40B4-BE49-F238E27FC236}">
                    <a16:creationId xmlns="" xmlns:a16="http://schemas.microsoft.com/office/drawing/2014/main" id="{3A210FEB-E14F-4533-A0ED-0D84DB5A51CF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91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grpSp>
        <p:nvGrpSpPr>
          <p:cNvPr id="60422" name="组合 1">
            <a:extLst>
              <a:ext uri="{FF2B5EF4-FFF2-40B4-BE49-F238E27FC236}">
                <a16:creationId xmlns="" xmlns:a16="http://schemas.microsoft.com/office/drawing/2014/main" id="{E685883F-B6AA-4E4E-A9C8-656A417E42D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262313" y="741363"/>
            <a:ext cx="2411412" cy="450850"/>
            <a:chOff x="3564387" y="597378"/>
            <a:chExt cx="2247990" cy="419195"/>
          </a:xfrm>
        </p:grpSpPr>
        <p:sp>
          <p:nvSpPr>
            <p:cNvPr id="26" name="缺角矩形 25">
              <a:extLst>
                <a:ext uri="{FF2B5EF4-FFF2-40B4-BE49-F238E27FC236}">
                  <a16:creationId xmlns="" xmlns:a16="http://schemas.microsoft.com/office/drawing/2014/main" id="{7F5CD1C0-3713-4964-8365-DB8AD52716A3}"/>
                </a:ext>
              </a:extLst>
            </p:cNvPr>
            <p:cNvSpPr/>
            <p:nvPr/>
          </p:nvSpPr>
          <p:spPr>
            <a:xfrm rot="3000000">
              <a:off x="4021491" y="597567"/>
              <a:ext cx="419195" cy="418816"/>
            </a:xfrm>
            <a:prstGeom prst="plaqu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27" name="缺角矩形 26">
              <a:extLst>
                <a:ext uri="{FF2B5EF4-FFF2-40B4-BE49-F238E27FC236}">
                  <a16:creationId xmlns="" xmlns:a16="http://schemas.microsoft.com/office/drawing/2014/main" id="{4071318C-88B6-4454-B966-C004D152A0EF}"/>
                </a:ext>
              </a:extLst>
            </p:cNvPr>
            <p:cNvSpPr/>
            <p:nvPr/>
          </p:nvSpPr>
          <p:spPr>
            <a:xfrm rot="3000000">
              <a:off x="4478785" y="597568"/>
              <a:ext cx="419195" cy="418815"/>
            </a:xfrm>
            <a:prstGeom prst="plaqu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28" name="缺角矩形 27">
              <a:extLst>
                <a:ext uri="{FF2B5EF4-FFF2-40B4-BE49-F238E27FC236}">
                  <a16:creationId xmlns="" xmlns:a16="http://schemas.microsoft.com/office/drawing/2014/main" id="{02EDD726-08E4-4763-8203-36CAF1AC1DE0}"/>
                </a:ext>
              </a:extLst>
            </p:cNvPr>
            <p:cNvSpPr/>
            <p:nvPr/>
          </p:nvSpPr>
          <p:spPr>
            <a:xfrm rot="3000000">
              <a:off x="4936079" y="597567"/>
              <a:ext cx="419195" cy="418816"/>
            </a:xfrm>
            <a:prstGeom prst="plaqu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29" name="缺角矩形 28">
              <a:extLst>
                <a:ext uri="{FF2B5EF4-FFF2-40B4-BE49-F238E27FC236}">
                  <a16:creationId xmlns="" xmlns:a16="http://schemas.microsoft.com/office/drawing/2014/main" id="{71832481-0F9A-417E-AB61-091FD5B7CDA8}"/>
                </a:ext>
              </a:extLst>
            </p:cNvPr>
            <p:cNvSpPr/>
            <p:nvPr/>
          </p:nvSpPr>
          <p:spPr>
            <a:xfrm rot="3000000">
              <a:off x="3564197" y="597568"/>
              <a:ext cx="419195" cy="418815"/>
            </a:xfrm>
            <a:prstGeom prst="plaqu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30" name="缺角矩形 29">
              <a:extLst>
                <a:ext uri="{FF2B5EF4-FFF2-40B4-BE49-F238E27FC236}">
                  <a16:creationId xmlns="" xmlns:a16="http://schemas.microsoft.com/office/drawing/2014/main" id="{139A6109-6718-4F94-ADC4-1A845961D697}"/>
                </a:ext>
              </a:extLst>
            </p:cNvPr>
            <p:cNvSpPr/>
            <p:nvPr/>
          </p:nvSpPr>
          <p:spPr>
            <a:xfrm rot="3000000">
              <a:off x="5393372" y="597568"/>
              <a:ext cx="419195" cy="418815"/>
            </a:xfrm>
            <a:prstGeom prst="plaqu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dirty="0">
                <a:ea typeface="黑体" panose="02010609060101010101" pitchFamily="49" charset="-122"/>
              </a:endParaRPr>
            </a:p>
          </p:txBody>
        </p:sp>
      </p:grpSp>
      <p:sp>
        <p:nvSpPr>
          <p:cNvPr id="60428" name="TextBox 15">
            <a:extLst>
              <a:ext uri="{FF2B5EF4-FFF2-40B4-BE49-F238E27FC236}">
                <a16:creationId xmlns="" xmlns:a16="http://schemas.microsoft.com/office/drawing/2014/main" id="{DDFDD934-242B-496D-B135-06222E0737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7388" y="698500"/>
            <a:ext cx="24796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chemeClr val="bg1"/>
                </a:solidFill>
                <a:latin typeface="+mn-lt"/>
              </a:rPr>
              <a:t>基础巩固题</a:t>
            </a:r>
            <a:endParaRPr lang="en-US" altLang="zh-CN" sz="25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0430" name="Text Box 7">
            <a:extLst>
              <a:ext uri="{FF2B5EF4-FFF2-40B4-BE49-F238E27FC236}">
                <a16:creationId xmlns="" xmlns:a16="http://schemas.microsoft.com/office/drawing/2014/main" id="{EFBD9B6F-6A9C-4820-A8B1-7328B26FE0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675" y="1385581"/>
            <a:ext cx="8312150" cy="1200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图，图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中直角三角形共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A．1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	B．2个	C．3个	D．4个</a:t>
            </a:r>
          </a:p>
        </p:txBody>
      </p:sp>
      <p:sp>
        <p:nvSpPr>
          <p:cNvPr id="59408" name="文本框 4">
            <a:extLst>
              <a:ext uri="{FF2B5EF4-FFF2-40B4-BE49-F238E27FC236}">
                <a16:creationId xmlns="" xmlns:a16="http://schemas.microsoft.com/office/drawing/2014/main" id="{F776ECCA-E5E1-4BEB-A101-54EDCD9C9E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782" y="2828925"/>
            <a:ext cx="7610475" cy="2012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下列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各组数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中，能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作为一个三角形三边边长的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A．1，1，2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	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                           B．1，2，4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	</a:t>
            </a:r>
            <a:endParaRPr lang="en-US" altLang="zh-CN" sz="2400" b="1" dirty="0" smtClean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C．2，3，4                                          D．2，3，5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FE849BF4-145A-4E6D-ADE1-026A01D619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5986" y="1390626"/>
            <a:ext cx="419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C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25E6DD28-0902-4D75-99FA-426418472F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6354" y="3373689"/>
            <a:ext cx="381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C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6653" y="937027"/>
            <a:ext cx="1274064" cy="140208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5" name="文本框 7">
            <a:extLst>
              <a:ext uri="{FF2B5EF4-FFF2-40B4-BE49-F238E27FC236}">
                <a16:creationId xmlns="" xmlns:a16="http://schemas.microsoft.com/office/drawing/2014/main" id="{4389C44D-35D9-417C-AE09-023492CF98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387" y="1331913"/>
            <a:ext cx="7551737" cy="293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720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3.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下列说法：①等边三角形是等腰三角形；②三角形按边分类可分为等腰三角形、等边三角形、不等边三角形；③三角形的两边之差大于第三边；④三角形按角分类应分为锐角三角形、直角三角形、钝角三角形. 其中正确的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(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>
              <a:lnSpc>
                <a:spcPct val="12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A.1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个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		B.2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个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		C.3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个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		D.4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个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0EC04838-2000-470D-8847-0795E94EBF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5384" y="3295448"/>
            <a:ext cx="4048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B</a:t>
            </a:r>
            <a:r>
              <a:rPr lang="zh-CN" altLang="en-US" sz="2400" b="1" dirty="0">
                <a:latin typeface="+mn-lt"/>
                <a:sym typeface="微软雅黑" panose="020B0503020204020204" pitchFamily="34" charset="-122"/>
              </a:rPr>
              <a:t> </a:t>
            </a:r>
            <a:endParaRPr lang="zh-CN" altLang="en-US" sz="2400" dirty="0">
              <a:latin typeface="+mn-lt"/>
            </a:endParaRPr>
          </a:p>
        </p:txBody>
      </p:sp>
      <p:grpSp>
        <p:nvGrpSpPr>
          <p:cNvPr id="19" name="组合 1">
            <a:extLst>
              <a:ext uri="{FF2B5EF4-FFF2-40B4-BE49-F238E27FC236}">
                <a16:creationId xmlns="" xmlns:a16="http://schemas.microsoft.com/office/drawing/2014/main" id="{E685883F-B6AA-4E4E-A9C8-656A417E42D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262313" y="608013"/>
            <a:ext cx="2411412" cy="450850"/>
            <a:chOff x="3564387" y="597378"/>
            <a:chExt cx="2247990" cy="419195"/>
          </a:xfrm>
        </p:grpSpPr>
        <p:sp>
          <p:nvSpPr>
            <p:cNvPr id="20" name="缺角矩形 19">
              <a:extLst>
                <a:ext uri="{FF2B5EF4-FFF2-40B4-BE49-F238E27FC236}">
                  <a16:creationId xmlns="" xmlns:a16="http://schemas.microsoft.com/office/drawing/2014/main" id="{7F5CD1C0-3713-4964-8365-DB8AD52716A3}"/>
                </a:ext>
              </a:extLst>
            </p:cNvPr>
            <p:cNvSpPr/>
            <p:nvPr/>
          </p:nvSpPr>
          <p:spPr>
            <a:xfrm rot="3000000">
              <a:off x="4021491" y="597567"/>
              <a:ext cx="419195" cy="418816"/>
            </a:xfrm>
            <a:prstGeom prst="plaqu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22" name="缺角矩形 21">
              <a:extLst>
                <a:ext uri="{FF2B5EF4-FFF2-40B4-BE49-F238E27FC236}">
                  <a16:creationId xmlns="" xmlns:a16="http://schemas.microsoft.com/office/drawing/2014/main" id="{4071318C-88B6-4454-B966-C004D152A0EF}"/>
                </a:ext>
              </a:extLst>
            </p:cNvPr>
            <p:cNvSpPr/>
            <p:nvPr/>
          </p:nvSpPr>
          <p:spPr>
            <a:xfrm rot="3000000">
              <a:off x="4478785" y="597568"/>
              <a:ext cx="419195" cy="418815"/>
            </a:xfrm>
            <a:prstGeom prst="plaqu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28" name="缺角矩形 27">
              <a:extLst>
                <a:ext uri="{FF2B5EF4-FFF2-40B4-BE49-F238E27FC236}">
                  <a16:creationId xmlns="" xmlns:a16="http://schemas.microsoft.com/office/drawing/2014/main" id="{02EDD726-08E4-4763-8203-36CAF1AC1DE0}"/>
                </a:ext>
              </a:extLst>
            </p:cNvPr>
            <p:cNvSpPr/>
            <p:nvPr/>
          </p:nvSpPr>
          <p:spPr>
            <a:xfrm rot="3000000">
              <a:off x="4936079" y="597567"/>
              <a:ext cx="419195" cy="418816"/>
            </a:xfrm>
            <a:prstGeom prst="plaqu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29" name="缺角矩形 28">
              <a:extLst>
                <a:ext uri="{FF2B5EF4-FFF2-40B4-BE49-F238E27FC236}">
                  <a16:creationId xmlns="" xmlns:a16="http://schemas.microsoft.com/office/drawing/2014/main" id="{71832481-0F9A-417E-AB61-091FD5B7CDA8}"/>
                </a:ext>
              </a:extLst>
            </p:cNvPr>
            <p:cNvSpPr/>
            <p:nvPr/>
          </p:nvSpPr>
          <p:spPr>
            <a:xfrm rot="3000000">
              <a:off x="3564197" y="597568"/>
              <a:ext cx="419195" cy="418815"/>
            </a:xfrm>
            <a:prstGeom prst="plaqu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30" name="缺角矩形 29">
              <a:extLst>
                <a:ext uri="{FF2B5EF4-FFF2-40B4-BE49-F238E27FC236}">
                  <a16:creationId xmlns="" xmlns:a16="http://schemas.microsoft.com/office/drawing/2014/main" id="{139A6109-6718-4F94-ADC4-1A845961D697}"/>
                </a:ext>
              </a:extLst>
            </p:cNvPr>
            <p:cNvSpPr/>
            <p:nvPr/>
          </p:nvSpPr>
          <p:spPr>
            <a:xfrm rot="3000000">
              <a:off x="5393372" y="597568"/>
              <a:ext cx="419195" cy="418815"/>
            </a:xfrm>
            <a:prstGeom prst="plaqu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dirty="0">
                <a:ea typeface="黑体" panose="02010609060101010101" pitchFamily="49" charset="-122"/>
              </a:endParaRPr>
            </a:p>
          </p:txBody>
        </p:sp>
      </p:grpSp>
      <p:sp>
        <p:nvSpPr>
          <p:cNvPr id="31" name="TextBox 15">
            <a:extLst>
              <a:ext uri="{FF2B5EF4-FFF2-40B4-BE49-F238E27FC236}">
                <a16:creationId xmlns="" xmlns:a16="http://schemas.microsoft.com/office/drawing/2014/main" id="{DDFDD934-242B-496D-B135-06222E0737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7388" y="565150"/>
            <a:ext cx="24796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chemeClr val="bg1"/>
                </a:solidFill>
                <a:latin typeface="+mn-lt"/>
              </a:rPr>
              <a:t>基础巩固题</a:t>
            </a:r>
            <a:endParaRPr lang="en-US" altLang="zh-CN" sz="2500" b="1" dirty="0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15" name="组合 2">
            <a:extLst>
              <a:ext uri="{FF2B5EF4-FFF2-40B4-BE49-F238E27FC236}">
                <a16:creationId xmlns="" xmlns:a16="http://schemas.microsoft.com/office/drawing/2014/main" id="{EB143376-06DB-4D5C-8EBE-9B29987336D8}"/>
              </a:ext>
            </a:extLst>
          </p:cNvPr>
          <p:cNvGrpSpPr>
            <a:grpSpLocks/>
          </p:cNvGrpSpPr>
          <p:nvPr/>
        </p:nvGrpSpPr>
        <p:grpSpPr bwMode="auto">
          <a:xfrm>
            <a:off x="8924" y="-58482"/>
            <a:ext cx="2006600" cy="481358"/>
            <a:chOff x="263" y="127"/>
            <a:chExt cx="3160" cy="760"/>
          </a:xfrm>
        </p:grpSpPr>
        <p:sp>
          <p:nvSpPr>
            <p:cNvPr id="16" name="文本框 20">
              <a:extLst>
                <a:ext uri="{FF2B5EF4-FFF2-40B4-BE49-F238E27FC236}">
                  <a16:creationId xmlns="" xmlns:a16="http://schemas.microsoft.com/office/drawing/2014/main" id="{7C3E0F6F-D0EC-4971-A290-54C2604E91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6" y="127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课堂检测</a:t>
              </a:r>
            </a:p>
          </p:txBody>
        </p:sp>
        <p:grpSp>
          <p:nvGrpSpPr>
            <p:cNvPr id="17" name="组合 1">
              <a:extLst>
                <a:ext uri="{FF2B5EF4-FFF2-40B4-BE49-F238E27FC236}">
                  <a16:creationId xmlns="" xmlns:a16="http://schemas.microsoft.com/office/drawing/2014/main" id="{49594726-380C-4B26-883C-F2C50F617AA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3" name="直线连接符 19">
                <a:extLst>
                  <a:ext uri="{FF2B5EF4-FFF2-40B4-BE49-F238E27FC236}">
                    <a16:creationId xmlns="" xmlns:a16="http://schemas.microsoft.com/office/drawing/2014/main" id="{3D27CFFA-3939-402F-8AC9-EE4A102ACEB2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Freeform 74">
                <a:extLst>
                  <a:ext uri="{FF2B5EF4-FFF2-40B4-BE49-F238E27FC236}">
                    <a16:creationId xmlns="" xmlns:a16="http://schemas.microsoft.com/office/drawing/2014/main" id="{3A210FEB-E14F-4533-A0ED-0D84DB5A51CF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91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">
            <a:extLst>
              <a:ext uri="{FF2B5EF4-FFF2-40B4-BE49-F238E27FC236}">
                <a16:creationId xmlns="" xmlns:a16="http://schemas.microsoft.com/office/drawing/2014/main" id="{EA7906A7-739B-4267-B3F1-1B12F5722B51}"/>
              </a:ext>
            </a:extLst>
          </p:cNvPr>
          <p:cNvSpPr txBox="1"/>
          <p:nvPr/>
        </p:nvSpPr>
        <p:spPr bwMode="auto">
          <a:xfrm>
            <a:off x="1116012" y="744799"/>
            <a:ext cx="7561263" cy="11414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latin typeface="+mn-lt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noProof="1" smtClean="0">
                <a:solidFill>
                  <a:srgbClr val="FF0000"/>
                </a:solidFill>
                <a:sym typeface="+mn-ea"/>
              </a:rPr>
              <a:t>3. </a:t>
            </a:r>
            <a:r>
              <a:rPr lang="zh-CN" altLang="en-US" noProof="1" smtClean="0">
                <a:latin typeface="楷体" panose="02010609060101010101" pitchFamily="49" charset="-122"/>
                <a:sym typeface="+mn-ea"/>
              </a:rPr>
              <a:t>培</a:t>
            </a:r>
            <a:r>
              <a:rPr lang="zh-CN" altLang="en-US" noProof="1">
                <a:latin typeface="楷体" panose="02010609060101010101" pitchFamily="49" charset="-122"/>
                <a:sym typeface="+mn-ea"/>
              </a:rPr>
              <a:t>养学生的观察、分析、比较、操作能</a:t>
            </a:r>
            <a:r>
              <a:rPr lang="zh-CN" altLang="en-US" noProof="1" smtClean="0">
                <a:latin typeface="楷体" panose="02010609060101010101" pitchFamily="49" charset="-122"/>
                <a:sym typeface="+mn-ea"/>
              </a:rPr>
              <a:t>力，进</a:t>
            </a:r>
            <a:r>
              <a:rPr lang="zh-CN" altLang="en-US" noProof="1">
                <a:latin typeface="楷体" panose="02010609060101010101" pitchFamily="49" charset="-122"/>
                <a:sym typeface="+mn-ea"/>
              </a:rPr>
              <a:t>一步发展空间观</a:t>
            </a:r>
            <a:r>
              <a:rPr lang="zh-CN" altLang="en-US" noProof="1" smtClean="0">
                <a:latin typeface="楷体" panose="02010609060101010101" pitchFamily="49" charset="-122"/>
                <a:sym typeface="+mn-ea"/>
              </a:rPr>
              <a:t>念，提</a:t>
            </a:r>
            <a:r>
              <a:rPr lang="zh-CN" altLang="en-US" noProof="1">
                <a:latin typeface="楷体" panose="02010609060101010101" pitchFamily="49" charset="-122"/>
                <a:sym typeface="+mn-ea"/>
              </a:rPr>
              <a:t>高学生的探索</a:t>
            </a:r>
            <a:r>
              <a:rPr lang="zh-CN" altLang="en-US" noProof="1" smtClean="0">
                <a:latin typeface="楷体" panose="02010609060101010101" pitchFamily="49" charset="-122"/>
                <a:sym typeface="+mn-ea"/>
              </a:rPr>
              <a:t>能力</a:t>
            </a:r>
            <a:r>
              <a:rPr lang="en-US" altLang="zh-CN" dirty="0">
                <a:latin typeface="楷体" panose="02010609060101010101" pitchFamily="49" charset="-122"/>
              </a:rPr>
              <a:t>.</a:t>
            </a:r>
            <a:endParaRPr lang="zh-CN" altLang="zh-CN" noProof="1">
              <a:latin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zh-CN" altLang="zh-CN" noProof="1">
              <a:sym typeface="+mn-ea"/>
            </a:endParaRPr>
          </a:p>
        </p:txBody>
      </p:sp>
      <p:sp>
        <p:nvSpPr>
          <p:cNvPr id="33796" name="矩形 11">
            <a:extLst>
              <a:ext uri="{FF2B5EF4-FFF2-40B4-BE49-F238E27FC236}">
                <a16:creationId xmlns="" xmlns:a16="http://schemas.microsoft.com/office/drawing/2014/main" id="{DEEA2F80-60CA-490F-BF69-23C81B0D9B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8663" y="3492049"/>
            <a:ext cx="7205662" cy="11278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握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三角形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的有关概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念，会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用符号表示三角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形，会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对三角形进行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3797" name="矩形 2">
            <a:extLst>
              <a:ext uri="{FF2B5EF4-FFF2-40B4-BE49-F238E27FC236}">
                <a16:creationId xmlns="" xmlns:a16="http://schemas.microsoft.com/office/drawing/2014/main" id="{BB70DF34-9D2E-4316-80FE-A9EA6C0390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9651" y="2213236"/>
            <a:ext cx="7407469" cy="11493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理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三角形中任意两边的和大于第三边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”的含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义，并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能运用它解决简单的实际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问题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66782" y="666523"/>
            <a:ext cx="8102104" cy="4021880"/>
            <a:chOff x="-38068" y="275737"/>
            <a:chExt cx="8102104" cy="4021880"/>
          </a:xfrm>
        </p:grpSpPr>
        <p:grpSp>
          <p:nvGrpSpPr>
            <p:cNvPr id="13" name="组合 14"/>
            <p:cNvGrpSpPr/>
            <p:nvPr/>
          </p:nvGrpSpPr>
          <p:grpSpPr>
            <a:xfrm>
              <a:off x="-38068" y="427113"/>
              <a:ext cx="8101822" cy="3870504"/>
              <a:chOff x="224" y="-313"/>
              <a:chExt cx="14395" cy="8020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224" y="7707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11555" y="2126"/>
                <a:ext cx="550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4" name="直接连接符 13"/>
            <p:cNvCxnSpPr/>
            <p:nvPr/>
          </p:nvCxnSpPr>
          <p:spPr bwMode="auto">
            <a:xfrm flipV="1">
              <a:off x="7301728" y="3056909"/>
              <a:ext cx="0" cy="1240708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 bwMode="auto">
            <a:xfrm>
              <a:off x="7273119" y="3056908"/>
              <a:ext cx="442131" cy="0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箭头连接符 17"/>
            <p:cNvCxnSpPr/>
            <p:nvPr/>
          </p:nvCxnSpPr>
          <p:spPr>
            <a:xfrm flipV="1">
              <a:off x="8064036" y="275737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1" name="直线连接符 14"/>
          <p:cNvCxnSpPr/>
          <p:nvPr/>
        </p:nvCxnSpPr>
        <p:spPr>
          <a:xfrm>
            <a:off x="1588" y="396875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文本框 18"/>
          <p:cNvSpPr txBox="1">
            <a:spLocks noChangeArrowheads="1"/>
          </p:cNvSpPr>
          <p:nvPr/>
        </p:nvSpPr>
        <p:spPr bwMode="auto">
          <a:xfrm>
            <a:off x="552450" y="-50800"/>
            <a:ext cx="146685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0" hangingPunct="0">
              <a:defRPr sz="2500" b="1">
                <a:latin typeface="宋体" pitchFamily="2" charset="-122"/>
                <a:cs typeface="Yuanti SC"/>
              </a:defRPr>
            </a:lvl1pPr>
          </a:lstStyle>
          <a:p>
            <a:r>
              <a:rPr lang="zh-CN" altLang="en-US" dirty="0"/>
              <a:t>素养目标</a:t>
            </a:r>
          </a:p>
        </p:txBody>
      </p:sp>
      <p:sp>
        <p:nvSpPr>
          <p:cNvPr id="23" name="Freeform 74"/>
          <p:cNvSpPr>
            <a:spLocks noChangeAspect="1" noEditPoints="1"/>
          </p:cNvSpPr>
          <p:nvPr/>
        </p:nvSpPr>
        <p:spPr bwMode="auto">
          <a:xfrm>
            <a:off x="90488" y="33338"/>
            <a:ext cx="360362" cy="319087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3796" grpId="0" animBg="1"/>
      <p:bldP spid="3379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45" name="组合 6">
            <a:extLst>
              <a:ext uri="{FF2B5EF4-FFF2-40B4-BE49-F238E27FC236}">
                <a16:creationId xmlns="" xmlns:a16="http://schemas.microsoft.com/office/drawing/2014/main" id="{92701094-8A49-4275-87DD-2FB7716AFD14}"/>
              </a:ext>
            </a:extLst>
          </p:cNvPr>
          <p:cNvGrpSpPr>
            <a:grpSpLocks/>
          </p:cNvGrpSpPr>
          <p:nvPr/>
        </p:nvGrpSpPr>
        <p:grpSpPr bwMode="auto">
          <a:xfrm>
            <a:off x="3305854" y="670878"/>
            <a:ext cx="2480310" cy="522923"/>
            <a:chOff x="5060" y="904"/>
            <a:chExt cx="3905" cy="823"/>
          </a:xfrm>
        </p:grpSpPr>
        <p:grpSp>
          <p:nvGrpSpPr>
            <p:cNvPr id="61446" name="组合 21">
              <a:extLst>
                <a:ext uri="{FF2B5EF4-FFF2-40B4-BE49-F238E27FC236}">
                  <a16:creationId xmlns="" xmlns:a16="http://schemas.microsoft.com/office/drawing/2014/main" id="{9E6CD3E0-7A2B-421B-8112-2EB2B16888B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>
                <a:extLst>
                  <a:ext uri="{FF2B5EF4-FFF2-40B4-BE49-F238E27FC236}">
                    <a16:creationId xmlns="" xmlns:a16="http://schemas.microsoft.com/office/drawing/2014/main" id="{9A31946D-AF78-47BC-8496-6845403E0842}"/>
                  </a:ext>
                </a:extLst>
              </p:cNvPr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8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="" xmlns:a16="http://schemas.microsoft.com/office/drawing/2014/main" id="{FFA25214-5519-42C1-9CAB-2F9987BEFEF6}"/>
                  </a:ext>
                </a:extLst>
              </p:cNvPr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8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="" xmlns:a16="http://schemas.microsoft.com/office/drawing/2014/main" id="{B8C65DEA-8662-4E35-A332-120312CC801E}"/>
                  </a:ext>
                </a:extLst>
              </p:cNvPr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8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93897DDA-799E-4DAE-9923-9DE06252E749}"/>
                  </a:ext>
                </a:extLst>
              </p:cNvPr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8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="" xmlns:a16="http://schemas.microsoft.com/office/drawing/2014/main" id="{591A6508-ADEC-451D-86D1-DCB6CAB985EA}"/>
                  </a:ext>
                </a:extLst>
              </p:cNvPr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800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61452" name="TextBox 15">
              <a:extLst>
                <a:ext uri="{FF2B5EF4-FFF2-40B4-BE49-F238E27FC236}">
                  <a16:creationId xmlns="" xmlns:a16="http://schemas.microsoft.com/office/drawing/2014/main" id="{ED601210-78BC-43E8-A628-41547EEEC5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  <a:latin typeface="+mn-lt"/>
                </a:rPr>
                <a:t>能力提升题</a:t>
              </a:r>
              <a:endParaRPr lang="en-US" altLang="zh-CN" sz="28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10720839-DF3A-46B8-9F18-583B3F006E87}"/>
              </a:ext>
            </a:extLst>
          </p:cNvPr>
          <p:cNvSpPr/>
          <p:nvPr/>
        </p:nvSpPr>
        <p:spPr>
          <a:xfrm>
            <a:off x="1213644" y="2822576"/>
            <a:ext cx="1570037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7 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或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8.5</a:t>
            </a:r>
          </a:p>
        </p:txBody>
      </p:sp>
      <p:sp>
        <p:nvSpPr>
          <p:cNvPr id="61454" name="文本框 5">
            <a:extLst>
              <a:ext uri="{FF2B5EF4-FFF2-40B4-BE49-F238E27FC236}">
                <a16:creationId xmlns="" xmlns:a16="http://schemas.microsoft.com/office/drawing/2014/main" id="{BE239DAD-770E-4854-80BC-38959DBBE7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6592" y="1431925"/>
            <a:ext cx="7350125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buClr>
                <a:schemeClr val="tx2"/>
              </a:buClr>
            </a:pPr>
            <a:r>
              <a:rPr lang="zh-CN" altLang="en-US" sz="28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         一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个等腰三角形的周长为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24cm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，只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知其中一边的长为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7cm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，则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这个等腰三角形的腰长为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_________cm.</a:t>
            </a:r>
            <a:endParaRPr lang="zh-CN" altLang="en-US" sz="2800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16" name="组合 2">
            <a:extLst>
              <a:ext uri="{FF2B5EF4-FFF2-40B4-BE49-F238E27FC236}">
                <a16:creationId xmlns="" xmlns:a16="http://schemas.microsoft.com/office/drawing/2014/main" id="{EB143376-06DB-4D5C-8EBE-9B29987336D8}"/>
              </a:ext>
            </a:extLst>
          </p:cNvPr>
          <p:cNvGrpSpPr>
            <a:grpSpLocks/>
          </p:cNvGrpSpPr>
          <p:nvPr/>
        </p:nvGrpSpPr>
        <p:grpSpPr bwMode="auto">
          <a:xfrm>
            <a:off x="8924" y="-58482"/>
            <a:ext cx="2006600" cy="481358"/>
            <a:chOff x="263" y="127"/>
            <a:chExt cx="3160" cy="760"/>
          </a:xfrm>
        </p:grpSpPr>
        <p:sp>
          <p:nvSpPr>
            <p:cNvPr id="17" name="文本框 20">
              <a:extLst>
                <a:ext uri="{FF2B5EF4-FFF2-40B4-BE49-F238E27FC236}">
                  <a16:creationId xmlns="" xmlns:a16="http://schemas.microsoft.com/office/drawing/2014/main" id="{7C3E0F6F-D0EC-4971-A290-54C2604E91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6" y="127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课堂检测</a:t>
              </a:r>
            </a:p>
          </p:txBody>
        </p:sp>
        <p:grpSp>
          <p:nvGrpSpPr>
            <p:cNvPr id="19" name="组合 1">
              <a:extLst>
                <a:ext uri="{FF2B5EF4-FFF2-40B4-BE49-F238E27FC236}">
                  <a16:creationId xmlns="" xmlns:a16="http://schemas.microsoft.com/office/drawing/2014/main" id="{49594726-380C-4B26-883C-F2C50F617AA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0" name="直线连接符 19">
                <a:extLst>
                  <a:ext uri="{FF2B5EF4-FFF2-40B4-BE49-F238E27FC236}">
                    <a16:creationId xmlns="" xmlns:a16="http://schemas.microsoft.com/office/drawing/2014/main" id="{3D27CFFA-3939-402F-8AC9-EE4A102ACEB2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>
                <a:extLst>
                  <a:ext uri="{FF2B5EF4-FFF2-40B4-BE49-F238E27FC236}">
                    <a16:creationId xmlns="" xmlns:a16="http://schemas.microsoft.com/office/drawing/2014/main" id="{3A210FEB-E14F-4533-A0ED-0D84DB5A51CF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91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8030172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465" name="组合 2">
            <a:extLst>
              <a:ext uri="{FF2B5EF4-FFF2-40B4-BE49-F238E27FC236}">
                <a16:creationId xmlns="" xmlns:a16="http://schemas.microsoft.com/office/drawing/2014/main" id="{34DD8B3D-4884-44C2-A09C-A95869B148DD}"/>
              </a:ext>
            </a:extLst>
          </p:cNvPr>
          <p:cNvGrpSpPr>
            <a:grpSpLocks/>
          </p:cNvGrpSpPr>
          <p:nvPr/>
        </p:nvGrpSpPr>
        <p:grpSpPr bwMode="auto">
          <a:xfrm>
            <a:off x="3304299" y="474663"/>
            <a:ext cx="2478088" cy="522287"/>
            <a:chOff x="5060" y="905"/>
            <a:chExt cx="3904" cy="822"/>
          </a:xfrm>
        </p:grpSpPr>
        <p:grpSp>
          <p:nvGrpSpPr>
            <p:cNvPr id="62466" name="组合 6">
              <a:extLst>
                <a:ext uri="{FF2B5EF4-FFF2-40B4-BE49-F238E27FC236}">
                  <a16:creationId xmlns="" xmlns:a16="http://schemas.microsoft.com/office/drawing/2014/main" id="{64BF9C4F-305F-45DA-A64F-D48287EDA96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>
                <a:extLst>
                  <a:ext uri="{FF2B5EF4-FFF2-40B4-BE49-F238E27FC236}">
                    <a16:creationId xmlns="" xmlns:a16="http://schemas.microsoft.com/office/drawing/2014/main" id="{57CDBF90-D966-4D91-9726-0898BA4632F5}"/>
                  </a:ext>
                </a:extLst>
              </p:cNvPr>
              <p:cNvSpPr/>
              <p:nvPr/>
            </p:nvSpPr>
            <p:spPr>
              <a:xfrm rot="3000000">
                <a:off x="4021947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9" name="缺角矩形 8">
                <a:extLst>
                  <a:ext uri="{FF2B5EF4-FFF2-40B4-BE49-F238E27FC236}">
                    <a16:creationId xmlns="" xmlns:a16="http://schemas.microsoft.com/office/drawing/2014/main" id="{B64AE75C-91BE-4156-B490-332A1B127B83}"/>
                  </a:ext>
                </a:extLst>
              </p:cNvPr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缺角矩形 9">
                <a:extLst>
                  <a:ext uri="{FF2B5EF4-FFF2-40B4-BE49-F238E27FC236}">
                    <a16:creationId xmlns="" xmlns:a16="http://schemas.microsoft.com/office/drawing/2014/main" id="{0A900204-FD7A-4957-A978-3719DE822AD8}"/>
                  </a:ext>
                </a:extLst>
              </p:cNvPr>
              <p:cNvSpPr/>
              <p:nvPr/>
            </p:nvSpPr>
            <p:spPr>
              <a:xfrm rot="3000000">
                <a:off x="4936765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1" name="缺角矩形 10">
                <a:extLst>
                  <a:ext uri="{FF2B5EF4-FFF2-40B4-BE49-F238E27FC236}">
                    <a16:creationId xmlns="" xmlns:a16="http://schemas.microsoft.com/office/drawing/2014/main" id="{670444DB-912C-4B37-8E0D-F14E7FB84B46}"/>
                  </a:ext>
                </a:extLst>
              </p:cNvPr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2" name="缺角矩形 11">
                <a:extLst>
                  <a:ext uri="{FF2B5EF4-FFF2-40B4-BE49-F238E27FC236}">
                    <a16:creationId xmlns="" xmlns:a16="http://schemas.microsoft.com/office/drawing/2014/main" id="{34B009BB-6782-404A-9150-0D0B4C82907D}"/>
                  </a:ext>
                </a:extLst>
              </p:cNvPr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62472" name="TextBox 15">
              <a:extLst>
                <a:ext uri="{FF2B5EF4-FFF2-40B4-BE49-F238E27FC236}">
                  <a16:creationId xmlns="" xmlns:a16="http://schemas.microsoft.com/office/drawing/2014/main" id="{8D445B86-B62E-4124-ACEB-80567FFB04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schemeClr val="bg1"/>
                  </a:solidFill>
                </a:rPr>
                <a:t>拓广探索题</a:t>
              </a:r>
              <a:endParaRPr lang="en-US" altLang="zh-CN" sz="2800" b="1">
                <a:solidFill>
                  <a:schemeClr val="bg1"/>
                </a:solidFill>
              </a:endParaRPr>
            </a:p>
          </p:txBody>
        </p:sp>
      </p:grpSp>
      <p:sp>
        <p:nvSpPr>
          <p:cNvPr id="63501" name="文本框 2">
            <a:extLst>
              <a:ext uri="{FF2B5EF4-FFF2-40B4-BE49-F238E27FC236}">
                <a16:creationId xmlns="" xmlns:a16="http://schemas.microsoft.com/office/drawing/2014/main" id="{AD793852-7AC5-406A-918F-CE115EFA242C}"/>
              </a:ext>
            </a:extLst>
          </p:cNvPr>
          <p:cNvSpPr txBox="1"/>
          <p:nvPr/>
        </p:nvSpPr>
        <p:spPr>
          <a:xfrm>
            <a:off x="-60563" y="1112900"/>
            <a:ext cx="8383588" cy="1791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>
              <a:lnSpc>
                <a:spcPct val="120000"/>
              </a:lnSpc>
              <a:buFontTx/>
              <a:buNone/>
              <a:defRPr/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     等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腰三角形的周长为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20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厘米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.</a:t>
            </a:r>
            <a:endParaRPr lang="zh-CN" altLang="en-US" sz="2400" b="1" dirty="0"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720090">
              <a:lnSpc>
                <a:spcPct val="120000"/>
              </a:lnSpc>
              <a:buFontTx/>
              <a:buNone/>
              <a:defRPr/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    (1)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若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已知腰长是底长的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倍，求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各边的长；</a:t>
            </a:r>
            <a:endParaRPr lang="en-US" altLang="zh-CN" sz="2400" b="1" dirty="0"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720090">
              <a:lnSpc>
                <a:spcPct val="120000"/>
              </a:lnSpc>
              <a:buFontTx/>
              <a:buNone/>
              <a:defRPr/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    (2)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若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已知一边长为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6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厘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米，求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其他两边的长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.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r>
              <a:rPr lang="en-US" altLang="zh-CN" sz="2400" b="1" noProof="1">
                <a:latin typeface="+mn-lt"/>
                <a:ea typeface="楷体" panose="02010609060101010101" pitchFamily="49" charset="-122"/>
              </a:rPr>
              <a:t> </a:t>
            </a:r>
            <a:endParaRPr lang="zh-CN" altLang="en-US" sz="2400" b="1" noProof="1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1450" name="文本框 3">
            <a:extLst>
              <a:ext uri="{FF2B5EF4-FFF2-40B4-BE49-F238E27FC236}">
                <a16:creationId xmlns="" xmlns:a16="http://schemas.microsoft.com/office/drawing/2014/main" id="{BE3DE6E2-7A15-4A3A-A36B-72F032A30B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1024" y="2513013"/>
            <a:ext cx="8467725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(1)</a:t>
            </a:r>
            <a:r>
              <a:rPr lang="zh-CN" altLang="en-US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设</a:t>
            </a:r>
            <a:r>
              <a:rPr lang="zh-CN" altLang="en-US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底边长为</a:t>
            </a:r>
            <a:r>
              <a:rPr lang="en-US" altLang="zh-CN" b="1" i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x</a:t>
            </a:r>
            <a:r>
              <a:rPr lang="zh-CN" altLang="en-US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厘</a:t>
            </a:r>
            <a:r>
              <a:rPr lang="zh-CN" altLang="en-US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米，则</a:t>
            </a:r>
            <a:r>
              <a:rPr lang="zh-CN" altLang="en-US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腰长为</a:t>
            </a:r>
            <a:r>
              <a:rPr lang="en-US" altLang="zh-CN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2</a:t>
            </a:r>
            <a:r>
              <a:rPr lang="en-US" altLang="zh-CN" b="1" i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x</a:t>
            </a:r>
            <a:r>
              <a:rPr lang="en-US" altLang="zh-CN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 </a:t>
            </a:r>
            <a:r>
              <a:rPr lang="zh-CN" altLang="en-US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厘米</a:t>
            </a:r>
            <a:r>
              <a:rPr lang="en-US" altLang="zh-CN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.</a:t>
            </a:r>
            <a:endParaRPr lang="en-US" altLang="zh-CN" b="1" dirty="0">
              <a:latin typeface="+mn-lt"/>
              <a:ea typeface="仿宋" panose="02010609060101010101" pitchFamily="49" charset="-122"/>
            </a:endParaRPr>
          </a:p>
          <a:p>
            <a:r>
              <a:rPr lang="en-US" altLang="zh-CN" b="1" i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                  x</a:t>
            </a:r>
            <a:r>
              <a:rPr lang="en-US" altLang="zh-CN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 + 2</a:t>
            </a:r>
            <a:r>
              <a:rPr lang="en-US" altLang="zh-CN" b="1" i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x</a:t>
            </a:r>
            <a:r>
              <a:rPr lang="en-US" altLang="zh-CN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 + 2</a:t>
            </a:r>
            <a:r>
              <a:rPr lang="en-US" altLang="zh-CN" b="1" i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x</a:t>
            </a:r>
            <a:r>
              <a:rPr lang="en-US" altLang="zh-CN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 = </a:t>
            </a:r>
            <a:r>
              <a:rPr lang="en-US" altLang="zh-CN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20</a:t>
            </a:r>
            <a:r>
              <a:rPr lang="zh-CN" altLang="en-US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，       </a:t>
            </a:r>
            <a:r>
              <a:rPr lang="zh-CN" altLang="en-US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解得 </a:t>
            </a:r>
            <a:r>
              <a:rPr lang="en-US" altLang="zh-CN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x</a:t>
            </a:r>
            <a:r>
              <a:rPr lang="en-US" altLang="zh-CN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 = 4</a:t>
            </a:r>
            <a:r>
              <a:rPr lang="en-US" altLang="zh-CN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.</a:t>
            </a:r>
            <a:endParaRPr lang="en-US" altLang="zh-CN" b="1" dirty="0">
              <a:latin typeface="+mn-lt"/>
              <a:ea typeface="仿宋" panose="02010609060101010101" pitchFamily="49" charset="-122"/>
            </a:endParaRPr>
          </a:p>
          <a:p>
            <a:r>
              <a:rPr lang="zh-CN" altLang="en-US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           所</a:t>
            </a:r>
            <a:r>
              <a:rPr lang="zh-CN" altLang="en-US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以三边长分别为</a:t>
            </a:r>
            <a:r>
              <a:rPr lang="en-US" altLang="zh-CN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4cm</a:t>
            </a:r>
            <a:r>
              <a:rPr lang="zh-CN" altLang="en-US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，</a:t>
            </a:r>
            <a:r>
              <a:rPr lang="en-US" altLang="zh-CN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8cm</a:t>
            </a:r>
            <a:r>
              <a:rPr lang="zh-CN" altLang="en-US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，</a:t>
            </a:r>
            <a:r>
              <a:rPr lang="en-US" altLang="zh-CN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8cm</a:t>
            </a:r>
            <a:r>
              <a:rPr lang="en-US" altLang="zh-CN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.</a:t>
            </a:r>
            <a:endParaRPr lang="zh-CN" altLang="en-US" b="1" dirty="0">
              <a:latin typeface="+mn-lt"/>
              <a:ea typeface="仿宋" panose="02010609060101010101" pitchFamily="49" charset="-122"/>
            </a:endParaRPr>
          </a:p>
          <a:p>
            <a:pPr>
              <a:spcBef>
                <a:spcPts val="1200"/>
              </a:spcBef>
            </a:pPr>
            <a:r>
              <a:rPr lang="zh-CN" altLang="en-US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         </a:t>
            </a:r>
            <a:r>
              <a:rPr lang="en-US" altLang="zh-CN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(2)</a:t>
            </a:r>
            <a:r>
              <a:rPr lang="zh-CN" altLang="en-US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如</a:t>
            </a:r>
            <a:r>
              <a:rPr lang="zh-CN" altLang="en-US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果</a:t>
            </a:r>
            <a:r>
              <a:rPr lang="en-US" altLang="zh-CN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6 </a:t>
            </a:r>
            <a:r>
              <a:rPr lang="zh-CN" altLang="en-US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厘米长的边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为底</a:t>
            </a:r>
            <a:r>
              <a:rPr lang="zh-CN" altLang="en-US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边</a:t>
            </a:r>
            <a:r>
              <a:rPr lang="zh-CN" altLang="en-US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，设</a:t>
            </a:r>
            <a:r>
              <a:rPr lang="zh-CN" altLang="en-US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腰长为</a:t>
            </a:r>
            <a:r>
              <a:rPr lang="en-US" altLang="zh-CN" b="1" i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x </a:t>
            </a:r>
            <a:r>
              <a:rPr lang="zh-CN" altLang="en-US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厘</a:t>
            </a:r>
            <a:r>
              <a:rPr lang="zh-CN" altLang="en-US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米，则</a:t>
            </a:r>
            <a:r>
              <a:rPr lang="en-US" altLang="zh-CN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6 + 2</a:t>
            </a:r>
            <a:r>
              <a:rPr lang="en-US" altLang="zh-CN" b="1" i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x</a:t>
            </a:r>
            <a:r>
              <a:rPr lang="en-US" altLang="zh-CN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 = </a:t>
            </a:r>
            <a:r>
              <a:rPr lang="en-US" altLang="zh-CN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20</a:t>
            </a:r>
            <a:r>
              <a:rPr lang="zh-CN" altLang="en-US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，解</a:t>
            </a:r>
            <a:r>
              <a:rPr lang="zh-CN" altLang="en-US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得</a:t>
            </a:r>
            <a:r>
              <a:rPr lang="en-US" altLang="zh-CN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x</a:t>
            </a:r>
            <a:r>
              <a:rPr lang="en-US" altLang="zh-CN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 = 7</a:t>
            </a:r>
            <a:r>
              <a:rPr lang="zh-CN" altLang="en-US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；      </a:t>
            </a:r>
            <a:endParaRPr lang="en-US" altLang="zh-CN" b="1" dirty="0" smtClean="0">
              <a:latin typeface="+mn-lt"/>
              <a:ea typeface="仿宋" panose="02010609060101010101" pitchFamily="49" charset="-122"/>
              <a:sym typeface="微软雅黑" panose="020B0503020204020204" pitchFamily="34" charset="-122"/>
            </a:endParaRPr>
          </a:p>
          <a:p>
            <a:pPr>
              <a:spcBef>
                <a:spcPts val="1200"/>
              </a:spcBef>
            </a:pPr>
            <a:r>
              <a:rPr lang="en-US" altLang="zh-CN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 </a:t>
            </a:r>
            <a:r>
              <a:rPr lang="en-US" altLang="zh-CN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          </a:t>
            </a:r>
            <a:r>
              <a:rPr lang="zh-CN" altLang="en-US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如</a:t>
            </a:r>
            <a:r>
              <a:rPr lang="zh-CN" altLang="en-US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果</a:t>
            </a:r>
            <a:r>
              <a:rPr lang="en-US" altLang="zh-CN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6</a:t>
            </a:r>
            <a:r>
              <a:rPr lang="zh-CN" altLang="en-US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厘米长的边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为</a:t>
            </a:r>
            <a:r>
              <a:rPr lang="zh-CN" altLang="en-US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腰</a:t>
            </a:r>
            <a:r>
              <a:rPr lang="zh-CN" altLang="en-US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，设</a:t>
            </a:r>
            <a:r>
              <a:rPr lang="zh-CN" altLang="en-US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底边长为</a:t>
            </a:r>
            <a:r>
              <a:rPr lang="en-US" altLang="zh-CN" b="1" i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x</a:t>
            </a:r>
            <a:r>
              <a:rPr lang="en-US" altLang="zh-CN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 </a:t>
            </a:r>
            <a:r>
              <a:rPr lang="zh-CN" altLang="en-US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厘</a:t>
            </a:r>
            <a:r>
              <a:rPr lang="zh-CN" altLang="en-US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米，则</a:t>
            </a:r>
            <a:r>
              <a:rPr lang="en-US" altLang="zh-CN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2×6 + </a:t>
            </a:r>
            <a:r>
              <a:rPr lang="en-US" altLang="zh-CN" b="1" i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x</a:t>
            </a:r>
            <a:r>
              <a:rPr lang="en-US" altLang="zh-CN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 = </a:t>
            </a:r>
            <a:r>
              <a:rPr lang="en-US" altLang="zh-CN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20</a:t>
            </a:r>
            <a:r>
              <a:rPr lang="zh-CN" altLang="en-US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，解</a:t>
            </a:r>
            <a:r>
              <a:rPr lang="zh-CN" altLang="en-US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得</a:t>
            </a:r>
            <a:r>
              <a:rPr lang="en-US" altLang="zh-CN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x</a:t>
            </a:r>
            <a:r>
              <a:rPr lang="en-US" altLang="zh-CN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 = 8</a:t>
            </a:r>
            <a:r>
              <a:rPr lang="en-US" altLang="zh-CN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.</a:t>
            </a:r>
            <a:endParaRPr lang="en-US" altLang="zh-CN" b="1" dirty="0">
              <a:latin typeface="+mn-lt"/>
              <a:ea typeface="仿宋" panose="02010609060101010101" pitchFamily="49" charset="-122"/>
            </a:endParaRPr>
          </a:p>
          <a:p>
            <a:pPr>
              <a:spcBef>
                <a:spcPts val="1200"/>
              </a:spcBef>
            </a:pPr>
            <a:r>
              <a:rPr lang="zh-CN" altLang="en-US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          由</a:t>
            </a:r>
            <a:r>
              <a:rPr lang="zh-CN" altLang="en-US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以上讨论可</a:t>
            </a:r>
            <a:r>
              <a:rPr lang="zh-CN" altLang="en-US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知，其</a:t>
            </a:r>
            <a:r>
              <a:rPr lang="zh-CN" altLang="en-US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他两边的长分别为</a:t>
            </a:r>
            <a:r>
              <a:rPr lang="en-US" altLang="zh-CN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7 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厘</a:t>
            </a:r>
            <a:r>
              <a:rPr lang="zh-CN" altLang="en-US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米，</a:t>
            </a:r>
            <a:r>
              <a:rPr lang="en-US" altLang="zh-CN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7 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厘米</a:t>
            </a:r>
            <a:r>
              <a:rPr lang="zh-CN" altLang="en-US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或</a:t>
            </a:r>
            <a:r>
              <a:rPr lang="en-US" altLang="zh-CN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6 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厘</a:t>
            </a:r>
            <a:r>
              <a:rPr lang="zh-CN" altLang="en-US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米，</a:t>
            </a:r>
            <a:r>
              <a:rPr lang="en-US" altLang="zh-CN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8 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厘米</a:t>
            </a:r>
            <a:r>
              <a:rPr lang="en-US" altLang="zh-CN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.</a:t>
            </a:r>
            <a:endParaRPr lang="zh-CN" altLang="en-US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16" name="组合 2">
            <a:extLst>
              <a:ext uri="{FF2B5EF4-FFF2-40B4-BE49-F238E27FC236}">
                <a16:creationId xmlns="" xmlns:a16="http://schemas.microsoft.com/office/drawing/2014/main" id="{EB143376-06DB-4D5C-8EBE-9B29987336D8}"/>
              </a:ext>
            </a:extLst>
          </p:cNvPr>
          <p:cNvGrpSpPr>
            <a:grpSpLocks/>
          </p:cNvGrpSpPr>
          <p:nvPr/>
        </p:nvGrpSpPr>
        <p:grpSpPr bwMode="auto">
          <a:xfrm>
            <a:off x="8924" y="-58482"/>
            <a:ext cx="2006600" cy="481358"/>
            <a:chOff x="263" y="127"/>
            <a:chExt cx="3160" cy="760"/>
          </a:xfrm>
        </p:grpSpPr>
        <p:sp>
          <p:nvSpPr>
            <p:cNvPr id="17" name="文本框 20">
              <a:extLst>
                <a:ext uri="{FF2B5EF4-FFF2-40B4-BE49-F238E27FC236}">
                  <a16:creationId xmlns="" xmlns:a16="http://schemas.microsoft.com/office/drawing/2014/main" id="{7C3E0F6F-D0EC-4971-A290-54C2604E91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6" y="127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课堂检测</a:t>
              </a:r>
            </a:p>
          </p:txBody>
        </p:sp>
        <p:grpSp>
          <p:nvGrpSpPr>
            <p:cNvPr id="19" name="组合 1">
              <a:extLst>
                <a:ext uri="{FF2B5EF4-FFF2-40B4-BE49-F238E27FC236}">
                  <a16:creationId xmlns="" xmlns:a16="http://schemas.microsoft.com/office/drawing/2014/main" id="{49594726-380C-4B26-883C-F2C50F617AA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1" name="直线连接符 19">
                <a:extLst>
                  <a:ext uri="{FF2B5EF4-FFF2-40B4-BE49-F238E27FC236}">
                    <a16:creationId xmlns="" xmlns:a16="http://schemas.microsoft.com/office/drawing/2014/main" id="{3D27CFFA-3939-402F-8AC9-EE4A102ACEB2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>
                <a:extLst>
                  <a:ext uri="{FF2B5EF4-FFF2-40B4-BE49-F238E27FC236}">
                    <a16:creationId xmlns="" xmlns:a16="http://schemas.microsoft.com/office/drawing/2014/main" id="{3A210FEB-E14F-4533-A0ED-0D84DB5A51CF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91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14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14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14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14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14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0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="" xmlns:a16="http://schemas.microsoft.com/office/drawing/2014/main" id="{842B3D3D-92E6-4A66-8B25-2E1F2DE0D1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475" y="1662113"/>
            <a:ext cx="579438" cy="2108200"/>
          </a:xfrm>
          <a:prstGeom prst="ellipse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1524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三角形</a:t>
            </a:r>
          </a:p>
        </p:txBody>
      </p:sp>
      <p:sp>
        <p:nvSpPr>
          <p:cNvPr id="7" name="圆角矩形 6">
            <a:extLst>
              <a:ext uri="{FF2B5EF4-FFF2-40B4-BE49-F238E27FC236}">
                <a16:creationId xmlns="" xmlns:a16="http://schemas.microsoft.com/office/drawing/2014/main" id="{F589A27C-D9FA-4ABE-81E1-277C75FC27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0" y="1173163"/>
            <a:ext cx="1331913" cy="498475"/>
          </a:xfrm>
          <a:prstGeom prst="roundRect">
            <a:avLst>
              <a:gd name="adj" fmla="val 16667"/>
            </a:avLst>
          </a:prstGeom>
          <a:solidFill>
            <a:srgbClr val="3366FF">
              <a:alpha val="39998"/>
            </a:srgbClr>
          </a:solidFill>
          <a:ln w="15240">
            <a:solidFill>
              <a:srgbClr val="0066FF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概念</a:t>
            </a:r>
          </a:p>
        </p:txBody>
      </p:sp>
      <p:sp>
        <p:nvSpPr>
          <p:cNvPr id="8" name="圆角矩形 7">
            <a:extLst>
              <a:ext uri="{FF2B5EF4-FFF2-40B4-BE49-F238E27FC236}">
                <a16:creationId xmlns="" xmlns:a16="http://schemas.microsoft.com/office/drawing/2014/main" id="{7013EAD0-46D5-4056-8877-11627DEDAF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600" y="2579688"/>
            <a:ext cx="1331913" cy="498475"/>
          </a:xfrm>
          <a:prstGeom prst="roundRect">
            <a:avLst>
              <a:gd name="adj" fmla="val 16667"/>
            </a:avLst>
          </a:prstGeom>
          <a:solidFill>
            <a:srgbClr val="3366FF">
              <a:alpha val="39998"/>
            </a:srgbClr>
          </a:solidFill>
          <a:ln w="15240">
            <a:solidFill>
              <a:srgbClr val="0066FF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分类</a:t>
            </a:r>
          </a:p>
        </p:txBody>
      </p:sp>
      <p:sp>
        <p:nvSpPr>
          <p:cNvPr id="9" name="圆角矩形 8">
            <a:extLst>
              <a:ext uri="{FF2B5EF4-FFF2-40B4-BE49-F238E27FC236}">
                <a16:creationId xmlns="" xmlns:a16="http://schemas.microsoft.com/office/drawing/2014/main" id="{17FFAD42-7391-477B-A149-A4DAEF2D27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9075" y="3937000"/>
            <a:ext cx="1331913" cy="498475"/>
          </a:xfrm>
          <a:prstGeom prst="roundRect">
            <a:avLst>
              <a:gd name="adj" fmla="val 16667"/>
            </a:avLst>
          </a:prstGeom>
          <a:solidFill>
            <a:srgbClr val="3366FF">
              <a:alpha val="39998"/>
            </a:srgbClr>
          </a:solidFill>
          <a:ln w="15240">
            <a:solidFill>
              <a:srgbClr val="0066FF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性质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9B0F9469-307A-45A1-945E-0ED6FD9FCC7A}"/>
              </a:ext>
            </a:extLst>
          </p:cNvPr>
          <p:cNvGrpSpPr>
            <a:grpSpLocks/>
          </p:cNvGrpSpPr>
          <p:nvPr/>
        </p:nvGrpSpPr>
        <p:grpSpPr bwMode="auto">
          <a:xfrm>
            <a:off x="1128713" y="1441450"/>
            <a:ext cx="358775" cy="2744788"/>
            <a:chOff x="214420" y="1193800"/>
            <a:chExt cx="357875" cy="1733296"/>
          </a:xfrm>
        </p:grpSpPr>
        <p:cxnSp>
          <p:nvCxnSpPr>
            <p:cNvPr id="63494" name="直接连接符 16">
              <a:extLst>
                <a:ext uri="{FF2B5EF4-FFF2-40B4-BE49-F238E27FC236}">
                  <a16:creationId xmlns="" xmlns:a16="http://schemas.microsoft.com/office/drawing/2014/main" id="{49428CB2-8ADB-4EA5-BA27-43A44A2C5A2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84048" y="1193800"/>
              <a:ext cx="188247" cy="0"/>
            </a:xfrm>
            <a:prstGeom prst="line">
              <a:avLst/>
            </a:prstGeom>
            <a:noFill/>
            <a:ln w="19050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3495" name="直接连接符 53">
              <a:extLst>
                <a:ext uri="{FF2B5EF4-FFF2-40B4-BE49-F238E27FC236}">
                  <a16:creationId xmlns="" xmlns:a16="http://schemas.microsoft.com/office/drawing/2014/main" id="{F9E237B7-1F47-4129-8642-F31686E68D7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84048" y="2927096"/>
              <a:ext cx="188247" cy="0"/>
            </a:xfrm>
            <a:prstGeom prst="line">
              <a:avLst/>
            </a:prstGeom>
            <a:noFill/>
            <a:ln w="19050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3496" name="直接连接符 54">
              <a:extLst>
                <a:ext uri="{FF2B5EF4-FFF2-40B4-BE49-F238E27FC236}">
                  <a16:creationId xmlns="" xmlns:a16="http://schemas.microsoft.com/office/drawing/2014/main" id="{07A9254D-C13A-42D2-B5C2-4FF1C6095DC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84048" y="1193800"/>
              <a:ext cx="0" cy="1733296"/>
            </a:xfrm>
            <a:prstGeom prst="line">
              <a:avLst/>
            </a:prstGeom>
            <a:noFill/>
            <a:ln w="19050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3497" name="直接连接符 55">
              <a:extLst>
                <a:ext uri="{FF2B5EF4-FFF2-40B4-BE49-F238E27FC236}">
                  <a16:creationId xmlns="" xmlns:a16="http://schemas.microsoft.com/office/drawing/2014/main" id="{8343A027-961F-4E3A-96D9-994EFD138C1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14420" y="2039048"/>
              <a:ext cx="316263" cy="0"/>
            </a:xfrm>
            <a:prstGeom prst="line">
              <a:avLst/>
            </a:prstGeom>
            <a:noFill/>
            <a:ln w="19050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15" name="Picture 2" descr="E:\R八数上\resource\8s111\jpg\00303005.jpg">
            <a:extLst>
              <a:ext uri="{FF2B5EF4-FFF2-40B4-BE49-F238E27FC236}">
                <a16:creationId xmlns="" xmlns:a16="http://schemas.microsoft.com/office/drawing/2014/main" id="{231A8FE8-20C3-4C78-BF09-0CCD6CB0D6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66" r="14748"/>
          <a:stretch>
            <a:fillRect/>
          </a:stretch>
        </p:blipFill>
        <p:spPr bwMode="auto">
          <a:xfrm>
            <a:off x="5922963" y="692150"/>
            <a:ext cx="2786062" cy="272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 Box 11">
            <a:extLst>
              <a:ext uri="{FF2B5EF4-FFF2-40B4-BE49-F238E27FC236}">
                <a16:creationId xmlns="" xmlns:a16="http://schemas.microsoft.com/office/drawing/2014/main" id="{C8019C11-D64C-40D7-936E-DAA636FC8F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2613" y="3673475"/>
            <a:ext cx="51673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 b="1" dirty="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三角形两边的和大于第三边．</a:t>
            </a:r>
          </a:p>
        </p:txBody>
      </p:sp>
      <p:sp>
        <p:nvSpPr>
          <p:cNvPr id="19" name="Rectangle 4">
            <a:extLst>
              <a:ext uri="{FF2B5EF4-FFF2-40B4-BE49-F238E27FC236}">
                <a16:creationId xmlns="" xmlns:a16="http://schemas.microsoft.com/office/drawing/2014/main" id="{10F8FD3A-FB28-499A-97B0-E920DB6707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2613" y="4311650"/>
            <a:ext cx="5046662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0" hangingPunct="0">
              <a:spcBef>
                <a:spcPct val="20000"/>
              </a:spcBef>
              <a:buClr>
                <a:schemeClr val="hlink"/>
              </a:buClr>
            </a:pPr>
            <a:r>
              <a:rPr lang="zh-CN" altLang="en-US" sz="2400" b="1" dirty="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三角形两边的差小于第三边．</a:t>
            </a:r>
            <a:endParaRPr lang="en-US" altLang="zh-CN" sz="2400" b="1" dirty="0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0" name="Group 43">
            <a:extLst>
              <a:ext uri="{FF2B5EF4-FFF2-40B4-BE49-F238E27FC236}">
                <a16:creationId xmlns="" xmlns:a16="http://schemas.microsoft.com/office/drawing/2014/main" id="{1DBA35DD-0443-4EED-8330-6C023091604B}"/>
              </a:ext>
            </a:extLst>
          </p:cNvPr>
          <p:cNvGrpSpPr>
            <a:grpSpLocks/>
          </p:cNvGrpSpPr>
          <p:nvPr/>
        </p:nvGrpSpPr>
        <p:grpSpPr bwMode="auto">
          <a:xfrm>
            <a:off x="3044825" y="849313"/>
            <a:ext cx="3244850" cy="2238375"/>
            <a:chOff x="2449" y="1657"/>
            <a:chExt cx="3426" cy="2363"/>
          </a:xfrm>
        </p:grpSpPr>
        <p:pic>
          <p:nvPicPr>
            <p:cNvPr id="63502" name="Picture 42">
              <a:extLst>
                <a:ext uri="{FF2B5EF4-FFF2-40B4-BE49-F238E27FC236}">
                  <a16:creationId xmlns="" xmlns:a16="http://schemas.microsoft.com/office/drawing/2014/main" id="{9AA7931D-37D0-4BBB-8EE6-20C1B39526D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71" y="1999"/>
              <a:ext cx="2580" cy="16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3503" name="Rectangle 35">
              <a:extLst>
                <a:ext uri="{FF2B5EF4-FFF2-40B4-BE49-F238E27FC236}">
                  <a16:creationId xmlns="" xmlns:a16="http://schemas.microsoft.com/office/drawing/2014/main" id="{622A418B-AD1A-428A-B473-8D4F49A7F0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38" y="1657"/>
              <a:ext cx="611" cy="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</a:p>
          </p:txBody>
        </p:sp>
        <p:sp>
          <p:nvSpPr>
            <p:cNvPr id="63504" name="Rectangle 36">
              <a:extLst>
                <a:ext uri="{FF2B5EF4-FFF2-40B4-BE49-F238E27FC236}">
                  <a16:creationId xmlns="" xmlns:a16="http://schemas.microsoft.com/office/drawing/2014/main" id="{8FA56303-7D52-459A-9986-A5767AABDD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9" y="3389"/>
              <a:ext cx="601" cy="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B </a:t>
              </a:r>
            </a:p>
          </p:txBody>
        </p:sp>
        <p:sp>
          <p:nvSpPr>
            <p:cNvPr id="63505" name="Rectangle 37">
              <a:extLst>
                <a:ext uri="{FF2B5EF4-FFF2-40B4-BE49-F238E27FC236}">
                  <a16:creationId xmlns="" xmlns:a16="http://schemas.microsoft.com/office/drawing/2014/main" id="{852E0007-75D0-4819-8496-98A0C636E9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62" y="3389"/>
              <a:ext cx="613" cy="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C </a:t>
              </a:r>
            </a:p>
          </p:txBody>
        </p:sp>
        <p:sp>
          <p:nvSpPr>
            <p:cNvPr id="63506" name="Rectangle 38">
              <a:extLst>
                <a:ext uri="{FF2B5EF4-FFF2-40B4-BE49-F238E27FC236}">
                  <a16:creationId xmlns="" xmlns:a16="http://schemas.microsoft.com/office/drawing/2014/main" id="{386AB14C-20AD-4CFE-9F7E-94F0500BB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6" y="3532"/>
              <a:ext cx="529" cy="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</a:p>
          </p:txBody>
        </p:sp>
        <p:sp>
          <p:nvSpPr>
            <p:cNvPr id="63507" name="Rectangle 39">
              <a:extLst>
                <a:ext uri="{FF2B5EF4-FFF2-40B4-BE49-F238E27FC236}">
                  <a16:creationId xmlns="" xmlns:a16="http://schemas.microsoft.com/office/drawing/2014/main" id="{86242DED-0191-4426-AA6E-27C646AF0F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9" y="2581"/>
              <a:ext cx="529" cy="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</a:p>
          </p:txBody>
        </p:sp>
        <p:sp>
          <p:nvSpPr>
            <p:cNvPr id="63508" name="Rectangle 40">
              <a:extLst>
                <a:ext uri="{FF2B5EF4-FFF2-40B4-BE49-F238E27FC236}">
                  <a16:creationId xmlns="" xmlns:a16="http://schemas.microsoft.com/office/drawing/2014/main" id="{20042ECB-D53A-4AA5-8BC2-4A94D41F71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3" y="2517"/>
              <a:ext cx="502" cy="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</a:p>
          </p:txBody>
        </p:sp>
      </p:grpSp>
      <p:sp>
        <p:nvSpPr>
          <p:cNvPr id="34" name="AutoShape 77">
            <a:extLst>
              <a:ext uri="{FF2B5EF4-FFF2-40B4-BE49-F238E27FC236}">
                <a16:creationId xmlns="" xmlns:a16="http://schemas.microsoft.com/office/drawing/2014/main" id="{F83C757E-D68C-464F-B6B1-14D9FF02E132}"/>
              </a:ext>
            </a:extLst>
          </p:cNvPr>
          <p:cNvSpPr>
            <a:spLocks/>
          </p:cNvSpPr>
          <p:nvPr/>
        </p:nvSpPr>
        <p:spPr bwMode="auto">
          <a:xfrm>
            <a:off x="2903538" y="3862388"/>
            <a:ext cx="228600" cy="720725"/>
          </a:xfrm>
          <a:prstGeom prst="leftBrace">
            <a:avLst>
              <a:gd name="adj1" fmla="val 29207"/>
              <a:gd name="adj2" fmla="val 50000"/>
            </a:avLst>
          </a:prstGeom>
          <a:noFill/>
          <a:ln w="2857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5" name="下弧形箭头 34">
            <a:extLst>
              <a:ext uri="{FF2B5EF4-FFF2-40B4-BE49-F238E27FC236}">
                <a16:creationId xmlns="" xmlns:a16="http://schemas.microsoft.com/office/drawing/2014/main" id="{505D8236-9A56-4492-9F72-95DC570E6B28}"/>
              </a:ext>
            </a:extLst>
          </p:cNvPr>
          <p:cNvSpPr/>
          <p:nvPr/>
        </p:nvSpPr>
        <p:spPr>
          <a:xfrm>
            <a:off x="2743200" y="3184525"/>
            <a:ext cx="3959225" cy="358775"/>
          </a:xfrm>
          <a:prstGeom prst="curvedUpArrow">
            <a:avLst>
              <a:gd name="adj1" fmla="val 25000"/>
              <a:gd name="adj2" fmla="val 105436"/>
              <a:gd name="adj3" fmla="val 25000"/>
            </a:avLst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dirty="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36" name="下弧形箭头 35">
            <a:extLst>
              <a:ext uri="{FF2B5EF4-FFF2-40B4-BE49-F238E27FC236}">
                <a16:creationId xmlns="" xmlns:a16="http://schemas.microsoft.com/office/drawing/2014/main" id="{8BFF94DC-E976-4A31-9E57-1615C7315382}"/>
              </a:ext>
            </a:extLst>
          </p:cNvPr>
          <p:cNvSpPr/>
          <p:nvPr/>
        </p:nvSpPr>
        <p:spPr>
          <a:xfrm rot="928222" flipV="1">
            <a:off x="2670175" y="996950"/>
            <a:ext cx="1811338" cy="354013"/>
          </a:xfrm>
          <a:prstGeom prst="curvedUpArrow">
            <a:avLst>
              <a:gd name="adj1" fmla="val 25000"/>
              <a:gd name="adj2" fmla="val 96683"/>
              <a:gd name="adj3" fmla="val 25000"/>
            </a:avLst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dirty="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grpSp>
        <p:nvGrpSpPr>
          <p:cNvPr id="63512" name="组合 1">
            <a:extLst>
              <a:ext uri="{FF2B5EF4-FFF2-40B4-BE49-F238E27FC236}">
                <a16:creationId xmlns="" xmlns:a16="http://schemas.microsoft.com/office/drawing/2014/main" id="{F33F0C6B-7DD4-4290-90EF-80ADDA695EFF}"/>
              </a:ext>
            </a:extLst>
          </p:cNvPr>
          <p:cNvGrpSpPr>
            <a:grpSpLocks/>
          </p:cNvGrpSpPr>
          <p:nvPr/>
        </p:nvGrpSpPr>
        <p:grpSpPr bwMode="auto">
          <a:xfrm>
            <a:off x="0" y="-57243"/>
            <a:ext cx="2006600" cy="478473"/>
            <a:chOff x="227" y="33"/>
            <a:chExt cx="3160" cy="753"/>
          </a:xfrm>
        </p:grpSpPr>
        <p:cxnSp>
          <p:nvCxnSpPr>
            <p:cNvPr id="17" name="直线连接符 16">
              <a:extLst>
                <a:ext uri="{FF2B5EF4-FFF2-40B4-BE49-F238E27FC236}">
                  <a16:creationId xmlns="" xmlns:a16="http://schemas.microsoft.com/office/drawing/2014/main" id="{6F17D732-EF84-4514-A90C-9DFA5037E6D2}"/>
                </a:ext>
              </a:extLst>
            </p:cNvPr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3514" name="文本框 17">
              <a:extLst>
                <a:ext uri="{FF2B5EF4-FFF2-40B4-BE49-F238E27FC236}">
                  <a16:creationId xmlns="" xmlns:a16="http://schemas.microsoft.com/office/drawing/2014/main" id="{DAA1C740-DF25-4004-A9D8-225C78CFB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课堂小结</a:t>
              </a:r>
            </a:p>
          </p:txBody>
        </p:sp>
        <p:sp>
          <p:nvSpPr>
            <p:cNvPr id="3" name="Freeform 74">
              <a:extLst>
                <a:ext uri="{FF2B5EF4-FFF2-40B4-BE49-F238E27FC236}">
                  <a16:creationId xmlns="" xmlns:a16="http://schemas.microsoft.com/office/drawing/2014/main" id="{449E2D01-F5AC-4F0D-93CB-384E18C6971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68" y="184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D4511A92-9464-4E63-8314-72DB7E4FA3A3}"/>
              </a:ext>
            </a:extLst>
          </p:cNvPr>
          <p:cNvSpPr txBox="1"/>
          <p:nvPr/>
        </p:nvSpPr>
        <p:spPr>
          <a:xfrm>
            <a:off x="2527538" y="577119"/>
            <a:ext cx="209661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noProof="1"/>
              <a:t>边、顶点、内角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EEEAAFC3-31DB-48D9-BEB9-DA82F65905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0638" y="3175000"/>
            <a:ext cx="23828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按边分</a:t>
            </a:r>
          </a:p>
        </p:txBody>
      </p:sp>
      <p:sp>
        <p:nvSpPr>
          <p:cNvPr id="12" name="圆角右箭头 11">
            <a:extLst>
              <a:ext uri="{FF2B5EF4-FFF2-40B4-BE49-F238E27FC236}">
                <a16:creationId xmlns="" xmlns:a16="http://schemas.microsoft.com/office/drawing/2014/main" id="{34B80ACE-E862-4C43-9A54-3EAFF8F11F0C}"/>
              </a:ext>
            </a:extLst>
          </p:cNvPr>
          <p:cNvSpPr/>
          <p:nvPr/>
        </p:nvSpPr>
        <p:spPr>
          <a:xfrm>
            <a:off x="1463675" y="1711325"/>
            <a:ext cx="1462088" cy="868363"/>
          </a:xfrm>
          <a:prstGeom prst="ben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421408FE-B044-450B-9311-4E6D34BC48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1338" y="2122488"/>
            <a:ext cx="1019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按角分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6681C31E-D3AB-402E-AC46-12BED93E34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8450" y="1589303"/>
            <a:ext cx="115728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0000FF"/>
                </a:solidFill>
              </a:rPr>
              <a:t>(</a:t>
            </a:r>
            <a:r>
              <a:rPr lang="zh-CN" altLang="en-US" b="1" dirty="0" smtClean="0">
                <a:solidFill>
                  <a:srgbClr val="0000FF"/>
                </a:solidFill>
              </a:rPr>
              <a:t>直</a:t>
            </a:r>
            <a:r>
              <a:rPr lang="zh-CN" altLang="en-US" b="1" dirty="0">
                <a:solidFill>
                  <a:srgbClr val="0000FF"/>
                </a:solidFill>
              </a:rPr>
              <a:t>角、锐角、钝</a:t>
            </a:r>
            <a:r>
              <a:rPr lang="zh-CN" altLang="en-US" b="1" dirty="0" smtClean="0">
                <a:solidFill>
                  <a:srgbClr val="0000FF"/>
                </a:solidFill>
              </a:rPr>
              <a:t>角</a:t>
            </a:r>
            <a:r>
              <a:rPr lang="en-US" altLang="zh-CN" b="1" dirty="0" smtClean="0">
                <a:solidFill>
                  <a:srgbClr val="0000FF"/>
                </a:solidFill>
              </a:rPr>
              <a:t>)</a:t>
            </a:r>
            <a:r>
              <a:rPr lang="zh-CN" altLang="en-US" b="1" dirty="0" smtClean="0">
                <a:solidFill>
                  <a:srgbClr val="0000FF"/>
                </a:solidFill>
              </a:rPr>
              <a:t>三</a:t>
            </a:r>
            <a:r>
              <a:rPr lang="zh-CN" altLang="en-US" b="1" dirty="0">
                <a:solidFill>
                  <a:srgbClr val="0000FF"/>
                </a:solidFill>
              </a:rPr>
              <a:t>角形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9" grpId="0"/>
      <p:bldP spid="34" grpId="0" bldLvl="0" animBg="1"/>
      <p:bldP spid="35" grpId="0" bldLvl="0" animBg="1"/>
      <p:bldP spid="36" grpId="0" bldLvl="0" animBg="1"/>
      <p:bldP spid="2" grpId="0"/>
      <p:bldP spid="4" grpId="0"/>
      <p:bldP spid="12" grpId="0" animBg="1"/>
      <p:bldP spid="13" grpId="0"/>
      <p:bldP spid="1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文本框 7">
            <a:extLst>
              <a:ext uri="{FF2B5EF4-FFF2-40B4-BE49-F238E27FC236}">
                <a16:creationId xmlns="" xmlns:a16="http://schemas.microsoft.com/office/drawing/2014/main" id="{582A0E2F-1582-452E-828D-9135180FDB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933" y="-43849"/>
            <a:ext cx="146685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0" hangingPunct="0">
              <a:defRPr sz="2500" b="1">
                <a:latin typeface="宋体" panose="02010600030101010101" pitchFamily="2" charset="-122"/>
                <a:cs typeface="Yuanti SC"/>
              </a:defRPr>
            </a:lvl1pPr>
          </a:lstStyle>
          <a:p>
            <a:r>
              <a:rPr lang="zh-CN" altLang="en-US" dirty="0"/>
              <a:t>课后作业</a:t>
            </a:r>
          </a:p>
        </p:txBody>
      </p:sp>
      <p:grpSp>
        <p:nvGrpSpPr>
          <p:cNvPr id="64516" name="组合 1">
            <a:extLst>
              <a:ext uri="{FF2B5EF4-FFF2-40B4-BE49-F238E27FC236}">
                <a16:creationId xmlns="" xmlns:a16="http://schemas.microsoft.com/office/drawing/2014/main" id="{6B7C9637-8D1C-44BB-8ED4-B1553C7A6932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31736"/>
            <a:ext cx="2006600" cy="379429"/>
            <a:chOff x="248" y="180"/>
            <a:chExt cx="3160" cy="598"/>
          </a:xfrm>
        </p:grpSpPr>
        <p:cxnSp>
          <p:nvCxnSpPr>
            <p:cNvPr id="7" name="直线连接符 6">
              <a:extLst>
                <a:ext uri="{FF2B5EF4-FFF2-40B4-BE49-F238E27FC236}">
                  <a16:creationId xmlns="" xmlns:a16="http://schemas.microsoft.com/office/drawing/2014/main" id="{FA15A551-2130-4C31-B831-3022636718D4}"/>
                </a:ext>
              </a:extLst>
            </p:cNvPr>
            <p:cNvCxnSpPr/>
            <p:nvPr/>
          </p:nvCxnSpPr>
          <p:spPr>
            <a:xfrm>
              <a:off x="248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74">
              <a:extLst>
                <a:ext uri="{FF2B5EF4-FFF2-40B4-BE49-F238E27FC236}">
                  <a16:creationId xmlns="" xmlns:a16="http://schemas.microsoft.com/office/drawing/2014/main" id="{50A48058-58A3-4694-85E4-32845B279212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34" y="180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8" name="等腰三角形 7"/>
          <p:cNvSpPr/>
          <p:nvPr>
            <p:custDataLst>
              <p:tags r:id="rId1"/>
            </p:custDataLst>
          </p:nvPr>
        </p:nvSpPr>
        <p:spPr bwMode="auto">
          <a:xfrm rot="16200000">
            <a:off x="763231" y="995212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椭圆 9"/>
          <p:cNvSpPr/>
          <p:nvPr>
            <p:custDataLst>
              <p:tags r:id="rId2"/>
            </p:custDataLst>
          </p:nvPr>
        </p:nvSpPr>
        <p:spPr bwMode="auto">
          <a:xfrm>
            <a:off x="875968" y="1651854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作业</a:t>
            </a:r>
          </a:p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11" name="圆角矩形 10"/>
          <p:cNvSpPr/>
          <p:nvPr>
            <p:custDataLst>
              <p:tags r:id="rId3"/>
            </p:custDataLst>
          </p:nvPr>
        </p:nvSpPr>
        <p:spPr>
          <a:xfrm>
            <a:off x="3925439" y="1798935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圆角矩形 11"/>
          <p:cNvSpPr/>
          <p:nvPr>
            <p:custDataLst>
              <p:tags r:id="rId4"/>
            </p:custDataLst>
          </p:nvPr>
        </p:nvSpPr>
        <p:spPr>
          <a:xfrm>
            <a:off x="3925439" y="2732921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 bwMode="auto">
          <a:xfrm>
            <a:off x="4183511" y="1651899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178AA1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14" name="文本框 13"/>
          <p:cNvSpPr txBox="1"/>
          <p:nvPr>
            <p:custDataLst>
              <p:tags r:id="rId6"/>
            </p:custDataLst>
          </p:nvPr>
        </p:nvSpPr>
        <p:spPr bwMode="auto">
          <a:xfrm>
            <a:off x="4183511" y="1989084"/>
            <a:ext cx="5541169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从课后习题中选取</a:t>
            </a:r>
          </a:p>
        </p:txBody>
      </p:sp>
      <p:sp>
        <p:nvSpPr>
          <p:cNvPr id="15" name="文本框 14"/>
          <p:cNvSpPr txBox="1"/>
          <p:nvPr>
            <p:custDataLst>
              <p:tags r:id="rId7"/>
            </p:custDataLst>
          </p:nvPr>
        </p:nvSpPr>
        <p:spPr bwMode="auto">
          <a:xfrm>
            <a:off x="4183511" y="2585826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40A693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16" name="文本框 15"/>
          <p:cNvSpPr txBox="1"/>
          <p:nvPr>
            <p:custDataLst>
              <p:tags r:id="rId8"/>
            </p:custDataLst>
          </p:nvPr>
        </p:nvSpPr>
        <p:spPr bwMode="auto">
          <a:xfrm>
            <a:off x="4183511" y="2888244"/>
            <a:ext cx="365950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配套练习册练习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3"/>
          <p:cNvSpPr txBox="1"/>
          <p:nvPr/>
        </p:nvSpPr>
        <p:spPr>
          <a:xfrm>
            <a:off x="652522" y="1619918"/>
            <a:ext cx="7834196" cy="110799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defTabSz="685800">
              <a:defRPr/>
            </a:pPr>
            <a:r>
              <a:rPr lang="zh-CN" altLang="en-US" sz="6600" b="1" noProof="1">
                <a:solidFill>
                  <a:srgbClr val="FF6600"/>
                </a:solidFill>
                <a:latin typeface="宋体" panose="02010600030101010101" pitchFamily="2" charset="-122"/>
              </a:rPr>
              <a:t>七彩课堂  伴你成长</a:t>
            </a:r>
          </a:p>
        </p:txBody>
      </p:sp>
    </p:spTree>
    <p:extLst>
      <p:ext uri="{BB962C8B-B14F-4D97-AF65-F5344CB8AC3E}">
        <p14:creationId xmlns:p14="http://schemas.microsoft.com/office/powerpoint/2010/main" val="30395171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4">
            <a:extLst>
              <a:ext uri="{FF2B5EF4-FFF2-40B4-BE49-F238E27FC236}">
                <a16:creationId xmlns="" xmlns:a16="http://schemas.microsoft.com/office/drawing/2014/main" id="{A17DE7B5-0CF7-4817-89EB-117188D99C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59249" y="589492"/>
            <a:ext cx="418782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lnSpc>
                <a:spcPct val="120000"/>
              </a:lnSpc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  <a:defRPr/>
            </a:pPr>
            <a:r>
              <a:rPr lang="zh-CN" altLang="en-US" dirty="0">
                <a:latin typeface="+mn-lt"/>
                <a:ea typeface="黑体" panose="02010600030101010101" pitchFamily="2" charset="-122"/>
              </a:rPr>
              <a:t>三角形的有关概念</a:t>
            </a:r>
          </a:p>
        </p:txBody>
      </p:sp>
      <p:sp>
        <p:nvSpPr>
          <p:cNvPr id="6148" name="Rectangle 2">
            <a:extLst>
              <a:ext uri="{FF2B5EF4-FFF2-40B4-BE49-F238E27FC236}">
                <a16:creationId xmlns="" xmlns:a16="http://schemas.microsoft.com/office/drawing/2014/main" id="{EC3498C6-902C-4723-A1AE-E123ABFB03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950" y="1190625"/>
            <a:ext cx="8029575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三角形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是我们熟悉的图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形，观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察下列图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片，你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能说一说三角形是怎样的图形吗？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38916" name="组合 4">
            <a:extLst>
              <a:ext uri="{FF2B5EF4-FFF2-40B4-BE49-F238E27FC236}">
                <a16:creationId xmlns="" xmlns:a16="http://schemas.microsoft.com/office/drawing/2014/main" id="{E8834767-42CB-42AA-9BB9-639850408C2D}"/>
              </a:ext>
            </a:extLst>
          </p:cNvPr>
          <p:cNvGrpSpPr>
            <a:grpSpLocks/>
          </p:cNvGrpSpPr>
          <p:nvPr/>
        </p:nvGrpSpPr>
        <p:grpSpPr bwMode="auto">
          <a:xfrm>
            <a:off x="2419291" y="653923"/>
            <a:ext cx="1739920" cy="409791"/>
            <a:chOff x="3485" y="1168"/>
            <a:chExt cx="2739" cy="644"/>
          </a:xfrm>
        </p:grpSpPr>
        <p:sp>
          <p:nvSpPr>
            <p:cNvPr id="6" name="圆角矩形 5">
              <a:extLst>
                <a:ext uri="{FF2B5EF4-FFF2-40B4-BE49-F238E27FC236}">
                  <a16:creationId xmlns="" xmlns:a16="http://schemas.microsoft.com/office/drawing/2014/main" id="{8560262D-CCF3-4357-AE27-AA5E668E406D}"/>
                </a:ext>
              </a:extLst>
            </p:cNvPr>
            <p:cNvSpPr/>
            <p:nvPr/>
          </p:nvSpPr>
          <p:spPr>
            <a:xfrm>
              <a:off x="3485" y="1168"/>
              <a:ext cx="2739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 dirty="0">
                <a:ea typeface="黑体" panose="02010609060101010101" pitchFamily="49" charset="-122"/>
              </a:endParaRPr>
            </a:p>
          </p:txBody>
        </p:sp>
        <p:sp>
          <p:nvSpPr>
            <p:cNvPr id="38918" name="矩形 1">
              <a:extLst>
                <a:ext uri="{FF2B5EF4-FFF2-40B4-BE49-F238E27FC236}">
                  <a16:creationId xmlns="" xmlns:a16="http://schemas.microsoft.com/office/drawing/2014/main" id="{1A1ACE70-1C34-4264-8B16-7D60DBA15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1</a:t>
              </a:r>
              <a:endParaRPr lang="zh-CN" altLang="en-US" sz="2400" b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6149" name="Picture 31" descr="无标题">
            <a:extLst>
              <a:ext uri="{FF2B5EF4-FFF2-40B4-BE49-F238E27FC236}">
                <a16:creationId xmlns="" xmlns:a16="http://schemas.microsoft.com/office/drawing/2014/main" id="{C6241144-5935-4BA4-8684-E76F02421F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137" y="2413000"/>
            <a:ext cx="5283200" cy="262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组合 2"/>
          <p:cNvGrpSpPr>
            <a:grpSpLocks/>
          </p:cNvGrpSpPr>
          <p:nvPr/>
        </p:nvGrpSpPr>
        <p:grpSpPr bwMode="auto">
          <a:xfrm>
            <a:off x="-3175" y="-57150"/>
            <a:ext cx="2006600" cy="478473"/>
            <a:chOff x="123" y="40"/>
            <a:chExt cx="3160" cy="753"/>
          </a:xfrm>
        </p:grpSpPr>
        <p:cxnSp>
          <p:nvCxnSpPr>
            <p:cNvPr id="1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/>
            <p:cNvSpPr txBox="1">
              <a:spLocks noChangeArrowheads="1"/>
            </p:cNvSpPr>
            <p:nvPr/>
          </p:nvSpPr>
          <p:spPr bwMode="auto">
            <a:xfrm>
              <a:off x="93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9" name="Freeform 74"/>
            <p:cNvSpPr>
              <a:spLocks noChangeAspect="1" noEditPoints="1"/>
            </p:cNvSpPr>
            <p:nvPr/>
          </p:nvSpPr>
          <p:spPr bwMode="auto">
            <a:xfrm>
              <a:off x="248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>
            <a:extLst>
              <a:ext uri="{FF2B5EF4-FFF2-40B4-BE49-F238E27FC236}">
                <a16:creationId xmlns="" xmlns:a16="http://schemas.microsoft.com/office/drawing/2014/main" id="{CAEACCCD-BB13-4C60-9256-2FB2FF55F6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7725" y="1268413"/>
            <a:ext cx="7858125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+mn-lt"/>
              </a:rPr>
              <a:t>       由</a:t>
            </a:r>
            <a:r>
              <a:rPr lang="zh-CN" altLang="en-US" sz="2400" b="1" dirty="0">
                <a:solidFill>
                  <a:srgbClr val="CC0000"/>
                </a:solidFill>
                <a:latin typeface="+mn-lt"/>
              </a:rPr>
              <a:t>不在同一条直线上</a:t>
            </a:r>
            <a:r>
              <a:rPr lang="zh-CN" altLang="en-US" sz="2400" b="1" dirty="0">
                <a:latin typeface="+mn-lt"/>
              </a:rPr>
              <a:t>的三条线段</a:t>
            </a:r>
            <a:r>
              <a:rPr lang="zh-CN" altLang="en-US" sz="2400" b="1" dirty="0">
                <a:solidFill>
                  <a:srgbClr val="CC0000"/>
                </a:solidFill>
                <a:latin typeface="+mn-lt"/>
              </a:rPr>
              <a:t>首尾顺次</a:t>
            </a:r>
            <a:r>
              <a:rPr lang="zh-CN" altLang="en-US" sz="2400" b="1" dirty="0" smtClean="0">
                <a:solidFill>
                  <a:srgbClr val="CC0000"/>
                </a:solidFill>
                <a:latin typeface="+mn-lt"/>
              </a:rPr>
              <a:t>连接</a:t>
            </a:r>
            <a:r>
              <a:rPr lang="zh-CN" altLang="en-US" sz="2400" b="1" dirty="0" smtClean="0">
                <a:latin typeface="+mn-lt"/>
              </a:rPr>
              <a:t>所</a:t>
            </a:r>
            <a:r>
              <a:rPr lang="zh-CN" altLang="en-US" sz="2400" b="1" dirty="0">
                <a:latin typeface="+mn-lt"/>
              </a:rPr>
              <a:t>组成的图</a:t>
            </a:r>
            <a:r>
              <a:rPr lang="zh-CN" altLang="en-US" sz="2400" b="1" dirty="0" smtClean="0">
                <a:latin typeface="+mn-lt"/>
              </a:rPr>
              <a:t>形，叫</a:t>
            </a:r>
            <a:r>
              <a:rPr lang="zh-CN" altLang="en-US" sz="2400" b="1" dirty="0">
                <a:latin typeface="+mn-lt"/>
              </a:rPr>
              <a:t>做三角形</a:t>
            </a:r>
            <a:r>
              <a:rPr lang="en-US" altLang="zh-CN" sz="2400" b="1" dirty="0">
                <a:latin typeface="+mn-lt"/>
              </a:rPr>
              <a:t>.</a:t>
            </a:r>
            <a:endParaRPr lang="zh-CN" altLang="en-US" sz="2400" b="1" dirty="0"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+mn-lt"/>
              </a:rPr>
              <a:t>      所以，三</a:t>
            </a:r>
            <a:r>
              <a:rPr lang="zh-CN" altLang="en-US" sz="2400" b="1" dirty="0">
                <a:latin typeface="+mn-lt"/>
              </a:rPr>
              <a:t>角形的特征有：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+mn-lt"/>
              </a:rPr>
              <a:t>    </a:t>
            </a:r>
            <a:r>
              <a:rPr lang="en-US" altLang="zh-CN" sz="2400" b="1" dirty="0" smtClean="0">
                <a:latin typeface="+mn-lt"/>
              </a:rPr>
              <a:t>(1)</a:t>
            </a:r>
            <a:r>
              <a:rPr lang="zh-CN" altLang="en-US" sz="2400" b="1" dirty="0" smtClean="0">
                <a:latin typeface="+mn-lt"/>
              </a:rPr>
              <a:t>三</a:t>
            </a:r>
            <a:r>
              <a:rPr lang="zh-CN" altLang="en-US" sz="2400" b="1" dirty="0">
                <a:latin typeface="+mn-lt"/>
              </a:rPr>
              <a:t>条线</a:t>
            </a:r>
            <a:r>
              <a:rPr lang="zh-CN" altLang="en-US" sz="2400" b="1" dirty="0" smtClean="0">
                <a:latin typeface="+mn-lt"/>
              </a:rPr>
              <a:t>段；</a:t>
            </a:r>
            <a:r>
              <a:rPr lang="en-US" altLang="zh-CN" sz="2400" b="1" dirty="0" smtClean="0">
                <a:latin typeface="+mn-lt"/>
              </a:rPr>
              <a:t>(2)</a:t>
            </a:r>
            <a:r>
              <a:rPr lang="zh-CN" altLang="en-US" sz="2400" b="1" dirty="0" smtClean="0">
                <a:latin typeface="+mn-lt"/>
              </a:rPr>
              <a:t>不</a:t>
            </a:r>
            <a:r>
              <a:rPr lang="zh-CN" altLang="en-US" sz="2400" b="1" dirty="0">
                <a:latin typeface="+mn-lt"/>
              </a:rPr>
              <a:t>在同一直线</a:t>
            </a:r>
            <a:r>
              <a:rPr lang="zh-CN" altLang="en-US" sz="2400" b="1" dirty="0" smtClean="0">
                <a:latin typeface="+mn-lt"/>
              </a:rPr>
              <a:t>上；</a:t>
            </a:r>
            <a:r>
              <a:rPr lang="en-US" altLang="zh-CN" sz="2400" b="1" dirty="0" smtClean="0">
                <a:latin typeface="+mn-lt"/>
              </a:rPr>
              <a:t>(3)</a:t>
            </a:r>
            <a:r>
              <a:rPr lang="zh-CN" altLang="en-US" sz="2400" b="1" dirty="0" smtClean="0">
                <a:latin typeface="+mn-lt"/>
              </a:rPr>
              <a:t>首</a:t>
            </a:r>
            <a:r>
              <a:rPr lang="zh-CN" altLang="en-US" sz="2400" b="1" dirty="0">
                <a:latin typeface="+mn-lt"/>
              </a:rPr>
              <a:t>尾顺次连</a:t>
            </a:r>
            <a:r>
              <a:rPr lang="zh-CN" altLang="en-US" sz="2400" b="1" dirty="0" smtClean="0">
                <a:latin typeface="+mn-lt"/>
              </a:rPr>
              <a:t>接</a:t>
            </a:r>
            <a:r>
              <a:rPr lang="en-US" altLang="zh-CN" sz="2400" b="1" dirty="0" smtClean="0">
                <a:latin typeface="+mn-lt"/>
              </a:rPr>
              <a:t>.</a:t>
            </a:r>
            <a:endParaRPr lang="zh-CN" altLang="en-US" sz="2400" b="1" dirty="0">
              <a:latin typeface="+mn-lt"/>
            </a:endParaRPr>
          </a:p>
        </p:txBody>
      </p:sp>
      <p:grpSp>
        <p:nvGrpSpPr>
          <p:cNvPr id="2" name="Group 3">
            <a:extLst>
              <a:ext uri="{FF2B5EF4-FFF2-40B4-BE49-F238E27FC236}">
                <a16:creationId xmlns="" xmlns:a16="http://schemas.microsoft.com/office/drawing/2014/main" id="{3D9F2AC7-9ED4-4D5F-8981-5DDADEDCB9DE}"/>
              </a:ext>
            </a:extLst>
          </p:cNvPr>
          <p:cNvGrpSpPr>
            <a:grpSpLocks/>
          </p:cNvGrpSpPr>
          <p:nvPr/>
        </p:nvGrpSpPr>
        <p:grpSpPr bwMode="auto">
          <a:xfrm>
            <a:off x="4057650" y="3486150"/>
            <a:ext cx="1428750" cy="1314450"/>
            <a:chOff x="672" y="2592"/>
            <a:chExt cx="1200" cy="1104"/>
          </a:xfrm>
        </p:grpSpPr>
        <p:sp>
          <p:nvSpPr>
            <p:cNvPr id="40963" name="Line 4">
              <a:extLst>
                <a:ext uri="{FF2B5EF4-FFF2-40B4-BE49-F238E27FC236}">
                  <a16:creationId xmlns="" xmlns:a16="http://schemas.microsoft.com/office/drawing/2014/main" id="{9801FA04-9DDA-4FF0-8EA2-C7666761AA1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72" y="2880"/>
              <a:ext cx="240" cy="816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  <p:sp>
          <p:nvSpPr>
            <p:cNvPr id="40964" name="Line 5">
              <a:extLst>
                <a:ext uri="{FF2B5EF4-FFF2-40B4-BE49-F238E27FC236}">
                  <a16:creationId xmlns="" xmlns:a16="http://schemas.microsoft.com/office/drawing/2014/main" id="{3B7182A0-067C-4FCE-B395-27FE593305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2" y="3696"/>
              <a:ext cx="1200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  <p:sp>
          <p:nvSpPr>
            <p:cNvPr id="40965" name="Line 6">
              <a:extLst>
                <a:ext uri="{FF2B5EF4-FFF2-40B4-BE49-F238E27FC236}">
                  <a16:creationId xmlns="" xmlns:a16="http://schemas.microsoft.com/office/drawing/2014/main" id="{AD7876A6-E468-40D4-BA60-8ADD33F3250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08" y="2592"/>
              <a:ext cx="864" cy="1104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</p:grpSp>
      <p:grpSp>
        <p:nvGrpSpPr>
          <p:cNvPr id="3" name="Group 16">
            <a:extLst>
              <a:ext uri="{FF2B5EF4-FFF2-40B4-BE49-F238E27FC236}">
                <a16:creationId xmlns="" xmlns:a16="http://schemas.microsoft.com/office/drawing/2014/main" id="{4E49A0E9-1480-470B-8F80-B8D6CBD806F5}"/>
              </a:ext>
            </a:extLst>
          </p:cNvPr>
          <p:cNvGrpSpPr>
            <a:grpSpLocks/>
          </p:cNvGrpSpPr>
          <p:nvPr/>
        </p:nvGrpSpPr>
        <p:grpSpPr bwMode="auto">
          <a:xfrm>
            <a:off x="5772150" y="3886200"/>
            <a:ext cx="1543050" cy="809625"/>
            <a:chOff x="3888" y="3264"/>
            <a:chExt cx="1296" cy="680"/>
          </a:xfrm>
        </p:grpSpPr>
        <p:grpSp>
          <p:nvGrpSpPr>
            <p:cNvPr id="40967" name="Group 15">
              <a:extLst>
                <a:ext uri="{FF2B5EF4-FFF2-40B4-BE49-F238E27FC236}">
                  <a16:creationId xmlns="" xmlns:a16="http://schemas.microsoft.com/office/drawing/2014/main" id="{60FF3744-D76D-46B8-B883-5CCE6B57E68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88" y="3264"/>
              <a:ext cx="1215" cy="680"/>
              <a:chOff x="3888" y="3264"/>
              <a:chExt cx="1215" cy="680"/>
            </a:xfrm>
          </p:grpSpPr>
          <p:sp>
            <p:nvSpPr>
              <p:cNvPr id="40968" name="Line 8">
                <a:extLst>
                  <a:ext uri="{FF2B5EF4-FFF2-40B4-BE49-F238E27FC236}">
                    <a16:creationId xmlns="" xmlns:a16="http://schemas.microsoft.com/office/drawing/2014/main" id="{E230AFB1-C04C-4B01-8ABD-A831D78FB4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26" y="3944"/>
                <a:ext cx="1077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</a:endParaRPr>
              </a:p>
            </p:txBody>
          </p:sp>
          <p:sp>
            <p:nvSpPr>
              <p:cNvPr id="40969" name="Line 9">
                <a:extLst>
                  <a:ext uri="{FF2B5EF4-FFF2-40B4-BE49-F238E27FC236}">
                    <a16:creationId xmlns="" xmlns:a16="http://schemas.microsoft.com/office/drawing/2014/main" id="{D27F8DEE-2578-49F1-9391-E1F43B3677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888" y="3264"/>
                <a:ext cx="816" cy="68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</a:endParaRPr>
              </a:p>
            </p:txBody>
          </p:sp>
        </p:grpSp>
        <p:sp>
          <p:nvSpPr>
            <p:cNvPr id="40970" name="Line 10">
              <a:extLst>
                <a:ext uri="{FF2B5EF4-FFF2-40B4-BE49-F238E27FC236}">
                  <a16:creationId xmlns="" xmlns:a16="http://schemas.microsoft.com/office/drawing/2014/main" id="{A384C020-D988-4757-8509-8188927D720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094" y="3264"/>
              <a:ext cx="90" cy="68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</p:grpSp>
      <p:sp>
        <p:nvSpPr>
          <p:cNvPr id="13323" name="Line 11">
            <a:extLst>
              <a:ext uri="{FF2B5EF4-FFF2-40B4-BE49-F238E27FC236}">
                <a16:creationId xmlns="" xmlns:a16="http://schemas.microsoft.com/office/drawing/2014/main" id="{5E8401B6-D7F7-4D4B-9992-26D169507A8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657350" y="3486150"/>
            <a:ext cx="1028700" cy="1428750"/>
          </a:xfrm>
          <a:prstGeom prst="line">
            <a:avLst/>
          </a:prstGeom>
          <a:noFill/>
          <a:ln w="7620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13324" name="Line 12">
            <a:extLst>
              <a:ext uri="{FF2B5EF4-FFF2-40B4-BE49-F238E27FC236}">
                <a16:creationId xmlns="" xmlns:a16="http://schemas.microsoft.com/office/drawing/2014/main" id="{C43E8054-DD0F-4E7C-9956-6691217F850F}"/>
              </a:ext>
            </a:extLst>
          </p:cNvPr>
          <p:cNvSpPr>
            <a:spLocks noChangeShapeType="1"/>
          </p:cNvSpPr>
          <p:nvPr/>
        </p:nvSpPr>
        <p:spPr bwMode="auto">
          <a:xfrm>
            <a:off x="1697038" y="4894263"/>
            <a:ext cx="1566862" cy="0"/>
          </a:xfrm>
          <a:prstGeom prst="line">
            <a:avLst/>
          </a:prstGeom>
          <a:noFill/>
          <a:ln w="7620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13325" name="Line 13">
            <a:extLst>
              <a:ext uri="{FF2B5EF4-FFF2-40B4-BE49-F238E27FC236}">
                <a16:creationId xmlns="" xmlns:a16="http://schemas.microsoft.com/office/drawing/2014/main" id="{BC95C64D-190F-4EBB-A556-55FC6F880126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669574" y="3486150"/>
            <a:ext cx="571500" cy="1428750"/>
          </a:xfrm>
          <a:prstGeom prst="line">
            <a:avLst/>
          </a:prstGeom>
          <a:noFill/>
          <a:ln w="7620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19" name="矩形 12290"/>
          <p:cNvSpPr>
            <a:spLocks noChangeArrowheads="1"/>
          </p:cNvSpPr>
          <p:nvPr/>
        </p:nvSpPr>
        <p:spPr bwMode="auto">
          <a:xfrm>
            <a:off x="0" y="622300"/>
            <a:ext cx="9140825" cy="5397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 spc="100" noProof="1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黑体" panose="02010609060101010101" pitchFamily="49" charset="-122"/>
              </a:rPr>
              <a:t>三角</a:t>
            </a:r>
            <a:r>
              <a:rPr lang="zh-CN" altLang="en-US" sz="2800" b="1" spc="100" noProof="1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黑体" panose="02010609060101010101" pitchFamily="49" charset="-122"/>
              </a:rPr>
              <a:t>形的定义</a:t>
            </a:r>
            <a:r>
              <a:rPr kumimoji="0" lang="zh-CN" altLang="zh-CN" sz="2800" b="1" i="0" u="none" strike="noStrike" kern="1200" cap="none" spc="100" normalizeH="0" baseline="0" noProof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endParaRPr kumimoji="0" lang="zh-CN" altLang="zh-CN" sz="2800" b="1" i="0" u="none" strike="noStrike" kern="1200" cap="none" spc="100" normalizeH="0" baseline="0" noProof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22" name="组合 2"/>
          <p:cNvGrpSpPr>
            <a:grpSpLocks/>
          </p:cNvGrpSpPr>
          <p:nvPr/>
        </p:nvGrpSpPr>
        <p:grpSpPr bwMode="auto">
          <a:xfrm>
            <a:off x="-3175" y="-57150"/>
            <a:ext cx="2006600" cy="478473"/>
            <a:chOff x="123" y="40"/>
            <a:chExt cx="3160" cy="753"/>
          </a:xfrm>
        </p:grpSpPr>
        <p:cxnSp>
          <p:nvCxnSpPr>
            <p:cNvPr id="2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/>
            <p:cNvSpPr txBox="1">
              <a:spLocks noChangeArrowheads="1"/>
            </p:cNvSpPr>
            <p:nvPr/>
          </p:nvSpPr>
          <p:spPr bwMode="auto">
            <a:xfrm>
              <a:off x="93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6" name="Freeform 74"/>
            <p:cNvSpPr>
              <a:spLocks noChangeAspect="1" noEditPoints="1"/>
            </p:cNvSpPr>
            <p:nvPr/>
          </p:nvSpPr>
          <p:spPr bwMode="auto">
            <a:xfrm>
              <a:off x="248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AutoShape 2">
            <a:extLst>
              <a:ext uri="{FF2B5EF4-FFF2-40B4-BE49-F238E27FC236}">
                <a16:creationId xmlns="" xmlns:a16="http://schemas.microsoft.com/office/drawing/2014/main" id="{C6B0266E-9E80-4F36-9D21-41E853B345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976" y="2261890"/>
            <a:ext cx="3429000" cy="240030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200" b="1">
              <a:latin typeface="+mn-lt"/>
            </a:endParaRPr>
          </a:p>
        </p:txBody>
      </p:sp>
      <p:sp>
        <p:nvSpPr>
          <p:cNvPr id="11268" name="Text Box 3">
            <a:extLst>
              <a:ext uri="{FF2B5EF4-FFF2-40B4-BE49-F238E27FC236}">
                <a16:creationId xmlns="" xmlns:a16="http://schemas.microsoft.com/office/drawing/2014/main" id="{593AF5FE-238C-4F83-A845-AF7809852D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9764" y="2998490"/>
            <a:ext cx="127952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4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z="2200" b="1" dirty="0">
                <a:latin typeface="+mn-lt"/>
              </a:rPr>
              <a:t>边</a:t>
            </a:r>
            <a:r>
              <a:rPr lang="en-US" altLang="zh-CN" sz="2200" b="1" i="1" dirty="0">
                <a:latin typeface="+mn-lt"/>
              </a:rPr>
              <a:t>c</a:t>
            </a:r>
          </a:p>
        </p:txBody>
      </p:sp>
      <p:sp>
        <p:nvSpPr>
          <p:cNvPr id="11269" name="Text Box 4">
            <a:extLst>
              <a:ext uri="{FF2B5EF4-FFF2-40B4-BE49-F238E27FC236}">
                <a16:creationId xmlns="" xmlns:a16="http://schemas.microsoft.com/office/drawing/2014/main" id="{C1D48387-BB0B-463D-9AD0-722F2797D8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1026" y="3061990"/>
            <a:ext cx="97948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4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z="2200" b="1" dirty="0">
                <a:latin typeface="+mn-lt"/>
              </a:rPr>
              <a:t>边</a:t>
            </a:r>
            <a:r>
              <a:rPr lang="en-US" altLang="zh-CN" sz="2200" b="1" i="1" dirty="0">
                <a:latin typeface="+mn-lt"/>
              </a:rPr>
              <a:t>b</a:t>
            </a:r>
          </a:p>
        </p:txBody>
      </p:sp>
      <p:sp>
        <p:nvSpPr>
          <p:cNvPr id="11270" name="Text Box 5">
            <a:extLst>
              <a:ext uri="{FF2B5EF4-FFF2-40B4-BE49-F238E27FC236}">
                <a16:creationId xmlns="" xmlns:a16="http://schemas.microsoft.com/office/drawing/2014/main" id="{B8B6D9B8-8261-4EB5-8389-3DD12AB38B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439" y="4619328"/>
            <a:ext cx="9144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4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z="2200" b="1" dirty="0">
                <a:latin typeface="+mn-lt"/>
              </a:rPr>
              <a:t>边</a:t>
            </a:r>
            <a:r>
              <a:rPr lang="en-US" altLang="zh-CN" sz="2200" b="1" i="1" dirty="0">
                <a:latin typeface="+mn-lt"/>
              </a:rPr>
              <a:t>a</a:t>
            </a:r>
          </a:p>
        </p:txBody>
      </p:sp>
      <p:sp>
        <p:nvSpPr>
          <p:cNvPr id="11271" name="Text Box 6">
            <a:extLst>
              <a:ext uri="{FF2B5EF4-FFF2-40B4-BE49-F238E27FC236}">
                <a16:creationId xmlns="" xmlns:a16="http://schemas.microsoft.com/office/drawing/2014/main" id="{2DD4AD17-B6F0-44C6-8556-BBE6FFA530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1644" y="1747540"/>
            <a:ext cx="165576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200" b="1" dirty="0">
                <a:solidFill>
                  <a:srgbClr val="7030A0"/>
                </a:solidFill>
                <a:latin typeface="+mn-lt"/>
                <a:ea typeface="黑体" panose="02010609060101010101" pitchFamily="49" charset="-122"/>
              </a:rPr>
              <a:t>顶点</a:t>
            </a:r>
            <a:r>
              <a:rPr lang="en-US" altLang="zh-CN" sz="2200" b="1" i="1" dirty="0">
                <a:solidFill>
                  <a:srgbClr val="7030A0"/>
                </a:solidFill>
                <a:latin typeface="+mn-lt"/>
                <a:ea typeface="黑体" panose="02010609060101010101" pitchFamily="49" charset="-122"/>
              </a:rPr>
              <a:t>A</a:t>
            </a:r>
          </a:p>
        </p:txBody>
      </p:sp>
      <p:sp>
        <p:nvSpPr>
          <p:cNvPr id="11272" name="Text Box 7">
            <a:extLst>
              <a:ext uri="{FF2B5EF4-FFF2-40B4-BE49-F238E27FC236}">
                <a16:creationId xmlns="" xmlns:a16="http://schemas.microsoft.com/office/drawing/2014/main" id="{05BE9B44-FFB2-4AB0-A028-D16C8172FE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1026" y="4376440"/>
            <a:ext cx="17145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4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z="2200" b="1" dirty="0">
                <a:latin typeface="+mn-lt"/>
              </a:rPr>
              <a:t>顶点</a:t>
            </a:r>
            <a:r>
              <a:rPr lang="en-US" altLang="zh-CN" sz="2200" b="1" i="1" dirty="0">
                <a:latin typeface="+mn-lt"/>
              </a:rPr>
              <a:t>B</a:t>
            </a:r>
          </a:p>
        </p:txBody>
      </p:sp>
      <p:sp>
        <p:nvSpPr>
          <p:cNvPr id="11273" name="Text Box 8">
            <a:extLst>
              <a:ext uri="{FF2B5EF4-FFF2-40B4-BE49-F238E27FC236}">
                <a16:creationId xmlns="" xmlns:a16="http://schemas.microsoft.com/office/drawing/2014/main" id="{713E08B7-E063-4DE8-A72B-0BD9E94229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73976" y="4319290"/>
            <a:ext cx="153193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4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z="2200" b="1" dirty="0">
                <a:latin typeface="+mn-lt"/>
              </a:rPr>
              <a:t>顶点</a:t>
            </a:r>
            <a:r>
              <a:rPr lang="en-US" altLang="zh-CN" sz="2200" b="1" i="1" dirty="0">
                <a:latin typeface="+mn-lt"/>
              </a:rPr>
              <a:t>C</a:t>
            </a:r>
          </a:p>
        </p:txBody>
      </p:sp>
      <p:sp>
        <p:nvSpPr>
          <p:cNvPr id="11274" name="Freeform 9">
            <a:extLst>
              <a:ext uri="{FF2B5EF4-FFF2-40B4-BE49-F238E27FC236}">
                <a16:creationId xmlns="" xmlns:a16="http://schemas.microsoft.com/office/drawing/2014/main" id="{6AFEEBD4-8ABB-4B6F-9C03-F5EA844257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3576" y="4376440"/>
            <a:ext cx="228600" cy="285750"/>
          </a:xfrm>
          <a:custGeom>
            <a:avLst/>
            <a:gdLst>
              <a:gd name="T0" fmla="*/ 0 w 192"/>
              <a:gd name="T1" fmla="*/ 0 h 240"/>
              <a:gd name="T2" fmla="*/ 144 w 192"/>
              <a:gd name="T3" fmla="*/ 96 h 240"/>
              <a:gd name="T4" fmla="*/ 192 w 192"/>
              <a:gd name="T5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2" h="240">
                <a:moveTo>
                  <a:pt x="0" y="0"/>
                </a:moveTo>
                <a:cubicBezTo>
                  <a:pt x="56" y="28"/>
                  <a:pt x="112" y="56"/>
                  <a:pt x="144" y="96"/>
                </a:cubicBezTo>
                <a:cubicBezTo>
                  <a:pt x="176" y="136"/>
                  <a:pt x="184" y="188"/>
                  <a:pt x="192" y="240"/>
                </a:cubicBezTo>
              </a:path>
            </a:pathLst>
          </a:cu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200" b="1">
              <a:latin typeface="+mn-lt"/>
            </a:endParaRPr>
          </a:p>
        </p:txBody>
      </p:sp>
      <p:sp>
        <p:nvSpPr>
          <p:cNvPr id="11275" name="Freeform 10">
            <a:extLst>
              <a:ext uri="{FF2B5EF4-FFF2-40B4-BE49-F238E27FC236}">
                <a16:creationId xmlns="" xmlns:a16="http://schemas.microsoft.com/office/drawing/2014/main" id="{45894703-A7BA-4C9A-A1F5-82CFA017C1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3926" y="4376440"/>
            <a:ext cx="180975" cy="285750"/>
          </a:xfrm>
          <a:custGeom>
            <a:avLst/>
            <a:gdLst>
              <a:gd name="T0" fmla="*/ 152 w 152"/>
              <a:gd name="T1" fmla="*/ 0 h 240"/>
              <a:gd name="T2" fmla="*/ 56 w 152"/>
              <a:gd name="T3" fmla="*/ 48 h 240"/>
              <a:gd name="T4" fmla="*/ 8 w 152"/>
              <a:gd name="T5" fmla="*/ 144 h 240"/>
              <a:gd name="T6" fmla="*/ 8 w 152"/>
              <a:gd name="T7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2" h="240">
                <a:moveTo>
                  <a:pt x="152" y="0"/>
                </a:moveTo>
                <a:cubicBezTo>
                  <a:pt x="116" y="12"/>
                  <a:pt x="80" y="24"/>
                  <a:pt x="56" y="48"/>
                </a:cubicBezTo>
                <a:cubicBezTo>
                  <a:pt x="32" y="72"/>
                  <a:pt x="16" y="112"/>
                  <a:pt x="8" y="144"/>
                </a:cubicBezTo>
                <a:cubicBezTo>
                  <a:pt x="0" y="176"/>
                  <a:pt x="4" y="208"/>
                  <a:pt x="8" y="240"/>
                </a:cubicBezTo>
              </a:path>
            </a:pathLst>
          </a:cu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200" b="1">
              <a:latin typeface="+mn-lt"/>
            </a:endParaRPr>
          </a:p>
        </p:txBody>
      </p:sp>
      <p:sp>
        <p:nvSpPr>
          <p:cNvPr id="11276" name="Text Box 11">
            <a:extLst>
              <a:ext uri="{FF2B5EF4-FFF2-40B4-BE49-F238E27FC236}">
                <a16:creationId xmlns="" xmlns:a16="http://schemas.microsoft.com/office/drawing/2014/main" id="{9408D0A7-DCBF-46F8-9225-914D9C02CC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7462" y="4185440"/>
            <a:ext cx="6286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4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z="2200" b="1" dirty="0">
                <a:latin typeface="+mn-lt"/>
              </a:rPr>
              <a:t>角</a:t>
            </a:r>
          </a:p>
        </p:txBody>
      </p:sp>
      <p:sp>
        <p:nvSpPr>
          <p:cNvPr id="11277" name="Text Box 12">
            <a:extLst>
              <a:ext uri="{FF2B5EF4-FFF2-40B4-BE49-F238E27FC236}">
                <a16:creationId xmlns="" xmlns:a16="http://schemas.microsoft.com/office/drawing/2014/main" id="{558A13FA-730A-4B31-A3BC-8C33AB91D7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4070" y="4231303"/>
            <a:ext cx="6286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4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z="2200" b="1" dirty="0">
                <a:latin typeface="+mn-lt"/>
              </a:rPr>
              <a:t>角</a:t>
            </a:r>
          </a:p>
        </p:txBody>
      </p:sp>
      <p:sp>
        <p:nvSpPr>
          <p:cNvPr id="11278" name="Freeform 13">
            <a:extLst>
              <a:ext uri="{FF2B5EF4-FFF2-40B4-BE49-F238E27FC236}">
                <a16:creationId xmlns="" xmlns:a16="http://schemas.microsoft.com/office/drawing/2014/main" id="{9F272536-A844-4ABD-B12C-0528D88060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88026" y="2490490"/>
            <a:ext cx="342900" cy="133350"/>
          </a:xfrm>
          <a:custGeom>
            <a:avLst/>
            <a:gdLst>
              <a:gd name="T0" fmla="*/ 0 w 288"/>
              <a:gd name="T1" fmla="*/ 48 h 112"/>
              <a:gd name="T2" fmla="*/ 96 w 288"/>
              <a:gd name="T3" fmla="*/ 96 h 112"/>
              <a:gd name="T4" fmla="*/ 192 w 288"/>
              <a:gd name="T5" fmla="*/ 96 h 112"/>
              <a:gd name="T6" fmla="*/ 288 w 288"/>
              <a:gd name="T7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8" h="112">
                <a:moveTo>
                  <a:pt x="0" y="48"/>
                </a:moveTo>
                <a:cubicBezTo>
                  <a:pt x="32" y="68"/>
                  <a:pt x="64" y="88"/>
                  <a:pt x="96" y="96"/>
                </a:cubicBezTo>
                <a:cubicBezTo>
                  <a:pt x="128" y="104"/>
                  <a:pt x="160" y="112"/>
                  <a:pt x="192" y="96"/>
                </a:cubicBezTo>
                <a:cubicBezTo>
                  <a:pt x="224" y="80"/>
                  <a:pt x="256" y="40"/>
                  <a:pt x="288" y="0"/>
                </a:cubicBezTo>
              </a:path>
            </a:pathLst>
          </a:cu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200" b="1">
              <a:latin typeface="+mn-lt"/>
            </a:endParaRPr>
          </a:p>
        </p:txBody>
      </p:sp>
      <p:sp>
        <p:nvSpPr>
          <p:cNvPr id="11279" name="Text Box 14">
            <a:extLst>
              <a:ext uri="{FF2B5EF4-FFF2-40B4-BE49-F238E27FC236}">
                <a16:creationId xmlns="" xmlns:a16="http://schemas.microsoft.com/office/drawing/2014/main" id="{3936EA4D-74E9-4B83-96D5-2986F58C6F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73726" y="2547640"/>
            <a:ext cx="6858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4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z="2200" b="1" dirty="0">
                <a:latin typeface="+mn-lt"/>
              </a:rPr>
              <a:t>角</a:t>
            </a:r>
          </a:p>
        </p:txBody>
      </p:sp>
      <p:sp>
        <p:nvSpPr>
          <p:cNvPr id="11280" name="Oval 15">
            <a:extLst>
              <a:ext uri="{FF2B5EF4-FFF2-40B4-BE49-F238E27FC236}">
                <a16:creationId xmlns="" xmlns:a16="http://schemas.microsoft.com/office/drawing/2014/main" id="{8A16FB6C-50E9-4275-AF66-4E1942D934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826" y="4605040"/>
            <a:ext cx="114300" cy="1143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2200" b="1" i="1">
              <a:latin typeface="+mn-lt"/>
            </a:endParaRPr>
          </a:p>
        </p:txBody>
      </p:sp>
      <p:sp>
        <p:nvSpPr>
          <p:cNvPr id="11281" name="Oval 16">
            <a:extLst>
              <a:ext uri="{FF2B5EF4-FFF2-40B4-BE49-F238E27FC236}">
                <a16:creationId xmlns="" xmlns:a16="http://schemas.microsoft.com/office/drawing/2014/main" id="{88B707D1-BC2C-4A8A-A7DF-25251CCA6F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7826" y="4605040"/>
            <a:ext cx="114300" cy="1143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2200" b="1" i="1">
              <a:latin typeface="+mn-lt"/>
            </a:endParaRPr>
          </a:p>
        </p:txBody>
      </p:sp>
      <p:sp>
        <p:nvSpPr>
          <p:cNvPr id="11282" name="Oval 17">
            <a:extLst>
              <a:ext uri="{FF2B5EF4-FFF2-40B4-BE49-F238E27FC236}">
                <a16:creationId xmlns="" xmlns:a16="http://schemas.microsoft.com/office/drawing/2014/main" id="{69DC996E-2B45-4478-B47A-061A6A4F8E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2326" y="2204740"/>
            <a:ext cx="114300" cy="1143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2200" b="1" i="1">
              <a:latin typeface="+mn-lt"/>
            </a:endParaRPr>
          </a:p>
        </p:txBody>
      </p:sp>
      <p:sp>
        <p:nvSpPr>
          <p:cNvPr id="11283" name="Text Box 18">
            <a:extLst>
              <a:ext uri="{FF2B5EF4-FFF2-40B4-BE49-F238E27FC236}">
                <a16:creationId xmlns="" xmlns:a16="http://schemas.microsoft.com/office/drawing/2014/main" id="{4F6A3C3F-2437-4FA7-8ED6-46B97DC5246B}"/>
              </a:ext>
            </a:extLst>
          </p:cNvPr>
          <p:cNvSpPr txBox="1"/>
          <p:nvPr/>
        </p:nvSpPr>
        <p:spPr>
          <a:xfrm>
            <a:off x="1100138" y="596547"/>
            <a:ext cx="7121525" cy="9048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noProof="1">
                <a:solidFill>
                  <a:srgbClr val="0000FF"/>
                </a:solidFill>
                <a:latin typeface="+mn-lt"/>
                <a:cs typeface="宋体" panose="02010600030101010101" pitchFamily="2" charset="-122"/>
              </a:rPr>
              <a:t>①边：</a:t>
            </a:r>
            <a:r>
              <a:rPr lang="zh-CN" altLang="en-US" sz="2400" b="1" noProof="1">
                <a:latin typeface="+mn-lt"/>
                <a:cs typeface="宋体" panose="02010600030101010101" pitchFamily="2" charset="-122"/>
              </a:rPr>
              <a:t>组成三角形的每条线段叫做三角形的</a:t>
            </a:r>
            <a:r>
              <a:rPr lang="zh-CN" altLang="en-US" sz="2400" b="1" noProof="1">
                <a:solidFill>
                  <a:srgbClr val="FF3300"/>
                </a:solidFill>
                <a:latin typeface="+mn-lt"/>
                <a:cs typeface="宋体" panose="02010600030101010101" pitchFamily="2" charset="-122"/>
              </a:rPr>
              <a:t>边</a:t>
            </a:r>
            <a:r>
              <a:rPr lang="en-US" altLang="zh-CN" sz="2400" b="1" noProof="1">
                <a:latin typeface="+mn-lt"/>
                <a:cs typeface="宋体" panose="02010600030101010101" pitchFamily="2" charset="-122"/>
              </a:rPr>
              <a:t>.</a:t>
            </a:r>
            <a:endParaRPr lang="zh-CN" altLang="en-US" sz="2400" b="1" noProof="1">
              <a:latin typeface="+mn-lt"/>
              <a:cs typeface="宋体" panose="0201060003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400" b="1" noProof="1">
                <a:solidFill>
                  <a:srgbClr val="0000FF"/>
                </a:solidFill>
                <a:latin typeface="+mn-lt"/>
                <a:cs typeface="宋体" panose="02010600030101010101" pitchFamily="2" charset="-122"/>
              </a:rPr>
              <a:t>②顶点：</a:t>
            </a:r>
            <a:r>
              <a:rPr lang="zh-CN" altLang="en-US" sz="2400" b="1" noProof="1">
                <a:latin typeface="+mn-lt"/>
                <a:cs typeface="宋体" panose="02010600030101010101" pitchFamily="2" charset="-122"/>
              </a:rPr>
              <a:t>每两条线段的交点叫做三角形的</a:t>
            </a:r>
            <a:r>
              <a:rPr lang="zh-CN" altLang="en-US" sz="2400" b="1" noProof="1">
                <a:solidFill>
                  <a:srgbClr val="FF3300"/>
                </a:solidFill>
                <a:latin typeface="+mn-lt"/>
                <a:cs typeface="宋体" panose="02010600030101010101" pitchFamily="2" charset="-122"/>
              </a:rPr>
              <a:t>顶点</a:t>
            </a:r>
            <a:r>
              <a:rPr lang="en-US" altLang="zh-CN" sz="2400" b="1" noProof="1">
                <a:latin typeface="+mn-lt"/>
                <a:cs typeface="宋体" panose="02010600030101010101" pitchFamily="2" charset="-122"/>
              </a:rPr>
              <a:t>.</a:t>
            </a:r>
          </a:p>
        </p:txBody>
      </p:sp>
      <p:sp>
        <p:nvSpPr>
          <p:cNvPr id="11284" name="Line 19">
            <a:extLst>
              <a:ext uri="{FF2B5EF4-FFF2-40B4-BE49-F238E27FC236}">
                <a16:creationId xmlns="" xmlns:a16="http://schemas.microsoft.com/office/drawing/2014/main" id="{F8D24FBA-A2C9-4085-AC2C-DF486D6AA71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244976" y="2261890"/>
            <a:ext cx="1714500" cy="24003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200" b="1">
              <a:latin typeface="+mn-lt"/>
            </a:endParaRPr>
          </a:p>
        </p:txBody>
      </p:sp>
      <p:sp>
        <p:nvSpPr>
          <p:cNvPr id="11285" name="Line 20">
            <a:extLst>
              <a:ext uri="{FF2B5EF4-FFF2-40B4-BE49-F238E27FC236}">
                <a16:creationId xmlns="" xmlns:a16="http://schemas.microsoft.com/office/drawing/2014/main" id="{DB53B657-9E95-4945-A72A-9A509FBCB59B}"/>
              </a:ext>
            </a:extLst>
          </p:cNvPr>
          <p:cNvSpPr>
            <a:spLocks noChangeShapeType="1"/>
          </p:cNvSpPr>
          <p:nvPr/>
        </p:nvSpPr>
        <p:spPr bwMode="auto">
          <a:xfrm>
            <a:off x="4244976" y="4662190"/>
            <a:ext cx="34290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200" b="1">
              <a:latin typeface="+mn-lt"/>
            </a:endParaRPr>
          </a:p>
        </p:txBody>
      </p:sp>
      <p:sp>
        <p:nvSpPr>
          <p:cNvPr id="11286" name="Line 21">
            <a:extLst>
              <a:ext uri="{FF2B5EF4-FFF2-40B4-BE49-F238E27FC236}">
                <a16:creationId xmlns="" xmlns:a16="http://schemas.microsoft.com/office/drawing/2014/main" id="{4059ABF8-5FAB-4F53-9126-F56250A9BE7A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959476" y="2261890"/>
            <a:ext cx="1714500" cy="24003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200" b="1">
              <a:latin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BDFF9BEE-41CC-45A8-8FD0-78B0243EF3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0138" y="1531640"/>
            <a:ext cx="42005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  <a:cs typeface="宋体" panose="02010600030101010101" pitchFamily="2" charset="-122"/>
              </a:rPr>
              <a:t>③内角：</a:t>
            </a:r>
            <a:r>
              <a:rPr lang="zh-CN" altLang="en-US" sz="2400" b="1" dirty="0">
                <a:latin typeface="+mn-lt"/>
              </a:rPr>
              <a:t>相邻两边组成的</a:t>
            </a:r>
            <a:r>
              <a:rPr lang="zh-CN" altLang="en-US" sz="2400" b="1" dirty="0" smtClean="0">
                <a:latin typeface="+mn-lt"/>
              </a:rPr>
              <a:t>角</a:t>
            </a:r>
            <a:r>
              <a:rPr lang="en-US" altLang="zh-CN" sz="2400" b="1" dirty="0" smtClean="0">
                <a:latin typeface="+mn-lt"/>
              </a:rPr>
              <a:t>.</a:t>
            </a:r>
            <a:endParaRPr lang="zh-CN" altLang="en-US" sz="2400" b="1" dirty="0">
              <a:latin typeface="+mn-lt"/>
            </a:endParaRPr>
          </a:p>
        </p:txBody>
      </p:sp>
      <p:pic>
        <p:nvPicPr>
          <p:cNvPr id="2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270" y="2209205"/>
            <a:ext cx="1643380" cy="235367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" name="组合 2"/>
          <p:cNvGrpSpPr>
            <a:grpSpLocks/>
          </p:cNvGrpSpPr>
          <p:nvPr/>
        </p:nvGrpSpPr>
        <p:grpSpPr bwMode="auto">
          <a:xfrm>
            <a:off x="-3175" y="-57150"/>
            <a:ext cx="2006600" cy="478473"/>
            <a:chOff x="123" y="40"/>
            <a:chExt cx="3160" cy="753"/>
          </a:xfrm>
        </p:grpSpPr>
        <p:cxnSp>
          <p:nvCxnSpPr>
            <p:cNvPr id="3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18"/>
            <p:cNvSpPr txBox="1">
              <a:spLocks noChangeArrowheads="1"/>
            </p:cNvSpPr>
            <p:nvPr/>
          </p:nvSpPr>
          <p:spPr bwMode="auto">
            <a:xfrm>
              <a:off x="93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32" name="Freeform 74"/>
            <p:cNvSpPr>
              <a:spLocks noChangeAspect="1" noEditPoints="1"/>
            </p:cNvSpPr>
            <p:nvPr/>
          </p:nvSpPr>
          <p:spPr bwMode="auto">
            <a:xfrm>
              <a:off x="248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315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69" grpId="0"/>
      <p:bldP spid="11270" grpId="0"/>
      <p:bldP spid="11271" grpId="0"/>
      <p:bldP spid="11272" grpId="0"/>
      <p:bldP spid="11273" grpId="0"/>
      <p:bldP spid="11274" grpId="0" bldLvl="0" animBg="1"/>
      <p:bldP spid="11275" grpId="0" bldLvl="0" animBg="1"/>
      <p:bldP spid="11276" grpId="0"/>
      <p:bldP spid="11277" grpId="0"/>
      <p:bldP spid="11278" grpId="0" bldLvl="0" animBg="1"/>
      <p:bldP spid="11279" grpId="0"/>
      <p:bldP spid="11280" grpId="0" bldLvl="0" animBg="1"/>
      <p:bldP spid="11281" grpId="0" bldLvl="0" animBg="1"/>
      <p:bldP spid="11282" grpId="0" bldLvl="0" animBg="1"/>
      <p:bldP spid="11283" grpId="0" bldLvl="0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>
            <a:extLst>
              <a:ext uri="{FF2B5EF4-FFF2-40B4-BE49-F238E27FC236}">
                <a16:creationId xmlns="" xmlns:a16="http://schemas.microsoft.com/office/drawing/2014/main" id="{4BC46436-9FE2-4919-B516-CE9544D468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4875" y="571499"/>
            <a:ext cx="480060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三</a:t>
            </a:r>
            <a:r>
              <a:rPr lang="zh-CN" altLang="en-US" sz="27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角形的表示：</a:t>
            </a:r>
          </a:p>
        </p:txBody>
      </p:sp>
      <p:grpSp>
        <p:nvGrpSpPr>
          <p:cNvPr id="2" name="Group 3">
            <a:extLst>
              <a:ext uri="{FF2B5EF4-FFF2-40B4-BE49-F238E27FC236}">
                <a16:creationId xmlns="" xmlns:a16="http://schemas.microsoft.com/office/drawing/2014/main" id="{D05DE8FB-7C4E-49BC-B7EE-75A259606910}"/>
              </a:ext>
            </a:extLst>
          </p:cNvPr>
          <p:cNvGrpSpPr>
            <a:grpSpLocks/>
          </p:cNvGrpSpPr>
          <p:nvPr/>
        </p:nvGrpSpPr>
        <p:grpSpPr bwMode="auto">
          <a:xfrm>
            <a:off x="6029325" y="2502548"/>
            <a:ext cx="2743200" cy="2122884"/>
            <a:chOff x="0" y="48"/>
            <a:chExt cx="2304" cy="1783"/>
          </a:xfrm>
        </p:grpSpPr>
        <p:grpSp>
          <p:nvGrpSpPr>
            <p:cNvPr id="43011" name="Group 4">
              <a:extLst>
                <a:ext uri="{FF2B5EF4-FFF2-40B4-BE49-F238E27FC236}">
                  <a16:creationId xmlns="" xmlns:a16="http://schemas.microsoft.com/office/drawing/2014/main" id="{F4C49076-ED46-455E-81C4-052B9DA77F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8" y="528"/>
              <a:ext cx="1776" cy="960"/>
              <a:chOff x="0" y="0"/>
              <a:chExt cx="2016" cy="1248"/>
            </a:xfrm>
          </p:grpSpPr>
          <p:sp>
            <p:nvSpPr>
              <p:cNvPr id="43012" name="Line 5">
                <a:extLst>
                  <a:ext uri="{FF2B5EF4-FFF2-40B4-BE49-F238E27FC236}">
                    <a16:creationId xmlns="" xmlns:a16="http://schemas.microsoft.com/office/drawing/2014/main" id="{523CDC41-9B67-4EC1-997D-BEABC6DDCF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1248" cy="1248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 i="1">
                  <a:latin typeface="+mn-lt"/>
                </a:endParaRPr>
              </a:p>
            </p:txBody>
          </p:sp>
          <p:sp>
            <p:nvSpPr>
              <p:cNvPr id="43013" name="Line 6">
                <a:extLst>
                  <a:ext uri="{FF2B5EF4-FFF2-40B4-BE49-F238E27FC236}">
                    <a16:creationId xmlns="" xmlns:a16="http://schemas.microsoft.com/office/drawing/2014/main" id="{085F490D-7340-4D5A-961C-B1E48FEB34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1248"/>
                <a:ext cx="2016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 i="1">
                  <a:latin typeface="+mn-lt"/>
                </a:endParaRPr>
              </a:p>
            </p:txBody>
          </p:sp>
          <p:sp>
            <p:nvSpPr>
              <p:cNvPr id="43014" name="Line 7">
                <a:extLst>
                  <a:ext uri="{FF2B5EF4-FFF2-40B4-BE49-F238E27FC236}">
                    <a16:creationId xmlns="" xmlns:a16="http://schemas.microsoft.com/office/drawing/2014/main" id="{D0764B4F-BF77-482E-92C9-BD48AC0A6D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48" y="0"/>
                <a:ext cx="768" cy="1248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 i="1">
                  <a:latin typeface="+mn-lt"/>
                </a:endParaRPr>
              </a:p>
            </p:txBody>
          </p:sp>
        </p:grpSp>
        <p:sp>
          <p:nvSpPr>
            <p:cNvPr id="18439" name="Text Box 8">
              <a:extLst>
                <a:ext uri="{FF2B5EF4-FFF2-40B4-BE49-F238E27FC236}">
                  <a16:creationId xmlns="" xmlns:a16="http://schemas.microsoft.com/office/drawing/2014/main" id="{66DA72A3-DC42-4F76-9BA5-6CB52A558097}"/>
                </a:ext>
              </a:extLst>
            </p:cNvPr>
            <p:cNvSpPr txBox="1"/>
            <p:nvPr/>
          </p:nvSpPr>
          <p:spPr>
            <a:xfrm>
              <a:off x="1200" y="48"/>
              <a:ext cx="432" cy="43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i="1" noProof="1">
                  <a:latin typeface="+mn-lt"/>
                </a:rPr>
                <a:t>A</a:t>
              </a:r>
            </a:p>
          </p:txBody>
        </p:sp>
        <p:sp>
          <p:nvSpPr>
            <p:cNvPr id="18440" name="Text Box 9">
              <a:extLst>
                <a:ext uri="{FF2B5EF4-FFF2-40B4-BE49-F238E27FC236}">
                  <a16:creationId xmlns="" xmlns:a16="http://schemas.microsoft.com/office/drawing/2014/main" id="{31C11CCA-46B1-42F1-9BFD-D52B8149145C}"/>
                </a:ext>
              </a:extLst>
            </p:cNvPr>
            <p:cNvSpPr txBox="1"/>
            <p:nvPr/>
          </p:nvSpPr>
          <p:spPr>
            <a:xfrm>
              <a:off x="0" y="1384"/>
              <a:ext cx="432" cy="43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i="1" noProof="1">
                  <a:latin typeface="+mn-lt"/>
                </a:rPr>
                <a:t>B</a:t>
              </a:r>
            </a:p>
          </p:txBody>
        </p:sp>
        <p:sp>
          <p:nvSpPr>
            <p:cNvPr id="18441" name="Text Box 10">
              <a:extLst>
                <a:ext uri="{FF2B5EF4-FFF2-40B4-BE49-F238E27FC236}">
                  <a16:creationId xmlns="" xmlns:a16="http://schemas.microsoft.com/office/drawing/2014/main" id="{947E4E9A-20F1-4AE6-A33E-C79A79764D29}"/>
                </a:ext>
              </a:extLst>
            </p:cNvPr>
            <p:cNvSpPr txBox="1"/>
            <p:nvPr/>
          </p:nvSpPr>
          <p:spPr>
            <a:xfrm>
              <a:off x="1872" y="1392"/>
              <a:ext cx="432" cy="43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i="1" noProof="1">
                  <a:latin typeface="+mn-lt"/>
                </a:rPr>
                <a:t>C</a:t>
              </a:r>
            </a:p>
          </p:txBody>
        </p:sp>
      </p:grpSp>
      <p:sp>
        <p:nvSpPr>
          <p:cNvPr id="16395" name="Text Box 11">
            <a:extLst>
              <a:ext uri="{FF2B5EF4-FFF2-40B4-BE49-F238E27FC236}">
                <a16:creationId xmlns="" xmlns:a16="http://schemas.microsoft.com/office/drawing/2014/main" id="{521337A1-D2F6-4C5A-93DF-7202E04928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4900" y="1138239"/>
            <a:ext cx="5600700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>
                <a:latin typeface="+mn-lt"/>
              </a:rPr>
              <a:t>三角形用符号“</a:t>
            </a:r>
            <a:r>
              <a:rPr lang="en-US" altLang="zh-CN" sz="2700" b="1" dirty="0">
                <a:solidFill>
                  <a:srgbClr val="FF0000"/>
                </a:solidFill>
                <a:latin typeface="+mn-lt"/>
              </a:rPr>
              <a:t>△</a:t>
            </a:r>
            <a:r>
              <a:rPr lang="en-US" altLang="zh-CN" sz="2700" b="1" dirty="0">
                <a:latin typeface="+mn-lt"/>
              </a:rPr>
              <a:t>”</a:t>
            </a:r>
            <a:r>
              <a:rPr lang="zh-CN" altLang="en-US" sz="2700" b="1" dirty="0">
                <a:latin typeface="+mn-lt"/>
              </a:rPr>
              <a:t>表</a:t>
            </a:r>
            <a:r>
              <a:rPr lang="zh-CN" altLang="en-US" sz="2700" b="1" dirty="0" smtClean="0">
                <a:latin typeface="+mn-lt"/>
              </a:rPr>
              <a:t>示</a:t>
            </a:r>
            <a:r>
              <a:rPr lang="en-US" altLang="zh-CN" sz="2700" b="1" dirty="0" smtClean="0">
                <a:latin typeface="+mn-lt"/>
              </a:rPr>
              <a:t>.</a:t>
            </a:r>
            <a:endParaRPr lang="zh-CN" altLang="en-US" sz="2700" b="1" dirty="0">
              <a:latin typeface="+mn-lt"/>
            </a:endParaRPr>
          </a:p>
        </p:txBody>
      </p:sp>
      <p:sp>
        <p:nvSpPr>
          <p:cNvPr id="16396" name="Text Box 12">
            <a:extLst>
              <a:ext uri="{FF2B5EF4-FFF2-40B4-BE49-F238E27FC236}">
                <a16:creationId xmlns="" xmlns:a16="http://schemas.microsoft.com/office/drawing/2014/main" id="{C8A54EE6-E47F-4A35-AFDD-B20F7168E2F9}"/>
              </a:ext>
            </a:extLst>
          </p:cNvPr>
          <p:cNvSpPr txBox="1"/>
          <p:nvPr/>
        </p:nvSpPr>
        <p:spPr>
          <a:xfrm>
            <a:off x="1030922" y="1689103"/>
            <a:ext cx="719645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noProof="1">
                <a:latin typeface="+mn-lt"/>
              </a:rPr>
              <a:t>记作“</a:t>
            </a:r>
            <a:r>
              <a:rPr lang="en-US" altLang="zh-CN" sz="2700" b="1" noProof="1">
                <a:solidFill>
                  <a:srgbClr val="FF0000"/>
                </a:solidFill>
                <a:latin typeface="+mn-lt"/>
              </a:rPr>
              <a:t>△ </a:t>
            </a:r>
            <a:r>
              <a:rPr lang="en-US" altLang="zh-CN" sz="2700" b="1" i="1" noProof="1">
                <a:solidFill>
                  <a:srgbClr val="FF0000"/>
                </a:solidFill>
                <a:latin typeface="+mn-lt"/>
              </a:rPr>
              <a:t>ABC</a:t>
            </a:r>
            <a:r>
              <a:rPr lang="en-US" altLang="zh-CN" sz="2700" b="1" noProof="1">
                <a:latin typeface="+mn-lt"/>
              </a:rPr>
              <a:t>”</a:t>
            </a:r>
            <a:r>
              <a:rPr lang="zh-CN" altLang="en-US" sz="2700" b="1" noProof="1">
                <a:solidFill>
                  <a:srgbClr val="0000FF"/>
                </a:solidFill>
                <a:latin typeface="+mn-lt"/>
              </a:rPr>
              <a:t>读作</a:t>
            </a:r>
            <a:r>
              <a:rPr lang="zh-CN" altLang="en-US" sz="2700" b="1" noProof="1">
                <a:latin typeface="+mn-lt"/>
              </a:rPr>
              <a:t>“</a:t>
            </a:r>
            <a:r>
              <a:rPr lang="zh-CN" altLang="en-US" sz="2700" b="1" noProof="1">
                <a:solidFill>
                  <a:srgbClr val="FF3300"/>
                </a:solidFill>
                <a:latin typeface="+mn-lt"/>
              </a:rPr>
              <a:t>三角形</a:t>
            </a:r>
            <a:r>
              <a:rPr lang="en-US" altLang="zh-CN" sz="2700" b="1" i="1" noProof="1">
                <a:solidFill>
                  <a:srgbClr val="FF3300"/>
                </a:solidFill>
                <a:latin typeface="+mn-lt"/>
              </a:rPr>
              <a:t>ABC</a:t>
            </a:r>
            <a:r>
              <a:rPr lang="en-US" altLang="zh-CN" sz="3200" b="1" noProof="1" smtClean="0">
                <a:solidFill>
                  <a:srgbClr val="FF3300"/>
                </a:solidFill>
                <a:latin typeface="+mn-lt"/>
              </a:rPr>
              <a:t>”</a:t>
            </a:r>
            <a:r>
              <a:rPr lang="en-US" altLang="zh-CN" sz="3200" b="1" noProof="1">
                <a:latin typeface="+mn-lt"/>
              </a:rPr>
              <a:t>.</a:t>
            </a:r>
            <a:endParaRPr lang="en-US" altLang="zh-CN" sz="3200" b="1" noProof="1">
              <a:solidFill>
                <a:srgbClr val="FF3300"/>
              </a:solidFill>
              <a:latin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20A1F8D2-1B5A-41D3-BA82-49C38B381D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4875" y="2409828"/>
            <a:ext cx="489585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</a:rPr>
              <a:t>如图：线段</a:t>
            </a:r>
            <a:r>
              <a:rPr lang="en-US" altLang="zh-CN" sz="2400" b="1" i="1" dirty="0">
                <a:latin typeface="+mn-lt"/>
              </a:rPr>
              <a:t>AB</a:t>
            </a:r>
            <a:r>
              <a:rPr lang="zh-CN" altLang="en-US" sz="2400" b="1" dirty="0">
                <a:latin typeface="+mn-lt"/>
              </a:rPr>
              <a:t>、</a:t>
            </a:r>
            <a:r>
              <a:rPr lang="en-US" altLang="zh-CN" sz="2400" b="1" i="1" dirty="0">
                <a:latin typeface="+mn-lt"/>
              </a:rPr>
              <a:t>BC</a:t>
            </a:r>
            <a:r>
              <a:rPr lang="zh-CN" altLang="en-US" sz="2400" b="1" dirty="0">
                <a:latin typeface="+mn-lt"/>
              </a:rPr>
              <a:t>、</a:t>
            </a:r>
            <a:r>
              <a:rPr lang="en-US" altLang="zh-CN" sz="2400" b="1" i="1" dirty="0">
                <a:latin typeface="+mn-lt"/>
              </a:rPr>
              <a:t>CA</a:t>
            </a:r>
            <a:r>
              <a:rPr lang="zh-CN" altLang="en-US" sz="2400" b="1" dirty="0">
                <a:latin typeface="+mn-lt"/>
              </a:rPr>
              <a:t>是△</a:t>
            </a:r>
            <a:r>
              <a:rPr lang="en-US" altLang="zh-CN" sz="2400" b="1" i="1" dirty="0">
                <a:latin typeface="+mn-lt"/>
              </a:rPr>
              <a:t>ABC</a:t>
            </a:r>
            <a:r>
              <a:rPr lang="zh-CN" altLang="en-US" sz="2400" b="1" dirty="0">
                <a:latin typeface="+mn-lt"/>
              </a:rPr>
              <a:t>的三边；点</a:t>
            </a:r>
            <a:r>
              <a:rPr lang="en-US" altLang="zh-CN" sz="2400" b="1" i="1" dirty="0">
                <a:latin typeface="+mn-lt"/>
              </a:rPr>
              <a:t>A</a:t>
            </a:r>
            <a:r>
              <a:rPr lang="zh-CN" altLang="en-US" sz="2400" b="1" dirty="0">
                <a:latin typeface="+mn-lt"/>
              </a:rPr>
              <a:t>、</a:t>
            </a:r>
            <a:r>
              <a:rPr lang="en-US" altLang="zh-CN" sz="2400" b="1" i="1" dirty="0">
                <a:latin typeface="+mn-lt"/>
              </a:rPr>
              <a:t>B</a:t>
            </a:r>
            <a:r>
              <a:rPr lang="zh-CN" altLang="en-US" sz="2400" b="1" dirty="0">
                <a:latin typeface="+mn-lt"/>
              </a:rPr>
              <a:t>、</a:t>
            </a:r>
            <a:r>
              <a:rPr lang="en-US" altLang="zh-CN" sz="2400" b="1" i="1" dirty="0">
                <a:latin typeface="+mn-lt"/>
              </a:rPr>
              <a:t>C</a:t>
            </a:r>
            <a:r>
              <a:rPr lang="zh-CN" altLang="en-US" sz="2400" b="1" dirty="0">
                <a:latin typeface="+mn-lt"/>
              </a:rPr>
              <a:t>△</a:t>
            </a:r>
            <a:r>
              <a:rPr lang="en-US" altLang="zh-CN" sz="2400" b="1" i="1" dirty="0">
                <a:latin typeface="+mn-lt"/>
              </a:rPr>
              <a:t>ABC</a:t>
            </a:r>
            <a:r>
              <a:rPr lang="zh-CN" altLang="en-US" sz="2400" b="1" dirty="0">
                <a:latin typeface="+mn-lt"/>
              </a:rPr>
              <a:t>的三个顶点；∠</a:t>
            </a:r>
            <a:r>
              <a:rPr lang="en-US" altLang="zh-CN" sz="2400" b="1" i="1" dirty="0">
                <a:latin typeface="+mn-lt"/>
              </a:rPr>
              <a:t>A</a:t>
            </a:r>
            <a:r>
              <a:rPr lang="zh-CN" altLang="en-US" sz="2400" b="1" dirty="0">
                <a:latin typeface="+mn-lt"/>
              </a:rPr>
              <a:t>、∠</a:t>
            </a:r>
            <a:r>
              <a:rPr lang="en-US" altLang="zh-CN" sz="2400" b="1" i="1" dirty="0">
                <a:latin typeface="+mn-lt"/>
              </a:rPr>
              <a:t>B</a:t>
            </a:r>
            <a:r>
              <a:rPr lang="zh-CN" altLang="en-US" sz="2400" b="1" dirty="0">
                <a:latin typeface="+mn-lt"/>
              </a:rPr>
              <a:t>、∠</a:t>
            </a:r>
            <a:r>
              <a:rPr lang="en-US" altLang="zh-CN" sz="2400" b="1" i="1" dirty="0">
                <a:latin typeface="+mn-lt"/>
              </a:rPr>
              <a:t>C</a:t>
            </a:r>
            <a:r>
              <a:rPr lang="zh-CN" altLang="en-US" sz="2400" b="1" dirty="0">
                <a:latin typeface="+mn-lt"/>
              </a:rPr>
              <a:t>是△</a:t>
            </a:r>
            <a:r>
              <a:rPr lang="en-US" altLang="zh-CN" sz="2400" b="1" i="1" dirty="0">
                <a:latin typeface="+mn-lt"/>
              </a:rPr>
              <a:t>ABC</a:t>
            </a:r>
            <a:r>
              <a:rPr lang="zh-CN" altLang="en-US" sz="2400" b="1" dirty="0">
                <a:latin typeface="+mn-lt"/>
              </a:rPr>
              <a:t>的三个内角</a:t>
            </a:r>
            <a:r>
              <a:rPr lang="en-US" altLang="zh-CN" sz="2400" b="1" dirty="0">
                <a:latin typeface="+mn-lt"/>
              </a:rPr>
              <a:t>.</a:t>
            </a:r>
          </a:p>
        </p:txBody>
      </p:sp>
      <p:grpSp>
        <p:nvGrpSpPr>
          <p:cNvPr id="18" name="组合 2"/>
          <p:cNvGrpSpPr>
            <a:grpSpLocks/>
          </p:cNvGrpSpPr>
          <p:nvPr/>
        </p:nvGrpSpPr>
        <p:grpSpPr bwMode="auto">
          <a:xfrm>
            <a:off x="-3175" y="-57150"/>
            <a:ext cx="2006600" cy="478473"/>
            <a:chOff x="123" y="40"/>
            <a:chExt cx="3160" cy="753"/>
          </a:xfrm>
        </p:grpSpPr>
        <p:cxnSp>
          <p:nvCxnSpPr>
            <p:cNvPr id="1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/>
            <p:cNvSpPr txBox="1">
              <a:spLocks noChangeArrowheads="1"/>
            </p:cNvSpPr>
            <p:nvPr/>
          </p:nvSpPr>
          <p:spPr bwMode="auto">
            <a:xfrm>
              <a:off x="93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1" name="Freeform 74"/>
            <p:cNvSpPr>
              <a:spLocks noChangeAspect="1" noEditPoints="1"/>
            </p:cNvSpPr>
            <p:nvPr/>
          </p:nvSpPr>
          <p:spPr bwMode="auto">
            <a:xfrm>
              <a:off x="248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5" grpId="0"/>
      <p:bldP spid="16396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>
            <a:extLst>
              <a:ext uri="{FF2B5EF4-FFF2-40B4-BE49-F238E27FC236}">
                <a16:creationId xmlns="" xmlns:a16="http://schemas.microsoft.com/office/drawing/2014/main" id="{EC466CD9-3A64-4651-AD92-D6AB969131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338" y="1003300"/>
            <a:ext cx="827881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Bef>
                <a:spcPts val="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例1</a:t>
            </a:r>
            <a:r>
              <a:rPr lang="zh-CN" altLang="en-US" sz="2400" dirty="0">
                <a:solidFill>
                  <a:srgbClr val="0000FF"/>
                </a:solidFill>
                <a:latin typeface="+mn-lt"/>
              </a:rPr>
              <a:t>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说出图中有多少个三角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形，用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符号“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”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表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示，并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指出每一个三角形的三条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边，三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个顶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点，三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个内角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</a:p>
        </p:txBody>
      </p:sp>
      <p:grpSp>
        <p:nvGrpSpPr>
          <p:cNvPr id="44038" name="组合 6">
            <a:extLst>
              <a:ext uri="{FF2B5EF4-FFF2-40B4-BE49-F238E27FC236}">
                <a16:creationId xmlns="" xmlns:a16="http://schemas.microsoft.com/office/drawing/2014/main" id="{03197993-BB4C-43A3-8573-153B2DA3B283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544513"/>
            <a:ext cx="1858963" cy="492125"/>
            <a:chOff x="427462" y="558483"/>
            <a:chExt cx="1858351" cy="492443"/>
          </a:xfrm>
        </p:grpSpPr>
        <p:grpSp>
          <p:nvGrpSpPr>
            <p:cNvPr id="44039" name="组合 5">
              <a:extLst>
                <a:ext uri="{FF2B5EF4-FFF2-40B4-BE49-F238E27FC236}">
                  <a16:creationId xmlns="" xmlns:a16="http://schemas.microsoft.com/office/drawing/2014/main" id="{63C9DA38-EB9B-437A-9076-EE56141B972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4" name="椭圆 3">
                <a:extLst>
                  <a:ext uri="{FF2B5EF4-FFF2-40B4-BE49-F238E27FC236}">
                    <a16:creationId xmlns="" xmlns:a16="http://schemas.microsoft.com/office/drawing/2014/main" id="{94F5C599-A0D1-4F81-9E0C-717D2451176A}"/>
                  </a:ext>
                </a:extLst>
              </p:cNvPr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99AA20EE-9912-49E1-A2E2-98AB62F28C45}"/>
                  </a:ext>
                </a:extLst>
              </p:cNvPr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="" xmlns:a16="http://schemas.microsoft.com/office/drawing/2014/main" id="{0DAEA3D1-8828-49BA-8A8D-CFE6F5A9E4AE}"/>
                  </a:ext>
                </a:extLst>
              </p:cNvPr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="" xmlns:a16="http://schemas.microsoft.com/office/drawing/2014/main" id="{B0A01A68-D009-4C1E-B036-2E15A0068ED1}"/>
                  </a:ext>
                </a:extLst>
              </p:cNvPr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="" xmlns:a16="http://schemas.microsoft.com/office/drawing/2014/main" id="{83E08603-EFCE-41C8-ABC8-56E86ED7C896}"/>
                  </a:ext>
                </a:extLst>
              </p:cNvPr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4045" name="文本框 11">
              <a:extLst>
                <a:ext uri="{FF2B5EF4-FFF2-40B4-BE49-F238E27FC236}">
                  <a16:creationId xmlns="" xmlns:a16="http://schemas.microsoft.com/office/drawing/2014/main" id="{71C11D41-49D1-414E-BC1C-4319A52BCA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  <a:latin typeface="+mn-lt"/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  <a:latin typeface="+mn-lt"/>
                </a:rPr>
                <a:t>1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6407AA62-D80F-4E5E-9A79-4079BD21354C}"/>
              </a:ext>
            </a:extLst>
          </p:cNvPr>
          <p:cNvSpPr/>
          <p:nvPr/>
        </p:nvSpPr>
        <p:spPr>
          <a:xfrm>
            <a:off x="2390775" y="558800"/>
            <a:ext cx="3573463" cy="4762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500" b="1" noProof="1">
                <a:latin typeface="+mn-lt"/>
                <a:ea typeface="黑体" panose="02010609060101010101" pitchFamily="49" charset="-122"/>
                <a:sym typeface="+mn-ea"/>
              </a:rPr>
              <a:t>三角形的识别</a:t>
            </a:r>
          </a:p>
        </p:txBody>
      </p:sp>
      <p:sp>
        <p:nvSpPr>
          <p:cNvPr id="44059" name="文本框 6">
            <a:extLst>
              <a:ext uri="{FF2B5EF4-FFF2-40B4-BE49-F238E27FC236}">
                <a16:creationId xmlns="" xmlns:a16="http://schemas.microsoft.com/office/drawing/2014/main" id="{221DDFAA-D7ED-4B75-8B91-05B98A7A76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030" y="1955421"/>
            <a:ext cx="8521700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解：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图中有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个三角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形，分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别是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△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EHG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，△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EHF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，△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EFG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△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EHG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的三边是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EH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HG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GE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，三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内角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是</a:t>
            </a:r>
            <a:endParaRPr lang="en-US" altLang="zh-CN" sz="20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G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GHE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、∠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HEG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，三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个顶点是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G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H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；</a:t>
            </a:r>
            <a:endParaRPr lang="en-US" altLang="zh-CN" sz="20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△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EHF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的三边是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EH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HF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FE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，三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内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角</a:t>
            </a:r>
            <a:endParaRPr lang="en-US" altLang="zh-CN" sz="20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是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EHF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HFE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、∠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HEF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，三个</a:t>
            </a:r>
            <a:endParaRPr lang="en-US" altLang="zh-CN" sz="20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顶点是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F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H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；</a:t>
            </a:r>
            <a:endParaRPr lang="en-US" altLang="zh-CN" sz="20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△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EFG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的三边是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EF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FG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GE</a:t>
            </a:r>
            <a:r>
              <a:rPr lang="zh-CN" altLang="en-US" sz="2000" b="1" i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三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内角是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G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GFE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、∠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FEG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，三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个顶点是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G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F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93436181-9CC0-4AF6-87C4-08560768BB4B}"/>
              </a:ext>
            </a:extLst>
          </p:cNvPr>
          <p:cNvGrpSpPr>
            <a:grpSpLocks/>
          </p:cNvGrpSpPr>
          <p:nvPr/>
        </p:nvGrpSpPr>
        <p:grpSpPr bwMode="auto">
          <a:xfrm>
            <a:off x="4745355" y="1423465"/>
            <a:ext cx="4314825" cy="2525986"/>
            <a:chOff x="7725" y="2915"/>
            <a:chExt cx="6795" cy="3977"/>
          </a:xfrm>
        </p:grpSpPr>
        <p:grpSp>
          <p:nvGrpSpPr>
            <p:cNvPr id="44050" name="Group 3">
              <a:extLst>
                <a:ext uri="{FF2B5EF4-FFF2-40B4-BE49-F238E27FC236}">
                  <a16:creationId xmlns="" xmlns:a16="http://schemas.microsoft.com/office/drawing/2014/main" id="{F64FD14B-B20A-4948-86A9-BC63D602474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725" y="2915"/>
              <a:ext cx="6795" cy="3977"/>
              <a:chOff x="264" y="0"/>
              <a:chExt cx="3624" cy="2121"/>
            </a:xfrm>
          </p:grpSpPr>
          <p:grpSp>
            <p:nvGrpSpPr>
              <p:cNvPr id="44051" name="Group 4">
                <a:extLst>
                  <a:ext uri="{FF2B5EF4-FFF2-40B4-BE49-F238E27FC236}">
                    <a16:creationId xmlns="" xmlns:a16="http://schemas.microsoft.com/office/drawing/2014/main" id="{904AB8F8-7FB5-430D-BBA6-E27496EDE8A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28" y="288"/>
                <a:ext cx="2832" cy="1728"/>
                <a:chOff x="0" y="0"/>
                <a:chExt cx="2592" cy="1584"/>
              </a:xfrm>
            </p:grpSpPr>
            <p:sp>
              <p:nvSpPr>
                <p:cNvPr id="44052" name="Line 5">
                  <a:extLst>
                    <a:ext uri="{FF2B5EF4-FFF2-40B4-BE49-F238E27FC236}">
                      <a16:creationId xmlns="" xmlns:a16="http://schemas.microsoft.com/office/drawing/2014/main" id="{7A35C089-DC89-4330-9914-D59BB1C4EE3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0" y="0"/>
                  <a:ext cx="2448" cy="158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 b="1" i="1">
                    <a:latin typeface="+mn-lt"/>
                  </a:endParaRPr>
                </a:p>
              </p:txBody>
            </p:sp>
            <p:sp>
              <p:nvSpPr>
                <p:cNvPr id="44053" name="Line 6">
                  <a:extLst>
                    <a:ext uri="{FF2B5EF4-FFF2-40B4-BE49-F238E27FC236}">
                      <a16:creationId xmlns="" xmlns:a16="http://schemas.microsoft.com/office/drawing/2014/main" id="{47A99600-6406-4FF3-B88C-96C4E1C8689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32" y="1296"/>
                  <a:ext cx="2160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 b="1" i="1">
                    <a:latin typeface="+mn-lt"/>
                  </a:endParaRPr>
                </a:p>
              </p:txBody>
            </p:sp>
            <p:sp>
              <p:nvSpPr>
                <p:cNvPr id="44054" name="Line 7">
                  <a:extLst>
                    <a:ext uri="{FF2B5EF4-FFF2-40B4-BE49-F238E27FC236}">
                      <a16:creationId xmlns="" xmlns:a16="http://schemas.microsoft.com/office/drawing/2014/main" id="{4084CB92-403D-4F56-8C92-7C23398DB22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2016" y="288"/>
                  <a:ext cx="576" cy="100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 b="1" i="1">
                    <a:latin typeface="+mn-lt"/>
                  </a:endParaRPr>
                </a:p>
              </p:txBody>
            </p:sp>
            <p:sp>
              <p:nvSpPr>
                <p:cNvPr id="44055" name="Line 8">
                  <a:extLst>
                    <a:ext uri="{FF2B5EF4-FFF2-40B4-BE49-F238E27FC236}">
                      <a16:creationId xmlns="" xmlns:a16="http://schemas.microsoft.com/office/drawing/2014/main" id="{D8F302A9-2FEA-4D13-AACE-9E32FDCA113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296" y="288"/>
                  <a:ext cx="720" cy="100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 b="1" i="1">
                    <a:latin typeface="+mn-lt"/>
                  </a:endParaRPr>
                </a:p>
              </p:txBody>
            </p:sp>
          </p:grpSp>
          <p:sp>
            <p:nvSpPr>
              <p:cNvPr id="19461" name="Text Box 9">
                <a:extLst>
                  <a:ext uri="{FF2B5EF4-FFF2-40B4-BE49-F238E27FC236}">
                    <a16:creationId xmlns="" xmlns:a16="http://schemas.microsoft.com/office/drawing/2014/main" id="{F4B8C858-F88C-4DD0-A608-BC1F56583D3B}"/>
                  </a:ext>
                </a:extLst>
              </p:cNvPr>
              <p:cNvSpPr txBox="1"/>
              <p:nvPr/>
            </p:nvSpPr>
            <p:spPr>
              <a:xfrm>
                <a:off x="264" y="1733"/>
                <a:ext cx="528" cy="3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i="1" noProof="1">
                    <a:latin typeface="+mn-lt"/>
                  </a:rPr>
                  <a:t>Q</a:t>
                </a:r>
              </a:p>
            </p:txBody>
          </p:sp>
          <p:sp>
            <p:nvSpPr>
              <p:cNvPr id="19462" name="Text Box 10">
                <a:extLst>
                  <a:ext uri="{FF2B5EF4-FFF2-40B4-BE49-F238E27FC236}">
                    <a16:creationId xmlns="" xmlns:a16="http://schemas.microsoft.com/office/drawing/2014/main" id="{EA622D48-E5E5-4D5B-8CAD-1F747440EC8A}"/>
                  </a:ext>
                </a:extLst>
              </p:cNvPr>
              <p:cNvSpPr txBox="1"/>
              <p:nvPr/>
            </p:nvSpPr>
            <p:spPr>
              <a:xfrm>
                <a:off x="736" y="1345"/>
                <a:ext cx="528" cy="3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i="1" noProof="1">
                    <a:latin typeface="+mn-lt"/>
                  </a:rPr>
                  <a:t>F</a:t>
                </a:r>
              </a:p>
            </p:txBody>
          </p:sp>
          <p:sp>
            <p:nvSpPr>
              <p:cNvPr id="19463" name="Text Box 11">
                <a:extLst>
                  <a:ext uri="{FF2B5EF4-FFF2-40B4-BE49-F238E27FC236}">
                    <a16:creationId xmlns="" xmlns:a16="http://schemas.microsoft.com/office/drawing/2014/main" id="{224C9AED-06A3-4C06-A44E-0F0FFB9659B0}"/>
                  </a:ext>
                </a:extLst>
              </p:cNvPr>
              <p:cNvSpPr txBox="1"/>
              <p:nvPr/>
            </p:nvSpPr>
            <p:spPr>
              <a:xfrm>
                <a:off x="2482" y="288"/>
                <a:ext cx="528" cy="3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i="1" noProof="1">
                    <a:latin typeface="+mn-lt"/>
                  </a:rPr>
                  <a:t>E</a:t>
                </a:r>
              </a:p>
            </p:txBody>
          </p:sp>
          <p:sp>
            <p:nvSpPr>
              <p:cNvPr id="19464" name="Text Box 12">
                <a:extLst>
                  <a:ext uri="{FF2B5EF4-FFF2-40B4-BE49-F238E27FC236}">
                    <a16:creationId xmlns="" xmlns:a16="http://schemas.microsoft.com/office/drawing/2014/main" id="{26DA28EA-BC3B-4ADD-9EEC-3FDE12A750F6}"/>
                  </a:ext>
                </a:extLst>
              </p:cNvPr>
              <p:cNvSpPr txBox="1"/>
              <p:nvPr/>
            </p:nvSpPr>
            <p:spPr>
              <a:xfrm>
                <a:off x="3216" y="0"/>
                <a:ext cx="528" cy="3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i="1" noProof="1">
                    <a:latin typeface="+mn-lt"/>
                  </a:rPr>
                  <a:t>P</a:t>
                </a:r>
              </a:p>
            </p:txBody>
          </p:sp>
          <p:sp>
            <p:nvSpPr>
              <p:cNvPr id="19465" name="Text Box 13">
                <a:extLst>
                  <a:ext uri="{FF2B5EF4-FFF2-40B4-BE49-F238E27FC236}">
                    <a16:creationId xmlns="" xmlns:a16="http://schemas.microsoft.com/office/drawing/2014/main" id="{0AFE09D4-8780-48F6-A0EC-3EFEA46263E2}"/>
                  </a:ext>
                </a:extLst>
              </p:cNvPr>
              <p:cNvSpPr txBox="1"/>
              <p:nvPr/>
            </p:nvSpPr>
            <p:spPr>
              <a:xfrm>
                <a:off x="3360" y="1488"/>
                <a:ext cx="528" cy="3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i="1" noProof="1">
                    <a:latin typeface="+mn-lt"/>
                  </a:rPr>
                  <a:t>G</a:t>
                </a:r>
              </a:p>
            </p:txBody>
          </p:sp>
          <p:sp>
            <p:nvSpPr>
              <p:cNvPr id="19466" name="Text Box 14">
                <a:extLst>
                  <a:ext uri="{FF2B5EF4-FFF2-40B4-BE49-F238E27FC236}">
                    <a16:creationId xmlns="" xmlns:a16="http://schemas.microsoft.com/office/drawing/2014/main" id="{43F29F0D-63E3-460B-9B2C-9380DB9BBDAE}"/>
                  </a:ext>
                </a:extLst>
              </p:cNvPr>
              <p:cNvSpPr txBox="1"/>
              <p:nvPr/>
            </p:nvSpPr>
            <p:spPr>
              <a:xfrm>
                <a:off x="1728" y="1680"/>
                <a:ext cx="528" cy="3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i="1" noProof="1">
                    <a:latin typeface="+mn-lt"/>
                  </a:rPr>
                  <a:t>H</a:t>
                </a:r>
              </a:p>
            </p:txBody>
          </p:sp>
        </p:grpSp>
        <p:sp>
          <p:nvSpPr>
            <p:cNvPr id="44062" name="文本框 8">
              <a:extLst>
                <a:ext uri="{FF2B5EF4-FFF2-40B4-BE49-F238E27FC236}">
                  <a16:creationId xmlns="" xmlns:a16="http://schemas.microsoft.com/office/drawing/2014/main" id="{FFBCBF41-FE5D-44C7-A46E-050D5E9544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397" y="5460"/>
              <a:ext cx="452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dirty="0">
                  <a:latin typeface="+mn-lt"/>
                </a:rPr>
                <a:t>1</a:t>
              </a:r>
            </a:p>
          </p:txBody>
        </p:sp>
        <p:sp>
          <p:nvSpPr>
            <p:cNvPr id="44063" name="文本框 9">
              <a:extLst>
                <a:ext uri="{FF2B5EF4-FFF2-40B4-BE49-F238E27FC236}">
                  <a16:creationId xmlns="" xmlns:a16="http://schemas.microsoft.com/office/drawing/2014/main" id="{9C18B415-2C72-471A-97D0-0EB58EA566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32" y="5242"/>
              <a:ext cx="1015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dirty="0">
                  <a:latin typeface="+mn-lt"/>
                </a:rPr>
                <a:t>2</a:t>
              </a:r>
            </a:p>
          </p:txBody>
        </p:sp>
      </p:grpSp>
      <p:grpSp>
        <p:nvGrpSpPr>
          <p:cNvPr id="32" name="组合 2"/>
          <p:cNvGrpSpPr>
            <a:grpSpLocks/>
          </p:cNvGrpSpPr>
          <p:nvPr/>
        </p:nvGrpSpPr>
        <p:grpSpPr bwMode="auto">
          <a:xfrm>
            <a:off x="-3175" y="-57150"/>
            <a:ext cx="2006600" cy="478473"/>
            <a:chOff x="123" y="40"/>
            <a:chExt cx="3160" cy="753"/>
          </a:xfrm>
        </p:grpSpPr>
        <p:cxnSp>
          <p:nvCxnSpPr>
            <p:cNvPr id="3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18"/>
            <p:cNvSpPr txBox="1">
              <a:spLocks noChangeArrowheads="1"/>
            </p:cNvSpPr>
            <p:nvPr/>
          </p:nvSpPr>
          <p:spPr bwMode="auto">
            <a:xfrm>
              <a:off x="93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39" name="Freeform 74"/>
            <p:cNvSpPr>
              <a:spLocks noChangeAspect="1" noEditPoints="1"/>
            </p:cNvSpPr>
            <p:nvPr/>
          </p:nvSpPr>
          <p:spPr bwMode="auto">
            <a:xfrm>
              <a:off x="248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44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2"/>
          <p:cNvGrpSpPr>
            <a:grpSpLocks/>
          </p:cNvGrpSpPr>
          <p:nvPr/>
        </p:nvGrpSpPr>
        <p:grpSpPr bwMode="auto">
          <a:xfrm>
            <a:off x="-3175" y="-57150"/>
            <a:ext cx="2006600" cy="478473"/>
            <a:chOff x="123" y="40"/>
            <a:chExt cx="3160" cy="753"/>
          </a:xfrm>
        </p:grpSpPr>
        <p:cxnSp>
          <p:nvCxnSpPr>
            <p:cNvPr id="1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/>
            <p:cNvSpPr txBox="1">
              <a:spLocks noChangeArrowheads="1"/>
            </p:cNvSpPr>
            <p:nvPr/>
          </p:nvSpPr>
          <p:spPr bwMode="auto">
            <a:xfrm>
              <a:off x="93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5" name="Freeform 74"/>
            <p:cNvSpPr>
              <a:spLocks noChangeAspect="1" noEditPoints="1"/>
            </p:cNvSpPr>
            <p:nvPr/>
          </p:nvSpPr>
          <p:spPr bwMode="auto">
            <a:xfrm>
              <a:off x="248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pic>
        <p:nvPicPr>
          <p:cNvPr id="16" name="一个圆顶角并剪去另一个顶角的矩形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272" y="582613"/>
            <a:ext cx="8849362" cy="470179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814774" y="582612"/>
            <a:ext cx="3410580" cy="848284"/>
            <a:chOff x="814774" y="436959"/>
            <a:chExt cx="3410580" cy="636213"/>
          </a:xfrm>
        </p:grpSpPr>
        <p:sp>
          <p:nvSpPr>
            <p:cNvPr id="18" name="矩形 17"/>
            <p:cNvSpPr/>
            <p:nvPr/>
          </p:nvSpPr>
          <p:spPr>
            <a:xfrm>
              <a:off x="814774" y="587918"/>
              <a:ext cx="2645588" cy="4852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9" name="组 1"/>
            <p:cNvGrpSpPr/>
            <p:nvPr/>
          </p:nvGrpSpPr>
          <p:grpSpPr>
            <a:xfrm>
              <a:off x="1040829" y="436959"/>
              <a:ext cx="3184525" cy="463153"/>
              <a:chOff x="7647436" y="3815009"/>
              <a:chExt cx="3452021" cy="601051"/>
            </a:xfrm>
          </p:grpSpPr>
          <p:sp>
            <p:nvSpPr>
              <p:cNvPr id="20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685800" eaLnBrk="0" hangingPunct="0"/>
                <a:r>
                  <a:rPr lang="zh-CN" altLang="en-US" sz="2400" dirty="0">
                    <a:solidFill>
                      <a:srgbClr val="1D41D5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方法点拨</a:t>
                </a:r>
              </a:p>
            </p:txBody>
          </p:sp>
          <p:pic>
            <p:nvPicPr>
              <p:cNvPr id="21" name="图片 20" descr="book.gif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44060" name="文本框 7">
            <a:extLst>
              <a:ext uri="{FF2B5EF4-FFF2-40B4-BE49-F238E27FC236}">
                <a16:creationId xmlns="" xmlns:a16="http://schemas.microsoft.com/office/drawing/2014/main" id="{1F23A2D5-6B0D-416B-B956-3CA03D0544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4625" y="1546226"/>
            <a:ext cx="7158354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</a:rPr>
              <a:t>     在</a:t>
            </a:r>
            <a:r>
              <a:rPr lang="zh-CN" altLang="en-US" sz="2800" b="1" dirty="0">
                <a:latin typeface="宋体" panose="02010600030101010101" pitchFamily="2" charset="-122"/>
              </a:rPr>
              <a:t>查三角形的个数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时，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先</a:t>
            </a:r>
            <a:r>
              <a:rPr lang="zh-CN" altLang="en-US" sz="2800" b="1" dirty="0">
                <a:latin typeface="宋体" panose="02010600030101010101" pitchFamily="2" charset="-122"/>
              </a:rPr>
              <a:t>给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单个</a:t>
            </a:r>
            <a:r>
              <a:rPr lang="zh-CN" altLang="en-US" sz="2800" b="1" dirty="0">
                <a:latin typeface="宋体" panose="02010600030101010101" pitchFamily="2" charset="-122"/>
              </a:rPr>
              <a:t>三角形编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号，查</a:t>
            </a:r>
            <a:r>
              <a:rPr lang="zh-CN" altLang="en-US" sz="2800" b="1" dirty="0">
                <a:latin typeface="宋体" panose="02010600030101010101" pitchFamily="2" charset="-122"/>
              </a:rPr>
              <a:t>单个的三角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形，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再</a:t>
            </a:r>
            <a:r>
              <a:rPr lang="zh-CN" altLang="en-US" sz="2800" b="1" dirty="0">
                <a:latin typeface="宋体" panose="02010600030101010101" pitchFamily="2" charset="-122"/>
              </a:rPr>
              <a:t>查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两个</a:t>
            </a:r>
            <a:r>
              <a:rPr lang="zh-CN" altLang="en-US" sz="2800" b="1" dirty="0">
                <a:latin typeface="宋体" panose="02010600030101010101" pitchFamily="2" charset="-122"/>
              </a:rPr>
              <a:t>三角形组成的较大三角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形，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然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后</a:t>
            </a:r>
            <a:r>
              <a:rPr lang="zh-CN" altLang="en-US" sz="2800" b="1" dirty="0">
                <a:latin typeface="宋体" panose="02010600030101010101" pitchFamily="2" charset="-122"/>
              </a:rPr>
              <a:t>再查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三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个，四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个</a:t>
            </a:r>
            <a:r>
              <a:rPr lang="zh-CN" altLang="en-US" sz="2800" b="1" dirty="0">
                <a:latin typeface="宋体" panose="02010600030101010101" pitchFamily="2" charset="-122"/>
              </a:rPr>
              <a:t>三角形组成的三角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形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.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979068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44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6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7f8c0f19-3ceb-4473-97bd-ef4e311f4d5d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4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574</TotalTime>
  <Pages>0</Pages>
  <Words>2143</Words>
  <Characters>0</Characters>
  <Application>Microsoft Office PowerPoint</Application>
  <DocSecurity>0</DocSecurity>
  <PresentationFormat>全屏显示(16:9)</PresentationFormat>
  <Lines>0</Lines>
  <Paragraphs>298</Paragraphs>
  <Slides>34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36" baseType="lpstr">
      <vt:lpstr>《七彩课堂》课件模板（新）</vt:lpstr>
      <vt:lpstr>1_《七彩课堂》课件模板（新）</vt:lpstr>
      <vt:lpstr>PowerPoint 演示文稿</vt:lpstr>
      <vt:lpstr>观察与思考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孤傲的含羞草</dc:creator>
  <cp:keywords/>
  <dc:description/>
  <cp:lastModifiedBy>Administrator</cp:lastModifiedBy>
  <cp:revision>1155</cp:revision>
  <dcterms:created xsi:type="dcterms:W3CDTF">2016-01-14T07:05:12Z</dcterms:created>
  <dcterms:modified xsi:type="dcterms:W3CDTF">2020-04-27T07:58:54Z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