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1" r:id="rId1"/>
  </p:sldMasterIdLst>
  <p:notesMasterIdLst>
    <p:notesMasterId r:id="rId50"/>
  </p:notesMasterIdLst>
  <p:handoutMasterIdLst>
    <p:handoutMasterId r:id="rId51"/>
  </p:handoutMasterIdLst>
  <p:sldIdLst>
    <p:sldId id="399" r:id="rId2"/>
    <p:sldId id="710" r:id="rId3"/>
    <p:sldId id="664" r:id="rId4"/>
    <p:sldId id="425" r:id="rId5"/>
    <p:sldId id="665" r:id="rId6"/>
    <p:sldId id="666" r:id="rId7"/>
    <p:sldId id="667" r:id="rId8"/>
    <p:sldId id="668" r:id="rId9"/>
    <p:sldId id="670" r:id="rId10"/>
    <p:sldId id="671" r:id="rId11"/>
    <p:sldId id="672" r:id="rId12"/>
    <p:sldId id="673" r:id="rId13"/>
    <p:sldId id="674" r:id="rId14"/>
    <p:sldId id="690" r:id="rId15"/>
    <p:sldId id="681" r:id="rId16"/>
    <p:sldId id="711" r:id="rId17"/>
    <p:sldId id="679" r:id="rId18"/>
    <p:sldId id="676" r:id="rId19"/>
    <p:sldId id="677" r:id="rId20"/>
    <p:sldId id="448" r:id="rId21"/>
    <p:sldId id="682" r:id="rId22"/>
    <p:sldId id="683" r:id="rId23"/>
    <p:sldId id="686" r:id="rId24"/>
    <p:sldId id="687" r:id="rId25"/>
    <p:sldId id="685" r:id="rId26"/>
    <p:sldId id="712" r:id="rId27"/>
    <p:sldId id="691" r:id="rId28"/>
    <p:sldId id="692" r:id="rId29"/>
    <p:sldId id="693" r:id="rId30"/>
    <p:sldId id="694" r:id="rId31"/>
    <p:sldId id="695" r:id="rId32"/>
    <p:sldId id="696" r:id="rId33"/>
    <p:sldId id="697" r:id="rId34"/>
    <p:sldId id="698" r:id="rId35"/>
    <p:sldId id="699" r:id="rId36"/>
    <p:sldId id="700" r:id="rId37"/>
    <p:sldId id="701" r:id="rId38"/>
    <p:sldId id="702" r:id="rId39"/>
    <p:sldId id="703" r:id="rId40"/>
    <p:sldId id="704" r:id="rId41"/>
    <p:sldId id="713" r:id="rId42"/>
    <p:sldId id="705" r:id="rId43"/>
    <p:sldId id="706" r:id="rId44"/>
    <p:sldId id="707" r:id="rId45"/>
    <p:sldId id="708" r:id="rId46"/>
    <p:sldId id="709" r:id="rId47"/>
    <p:sldId id="688" r:id="rId48"/>
    <p:sldId id="689" r:id="rId49"/>
  </p:sldIdLst>
  <p:sldSz cx="9144000" cy="5143500" type="screen16x9"/>
  <p:notesSz cx="6858000" cy="9144000"/>
  <p:custDataLst>
    <p:tags r:id="rId5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24">
          <p15:clr>
            <a:srgbClr val="A4A3A4"/>
          </p15:clr>
        </p15:guide>
        <p15:guide id="2" pos="2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>
        <p:scale>
          <a:sx n="100" d="100"/>
          <a:sy n="100" d="100"/>
        </p:scale>
        <p:origin x="-924" y="-294"/>
      </p:cViewPr>
      <p:guideLst>
        <p:guide orient="horz" pos="1524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image" Target="../media/image96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4" Type="http://schemas.openxmlformats.org/officeDocument/2006/relationships/image" Target="../media/image10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26C3AE14-EABD-4542-9814-0B063BFA93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536C927-C227-4FB1-937A-5B4C52000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97120CB1-98E9-434A-810A-F5D2A6DB19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5D981A8-8082-4E93-8039-A84816791F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76C7222-4B6F-4D0D-AE06-286CD975D1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229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78A09A8E-C2B0-45F6-AE60-9FAC7F4933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50354B2-F9C7-4B76-840F-5307EA7011B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8C616237-85CF-487F-925D-C05B5F519B39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DB3A6E4-88D4-4BBC-BE64-4351930B37A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B233542-FBF2-47BA-8D38-1AB458C0C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2D3AB4F4-6858-48C4-8C11-F8363DCEA03A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87047" name="Picture 2">
            <a:extLst>
              <a:ext uri="{FF2B5EF4-FFF2-40B4-BE49-F238E27FC236}">
                <a16:creationId xmlns="" xmlns:a16="http://schemas.microsoft.com/office/drawing/2014/main" id="{41ACE5F5-B82D-426E-96D0-5799EE81152A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2310DD93-D890-4681-A928-324F7F5E1B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7BCA7C8C-5B9B-44AD-BACC-761FEA85EA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8495857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5017314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100211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39729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27DD19DA-02C2-4FB1-B2C4-4838063A90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2BBFE92F-4844-4CEF-8011-87D606D74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666C2754-5E27-45D1-8B00-F7BF6A8F8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D98A96-E24B-4C35-9DA3-DFE8F53826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68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470865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885392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70409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326518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38554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963376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56185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44020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181708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810213"/>
      </p:ext>
    </p:extLst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A3E7CC5-B1BE-4358-AD0F-79EED67D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1CAB393-A8C0-4CDA-A7C8-8F7F6839B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E44B149-B297-472E-AF89-2E0125DC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3ACD9F45-C442-4B67-8066-5BA65EEE54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4753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653032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127700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7148006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="" xmlns:a16="http://schemas.microsoft.com/office/drawing/2014/main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="" xmlns:a16="http://schemas.microsoft.com/office/drawing/2014/main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="" xmlns:a16="http://schemas.microsoft.com/office/drawing/2014/main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="" xmlns:a16="http://schemas.microsoft.com/office/drawing/2014/main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="" xmlns:a16="http://schemas.microsoft.com/office/drawing/2014/main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="" xmlns:a16="http://schemas.microsoft.com/office/drawing/2014/main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="" xmlns:a16="http://schemas.microsoft.com/office/drawing/2014/main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="" xmlns:a16="http://schemas.microsoft.com/office/drawing/2014/main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="" xmlns:a16="http://schemas.microsoft.com/office/drawing/2014/main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="" xmlns:a16="http://schemas.microsoft.com/office/drawing/2014/main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="" xmlns:a16="http://schemas.microsoft.com/office/drawing/2014/main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="" xmlns:a16="http://schemas.microsoft.com/office/drawing/2014/main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="" xmlns:a16="http://schemas.microsoft.com/office/drawing/2014/main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="" xmlns:a16="http://schemas.microsoft.com/office/drawing/2014/main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="" xmlns:a16="http://schemas.microsoft.com/office/drawing/2014/main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="" xmlns:a16="http://schemas.microsoft.com/office/drawing/2014/main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="" xmlns:a16="http://schemas.microsoft.com/office/drawing/2014/main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="" xmlns:a16="http://schemas.microsoft.com/office/drawing/2014/main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="" xmlns:a16="http://schemas.microsoft.com/office/drawing/2014/main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="" xmlns:a16="http://schemas.microsoft.com/office/drawing/2014/main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="" xmlns:a16="http://schemas.microsoft.com/office/drawing/2014/main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="" xmlns:a16="http://schemas.microsoft.com/office/drawing/2014/main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="" xmlns:a16="http://schemas.microsoft.com/office/drawing/2014/main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="" xmlns:a16="http://schemas.microsoft.com/office/drawing/2014/main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="" xmlns:a16="http://schemas.microsoft.com/office/drawing/2014/main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="" xmlns:a16="http://schemas.microsoft.com/office/drawing/2014/main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="" xmlns:a16="http://schemas.microsoft.com/office/drawing/2014/main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="" xmlns:a16="http://schemas.microsoft.com/office/drawing/2014/main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="" xmlns:a16="http://schemas.microsoft.com/office/drawing/2014/main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="" xmlns:a16="http://schemas.microsoft.com/office/drawing/2014/main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="" xmlns:a16="http://schemas.microsoft.com/office/drawing/2014/main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="" xmlns:a16="http://schemas.microsoft.com/office/drawing/2014/main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="" xmlns:a16="http://schemas.microsoft.com/office/drawing/2014/main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="" xmlns:a16="http://schemas.microsoft.com/office/drawing/2014/main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="" xmlns:a16="http://schemas.microsoft.com/office/drawing/2014/main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="" xmlns:a16="http://schemas.microsoft.com/office/drawing/2014/main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4981" y="-14409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7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1" r:id="rId2"/>
    <p:sldLayoutId id="2147484680" r:id="rId3"/>
    <p:sldLayoutId id="2147484676" r:id="rId4"/>
    <p:sldLayoutId id="2147484753" r:id="rId5"/>
    <p:sldLayoutId id="2147484754" r:id="rId6"/>
    <p:sldLayoutId id="2147484675" r:id="rId7"/>
    <p:sldLayoutId id="2147484755" r:id="rId8"/>
    <p:sldLayoutId id="2147484756" r:id="rId9"/>
    <p:sldLayoutId id="2147484759" r:id="rId10"/>
    <p:sldLayoutId id="2147484775" r:id="rId11"/>
    <p:sldLayoutId id="2147484776" r:id="rId12"/>
    <p:sldLayoutId id="2147484777" r:id="rId13"/>
    <p:sldLayoutId id="2147484818" r:id="rId14"/>
    <p:sldLayoutId id="2147484819" r:id="rId15"/>
    <p:sldLayoutId id="2147484820" r:id="rId16"/>
    <p:sldLayoutId id="2147484821" r:id="rId17"/>
    <p:sldLayoutId id="2147484822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slide" Target="slide2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3.jpeg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oleObject" Target="../embeddings/oleObject34.bin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3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2.wmf"/><Relationship Id="rId20" Type="http://schemas.openxmlformats.org/officeDocument/2006/relationships/image" Target="../media/image5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49.wmf"/><Relationship Id="rId19" Type="http://schemas.openxmlformats.org/officeDocument/2006/relationships/oleObject" Target="../embeddings/oleObject44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5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58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45.png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image" Target="../media/image69.png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68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70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79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0" Type="http://schemas.openxmlformats.org/officeDocument/2006/relationships/image" Target="../media/image78.wmf"/><Relationship Id="rId4" Type="http://schemas.openxmlformats.org/officeDocument/2006/relationships/image" Target="../media/image75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80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76.bin"/><Relationship Id="rId18" Type="http://schemas.openxmlformats.org/officeDocument/2006/relationships/image" Target="../media/image89.wmf"/><Relationship Id="rId3" Type="http://schemas.openxmlformats.org/officeDocument/2006/relationships/oleObject" Target="../embeddings/oleObject71.bin"/><Relationship Id="rId21" Type="http://schemas.openxmlformats.org/officeDocument/2006/relationships/oleObject" Target="../embeddings/oleObject80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78.bin"/><Relationship Id="rId25" Type="http://schemas.openxmlformats.org/officeDocument/2006/relationships/image" Target="../media/image93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92.wmf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1.bin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79.bin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87.wmf"/><Relationship Id="rId22" Type="http://schemas.openxmlformats.org/officeDocument/2006/relationships/image" Target="../media/image9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94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7" Type="http://schemas.openxmlformats.org/officeDocument/2006/relationships/image" Target="../media/image9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5.bin"/><Relationship Id="rId5" Type="http://schemas.openxmlformats.org/officeDocument/2006/relationships/image" Target="../media/image45.png"/><Relationship Id="rId4" Type="http://schemas.openxmlformats.org/officeDocument/2006/relationships/image" Target="../media/image9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87.bin"/><Relationship Id="rId10" Type="http://schemas.openxmlformats.org/officeDocument/2006/relationships/image" Target="../media/image101.wmf"/><Relationship Id="rId4" Type="http://schemas.openxmlformats.org/officeDocument/2006/relationships/image" Target="../media/image98.wmf"/><Relationship Id="rId9" Type="http://schemas.openxmlformats.org/officeDocument/2006/relationships/oleObject" Target="../embeddings/oleObject89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02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6.wmf"/><Relationship Id="rId9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26.png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641ED4A1-BC6E-496F-9B35-F7BCA18F7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48">
            <a:extLst>
              <a:ext uri="{FF2B5EF4-FFF2-40B4-BE49-F238E27FC236}">
                <a16:creationId xmlns="" xmlns:a16="http://schemas.microsoft.com/office/drawing/2014/main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分式的运算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15.2.3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整数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指数幂</a:t>
            </a:r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7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4">
            <a:extLst>
              <a:ext uri="{FF2B5EF4-FFF2-40B4-BE49-F238E27FC236}">
                <a16:creationId xmlns="" xmlns:a16="http://schemas.microsoft.com/office/drawing/2014/main" id="{7502E6D8-0ACF-470F-B9A6-2489535B9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925" y="647631"/>
            <a:ext cx="8058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6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类似地，你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可以用负整数指数幂或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指数幂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对于其他正整数指数幂的运算性质进行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试验，看看这些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性质在整数范围内是否还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适用？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263" name="文本框 1">
            <a:extLst>
              <a:ext uri="{FF2B5EF4-FFF2-40B4-BE49-F238E27FC236}">
                <a16:creationId xmlns="" xmlns:a16="http://schemas.microsoft.com/office/drawing/2014/main" id="{EBFA6191-192F-492A-895C-D1327C56A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2584450"/>
            <a:ext cx="62007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-3+(-7)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-2-(-5)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0-(-4)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组合 5134">
            <a:extLst>
              <a:ext uri="{FF2B5EF4-FFF2-40B4-BE49-F238E27FC236}">
                <a16:creationId xmlns="" xmlns:a16="http://schemas.microsoft.com/office/drawing/2014/main" id="{3893469B-15E2-4B01-B7D1-AA2ED16687BC}"/>
              </a:ext>
            </a:extLst>
          </p:cNvPr>
          <p:cNvGrpSpPr>
            <a:grpSpLocks/>
          </p:cNvGrpSpPr>
          <p:nvPr/>
        </p:nvGrpSpPr>
        <p:grpSpPr bwMode="auto">
          <a:xfrm>
            <a:off x="1741091" y="1079616"/>
            <a:ext cx="5910262" cy="3326021"/>
            <a:chOff x="846" y="574"/>
            <a:chExt cx="4964" cy="2792"/>
          </a:xfrm>
        </p:grpSpPr>
        <p:sp>
          <p:nvSpPr>
            <p:cNvPr id="97283" name="Rectangle 6">
              <a:extLst>
                <a:ext uri="{FF2B5EF4-FFF2-40B4-BE49-F238E27FC236}">
                  <a16:creationId xmlns="" xmlns:a16="http://schemas.microsoft.com/office/drawing/2014/main" id="{E6151789-C117-4F5E-B699-247C929AB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" y="574"/>
              <a:ext cx="4964" cy="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00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    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(4)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(5)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7284" name="Object 10">
              <a:extLst>
                <a:ext uri="{FF2B5EF4-FFF2-40B4-BE49-F238E27FC236}">
                  <a16:creationId xmlns="" xmlns:a16="http://schemas.microsoft.com/office/drawing/2014/main" id="{530B6F18-85B0-4E07-BCF8-8F750829186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3963338"/>
                </p:ext>
              </p:extLst>
            </p:nvPr>
          </p:nvGraphicFramePr>
          <p:xfrm>
            <a:off x="1553" y="2790"/>
            <a:ext cx="1168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524" name="Equation" r:id="rId3" imgW="1854000" imgH="914400" progId="Equation.DSMT4">
                    <p:embed/>
                  </p:oleObj>
                </mc:Choice>
                <mc:Fallback>
                  <p:oleObj name="Equation" r:id="rId3" imgW="1854000" imgH="9144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3" y="2790"/>
                          <a:ext cx="1168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5" name="Object 10">
              <a:extLst>
                <a:ext uri="{FF2B5EF4-FFF2-40B4-BE49-F238E27FC236}">
                  <a16:creationId xmlns="" xmlns:a16="http://schemas.microsoft.com/office/drawing/2014/main" id="{77EB1FD3-5189-471D-9ED0-76B09830F68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0610006"/>
                </p:ext>
              </p:extLst>
            </p:nvPr>
          </p:nvGraphicFramePr>
          <p:xfrm>
            <a:off x="1546" y="738"/>
            <a:ext cx="125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525" name="Equation" r:id="rId5" imgW="1993680" imgH="406080" progId="Equation.DSMT4">
                    <p:embed/>
                  </p:oleObj>
                </mc:Choice>
                <mc:Fallback>
                  <p:oleObj name="Equation" r:id="rId5" imgW="1993680" imgH="40608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6" y="738"/>
                          <a:ext cx="125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6" name="Object 10">
              <a:extLst>
                <a:ext uri="{FF2B5EF4-FFF2-40B4-BE49-F238E27FC236}">
                  <a16:creationId xmlns="" xmlns:a16="http://schemas.microsoft.com/office/drawing/2014/main" id="{568DD11C-EF43-4810-A0A4-352334F7EAB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9044001"/>
                </p:ext>
              </p:extLst>
            </p:nvPr>
          </p:nvGraphicFramePr>
          <p:xfrm>
            <a:off x="1541" y="1274"/>
            <a:ext cx="120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526" name="Equation" r:id="rId7" imgW="1917360" imgH="406080" progId="Equation.DSMT4">
                    <p:embed/>
                  </p:oleObj>
                </mc:Choice>
                <mc:Fallback>
                  <p:oleObj name="Equation" r:id="rId7" imgW="1917360" imgH="40608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1" y="1274"/>
                          <a:ext cx="120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7" name="Object 10">
              <a:extLst>
                <a:ext uri="{FF2B5EF4-FFF2-40B4-BE49-F238E27FC236}">
                  <a16:creationId xmlns="" xmlns:a16="http://schemas.microsoft.com/office/drawing/2014/main" id="{8E6B3097-2305-4212-9D7A-7B8B216080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24117013"/>
                </p:ext>
              </p:extLst>
            </p:nvPr>
          </p:nvGraphicFramePr>
          <p:xfrm>
            <a:off x="1514" y="1819"/>
            <a:ext cx="1287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527" name="Equation" r:id="rId9" imgW="2044440" imgH="406080" progId="Equation.DSMT4">
                    <p:embed/>
                  </p:oleObj>
                </mc:Choice>
                <mc:Fallback>
                  <p:oleObj name="Equation" r:id="rId9" imgW="2044440" imgH="40608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4" y="1819"/>
                          <a:ext cx="1287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8" name="Object 10">
              <a:extLst>
                <a:ext uri="{FF2B5EF4-FFF2-40B4-BE49-F238E27FC236}">
                  <a16:creationId xmlns="" xmlns:a16="http://schemas.microsoft.com/office/drawing/2014/main" id="{25F38536-A78F-4A3C-A0F9-263CCB1AB7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5789725"/>
                </p:ext>
              </p:extLst>
            </p:nvPr>
          </p:nvGraphicFramePr>
          <p:xfrm>
            <a:off x="1542" y="2321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528" name="Equation" r:id="rId11" imgW="2501640" imgH="406080" progId="Equation.DSMT4">
                    <p:embed/>
                  </p:oleObj>
                </mc:Choice>
                <mc:Fallback>
                  <p:oleObj name="Equation" r:id="rId11" imgW="2501640" imgH="40608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2" y="2321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3900" y="466724"/>
            <a:ext cx="7734300" cy="4057651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90937A9-15CC-4557-A07F-4BD712DD2C26}"/>
              </a:ext>
            </a:extLst>
          </p:cNvPr>
          <p:cNvSpPr/>
          <p:nvPr/>
        </p:nvSpPr>
        <p:spPr>
          <a:xfrm>
            <a:off x="645721" y="852489"/>
            <a:ext cx="8210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说说当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分别是正整数、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、负整数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各表示什么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意义？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0E5FC7D5-E86B-489F-9C1E-3741D4F23740}"/>
              </a:ext>
            </a:extLst>
          </p:cNvPr>
          <p:cNvGrpSpPr>
            <a:grpSpLocks/>
          </p:cNvGrpSpPr>
          <p:nvPr/>
        </p:nvGrpSpPr>
        <p:grpSpPr bwMode="auto">
          <a:xfrm>
            <a:off x="506021" y="2354262"/>
            <a:ext cx="8088312" cy="2019014"/>
            <a:chOff x="884238" y="2763394"/>
            <a:chExt cx="8088312" cy="201944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9EDBBE6C-AD8C-4E88-925B-7D99ED7C76A2}"/>
                </a:ext>
              </a:extLst>
            </p:cNvPr>
            <p:cNvSpPr/>
            <p:nvPr/>
          </p:nvSpPr>
          <p:spPr>
            <a:xfrm>
              <a:off x="884238" y="2763394"/>
              <a:ext cx="8088312" cy="201944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是正整数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相乘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表示一个数的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次方除以这个数的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方，所以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特别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规定，任何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除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以外的实数的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次方都是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</a:p>
            <a:p>
              <a:pPr>
                <a:lnSpc>
                  <a:spcPct val="120000"/>
                </a:lnSpc>
                <a:spcBef>
                  <a:spcPts val="1200"/>
                </a:spcBef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是负整数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相乘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8311" name="Object 5">
              <a:extLst>
                <a:ext uri="{FF2B5EF4-FFF2-40B4-BE49-F238E27FC236}">
                  <a16:creationId xmlns="" xmlns:a16="http://schemas.microsoft.com/office/drawing/2014/main" id="{0DA5F93D-4E28-4C30-B31F-19AA1E8AA87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4172632"/>
                </p:ext>
              </p:extLst>
            </p:nvPr>
          </p:nvGraphicFramePr>
          <p:xfrm>
            <a:off x="5608638" y="4057663"/>
            <a:ext cx="201612" cy="632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397" name="Equation" r:id="rId3" imgW="279360" imgH="876240" progId="Equation.DSMT4">
                    <p:embed/>
                  </p:oleObj>
                </mc:Choice>
                <mc:Fallback>
                  <p:oleObj name="Equation" r:id="rId3" imgW="279360" imgH="87624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08638" y="4057663"/>
                          <a:ext cx="201612" cy="632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组合 6171">
            <a:extLst>
              <a:ext uri="{FF2B5EF4-FFF2-40B4-BE49-F238E27FC236}">
                <a16:creationId xmlns="" xmlns:a16="http://schemas.microsoft.com/office/drawing/2014/main" id="{3941D25B-E573-4523-8428-023E79684C24}"/>
              </a:ext>
            </a:extLst>
          </p:cNvPr>
          <p:cNvGrpSpPr>
            <a:grpSpLocks/>
          </p:cNvGrpSpPr>
          <p:nvPr/>
        </p:nvGrpSpPr>
        <p:grpSpPr bwMode="auto">
          <a:xfrm>
            <a:off x="1135086" y="1165225"/>
            <a:ext cx="5523975" cy="1344215"/>
            <a:chOff x="-7" y="979"/>
            <a:chExt cx="4640" cy="1129"/>
          </a:xfrm>
        </p:grpSpPr>
        <p:graphicFrame>
          <p:nvGraphicFramePr>
            <p:cNvPr id="99331" name="Object 7">
              <a:extLst>
                <a:ext uri="{FF2B5EF4-FFF2-40B4-BE49-F238E27FC236}">
                  <a16:creationId xmlns="" xmlns:a16="http://schemas.microsoft.com/office/drawing/2014/main" id="{1F8A4202-678C-4C14-A63B-38EA0AD5685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7609154"/>
                </p:ext>
              </p:extLst>
            </p:nvPr>
          </p:nvGraphicFramePr>
          <p:xfrm>
            <a:off x="441" y="1464"/>
            <a:ext cx="4192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496" name="Equation" r:id="rId3" imgW="5943600" imgH="914400" progId="Equation.DSMT4">
                    <p:embed/>
                  </p:oleObj>
                </mc:Choice>
                <mc:Fallback>
                  <p:oleObj name="Equation" r:id="rId3" imgW="5943600" imgH="9144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" y="1464"/>
                          <a:ext cx="4192" cy="6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9332" name="Rectangle 8">
              <a:extLst>
                <a:ext uri="{FF2B5EF4-FFF2-40B4-BE49-F238E27FC236}">
                  <a16:creationId xmlns="" xmlns:a16="http://schemas.microsoft.com/office/drawing/2014/main" id="{B0A8DE86-6FC9-40E6-9E6D-AB8724FD8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" y="979"/>
              <a:ext cx="25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计算：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　</a:t>
              </a:r>
            </a:p>
          </p:txBody>
        </p:sp>
      </p:grpSp>
      <p:sp>
        <p:nvSpPr>
          <p:cNvPr id="6165" name="Rectangle 16">
            <a:extLst>
              <a:ext uri="{FF2B5EF4-FFF2-40B4-BE49-F238E27FC236}">
                <a16:creationId xmlns="" xmlns:a16="http://schemas.microsoft.com/office/drawing/2014/main" id="{993CDF82-F69C-416D-874B-AD5264A53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0463" y="2824312"/>
            <a:ext cx="168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</a:p>
        </p:txBody>
      </p:sp>
      <p:graphicFrame>
        <p:nvGraphicFramePr>
          <p:cNvPr id="6166" name="Object 2">
            <a:extLst>
              <a:ext uri="{FF2B5EF4-FFF2-40B4-BE49-F238E27FC236}">
                <a16:creationId xmlns="" xmlns:a16="http://schemas.microsoft.com/office/drawing/2014/main" id="{8C87D9E3-FF16-46A8-A0BB-44D91F7386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09308"/>
              </p:ext>
            </p:extLst>
          </p:nvPr>
        </p:nvGraphicFramePr>
        <p:xfrm>
          <a:off x="2098742" y="2744787"/>
          <a:ext cx="4160771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7" name="Equation" r:id="rId5" imgW="5333760" imgH="888840" progId="Equation.DSMT4">
                  <p:embed/>
                </p:oleObj>
              </mc:Choice>
              <mc:Fallback>
                <p:oleObj name="Equation" r:id="rId5" imgW="5333760" imgH="8888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8742" y="2744787"/>
                        <a:ext cx="4160771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7" name="Object 3">
            <a:extLst>
              <a:ext uri="{FF2B5EF4-FFF2-40B4-BE49-F238E27FC236}">
                <a16:creationId xmlns="" xmlns:a16="http://schemas.microsoft.com/office/drawing/2014/main" id="{CED58CC0-5712-414E-BBB1-D9C67F6DE8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59511"/>
              </p:ext>
            </p:extLst>
          </p:nvPr>
        </p:nvGraphicFramePr>
        <p:xfrm>
          <a:off x="2056449" y="3605212"/>
          <a:ext cx="4305859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98" name="Equation" r:id="rId7" imgW="5626080" imgH="914400" progId="Equation.DSMT4">
                  <p:embed/>
                </p:oleObj>
              </mc:Choice>
              <mc:Fallback>
                <p:oleObj name="Equation" r:id="rId7" imgW="5626080" imgH="914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6449" y="3605212"/>
                        <a:ext cx="4305859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9340" name="组合 6">
            <a:extLst>
              <a:ext uri="{FF2B5EF4-FFF2-40B4-BE49-F238E27FC236}">
                <a16:creationId xmlns="" xmlns:a16="http://schemas.microsoft.com/office/drawing/2014/main" id="{1A77EFFE-C07D-46B1-B5FA-D737C677B110}"/>
              </a:ext>
            </a:extLst>
          </p:cNvPr>
          <p:cNvGrpSpPr>
            <a:grpSpLocks/>
          </p:cNvGrpSpPr>
          <p:nvPr/>
        </p:nvGrpSpPr>
        <p:grpSpPr bwMode="auto">
          <a:xfrm>
            <a:off x="549275" y="569913"/>
            <a:ext cx="1858963" cy="492125"/>
            <a:chOff x="427462" y="558483"/>
            <a:chExt cx="1858351" cy="492443"/>
          </a:xfrm>
        </p:grpSpPr>
        <p:grpSp>
          <p:nvGrpSpPr>
            <p:cNvPr id="99341" name="组合 5">
              <a:extLst>
                <a:ext uri="{FF2B5EF4-FFF2-40B4-BE49-F238E27FC236}">
                  <a16:creationId xmlns="" xmlns:a16="http://schemas.microsoft.com/office/drawing/2014/main" id="{AC40332C-F606-49F9-AD12-3CCDCD5070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FD81E5FB-3032-490C-8836-CB25E48D5F03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6A1BC5E9-1371-4D02-86B7-11BC96CC484A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7027AF40-41C9-40C1-8DD1-4BDDAAC61D26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E294A7DB-4917-40E1-81F4-30AA2F53BA4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F9DD096-89AC-4A73-A8D2-038B082C37DA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9347" name="文本框 11">
              <a:extLst>
                <a:ext uri="{FF2B5EF4-FFF2-40B4-BE49-F238E27FC236}">
                  <a16:creationId xmlns="" xmlns:a16="http://schemas.microsoft.com/office/drawing/2014/main" id="{DB1F7A89-C382-49AE-97C3-770A62EAA8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9348" name="文本框 3">
            <a:extLst>
              <a:ext uri="{FF2B5EF4-FFF2-40B4-BE49-F238E27FC236}">
                <a16:creationId xmlns="" xmlns:a16="http://schemas.microsoft.com/office/drawing/2014/main" id="{5D692DB1-252F-4F5C-B86B-754BAD834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6675" y="585788"/>
            <a:ext cx="350678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整数指数幂的计算</a:t>
            </a:r>
          </a:p>
        </p:txBody>
      </p:sp>
      <p:grpSp>
        <p:nvGrpSpPr>
          <p:cNvPr id="2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6">
            <a:extLst>
              <a:ext uri="{FF2B5EF4-FFF2-40B4-BE49-F238E27FC236}">
                <a16:creationId xmlns="" xmlns:a16="http://schemas.microsoft.com/office/drawing/2014/main" id="{9E1FBEE9-A494-4D67-87AD-8C46A4BE8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483" y="1704224"/>
            <a:ext cx="168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</a:p>
        </p:txBody>
      </p:sp>
      <p:graphicFrame>
        <p:nvGraphicFramePr>
          <p:cNvPr id="100355" name="Object 4">
            <a:extLst>
              <a:ext uri="{FF2B5EF4-FFF2-40B4-BE49-F238E27FC236}">
                <a16:creationId xmlns="" xmlns:a16="http://schemas.microsoft.com/office/drawing/2014/main" id="{E094B8A8-7C40-4437-94B1-DC1D6CA6D9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606383"/>
              </p:ext>
            </p:extLst>
          </p:nvPr>
        </p:nvGraphicFramePr>
        <p:xfrm>
          <a:off x="1680096" y="1514475"/>
          <a:ext cx="5910667" cy="81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67" name="Equation" r:id="rId3" imgW="6603840" imgH="914400" progId="Equation.DSMT4">
                  <p:embed/>
                </p:oleObj>
              </mc:Choice>
              <mc:Fallback>
                <p:oleObj name="Equation" r:id="rId3" imgW="660384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096" y="1514475"/>
                        <a:ext cx="5910667" cy="81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8" name="Object 5">
            <a:extLst>
              <a:ext uri="{FF2B5EF4-FFF2-40B4-BE49-F238E27FC236}">
                <a16:creationId xmlns="" xmlns:a16="http://schemas.microsoft.com/office/drawing/2014/main" id="{B34EFE1C-00C9-4F8B-924A-C1315CB6B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670914"/>
              </p:ext>
            </p:extLst>
          </p:nvPr>
        </p:nvGraphicFramePr>
        <p:xfrm>
          <a:off x="1662114" y="2540871"/>
          <a:ext cx="5938836" cy="39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68" name="Equation" r:id="rId5" imgW="6121080" imgH="406080" progId="Equation.DSMT4">
                  <p:embed/>
                </p:oleObj>
              </mc:Choice>
              <mc:Fallback>
                <p:oleObj name="Equation" r:id="rId5" imgW="61210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14" y="2540871"/>
                        <a:ext cx="5938836" cy="394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8" name="Object 7">
            <a:extLst>
              <a:ext uri="{FF2B5EF4-FFF2-40B4-BE49-F238E27FC236}">
                <a16:creationId xmlns="" xmlns:a16="http://schemas.microsoft.com/office/drawing/2014/main" id="{42198DFB-E00D-42B1-8278-C8627F883E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927198"/>
              </p:ext>
            </p:extLst>
          </p:nvPr>
        </p:nvGraphicFramePr>
        <p:xfrm>
          <a:off x="1229921" y="904875"/>
          <a:ext cx="6155819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69" name="Equation" r:id="rId7" imgW="6514920" imgH="431640" progId="Equation.DSMT4">
                  <p:embed/>
                </p:oleObj>
              </mc:Choice>
              <mc:Fallback>
                <p:oleObj name="Equation" r:id="rId7" imgW="65149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904875"/>
                        <a:ext cx="6155819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745651"/>
              </p:ext>
            </p:extLst>
          </p:nvPr>
        </p:nvGraphicFramePr>
        <p:xfrm>
          <a:off x="2243137" y="3141946"/>
          <a:ext cx="3767137" cy="793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70" name="Equation" r:id="rId9" imgW="4343400" imgH="914400" progId="Equation.DSMT4">
                  <p:embed/>
                </p:oleObj>
              </mc:Choice>
              <mc:Fallback>
                <p:oleObj name="Equation" r:id="rId9" imgW="4343400" imgH="914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3137" y="3141946"/>
                        <a:ext cx="3767137" cy="793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组合 8207">
            <a:extLst>
              <a:ext uri="{FF2B5EF4-FFF2-40B4-BE49-F238E27FC236}">
                <a16:creationId xmlns="" xmlns:a16="http://schemas.microsoft.com/office/drawing/2014/main" id="{1C51E2FA-EE12-40A7-8B0B-9CBCA847C772}"/>
              </a:ext>
            </a:extLst>
          </p:cNvPr>
          <p:cNvGrpSpPr>
            <a:grpSpLocks/>
          </p:cNvGrpSpPr>
          <p:nvPr/>
        </p:nvGrpSpPr>
        <p:grpSpPr bwMode="auto">
          <a:xfrm>
            <a:off x="1004889" y="691753"/>
            <a:ext cx="7435453" cy="1070372"/>
            <a:chOff x="436" y="981"/>
            <a:chExt cx="6245" cy="899"/>
          </a:xfrm>
        </p:grpSpPr>
        <p:sp>
          <p:nvSpPr>
            <p:cNvPr id="101379" name="Rectangle 6">
              <a:extLst>
                <a:ext uri="{FF2B5EF4-FFF2-40B4-BE49-F238E27FC236}">
                  <a16:creationId xmlns="" xmlns:a16="http://schemas.microsoft.com/office/drawing/2014/main" id="{3BBD59B7-592B-4716-94B6-A7E1442A8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" y="981"/>
              <a:ext cx="1289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zh-CN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8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1380" name="Object 5">
              <a:extLst>
                <a:ext uri="{FF2B5EF4-FFF2-40B4-BE49-F238E27FC236}">
                  <a16:creationId xmlns="" xmlns:a16="http://schemas.microsoft.com/office/drawing/2014/main" id="{20FC7149-19D4-4978-918B-392B2D07A18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8560604"/>
                </p:ext>
              </p:extLst>
            </p:nvPr>
          </p:nvGraphicFramePr>
          <p:xfrm>
            <a:off x="436" y="1496"/>
            <a:ext cx="6245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481" name="Equation" r:id="rId3" imgW="7848360" imgH="482400" progId="Equation.DSMT4">
                    <p:embed/>
                  </p:oleObj>
                </mc:Choice>
                <mc:Fallback>
                  <p:oleObj name="Equation" r:id="rId3" imgW="7848360" imgH="4824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" y="1496"/>
                          <a:ext cx="6245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386" name="文本框 3">
            <a:extLst>
              <a:ext uri="{FF2B5EF4-FFF2-40B4-BE49-F238E27FC236}">
                <a16:creationId xmlns="" xmlns:a16="http://schemas.microsoft.com/office/drawing/2014/main" id="{61DEB4A6-4E61-4404-B69C-268098E7B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755" y="1873250"/>
            <a:ext cx="3784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仿宋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-3+3</a:t>
            </a:r>
          </a:p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</a:p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graphicFrame>
        <p:nvGraphicFramePr>
          <p:cNvPr id="101387" name="对象 4">
            <a:hlinkClick r:id="" action="ppaction://ole?verb=1"/>
            <a:extLst>
              <a:ext uri="{FF2B5EF4-FFF2-40B4-BE49-F238E27FC236}">
                <a16:creationId xmlns="" xmlns:a16="http://schemas.microsoft.com/office/drawing/2014/main" id="{98B99BB6-D9DC-4AF6-B968-EBF6A84770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114153"/>
              </p:ext>
            </p:extLst>
          </p:nvPr>
        </p:nvGraphicFramePr>
        <p:xfrm>
          <a:off x="2254885" y="3533775"/>
          <a:ext cx="241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82" name="Equation" r:id="rId5" imgW="241200" imgH="647640" progId="Equation.DSMT4">
                  <p:embed/>
                </p:oleObj>
              </mc:Choice>
              <mc:Fallback>
                <p:oleObj name="Equation" r:id="rId5" imgW="241200" imgH="64764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885" y="3533775"/>
                        <a:ext cx="241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1147" name="文本框 5">
                <a:extLst>
                  <a:ext uri="{FF2B5EF4-FFF2-40B4-BE49-F238E27FC236}">
                    <a16:creationId xmlns="" xmlns:a16="http://schemas.microsoft.com/office/drawing/2014/main" id="{A27C316D-15CA-47C3-89B0-8E6A2AE639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81525" y="1739900"/>
                <a:ext cx="3873500" cy="1687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仿宋" pitchFamily="49" charset="-122"/>
                    <a:ea typeface="仿宋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仿宋" pitchFamily="49" charset="-122"/>
                    <a:ea typeface="仿宋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b="1" dirty="0" smtClean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-6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-7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</mc:Choice>
        <mc:Fallback xmlns="">
          <p:sp>
            <p:nvSpPr>
              <p:cNvPr id="91147" name="文本框 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27C316D-15CA-47C3-89B0-8E6A2AE63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81525" y="1739900"/>
                <a:ext cx="3873500" cy="1687641"/>
              </a:xfrm>
              <a:prstGeom prst="rect">
                <a:avLst/>
              </a:prstGeom>
              <a:blipFill rotWithShape="1">
                <a:blip r:embed="rId7"/>
                <a:stretch>
                  <a:fillRect l="-25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96" y="7223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9237">
            <a:extLst>
              <a:ext uri="{FF2B5EF4-FFF2-40B4-BE49-F238E27FC236}">
                <a16:creationId xmlns="" xmlns:a16="http://schemas.microsoft.com/office/drawing/2014/main" id="{ADE0D2D7-A983-405A-9BB9-8AF42EC30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2556" y="1231901"/>
            <a:ext cx="705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将整数指数幂的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条性质进行适当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250" name="组合 9249">
            <a:extLst>
              <a:ext uri="{FF2B5EF4-FFF2-40B4-BE49-F238E27FC236}">
                <a16:creationId xmlns="" xmlns:a16="http://schemas.microsoft.com/office/drawing/2014/main" id="{99FF1062-3B07-4015-94DC-D3B507FC67FD}"/>
              </a:ext>
            </a:extLst>
          </p:cNvPr>
          <p:cNvGrpSpPr>
            <a:grpSpLocks/>
          </p:cNvGrpSpPr>
          <p:nvPr/>
        </p:nvGrpSpPr>
        <p:grpSpPr bwMode="auto">
          <a:xfrm>
            <a:off x="687388" y="1820863"/>
            <a:ext cx="7856469" cy="1790699"/>
            <a:chOff x="129" y="1529"/>
            <a:chExt cx="6599" cy="1504"/>
          </a:xfrm>
        </p:grpSpPr>
        <p:sp>
          <p:nvSpPr>
            <p:cNvPr id="102404" name="Rectangle 15">
              <a:extLst>
                <a:ext uri="{FF2B5EF4-FFF2-40B4-BE49-F238E27FC236}">
                  <a16:creationId xmlns="" xmlns:a16="http://schemas.microsoft.com/office/drawing/2014/main" id="{595C27C3-109A-40A9-A12D-F87F53C02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" y="1529"/>
              <a:ext cx="6599" cy="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　　根据整数指数幂的运算</a:t>
              </a:r>
              <a:r>
                <a:rPr lang="zh-CN" altLang="en-US" sz="2400" b="1" dirty="0" smtClean="0">
                  <a:latin typeface="+mn-lt"/>
                </a:rPr>
                <a:t>性质，当</a:t>
              </a:r>
              <a:r>
                <a:rPr lang="en-US" altLang="zh-CN" sz="2400" b="1" i="1" dirty="0" smtClean="0">
                  <a:latin typeface="+mn-lt"/>
                </a:rPr>
                <a:t>m</a:t>
              </a:r>
              <a:r>
                <a:rPr lang="zh-CN" altLang="en-US" sz="2400" b="1" dirty="0" smtClean="0">
                  <a:latin typeface="+mn-lt"/>
                </a:rPr>
                <a:t>，</a:t>
              </a:r>
              <a:r>
                <a:rPr lang="en-US" altLang="zh-CN" sz="2400" b="1" i="1" dirty="0" smtClean="0">
                  <a:latin typeface="+mn-lt"/>
                </a:rPr>
                <a:t>n</a:t>
              </a:r>
              <a:r>
                <a:rPr lang="zh-CN" altLang="en-US" sz="2400" b="1" dirty="0">
                  <a:latin typeface="+mn-lt"/>
                </a:rPr>
                <a:t>为整数</a:t>
              </a:r>
              <a:r>
                <a:rPr lang="zh-CN" altLang="en-US" sz="2400" b="1" dirty="0" smtClean="0">
                  <a:latin typeface="+mn-lt"/>
                </a:rPr>
                <a:t>时，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400" b="1" i="1" dirty="0">
                  <a:latin typeface="+mn-lt"/>
                </a:rPr>
                <a:t>　　　　　　　</a:t>
              </a:r>
              <a:r>
                <a:rPr lang="zh-CN" altLang="en-US" sz="2400" b="1" dirty="0" smtClean="0">
                  <a:latin typeface="+mn-lt"/>
                </a:rPr>
                <a:t>，                                   ，因此，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 </a:t>
              </a:r>
              <a:r>
                <a:rPr lang="zh-CN" altLang="en-US" sz="2400" b="1" dirty="0" smtClean="0">
                  <a:latin typeface="+mn-lt"/>
                </a:rPr>
                <a:t>                           ，即</a:t>
              </a:r>
              <a:r>
                <a:rPr lang="zh-CN" altLang="en-US" sz="2400" b="1" dirty="0">
                  <a:latin typeface="+mn-lt"/>
                </a:rPr>
                <a:t>同底数幂的除法  </a:t>
              </a:r>
              <a:r>
                <a:rPr lang="zh-CN" altLang="en-US" sz="2400" b="1" dirty="0" smtClean="0">
                  <a:latin typeface="+mn-lt"/>
                </a:rPr>
                <a:t>               </a:t>
              </a:r>
              <a:r>
                <a:rPr lang="zh-CN" altLang="en-US" sz="2400" b="1" dirty="0">
                  <a:latin typeface="+mn-lt"/>
                </a:rPr>
                <a:t>可以转化</a:t>
              </a:r>
            </a:p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为同底数幂</a:t>
              </a:r>
              <a:r>
                <a:rPr lang="zh-CN" altLang="en-US" sz="2400" b="1" dirty="0" smtClean="0">
                  <a:latin typeface="+mn-lt"/>
                </a:rPr>
                <a:t>的乘法      </a:t>
              </a:r>
              <a:r>
                <a:rPr lang="zh-CN" altLang="en-US" sz="2400" b="1" i="1" dirty="0" smtClean="0">
                  <a:latin typeface="+mn-lt"/>
                </a:rPr>
                <a:t>      </a:t>
              </a:r>
              <a:r>
                <a:rPr lang="zh-CN" altLang="en-US" sz="2400" b="1" dirty="0" smtClean="0">
                  <a:latin typeface="+mn-lt"/>
                </a:rPr>
                <a:t>．</a:t>
              </a:r>
              <a:r>
                <a:rPr lang="zh-CN" altLang="en-US" sz="2400" b="1" dirty="0">
                  <a:latin typeface="+mn-lt"/>
                </a:rPr>
                <a:t>特别</a:t>
              </a:r>
              <a:r>
                <a:rPr lang="zh-CN" altLang="en-US" sz="2400" b="1" dirty="0" smtClean="0">
                  <a:latin typeface="+mn-lt"/>
                </a:rPr>
                <a:t>地，</a:t>
              </a:r>
              <a:endParaRPr lang="zh-CN" altLang="en-US" sz="2400" b="1" dirty="0">
                <a:latin typeface="+mn-lt"/>
              </a:endParaRPr>
            </a:p>
          </p:txBody>
        </p:sp>
        <p:graphicFrame>
          <p:nvGraphicFramePr>
            <p:cNvPr id="102405" name="Object 10">
              <a:extLst>
                <a:ext uri="{FF2B5EF4-FFF2-40B4-BE49-F238E27FC236}">
                  <a16:creationId xmlns="" xmlns:a16="http://schemas.microsoft.com/office/drawing/2014/main" id="{47B16E22-992A-4F88-AC64-69B01CAFECF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3967537"/>
                </p:ext>
              </p:extLst>
            </p:nvPr>
          </p:nvGraphicFramePr>
          <p:xfrm>
            <a:off x="2300" y="1953"/>
            <a:ext cx="202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4" name="Equation" r:id="rId3" imgW="3213000" imgH="406080" progId="Equation.DSMT4">
                    <p:embed/>
                  </p:oleObj>
                </mc:Choice>
                <mc:Fallback>
                  <p:oleObj name="Equation" r:id="rId3" imgW="321300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0" y="1953"/>
                          <a:ext cx="202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6" name="Object 10">
              <a:extLst>
                <a:ext uri="{FF2B5EF4-FFF2-40B4-BE49-F238E27FC236}">
                  <a16:creationId xmlns="" xmlns:a16="http://schemas.microsoft.com/office/drawing/2014/main" id="{11C0E834-C7F4-485C-A899-BA07F390AF6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7225591"/>
                </p:ext>
              </p:extLst>
            </p:nvPr>
          </p:nvGraphicFramePr>
          <p:xfrm>
            <a:off x="333" y="1937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5" name="Equation" r:id="rId5" imgW="2501640" imgH="406080" progId="Equation.DSMT4">
                    <p:embed/>
                  </p:oleObj>
                </mc:Choice>
                <mc:Fallback>
                  <p:oleObj name="Equation" r:id="rId5" imgW="250164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" y="1937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7" name="Object 10">
              <a:extLst>
                <a:ext uri="{FF2B5EF4-FFF2-40B4-BE49-F238E27FC236}">
                  <a16:creationId xmlns="" xmlns:a16="http://schemas.microsoft.com/office/drawing/2014/main" id="{27221376-F7CA-400E-9040-0B994E487F0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8616957"/>
                </p:ext>
              </p:extLst>
            </p:nvPr>
          </p:nvGraphicFramePr>
          <p:xfrm>
            <a:off x="334" y="2289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6" name="Equation" r:id="rId7" imgW="2501640" imgH="406080" progId="Equation.DSMT4">
                    <p:embed/>
                  </p:oleObj>
                </mc:Choice>
                <mc:Fallback>
                  <p:oleObj name="Equation" r:id="rId7" imgW="250164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" y="2289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8" name="Object 10">
              <a:extLst>
                <a:ext uri="{FF2B5EF4-FFF2-40B4-BE49-F238E27FC236}">
                  <a16:creationId xmlns="" xmlns:a16="http://schemas.microsoft.com/office/drawing/2014/main" id="{815F0BD7-A7B0-4A79-8CA5-CDA47FBF8D1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1460662"/>
                </p:ext>
              </p:extLst>
            </p:nvPr>
          </p:nvGraphicFramePr>
          <p:xfrm>
            <a:off x="4525" y="2337"/>
            <a:ext cx="78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7" name="Equation" r:id="rId9" imgW="1244520" imgH="406080" progId="Equation.DSMT4">
                    <p:embed/>
                  </p:oleObj>
                </mc:Choice>
                <mc:Fallback>
                  <p:oleObj name="Equation" r:id="rId9" imgW="124452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25" y="2337"/>
                          <a:ext cx="78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9" name="Object 10">
              <a:extLst>
                <a:ext uri="{FF2B5EF4-FFF2-40B4-BE49-F238E27FC236}">
                  <a16:creationId xmlns="" xmlns:a16="http://schemas.microsoft.com/office/drawing/2014/main" id="{5ECEAF40-7306-46A7-AF8B-78362E8C7B5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5032742"/>
                </p:ext>
              </p:extLst>
            </p:nvPr>
          </p:nvGraphicFramePr>
          <p:xfrm>
            <a:off x="2474" y="2697"/>
            <a:ext cx="536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8" name="Equation" r:id="rId11" imgW="850680" imgH="406080" progId="Equation.DSMT4">
                    <p:embed/>
                  </p:oleObj>
                </mc:Choice>
                <mc:Fallback>
                  <p:oleObj name="Equation" r:id="rId11" imgW="850680" imgH="4060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4" y="2697"/>
                          <a:ext cx="536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62" name="组合 9261">
            <a:extLst>
              <a:ext uri="{FF2B5EF4-FFF2-40B4-BE49-F238E27FC236}">
                <a16:creationId xmlns="" xmlns:a16="http://schemas.microsoft.com/office/drawing/2014/main" id="{E756AEBE-F384-441C-A88A-C1993806B1F1}"/>
              </a:ext>
            </a:extLst>
          </p:cNvPr>
          <p:cNvGrpSpPr>
            <a:grpSpLocks/>
          </p:cNvGrpSpPr>
          <p:nvPr/>
        </p:nvGrpSpPr>
        <p:grpSpPr bwMode="auto">
          <a:xfrm>
            <a:off x="727075" y="3001959"/>
            <a:ext cx="7419974" cy="1210864"/>
            <a:chOff x="163" y="2521"/>
            <a:chExt cx="6232" cy="1017"/>
          </a:xfrm>
        </p:grpSpPr>
        <p:graphicFrame>
          <p:nvGraphicFramePr>
            <p:cNvPr id="102411" name="Object 8">
              <a:extLst>
                <a:ext uri="{FF2B5EF4-FFF2-40B4-BE49-F238E27FC236}">
                  <a16:creationId xmlns="" xmlns:a16="http://schemas.microsoft.com/office/drawing/2014/main" id="{CD8B11A9-9B51-4299-A2DF-176E038AD08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0090968"/>
                </p:ext>
              </p:extLst>
            </p:nvPr>
          </p:nvGraphicFramePr>
          <p:xfrm>
            <a:off x="4324" y="2521"/>
            <a:ext cx="2071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09" name="Equation" r:id="rId13" imgW="3288960" imgH="876240" progId="Equation.DSMT4">
                    <p:embed/>
                  </p:oleObj>
                </mc:Choice>
                <mc:Fallback>
                  <p:oleObj name="Equation" r:id="rId13" imgW="3288960" imgH="876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4" y="2521"/>
                          <a:ext cx="2071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2" name="Object 6">
              <a:extLst>
                <a:ext uri="{FF2B5EF4-FFF2-40B4-BE49-F238E27FC236}">
                  <a16:creationId xmlns="" xmlns:a16="http://schemas.microsoft.com/office/drawing/2014/main" id="{44E94B4E-E610-45AB-BF32-A729764EDF9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2093091"/>
                </p:ext>
              </p:extLst>
            </p:nvPr>
          </p:nvGraphicFramePr>
          <p:xfrm>
            <a:off x="924" y="2986"/>
            <a:ext cx="1815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10" name="Equation" r:id="rId15" imgW="2882880" imgH="876240" progId="Equation.DSMT4">
                    <p:embed/>
                  </p:oleObj>
                </mc:Choice>
                <mc:Fallback>
                  <p:oleObj name="Equation" r:id="rId15" imgW="2882880" imgH="876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4" y="2986"/>
                          <a:ext cx="1815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13" name="Rectangle 11">
              <a:extLst>
                <a:ext uri="{FF2B5EF4-FFF2-40B4-BE49-F238E27FC236}">
                  <a16:creationId xmlns="" xmlns:a16="http://schemas.microsoft.com/office/drawing/2014/main" id="{6D72B1FC-399C-4ECD-88B4-4B1872973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" y="3033"/>
              <a:ext cx="93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宋体" panose="02010600030101010101" pitchFamily="2" charset="-122"/>
                </a:rPr>
                <a:t>所以</a:t>
              </a:r>
              <a:r>
                <a:rPr lang="zh-CN" altLang="en-US" sz="2400" dirty="0" smtClean="0">
                  <a:latin typeface="宋体" panose="02010600030101010101" pitchFamily="2" charset="-122"/>
                </a:rPr>
                <a:t>，</a:t>
              </a:r>
              <a:endParaRPr lang="zh-CN" altLang="en-US" sz="24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9263" name="组合 9262">
            <a:extLst>
              <a:ext uri="{FF2B5EF4-FFF2-40B4-BE49-F238E27FC236}">
                <a16:creationId xmlns="" xmlns:a16="http://schemas.microsoft.com/office/drawing/2014/main" id="{39DA99C7-012F-4481-8EB3-9B73228AD674}"/>
              </a:ext>
            </a:extLst>
          </p:cNvPr>
          <p:cNvGrpSpPr>
            <a:grpSpLocks/>
          </p:cNvGrpSpPr>
          <p:nvPr/>
        </p:nvGrpSpPr>
        <p:grpSpPr bwMode="auto">
          <a:xfrm>
            <a:off x="1144588" y="4084231"/>
            <a:ext cx="7308055" cy="657225"/>
            <a:chOff x="3009" y="3855"/>
            <a:chExt cx="6138" cy="552"/>
          </a:xfrm>
        </p:grpSpPr>
        <p:sp>
          <p:nvSpPr>
            <p:cNvPr id="102417" name="Rectangle 12">
              <a:extLst>
                <a:ext uri="{FF2B5EF4-FFF2-40B4-BE49-F238E27FC236}">
                  <a16:creationId xmlns="" xmlns:a16="http://schemas.microsoft.com/office/drawing/2014/main" id="{D21D694A-3D92-4A09-A3C7-30A51DCB2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9" y="3964"/>
              <a:ext cx="6138" cy="3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宋体" panose="02010600030101010101" pitchFamily="2" charset="-122"/>
                </a:rPr>
                <a:t>即商的乘方 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可以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转化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为积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的乘方</a:t>
              </a:r>
              <a:endPara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415" name="Object 5">
              <a:extLst>
                <a:ext uri="{FF2B5EF4-FFF2-40B4-BE49-F238E27FC236}">
                  <a16:creationId xmlns="" xmlns:a16="http://schemas.microsoft.com/office/drawing/2014/main" id="{CCE55B31-D332-46D7-8BA6-8391C03F8DC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9296555"/>
                </p:ext>
              </p:extLst>
            </p:nvPr>
          </p:nvGraphicFramePr>
          <p:xfrm>
            <a:off x="4618" y="3855"/>
            <a:ext cx="528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11" r:id="rId17" imgW="838564" imgH="876681" progId="Equation.DSMT4">
                    <p:embed/>
                  </p:oleObj>
                </mc:Choice>
                <mc:Fallback>
                  <p:oleObj r:id="rId17" imgW="838564" imgH="876681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8" y="3855"/>
                          <a:ext cx="528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6" name="Object 4">
              <a:extLst>
                <a:ext uri="{FF2B5EF4-FFF2-40B4-BE49-F238E27FC236}">
                  <a16:creationId xmlns="" xmlns:a16="http://schemas.microsoft.com/office/drawing/2014/main" id="{FA721487-4E7D-416E-886E-F61467335D9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5070263"/>
                </p:ext>
              </p:extLst>
            </p:nvPr>
          </p:nvGraphicFramePr>
          <p:xfrm>
            <a:off x="7583" y="4041"/>
            <a:ext cx="912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112" r:id="rId19" imgW="1447800" imgH="406400" progId="Equation.DSMT4">
                    <p:embed/>
                  </p:oleObj>
                </mc:Choice>
                <mc:Fallback>
                  <p:oleObj r:id="rId19" imgW="1447800" imgH="406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83" y="4041"/>
                          <a:ext cx="912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2422" name="组合 4">
            <a:extLst>
              <a:ext uri="{FF2B5EF4-FFF2-40B4-BE49-F238E27FC236}">
                <a16:creationId xmlns="" xmlns:a16="http://schemas.microsoft.com/office/drawing/2014/main" id="{D43054A9-DC0E-4879-B903-5C6EB20A0C1E}"/>
              </a:ext>
            </a:extLst>
          </p:cNvPr>
          <p:cNvGrpSpPr>
            <a:grpSpLocks/>
          </p:cNvGrpSpPr>
          <p:nvPr/>
        </p:nvGrpSpPr>
        <p:grpSpPr bwMode="auto">
          <a:xfrm>
            <a:off x="2422525" y="585787"/>
            <a:ext cx="1685925" cy="410359"/>
            <a:chOff x="3485" y="1168"/>
            <a:chExt cx="2655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2FC448A5-6952-4132-B1FC-7A1048AC4B77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424" name="矩形 1">
              <a:extLst>
                <a:ext uri="{FF2B5EF4-FFF2-40B4-BE49-F238E27FC236}">
                  <a16:creationId xmlns="" xmlns:a16="http://schemas.microsoft.com/office/drawing/2014/main" id="{43A172B5-0582-4D63-8233-1A3E44CF2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2425" name="文本框 1">
            <a:extLst>
              <a:ext uri="{FF2B5EF4-FFF2-40B4-BE49-F238E27FC236}">
                <a16:creationId xmlns="" xmlns:a16="http://schemas.microsoft.com/office/drawing/2014/main" id="{4E47064B-AA82-489C-9619-E82216781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3563" y="581025"/>
            <a:ext cx="31130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整数指数幂的性质</a:t>
            </a:r>
          </a:p>
        </p:txBody>
      </p: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83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8">
            <a:extLst>
              <a:ext uri="{FF2B5EF4-FFF2-40B4-BE49-F238E27FC236}">
                <a16:creationId xmlns="" xmlns:a16="http://schemas.microsoft.com/office/drawing/2014/main" id="{0B7AF128-5406-493A-B291-CAB9EB8F78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0" y="944563"/>
            <a:ext cx="6061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这样，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整数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指数幂的运算性质</a:t>
            </a:r>
            <a:r>
              <a:rPr lang="zh-CN" altLang="en-US" sz="2400" b="1" dirty="0">
                <a:latin typeface="宋体" panose="02010600030101010101" pitchFamily="2" charset="-122"/>
              </a:rPr>
              <a:t>可以归结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为</a:t>
            </a:r>
            <a:r>
              <a:rPr lang="zh-CN" altLang="en-US" sz="2400" dirty="0" smtClean="0">
                <a:latin typeface="宋体" panose="02010600030101010101" pitchFamily="2" charset="-122"/>
              </a:rPr>
              <a:t>：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36893" name="组合 36892">
            <a:extLst>
              <a:ext uri="{FF2B5EF4-FFF2-40B4-BE49-F238E27FC236}">
                <a16:creationId xmlns="" xmlns:a16="http://schemas.microsoft.com/office/drawing/2014/main" id="{BFF63973-AC2F-41EA-B9FD-77604B8EBF83}"/>
              </a:ext>
            </a:extLst>
          </p:cNvPr>
          <p:cNvGrpSpPr>
            <a:grpSpLocks/>
          </p:cNvGrpSpPr>
          <p:nvPr/>
        </p:nvGrpSpPr>
        <p:grpSpPr bwMode="auto">
          <a:xfrm>
            <a:off x="1457325" y="1736964"/>
            <a:ext cx="5910262" cy="1902538"/>
            <a:chOff x="4145" y="1250"/>
            <a:chExt cx="4964" cy="1599"/>
          </a:xfrm>
        </p:grpSpPr>
        <p:sp>
          <p:nvSpPr>
            <p:cNvPr id="103428" name="Rectangle 6">
              <a:extLst>
                <a:ext uri="{FF2B5EF4-FFF2-40B4-BE49-F238E27FC236}">
                  <a16:creationId xmlns="" xmlns:a16="http://schemas.microsoft.com/office/drawing/2014/main" id="{E2399CB2-3854-4187-BF0A-3952E91AF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5" y="1250"/>
              <a:ext cx="4964" cy="15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00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     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3429" name="Object 10">
              <a:extLst>
                <a:ext uri="{FF2B5EF4-FFF2-40B4-BE49-F238E27FC236}">
                  <a16:creationId xmlns="" xmlns:a16="http://schemas.microsoft.com/office/drawing/2014/main" id="{CF5ABFF0-F51F-4FE2-BF4A-353877A2738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9166986"/>
                </p:ext>
              </p:extLst>
            </p:nvPr>
          </p:nvGraphicFramePr>
          <p:xfrm>
            <a:off x="4860" y="1426"/>
            <a:ext cx="122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77" name="Equation" r:id="rId3" imgW="1943944" imgH="406576" progId="Equation.DSMT4">
                    <p:embed/>
                  </p:oleObj>
                </mc:Choice>
                <mc:Fallback>
                  <p:oleObj name="Equation" r:id="rId3" imgW="1943944" imgH="406576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1426"/>
                          <a:ext cx="122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0" name="Object 10">
              <a:extLst>
                <a:ext uri="{FF2B5EF4-FFF2-40B4-BE49-F238E27FC236}">
                  <a16:creationId xmlns="" xmlns:a16="http://schemas.microsoft.com/office/drawing/2014/main" id="{5B89E5D9-A79A-4BCD-9281-38E1F07EC41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3150183"/>
                </p:ext>
              </p:extLst>
            </p:nvPr>
          </p:nvGraphicFramePr>
          <p:xfrm>
            <a:off x="4860" y="1945"/>
            <a:ext cx="11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78" r:id="rId5" imgW="1854200" imgH="406400" progId="Equation.DSMT4">
                    <p:embed/>
                  </p:oleObj>
                </mc:Choice>
                <mc:Fallback>
                  <p:oleObj r:id="rId5" imgW="1854200" imgH="4064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1945"/>
                          <a:ext cx="11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1" name="Object 10">
              <a:extLst>
                <a:ext uri="{FF2B5EF4-FFF2-40B4-BE49-F238E27FC236}">
                  <a16:creationId xmlns="" xmlns:a16="http://schemas.microsoft.com/office/drawing/2014/main" id="{07EB2E5F-FF4C-4E77-B234-73BAA9C6244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27290129"/>
                </p:ext>
              </p:extLst>
            </p:nvPr>
          </p:nvGraphicFramePr>
          <p:xfrm>
            <a:off x="4860" y="2497"/>
            <a:ext cx="1272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579" r:id="rId7" imgW="2020177" imgH="406576" progId="Equation.DSMT4">
                    <p:embed/>
                  </p:oleObj>
                </mc:Choice>
                <mc:Fallback>
                  <p:oleObj r:id="rId7" imgW="2020177" imgH="406576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2497"/>
                          <a:ext cx="1272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7" name="Text Box 9">
            <a:extLst>
              <a:ext uri="{FF2B5EF4-FFF2-40B4-BE49-F238E27FC236}">
                <a16:creationId xmlns="" xmlns:a16="http://schemas.microsoft.com/office/drawing/2014/main" id="{20045F01-61BF-4A82-9592-37FD2A363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5219" y="4330998"/>
            <a:ext cx="1916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故等式正确</a:t>
            </a:r>
            <a:r>
              <a:rPr lang="en-US" altLang="zh-CN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4450" name="Text Box 10">
            <a:extLst>
              <a:ext uri="{FF2B5EF4-FFF2-40B4-BE49-F238E27FC236}">
                <a16:creationId xmlns="" xmlns:a16="http://schemas.microsoft.com/office/drawing/2014/main" id="{1A39B5CE-8D75-4B2D-A28F-9F4155AAA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444" y="1149350"/>
            <a:ext cx="54498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下列等式是否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正确？为什么？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380" name="Text Box 12">
            <a:extLst>
              <a:ext uri="{FF2B5EF4-FFF2-40B4-BE49-F238E27FC236}">
                <a16:creationId xmlns="" xmlns:a16="http://schemas.microsoft.com/office/drawing/2014/main" id="{B1E3195C-D218-4D13-BF05-7992E6230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" y="2470150"/>
            <a:ext cx="76517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+(-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∴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故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等式正确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8381" name="Object 13">
            <a:extLst>
              <a:ext uri="{FF2B5EF4-FFF2-40B4-BE49-F238E27FC236}">
                <a16:creationId xmlns="" xmlns:a16="http://schemas.microsoft.com/office/drawing/2014/main" id="{94921855-3ACE-4EC1-9AD7-5853B367E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01875"/>
              </p:ext>
            </p:extLst>
          </p:nvPr>
        </p:nvGraphicFramePr>
        <p:xfrm>
          <a:off x="1756569" y="3448049"/>
          <a:ext cx="31845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2" name="Equation" r:id="rId3" imgW="2844720" imgH="647640" progId="Equation.DSMT4">
                  <p:embed/>
                </p:oleObj>
              </mc:Choice>
              <mc:Fallback>
                <p:oleObj name="Equation" r:id="rId3" imgW="2844720" imgH="6476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69" y="3448049"/>
                        <a:ext cx="31845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4459" name="组合 6">
            <a:extLst>
              <a:ext uri="{FF2B5EF4-FFF2-40B4-BE49-F238E27FC236}">
                <a16:creationId xmlns="" xmlns:a16="http://schemas.microsoft.com/office/drawing/2014/main" id="{9FBB4716-7F90-4CA8-B41B-A4E0ACDAC347}"/>
              </a:ext>
            </a:extLst>
          </p:cNvPr>
          <p:cNvGrpSpPr>
            <a:grpSpLocks/>
          </p:cNvGrpSpPr>
          <p:nvPr/>
        </p:nvGrpSpPr>
        <p:grpSpPr bwMode="auto">
          <a:xfrm>
            <a:off x="511175" y="588169"/>
            <a:ext cx="1858963" cy="492125"/>
            <a:chOff x="427462" y="558483"/>
            <a:chExt cx="1858351" cy="492443"/>
          </a:xfrm>
        </p:grpSpPr>
        <p:grpSp>
          <p:nvGrpSpPr>
            <p:cNvPr id="104460" name="组合 5">
              <a:extLst>
                <a:ext uri="{FF2B5EF4-FFF2-40B4-BE49-F238E27FC236}">
                  <a16:creationId xmlns="" xmlns:a16="http://schemas.microsoft.com/office/drawing/2014/main" id="{DD650CD5-52F6-40D7-80C1-F50DB4D374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D10BDA83-AA58-4AEA-AE76-84EF3AE007A4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19A3FE00-6359-46B1-898A-4471A94C2937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3232EEA7-68CC-4936-B017-33DE094893EE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8A94A094-B042-4BAF-9B29-8001450B9F1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C8CFAC5-DA87-4287-9F10-33A124E9CBCE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4466" name="文本框 11">
              <a:extLst>
                <a:ext uri="{FF2B5EF4-FFF2-40B4-BE49-F238E27FC236}">
                  <a16:creationId xmlns="" xmlns:a16="http://schemas.microsoft.com/office/drawing/2014/main" id="{BBB34415-1D9A-4A92-AE21-24860750F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4467" name="文本框 3">
            <a:extLst>
              <a:ext uri="{FF2B5EF4-FFF2-40B4-BE49-F238E27FC236}">
                <a16:creationId xmlns="" xmlns:a16="http://schemas.microsoft.com/office/drawing/2014/main" id="{7CAABD39-65F3-4EE7-92ED-04ACAB14C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738" y="604044"/>
            <a:ext cx="37750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整数指数幂的性质的应用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06500" y="3579167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421377"/>
              </p:ext>
            </p:extLst>
          </p:nvPr>
        </p:nvGraphicFramePr>
        <p:xfrm>
          <a:off x="5932488" y="1692364"/>
          <a:ext cx="14478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3" name="Equation" r:id="rId5" imgW="1282680" imgH="609480" progId="Equation.DSMT4">
                  <p:embed/>
                </p:oleObj>
              </mc:Choice>
              <mc:Fallback>
                <p:oleObj name="Equation" r:id="rId5" imgW="128268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488" y="1692364"/>
                        <a:ext cx="144780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910898"/>
              </p:ext>
            </p:extLst>
          </p:nvPr>
        </p:nvGraphicFramePr>
        <p:xfrm>
          <a:off x="1756569" y="4220517"/>
          <a:ext cx="16351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4" name="Equation" r:id="rId7" imgW="1460160" imgH="609480" progId="Equation.DSMT4">
                  <p:embed/>
                </p:oleObj>
              </mc:Choice>
              <mc:Fallback>
                <p:oleObj name="Equation" r:id="rId7" imgW="1460160" imgH="60948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69" y="4220517"/>
                        <a:ext cx="16351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 Box 10">
            <a:extLst>
              <a:ext uri="{FF2B5EF4-FFF2-40B4-BE49-F238E27FC236}">
                <a16:creationId xmlns="" xmlns:a16="http://schemas.microsoft.com/office/drawing/2014/main" id="{4C364462-14F5-4824-BC73-BA3C48852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3025" y="782638"/>
            <a:ext cx="61531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(-3)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·(-3)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0.1÷0.1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(-5)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÷(-5)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010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11">
            <a:extLst>
              <a:ext uri="{FF2B5EF4-FFF2-40B4-BE49-F238E27FC236}">
                <a16:creationId xmlns="" xmlns:a16="http://schemas.microsoft.com/office/drawing/2014/main" id="{5F50136E-D4FA-4240-AE40-00CFB6B68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575" y="785813"/>
            <a:ext cx="46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="" xmlns:a16="http://schemas.microsoft.com/office/drawing/2014/main" id="{729F5363-C7B7-401A-92BE-A80A44D03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825" y="785813"/>
            <a:ext cx="60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="" xmlns:a16="http://schemas.microsoft.com/office/drawing/2014/main" id="{A4CA0274-DED0-4D6F-BC6E-DAFF6EAD8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4887" y="1335088"/>
            <a:ext cx="46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</a:p>
        </p:txBody>
      </p:sp>
      <p:graphicFrame>
        <p:nvGraphicFramePr>
          <p:cNvPr id="9" name="Object 14">
            <a:extLst>
              <a:ext uri="{FF2B5EF4-FFF2-40B4-BE49-F238E27FC236}">
                <a16:creationId xmlns="" xmlns:a16="http://schemas.microsoft.com/office/drawing/2014/main" id="{9B1B2F8C-C822-4BFF-944F-1A6C0BCD6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636271"/>
              </p:ext>
            </p:extLst>
          </p:nvPr>
        </p:nvGraphicFramePr>
        <p:xfrm>
          <a:off x="4262438" y="2025650"/>
          <a:ext cx="25908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26" name="Equation" r:id="rId3" imgW="3454200" imgH="634680" progId="Equation.DSMT4">
                  <p:embed/>
                </p:oleObj>
              </mc:Choice>
              <mc:Fallback>
                <p:oleObj name="Equation" r:id="rId3" imgW="3454200" imgH="63468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2438" y="2025650"/>
                        <a:ext cx="259080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15">
            <a:extLst>
              <a:ext uri="{FF2B5EF4-FFF2-40B4-BE49-F238E27FC236}">
                <a16:creationId xmlns="" xmlns:a16="http://schemas.microsoft.com/office/drawing/2014/main" id="{EC19C5CA-A2D0-44BD-A6BF-608B27C9FA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932726"/>
              </p:ext>
            </p:extLst>
          </p:nvPr>
        </p:nvGraphicFramePr>
        <p:xfrm>
          <a:off x="4038600" y="2767013"/>
          <a:ext cx="3467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27" name="Equation" r:id="rId5" imgW="5067000" imgH="723600" progId="Equation.DSMT4">
                  <p:embed/>
                </p:oleObj>
              </mc:Choice>
              <mc:Fallback>
                <p:oleObj name="Equation" r:id="rId5" imgW="5067000" imgH="7236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767013"/>
                        <a:ext cx="34671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>
            <a:extLst>
              <a:ext uri="{FF2B5EF4-FFF2-40B4-BE49-F238E27FC236}">
                <a16:creationId xmlns="" xmlns:a16="http://schemas.microsoft.com/office/drawing/2014/main" id="{E55C1172-4525-49F0-B3AA-ED92981C70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852531"/>
              </p:ext>
            </p:extLst>
          </p:nvPr>
        </p:nvGraphicFramePr>
        <p:xfrm>
          <a:off x="3895725" y="3479800"/>
          <a:ext cx="26574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28" name="Equation" r:id="rId7" imgW="3543120" imgH="660240" progId="Equation.DSMT4">
                  <p:embed/>
                </p:oleObj>
              </mc:Choice>
              <mc:Fallback>
                <p:oleObj name="Equation" r:id="rId7" imgW="3543120" imgH="6602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5725" y="3479800"/>
                        <a:ext cx="26574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8">
            <a:extLst>
              <a:ext uri="{FF2B5EF4-FFF2-40B4-BE49-F238E27FC236}">
                <a16:creationId xmlns="" xmlns:a16="http://schemas.microsoft.com/office/drawing/2014/main" id="{B2D44285-744F-4AA4-9633-708C1DD1EB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34659"/>
              </p:ext>
            </p:extLst>
          </p:nvPr>
        </p:nvGraphicFramePr>
        <p:xfrm>
          <a:off x="2752725" y="1323975"/>
          <a:ext cx="2952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29" r:id="rId9" imgW="393529" imgH="647419" progId="Equation.DSMT4">
                  <p:embed/>
                </p:oleObj>
              </mc:Choice>
              <mc:Fallback>
                <p:oleObj r:id="rId9" imgW="393529" imgH="647419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725" y="1323975"/>
                        <a:ext cx="29527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7" name="Object 15">
            <a:extLst>
              <a:ext uri="{FF2B5EF4-FFF2-40B4-BE49-F238E27FC236}">
                <a16:creationId xmlns="" xmlns:a16="http://schemas.microsoft.com/office/drawing/2014/main" id="{A66D1A2B-3633-4551-8EB5-7999D686B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337463"/>
              </p:ext>
            </p:extLst>
          </p:nvPr>
        </p:nvGraphicFramePr>
        <p:xfrm>
          <a:off x="3306763" y="4156075"/>
          <a:ext cx="228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30" name="Equation" r:id="rId11" imgW="2768400" imgH="609480" progId="Equation.DSMT4">
                  <p:embed/>
                </p:oleObj>
              </mc:Choice>
              <mc:Fallback>
                <p:oleObj name="Equation" r:id="rId11" imgW="2768400" imgH="60948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6763" y="4156075"/>
                        <a:ext cx="228282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40" y="7223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负整数指数幂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144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7" name="组合 3">
            <a:extLst>
              <a:ext uri="{FF2B5EF4-FFF2-40B4-BE49-F238E27FC236}">
                <a16:creationId xmlns="" xmlns:a16="http://schemas.microsoft.com/office/drawing/2014/main" id="{97DC1D81-FD67-476A-B0AD-A0625CD56A56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71488"/>
            <a:ext cx="1879600" cy="476250"/>
            <a:chOff x="497257" y="753279"/>
            <a:chExt cx="1881032" cy="477054"/>
          </a:xfrm>
        </p:grpSpPr>
        <p:grpSp>
          <p:nvGrpSpPr>
            <p:cNvPr id="106498" name="组合 2">
              <a:extLst>
                <a:ext uri="{FF2B5EF4-FFF2-40B4-BE49-F238E27FC236}">
                  <a16:creationId xmlns="" xmlns:a16="http://schemas.microsoft.com/office/drawing/2014/main" id="{571F2D59-9F47-4F49-92BC-BE1BC005B9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9CD8160B-DBC8-421E-AF42-24DA9582C603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CC382FC7-D446-4930-A17F-3CE814CDEDA8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8CA39CDD-C804-462F-9DCE-C0760C378590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0B7A6ECB-7A09-4CDA-B714-C6855B29FC0F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06503" name="矩形 1">
              <a:extLst>
                <a:ext uri="{FF2B5EF4-FFF2-40B4-BE49-F238E27FC236}">
                  <a16:creationId xmlns="" xmlns:a16="http://schemas.microsoft.com/office/drawing/2014/main" id="{A9887E2E-AA06-4506-BED2-49883EF6E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6511" name="TextBox 2">
                <a:extLst>
                  <a:ext uri="{FF2B5EF4-FFF2-40B4-BE49-F238E27FC236}">
                    <a16:creationId xmlns="" xmlns:a16="http://schemas.microsoft.com/office/drawing/2014/main" id="{1F05E3F8-21EE-4850-8775-A6A821A999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2138" y="1091822"/>
                <a:ext cx="8451850" cy="1740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计算正确的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D．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6511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F05E3F8-21EE-4850-8775-A6A821A999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138" y="1091822"/>
                <a:ext cx="8451850" cy="1740220"/>
              </a:xfrm>
              <a:prstGeom prst="rect">
                <a:avLst/>
              </a:prstGeom>
              <a:blipFill rotWithShape="1">
                <a:blip r:embed="rId2"/>
                <a:stretch>
                  <a:fillRect l="-1081" b="-10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514" name="文本框 2">
                <a:extLst>
                  <a:ext uri="{FF2B5EF4-FFF2-40B4-BE49-F238E27FC236}">
                    <a16:creationId xmlns="" xmlns:a16="http://schemas.microsoft.com/office/drawing/2014/main" id="{96E522A8-7FAE-4EF0-80B2-C4DEA11818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2059" y="2788295"/>
                <a:ext cx="8260397" cy="1682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下列计算正确的是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B．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﹣2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=﹣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          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D．(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𝟖</m:t>
                            </m:r>
                            <m:r>
                              <a:rPr lang="en-US" altLang="zh-CN" sz="2400" b="1" i="1" dirty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6514" name="文本框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96E522A8-7FAE-4EF0-80B2-C4DEA1181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2059" y="2788295"/>
                <a:ext cx="8260397" cy="1682705"/>
              </a:xfrm>
              <a:prstGeom prst="rect">
                <a:avLst/>
              </a:prstGeom>
              <a:blipFill rotWithShape="1">
                <a:blip r:embed="rId3"/>
                <a:stretch>
                  <a:fillRect l="-1181" t="-1449" b="-7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495A4F-17E4-497D-BB0A-4AE86F381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750" y="1168022"/>
            <a:ext cx="519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B9440D2-22AE-47ED-A191-82CBD69F1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2832042"/>
            <a:ext cx="455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652" name="Text Box 28">
                <a:extLst>
                  <a:ext uri="{FF2B5EF4-FFF2-40B4-BE49-F238E27FC236}">
                    <a16:creationId xmlns="" xmlns:a16="http://schemas.microsoft.com/office/drawing/2014/main" id="{3B2A4CF3-93BE-4255-ADF9-E3CDFBD830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29921" y="1263650"/>
                <a:ext cx="6494854" cy="1806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下列计算正确的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A.3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=0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 B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.-|-3|=-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C.3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=-3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  <m:r>
                      <a:rPr lang="en-US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=±3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652" name="Text Box 28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B2A4CF3-93BE-4255-ADF9-E3CDFBD83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9921" y="1263650"/>
                <a:ext cx="6494854" cy="1806585"/>
              </a:xfrm>
              <a:prstGeom prst="rect">
                <a:avLst/>
              </a:prstGeom>
              <a:blipFill rotWithShape="1">
                <a:blip r:embed="rId3"/>
                <a:stretch>
                  <a:fillRect l="-1502" b="-235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285" name="Text Box 32">
            <a:extLst>
              <a:ext uri="{FF2B5EF4-FFF2-40B4-BE49-F238E27FC236}">
                <a16:creationId xmlns="" xmlns:a16="http://schemas.microsoft.com/office/drawing/2014/main" id="{93F061B2-F04E-4098-BA3F-C0EB4ABB7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386" y="3007676"/>
            <a:ext cx="5943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A.                                             B.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C.                                             D.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7536" name="组合 7">
            <a:extLst>
              <a:ext uri="{FF2B5EF4-FFF2-40B4-BE49-F238E27FC236}">
                <a16:creationId xmlns="" xmlns:a16="http://schemas.microsoft.com/office/drawing/2014/main" id="{A04CBA3B-8019-4CAE-9E88-56410AD717ED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55625"/>
            <a:ext cx="2480310" cy="492828"/>
            <a:chOff x="5083" y="1100"/>
            <a:chExt cx="3905" cy="778"/>
          </a:xfrm>
        </p:grpSpPr>
        <p:grpSp>
          <p:nvGrpSpPr>
            <p:cNvPr id="107537" name="组合 1">
              <a:extLst>
                <a:ext uri="{FF2B5EF4-FFF2-40B4-BE49-F238E27FC236}">
                  <a16:creationId xmlns="" xmlns:a16="http://schemas.microsoft.com/office/drawing/2014/main" id="{5087A7E3-AD4D-4BD0-BFC3-A63BFC273B8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039663CF-7CCC-471D-88AF-6A6D49FF610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EA989D11-B976-46F1-84ED-6BFCE7A0AAAD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84B9CA20-7CC2-4EFB-A1E8-B37BC7D2C65C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97F6DD11-8288-489D-BCA9-391741B99682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3A0AF0A0-37AB-4B92-928C-D567CA7D6334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07543" name="TextBox 15">
              <a:extLst>
                <a:ext uri="{FF2B5EF4-FFF2-40B4-BE49-F238E27FC236}">
                  <a16:creationId xmlns="" xmlns:a16="http://schemas.microsoft.com/office/drawing/2014/main" id="{10DEA426-F83F-4BFC-BFDF-E8EC00FBA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D302BA3-A71D-4688-874B-FBB56943F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526" y="1398587"/>
            <a:ext cx="39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BD7BF49-A80A-4D19-9F3F-5CC44BBD2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3832" y="3032440"/>
            <a:ext cx="392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3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564241"/>
              </p:ext>
            </p:extLst>
          </p:nvPr>
        </p:nvGraphicFramePr>
        <p:xfrm>
          <a:off x="1689246" y="3562351"/>
          <a:ext cx="1719865" cy="44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5" name="Equation" r:id="rId4" imgW="838080" imgH="203040" progId="Equation.DSMT4">
                  <p:embed/>
                </p:oleObj>
              </mc:Choice>
              <mc:Fallback>
                <p:oleObj name="Equation" r:id="rId4" imgW="838080" imgH="203040" progId="Equation.DSMT4">
                  <p:embed/>
                  <p:pic>
                    <p:nvPicPr>
                      <p:cNvPr id="0" name="对象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246" y="3562351"/>
                        <a:ext cx="1719865" cy="4405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511171"/>
              </p:ext>
            </p:extLst>
          </p:nvPr>
        </p:nvGraphicFramePr>
        <p:xfrm>
          <a:off x="1665288" y="4095750"/>
          <a:ext cx="1666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6" name="Equation" r:id="rId6" imgW="850680" imgH="203040" progId="Equation.DSMT4">
                  <p:embed/>
                </p:oleObj>
              </mc:Choice>
              <mc:Fallback>
                <p:oleObj name="Equation" r:id="rId6" imgW="850680" imgH="2030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4095750"/>
                        <a:ext cx="166687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593253"/>
              </p:ext>
            </p:extLst>
          </p:nvPr>
        </p:nvGraphicFramePr>
        <p:xfrm>
          <a:off x="5379800" y="4087114"/>
          <a:ext cx="281146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7" name="Equation" r:id="rId8" imgW="1434960" imgH="228600" progId="Equation.DSMT4">
                  <p:embed/>
                </p:oleObj>
              </mc:Choice>
              <mc:Fallback>
                <p:oleObj name="Equation" r:id="rId8" imgW="1434960" imgH="2286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800" y="4087114"/>
                        <a:ext cx="2811462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381604"/>
              </p:ext>
            </p:extLst>
          </p:nvPr>
        </p:nvGraphicFramePr>
        <p:xfrm>
          <a:off x="5379800" y="3532205"/>
          <a:ext cx="189071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88" name="Equation" r:id="rId10" imgW="965160" imgH="228600" progId="Equation.DSMT4">
                  <p:embed/>
                </p:oleObj>
              </mc:Choice>
              <mc:Fallback>
                <p:oleObj name="Equation" r:id="rId10" imgW="965160" imgH="2286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800" y="3532205"/>
                        <a:ext cx="1890712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55" name="组合 6">
            <a:extLst>
              <a:ext uri="{FF2B5EF4-FFF2-40B4-BE49-F238E27FC236}">
                <a16:creationId xmlns="" xmlns:a16="http://schemas.microsoft.com/office/drawing/2014/main" id="{D439D208-7328-4C8A-B597-42EDA3C6C1B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716914"/>
            <a:ext cx="2480310" cy="500049"/>
            <a:chOff x="5060" y="904"/>
            <a:chExt cx="3905" cy="787"/>
          </a:xfrm>
        </p:grpSpPr>
        <p:grpSp>
          <p:nvGrpSpPr>
            <p:cNvPr id="108556" name="组合 21">
              <a:extLst>
                <a:ext uri="{FF2B5EF4-FFF2-40B4-BE49-F238E27FC236}">
                  <a16:creationId xmlns="" xmlns:a16="http://schemas.microsoft.com/office/drawing/2014/main" id="{B8489738-7F86-41A4-8BAA-D492A004C30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C5F6AB61-213A-4D77-AE03-B6BDAA70F244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86143743-E2D5-4337-9C20-C68FAD2B19AD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9A4BAD4A-E194-499C-BB8B-2317809E74D8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6F78350D-ECD1-457F-BA1D-CECAF56539DB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B60614CA-24DD-41C0-88A4-D9325C697A0F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08562" name="TextBox 15">
              <a:extLst>
                <a:ext uri="{FF2B5EF4-FFF2-40B4-BE49-F238E27FC236}">
                  <a16:creationId xmlns="" xmlns:a16="http://schemas.microsoft.com/office/drawing/2014/main" id="{89630F30-1802-4E2C-967F-538E6070D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8563" name="文本框 2">
            <a:extLst>
              <a:ext uri="{FF2B5EF4-FFF2-40B4-BE49-F238E27FC236}">
                <a16:creationId xmlns="" xmlns:a16="http://schemas.microsoft.com/office/drawing/2014/main" id="{EC2C0902-EC98-44EB-B3F5-6E29750C5D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187" y="1358900"/>
            <a:ext cx="73675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的大小关系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D.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603873F-1FF0-4E2A-B54B-01FE1F394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9788" y="1640533"/>
            <a:ext cx="303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18BCE0-EB0D-433B-9A1A-BC2796DE054C}"/>
              </a:ext>
            </a:extLst>
          </p:cNvPr>
          <p:cNvSpPr/>
          <p:nvPr/>
        </p:nvSpPr>
        <p:spPr bwMode="auto">
          <a:xfrm>
            <a:off x="493321" y="1271588"/>
            <a:ext cx="6954837" cy="533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09570" name="对象 1">
            <a:extLst>
              <a:ext uri="{FF2B5EF4-FFF2-40B4-BE49-F238E27FC236}">
                <a16:creationId xmlns="" xmlns:a16="http://schemas.microsoft.com/office/drawing/2014/main" id="{BE69D017-1564-4AEA-B4A0-9C27483155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980793"/>
              </p:ext>
            </p:extLst>
          </p:nvPr>
        </p:nvGraphicFramePr>
        <p:xfrm>
          <a:off x="1905792" y="1052513"/>
          <a:ext cx="5923758" cy="924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3" r:id="rId3" imgW="6997700" imgH="1092200" progId="Equation.DSMT4">
                  <p:embed/>
                </p:oleObj>
              </mc:Choice>
              <mc:Fallback>
                <p:oleObj r:id="rId3" imgW="6997700" imgH="10922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792" y="1052513"/>
                        <a:ext cx="5923758" cy="924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="" xmlns:a16="http://schemas.microsoft.com/office/drawing/2014/main" id="{D402CAF0-171B-4861-A856-9006BA254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181322"/>
              </p:ext>
            </p:extLst>
          </p:nvPr>
        </p:nvGraphicFramePr>
        <p:xfrm>
          <a:off x="1031875" y="2803525"/>
          <a:ext cx="51292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4" name="Equation" r:id="rId5" imgW="5981400" imgH="406080" progId="Equation.DSMT4">
                  <p:embed/>
                </p:oleObj>
              </mc:Choice>
              <mc:Fallback>
                <p:oleObj name="Equation" r:id="rId5" imgW="5981400" imgH="4060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75" y="2803525"/>
                        <a:ext cx="5129213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2" name="对象 1">
            <a:extLst>
              <a:ext uri="{FF2B5EF4-FFF2-40B4-BE49-F238E27FC236}">
                <a16:creationId xmlns="" xmlns:a16="http://schemas.microsoft.com/office/drawing/2014/main" id="{CB0CA4AF-8CDE-4B81-B28F-FA2AAA7016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825839"/>
              </p:ext>
            </p:extLst>
          </p:nvPr>
        </p:nvGraphicFramePr>
        <p:xfrm>
          <a:off x="1147043" y="2033507"/>
          <a:ext cx="6849916" cy="61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5" r:id="rId7" imgW="8966200" imgH="800100" progId="Equation.DSMT4">
                  <p:embed/>
                </p:oleObj>
              </mc:Choice>
              <mc:Fallback>
                <p:oleObj r:id="rId7" imgW="8966200" imgH="8001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043" y="2033507"/>
                        <a:ext cx="6849916" cy="61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08D217C0-3C3E-4EC1-8EF9-D7D2447DD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679796"/>
              </p:ext>
            </p:extLst>
          </p:nvPr>
        </p:nvGraphicFramePr>
        <p:xfrm>
          <a:off x="1679575" y="3322638"/>
          <a:ext cx="5214938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6" name="Equation" r:id="rId9" imgW="6362640" imgH="876240" progId="Equation.DSMT4">
                  <p:embed/>
                </p:oleObj>
              </mc:Choice>
              <mc:Fallback>
                <p:oleObj name="Equation" r:id="rId9" imgW="6362640" imgH="87624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3322638"/>
                        <a:ext cx="5214938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6">
            <a:extLst>
              <a:ext uri="{FF2B5EF4-FFF2-40B4-BE49-F238E27FC236}">
                <a16:creationId xmlns="" xmlns:a16="http://schemas.microsoft.com/office/drawing/2014/main" id="{D439D208-7328-4C8A-B597-42EDA3C6C1B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6889"/>
            <a:ext cx="2480310" cy="500049"/>
            <a:chOff x="5060" y="904"/>
            <a:chExt cx="3905" cy="787"/>
          </a:xfrm>
        </p:grpSpPr>
        <p:grpSp>
          <p:nvGrpSpPr>
            <p:cNvPr id="16" name="组合 21">
              <a:extLst>
                <a:ext uri="{FF2B5EF4-FFF2-40B4-BE49-F238E27FC236}">
                  <a16:creationId xmlns="" xmlns:a16="http://schemas.microsoft.com/office/drawing/2014/main" id="{B8489738-7F86-41A4-8BAA-D492A004C30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>
                <a:extLst>
                  <a:ext uri="{FF2B5EF4-FFF2-40B4-BE49-F238E27FC236}">
                    <a16:creationId xmlns="" xmlns:a16="http://schemas.microsoft.com/office/drawing/2014/main" id="{C5F6AB61-213A-4D77-AE03-B6BDAA70F244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86143743-E2D5-4337-9C20-C68FAD2B19AD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9A4BAD4A-E194-499C-BB8B-2317809E74D8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6F78350D-ECD1-457F-BA1D-CECAF56539DB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B60614CA-24DD-41C0-88A4-D9325C697A0F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7" name="TextBox 15">
              <a:extLst>
                <a:ext uri="{FF2B5EF4-FFF2-40B4-BE49-F238E27FC236}">
                  <a16:creationId xmlns="" xmlns:a16="http://schemas.microsoft.com/office/drawing/2014/main" id="{89630F30-1802-4E2C-967F-538E6070D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227606"/>
              </p:ext>
            </p:extLst>
          </p:nvPr>
        </p:nvGraphicFramePr>
        <p:xfrm>
          <a:off x="1679495" y="3951288"/>
          <a:ext cx="25193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7" name="Equation" r:id="rId11" imgW="3073320" imgH="876240" progId="Equation.DSMT4">
                  <p:embed/>
                </p:oleObj>
              </mc:Choice>
              <mc:Fallback>
                <p:oleObj name="Equation" r:id="rId11" imgW="3073320" imgH="87624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495" y="3951288"/>
                        <a:ext cx="2519363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4601822-EADF-4BA1-9CC4-05F3F5F8772C}"/>
              </a:ext>
            </a:extLst>
          </p:cNvPr>
          <p:cNvSpPr/>
          <p:nvPr/>
        </p:nvSpPr>
        <p:spPr bwMode="auto">
          <a:xfrm>
            <a:off x="1046163" y="1220788"/>
            <a:ext cx="7821612" cy="644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                            ，试求                  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10594" name="对象 2">
            <a:extLst>
              <a:ext uri="{FF2B5EF4-FFF2-40B4-BE49-F238E27FC236}">
                <a16:creationId xmlns="" xmlns:a16="http://schemas.microsoft.com/office/drawing/2014/main" id="{C66C7A28-297F-4A27-9F8B-A8DC7228A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145203"/>
              </p:ext>
            </p:extLst>
          </p:nvPr>
        </p:nvGraphicFramePr>
        <p:xfrm>
          <a:off x="1566863" y="1308100"/>
          <a:ext cx="190658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5" r:id="rId3" imgW="1880416" imgH="406576" progId="Equation.DSMT4">
                  <p:embed/>
                </p:oleObj>
              </mc:Choice>
              <mc:Fallback>
                <p:oleObj r:id="rId3" imgW="1880416" imgH="406576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6863" y="1308100"/>
                        <a:ext cx="1906587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2">
            <a:extLst>
              <a:ext uri="{FF2B5EF4-FFF2-40B4-BE49-F238E27FC236}">
                <a16:creationId xmlns="" xmlns:a16="http://schemas.microsoft.com/office/drawing/2014/main" id="{C6B95BEE-B7BE-430B-93FD-02E62F9F2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9131398"/>
              </p:ext>
            </p:extLst>
          </p:nvPr>
        </p:nvGraphicFramePr>
        <p:xfrm>
          <a:off x="1784745" y="2136775"/>
          <a:ext cx="34448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6" name="Equation" r:id="rId5" imgW="3632040" imgH="444240" progId="Equation.DSMT4">
                  <p:embed/>
                </p:oleObj>
              </mc:Choice>
              <mc:Fallback>
                <p:oleObj name="Equation" r:id="rId5" imgW="3632040" imgH="4442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745" y="2136775"/>
                        <a:ext cx="3444875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596" name="对象 3">
            <a:extLst>
              <a:ext uri="{FF2B5EF4-FFF2-40B4-BE49-F238E27FC236}">
                <a16:creationId xmlns="" xmlns:a16="http://schemas.microsoft.com/office/drawing/2014/main" id="{EF8D3D42-4DD8-41B8-BA38-2360E8E6E8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727489"/>
              </p:ext>
            </p:extLst>
          </p:nvPr>
        </p:nvGraphicFramePr>
        <p:xfrm>
          <a:off x="4656138" y="1327150"/>
          <a:ext cx="13144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7" r:id="rId7" imgW="1295400" imgH="406400" progId="Equation.DSMT4">
                  <p:embed/>
                </p:oleObj>
              </mc:Choice>
              <mc:Fallback>
                <p:oleObj r:id="rId7" imgW="1295400" imgH="40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8" y="1327150"/>
                        <a:ext cx="131445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0602" name="组合 2">
            <a:extLst>
              <a:ext uri="{FF2B5EF4-FFF2-40B4-BE49-F238E27FC236}">
                <a16:creationId xmlns="" xmlns:a16="http://schemas.microsoft.com/office/drawing/2014/main" id="{BE18B5C1-E38F-4CA9-A456-58A6A93E3D8B}"/>
              </a:ext>
            </a:extLst>
          </p:cNvPr>
          <p:cNvGrpSpPr>
            <a:grpSpLocks/>
          </p:cNvGrpSpPr>
          <p:nvPr/>
        </p:nvGrpSpPr>
        <p:grpSpPr bwMode="auto">
          <a:xfrm>
            <a:off x="3332639" y="479425"/>
            <a:ext cx="2478722" cy="500685"/>
            <a:chOff x="5060" y="905"/>
            <a:chExt cx="3905" cy="788"/>
          </a:xfrm>
        </p:grpSpPr>
        <p:grpSp>
          <p:nvGrpSpPr>
            <p:cNvPr id="110603" name="组合 6">
              <a:extLst>
                <a:ext uri="{FF2B5EF4-FFF2-40B4-BE49-F238E27FC236}">
                  <a16:creationId xmlns="" xmlns:a16="http://schemas.microsoft.com/office/drawing/2014/main" id="{B67A52F6-CE3E-4178-B1C1-8529884769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87E0FB1F-C6F9-4C89-AD50-73F9F0D58FA8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80AE2127-ECAF-484C-B148-7C10B2858D1E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0B71941F-B6CC-40F1-BF8F-69387C357E9C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84AA0B0B-39BA-47D4-AB02-8E42A110B2B2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="" xmlns:a16="http://schemas.microsoft.com/office/drawing/2014/main" id="{1F77E4BA-36A8-4003-AB36-8E61202EDEA8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10609" name="TextBox 15">
              <a:extLst>
                <a:ext uri="{FF2B5EF4-FFF2-40B4-BE49-F238E27FC236}">
                  <a16:creationId xmlns="" xmlns:a16="http://schemas.microsoft.com/office/drawing/2014/main" id="{3A1AD467-1362-4B3F-B18B-57EC627B9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拓广探索题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9932175"/>
              </p:ext>
            </p:extLst>
          </p:nvPr>
        </p:nvGraphicFramePr>
        <p:xfrm>
          <a:off x="1801176" y="2609850"/>
          <a:ext cx="3759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8" name="Equation" r:id="rId9" imgW="3962160" imgH="711000" progId="Equation.DSMT4">
                  <p:embed/>
                </p:oleObj>
              </mc:Choice>
              <mc:Fallback>
                <p:oleObj name="Equation" r:id="rId9" imgW="3962160" imgH="7110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176" y="2609850"/>
                        <a:ext cx="37592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265631"/>
              </p:ext>
            </p:extLst>
          </p:nvPr>
        </p:nvGraphicFramePr>
        <p:xfrm>
          <a:off x="1812369" y="3376613"/>
          <a:ext cx="41925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99" name="Equation" r:id="rId11" imgW="4419360" imgH="444240" progId="Equation.DSMT4">
                  <p:embed/>
                </p:oleObj>
              </mc:Choice>
              <mc:Fallback>
                <p:oleObj name="Equation" r:id="rId11" imgW="4419360" imgH="44424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369" y="3376613"/>
                        <a:ext cx="4192588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205603"/>
              </p:ext>
            </p:extLst>
          </p:nvPr>
        </p:nvGraphicFramePr>
        <p:xfrm>
          <a:off x="1846500" y="3921125"/>
          <a:ext cx="30241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00" name="Equation" r:id="rId13" imgW="3187440" imgH="406080" progId="Equation.DSMT4">
                  <p:embed/>
                </p:oleObj>
              </mc:Choice>
              <mc:Fallback>
                <p:oleObj name="Equation" r:id="rId13" imgW="3187440" imgH="4060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500" y="3921125"/>
                        <a:ext cx="3024188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过程 2">
            <a:extLst>
              <a:ext uri="{FF2B5EF4-FFF2-40B4-BE49-F238E27FC236}">
                <a16:creationId xmlns="" xmlns:a16="http://schemas.microsoft.com/office/drawing/2014/main" id="{F34356C7-AE92-40C7-BEDC-744AB124EF5A}"/>
              </a:ext>
            </a:extLst>
          </p:cNvPr>
          <p:cNvSpPr/>
          <p:nvPr/>
        </p:nvSpPr>
        <p:spPr>
          <a:xfrm>
            <a:off x="635000" y="1574800"/>
            <a:ext cx="522288" cy="1949450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</a:t>
            </a:r>
          </a:p>
        </p:txBody>
      </p:sp>
      <p:sp>
        <p:nvSpPr>
          <p:cNvPr id="5" name="左大括号 4">
            <a:extLst>
              <a:ext uri="{FF2B5EF4-FFF2-40B4-BE49-F238E27FC236}">
                <a16:creationId xmlns="" xmlns:a16="http://schemas.microsoft.com/office/drawing/2014/main" id="{DC5F7373-8BB7-4FB3-BA3E-707AB4F5E86C}"/>
              </a:ext>
            </a:extLst>
          </p:cNvPr>
          <p:cNvSpPr/>
          <p:nvPr/>
        </p:nvSpPr>
        <p:spPr>
          <a:xfrm>
            <a:off x="1344613" y="1022350"/>
            <a:ext cx="271462" cy="3251200"/>
          </a:xfrm>
          <a:prstGeom prst="leftBrace">
            <a:avLst>
              <a:gd name="adj1" fmla="val 99561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096EA91-A664-4381-8402-727926F6B5D3}"/>
              </a:ext>
            </a:extLst>
          </p:cNvPr>
          <p:cNvSpPr/>
          <p:nvPr/>
        </p:nvSpPr>
        <p:spPr>
          <a:xfrm>
            <a:off x="1701799" y="787400"/>
            <a:ext cx="3881437" cy="5746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零指数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幂：当</a:t>
            </a:r>
            <a:r>
              <a:rPr lang="en-US" altLang="zh-CN" sz="2400" b="1" i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≠0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i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D569FA5-340C-41B8-98EE-EBA741330A27}"/>
              </a:ext>
            </a:extLst>
          </p:cNvPr>
          <p:cNvSpPr/>
          <p:nvPr/>
        </p:nvSpPr>
        <p:spPr>
          <a:xfrm>
            <a:off x="1701799" y="1787525"/>
            <a:ext cx="6654800" cy="665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负整数指数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幂：当</a:t>
            </a:r>
            <a:r>
              <a:rPr lang="en-US" altLang="zh-CN" sz="2400" b="1" i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是正整数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en-US" altLang="zh-CN" sz="2400" b="1" i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baseline="30000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400" b="1" i="1" baseline="30000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    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(</a:t>
            </a:r>
            <a:r>
              <a:rPr lang="en-US" altLang="zh-CN" sz="2400" b="1" i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en-US" altLang="zh-CN" sz="2400" b="1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09FE3BF-7A09-44E3-80F9-E8AC87172BF9}"/>
              </a:ext>
            </a:extLst>
          </p:cNvPr>
          <p:cNvSpPr/>
          <p:nvPr/>
        </p:nvSpPr>
        <p:spPr>
          <a:xfrm>
            <a:off x="1701799" y="2954338"/>
            <a:ext cx="917575" cy="15414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整数指数幂的性质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DCD11E5A-9952-4AE0-92F8-D04A5153B7CA}"/>
              </a:ext>
            </a:extLst>
          </p:cNvPr>
          <p:cNvSpPr/>
          <p:nvPr/>
        </p:nvSpPr>
        <p:spPr>
          <a:xfrm>
            <a:off x="2693987" y="2916238"/>
            <a:ext cx="274637" cy="1871662"/>
          </a:xfrm>
          <a:prstGeom prst="leftBrace">
            <a:avLst>
              <a:gd name="adj1" fmla="val 112380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F78A756-F12B-48F7-B2CF-AE54662CE893}"/>
              </a:ext>
            </a:extLst>
          </p:cNvPr>
          <p:cNvSpPr/>
          <p:nvPr/>
        </p:nvSpPr>
        <p:spPr>
          <a:xfrm>
            <a:off x="3028155" y="2792413"/>
            <a:ext cx="5328444" cy="4810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m+n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FA6DD73-73F9-47EB-B211-4385380CE095}"/>
              </a:ext>
            </a:extLst>
          </p:cNvPr>
          <p:cNvSpPr/>
          <p:nvPr/>
        </p:nvSpPr>
        <p:spPr>
          <a:xfrm>
            <a:off x="3028156" y="3605212"/>
            <a:ext cx="5328444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DC96752-2294-45BA-9A4B-7D35FAEE396F}"/>
              </a:ext>
            </a:extLst>
          </p:cNvPr>
          <p:cNvSpPr/>
          <p:nvPr/>
        </p:nvSpPr>
        <p:spPr>
          <a:xfrm>
            <a:off x="3028155" y="4397375"/>
            <a:ext cx="5328444" cy="4095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mn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C1FEA46C-6FB3-47BF-A9DF-F04BB9FB2700}"/>
                  </a:ext>
                </a:extLst>
              </p:cNvPr>
              <p:cNvSpPr txBox="1"/>
              <p:nvPr/>
            </p:nvSpPr>
            <p:spPr>
              <a:xfrm>
                <a:off x="6899471" y="1811284"/>
                <a:ext cx="355289" cy="5781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000" b="1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zh-CN" sz="2000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altLang="zh-CN" sz="20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zh-CN" altLang="en-US" sz="20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1FEA46C-6FB3-47BF-A9DF-F04BB9FB2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471" y="1811284"/>
                <a:ext cx="355289" cy="57817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二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349095" y="1968638"/>
            <a:ext cx="4794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用科学记数法表示绝对值小于</a:t>
            </a:r>
            <a:r>
              <a:rPr lang="en-US" altLang="zh-CN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的数</a:t>
            </a: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27357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="" xmlns:a16="http://schemas.microsoft.com/office/drawing/2014/main" id="{A3751DE9-2929-4C9A-8C6D-A586578B0808}"/>
              </a:ext>
            </a:extLst>
          </p:cNvPr>
          <p:cNvSpPr/>
          <p:nvPr/>
        </p:nvSpPr>
        <p:spPr bwMode="auto">
          <a:xfrm>
            <a:off x="763588" y="1074739"/>
            <a:ext cx="7616825" cy="259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上节课的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学习，大家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明确了整数指数幂具有正整数指数幂的运算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性质，这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节课我们来学习运用其性质进行有关计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算及负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整数指数幂在科学记数法中的运用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587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7D273502-BC68-4D31-B28C-7B39C3DAAF16}"/>
              </a:ext>
            </a:extLst>
          </p:cNvPr>
          <p:cNvSpPr txBox="1"/>
          <p:nvPr/>
        </p:nvSpPr>
        <p:spPr bwMode="auto">
          <a:xfrm>
            <a:off x="1866169" y="1300163"/>
            <a:ext cx="6199187" cy="9953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/>
          <a:lstStyle/>
          <a:p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负整数指数幂在科学记数法中的运用</a:t>
            </a: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E40D3090-F3AD-4B4A-8F90-65D9A224FBC3}"/>
              </a:ext>
            </a:extLst>
          </p:cNvPr>
          <p:cNvSpPr/>
          <p:nvPr/>
        </p:nvSpPr>
        <p:spPr>
          <a:xfrm>
            <a:off x="750409" y="2840038"/>
            <a:ext cx="721042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atinLnBrk="1"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熟练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应用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整数指数幂的意义及性质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进行综合计算</a:t>
            </a:r>
            <a:r>
              <a:rPr lang="en-US" altLang="zh-CN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800" b="1" noProof="1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1467" y="895194"/>
            <a:ext cx="7646582" cy="3181117"/>
            <a:chOff x="66617" y="676364"/>
            <a:chExt cx="7646582" cy="3181117"/>
          </a:xfrm>
        </p:grpSpPr>
        <p:grpSp>
          <p:nvGrpSpPr>
            <p:cNvPr id="17" name="组合 14"/>
            <p:cNvGrpSpPr/>
            <p:nvPr/>
          </p:nvGrpSpPr>
          <p:grpSpPr>
            <a:xfrm>
              <a:off x="66617" y="1201214"/>
              <a:ext cx="7645373" cy="2656267"/>
              <a:chOff x="410" y="1291"/>
              <a:chExt cx="13584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410" y="672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930" y="37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713199" y="67636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023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t="893" r="63782" b="57553"/>
          <a:stretch>
            <a:fillRect/>
          </a:stretch>
        </p:blipFill>
        <p:spPr bwMode="auto">
          <a:xfrm>
            <a:off x="6555983" y="3132276"/>
            <a:ext cx="1789113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Text Box 3">
            <a:extLst>
              <a:ext uri="{FF2B5EF4-FFF2-40B4-BE49-F238E27FC236}">
                <a16:creationId xmlns="" xmlns:a16="http://schemas.microsoft.com/office/drawing/2014/main" id="{36D30F35-9F50-40DD-A5D6-F5E6EF0F4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998" y="1377950"/>
            <a:ext cx="7667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对于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一个小于1的正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小数，如果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小数点后至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         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个非0数字前有8个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0，用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科学记数法表示这个数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的指数是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多少？如果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个0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4">
            <a:extLst>
              <a:ext uri="{FF2B5EF4-FFF2-40B4-BE49-F238E27FC236}">
                <a16:creationId xmlns="" xmlns:a16="http://schemas.microsoft.com/office/drawing/2014/main" id="{99E29C2B-274D-4E00-810C-35B15C177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00" y="675589"/>
            <a:ext cx="52705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用科学记数法表示绝对值小于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的小数</a:t>
            </a:r>
          </a:p>
        </p:txBody>
      </p:sp>
      <p:grpSp>
        <p:nvGrpSpPr>
          <p:cNvPr id="72713" name="组合 4">
            <a:extLst>
              <a:ext uri="{FF2B5EF4-FFF2-40B4-BE49-F238E27FC236}">
                <a16:creationId xmlns="" xmlns:a16="http://schemas.microsoft.com/office/drawing/2014/main" id="{E965AABB-678B-4FF6-B563-83F14D2E763B}"/>
              </a:ext>
            </a:extLst>
          </p:cNvPr>
          <p:cNvGrpSpPr>
            <a:grpSpLocks/>
          </p:cNvGrpSpPr>
          <p:nvPr/>
        </p:nvGrpSpPr>
        <p:grpSpPr bwMode="auto">
          <a:xfrm>
            <a:off x="993775" y="691356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3EBBA30F-5B9E-44FE-8F2B-FA590289498E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715" name="矩形 1">
              <a:extLst>
                <a:ext uri="{FF2B5EF4-FFF2-40B4-BE49-F238E27FC236}">
                  <a16:creationId xmlns="" xmlns:a16="http://schemas.microsoft.com/office/drawing/2014/main" id="{8F70640B-55E4-49BA-B0AC-F5427EA51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52138"/>
            <a:ext cx="2006600" cy="477213"/>
            <a:chOff x="100" y="5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5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908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2">
            <a:extLst>
              <a:ext uri="{FF2B5EF4-FFF2-40B4-BE49-F238E27FC236}">
                <a16:creationId xmlns="" xmlns:a16="http://schemas.microsoft.com/office/drawing/2014/main" id="{807C6936-9E2B-4167-AA9B-59CC0DFE6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1150938"/>
            <a:ext cx="648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 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0" name="Text Box 3">
            <a:extLst>
              <a:ext uri="{FF2B5EF4-FFF2-40B4-BE49-F238E27FC236}">
                <a16:creationId xmlns="" xmlns:a16="http://schemas.microsoft.com/office/drawing/2014/main" id="{A7ACDBE4-9291-4A71-9753-4B3D69D95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1649413"/>
            <a:ext cx="5934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1" name="Text Box 4">
            <a:extLst>
              <a:ext uri="{FF2B5EF4-FFF2-40B4-BE49-F238E27FC236}">
                <a16:creationId xmlns="" xmlns:a16="http://schemas.microsoft.com/office/drawing/2014/main" id="{BC015F70-DB53-40E1-9468-14668872D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2017713"/>
            <a:ext cx="5373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(3)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2" name="Text Box 5">
            <a:extLst>
              <a:ext uri="{FF2B5EF4-FFF2-40B4-BE49-F238E27FC236}">
                <a16:creationId xmlns="" xmlns:a16="http://schemas.microsoft.com/office/drawing/2014/main" id="{A49CE8C5-D4E3-4A21-BDA4-DA5005960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2459038"/>
            <a:ext cx="8162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(4)   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＞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3" name="Text Box 6">
            <a:extLst>
              <a:ext uri="{FF2B5EF4-FFF2-40B4-BE49-F238E27FC236}">
                <a16:creationId xmlns="" xmlns:a16="http://schemas.microsoft.com/office/drawing/2014/main" id="{3B4C6515-D89F-4FCC-B1D6-650849D46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988" y="2987675"/>
            <a:ext cx="5337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(5)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4" name="Text Box 7">
            <a:extLst>
              <a:ext uri="{FF2B5EF4-FFF2-40B4-BE49-F238E27FC236}">
                <a16:creationId xmlns="" xmlns:a16="http://schemas.microsoft.com/office/drawing/2014/main" id="{260A8AF1-A93C-4900-A5BE-EE2548634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881" y="712787"/>
            <a:ext cx="5227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正整数指数幂有以下运算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性质：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89095" name="Object 8">
            <a:extLst>
              <a:ext uri="{FF2B5EF4-FFF2-40B4-BE49-F238E27FC236}">
                <a16:creationId xmlns="" xmlns:a16="http://schemas.microsoft.com/office/drawing/2014/main" id="{FD88B58C-0A9E-4B2C-A2C8-98988EDEA4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140718"/>
              </p:ext>
            </p:extLst>
          </p:nvPr>
        </p:nvGraphicFramePr>
        <p:xfrm>
          <a:off x="1706562" y="1150938"/>
          <a:ext cx="2176463" cy="457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42" name="Equation" r:id="rId3" imgW="1409400" imgH="291960" progId="Equation.DSMT4">
                  <p:embed/>
                </p:oleObj>
              </mc:Choice>
              <mc:Fallback>
                <p:oleObj name="Equation" r:id="rId3" imgW="1409400" imgH="2919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6562" y="1150938"/>
                        <a:ext cx="2176463" cy="4570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6" name="Object 9">
            <a:extLst>
              <a:ext uri="{FF2B5EF4-FFF2-40B4-BE49-F238E27FC236}">
                <a16:creationId xmlns="" xmlns:a16="http://schemas.microsoft.com/office/drawing/2014/main" id="{497BAC55-F147-4E11-982F-FCACF9B916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575767"/>
              </p:ext>
            </p:extLst>
          </p:nvPr>
        </p:nvGraphicFramePr>
        <p:xfrm>
          <a:off x="1624013" y="1601491"/>
          <a:ext cx="17033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43" name="Equation" r:id="rId5" imgW="1218960" imgH="342720" progId="Equation.DSMT4">
                  <p:embed/>
                </p:oleObj>
              </mc:Choice>
              <mc:Fallback>
                <p:oleObj name="Equation" r:id="rId5" imgW="1218960" imgH="3427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013" y="1601491"/>
                        <a:ext cx="1703387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7" name="Object 10">
            <a:extLst>
              <a:ext uri="{FF2B5EF4-FFF2-40B4-BE49-F238E27FC236}">
                <a16:creationId xmlns="" xmlns:a16="http://schemas.microsoft.com/office/drawing/2014/main" id="{712F0515-91F5-4ADD-A077-DE8AA3263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010224"/>
              </p:ext>
            </p:extLst>
          </p:nvPr>
        </p:nvGraphicFramePr>
        <p:xfrm>
          <a:off x="1565274" y="2017713"/>
          <a:ext cx="20034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44" name="Equation" r:id="rId7" imgW="1295280" imgH="342720" progId="Equation.DSMT4">
                  <p:embed/>
                </p:oleObj>
              </mc:Choice>
              <mc:Fallback>
                <p:oleObj name="Equation" r:id="rId7" imgW="1295280" imgH="3427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4" y="2017713"/>
                        <a:ext cx="20034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8" name="Object 11">
            <a:extLst>
              <a:ext uri="{FF2B5EF4-FFF2-40B4-BE49-F238E27FC236}">
                <a16:creationId xmlns="" xmlns:a16="http://schemas.microsoft.com/office/drawing/2014/main" id="{1E73B303-2BDB-498A-8D7E-7A9972E15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052483"/>
              </p:ext>
            </p:extLst>
          </p:nvPr>
        </p:nvGraphicFramePr>
        <p:xfrm>
          <a:off x="1544246" y="2435415"/>
          <a:ext cx="2853128" cy="47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45" name="Equation" r:id="rId9" imgW="1511280" imgH="291960" progId="Equation.DSMT4">
                  <p:embed/>
                </p:oleObj>
              </mc:Choice>
              <mc:Fallback>
                <p:oleObj name="Equation" r:id="rId9" imgW="1511280" imgH="2919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246" y="2435415"/>
                        <a:ext cx="2853128" cy="4700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2">
            <a:extLst>
              <a:ext uri="{FF2B5EF4-FFF2-40B4-BE49-F238E27FC236}">
                <a16:creationId xmlns="" xmlns:a16="http://schemas.microsoft.com/office/drawing/2014/main" id="{55DCD997-F001-41AE-9FC0-B5E6BC92C7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32151"/>
              </p:ext>
            </p:extLst>
          </p:nvPr>
        </p:nvGraphicFramePr>
        <p:xfrm>
          <a:off x="1365250" y="2727325"/>
          <a:ext cx="1981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46" name="Equation" r:id="rId11" imgW="660240" imgH="419040" progId="Equation.DSMT4">
                  <p:embed/>
                </p:oleObj>
              </mc:Choice>
              <mc:Fallback>
                <p:oleObj name="Equation" r:id="rId11" imgW="660240" imgH="4190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727325"/>
                        <a:ext cx="19812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6C53AF4-58A9-495A-B6BC-8D8E370CF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476" y="3637261"/>
            <a:ext cx="715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此外，还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学过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指数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幂，即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0)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82518" y="3219451"/>
            <a:ext cx="2908300" cy="1786597"/>
            <a:chOff x="2343150" y="441801"/>
            <a:chExt cx="4506913" cy="3338335"/>
          </a:xfrm>
        </p:grpSpPr>
        <p:sp>
          <p:nvSpPr>
            <p:cNvPr id="3" name="椭圆形标注 2"/>
            <p:cNvSpPr/>
            <p:nvPr/>
          </p:nvSpPr>
          <p:spPr>
            <a:xfrm>
              <a:off x="2343150" y="561975"/>
              <a:ext cx="4506913" cy="3218161"/>
            </a:xfrm>
            <a:prstGeom prst="wedgeEllipseCallout">
              <a:avLst>
                <a:gd name="adj1" fmla="val -68243"/>
                <a:gd name="adj2" fmla="val -39742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865" name="文本框 2">
              <a:extLst>
                <a:ext uri="{FF2B5EF4-FFF2-40B4-BE49-F238E27FC236}">
                  <a16:creationId xmlns="" xmlns:a16="http://schemas.microsoft.com/office/drawing/2014/main" id="{82B1210C-1C3B-4E2F-B192-F49F6BDBC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6231" y="441801"/>
              <a:ext cx="3460751" cy="1200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  如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果指数是负整数该如何计算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呢？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10">
            <a:extLst>
              <a:ext uri="{FF2B5EF4-FFF2-40B4-BE49-F238E27FC236}">
                <a16:creationId xmlns="" xmlns:a16="http://schemas.microsoft.com/office/drawing/2014/main" id="{0BCD0C8A-04D6-494D-BF04-AF139E3F8A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027076"/>
              </p:ext>
            </p:extLst>
          </p:nvPr>
        </p:nvGraphicFramePr>
        <p:xfrm>
          <a:off x="3659188" y="642938"/>
          <a:ext cx="3048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0" r:id="rId3" imgW="406048" imgH="875540" progId="Equation.DSMT4">
                  <p:embed/>
                </p:oleObj>
              </mc:Choice>
              <mc:Fallback>
                <p:oleObj r:id="rId3" imgW="406048" imgH="8755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642938"/>
                        <a:ext cx="3048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9">
            <a:extLst>
              <a:ext uri="{FF2B5EF4-FFF2-40B4-BE49-F238E27FC236}">
                <a16:creationId xmlns="" xmlns:a16="http://schemas.microsoft.com/office/drawing/2014/main" id="{58735813-1265-472A-8591-A03BD83AB6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22170"/>
              </p:ext>
            </p:extLst>
          </p:nvPr>
        </p:nvGraphicFramePr>
        <p:xfrm>
          <a:off x="4013200" y="839788"/>
          <a:ext cx="647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1" r:id="rId5" imgW="863225" imgH="431613" progId="Equation.DSMT4">
                  <p:embed/>
                </p:oleObj>
              </mc:Choice>
              <mc:Fallback>
                <p:oleObj r:id="rId5" imgW="863225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200" y="839788"/>
                        <a:ext cx="6477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1" name="Rectangle 18">
            <a:extLst>
              <a:ext uri="{FF2B5EF4-FFF2-40B4-BE49-F238E27FC236}">
                <a16:creationId xmlns="" xmlns:a16="http://schemas.microsoft.com/office/drawing/2014/main" id="{D305B8FC-BC4F-41C5-B40D-77C24D60D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563" y="782638"/>
            <a:ext cx="742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</a:p>
        </p:txBody>
      </p:sp>
      <p:sp>
        <p:nvSpPr>
          <p:cNvPr id="65556" name="Rectangle 20">
            <a:extLst>
              <a:ext uri="{FF2B5EF4-FFF2-40B4-BE49-F238E27FC236}">
                <a16:creationId xmlns="" xmlns:a16="http://schemas.microsoft.com/office/drawing/2014/main" id="{CBBD46EF-E188-4B81-9CE3-4AEFEFA55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013" y="811213"/>
            <a:ext cx="1217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GB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75" name="组合 10274">
            <a:extLst>
              <a:ext uri="{FF2B5EF4-FFF2-40B4-BE49-F238E27FC236}">
                <a16:creationId xmlns="" xmlns:a16="http://schemas.microsoft.com/office/drawing/2014/main" id="{A42004BD-09AE-462C-9AC8-3DE8DEDF11D2}"/>
              </a:ext>
            </a:extLst>
          </p:cNvPr>
          <p:cNvGrpSpPr>
            <a:grpSpLocks/>
          </p:cNvGrpSpPr>
          <p:nvPr/>
        </p:nvGrpSpPr>
        <p:grpSpPr bwMode="auto">
          <a:xfrm>
            <a:off x="2967038" y="1503363"/>
            <a:ext cx="3610348" cy="1800193"/>
            <a:chOff x="1332" y="1614"/>
            <a:chExt cx="3032" cy="1513"/>
          </a:xfrm>
        </p:grpSpPr>
        <p:sp>
          <p:nvSpPr>
            <p:cNvPr id="73734" name="Rectangle 21">
              <a:extLst>
                <a:ext uri="{FF2B5EF4-FFF2-40B4-BE49-F238E27FC236}">
                  <a16:creationId xmlns="" xmlns:a16="http://schemas.microsoft.com/office/drawing/2014/main" id="{DC42A225-2B31-48C5-A014-FB71B70AA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" y="1614"/>
              <a:ext cx="21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35" name="Rectangle 22">
              <a:extLst>
                <a:ext uri="{FF2B5EF4-FFF2-40B4-BE49-F238E27FC236}">
                  <a16:creationId xmlns="" xmlns:a16="http://schemas.microsoft.com/office/drawing/2014/main" id="{0543CF5B-580B-4EC5-864E-88D807254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" y="2195"/>
              <a:ext cx="283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GB" altLang="zh-CN" sz="2400" b="1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GB" altLang="zh-CN" sz="2400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r>
                <a:rPr lang="zh-CN" altLang="en-GB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36" name="Rectangle 23">
              <a:extLst>
                <a:ext uri="{FF2B5EF4-FFF2-40B4-BE49-F238E27FC236}">
                  <a16:creationId xmlns="" xmlns:a16="http://schemas.microsoft.com/office/drawing/2014/main" id="{B29BB91C-9AF3-4E43-B382-282641469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" y="2739"/>
              <a:ext cx="30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000 01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altLang="zh-CN" sz="2400" b="1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GB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． 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76" name="组合 10275">
            <a:extLst>
              <a:ext uri="{FF2B5EF4-FFF2-40B4-BE49-F238E27FC236}">
                <a16:creationId xmlns="" xmlns:a16="http://schemas.microsoft.com/office/drawing/2014/main" id="{CDA8EE02-CD0E-406B-9871-C588675F88DF}"/>
              </a:ext>
            </a:extLst>
          </p:cNvPr>
          <p:cNvGrpSpPr>
            <a:grpSpLocks/>
          </p:cNvGrpSpPr>
          <p:nvPr/>
        </p:nvGrpSpPr>
        <p:grpSpPr bwMode="auto">
          <a:xfrm>
            <a:off x="1363266" y="3576638"/>
            <a:ext cx="4727972" cy="971550"/>
            <a:chOff x="-7" y="3324"/>
            <a:chExt cx="3971" cy="816"/>
          </a:xfrm>
        </p:grpSpPr>
        <p:graphicFrame>
          <p:nvGraphicFramePr>
            <p:cNvPr id="73738" name="Object 8">
              <a:extLst>
                <a:ext uri="{FF2B5EF4-FFF2-40B4-BE49-F238E27FC236}">
                  <a16:creationId xmlns="" xmlns:a16="http://schemas.microsoft.com/office/drawing/2014/main" id="{3B0A92E5-82B2-449B-87DE-149EC093E11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41883878"/>
                </p:ext>
              </p:extLst>
            </p:nvPr>
          </p:nvGraphicFramePr>
          <p:xfrm>
            <a:off x="1293" y="3324"/>
            <a:ext cx="2671" cy="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62" name="Equation" r:id="rId7" imgW="4241520" imgH="1295280" progId="Equation.DSMT4">
                    <p:embed/>
                  </p:oleObj>
                </mc:Choice>
                <mc:Fallback>
                  <p:oleObj name="Equation" r:id="rId7" imgW="4241520" imgH="1295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3" y="3324"/>
                          <a:ext cx="2671" cy="8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3739" name="Text Box 25">
              <a:extLst>
                <a:ext uri="{FF2B5EF4-FFF2-40B4-BE49-F238E27FC236}">
                  <a16:creationId xmlns="" xmlns:a16="http://schemas.microsoft.com/office/drawing/2014/main" id="{B1C1F343-C9C6-468F-AFDA-575D093CE5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" y="3398"/>
              <a:ext cx="111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归纳</a:t>
              </a:r>
              <a:r>
                <a:rPr lang="zh-CN" altLang="en-US" sz="24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0245" name="Object 26">
            <a:extLst>
              <a:ext uri="{FF2B5EF4-FFF2-40B4-BE49-F238E27FC236}">
                <a16:creationId xmlns="" xmlns:a16="http://schemas.microsoft.com/office/drawing/2014/main" id="{3AFF20B7-A88A-4172-AA82-D772DAA636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18278"/>
              </p:ext>
            </p:extLst>
          </p:nvPr>
        </p:nvGraphicFramePr>
        <p:xfrm>
          <a:off x="5853113" y="649288"/>
          <a:ext cx="4381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3" r:id="rId9" imgW="583947" imgH="875920" progId="Equation.DSMT4">
                  <p:embed/>
                </p:oleObj>
              </mc:Choice>
              <mc:Fallback>
                <p:oleObj r:id="rId9" imgW="583947" imgH="87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649288"/>
                        <a:ext cx="43815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27">
            <a:extLst>
              <a:ext uri="{FF2B5EF4-FFF2-40B4-BE49-F238E27FC236}">
                <a16:creationId xmlns="" xmlns:a16="http://schemas.microsoft.com/office/drawing/2014/main" id="{F5314C48-F348-4ADE-8B81-95F302FA9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143876"/>
              </p:ext>
            </p:extLst>
          </p:nvPr>
        </p:nvGraphicFramePr>
        <p:xfrm>
          <a:off x="6324600" y="836613"/>
          <a:ext cx="6572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4" r:id="rId11" imgW="875920" imgH="431613" progId="Equation.DSMT4">
                  <p:embed/>
                </p:oleObj>
              </mc:Choice>
              <mc:Fallback>
                <p:oleObj r:id="rId11" imgW="875920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836613"/>
                        <a:ext cx="6572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28">
            <a:extLst>
              <a:ext uri="{FF2B5EF4-FFF2-40B4-BE49-F238E27FC236}">
                <a16:creationId xmlns="" xmlns:a16="http://schemas.microsoft.com/office/drawing/2014/main" id="{3806F622-663D-4D8B-A8F2-7E5B03064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430637"/>
              </p:ext>
            </p:extLst>
          </p:nvPr>
        </p:nvGraphicFramePr>
        <p:xfrm>
          <a:off x="3906838" y="1185863"/>
          <a:ext cx="5810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5" r:id="rId13" imgW="774364" imgH="875920" progId="Equation.DSMT4">
                  <p:embed/>
                </p:oleObj>
              </mc:Choice>
              <mc:Fallback>
                <p:oleObj r:id="rId13" imgW="774364" imgH="87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6838" y="1185863"/>
                        <a:ext cx="5810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29">
            <a:extLst>
              <a:ext uri="{FF2B5EF4-FFF2-40B4-BE49-F238E27FC236}">
                <a16:creationId xmlns="" xmlns:a16="http://schemas.microsoft.com/office/drawing/2014/main" id="{A7F255D6-BD81-4F0F-87AE-48B843F36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922216"/>
              </p:ext>
            </p:extLst>
          </p:nvPr>
        </p:nvGraphicFramePr>
        <p:xfrm>
          <a:off x="4740275" y="1506538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6" r:id="rId15" imgW="583693" imgH="406048" progId="Equation.DSMT4">
                  <p:embed/>
                </p:oleObj>
              </mc:Choice>
              <mc:Fallback>
                <p:oleObj r:id="rId15" imgW="583693" imgH="40604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0275" y="1506538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30">
            <a:extLst>
              <a:ext uri="{FF2B5EF4-FFF2-40B4-BE49-F238E27FC236}">
                <a16:creationId xmlns="" xmlns:a16="http://schemas.microsoft.com/office/drawing/2014/main" id="{9171F7A3-1CA4-4A37-9559-67B41A867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825726"/>
              </p:ext>
            </p:extLst>
          </p:nvPr>
        </p:nvGraphicFramePr>
        <p:xfrm>
          <a:off x="5411788" y="2176463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7" r:id="rId17" imgW="583693" imgH="406048" progId="Equation.DSMT4">
                  <p:embed/>
                </p:oleObj>
              </mc:Choice>
              <mc:Fallback>
                <p:oleObj r:id="rId17" imgW="583693" imgH="40604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788" y="2176463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31">
            <a:extLst>
              <a:ext uri="{FF2B5EF4-FFF2-40B4-BE49-F238E27FC236}">
                <a16:creationId xmlns="" xmlns:a16="http://schemas.microsoft.com/office/drawing/2014/main" id="{1CB97791-2EDB-4DB8-957A-2FC6818D8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824314"/>
              </p:ext>
            </p:extLst>
          </p:nvPr>
        </p:nvGraphicFramePr>
        <p:xfrm>
          <a:off x="5705475" y="2840038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8" r:id="rId19" imgW="583693" imgH="406048" progId="Equation.DSMT4">
                  <p:embed/>
                </p:oleObj>
              </mc:Choice>
              <mc:Fallback>
                <p:oleObj r:id="rId19" imgW="583693" imgH="40604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475" y="2840038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Object 32">
            <a:extLst>
              <a:ext uri="{FF2B5EF4-FFF2-40B4-BE49-F238E27FC236}">
                <a16:creationId xmlns="" xmlns:a16="http://schemas.microsoft.com/office/drawing/2014/main" id="{8D5CA27B-91DB-4244-8BFC-45F2C79637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305814"/>
              </p:ext>
            </p:extLst>
          </p:nvPr>
        </p:nvGraphicFramePr>
        <p:xfrm>
          <a:off x="4278313" y="1849438"/>
          <a:ext cx="7334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9" r:id="rId21" imgW="977900" imgH="876300" progId="Equation.DSMT4">
                  <p:embed/>
                </p:oleObj>
              </mc:Choice>
              <mc:Fallback>
                <p:oleObj r:id="rId21" imgW="977900" imgH="876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8313" y="1849438"/>
                        <a:ext cx="7334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Object 33">
            <a:extLst>
              <a:ext uri="{FF2B5EF4-FFF2-40B4-BE49-F238E27FC236}">
                <a16:creationId xmlns="" xmlns:a16="http://schemas.microsoft.com/office/drawing/2014/main" id="{63AE11F7-3905-49A1-8137-CD3D89E54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447621"/>
              </p:ext>
            </p:extLst>
          </p:nvPr>
        </p:nvGraphicFramePr>
        <p:xfrm>
          <a:off x="4484688" y="2540000"/>
          <a:ext cx="8667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0" r:id="rId23" imgW="1155700" imgH="876300" progId="Equation.DSMT4">
                  <p:embed/>
                </p:oleObj>
              </mc:Choice>
              <mc:Fallback>
                <p:oleObj r:id="rId23" imgW="1155700" imgH="876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2540000"/>
                        <a:ext cx="86677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0" t="22977" r="30278" b="33898"/>
          <a:stretch/>
        </p:blipFill>
        <p:spPr>
          <a:xfrm>
            <a:off x="719298" y="3506417"/>
            <a:ext cx="687763" cy="647699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78486" y="78263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4549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90" name="组合 11289">
            <a:extLst>
              <a:ext uri="{FF2B5EF4-FFF2-40B4-BE49-F238E27FC236}">
                <a16:creationId xmlns="" xmlns:a16="http://schemas.microsoft.com/office/drawing/2014/main" id="{25690740-0138-4D4A-9727-EAAE2395E4B7}"/>
              </a:ext>
            </a:extLst>
          </p:cNvPr>
          <p:cNvGrpSpPr>
            <a:grpSpLocks/>
          </p:cNvGrpSpPr>
          <p:nvPr/>
        </p:nvGrpSpPr>
        <p:grpSpPr bwMode="auto">
          <a:xfrm>
            <a:off x="1316038" y="1839913"/>
            <a:ext cx="4637091" cy="415925"/>
            <a:chOff x="577" y="1746"/>
            <a:chExt cx="3895" cy="348"/>
          </a:xfrm>
        </p:grpSpPr>
        <p:sp>
          <p:nvSpPr>
            <p:cNvPr id="74754" name="Rectangle 6">
              <a:extLst>
                <a:ext uri="{FF2B5EF4-FFF2-40B4-BE49-F238E27FC236}">
                  <a16:creationId xmlns="" xmlns:a16="http://schemas.microsoft.com/office/drawing/2014/main" id="{33590680-816D-4C16-8100-4D815CAF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1746"/>
              <a:ext cx="376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000 098 2=9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82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</a:t>
              </a:r>
              <a:r>
                <a:rPr lang="en-US" altLang="zh-CN" sz="21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01= </a:t>
              </a:r>
              <a:r>
                <a:rPr lang="en-US" altLang="zh-CN" sz="21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82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4755" name="Object 7">
              <a:extLst>
                <a:ext uri="{FF2B5EF4-FFF2-40B4-BE49-F238E27FC236}">
                  <a16:creationId xmlns="" xmlns:a16="http://schemas.microsoft.com/office/drawing/2014/main" id="{AE168304-3FF9-4382-83C9-5E4D1D92B5E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8317482"/>
                </p:ext>
              </p:extLst>
            </p:nvPr>
          </p:nvGraphicFramePr>
          <p:xfrm>
            <a:off x="4104" y="1760"/>
            <a:ext cx="3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44" r:id="rId3" imgW="583693" imgH="406048" progId="Equation.DSMT4">
                    <p:embed/>
                  </p:oleObj>
                </mc:Choice>
                <mc:Fallback>
                  <p:oleObj r:id="rId3" imgW="583693" imgH="406048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4" y="1760"/>
                          <a:ext cx="3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89" name="组合 11288">
            <a:extLst>
              <a:ext uri="{FF2B5EF4-FFF2-40B4-BE49-F238E27FC236}">
                <a16:creationId xmlns="" xmlns:a16="http://schemas.microsoft.com/office/drawing/2014/main" id="{AE5F0EEA-3C8C-4A1D-8B8B-0CBAB8780AF6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1311277"/>
            <a:ext cx="3713162" cy="415529"/>
            <a:chOff x="585" y="1453"/>
            <a:chExt cx="3119" cy="349"/>
          </a:xfrm>
        </p:grpSpPr>
        <p:graphicFrame>
          <p:nvGraphicFramePr>
            <p:cNvPr id="74757" name="Object 5">
              <a:extLst>
                <a:ext uri="{FF2B5EF4-FFF2-40B4-BE49-F238E27FC236}">
                  <a16:creationId xmlns="" xmlns:a16="http://schemas.microsoft.com/office/drawing/2014/main" id="{3D5CE5CC-5375-438E-BD0E-1E29F0956A6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336" y="1466"/>
            <a:ext cx="3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45" r:id="rId5" imgW="583693" imgH="406048" progId="Equation.DSMT4">
                    <p:embed/>
                  </p:oleObj>
                </mc:Choice>
                <mc:Fallback>
                  <p:oleObj r:id="rId5" imgW="583693" imgH="406048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6" y="1466"/>
                          <a:ext cx="3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58" name="Rectangle 9">
              <a:extLst>
                <a:ext uri="{FF2B5EF4-FFF2-40B4-BE49-F238E27FC236}">
                  <a16:creationId xmlns="" xmlns:a16="http://schemas.microsoft.com/office/drawing/2014/main" id="{F3F40D85-D9EC-42EC-9430-16113230C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453"/>
              <a:ext cx="30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003 5=3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001 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  </a:t>
              </a:r>
              <a:r>
                <a:rPr lang="en-US" altLang="zh-CN" sz="21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1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1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endParaRPr lang="en-US" altLang="zh-CN" sz="2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4761" name="Rectangle 4">
            <a:extLst>
              <a:ext uri="{FF2B5EF4-FFF2-40B4-BE49-F238E27FC236}">
                <a16:creationId xmlns="" xmlns:a16="http://schemas.microsoft.com/office/drawing/2014/main" id="{7CE947DC-0A0C-4C29-8C82-6213CAEF1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8413" y="701974"/>
            <a:ext cx="6822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/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zh-CN" altLang="en-GB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用科学记数法表示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0035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0000982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呢？   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87" name="Rectangle 14">
            <a:extLst>
              <a:ext uri="{FF2B5EF4-FFF2-40B4-BE49-F238E27FC236}">
                <a16:creationId xmlns="" xmlns:a16="http://schemas.microsoft.com/office/drawing/2014/main" id="{0E7B3590-A1E8-468C-96F1-29DA5F7AE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5179" y="2422526"/>
            <a:ext cx="718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等式，你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能发现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的指数与什么有关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zh-CN" alt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495E234-9FC6-4017-9523-55D82A14DBB7}"/>
              </a:ext>
            </a:extLst>
          </p:cNvPr>
          <p:cNvSpPr/>
          <p:nvPr/>
        </p:nvSpPr>
        <p:spPr>
          <a:xfrm>
            <a:off x="948543" y="2911476"/>
            <a:ext cx="7326704" cy="18113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noProof="1" smtClean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于一个小于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的正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小数，从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小数点前的第一个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算起至小数点后第一个非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数字前有几个</a:t>
            </a:r>
            <a:r>
              <a:rPr lang="en-US" altLang="zh-CN" sz="2400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，用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科学记数法表示这个数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en-GB" altLang="zh-CN" sz="2400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GB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的指数就是负几</a:t>
            </a:r>
            <a:r>
              <a:rPr lang="zh-CN" altLang="en-GB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 noProof="1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539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>
            <a:extLst>
              <a:ext uri="{FF2B5EF4-FFF2-40B4-BE49-F238E27FC236}">
                <a16:creationId xmlns="" xmlns:a16="http://schemas.microsoft.com/office/drawing/2014/main" id="{34ACD764-7A90-4812-9623-3A12E042C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1781175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TW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0.005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691" name="Text Box 3">
            <a:extLst>
              <a:ext uri="{FF2B5EF4-FFF2-40B4-BE49-F238E27FC236}">
                <a16:creationId xmlns="" xmlns:a16="http://schemas.microsoft.com/office/drawing/2014/main" id="{FD9C1C08-7CA0-4D9A-94B2-4429BE5C3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2428875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TW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0.005</a:t>
            </a:r>
          </a:p>
        </p:txBody>
      </p:sp>
      <p:sp>
        <p:nvSpPr>
          <p:cNvPr id="114692" name="Text Box 4">
            <a:extLst>
              <a:ext uri="{FF2B5EF4-FFF2-40B4-BE49-F238E27FC236}">
                <a16:creationId xmlns="" xmlns:a16="http://schemas.microsoft.com/office/drawing/2014/main" id="{5208926F-B4DE-45BC-9EF8-FBF5EBEFB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25" y="4295775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TW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0.005 = 5 × 10</a:t>
            </a:r>
            <a:r>
              <a:rPr lang="en-US" altLang="zh-TW" sz="2400" b="1" baseline="30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</a:p>
        </p:txBody>
      </p:sp>
      <p:sp>
        <p:nvSpPr>
          <p:cNvPr id="12293" name="AutoShape 5">
            <a:extLst>
              <a:ext uri="{FF2B5EF4-FFF2-40B4-BE49-F238E27FC236}">
                <a16:creationId xmlns="" xmlns:a16="http://schemas.microsoft.com/office/drawing/2014/main" id="{FA9BDD09-28E6-47EB-BC4C-2AED28374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625" y="3168650"/>
            <a:ext cx="2701925" cy="444500"/>
          </a:xfrm>
          <a:prstGeom prst="wedgeRoundRectCallout">
            <a:avLst>
              <a:gd name="adj1" fmla="val 67421"/>
              <a:gd name="adj2" fmla="val -130162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原本的位置</a:t>
            </a:r>
          </a:p>
        </p:txBody>
      </p:sp>
      <p:sp>
        <p:nvSpPr>
          <p:cNvPr id="114694" name="Freeform 6">
            <a:extLst>
              <a:ext uri="{FF2B5EF4-FFF2-40B4-BE49-F238E27FC236}">
                <a16:creationId xmlns="" xmlns:a16="http://schemas.microsoft.com/office/drawing/2014/main" id="{5EEF08E7-9634-4DD8-88CC-0BB6DD80F96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378325" y="2789238"/>
            <a:ext cx="149225" cy="211137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5" name="Oval 7">
            <a:extLst>
              <a:ext uri="{FF2B5EF4-FFF2-40B4-BE49-F238E27FC236}">
                <a16:creationId xmlns="" xmlns:a16="http://schemas.microsoft.com/office/drawing/2014/main" id="{89836EB6-1C8E-4A99-BFA1-52BE2AF19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7600" y="2781300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6" name="AutoShape 8">
            <a:extLst>
              <a:ext uri="{FF2B5EF4-FFF2-40B4-BE49-F238E27FC236}">
                <a16:creationId xmlns="" xmlns:a16="http://schemas.microsoft.com/office/drawing/2014/main" id="{47744331-E6A3-4540-B98C-993FAF863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1838" y="1693863"/>
            <a:ext cx="2868612" cy="442912"/>
          </a:xfrm>
          <a:prstGeom prst="wedgeRoundRectCallout">
            <a:avLst>
              <a:gd name="adj1" fmla="val -33046"/>
              <a:gd name="adj2" fmla="val 185120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7" name="Freeform 9">
            <a:extLst>
              <a:ext uri="{FF2B5EF4-FFF2-40B4-BE49-F238E27FC236}">
                <a16:creationId xmlns="" xmlns:a16="http://schemas.microsoft.com/office/drawing/2014/main" id="{5C73C48F-827E-4C48-A8E8-A17E3046832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564063" y="2779713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8" name="AutoShape 10">
            <a:extLst>
              <a:ext uri="{FF2B5EF4-FFF2-40B4-BE49-F238E27FC236}">
                <a16:creationId xmlns="" xmlns:a16="http://schemas.microsoft.com/office/drawing/2014/main" id="{07A91F0B-403B-44EA-99FA-F44D88567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5138" y="3294063"/>
            <a:ext cx="3135312" cy="623887"/>
          </a:xfrm>
          <a:prstGeom prst="wedgeRoundRectCallout">
            <a:avLst>
              <a:gd name="adj1" fmla="val -39995"/>
              <a:gd name="adj2" fmla="val -92856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</a:t>
            </a:r>
          </a:p>
        </p:txBody>
      </p:sp>
      <p:sp>
        <p:nvSpPr>
          <p:cNvPr id="114699" name="AutoShape 11">
            <a:extLst>
              <a:ext uri="{FF2B5EF4-FFF2-40B4-BE49-F238E27FC236}">
                <a16:creationId xmlns="" xmlns:a16="http://schemas.microsoft.com/office/drawing/2014/main" id="{E74B4C3B-1AD2-44A1-897A-8D7F62B7114B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319713" y="3916363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700" name="Freeform 12">
            <a:extLst>
              <a:ext uri="{FF2B5EF4-FFF2-40B4-BE49-F238E27FC236}">
                <a16:creationId xmlns="" xmlns:a16="http://schemas.microsoft.com/office/drawing/2014/main" id="{B21DBE3D-52FC-4C90-8411-DB93533F889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740275" y="2794000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88" name="Text Box 13">
            <a:extLst>
              <a:ext uri="{FF2B5EF4-FFF2-40B4-BE49-F238E27FC236}">
                <a16:creationId xmlns="" xmlns:a16="http://schemas.microsoft.com/office/drawing/2014/main" id="{F29E809F-2EF0-4155-89E2-CFD846408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1181100"/>
            <a:ext cx="496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790" name="组合 6">
            <a:extLst>
              <a:ext uri="{FF2B5EF4-FFF2-40B4-BE49-F238E27FC236}">
                <a16:creationId xmlns="" xmlns:a16="http://schemas.microsoft.com/office/drawing/2014/main" id="{F08E627B-5658-4CE3-BE0D-A70A2B28AF6E}"/>
              </a:ext>
            </a:extLst>
          </p:cNvPr>
          <p:cNvGrpSpPr>
            <a:grpSpLocks/>
          </p:cNvGrpSpPr>
          <p:nvPr/>
        </p:nvGrpSpPr>
        <p:grpSpPr bwMode="auto">
          <a:xfrm>
            <a:off x="595313" y="563563"/>
            <a:ext cx="1858962" cy="492125"/>
            <a:chOff x="427462" y="558483"/>
            <a:chExt cx="1858351" cy="492443"/>
          </a:xfrm>
        </p:grpSpPr>
        <p:grpSp>
          <p:nvGrpSpPr>
            <p:cNvPr id="75791" name="组合 5">
              <a:extLst>
                <a:ext uri="{FF2B5EF4-FFF2-40B4-BE49-F238E27FC236}">
                  <a16:creationId xmlns="" xmlns:a16="http://schemas.microsoft.com/office/drawing/2014/main" id="{C28B811B-2DED-4A7F-B74E-68D544E7C6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EFCC72BB-018B-4407-90AB-FCB5A52E97F4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7B9CA5C5-9D7C-456F-8CAE-A64313DFCA74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CF653620-A7CD-4325-87EF-A078B75209CA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7B9FE1C3-817B-4E16-A5CE-8FB39E9766BE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="" xmlns:a16="http://schemas.microsoft.com/office/drawing/2014/main" id="{63D7739F-AC74-4CC5-9155-7B03BF08965A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797" name="文本框 11">
              <a:extLst>
                <a:ext uri="{FF2B5EF4-FFF2-40B4-BE49-F238E27FC236}">
                  <a16:creationId xmlns="" xmlns:a16="http://schemas.microsoft.com/office/drawing/2014/main" id="{4A2CD611-5FA7-45E6-872C-89EE7A3F6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5798" name="文本框 7">
            <a:extLst>
              <a:ext uri="{FF2B5EF4-FFF2-40B4-BE49-F238E27FC236}">
                <a16:creationId xmlns="" xmlns:a16="http://schemas.microsoft.com/office/drawing/2014/main" id="{8374F7FC-0544-4DC3-A580-1E5640BA8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1600" y="585788"/>
            <a:ext cx="43307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用科学</a:t>
            </a:r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记数法表示小于</a:t>
            </a:r>
            <a:r>
              <a:rPr lang="en-US" altLang="zh-CN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</a:p>
        </p:txBody>
      </p: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78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2" grpId="0"/>
      <p:bldP spid="12293" grpId="0" bldLvl="0" animBg="1"/>
      <p:bldP spid="114695" grpId="0" bldLvl="0" animBg="1"/>
      <p:bldP spid="12296" grpId="0" bldLvl="0" animBg="1"/>
      <p:bldP spid="11469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>
            <a:extLst>
              <a:ext uri="{FF2B5EF4-FFF2-40B4-BE49-F238E27FC236}">
                <a16:creationId xmlns="" xmlns:a16="http://schemas.microsoft.com/office/drawing/2014/main" id="{66CF3D99-D1DA-4778-BE79-5608395A6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704850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)0.0204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5715" name="Text Box 3">
            <a:extLst>
              <a:ext uri="{FF2B5EF4-FFF2-40B4-BE49-F238E27FC236}">
                <a16:creationId xmlns="" xmlns:a16="http://schemas.microsoft.com/office/drawing/2014/main" id="{14180617-3926-4AAE-9B96-0D5B9D043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2675" y="1787525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TW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0.02 04</a:t>
            </a:r>
          </a:p>
        </p:txBody>
      </p:sp>
      <p:sp>
        <p:nvSpPr>
          <p:cNvPr id="115716" name="Text Box 4">
            <a:extLst>
              <a:ext uri="{FF2B5EF4-FFF2-40B4-BE49-F238E27FC236}">
                <a16:creationId xmlns="" xmlns:a16="http://schemas.microsoft.com/office/drawing/2014/main" id="{967CE6D6-BD31-4DE7-89BF-B31F18E13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3667125"/>
            <a:ext cx="386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0.0204=2.04×10</a:t>
            </a:r>
            <a:r>
              <a:rPr lang="en-US" altLang="zh-TW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altLang="zh-TW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AutoShape 5">
            <a:extLst>
              <a:ext uri="{FF2B5EF4-FFF2-40B4-BE49-F238E27FC236}">
                <a16:creationId xmlns="" xmlns:a16="http://schemas.microsoft.com/office/drawing/2014/main" id="{63755B4D-B146-4A3F-A6CB-4462EFE27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925" y="2363788"/>
            <a:ext cx="2744789" cy="444500"/>
          </a:xfrm>
          <a:prstGeom prst="wedgeRoundRectCallout">
            <a:avLst>
              <a:gd name="adj1" fmla="val 64014"/>
              <a:gd name="adj2" fmla="val -89681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原本的位置</a:t>
            </a:r>
          </a:p>
        </p:txBody>
      </p:sp>
      <p:sp>
        <p:nvSpPr>
          <p:cNvPr id="115718" name="Freeform 6">
            <a:extLst>
              <a:ext uri="{FF2B5EF4-FFF2-40B4-BE49-F238E27FC236}">
                <a16:creationId xmlns="" xmlns:a16="http://schemas.microsoft.com/office/drawing/2014/main" id="{82CCA6BA-CEF7-4EBF-9390-BDBDE6E4769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06925" y="2165350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719" name="Oval 7">
            <a:extLst>
              <a:ext uri="{FF2B5EF4-FFF2-40B4-BE49-F238E27FC236}">
                <a16:creationId xmlns="" xmlns:a16="http://schemas.microsoft.com/office/drawing/2014/main" id="{5367D7CC-A228-4DF9-AA00-F867A402C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75" y="2109788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5720" name="AutoShape 8">
            <a:extLst>
              <a:ext uri="{FF2B5EF4-FFF2-40B4-BE49-F238E27FC236}">
                <a16:creationId xmlns="" xmlns:a16="http://schemas.microsoft.com/office/drawing/2014/main" id="{3E6A1F2C-DB84-4D2B-B0D4-106A54B21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0175" y="992188"/>
            <a:ext cx="3098800" cy="444500"/>
          </a:xfrm>
          <a:prstGeom prst="wedgeRoundRectCallout">
            <a:avLst>
              <a:gd name="adj1" fmla="val -14542"/>
              <a:gd name="adj2" fmla="val 138204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的位置</a:t>
            </a:r>
          </a:p>
        </p:txBody>
      </p:sp>
      <p:sp>
        <p:nvSpPr>
          <p:cNvPr id="115721" name="Freeform 9">
            <a:extLst>
              <a:ext uri="{FF2B5EF4-FFF2-40B4-BE49-F238E27FC236}">
                <a16:creationId xmlns="" xmlns:a16="http://schemas.microsoft.com/office/drawing/2014/main" id="{EDD010FC-FD51-4E63-8690-098F4BC75D7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802188" y="2187575"/>
            <a:ext cx="195262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722" name="AutoShape 10">
            <a:extLst>
              <a:ext uri="{FF2B5EF4-FFF2-40B4-BE49-F238E27FC236}">
                <a16:creationId xmlns="" xmlns:a16="http://schemas.microsoft.com/office/drawing/2014/main" id="{777CF8EA-DF77-40D2-985C-3C36006E0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2724150"/>
            <a:ext cx="3276600" cy="457200"/>
          </a:xfrm>
          <a:prstGeom prst="wedgeRoundRectCallout">
            <a:avLst>
              <a:gd name="adj1" fmla="val -45139"/>
              <a:gd name="adj2" fmla="val -107815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位</a:t>
            </a:r>
          </a:p>
        </p:txBody>
      </p:sp>
      <p:sp>
        <p:nvSpPr>
          <p:cNvPr id="115723" name="AutoShape 11">
            <a:extLst>
              <a:ext uri="{FF2B5EF4-FFF2-40B4-BE49-F238E27FC236}">
                <a16:creationId xmlns="" xmlns:a16="http://schemas.microsoft.com/office/drawing/2014/main" id="{B262A7A7-D5FC-401C-9029-0E85D1ABBFD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700713" y="3179763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4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0"/>
      <p:bldP spid="13317" grpId="0" bldLvl="0" animBg="1"/>
      <p:bldP spid="115719" grpId="0" bldLvl="0" animBg="1"/>
      <p:bldP spid="115720" grpId="0" bldLvl="0" animBg="1"/>
      <p:bldP spid="11572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>
            <a:extLst>
              <a:ext uri="{FF2B5EF4-FFF2-40B4-BE49-F238E27FC236}">
                <a16:creationId xmlns="" xmlns:a16="http://schemas.microsoft.com/office/drawing/2014/main" id="{48DC0245-0B75-44D5-B8EF-449EFA5A5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5" y="733425"/>
            <a:ext cx="2649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)0.00036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739" name="Text Box 3">
            <a:extLst>
              <a:ext uri="{FF2B5EF4-FFF2-40B4-BE49-F238E27FC236}">
                <a16:creationId xmlns="" xmlns:a16="http://schemas.microsoft.com/office/drawing/2014/main" id="{A7D9C305-4334-4D50-A311-F2E5672CC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275" y="1835150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        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0.0003  6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16740" name="Text Box 4">
            <a:extLst>
              <a:ext uri="{FF2B5EF4-FFF2-40B4-BE49-F238E27FC236}">
                <a16:creationId xmlns="" xmlns:a16="http://schemas.microsoft.com/office/drawing/2014/main" id="{AF389989-F315-4D0E-9667-68BFEC5B9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4051" y="3829050"/>
            <a:ext cx="318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36=3.6×10</a:t>
            </a:r>
            <a:r>
              <a:rPr lang="en-US" altLang="zh-TW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</a:p>
        </p:txBody>
      </p:sp>
      <p:sp>
        <p:nvSpPr>
          <p:cNvPr id="116741" name="AutoShape 5">
            <a:extLst>
              <a:ext uri="{FF2B5EF4-FFF2-40B4-BE49-F238E27FC236}">
                <a16:creationId xmlns="" xmlns:a16="http://schemas.microsoft.com/office/drawing/2014/main" id="{8731C5D1-3733-46D8-A70B-DB32CA095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620963"/>
            <a:ext cx="2971800" cy="444500"/>
          </a:xfrm>
          <a:prstGeom prst="wedgeRoundRectCallout">
            <a:avLst>
              <a:gd name="adj1" fmla="val 45352"/>
              <a:gd name="adj2" fmla="val -130162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数点</a:t>
            </a:r>
            <a:r>
              <a:rPr lang="zh-TW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原本的位置</a:t>
            </a:r>
          </a:p>
        </p:txBody>
      </p:sp>
      <p:sp>
        <p:nvSpPr>
          <p:cNvPr id="116742" name="Freeform 6">
            <a:extLst>
              <a:ext uri="{FF2B5EF4-FFF2-40B4-BE49-F238E27FC236}">
                <a16:creationId xmlns="" xmlns:a16="http://schemas.microsoft.com/office/drawing/2014/main" id="{86A18F3B-1A3E-40EA-AE87-4364C6B013D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102100" y="2197100"/>
            <a:ext cx="149225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3" name="Oval 7">
            <a:extLst>
              <a:ext uri="{FF2B5EF4-FFF2-40B4-BE49-F238E27FC236}">
                <a16:creationId xmlns="" xmlns:a16="http://schemas.microsoft.com/office/drawing/2014/main" id="{F09245D2-A39A-4000-A23C-CA95E7040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3938" y="2205038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AutoShape 8">
            <a:extLst>
              <a:ext uri="{FF2B5EF4-FFF2-40B4-BE49-F238E27FC236}">
                <a16:creationId xmlns="" xmlns:a16="http://schemas.microsoft.com/office/drawing/2014/main" id="{811F206F-481E-4C3E-A03F-2AC58BDD5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0813" y="969963"/>
            <a:ext cx="3040062" cy="444500"/>
          </a:xfrm>
          <a:prstGeom prst="wedgeRoundRectCallout">
            <a:avLst>
              <a:gd name="adj1" fmla="val -20509"/>
              <a:gd name="adj2" fmla="val 181097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的位置</a:t>
            </a:r>
          </a:p>
        </p:txBody>
      </p:sp>
      <p:sp>
        <p:nvSpPr>
          <p:cNvPr id="116745" name="Freeform 9">
            <a:extLst>
              <a:ext uri="{FF2B5EF4-FFF2-40B4-BE49-F238E27FC236}">
                <a16:creationId xmlns="" xmlns:a16="http://schemas.microsoft.com/office/drawing/2014/main" id="{86C9082C-F22A-4C92-BE38-AF5F4F20F6D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292600" y="2193925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6" name="AutoShape 10">
            <a:extLst>
              <a:ext uri="{FF2B5EF4-FFF2-40B4-BE49-F238E27FC236}">
                <a16:creationId xmlns="" xmlns:a16="http://schemas.microsoft.com/office/drawing/2014/main" id="{E4866965-601B-4E0C-8DCD-E8EE5ECA8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2632075"/>
            <a:ext cx="3084512" cy="625475"/>
          </a:xfrm>
          <a:prstGeom prst="wedgeRoundRectCallout">
            <a:avLst>
              <a:gd name="adj1" fmla="val -38167"/>
              <a:gd name="adj2" fmla="val -86380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位</a:t>
            </a:r>
          </a:p>
        </p:txBody>
      </p:sp>
      <p:sp>
        <p:nvSpPr>
          <p:cNvPr id="116747" name="AutoShape 11">
            <a:extLst>
              <a:ext uri="{FF2B5EF4-FFF2-40B4-BE49-F238E27FC236}">
                <a16:creationId xmlns="" xmlns:a16="http://schemas.microsoft.com/office/drawing/2014/main" id="{487021BC-2D4F-4967-A009-62917278B70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195888" y="3284538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8" name="Freeform 12">
            <a:extLst>
              <a:ext uri="{FF2B5EF4-FFF2-40B4-BE49-F238E27FC236}">
                <a16:creationId xmlns="" xmlns:a16="http://schemas.microsoft.com/office/drawing/2014/main" id="{CC3CC7BC-1F02-41D2-BE1E-31A90F4B7CF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68813" y="2195513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9" name="Freeform 13">
            <a:extLst>
              <a:ext uri="{FF2B5EF4-FFF2-40B4-BE49-F238E27FC236}">
                <a16:creationId xmlns="" xmlns:a16="http://schemas.microsoft.com/office/drawing/2014/main" id="{5BAC442B-F196-4284-AC3C-5AFD4CD3916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673600" y="2209800"/>
            <a:ext cx="149225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77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0" grpId="0"/>
      <p:bldP spid="116741" grpId="0" bldLvl="0" animBg="1"/>
      <p:bldP spid="116743" grpId="0" bldLvl="0" animBg="1"/>
      <p:bldP spid="14344" grpId="0" bldLvl="0" animBg="1"/>
      <p:bldP spid="11674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>
            <a:extLst>
              <a:ext uri="{FF2B5EF4-FFF2-40B4-BE49-F238E27FC236}">
                <a16:creationId xmlns="" xmlns:a16="http://schemas.microsoft.com/office/drawing/2014/main" id="{A0160D52-9D57-4FA4-89C6-0E971DC3F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213" y="2144713"/>
            <a:ext cx="5683250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78=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-7.8×10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020 09=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2.009×10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8851" name="Rectangle 5">
            <a:extLst>
              <a:ext uri="{FF2B5EF4-FFF2-40B4-BE49-F238E27FC236}">
                <a16:creationId xmlns="" xmlns:a16="http://schemas.microsoft.com/office/drawing/2014/main" id="{CD9B8173-97F7-4AC6-A6C4-8BE8557CD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0338" y="709613"/>
            <a:ext cx="719931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0.00002009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47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7" name="组合 6">
            <a:extLst>
              <a:ext uri="{FF2B5EF4-FFF2-40B4-BE49-F238E27FC236}">
                <a16:creationId xmlns="" xmlns:a16="http://schemas.microsoft.com/office/drawing/2014/main" id="{FD67E1FC-5C33-4C68-A5B3-3C0933295CE0}"/>
              </a:ext>
            </a:extLst>
          </p:cNvPr>
          <p:cNvGrpSpPr>
            <a:grpSpLocks/>
          </p:cNvGrpSpPr>
          <p:nvPr/>
        </p:nvGrpSpPr>
        <p:grpSpPr bwMode="auto">
          <a:xfrm>
            <a:off x="558800" y="633413"/>
            <a:ext cx="1858963" cy="492125"/>
            <a:chOff x="427462" y="558483"/>
            <a:chExt cx="1858351" cy="491808"/>
          </a:xfrm>
        </p:grpSpPr>
        <p:grpSp>
          <p:nvGrpSpPr>
            <p:cNvPr id="79878" name="组合 5">
              <a:extLst>
                <a:ext uri="{FF2B5EF4-FFF2-40B4-BE49-F238E27FC236}">
                  <a16:creationId xmlns="" xmlns:a16="http://schemas.microsoft.com/office/drawing/2014/main" id="{F624577B-A0DD-4611-93C3-BB9BE40E71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E7AA145A-2B17-471B-A56F-5D59A54FDD9F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73589FB2-0793-4EF0-A2A2-931AED52D496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AC1C5624-67DB-4C54-84B1-A27E64DA4106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6EF9ADDD-7944-4E55-A212-A050416CFDDE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E5B5BB11-9EA0-4D2B-B138-6F171A7F5CBD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9884" name="文本框 11">
              <a:extLst>
                <a:ext uri="{FF2B5EF4-FFF2-40B4-BE49-F238E27FC236}">
                  <a16:creationId xmlns="" xmlns:a16="http://schemas.microsoft.com/office/drawing/2014/main" id="{AAE12D06-5F64-47BC-8A76-45B24A80C7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9885" name="文本框 7">
            <a:extLst>
              <a:ext uri="{FF2B5EF4-FFF2-40B4-BE49-F238E27FC236}">
                <a16:creationId xmlns="" xmlns:a16="http://schemas.microsoft.com/office/drawing/2014/main" id="{08EF505C-E6F7-4727-85FC-B4C174822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4450" y="652463"/>
            <a:ext cx="43307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科学记数法有关计算</a:t>
            </a:r>
            <a:endParaRPr lang="en-US" altLang="zh-CN" sz="25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94E0C15-95FE-4ADF-AD03-42472119E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071" y="1212940"/>
            <a:ext cx="796925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(1.6×10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1BEDFD8-62FA-4F09-96A3-9ED950A90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5" y="3838575"/>
            <a:ext cx="789424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  <a:prstDash val="sysDash"/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总结：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科学</a:t>
            </a:r>
            <a:r>
              <a:rPr lang="zh-CN" altLang="en-US" sz="2000" b="1" dirty="0">
                <a:latin typeface="宋体" panose="02010600030101010101" pitchFamily="2" charset="-122"/>
              </a:rPr>
              <a:t>记数法的有关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计算，分别</a:t>
            </a:r>
            <a:r>
              <a:rPr lang="zh-CN" altLang="en-US" sz="2000" b="1" dirty="0">
                <a:latin typeface="宋体" panose="02010600030101010101" pitchFamily="2" charset="-122"/>
              </a:rPr>
              <a:t>把前边的数进行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运算，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10</a:t>
            </a:r>
            <a:r>
              <a:rPr lang="zh-CN" altLang="en-US" sz="2000" b="1" dirty="0">
                <a:latin typeface="宋体" panose="02010600030101010101" pitchFamily="2" charset="-122"/>
              </a:rPr>
              <a:t>的幂进行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运算，再</a:t>
            </a:r>
            <a:r>
              <a:rPr lang="zh-CN" altLang="en-US" sz="2000" b="1" dirty="0">
                <a:latin typeface="宋体" panose="02010600030101010101" pitchFamily="2" charset="-122"/>
              </a:rPr>
              <a:t>把所得结果相乘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A270C19-79EB-4B0A-AD19-475BDE0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75" y="2297490"/>
            <a:ext cx="42227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解：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÷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=(-4÷2)(10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÷10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=-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 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810124" y="2333446"/>
            <a:ext cx="3838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(1.6×10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-4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×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(5×10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</a:p>
        </p:txBody>
      </p:sp>
    </p:spTree>
    <p:extLst>
      <p:ext uri="{BB962C8B-B14F-4D97-AF65-F5344CB8AC3E}">
        <p14:creationId xmlns:p14="http://schemas.microsoft.com/office/powerpoint/2010/main" val="390187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4">
            <a:extLst>
              <a:ext uri="{FF2B5EF4-FFF2-40B4-BE49-F238E27FC236}">
                <a16:creationId xmlns="" xmlns:a16="http://schemas.microsoft.com/office/drawing/2014/main" id="{FCC5AACC-A14A-4337-846C-5B3B7E5AB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677863"/>
            <a:ext cx="1474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计算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srgbClr val="F07474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Text Box 6">
            <a:extLst>
              <a:ext uri="{FF2B5EF4-FFF2-40B4-BE49-F238E27FC236}">
                <a16:creationId xmlns="" xmlns:a16="http://schemas.microsoft.com/office/drawing/2014/main" id="{14C5BEFE-429E-475A-A967-23FB90518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7288" y="673100"/>
            <a:ext cx="39639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.2×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="" xmlns:a16="http://schemas.microsoft.com/office/drawing/2014/main" id="{58DC3290-5DB2-49F5-9EF9-70A7030C1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1835646"/>
            <a:ext cx="44989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.2×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(2×3.2)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-6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=6.4×10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5" y="6461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800600" y="1835646"/>
            <a:ext cx="385762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en-US" altLang="zh-CN" sz="22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</a:rPr>
              <a:t>)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2×10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－6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÷ 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－4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=(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4×10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</a:t>
            </a:r>
            <a:endParaRPr lang="en-US" altLang="zh-CN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4×10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-12-(-12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=4×10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0</a:t>
            </a: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=4×1</a:t>
            </a: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39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3">
            <a:extLst>
              <a:ext uri="{FF2B5EF4-FFF2-40B4-BE49-F238E27FC236}">
                <a16:creationId xmlns="" xmlns:a16="http://schemas.microsoft.com/office/drawing/2014/main" id="{F95DD147-74FA-47C4-82B7-7E015CE45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1122363"/>
            <a:ext cx="82661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(nm)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非常小的长度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nm=10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–9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，把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nm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的物体放到乒乓球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上，就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如同把乒乓球放到地球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的空间可以放多少个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nm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之间间隙忽略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44" name="Text Box 4">
            <a:extLst>
              <a:ext uri="{FF2B5EF4-FFF2-40B4-BE49-F238E27FC236}">
                <a16:creationId xmlns="" xmlns:a16="http://schemas.microsoft.com/office/drawing/2014/main" id="{592C75FA-83B8-4831-84AB-5E3D6B85A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2986088"/>
            <a:ext cx="8128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mm=10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nm=10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(10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÷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÷ 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1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的空间可以放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nm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的物体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1927" name="组合 6">
            <a:extLst>
              <a:ext uri="{FF2B5EF4-FFF2-40B4-BE49-F238E27FC236}">
                <a16:creationId xmlns="" xmlns:a16="http://schemas.microsoft.com/office/drawing/2014/main" id="{7CAB5A62-6F74-4F5E-B218-CE8E1AB8B3F6}"/>
              </a:ext>
            </a:extLst>
          </p:cNvPr>
          <p:cNvGrpSpPr>
            <a:grpSpLocks/>
          </p:cNvGrpSpPr>
          <p:nvPr/>
        </p:nvGrpSpPr>
        <p:grpSpPr bwMode="auto">
          <a:xfrm>
            <a:off x="530225" y="633413"/>
            <a:ext cx="1858963" cy="492125"/>
            <a:chOff x="427462" y="558483"/>
            <a:chExt cx="1858351" cy="491808"/>
          </a:xfrm>
        </p:grpSpPr>
        <p:grpSp>
          <p:nvGrpSpPr>
            <p:cNvPr id="81928" name="组合 5">
              <a:extLst>
                <a:ext uri="{FF2B5EF4-FFF2-40B4-BE49-F238E27FC236}">
                  <a16:creationId xmlns="" xmlns:a16="http://schemas.microsoft.com/office/drawing/2014/main" id="{51071BE1-EFCE-459A-94EF-291BD4F704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>
                <a:extLst>
                  <a:ext uri="{FF2B5EF4-FFF2-40B4-BE49-F238E27FC236}">
                    <a16:creationId xmlns="" xmlns:a16="http://schemas.microsoft.com/office/drawing/2014/main" id="{E5C4D39E-6B77-47E0-9111-EFC79D8DDE94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63B1015A-4FAD-4ADB-AAAE-83EB4CDE1214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2C78F6C9-C9EE-4584-8C58-D599E0275AAB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920C7123-98FD-40EB-A359-67AEBF354F7F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64070069-3CDC-40A7-A93E-C98BCDDACDCE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1934" name="文本框 11">
              <a:extLst>
                <a:ext uri="{FF2B5EF4-FFF2-40B4-BE49-F238E27FC236}">
                  <a16:creationId xmlns="" xmlns:a16="http://schemas.microsoft.com/office/drawing/2014/main" id="{8E53CF86-4607-46D7-AE95-B0A37B910D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5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1935" name="文本框 7">
            <a:extLst>
              <a:ext uri="{FF2B5EF4-FFF2-40B4-BE49-F238E27FC236}">
                <a16:creationId xmlns="" xmlns:a16="http://schemas.microsoft.com/office/drawing/2014/main" id="{BC4823B7-ED2E-44DC-B62A-AC731B5D3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4" y="614363"/>
            <a:ext cx="51022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利用科学记数法解答实际问题</a:t>
            </a:r>
          </a:p>
        </p:txBody>
      </p:sp>
      <p:grpSp>
        <p:nvGrpSpPr>
          <p:cNvPr id="1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99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8" name="Text Box 8">
            <a:extLst>
              <a:ext uri="{FF2B5EF4-FFF2-40B4-BE49-F238E27FC236}">
                <a16:creationId xmlns="" xmlns:a16="http://schemas.microsoft.com/office/drawing/2014/main" id="{B6D9858D-A659-4726-8539-82555C77A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137" y="527050"/>
            <a:ext cx="766603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某种大肠杆菌的半径是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3.5×10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-6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只苍蝇携带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这种细菌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如果把这种细菌近似地看成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球状，那么这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只苍蝇所携带的所有大肠杆菌的总体积是多少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立方米？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精确到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，球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的体积公式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π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大肠杆菌的体积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是</a:t>
            </a:r>
            <a:endParaRPr lang="en-US" altLang="zh-CN" sz="2400" b="1" dirty="0" smtClean="0">
              <a:solidFill>
                <a:prstClr val="black"/>
              </a:solidFill>
              <a:latin typeface="仿宋" pitchFamily="49" charset="-122"/>
              <a:ea typeface="仿宋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·(3.5×10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≈1.796×10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 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体积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1.796×10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×1.4×10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≈2.514×10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 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这</a:t>
            </a:r>
            <a:r>
              <a:rPr lang="zh-CN" altLang="en-US" sz="2400" b="1" dirty="0">
                <a:solidFill>
                  <a:prstClr val="black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只苍蝇共携带大肠杆菌的总体积是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2.514×10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51210" name="Object 10">
            <a:extLst>
              <a:ext uri="{FF2B5EF4-FFF2-40B4-BE49-F238E27FC236}">
                <a16:creationId xmlns="" xmlns:a16="http://schemas.microsoft.com/office/drawing/2014/main" id="{0CA44308-6CF1-4F14-8697-F49334F3F57B}"/>
              </a:ext>
            </a:extLst>
          </p:cNvPr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25464163"/>
              </p:ext>
            </p:extLst>
          </p:nvPr>
        </p:nvGraphicFramePr>
        <p:xfrm>
          <a:off x="2934896" y="2970213"/>
          <a:ext cx="152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1" r:id="rId3" imgW="128160" imgH="471960" progId="Equation.DSMT4">
                  <p:embed/>
                </p:oleObj>
              </mc:Choice>
              <mc:Fallback>
                <p:oleObj r:id="rId3" imgW="128160" imgH="4719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4896" y="2970213"/>
                        <a:ext cx="152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40" y="5603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551804"/>
              </p:ext>
            </p:extLst>
          </p:nvPr>
        </p:nvGraphicFramePr>
        <p:xfrm>
          <a:off x="6578600" y="1892300"/>
          <a:ext cx="23018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72" name="Equation" r:id="rId6" imgW="203040" imgH="609480" progId="Equation.DSMT4">
                  <p:embed/>
                </p:oleObj>
              </mc:Choice>
              <mc:Fallback>
                <p:oleObj name="Equation" r:id="rId6" imgW="203040" imgH="609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8600" y="1892300"/>
                        <a:ext cx="23018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72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8F55C71D-40A5-42DF-B78A-CE6D61700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3157538"/>
            <a:ext cx="6953250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负整数指数幂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的意义及表示法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BFFC7A00-C3EB-4E98-A61F-1246B9FF0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944" y="1292225"/>
            <a:ext cx="6602413" cy="107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运用分式的有关知识推导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整数指数幂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的意义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1467" y="895194"/>
            <a:ext cx="7646582" cy="3181117"/>
            <a:chOff x="66617" y="676364"/>
            <a:chExt cx="7646582" cy="3181117"/>
          </a:xfrm>
        </p:grpSpPr>
        <p:grpSp>
          <p:nvGrpSpPr>
            <p:cNvPr id="18" name="组合 14"/>
            <p:cNvGrpSpPr/>
            <p:nvPr/>
          </p:nvGrpSpPr>
          <p:grpSpPr>
            <a:xfrm>
              <a:off x="66617" y="1201214"/>
              <a:ext cx="7645373" cy="2656267"/>
              <a:chOff x="410" y="1291"/>
              <a:chExt cx="13584" cy="5504"/>
            </a:xfrm>
          </p:grpSpPr>
          <p:sp>
            <p:nvSpPr>
              <p:cNvPr id="22" name="直接箭头连接符 21"/>
              <p:cNvSpPr/>
              <p:nvPr/>
            </p:nvSpPr>
            <p:spPr>
              <a:xfrm flipV="1">
                <a:off x="410" y="672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" name="肘形连接符 22"/>
              <p:cNvSpPr/>
              <p:nvPr/>
            </p:nvSpPr>
            <p:spPr>
              <a:xfrm rot="5400000" flipH="1" flipV="1">
                <a:off x="10930" y="37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1" name="直接箭头连接符 20"/>
            <p:cNvCxnSpPr/>
            <p:nvPr/>
          </p:nvCxnSpPr>
          <p:spPr>
            <a:xfrm flipV="1">
              <a:off x="7713199" y="67636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Box 2">
            <a:extLst>
              <a:ext uri="{FF2B5EF4-FFF2-40B4-BE49-F238E27FC236}">
                <a16:creationId xmlns="" xmlns:a16="http://schemas.microsoft.com/office/drawing/2014/main" id="{24247276-33D5-4819-B02F-5450F72AA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" y="1011238"/>
            <a:ext cx="84518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世界上能制造的芯片最小工艺水平是5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我国能制造芯片的最小工艺水平是16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1纳米=10</a:t>
            </a:r>
            <a:r>
              <a:rPr lang="zh-CN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﹣9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科学记数法将16纳米表示为　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</a:p>
        </p:txBody>
      </p:sp>
      <p:grpSp>
        <p:nvGrpSpPr>
          <p:cNvPr id="83970" name="组合 3">
            <a:extLst>
              <a:ext uri="{FF2B5EF4-FFF2-40B4-BE49-F238E27FC236}">
                <a16:creationId xmlns="" xmlns:a16="http://schemas.microsoft.com/office/drawing/2014/main" id="{A745F934-B4C2-4FEC-BE7D-080F9A8D93FF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83971" name="组合 2">
              <a:extLst>
                <a:ext uri="{FF2B5EF4-FFF2-40B4-BE49-F238E27FC236}">
                  <a16:creationId xmlns="" xmlns:a16="http://schemas.microsoft.com/office/drawing/2014/main" id="{6214AB0F-D85E-4998-83B5-645B519E9D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5B33CF11-8262-47B8-BE73-763EC5263ECB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1577B2ED-993C-40C4-8875-2F0D4CD3C770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85DA9BE3-01CC-43EC-BB39-68EDCC56CB2A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2ECB1CCB-BC8C-4854-B47E-DAEA20406A42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976" name="矩形 1">
              <a:extLst>
                <a:ext uri="{FF2B5EF4-FFF2-40B4-BE49-F238E27FC236}">
                  <a16:creationId xmlns="" xmlns:a16="http://schemas.microsoft.com/office/drawing/2014/main" id="{9267136A-4078-43F9-A6D1-F8DEAAE16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DCB4A85-208E-4C8A-B2E5-9CF300697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363" y="2933715"/>
            <a:ext cx="171291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1.6×10</a:t>
            </a:r>
            <a:r>
              <a:rPr lang="zh-CN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﹣8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767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003" name="组合 7">
            <a:extLst>
              <a:ext uri="{FF2B5EF4-FFF2-40B4-BE49-F238E27FC236}">
                <a16:creationId xmlns="" xmlns:a16="http://schemas.microsoft.com/office/drawing/2014/main" id="{E345FAA3-7251-490B-BE9B-220E86A7622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28638"/>
            <a:ext cx="2480310" cy="492828"/>
            <a:chOff x="5083" y="1100"/>
            <a:chExt cx="3905" cy="778"/>
          </a:xfrm>
        </p:grpSpPr>
        <p:grpSp>
          <p:nvGrpSpPr>
            <p:cNvPr id="85004" name="组合 1">
              <a:extLst>
                <a:ext uri="{FF2B5EF4-FFF2-40B4-BE49-F238E27FC236}">
                  <a16:creationId xmlns="" xmlns:a16="http://schemas.microsoft.com/office/drawing/2014/main" id="{ACC60824-DC90-41D4-B61B-1BC81FF436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20A65147-3B6F-49A3-B43A-CB0DAF049E71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BCA0CE72-5175-4CAA-BA8C-F82CD5B79080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000777EF-0250-4343-BE14-7287A88E1DC7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3FD359A8-C065-4453-BA48-D1F81E2B26DA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0F5FD393-7EA6-4B9C-B2AD-CBBB21553B64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10" name="TextBox 15">
              <a:extLst>
                <a:ext uri="{FF2B5EF4-FFF2-40B4-BE49-F238E27FC236}">
                  <a16:creationId xmlns="" xmlns:a16="http://schemas.microsoft.com/office/drawing/2014/main" id="{46528CCA-D90D-46AC-8D8E-B52B21951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04254" y="1273165"/>
            <a:ext cx="73883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斑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叶兰被列为国家二级保护植物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一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粒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种子重约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0.000 000 5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克将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0. 000 000 5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用科学记数法表示为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 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)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/>
            </a:r>
            <a:br>
              <a:rPr lang="en-US" altLang="zh-CN" sz="2400" b="1" dirty="0">
                <a:latin typeface="+mn-lt"/>
                <a:ea typeface="楷体" pitchFamily="49" charset="-122"/>
              </a:rPr>
            </a:br>
            <a:r>
              <a:rPr lang="en-US" altLang="zh-CN" sz="2400" b="1" dirty="0" smtClean="0">
                <a:latin typeface="+mn-lt"/>
                <a:ea typeface="楷体" pitchFamily="49" charset="-122"/>
              </a:rPr>
              <a:t>A.5×10</a:t>
            </a:r>
            <a:r>
              <a:rPr lang="en-US" altLang="zh-CN" sz="2400" b="1" baseline="30000" dirty="0" smtClean="0">
                <a:latin typeface="+mn-lt"/>
                <a:ea typeface="楷体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    B.5</a:t>
            </a:r>
            <a:r>
              <a:rPr lang="en-US" altLang="zh-CN" sz="2400" b="1" dirty="0" smtClean="0">
                <a:ea typeface="楷体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itchFamily="49" charset="-122"/>
              </a:rPr>
              <a:t>-7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/>
            </a:r>
            <a:br>
              <a:rPr lang="en-US" altLang="zh-CN" sz="2400" b="1" dirty="0">
                <a:latin typeface="+mn-lt"/>
                <a:ea typeface="楷体" pitchFamily="49" charset="-122"/>
              </a:rPr>
            </a:br>
            <a:r>
              <a:rPr lang="en-US" altLang="zh-CN" sz="2400" b="1" dirty="0" smtClean="0">
                <a:latin typeface="+mn-lt"/>
                <a:ea typeface="楷体" pitchFamily="49" charset="-122"/>
              </a:rPr>
              <a:t>C.0.5</a:t>
            </a:r>
            <a:r>
              <a:rPr lang="en-US" altLang="zh-CN" sz="2400" b="1" dirty="0" smtClean="0">
                <a:ea typeface="楷体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itchFamily="49" charset="-122"/>
              </a:rPr>
              <a:t>-6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                    D.5</a:t>
            </a:r>
            <a:r>
              <a:rPr lang="en-US" altLang="zh-CN" sz="2400" b="1" dirty="0" smtClean="0">
                <a:ea typeface="楷体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itchFamily="49" charset="-122"/>
              </a:rPr>
              <a:t>-6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/>
            </a:r>
            <a:br>
              <a:rPr lang="en-US" altLang="zh-CN" sz="2400" b="1" dirty="0">
                <a:latin typeface="+mn-lt"/>
                <a:ea typeface="楷体" pitchFamily="49" charset="-122"/>
              </a:rPr>
            </a:b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="" xmlns:a16="http://schemas.microsoft.com/office/drawing/2014/main" id="{67D8B65D-B679-445F-ACDE-123EC9EFD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541" y="1916162"/>
            <a:ext cx="511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41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0AC2463-F4F8-4DFD-A6D2-CF45EE6480B6}"/>
              </a:ext>
            </a:extLst>
          </p:cNvPr>
          <p:cNvSpPr/>
          <p:nvPr/>
        </p:nvSpPr>
        <p:spPr bwMode="auto">
          <a:xfrm>
            <a:off x="1027113" y="1053255"/>
            <a:ext cx="6954837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0.000001 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0.001357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0.000504 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9" name="对象 8">
            <a:extLst>
              <a:ext uri="{FF2B5EF4-FFF2-40B4-BE49-F238E27FC236}">
                <a16:creationId xmlns="" xmlns:a16="http://schemas.microsoft.com/office/drawing/2014/main" id="{F4253E1C-657D-48FC-8198-D2F14B254D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905149"/>
              </p:ext>
            </p:extLst>
          </p:nvPr>
        </p:nvGraphicFramePr>
        <p:xfrm>
          <a:off x="3049588" y="1957388"/>
          <a:ext cx="42862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6" name="Equation" r:id="rId3" imgW="583920" imgH="406080" progId="Equation.DSMT4">
                  <p:embed/>
                </p:oleObj>
              </mc:Choice>
              <mc:Fallback>
                <p:oleObj name="Equation" r:id="rId3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9588" y="1957388"/>
                        <a:ext cx="42862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B17B32E9-301E-4DD1-AB80-B0EF0BB34F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548893"/>
              </p:ext>
            </p:extLst>
          </p:nvPr>
        </p:nvGraphicFramePr>
        <p:xfrm>
          <a:off x="3559307" y="2796909"/>
          <a:ext cx="596688" cy="298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7" name="Equation" r:id="rId5" imgW="812520" imgH="406080" progId="Equation.DSMT4">
                  <p:embed/>
                </p:oleObj>
              </mc:Choice>
              <mc:Fallback>
                <p:oleObj name="Equation" r:id="rId5" imgW="8125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307" y="2796909"/>
                        <a:ext cx="596688" cy="2983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930E2B92-1B3C-4351-971F-BCD1E2CE60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561462"/>
              </p:ext>
            </p:extLst>
          </p:nvPr>
        </p:nvGraphicFramePr>
        <p:xfrm>
          <a:off x="3392488" y="3506788"/>
          <a:ext cx="14128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8" name="Equation" r:id="rId7" imgW="1917360" imgH="406080" progId="Equation.DSMT4">
                  <p:embed/>
                </p:oleObj>
              </mc:Choice>
              <mc:Fallback>
                <p:oleObj name="Equation" r:id="rId7" imgW="19173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488" y="3506788"/>
                        <a:ext cx="141287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extLst>
              <a:ext uri="{FF2B5EF4-FFF2-40B4-BE49-F238E27FC236}">
                <a16:creationId xmlns="" xmlns:a16="http://schemas.microsoft.com/office/drawing/2014/main" id="{21F8401F-819F-40E5-B0E6-2CB89536ED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365230"/>
              </p:ext>
            </p:extLst>
          </p:nvPr>
        </p:nvGraphicFramePr>
        <p:xfrm>
          <a:off x="3355975" y="4233863"/>
          <a:ext cx="14382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9" name="Equation" r:id="rId9" imgW="1955520" imgH="406080" progId="Equation.DSMT4">
                  <p:embed/>
                </p:oleObj>
              </mc:Choice>
              <mc:Fallback>
                <p:oleObj name="Equation" r:id="rId9" imgW="19555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4233863"/>
                        <a:ext cx="143827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5003" name="组合 7">
            <a:extLst>
              <a:ext uri="{FF2B5EF4-FFF2-40B4-BE49-F238E27FC236}">
                <a16:creationId xmlns="" xmlns:a16="http://schemas.microsoft.com/office/drawing/2014/main" id="{E345FAA3-7251-490B-BE9B-220E86A7622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28638"/>
            <a:ext cx="2480310" cy="492828"/>
            <a:chOff x="5083" y="1100"/>
            <a:chExt cx="3905" cy="778"/>
          </a:xfrm>
        </p:grpSpPr>
        <p:grpSp>
          <p:nvGrpSpPr>
            <p:cNvPr id="85004" name="组合 1">
              <a:extLst>
                <a:ext uri="{FF2B5EF4-FFF2-40B4-BE49-F238E27FC236}">
                  <a16:creationId xmlns="" xmlns:a16="http://schemas.microsoft.com/office/drawing/2014/main" id="{ACC60824-DC90-41D4-B61B-1BC81FF436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20A65147-3B6F-49A3-B43A-CB0DAF049E71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BCA0CE72-5175-4CAA-BA8C-F82CD5B79080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000777EF-0250-4343-BE14-7287A88E1DC7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3FD359A8-C065-4453-BA48-D1F81E2B26DA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0F5FD393-7EA6-4B9C-B2AD-CBBB21553B64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10" name="TextBox 15">
              <a:extLst>
                <a:ext uri="{FF2B5EF4-FFF2-40B4-BE49-F238E27FC236}">
                  <a16:creationId xmlns="" xmlns:a16="http://schemas.microsoft.com/office/drawing/2014/main" id="{46528CCA-D90D-46AC-8D8E-B52B21951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089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E148D14-06EA-4571-91FD-008AC6821076}"/>
              </a:ext>
            </a:extLst>
          </p:cNvPr>
          <p:cNvSpPr/>
          <p:nvPr/>
        </p:nvSpPr>
        <p:spPr bwMode="auto">
          <a:xfrm>
            <a:off x="608013" y="1169988"/>
            <a:ext cx="7305675" cy="2787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下列是用科学记数法表示的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数，试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写出它的原数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-8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3.14×10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-6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3.05×10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30E3682-9723-4E03-B042-D9843AB88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9965" y="1870075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0.000000045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="" xmlns:a16="http://schemas.microsoft.com/office/drawing/2014/main" id="{29E55E2E-C981-4550-BFC2-DA440FFCA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1402" y="2693988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-0.00000314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="" xmlns:a16="http://schemas.microsoft.com/office/drawing/2014/main" id="{67D8B65D-B679-445F-ACDE-123EC9EFD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244" y="3409951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-0.00305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7">
            <a:extLst>
              <a:ext uri="{FF2B5EF4-FFF2-40B4-BE49-F238E27FC236}">
                <a16:creationId xmlns="" xmlns:a16="http://schemas.microsoft.com/office/drawing/2014/main" id="{E345FAA3-7251-490B-BE9B-220E86A76227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28638"/>
            <a:ext cx="2480310" cy="492828"/>
            <a:chOff x="5083" y="1100"/>
            <a:chExt cx="3905" cy="778"/>
          </a:xfrm>
        </p:grpSpPr>
        <p:grpSp>
          <p:nvGrpSpPr>
            <p:cNvPr id="20" name="组合 1">
              <a:extLst>
                <a:ext uri="{FF2B5EF4-FFF2-40B4-BE49-F238E27FC236}">
                  <a16:creationId xmlns="" xmlns:a16="http://schemas.microsoft.com/office/drawing/2014/main" id="{ACC60824-DC90-41D4-B61B-1BC81FF436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20A65147-3B6F-49A3-B43A-CB0DAF049E71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="" xmlns:a16="http://schemas.microsoft.com/office/drawing/2014/main" id="{BCA0CE72-5175-4CAA-BA8C-F82CD5B79080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缺角矩形 31">
                <a:extLst>
                  <a:ext uri="{FF2B5EF4-FFF2-40B4-BE49-F238E27FC236}">
                    <a16:creationId xmlns="" xmlns:a16="http://schemas.microsoft.com/office/drawing/2014/main" id="{000777EF-0250-4343-BE14-7287A88E1DC7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缺角矩形 32">
                <a:extLst>
                  <a:ext uri="{FF2B5EF4-FFF2-40B4-BE49-F238E27FC236}">
                    <a16:creationId xmlns="" xmlns:a16="http://schemas.microsoft.com/office/drawing/2014/main" id="{3FD359A8-C065-4453-BA48-D1F81E2B26DA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="" xmlns:a16="http://schemas.microsoft.com/office/drawing/2014/main" id="{0F5FD393-7EA6-4B9C-B2AD-CBBB21553B64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" name="TextBox 15">
              <a:extLst>
                <a:ext uri="{FF2B5EF4-FFF2-40B4-BE49-F238E27FC236}">
                  <a16:creationId xmlns="" xmlns:a16="http://schemas.microsoft.com/office/drawing/2014/main" id="{46528CCA-D90D-46AC-8D8E-B52B21951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96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DDC4AE-FAA4-413B-820B-D85B97F3B889}"/>
              </a:ext>
            </a:extLst>
          </p:cNvPr>
          <p:cNvSpPr/>
          <p:nvPr/>
        </p:nvSpPr>
        <p:spPr bwMode="auto">
          <a:xfrm>
            <a:off x="1065213" y="1076325"/>
            <a:ext cx="6954837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)×(1.8×10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(1.8×10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)÷(3×10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B0221924-DD29-4D51-B595-503A1FF4E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188" y="2101850"/>
            <a:ext cx="5494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74D3CB9-3FEE-4062-AB26-5ECA56216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188" y="3597275"/>
            <a:ext cx="5494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6">
            <a:extLst>
              <a:ext uri="{FF2B5EF4-FFF2-40B4-BE49-F238E27FC236}">
                <a16:creationId xmlns="" xmlns:a16="http://schemas.microsoft.com/office/drawing/2014/main" id="{D439D208-7328-4C8A-B597-42EDA3C6C1B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6889"/>
            <a:ext cx="2480310" cy="500049"/>
            <a:chOff x="5060" y="904"/>
            <a:chExt cx="3905" cy="787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B8489738-7F86-41A4-8BAA-D492A004C30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C5F6AB61-213A-4D77-AE03-B6BDAA70F244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86143743-E2D5-4337-9C20-C68FAD2B19AD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9A4BAD4A-E194-499C-BB8B-2317809E74D8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6F78350D-ECD1-457F-BA1D-CECAF56539DB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B60614CA-24DD-41C0-88A4-D9325C697A0F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3" name="TextBox 15">
              <a:extLst>
                <a:ext uri="{FF2B5EF4-FFF2-40B4-BE49-F238E27FC236}">
                  <a16:creationId xmlns="" xmlns:a16="http://schemas.microsoft.com/office/drawing/2014/main" id="{89630F30-1802-4E2C-967F-538E6070D0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492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54389CF-EBF0-4F60-9901-26E6CAE92F88}"/>
              </a:ext>
            </a:extLst>
          </p:cNvPr>
          <p:cNvSpPr/>
          <p:nvPr/>
        </p:nvSpPr>
        <p:spPr bwMode="auto">
          <a:xfrm>
            <a:off x="487362" y="1055688"/>
            <a:ext cx="821848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根约为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米长、直径为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毫米的光纤预制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棒，可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拉成至少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公里长的光纤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试问：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平方厘米是这种光纤的横截面积的多少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科学记数法表示且保留一位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067" name="Rectangle 7">
            <a:extLst>
              <a:ext uri="{FF2B5EF4-FFF2-40B4-BE49-F238E27FC236}">
                <a16:creationId xmlns="" xmlns:a16="http://schemas.microsoft.com/office/drawing/2014/main" id="{78CD20A1-0687-4FA8-849E-BC22FD4E4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2868587"/>
            <a:ext cx="7841041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这种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光纤的横截面积为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Times New Roman" panose="02020603050405020304" pitchFamily="18" charset="0"/>
            </a:endParaRP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1÷(1.256×10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8.0×10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平方厘米是这种光纤的横截面的</a:t>
            </a:r>
            <a:r>
              <a:rPr lang="en-US" altLang="zh-CN" sz="24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8.0×10</a:t>
            </a:r>
            <a:r>
              <a:rPr lang="en-US" altLang="zh-CN" sz="2400" b="1" baseline="30000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+mn-lt"/>
                <a:ea typeface="仿宋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88068" name="对象 2">
            <a:extLst>
              <a:ext uri="{FF2B5EF4-FFF2-40B4-BE49-F238E27FC236}">
                <a16:creationId xmlns="" xmlns:a16="http://schemas.microsoft.com/office/drawing/2014/main" id="{03F4F8F4-3A18-4247-9916-19A0D8AE3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229934"/>
              </p:ext>
            </p:extLst>
          </p:nvPr>
        </p:nvGraphicFramePr>
        <p:xfrm>
          <a:off x="4529802" y="2256799"/>
          <a:ext cx="3551028" cy="122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76" r:id="rId3" imgW="1955800" imgH="673100" progId="Equation.DSMT4">
                  <p:embed/>
                </p:oleObj>
              </mc:Choice>
              <mc:Fallback>
                <p:oleObj r:id="rId3" imgW="1955800" imgH="673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802" y="2256799"/>
                        <a:ext cx="3551028" cy="122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8074" name="组合 2">
            <a:extLst>
              <a:ext uri="{FF2B5EF4-FFF2-40B4-BE49-F238E27FC236}">
                <a16:creationId xmlns="" xmlns:a16="http://schemas.microsoft.com/office/drawing/2014/main" id="{09062208-0521-49AB-BF63-75D255362CC6}"/>
              </a:ext>
            </a:extLst>
          </p:cNvPr>
          <p:cNvGrpSpPr>
            <a:grpSpLocks/>
          </p:cNvGrpSpPr>
          <p:nvPr/>
        </p:nvGrpSpPr>
        <p:grpSpPr bwMode="auto">
          <a:xfrm>
            <a:off x="3332639" y="495300"/>
            <a:ext cx="2478723" cy="500685"/>
            <a:chOff x="5060" y="905"/>
            <a:chExt cx="3905" cy="788"/>
          </a:xfrm>
        </p:grpSpPr>
        <p:grpSp>
          <p:nvGrpSpPr>
            <p:cNvPr id="88075" name="组合 6">
              <a:extLst>
                <a:ext uri="{FF2B5EF4-FFF2-40B4-BE49-F238E27FC236}">
                  <a16:creationId xmlns="" xmlns:a16="http://schemas.microsoft.com/office/drawing/2014/main" id="{9A806330-37BF-4732-A8B7-116E5A7972C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9D1C417F-14E8-4F8F-8F87-C17E0186EBA7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D0054977-A476-4055-BC6D-4FC4D3055D7A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07A7B578-B242-4F67-A817-6F7C43145FAE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7BA762FD-713C-499B-B807-90148F93206A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A85777D1-49A5-46DE-B1F4-2B864B874761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081" name="TextBox 15">
              <a:extLst>
                <a:ext uri="{FF2B5EF4-FFF2-40B4-BE49-F238E27FC236}">
                  <a16:creationId xmlns="" xmlns:a16="http://schemas.microsoft.com/office/drawing/2014/main" id="{840B5A68-CC4B-4B30-BD58-3D95F1979F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5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72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>
            <a:extLst>
              <a:ext uri="{FF2B5EF4-FFF2-40B4-BE49-F238E27FC236}">
                <a16:creationId xmlns="" xmlns:a16="http://schemas.microsoft.com/office/drawing/2014/main" id="{3B76AC16-C100-4CD8-A375-63ED88B923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893653"/>
            <a:ext cx="5891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用科学记数法表示绝对值小于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的数</a:t>
            </a:r>
          </a:p>
        </p:txBody>
      </p:sp>
      <p:sp>
        <p:nvSpPr>
          <p:cNvPr id="89090" name="Text Box 8">
            <a:extLst>
              <a:ext uri="{FF2B5EF4-FFF2-40B4-BE49-F238E27FC236}">
                <a16:creationId xmlns="" xmlns:a16="http://schemas.microsoft.com/office/drawing/2014/main" id="{CB3CDBEE-83D5-47CA-9E0B-33F71ED75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" y="1765300"/>
            <a:ext cx="7939087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绝对值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的数用科学记数法表示为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≤│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│ &lt;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为原数第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个不为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的数字前面所有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小数点前面那个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0). 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228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7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8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9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117008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6050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53310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Rectangle 6">
            <a:extLst>
              <a:ext uri="{FF2B5EF4-FFF2-40B4-BE49-F238E27FC236}">
                <a16:creationId xmlns="" xmlns:a16="http://schemas.microsoft.com/office/drawing/2014/main" id="{50661760-0173-4F38-B212-5F631C849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88" y="1233774"/>
            <a:ext cx="7991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正整数指数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幂的运算性质中指数的取值范围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由“正整数”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扩大到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“整数”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性质还适用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144" name="组合 4">
            <a:extLst>
              <a:ext uri="{FF2B5EF4-FFF2-40B4-BE49-F238E27FC236}">
                <a16:creationId xmlns="" xmlns:a16="http://schemas.microsoft.com/office/drawing/2014/main" id="{E40661C6-D6E8-4B71-BAC6-316E7B751CAE}"/>
              </a:ext>
            </a:extLst>
          </p:cNvPr>
          <p:cNvGrpSpPr>
            <a:grpSpLocks/>
          </p:cNvGrpSpPr>
          <p:nvPr/>
        </p:nvGrpSpPr>
        <p:grpSpPr bwMode="auto">
          <a:xfrm>
            <a:off x="2984500" y="534193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BBE20E6F-B6EA-4675-8331-8ACA4DEED91D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146" name="矩形 1">
              <a:extLst>
                <a:ext uri="{FF2B5EF4-FFF2-40B4-BE49-F238E27FC236}">
                  <a16:creationId xmlns="" xmlns:a16="http://schemas.microsoft.com/office/drawing/2014/main" id="{505B04B6-0639-4725-8EA6-98934C7B2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1147" name="文本框 1">
            <a:extLst>
              <a:ext uri="{FF2B5EF4-FFF2-40B4-BE49-F238E27FC236}">
                <a16:creationId xmlns="" xmlns:a16="http://schemas.microsoft.com/office/drawing/2014/main" id="{FB468842-76A7-4BA8-A0FD-F7E48C70F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6026" y="508901"/>
            <a:ext cx="1822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</a:t>
            </a:r>
          </a:p>
        </p:txBody>
      </p: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Rectangle 6">
            <a:extLst>
              <a:ext uri="{FF2B5EF4-FFF2-40B4-BE49-F238E27FC236}">
                <a16:creationId xmlns="" xmlns:a16="http://schemas.microsoft.com/office/drawing/2014/main" id="{40F13084-25BE-4749-A92E-0CF082756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049" y="2537161"/>
            <a:ext cx="79607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中指数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可以是负整数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吗？如果可以，那么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负整数指数</a:t>
            </a:r>
            <a:r>
              <a:rPr lang="zh-CN" altLang="en-GB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>
            <a:extLst>
              <a:ext uri="{FF2B5EF4-FFF2-40B4-BE49-F238E27FC236}">
                <a16:creationId xmlns="" xmlns:a16="http://schemas.microsoft.com/office/drawing/2014/main" id="{0ECFF2A0-D1E9-4D4B-958A-B2215B18D9FA}"/>
              </a:ext>
            </a:extLst>
          </p:cNvPr>
          <p:cNvGrpSpPr>
            <a:grpSpLocks/>
          </p:cNvGrpSpPr>
          <p:nvPr/>
        </p:nvGrpSpPr>
        <p:grpSpPr bwMode="auto">
          <a:xfrm>
            <a:off x="694578" y="967590"/>
            <a:ext cx="8072736" cy="461342"/>
            <a:chOff x="-231" y="1550"/>
            <a:chExt cx="6781" cy="386"/>
          </a:xfrm>
        </p:grpSpPr>
        <p:graphicFrame>
          <p:nvGraphicFramePr>
            <p:cNvPr id="92164" name="Object 5">
              <a:extLst>
                <a:ext uri="{FF2B5EF4-FFF2-40B4-BE49-F238E27FC236}">
                  <a16:creationId xmlns="" xmlns:a16="http://schemas.microsoft.com/office/drawing/2014/main" id="{259F8097-071B-466E-8540-B8D1B8D2A66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7763183"/>
                </p:ext>
              </p:extLst>
            </p:nvPr>
          </p:nvGraphicFramePr>
          <p:xfrm>
            <a:off x="5062" y="1550"/>
            <a:ext cx="869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4" name="Equation" r:id="rId3" imgW="1143496" imgH="406576" progId="Equation.DSMT4">
                    <p:embed/>
                  </p:oleObj>
                </mc:Choice>
                <mc:Fallback>
                  <p:oleObj name="Equation" r:id="rId3" imgW="1143496" imgH="406576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62" y="1550"/>
                          <a:ext cx="869" cy="3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5" name="Rectangle 10">
              <a:extLst>
                <a:ext uri="{FF2B5EF4-FFF2-40B4-BE49-F238E27FC236}">
                  <a16:creationId xmlns="" xmlns:a16="http://schemas.microsoft.com/office/drawing/2014/main" id="{7EDE9628-91AD-46FD-A948-B32FE4A4D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31" y="1550"/>
              <a:ext cx="678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3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根据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分式的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约分，当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≠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时，如何计算              ？ 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8" name="组合 1047">
            <a:extLst>
              <a:ext uri="{FF2B5EF4-FFF2-40B4-BE49-F238E27FC236}">
                <a16:creationId xmlns="" xmlns:a16="http://schemas.microsoft.com/office/drawing/2014/main" id="{E09178AA-02E1-4C61-AA4B-CB84DA6278AB}"/>
              </a:ext>
            </a:extLst>
          </p:cNvPr>
          <p:cNvGrpSpPr>
            <a:grpSpLocks/>
          </p:cNvGrpSpPr>
          <p:nvPr/>
        </p:nvGrpSpPr>
        <p:grpSpPr bwMode="auto">
          <a:xfrm>
            <a:off x="732777" y="2349896"/>
            <a:ext cx="7905748" cy="1753789"/>
            <a:chOff x="-207" y="1523"/>
            <a:chExt cx="6016" cy="1473"/>
          </a:xfrm>
        </p:grpSpPr>
        <p:graphicFrame>
          <p:nvGraphicFramePr>
            <p:cNvPr id="92167" name="Object 4">
              <a:extLst>
                <a:ext uri="{FF2B5EF4-FFF2-40B4-BE49-F238E27FC236}">
                  <a16:creationId xmlns="" xmlns:a16="http://schemas.microsoft.com/office/drawing/2014/main" id="{ED355A8E-2CAE-412A-811E-60BFFB9B118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412712"/>
                </p:ext>
              </p:extLst>
            </p:nvPr>
          </p:nvGraphicFramePr>
          <p:xfrm>
            <a:off x="1756" y="2581"/>
            <a:ext cx="769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5" r:id="rId5" imgW="1143496" imgH="406576" progId="Equation.DSMT4">
                    <p:embed/>
                  </p:oleObj>
                </mc:Choice>
                <mc:Fallback>
                  <p:oleObj r:id="rId5" imgW="1143496" imgH="406576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6" y="2581"/>
                          <a:ext cx="769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8" name="Rectangle 7">
              <a:extLst>
                <a:ext uri="{FF2B5EF4-FFF2-40B4-BE49-F238E27FC236}">
                  <a16:creationId xmlns="" xmlns:a16="http://schemas.microsoft.com/office/drawing/2014/main" id="{213A1B0F-A6FB-4753-AA49-71DD160F2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7" y="1523"/>
              <a:ext cx="6016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4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如果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把正整数指数</a:t>
              </a:r>
              <a:r>
                <a:rPr lang="zh-CN" altLang="en-GB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幂的运算</a:t>
              </a:r>
              <a:r>
                <a:rPr lang="zh-CN" altLang="en-GB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性质                   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≠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正整数，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&gt;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的条件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 &gt;n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去掉，即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假设这个性质对于像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的情形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也能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使用，如何计算？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2169" name="Object 4">
              <a:extLst>
                <a:ext uri="{FF2B5EF4-FFF2-40B4-BE49-F238E27FC236}">
                  <a16:creationId xmlns="" xmlns:a16="http://schemas.microsoft.com/office/drawing/2014/main" id="{54070D51-A24B-42C7-A3E4-8647D641A5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7088042"/>
                </p:ext>
              </p:extLst>
            </p:nvPr>
          </p:nvGraphicFramePr>
          <p:xfrm>
            <a:off x="3858" y="1637"/>
            <a:ext cx="1812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6" name="Equation" r:id="rId7" imgW="2501640" imgH="406080" progId="Equation.DSMT4">
                    <p:embed/>
                  </p:oleObj>
                </mc:Choice>
                <mc:Fallback>
                  <p:oleObj name="Equation" r:id="rId7" imgW="2501640" imgH="40608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8" y="1637"/>
                          <a:ext cx="1812" cy="2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116FA9C-44C4-440D-B9CA-512C52937A2A}"/>
              </a:ext>
            </a:extLst>
          </p:cNvPr>
          <p:cNvGrpSpPr>
            <a:grpSpLocks/>
          </p:cNvGrpSpPr>
          <p:nvPr/>
        </p:nvGrpSpPr>
        <p:grpSpPr bwMode="auto">
          <a:xfrm>
            <a:off x="2571750" y="1478042"/>
            <a:ext cx="2943861" cy="698500"/>
            <a:chOff x="8402" y="2391"/>
            <a:chExt cx="3945" cy="1100"/>
          </a:xfrm>
        </p:grpSpPr>
        <p:sp>
          <p:nvSpPr>
            <p:cNvPr id="92175" name="文本框 1">
              <a:extLst>
                <a:ext uri="{FF2B5EF4-FFF2-40B4-BE49-F238E27FC236}">
                  <a16:creationId xmlns="" xmlns:a16="http://schemas.microsoft.com/office/drawing/2014/main" id="{E765DF85-45C5-42EF-A582-EB8A7211C9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02" y="2589"/>
              <a:ext cx="3945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÷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2176" name="对象 3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A0F77BD4-D176-4987-B572-4FB411229BE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5073090"/>
                </p:ext>
              </p:extLst>
            </p:nvPr>
          </p:nvGraphicFramePr>
          <p:xfrm>
            <a:off x="10161" y="2391"/>
            <a:ext cx="1100" cy="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7" name="Equation" r:id="rId9" imgW="698400" imgH="698400" progId="Equation.DSMT4">
                    <p:embed/>
                  </p:oleObj>
                </mc:Choice>
                <mc:Fallback>
                  <p:oleObj name="Equation" r:id="rId9" imgW="698400" imgH="69840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61" y="2391"/>
                          <a:ext cx="1100" cy="11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177" name="对象 4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55FA913C-33F7-4820-A5FE-F210A64BE1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811918"/>
                </p:ext>
              </p:extLst>
            </p:nvPr>
          </p:nvGraphicFramePr>
          <p:xfrm>
            <a:off x="11702" y="2521"/>
            <a:ext cx="517" cy="9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28" name="Equation" r:id="rId11" imgW="330120" imgH="609480" progId="Equation.DSMT4">
                    <p:embed/>
                  </p:oleObj>
                </mc:Choice>
                <mc:Fallback>
                  <p:oleObj name="Equation" r:id="rId11" imgW="330120" imgH="60948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02" y="2521"/>
                          <a:ext cx="517" cy="96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round/>
                          <a:headEnd/>
                          <a:tailEnd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28DE2B1-923A-4E18-AA45-429254980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4144958"/>
            <a:ext cx="413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</p:txBody>
      </p:sp>
      <p:grpSp>
        <p:nvGrpSpPr>
          <p:cNvPr id="2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5611" y="1651397"/>
            <a:ext cx="847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85651" y="4136963"/>
            <a:ext cx="847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7">
            <a:extLst>
              <a:ext uri="{FF2B5EF4-FFF2-40B4-BE49-F238E27FC236}">
                <a16:creationId xmlns="" xmlns:a16="http://schemas.microsoft.com/office/drawing/2014/main" id="{A2EB5A2F-BE37-40FB-B258-808FABC41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938" y="2474268"/>
            <a:ext cx="5233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数学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规定：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是正整数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52" name="Object 6">
            <a:extLst>
              <a:ext uri="{FF2B5EF4-FFF2-40B4-BE49-F238E27FC236}">
                <a16:creationId xmlns="" xmlns:a16="http://schemas.microsoft.com/office/drawing/2014/main" id="{46909883-BA6B-440E-A8CB-4427154A3B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218728"/>
              </p:ext>
            </p:extLst>
          </p:nvPr>
        </p:nvGraphicFramePr>
        <p:xfrm>
          <a:off x="5556250" y="2343150"/>
          <a:ext cx="21034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35" name="Equation" r:id="rId3" imgW="2806560" imgH="888840" progId="Equation.DSMT4">
                  <p:embed/>
                </p:oleObj>
              </mc:Choice>
              <mc:Fallback>
                <p:oleObj name="Equation" r:id="rId3" imgW="2806560" imgH="8888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0" y="2343150"/>
                        <a:ext cx="2103438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65" name="组合 2064">
            <a:extLst>
              <a:ext uri="{FF2B5EF4-FFF2-40B4-BE49-F238E27FC236}">
                <a16:creationId xmlns="" xmlns:a16="http://schemas.microsoft.com/office/drawing/2014/main" id="{481AE827-694F-4036-9E83-2A54E33B4A4E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3541714"/>
            <a:ext cx="5910263" cy="461963"/>
            <a:chOff x="457" y="3195"/>
            <a:chExt cx="4964" cy="388"/>
          </a:xfrm>
        </p:grpSpPr>
        <p:graphicFrame>
          <p:nvGraphicFramePr>
            <p:cNvPr id="93188" name="Object 5">
              <a:extLst>
                <a:ext uri="{FF2B5EF4-FFF2-40B4-BE49-F238E27FC236}">
                  <a16:creationId xmlns="" xmlns:a16="http://schemas.microsoft.com/office/drawing/2014/main" id="{4A88B177-6A43-4251-8C97-68DCF47EA93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72545662"/>
                </p:ext>
              </p:extLst>
            </p:nvPr>
          </p:nvGraphicFramePr>
          <p:xfrm>
            <a:off x="1858" y="3261"/>
            <a:ext cx="1081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336" name="Equation" r:id="rId5" imgW="1714320" imgH="406080" progId="Equation.DSMT4">
                    <p:embed/>
                  </p:oleObj>
                </mc:Choice>
                <mc:Fallback>
                  <p:oleObj name="Equation" r:id="rId5" imgW="1714320" imgH="40608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8" y="3261"/>
                          <a:ext cx="1081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3189" name="Rectangle 11">
              <a:extLst>
                <a:ext uri="{FF2B5EF4-FFF2-40B4-BE49-F238E27FC236}">
                  <a16:creationId xmlns="" xmlns:a16="http://schemas.microsoft.com/office/drawing/2014/main" id="{6C8AF6A0-25DB-4A67-965F-F7FB71CED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" y="3195"/>
              <a:ext cx="496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这就是说，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的倒数．　　　</a:t>
              </a:r>
            </a:p>
          </p:txBody>
        </p:sp>
      </p:grpSp>
      <p:sp>
        <p:nvSpPr>
          <p:cNvPr id="93195" name="文本框 1">
            <a:extLst>
              <a:ext uri="{FF2B5EF4-FFF2-40B4-BE49-F238E27FC236}">
                <a16:creationId xmlns="" xmlns:a16="http://schemas.microsoft.com/office/drawing/2014/main" id="{FB25DD00-8A4E-4504-8E11-4E3D5D324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" y="869950"/>
            <a:ext cx="802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由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想到，若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规定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，就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能使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这条性质也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适用于像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情形，因此：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3196" name="对象 2">
            <a:hlinkClick r:id="" action="ppaction://ole?verb=1"/>
            <a:extLst>
              <a:ext uri="{FF2B5EF4-FFF2-40B4-BE49-F238E27FC236}">
                <a16:creationId xmlns="" xmlns:a16="http://schemas.microsoft.com/office/drawing/2014/main" id="{80D25DE5-E1B0-431F-8486-B5D5B60DB4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78568"/>
              </p:ext>
            </p:extLst>
          </p:nvPr>
        </p:nvGraphicFramePr>
        <p:xfrm>
          <a:off x="5022850" y="869950"/>
          <a:ext cx="33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37" name="Equation" r:id="rId7" imgW="330120" imgH="609480" progId="Equation.DSMT4">
                  <p:embed/>
                </p:oleObj>
              </mc:Choice>
              <mc:Fallback>
                <p:oleObj name="Equation" r:id="rId7" imgW="33012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869950"/>
                        <a:ext cx="33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748" y="3066107"/>
            <a:ext cx="987452" cy="1596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Text Box 6">
            <a:extLst>
              <a:ext uri="{FF2B5EF4-FFF2-40B4-BE49-F238E27FC236}">
                <a16:creationId xmlns="" xmlns:a16="http://schemas.microsoft.com/office/drawing/2014/main" id="{0D782BF7-F908-4856-A763-8158E24E2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710" y="189547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graphicFrame>
        <p:nvGraphicFramePr>
          <p:cNvPr id="3074" name="Object 7">
            <a:extLst>
              <a:ext uri="{FF2B5EF4-FFF2-40B4-BE49-F238E27FC236}">
                <a16:creationId xmlns="" xmlns:a16="http://schemas.microsoft.com/office/drawing/2014/main" id="{AF8EF9C8-9629-43AE-992E-A3AB38CDA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068529"/>
              </p:ext>
            </p:extLst>
          </p:nvPr>
        </p:nvGraphicFramePr>
        <p:xfrm>
          <a:off x="5138738" y="2505422"/>
          <a:ext cx="1905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5" name="Equation" r:id="rId3" imgW="253800" imgH="876240" progId="Equation.DSMT4">
                  <p:embed/>
                </p:oleObj>
              </mc:Choice>
              <mc:Fallback>
                <p:oleObj name="Equation" r:id="rId3" imgW="253800" imgH="8762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738" y="2505422"/>
                        <a:ext cx="1905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6" name="Text Box 8">
            <a:extLst>
              <a:ext uri="{FF2B5EF4-FFF2-40B4-BE49-F238E27FC236}">
                <a16:creationId xmlns="" xmlns:a16="http://schemas.microsoft.com/office/drawing/2014/main" id="{DAA5451F-3495-4E6D-986D-B8E949DDE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560" y="273050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8378" name="Text Box 10">
            <a:extLst>
              <a:ext uri="{FF2B5EF4-FFF2-40B4-BE49-F238E27FC236}">
                <a16:creationId xmlns="" xmlns:a16="http://schemas.microsoft.com/office/drawing/2014/main" id="{F2F4CB75-398D-4878-91EA-53D4701479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5635" y="366712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graphicFrame>
        <p:nvGraphicFramePr>
          <p:cNvPr id="3076" name="Object 11">
            <a:extLst>
              <a:ext uri="{FF2B5EF4-FFF2-40B4-BE49-F238E27FC236}">
                <a16:creationId xmlns="" xmlns:a16="http://schemas.microsoft.com/office/drawing/2014/main" id="{F2D7DB4C-7CD6-4032-B33D-1BA6278F13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872447"/>
              </p:ext>
            </p:extLst>
          </p:nvPr>
        </p:nvGraphicFramePr>
        <p:xfrm>
          <a:off x="4321160" y="3333750"/>
          <a:ext cx="304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6" name="Equation" r:id="rId5" imgW="406080" imgH="888840" progId="Equation.DSMT4">
                  <p:embed/>
                </p:oleObj>
              </mc:Choice>
              <mc:Fallback>
                <p:oleObj name="Equation" r:id="rId5" imgW="406080" imgH="8888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1160" y="3333750"/>
                        <a:ext cx="304800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6" name="Object 7">
            <a:extLst>
              <a:ext uri="{FF2B5EF4-FFF2-40B4-BE49-F238E27FC236}">
                <a16:creationId xmlns="" xmlns:a16="http://schemas.microsoft.com/office/drawing/2014/main" id="{9E5C89E0-D411-403C-B2F2-743E0F9A48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504961"/>
              </p:ext>
            </p:extLst>
          </p:nvPr>
        </p:nvGraphicFramePr>
        <p:xfrm>
          <a:off x="4473560" y="1566862"/>
          <a:ext cx="1905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7" name="Equation" r:id="rId7" imgW="253800" imgH="876240" progId="Equation.DSMT4">
                  <p:embed/>
                </p:oleObj>
              </mc:Choice>
              <mc:Fallback>
                <p:oleObj name="Equation" r:id="rId7" imgW="253800" imgH="8762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60" y="1566862"/>
                        <a:ext cx="1905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6" name="Object 5">
            <a:extLst>
              <a:ext uri="{FF2B5EF4-FFF2-40B4-BE49-F238E27FC236}">
                <a16:creationId xmlns="" xmlns:a16="http://schemas.microsoft.com/office/drawing/2014/main" id="{7298D27E-32EF-4F1C-9BB2-DAC6860F2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429097"/>
              </p:ext>
            </p:extLst>
          </p:nvPr>
        </p:nvGraphicFramePr>
        <p:xfrm>
          <a:off x="1918896" y="3676650"/>
          <a:ext cx="1866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8" r:id="rId9" imgW="2490281" imgH="406576" progId="Equation.DSMT4">
                  <p:embed/>
                </p:oleObj>
              </mc:Choice>
              <mc:Fallback>
                <p:oleObj r:id="rId9" imgW="2490281" imgH="40657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896" y="3676650"/>
                        <a:ext cx="18669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9" name="Object 5">
            <a:extLst>
              <a:ext uri="{FF2B5EF4-FFF2-40B4-BE49-F238E27FC236}">
                <a16:creationId xmlns="" xmlns:a16="http://schemas.microsoft.com/office/drawing/2014/main" id="{4DED1AF3-4713-4F9E-9137-0FAC7FE4D3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603127"/>
              </p:ext>
            </p:extLst>
          </p:nvPr>
        </p:nvGraphicFramePr>
        <p:xfrm>
          <a:off x="1893496" y="1943100"/>
          <a:ext cx="1924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9" r:id="rId11" imgW="2565400" imgH="406400" progId="Equation.DSMT4">
                  <p:embed/>
                </p:oleObj>
              </mc:Choice>
              <mc:Fallback>
                <p:oleObj r:id="rId11" imgW="25654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496" y="1943100"/>
                        <a:ext cx="19240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0" name="Object 5">
            <a:extLst>
              <a:ext uri="{FF2B5EF4-FFF2-40B4-BE49-F238E27FC236}">
                <a16:creationId xmlns="" xmlns:a16="http://schemas.microsoft.com/office/drawing/2014/main" id="{4FB88C35-885F-4335-8565-C9703EE23E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479659"/>
              </p:ext>
            </p:extLst>
          </p:nvPr>
        </p:nvGraphicFramePr>
        <p:xfrm>
          <a:off x="1886451" y="2813050"/>
          <a:ext cx="281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50" r:id="rId13" imgW="3759200" imgH="406400" progId="Equation.DSMT4">
                  <p:embed/>
                </p:oleObj>
              </mc:Choice>
              <mc:Fallback>
                <p:oleObj r:id="rId13" imgW="37592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451" y="2813050"/>
                        <a:ext cx="2819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2" name="Rectangle 4">
            <a:extLst>
              <a:ext uri="{FF2B5EF4-FFF2-40B4-BE49-F238E27FC236}">
                <a16:creationId xmlns="" xmlns:a16="http://schemas.microsoft.com/office/drawing/2014/main" id="{E7524627-6E64-4C9E-89C9-FD9B77006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8698" y="989460"/>
            <a:ext cx="6689725" cy="3121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填空：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3720" y="908349"/>
            <a:ext cx="1531501" cy="510872"/>
            <a:chOff x="421001" y="545618"/>
            <a:chExt cx="1531501" cy="510872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流程图: 库存数据 30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微软雅黑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6" grpId="0"/>
      <p:bldP spid="583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组合 4107">
            <a:extLst>
              <a:ext uri="{FF2B5EF4-FFF2-40B4-BE49-F238E27FC236}">
                <a16:creationId xmlns="" xmlns:a16="http://schemas.microsoft.com/office/drawing/2014/main" id="{9DB9023A-9C15-4987-B120-78222629ABC1}"/>
              </a:ext>
            </a:extLst>
          </p:cNvPr>
          <p:cNvGrpSpPr>
            <a:grpSpLocks/>
          </p:cNvGrpSpPr>
          <p:nvPr/>
        </p:nvGrpSpPr>
        <p:grpSpPr bwMode="auto">
          <a:xfrm>
            <a:off x="506431" y="623801"/>
            <a:ext cx="7998853" cy="1569640"/>
            <a:chOff x="-95" y="1398"/>
            <a:chExt cx="6719" cy="1317"/>
          </a:xfrm>
        </p:grpSpPr>
        <p:graphicFrame>
          <p:nvGraphicFramePr>
            <p:cNvPr id="95235" name="Object 4">
              <a:extLst>
                <a:ext uri="{FF2B5EF4-FFF2-40B4-BE49-F238E27FC236}">
                  <a16:creationId xmlns="" xmlns:a16="http://schemas.microsoft.com/office/drawing/2014/main" id="{69FC3E3B-4BA2-4FB1-9429-6C3FE31631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8543909"/>
                </p:ext>
              </p:extLst>
            </p:nvPr>
          </p:nvGraphicFramePr>
          <p:xfrm>
            <a:off x="4387" y="1675"/>
            <a:ext cx="149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91" name="Equation" r:id="rId3" imgW="2374560" imgH="406080" progId="Equation.DSMT4">
                    <p:embed/>
                  </p:oleObj>
                </mc:Choice>
                <mc:Fallback>
                  <p:oleObj name="Equation" r:id="rId3" imgW="2374560" imgH="40608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7" y="1675"/>
                          <a:ext cx="149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5237" name="矩形 4106">
              <a:extLst>
                <a:ext uri="{FF2B5EF4-FFF2-40B4-BE49-F238E27FC236}">
                  <a16:creationId xmlns="" xmlns:a16="http://schemas.microsoft.com/office/drawing/2014/main" id="{0E580770-9962-43E4-A7B0-543C2EA04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" y="1398"/>
              <a:ext cx="6719" cy="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引入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负整数指数和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指数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后，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，这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条性质能否推广到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是任意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整数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的情形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5242" name="文本框 1">
            <a:extLst>
              <a:ext uri="{FF2B5EF4-FFF2-40B4-BE49-F238E27FC236}">
                <a16:creationId xmlns="" xmlns:a16="http://schemas.microsoft.com/office/drawing/2014/main" id="{12143892-E34B-4151-8A10-314FC1756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971" y="2448041"/>
            <a:ext cx="58181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(5-6)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d006d04-dc2e-4f42-9232-7f789761c56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Pages>0</Pages>
  <Words>2269</Words>
  <Characters>0</Characters>
  <Application>Microsoft Office PowerPoint</Application>
  <DocSecurity>0</DocSecurity>
  <PresentationFormat>全屏显示(16:9)</PresentationFormat>
  <Lines>0</Lines>
  <Paragraphs>303</Paragraphs>
  <Slides>48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4_《七彩课堂》课件模板（新）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1170</cp:revision>
  <dcterms:created xsi:type="dcterms:W3CDTF">2016-01-14T07:05:12Z</dcterms:created>
  <dcterms:modified xsi:type="dcterms:W3CDTF">2020-04-27T08:32:04Z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