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91" r:id="rId2"/>
  </p:sldMasterIdLst>
  <p:notesMasterIdLst>
    <p:notesMasterId r:id="rId33"/>
  </p:notesMasterIdLst>
  <p:handoutMasterIdLst>
    <p:handoutMasterId r:id="rId34"/>
  </p:handoutMasterIdLst>
  <p:sldIdLst>
    <p:sldId id="399" r:id="rId3"/>
    <p:sldId id="611" r:id="rId4"/>
    <p:sldId id="637" r:id="rId5"/>
    <p:sldId id="612" r:id="rId6"/>
    <p:sldId id="613" r:id="rId7"/>
    <p:sldId id="614" r:id="rId8"/>
    <p:sldId id="615" r:id="rId9"/>
    <p:sldId id="616" r:id="rId10"/>
    <p:sldId id="617" r:id="rId11"/>
    <p:sldId id="618" r:id="rId12"/>
    <p:sldId id="620" r:id="rId13"/>
    <p:sldId id="630" r:id="rId14"/>
    <p:sldId id="631" r:id="rId15"/>
    <p:sldId id="621" r:id="rId16"/>
    <p:sldId id="622" r:id="rId17"/>
    <p:sldId id="623" r:id="rId18"/>
    <p:sldId id="624" r:id="rId19"/>
    <p:sldId id="625" r:id="rId20"/>
    <p:sldId id="627" r:id="rId21"/>
    <p:sldId id="628" r:id="rId22"/>
    <p:sldId id="629" r:id="rId23"/>
    <p:sldId id="448" r:id="rId24"/>
    <p:sldId id="598" r:id="rId25"/>
    <p:sldId id="632" r:id="rId26"/>
    <p:sldId id="633" r:id="rId27"/>
    <p:sldId id="634" r:id="rId28"/>
    <p:sldId id="635" r:id="rId29"/>
    <p:sldId id="636" r:id="rId30"/>
    <p:sldId id="455" r:id="rId31"/>
    <p:sldId id="638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50">
          <p15:clr>
            <a:srgbClr val="A4A3A4"/>
          </p15:clr>
        </p15:guide>
        <p15:guide id="2" pos="29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65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D4381EC3-89C6-4E1A-86C9-801CE87C66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BEB52FF-FF43-4892-A968-86738943FE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9D9E8EF5-FB25-47A6-84C0-BB07AA36CA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25D77DA-AEA1-46DD-9F8B-DEEC581463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934B694-1E6C-4687-BC91-449E7F55E5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86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B190E2B-F6D8-4D62-9E6C-1758ABBD0C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0115C78-100A-49AC-AE8F-E87AFD0B75F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376C8BC7-5411-4C40-B7A1-9CB5E0F863E0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819B4DB-4F1A-41A0-9283-43A831F9062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2BF318D-2247-4CEE-98A1-BE3B1542C8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3581DA20-5309-440C-A27F-8004B9F41397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7111" name="Picture 2">
            <a:extLst>
              <a:ext uri="{FF2B5EF4-FFF2-40B4-BE49-F238E27FC236}">
                <a16:creationId xmlns="" xmlns:a16="http://schemas.microsoft.com/office/drawing/2014/main" id="{D5B599E1-DD62-45F4-AD10-F6E63DD1FC60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F41498C8-B6B9-4988-9120-63CC201257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0A6C549B-6751-4532-AFE7-94DA9967A39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2472091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62568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39854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77138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19252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309401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20019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92862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830692"/>
      </p:ext>
    </p:extLst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92082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63322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405313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5024107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634160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18831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066228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69447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217239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385094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222620"/>
      </p:ext>
    </p:extLst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9057"/>
            <a:ext cx="7772400" cy="11020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460"/>
            <a:ext cx="6400800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  <a:pPr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0282607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802720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93730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436589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210244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408290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36"/>
            <a:ext cx="8229600" cy="85748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718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  <a:pPr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623364325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433"/>
            <a:ext cx="8229600" cy="85748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378"/>
            <a:ext cx="8229600" cy="339501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  <a:pPr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4073501257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8764201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98330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645329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4409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763116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0510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269572"/>
      </p:ext>
    </p:extLst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939340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4777056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98994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95925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85373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808288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31101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89ADB66-A7EF-4FEA-8FEA-DE832E727BC7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66B57449-3074-4900-8DAB-2962EDA1E36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D6275421-5FA7-4348-8B89-1A125F3F811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BAEF9465-D454-4272-BFB0-928E6FEDE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A2F2966E-5330-4B8C-84BA-5CA2F2C08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E15D8BE2-58ED-4385-BAC1-6C832DA5B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22E2E0EE-99C7-4D88-9CAC-7577702EE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1FC2AD2A-F0E0-43DF-94C5-25A42B99B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B757BAB7-729B-4DFD-9E13-74ABC19DC3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D0AC3CDD-EE15-4556-858C-AC1F87B84E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13802089-EFDC-4BCB-81E3-E29B8BC15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0E7C8AE1-0341-406C-A149-B80DF7F97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88839EF2-EF34-4708-8AFC-20E38C711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93B76736-2B80-4245-BAFB-ED60E751EE1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D3166097-B69B-4C64-A918-86B0F178A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E8046935-37B4-4CBB-BE67-1592673948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EC758004-355B-4119-B9BC-64AE55118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49E86C63-57C4-40DD-ABC9-1681011CD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AF46B19B-601C-430E-B5E1-A558ECC9F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2169BB03-152B-418E-9B16-FF85B9E77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3E39E8F8-20DC-4C88-91D1-F8650C13C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8FB62485-8391-48A2-8DF6-B7675B6F34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92BC5E8E-A2F0-405F-A93B-B8AD6AC16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7FA93AE8-E444-432A-8C5F-4A2D3609E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F53595D5-FBCD-4AB8-8B2D-33897AA8CF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DB9CC236-7B90-4E1F-BFBB-1715F41B240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6E81BBCA-7839-46F6-9FAD-79D5AC40F98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1EAA381A-D835-402D-800C-AEA417B8C14C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E2C5C6AF-ADE9-4884-80A1-5278456B0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E31FD3AD-4186-415E-8167-8AA53860E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CC87A903-8198-4D1A-8FDF-3EC0DB105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99FBA156-2696-474C-84A4-DC53D511F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3116B315-FCC2-40F7-9166-1AD5703779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6101A3B7-EEA1-4F95-BD8A-AB783928D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0DE0149B-9258-47BB-943E-6C32EC4A3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6A44D5AF-CF72-44CE-8559-923070418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32B934A4-35BD-4851-9A3C-2DD461D8D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4D092231-EF34-48E4-ADF4-A1E00F3BAF66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6EF66856-3BAD-4EC4-83EA-F61160455C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319025" y="-4684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3" r:id="rId2"/>
    <p:sldLayoutId id="2147484242" r:id="rId3"/>
    <p:sldLayoutId id="2147484241" r:id="rId4"/>
    <p:sldLayoutId id="2147484240" r:id="rId5"/>
    <p:sldLayoutId id="2147484239" r:id="rId6"/>
    <p:sldLayoutId id="2147484238" r:id="rId7"/>
    <p:sldLayoutId id="2147484281" r:id="rId8"/>
    <p:sldLayoutId id="2147484282" r:id="rId9"/>
    <p:sldLayoutId id="2147484237" r:id="rId10"/>
    <p:sldLayoutId id="2147484235" r:id="rId11"/>
    <p:sldLayoutId id="2147484234" r:id="rId12"/>
    <p:sldLayoutId id="2147484283" r:id="rId13"/>
    <p:sldLayoutId id="2147484284" r:id="rId14"/>
    <p:sldLayoutId id="2147484233" r:id="rId15"/>
    <p:sldLayoutId id="2147484285" r:id="rId16"/>
    <p:sldLayoutId id="2147484286" r:id="rId17"/>
    <p:sldLayoutId id="2147484287" r:id="rId18"/>
    <p:sldLayoutId id="2147484288" r:id="rId19"/>
    <p:sldLayoutId id="2147484289" r:id="rId20"/>
    <p:sldLayoutId id="2147484290" r:id="rId2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2"/>
          <p:cNvGrpSpPr>
            <a:grpSpLocks noChangeAspect="1"/>
          </p:cNvGrpSpPr>
          <p:nvPr userDrawn="1"/>
        </p:nvGrpSpPr>
        <p:grpSpPr>
          <a:xfrm>
            <a:off x="8462963" y="4670425"/>
            <a:ext cx="539750" cy="509588"/>
            <a:chOff x="8129100" y="4468960"/>
            <a:chExt cx="793376" cy="749228"/>
          </a:xfrm>
        </p:grpSpPr>
        <p:grpSp>
          <p:nvGrpSpPr>
            <p:cNvPr id="7" name="组合 5"/>
            <p:cNvGrpSpPr/>
            <p:nvPr userDrawn="1"/>
          </p:nvGrpSpPr>
          <p:grpSpPr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" name="Freeform 304"/>
              <p:cNvSpPr/>
              <p:nvPr/>
            </p:nvSpPr>
            <p:spPr>
              <a:xfrm>
                <a:off x="9791971" y="494501"/>
                <a:ext cx="359143" cy="361491"/>
              </a:xfrm>
              <a:custGeom>
                <a:avLst/>
                <a:gdLst/>
                <a:ahLst/>
                <a:cxnLst>
                  <a:cxn ang="0">
                    <a:pos x="123509488" y="287112125"/>
                  </a:cxn>
                  <a:cxn ang="0">
                    <a:pos x="467572682" y="291529881"/>
                  </a:cxn>
                  <a:cxn ang="0">
                    <a:pos x="471983210" y="636064431"/>
                  </a:cxn>
                  <a:cxn ang="0">
                    <a:pos x="591082170" y="759742692"/>
                  </a:cxn>
                  <a:cxn ang="0">
                    <a:pos x="595492698" y="163433864"/>
                  </a:cxn>
                  <a:cxn ang="0">
                    <a:pos x="0" y="163433864"/>
                  </a:cxn>
                  <a:cxn ang="0">
                    <a:pos x="123509488" y="287112125"/>
                  </a:cxn>
                </a:cxnLst>
                <a:rect l="0" t="0" r="0" b="0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05"/>
              <p:cNvSpPr/>
              <p:nvPr/>
            </p:nvSpPr>
            <p:spPr>
              <a:xfrm>
                <a:off x="9691036" y="523842"/>
                <a:ext cx="433085" cy="433085"/>
              </a:xfrm>
              <a:custGeom>
                <a:avLst/>
                <a:gdLst/>
                <a:ahLst/>
                <a:cxnLst>
                  <a:cxn ang="0">
                    <a:pos x="0" y="86782488"/>
                  </a:cxn>
                  <a:cxn ang="0">
                    <a:pos x="85405770" y="0"/>
                  </a:cxn>
                  <a:cxn ang="0">
                    <a:pos x="508299776" y="422894005"/>
                  </a:cxn>
                  <a:cxn ang="0">
                    <a:pos x="421517288" y="508299776"/>
                  </a:cxn>
                  <a:cxn ang="0">
                    <a:pos x="0" y="86782488"/>
                  </a:cxn>
                </a:cxnLst>
                <a:rect l="0" t="0" r="0" b="0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6"/>
              <p:cNvSpPr/>
              <p:nvPr/>
            </p:nvSpPr>
            <p:spPr>
              <a:xfrm>
                <a:off x="10018489" y="9005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5510428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07"/>
              <p:cNvSpPr/>
              <p:nvPr/>
            </p:nvSpPr>
            <p:spPr>
              <a:xfrm>
                <a:off x="9975064" y="8559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308"/>
              <p:cNvSpPr/>
              <p:nvPr/>
            </p:nvSpPr>
            <p:spPr>
              <a:xfrm>
                <a:off x="9935159" y="816087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09"/>
              <p:cNvSpPr/>
              <p:nvPr/>
            </p:nvSpPr>
            <p:spPr>
              <a:xfrm>
                <a:off x="9890560" y="77266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289276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10"/>
              <p:cNvSpPr/>
              <p:nvPr/>
            </p:nvSpPr>
            <p:spPr>
              <a:xfrm>
                <a:off x="9853002" y="73393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11"/>
              <p:cNvSpPr/>
              <p:nvPr/>
            </p:nvSpPr>
            <p:spPr>
              <a:xfrm>
                <a:off x="9808403" y="690504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12"/>
              <p:cNvSpPr/>
              <p:nvPr/>
            </p:nvSpPr>
            <p:spPr>
              <a:xfrm>
                <a:off x="9760282" y="643557"/>
                <a:ext cx="31689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362" y="0"/>
                  </a:cxn>
                  <a:cxn ang="0">
                    <a:pos x="37192323" y="5510428"/>
                  </a:cxn>
                  <a:cxn ang="0">
                    <a:pos x="6887076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13"/>
              <p:cNvSpPr/>
              <p:nvPr/>
            </p:nvSpPr>
            <p:spPr>
              <a:xfrm>
                <a:off x="9718030" y="598957"/>
                <a:ext cx="29342" cy="30515"/>
              </a:xfrm>
              <a:custGeom>
                <a:avLst/>
                <a:gdLst/>
                <a:ahLst/>
                <a:cxnLst>
                  <a:cxn ang="0">
                    <a:pos x="0" y="30303742"/>
                  </a:cxn>
                  <a:cxn ang="0">
                    <a:pos x="28927691" y="0"/>
                  </a:cxn>
                  <a:cxn ang="0">
                    <a:pos x="34438119" y="5510305"/>
                  </a:cxn>
                  <a:cxn ang="0">
                    <a:pos x="5510428" y="35814047"/>
                  </a:cxn>
                  <a:cxn ang="0">
                    <a:pos x="0" y="30303742"/>
                  </a:cxn>
                </a:cxnLst>
                <a:rect l="0" t="0" r="0" b="0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16"/>
            <p:cNvGrpSpPr/>
            <p:nvPr userDrawn="1"/>
          </p:nvGrpSpPr>
          <p:grpSpPr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9" name="Rectangle 315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316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318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319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320"/>
              <p:cNvSpPr/>
              <p:nvPr/>
            </p:nvSpPr>
            <p:spPr>
              <a:xfrm>
                <a:off x="10195714" y="1170535"/>
                <a:ext cx="34037" cy="29342"/>
              </a:xfrm>
              <a:custGeom>
                <a:avLst/>
                <a:gdLst/>
                <a:ahLst/>
                <a:cxnLst>
                  <a:cxn ang="0">
                    <a:pos x="0" y="8785833"/>
                  </a:cxn>
                  <a:cxn ang="0">
                    <a:pos x="36204731" y="61496640"/>
                  </a:cxn>
                  <a:cxn ang="0">
                    <a:pos x="72407336" y="8785833"/>
                  </a:cxn>
                  <a:cxn ang="0">
                    <a:pos x="36204731" y="0"/>
                  </a:cxn>
                  <a:cxn ang="0">
                    <a:pos x="0" y="8785833"/>
                  </a:cxn>
                </a:cxnLst>
                <a:rect l="0" t="0" r="0" b="0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321"/>
              <p:cNvSpPr>
                <a:spLocks noChangeArrowheads="1"/>
              </p:cNvSpPr>
              <p:nvPr/>
            </p:nvSpPr>
            <p:spPr bwMode="auto">
              <a:xfrm>
                <a:off x="10146514" y="631515"/>
                <a:ext cx="116674" cy="35011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23"/>
              <p:cNvSpPr>
                <a:spLocks noChangeArrowheads="1"/>
              </p:cNvSpPr>
              <p:nvPr/>
            </p:nvSpPr>
            <p:spPr bwMode="auto">
              <a:xfrm>
                <a:off x="10141839" y="617630"/>
                <a:ext cx="119006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324"/>
              <p:cNvSpPr/>
              <p:nvPr/>
            </p:nvSpPr>
            <p:spPr>
              <a:xfrm>
                <a:off x="10155809" y="569616"/>
                <a:ext cx="113846" cy="50468"/>
              </a:xfrm>
              <a:custGeom>
                <a:avLst/>
                <a:gdLst/>
                <a:ahLst/>
                <a:cxnLst>
                  <a:cxn ang="0">
                    <a:pos x="120008442" y="0"/>
                  </a:cxn>
                  <a:cxn ang="0">
                    <a:pos x="0" y="106125793"/>
                  </a:cxn>
                  <a:cxn ang="0">
                    <a:pos x="240016884" y="106125793"/>
                  </a:cxn>
                  <a:cxn ang="0">
                    <a:pos x="120008442" y="0"/>
                  </a:cxn>
                </a:cxnLst>
                <a:rect l="0" t="0" r="0" b="0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25"/>
              <p:cNvSpPr/>
              <p:nvPr/>
            </p:nvSpPr>
            <p:spPr>
              <a:xfrm>
                <a:off x="10155809" y="1077815"/>
                <a:ext cx="113846" cy="96241"/>
              </a:xfrm>
              <a:custGeom>
                <a:avLst/>
                <a:gdLst/>
                <a:ahLst/>
                <a:cxnLst>
                  <a:cxn ang="0">
                    <a:pos x="84450541" y="201355002"/>
                  </a:cxn>
                  <a:cxn ang="0">
                    <a:pos x="120008442" y="192601255"/>
                  </a:cxn>
                  <a:cxn ang="0">
                    <a:pos x="155566342" y="201355002"/>
                  </a:cxn>
                  <a:cxn ang="0">
                    <a:pos x="240016884" y="35019171"/>
                  </a:cxn>
                  <a:cxn ang="0">
                    <a:pos x="200014772" y="0"/>
                  </a:cxn>
                  <a:cxn ang="0">
                    <a:pos x="160010553" y="35019171"/>
                  </a:cxn>
                  <a:cxn ang="0">
                    <a:pos x="120008442" y="0"/>
                  </a:cxn>
                  <a:cxn ang="0">
                    <a:pos x="80006331" y="35019171"/>
                  </a:cxn>
                  <a:cxn ang="0">
                    <a:pos x="40002111" y="0"/>
                  </a:cxn>
                  <a:cxn ang="0">
                    <a:pos x="0" y="35019171"/>
                  </a:cxn>
                  <a:cxn ang="0">
                    <a:pos x="84450541" y="201355002"/>
                  </a:cxn>
                </a:cxnLst>
                <a:rect l="0" t="0" r="0" b="0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 dirty="0"/>
              <a:pPr/>
              <a:t>‹#›</a:t>
            </a:fld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91634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  <p:sldLayoutId id="2147484303" r:id="rId12"/>
    <p:sldLayoutId id="2147484304" r:id="rId13"/>
    <p:sldLayoutId id="2147484305" r:id="rId14"/>
    <p:sldLayoutId id="2147484306" r:id="rId15"/>
    <p:sldLayoutId id="2147484307" r:id="rId16"/>
    <p:sldLayoutId id="2147484308" r:id="rId17"/>
    <p:sldLayoutId id="2147484309" r:id="rId18"/>
    <p:sldLayoutId id="2147484310" r:id="rId19"/>
    <p:sldLayoutId id="2147484311" r:id="rId20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1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.pn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microsoft.com/office/2007/relationships/hdphoto" Target="../media/hdphoto2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68BFB89E-8E5C-4458-80B9-60390A7B7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2DA1DA8C-B0C0-44E3-9B97-35D642FA7CDC}"/>
              </a:ext>
            </a:extLst>
          </p:cNvPr>
          <p:cNvSpPr txBox="1"/>
          <p:nvPr/>
        </p:nvSpPr>
        <p:spPr>
          <a:xfrm>
            <a:off x="2671162" y="1421302"/>
            <a:ext cx="4095821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13.1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轴对称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13.1.1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轴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对称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>
            <a:extLst>
              <a:ext uri="{FF2B5EF4-FFF2-40B4-BE49-F238E27FC236}">
                <a16:creationId xmlns="" xmlns:a16="http://schemas.microsoft.com/office/drawing/2014/main" id="{EA83397B-4772-4F02-853B-BDB94547D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585" y="3394197"/>
            <a:ext cx="7696200" cy="1449628"/>
          </a:xfrm>
          <a:prstGeom prst="rect">
            <a:avLst/>
          </a:prstGeom>
          <a:noFill/>
          <a:ln w="25400">
            <a:solidFill>
              <a:srgbClr val="008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两者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的联系：</a:t>
            </a: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把成轴对称的两个图形看成一个整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体，它</a:t>
            </a:r>
            <a:r>
              <a:rPr lang="zh-CN" altLang="en-US" sz="2100" b="1" dirty="0">
                <a:latin typeface="宋体" panose="02010600030101010101" pitchFamily="2" charset="-122"/>
              </a:rPr>
              <a:t>就是一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个轴对称</a:t>
            </a:r>
            <a:r>
              <a:rPr lang="zh-CN" altLang="en-US" sz="2100" b="1" dirty="0">
                <a:latin typeface="宋体" panose="02010600030101010101" pitchFamily="2" charset="-122"/>
              </a:rPr>
              <a:t>图形．把一个轴对称图形沿对称轴分成两个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图形，这</a:t>
            </a:r>
            <a:r>
              <a:rPr lang="zh-CN" altLang="en-US" sz="2100" b="1" dirty="0">
                <a:latin typeface="宋体" panose="02010600030101010101" pitchFamily="2" charset="-122"/>
              </a:rPr>
              <a:t>两个图形关于这条轴对称． </a:t>
            </a:r>
          </a:p>
        </p:txBody>
      </p:sp>
      <p:sp>
        <p:nvSpPr>
          <p:cNvPr id="58371" name="Text Box 4">
            <a:extLst>
              <a:ext uri="{FF2B5EF4-FFF2-40B4-BE49-F238E27FC236}">
                <a16:creationId xmlns="" xmlns:a16="http://schemas.microsoft.com/office/drawing/2014/main" id="{72B2EF04-38F1-4F68-8171-1E9B6CE20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601663"/>
            <a:ext cx="7889876" cy="109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能结合具体的图形说明轴对称图形和轴对称的区别和联系吗？</a:t>
            </a:r>
          </a:p>
        </p:txBody>
      </p:sp>
      <p:sp>
        <p:nvSpPr>
          <p:cNvPr id="12290" name="矩形 1">
            <a:extLst>
              <a:ext uri="{FF2B5EF4-FFF2-40B4-BE49-F238E27FC236}">
                <a16:creationId xmlns="" xmlns:a16="http://schemas.microsoft.com/office/drawing/2014/main" id="{776415FD-A5FA-4F85-80AB-61D60E049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890" y="1762364"/>
            <a:ext cx="7699375" cy="1447800"/>
          </a:xfrm>
          <a:prstGeom prst="rect">
            <a:avLst/>
          </a:prstGeom>
          <a:noFill/>
          <a:ln w="25400">
            <a:solidFill>
              <a:srgbClr val="008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两者的区别：</a:t>
            </a: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轴对称图形</a:t>
            </a:r>
            <a:r>
              <a:rPr lang="zh-CN" altLang="en-US" sz="2100" b="1" dirty="0">
                <a:latin typeface="宋体" panose="02010600030101010101" pitchFamily="2" charset="-122"/>
              </a:rPr>
              <a:t>指的是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一个图形</a:t>
            </a:r>
            <a:r>
              <a:rPr lang="zh-CN" altLang="en-US" sz="2100" b="1" dirty="0">
                <a:latin typeface="宋体" panose="02010600030101010101" pitchFamily="2" charset="-122"/>
              </a:rPr>
              <a:t>沿对称轴折叠后这个图形的两部分能完全重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合，而</a:t>
            </a:r>
            <a:r>
              <a:rPr lang="zh-CN" altLang="en-US" sz="2100" b="1" dirty="0">
                <a:latin typeface="宋体" panose="02010600030101010101" pitchFamily="2" charset="-122"/>
              </a:rPr>
              <a:t>两个图形成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</a:t>
            </a:r>
            <a:r>
              <a:rPr lang="zh-CN" altLang="en-US" sz="2100" b="1" dirty="0">
                <a:latin typeface="宋体" panose="02010600030101010101" pitchFamily="2" charset="-122"/>
              </a:rPr>
              <a:t>指的是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两个图形</a:t>
            </a:r>
            <a:r>
              <a:rPr lang="zh-CN" altLang="en-US" sz="2100" b="1" dirty="0">
                <a:latin typeface="宋体" panose="02010600030101010101" pitchFamily="2" charset="-122"/>
              </a:rPr>
              <a:t>之间的位置关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系，这</a:t>
            </a:r>
            <a:r>
              <a:rPr lang="zh-CN" altLang="en-US" sz="2100" b="1" dirty="0">
                <a:latin typeface="宋体" panose="02010600030101010101" pitchFamily="2" charset="-122"/>
              </a:rPr>
              <a:t>两个图形沿对称轴折叠后能够重合．</a:t>
            </a:r>
          </a:p>
        </p:txBody>
      </p:sp>
      <p:grpSp>
        <p:nvGrpSpPr>
          <p:cNvPr id="11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8473"/>
            <a:chOff x="248" y="40"/>
            <a:chExt cx="3160" cy="753"/>
          </a:xfrm>
        </p:grpSpPr>
        <p:cxnSp>
          <p:nvCxnSpPr>
            <p:cNvPr id="12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8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229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内容占位符 18434">
            <a:extLst>
              <a:ext uri="{FF2B5EF4-FFF2-40B4-BE49-F238E27FC236}">
                <a16:creationId xmlns="" xmlns:a16="http://schemas.microsoft.com/office/drawing/2014/main" id="{A6662935-03FD-432B-9B9E-A4251F84DDF2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40312474"/>
              </p:ext>
            </p:extLst>
          </p:nvPr>
        </p:nvGraphicFramePr>
        <p:xfrm>
          <a:off x="884237" y="946937"/>
          <a:ext cx="7926387" cy="4086225"/>
        </p:xfrm>
        <a:graphic>
          <a:graphicData uri="http://schemas.openxmlformats.org/drawingml/2006/table">
            <a:tbl>
              <a:tblPr/>
              <a:tblGrid>
                <a:gridCol w="11755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734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4774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1576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轴对称图形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两个图形成轴对称</a:t>
                      </a: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95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区别</a:t>
                      </a: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" pitchFamily="49" charset="-122"/>
                          <a:ea typeface="楷体" pitchFamily="49" charset="-122"/>
                        </a:rPr>
                        <a:t>＿个图形</a:t>
                      </a: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>
                          <a:latin typeface="楷体" pitchFamily="49" charset="-122"/>
                          <a:ea typeface="楷体" pitchFamily="49" charset="-122"/>
                        </a:rPr>
                        <a:t>＿个图形</a:t>
                      </a: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790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2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联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系</a:t>
                      </a: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dirty="0" smtClean="0">
                          <a:latin typeface="楷体" pitchFamily="49" charset="-122"/>
                          <a:ea typeface="楷体" pitchFamily="49" charset="-122"/>
                        </a:rPr>
                        <a:t>1.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沿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一条直线折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叠，直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线两旁的部分能够</a:t>
                      </a:r>
                      <a:r>
                        <a:rPr lang="zh-CN" altLang="en-US" sz="2100" dirty="0" smtClean="0">
                          <a:latin typeface="楷体" pitchFamily="49" charset="-122"/>
                          <a:ea typeface="楷体" pitchFamily="49" charset="-122"/>
                        </a:rPr>
                        <a:t>＿＿＿＿</a:t>
                      </a:r>
                      <a:r>
                        <a:rPr lang="en-US" altLang="zh-CN" sz="2100" dirty="0" smtClean="0">
                          <a:latin typeface="楷体" pitchFamily="49" charset="-122"/>
                          <a:ea typeface="楷体" pitchFamily="49" charset="-122"/>
                        </a:rPr>
                        <a:t>_</a:t>
                      </a:r>
                      <a:r>
                        <a:rPr lang="zh-CN" altLang="en-US" sz="2100" dirty="0">
                          <a:latin typeface="楷体" pitchFamily="49" charset="-122"/>
                          <a:ea typeface="楷体" pitchFamily="49" charset="-122"/>
                        </a:rPr>
                        <a:t>．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100" dirty="0" smtClean="0">
                          <a:latin typeface="楷体" pitchFamily="49" charset="-122"/>
                          <a:ea typeface="楷体" pitchFamily="49" charset="-122"/>
                        </a:rPr>
                        <a:t>2.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都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有</a:t>
                      </a:r>
                      <a:r>
                        <a:rPr lang="zh-CN" altLang="en-US" sz="2100" dirty="0" smtClean="0">
                          <a:latin typeface="楷体" pitchFamily="49" charset="-122"/>
                          <a:ea typeface="楷体" pitchFamily="49" charset="-122"/>
                        </a:rPr>
                        <a:t>＿＿＿＿＿＿＿＿＿＿＿＿＿＿＿＿＿</a:t>
                      </a:r>
                      <a:r>
                        <a:rPr lang="en-US" altLang="zh-CN" sz="2100" dirty="0">
                          <a:latin typeface="楷体" pitchFamily="49" charset="-122"/>
                          <a:ea typeface="楷体" pitchFamily="49" charset="-122"/>
                        </a:rPr>
                        <a:t>________________________________________</a:t>
                      </a:r>
                      <a:r>
                        <a:rPr lang="zh-CN" altLang="en-US" sz="2100" dirty="0">
                          <a:latin typeface="楷体" pitchFamily="49" charset="-122"/>
                          <a:ea typeface="楷体" pitchFamily="49" charset="-122"/>
                        </a:rPr>
                        <a:t>．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zh-CN" sz="2100" b="0" dirty="0" smtClean="0">
                          <a:latin typeface="楷体" pitchFamily="49" charset="-122"/>
                          <a:ea typeface="楷体" pitchFamily="49" charset="-122"/>
                        </a:rPr>
                        <a:t>3.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如果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把一个轴对称图形沿对称轴分成两个图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形，那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么这两个图形关于这条直线＿＿＿；如果把两个成轴对称的图形看成一个图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形，那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么这个图形就是</a:t>
                      </a:r>
                      <a:r>
                        <a:rPr lang="zh-CN" altLang="en-US" sz="2100" b="1" dirty="0" smtClean="0">
                          <a:latin typeface="楷体" pitchFamily="49" charset="-122"/>
                          <a:ea typeface="楷体" pitchFamily="49" charset="-122"/>
                        </a:rPr>
                        <a:t>＿＿＿＿</a:t>
                      </a:r>
                      <a:r>
                        <a:rPr lang="en-US" altLang="zh-CN" sz="2100" b="1" dirty="0" smtClean="0">
                          <a:latin typeface="楷体" pitchFamily="49" charset="-122"/>
                          <a:ea typeface="楷体" pitchFamily="49" charset="-122"/>
                        </a:rPr>
                        <a:t>__</a:t>
                      </a:r>
                      <a:r>
                        <a:rPr lang="zh-CN" altLang="en-US" sz="2100" b="1" dirty="0">
                          <a:latin typeface="楷体" pitchFamily="49" charset="-122"/>
                          <a:ea typeface="楷体" pitchFamily="49" charset="-122"/>
                        </a:rPr>
                        <a:t>．</a:t>
                      </a: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452" name="文本框 18451">
            <a:extLst>
              <a:ext uri="{FF2B5EF4-FFF2-40B4-BE49-F238E27FC236}">
                <a16:creationId xmlns="" xmlns:a16="http://schemas.microsoft.com/office/drawing/2014/main" id="{DF77A5D1-2E81-4D06-BD06-3A8A94703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0" y="2109788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8453" name="文本框 18452">
            <a:extLst>
              <a:ext uri="{FF2B5EF4-FFF2-40B4-BE49-F238E27FC236}">
                <a16:creationId xmlns="" xmlns:a16="http://schemas.microsoft.com/office/drawing/2014/main" id="{763AA116-B7E6-462A-BA2B-D97B25C29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0" y="2105025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</a:p>
        </p:txBody>
      </p:sp>
      <p:sp>
        <p:nvSpPr>
          <p:cNvPr id="18454" name="文本框 18453">
            <a:extLst>
              <a:ext uri="{FF2B5EF4-FFF2-40B4-BE49-F238E27FC236}">
                <a16:creationId xmlns="" xmlns:a16="http://schemas.microsoft.com/office/drawing/2014/main" id="{48524709-2BA6-4749-8856-5A7B68606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9913" y="2552700"/>
            <a:ext cx="1284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互相重合</a:t>
            </a:r>
          </a:p>
        </p:txBody>
      </p:sp>
      <p:sp>
        <p:nvSpPr>
          <p:cNvPr id="18455" name="文本框 18454">
            <a:extLst>
              <a:ext uri="{FF2B5EF4-FFF2-40B4-BE49-F238E27FC236}">
                <a16:creationId xmlns="" xmlns:a16="http://schemas.microsoft.com/office/drawing/2014/main" id="{EFEA69FF-C610-4F11-9B0D-8E076135D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681" y="2942425"/>
            <a:ext cx="4646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</a:t>
            </a:r>
            <a:r>
              <a:rPr lang="zh-CN" altLang="en-US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轴，轴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对称图形可能不止一条对称</a:t>
            </a:r>
            <a:r>
              <a:rPr lang="zh-CN" altLang="en-US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轴，轴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对称只有一条</a:t>
            </a:r>
          </a:p>
        </p:txBody>
      </p:sp>
      <p:sp>
        <p:nvSpPr>
          <p:cNvPr id="18456" name="文本框 18455">
            <a:extLst>
              <a:ext uri="{FF2B5EF4-FFF2-40B4-BE49-F238E27FC236}">
                <a16:creationId xmlns="" xmlns:a16="http://schemas.microsoft.com/office/drawing/2014/main" id="{14F11DCF-AB2A-4230-9F57-4EB0BFCB7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3975100"/>
            <a:ext cx="7046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</a:t>
            </a:r>
          </a:p>
        </p:txBody>
      </p:sp>
      <p:sp>
        <p:nvSpPr>
          <p:cNvPr id="18457" name="文本框 18456">
            <a:extLst>
              <a:ext uri="{FF2B5EF4-FFF2-40B4-BE49-F238E27FC236}">
                <a16:creationId xmlns="" xmlns:a16="http://schemas.microsoft.com/office/drawing/2014/main" id="{BDFEC806-449C-436F-A931-E24AD69DB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9913" y="4243388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轴对称图形</a:t>
            </a:r>
          </a:p>
        </p:txBody>
      </p:sp>
      <p:grpSp>
        <p:nvGrpSpPr>
          <p:cNvPr id="59417" name="组合 18457">
            <a:extLst>
              <a:ext uri="{FF2B5EF4-FFF2-40B4-BE49-F238E27FC236}">
                <a16:creationId xmlns="" xmlns:a16="http://schemas.microsoft.com/office/drawing/2014/main" id="{41A1E61A-4C0A-40CE-A31F-D9145395B9E0}"/>
              </a:ext>
            </a:extLst>
          </p:cNvPr>
          <p:cNvGrpSpPr>
            <a:grpSpLocks/>
          </p:cNvGrpSpPr>
          <p:nvPr/>
        </p:nvGrpSpPr>
        <p:grpSpPr bwMode="auto">
          <a:xfrm>
            <a:off x="5229225" y="1238250"/>
            <a:ext cx="1824038" cy="1017588"/>
            <a:chOff x="0" y="0"/>
            <a:chExt cx="1532" cy="854"/>
          </a:xfrm>
        </p:grpSpPr>
        <p:grpSp>
          <p:nvGrpSpPr>
            <p:cNvPr id="59418" name="组合 18458">
              <a:extLst>
                <a:ext uri="{FF2B5EF4-FFF2-40B4-BE49-F238E27FC236}">
                  <a16:creationId xmlns="" xmlns:a16="http://schemas.microsoft.com/office/drawing/2014/main" id="{9E4D4115-DE09-4E7C-AE9E-28D09E76C8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32" cy="854"/>
              <a:chOff x="0" y="0"/>
              <a:chExt cx="2365" cy="1542"/>
            </a:xfrm>
          </p:grpSpPr>
          <p:sp>
            <p:nvSpPr>
              <p:cNvPr id="59419" name="plant">
                <a:extLst>
                  <a:ext uri="{FF2B5EF4-FFF2-40B4-BE49-F238E27FC236}">
                    <a16:creationId xmlns="" xmlns:a16="http://schemas.microsoft.com/office/drawing/2014/main" id="{CDB6D45B-7D9C-4AFE-9956-B84436395A0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45"/>
                <a:ext cx="1140" cy="1140"/>
              </a:xfrm>
              <a:custGeom>
                <a:avLst/>
                <a:gdLst>
                  <a:gd name="T0" fmla="*/ 9139 w 21600"/>
                  <a:gd name="T1" fmla="*/ 7935 h 21600"/>
                  <a:gd name="T2" fmla="*/ 8040 w 21600"/>
                  <a:gd name="T3" fmla="*/ 6287 h 21600"/>
                  <a:gd name="T4" fmla="*/ 5452 w 21600"/>
                  <a:gd name="T5" fmla="*/ 5313 h 21600"/>
                  <a:gd name="T6" fmla="*/ 3665 w 21600"/>
                  <a:gd name="T7" fmla="*/ 5104 h 21600"/>
                  <a:gd name="T8" fmla="*/ 2062 w 21600"/>
                  <a:gd name="T9" fmla="*/ 4408 h 21600"/>
                  <a:gd name="T10" fmla="*/ 1283 w 21600"/>
                  <a:gd name="T11" fmla="*/ 4315 h 21600"/>
                  <a:gd name="T12" fmla="*/ 2382 w 21600"/>
                  <a:gd name="T13" fmla="*/ 6914 h 21600"/>
                  <a:gd name="T14" fmla="*/ 3573 w 21600"/>
                  <a:gd name="T15" fmla="*/ 8213 h 21600"/>
                  <a:gd name="T16" fmla="*/ 5245 w 21600"/>
                  <a:gd name="T17" fmla="*/ 9234 h 21600"/>
                  <a:gd name="T18" fmla="*/ 5177 w 21600"/>
                  <a:gd name="T19" fmla="*/ 10069 h 21600"/>
                  <a:gd name="T20" fmla="*/ 2886 w 21600"/>
                  <a:gd name="T21" fmla="*/ 11600 h 21600"/>
                  <a:gd name="T22" fmla="*/ 1168 w 21600"/>
                  <a:gd name="T23" fmla="*/ 12668 h 21600"/>
                  <a:gd name="T24" fmla="*/ 779 w 21600"/>
                  <a:gd name="T25" fmla="*/ 13456 h 21600"/>
                  <a:gd name="T26" fmla="*/ 2680 w 21600"/>
                  <a:gd name="T27" fmla="*/ 13851 h 21600"/>
                  <a:gd name="T28" fmla="*/ 5360 w 21600"/>
                  <a:gd name="T29" fmla="*/ 13248 h 21600"/>
                  <a:gd name="T30" fmla="*/ 6459 w 21600"/>
                  <a:gd name="T31" fmla="*/ 13132 h 21600"/>
                  <a:gd name="T32" fmla="*/ 5681 w 21600"/>
                  <a:gd name="T33" fmla="*/ 14663 h 21600"/>
                  <a:gd name="T34" fmla="*/ 5681 w 21600"/>
                  <a:gd name="T35" fmla="*/ 16241 h 21600"/>
                  <a:gd name="T36" fmla="*/ 5910 w 21600"/>
                  <a:gd name="T37" fmla="*/ 18213 h 21600"/>
                  <a:gd name="T38" fmla="*/ 5245 w 21600"/>
                  <a:gd name="T39" fmla="*/ 19976 h 21600"/>
                  <a:gd name="T40" fmla="*/ 4077 w 21600"/>
                  <a:gd name="T41" fmla="*/ 21043 h 21600"/>
                  <a:gd name="T42" fmla="*/ 7421 w 21600"/>
                  <a:gd name="T43" fmla="*/ 19976 h 21600"/>
                  <a:gd name="T44" fmla="*/ 9139 w 21600"/>
                  <a:gd name="T45" fmla="*/ 18213 h 21600"/>
                  <a:gd name="T46" fmla="*/ 9872 w 21600"/>
                  <a:gd name="T47" fmla="*/ 16681 h 21600"/>
                  <a:gd name="T48" fmla="*/ 9758 w 21600"/>
                  <a:gd name="T49" fmla="*/ 15057 h 21600"/>
                  <a:gd name="T50" fmla="*/ 10834 w 21600"/>
                  <a:gd name="T51" fmla="*/ 17145 h 21600"/>
                  <a:gd name="T52" fmla="*/ 11155 w 21600"/>
                  <a:gd name="T53" fmla="*/ 20185 h 21600"/>
                  <a:gd name="T54" fmla="*/ 10926 w 21600"/>
                  <a:gd name="T55" fmla="*/ 21391 h 21600"/>
                  <a:gd name="T56" fmla="*/ 12323 w 21600"/>
                  <a:gd name="T57" fmla="*/ 21043 h 21600"/>
                  <a:gd name="T58" fmla="*/ 13950 w 21600"/>
                  <a:gd name="T59" fmla="*/ 19071 h 21600"/>
                  <a:gd name="T60" fmla="*/ 14293 w 21600"/>
                  <a:gd name="T61" fmla="*/ 17586 h 21600"/>
                  <a:gd name="T62" fmla="*/ 13835 w 21600"/>
                  <a:gd name="T63" fmla="*/ 15614 h 21600"/>
                  <a:gd name="T64" fmla="*/ 14408 w 21600"/>
                  <a:gd name="T65" fmla="*/ 15150 h 21600"/>
                  <a:gd name="T66" fmla="*/ 15576 w 21600"/>
                  <a:gd name="T67" fmla="*/ 15846 h 21600"/>
                  <a:gd name="T68" fmla="*/ 16240 w 21600"/>
                  <a:gd name="T69" fmla="*/ 16913 h 21600"/>
                  <a:gd name="T70" fmla="*/ 17798 w 21600"/>
                  <a:gd name="T71" fmla="*/ 17865 h 21600"/>
                  <a:gd name="T72" fmla="*/ 20317 w 21600"/>
                  <a:gd name="T73" fmla="*/ 18213 h 21600"/>
                  <a:gd name="T74" fmla="*/ 21165 w 21600"/>
                  <a:gd name="T75" fmla="*/ 17656 h 21600"/>
                  <a:gd name="T76" fmla="*/ 19653 w 21600"/>
                  <a:gd name="T77" fmla="*/ 16681 h 21600"/>
                  <a:gd name="T78" fmla="*/ 18576 w 21600"/>
                  <a:gd name="T79" fmla="*/ 15498 h 21600"/>
                  <a:gd name="T80" fmla="*/ 18256 w 21600"/>
                  <a:gd name="T81" fmla="*/ 14199 h 21600"/>
                  <a:gd name="T82" fmla="*/ 16973 w 21600"/>
                  <a:gd name="T83" fmla="*/ 12436 h 21600"/>
                  <a:gd name="T84" fmla="*/ 15690 w 21600"/>
                  <a:gd name="T85" fmla="*/ 11716 h 21600"/>
                  <a:gd name="T86" fmla="*/ 15461 w 21600"/>
                  <a:gd name="T87" fmla="*/ 11252 h 21600"/>
                  <a:gd name="T88" fmla="*/ 17798 w 21600"/>
                  <a:gd name="T89" fmla="*/ 10417 h 21600"/>
                  <a:gd name="T90" fmla="*/ 20478 w 21600"/>
                  <a:gd name="T91" fmla="*/ 10417 h 21600"/>
                  <a:gd name="T92" fmla="*/ 19859 w 21600"/>
                  <a:gd name="T93" fmla="*/ 9234 h 21600"/>
                  <a:gd name="T94" fmla="*/ 16973 w 21600"/>
                  <a:gd name="T95" fmla="*/ 8027 h 21600"/>
                  <a:gd name="T96" fmla="*/ 15118 w 21600"/>
                  <a:gd name="T97" fmla="*/ 8027 h 21600"/>
                  <a:gd name="T98" fmla="*/ 13606 w 21600"/>
                  <a:gd name="T99" fmla="*/ 8886 h 21600"/>
                  <a:gd name="T100" fmla="*/ 13950 w 21600"/>
                  <a:gd name="T101" fmla="*/ 7935 h 21600"/>
                  <a:gd name="T102" fmla="*/ 14614 w 21600"/>
                  <a:gd name="T103" fmla="*/ 5823 h 21600"/>
                  <a:gd name="T104" fmla="*/ 14064 w 21600"/>
                  <a:gd name="T105" fmla="*/ 3898 h 21600"/>
                  <a:gd name="T106" fmla="*/ 13102 w 21600"/>
                  <a:gd name="T107" fmla="*/ 2042 h 21600"/>
                  <a:gd name="T108" fmla="*/ 12667 w 21600"/>
                  <a:gd name="T109" fmla="*/ 626 h 21600"/>
                  <a:gd name="T110" fmla="*/ 12163 w 21600"/>
                  <a:gd name="T111" fmla="*/ 394 h 21600"/>
                  <a:gd name="T112" fmla="*/ 10766 w 21600"/>
                  <a:gd name="T113" fmla="*/ 2390 h 21600"/>
                  <a:gd name="T114" fmla="*/ 9987 w 21600"/>
                  <a:gd name="T115" fmla="*/ 4524 h 21600"/>
                  <a:gd name="T116" fmla="*/ 10330 w 21600"/>
                  <a:gd name="T117" fmla="*/ 6403 h 21600"/>
                  <a:gd name="T118" fmla="*/ 10101 w 21600"/>
                  <a:gd name="T119" fmla="*/ 7935 h 21600"/>
                  <a:gd name="T120" fmla="*/ 9368 w 21600"/>
                  <a:gd name="T121" fmla="*/ 900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600" h="21600">
                    <a:moveTo>
                      <a:pt x="9368" y="9002"/>
                    </a:moveTo>
                    <a:lnTo>
                      <a:pt x="9254" y="8422"/>
                    </a:lnTo>
                    <a:lnTo>
                      <a:pt x="9139" y="7935"/>
                    </a:lnTo>
                    <a:lnTo>
                      <a:pt x="8819" y="7355"/>
                    </a:lnTo>
                    <a:lnTo>
                      <a:pt x="8475" y="6728"/>
                    </a:lnTo>
                    <a:lnTo>
                      <a:pt x="8040" y="6287"/>
                    </a:lnTo>
                    <a:lnTo>
                      <a:pt x="7421" y="5707"/>
                    </a:lnTo>
                    <a:lnTo>
                      <a:pt x="6574" y="5429"/>
                    </a:lnTo>
                    <a:lnTo>
                      <a:pt x="5452" y="5313"/>
                    </a:lnTo>
                    <a:lnTo>
                      <a:pt x="4856" y="5220"/>
                    </a:lnTo>
                    <a:lnTo>
                      <a:pt x="4169" y="5220"/>
                    </a:lnTo>
                    <a:lnTo>
                      <a:pt x="3665" y="5104"/>
                    </a:lnTo>
                    <a:lnTo>
                      <a:pt x="3001" y="4872"/>
                    </a:lnTo>
                    <a:lnTo>
                      <a:pt x="2497" y="4756"/>
                    </a:lnTo>
                    <a:lnTo>
                      <a:pt x="2062" y="4408"/>
                    </a:lnTo>
                    <a:lnTo>
                      <a:pt x="1603" y="4083"/>
                    </a:lnTo>
                    <a:lnTo>
                      <a:pt x="1283" y="3689"/>
                    </a:lnTo>
                    <a:lnTo>
                      <a:pt x="1283" y="4315"/>
                    </a:lnTo>
                    <a:lnTo>
                      <a:pt x="1489" y="5104"/>
                    </a:lnTo>
                    <a:lnTo>
                      <a:pt x="1832" y="6055"/>
                    </a:lnTo>
                    <a:lnTo>
                      <a:pt x="2382" y="6914"/>
                    </a:lnTo>
                    <a:lnTo>
                      <a:pt x="2680" y="7471"/>
                    </a:lnTo>
                    <a:lnTo>
                      <a:pt x="3115" y="7935"/>
                    </a:lnTo>
                    <a:lnTo>
                      <a:pt x="3573" y="8213"/>
                    </a:lnTo>
                    <a:lnTo>
                      <a:pt x="4077" y="8654"/>
                    </a:lnTo>
                    <a:lnTo>
                      <a:pt x="4627" y="9002"/>
                    </a:lnTo>
                    <a:lnTo>
                      <a:pt x="5245" y="9234"/>
                    </a:lnTo>
                    <a:lnTo>
                      <a:pt x="6024" y="9443"/>
                    </a:lnTo>
                    <a:lnTo>
                      <a:pt x="6757" y="9628"/>
                    </a:lnTo>
                    <a:lnTo>
                      <a:pt x="5177" y="10069"/>
                    </a:lnTo>
                    <a:lnTo>
                      <a:pt x="3963" y="10649"/>
                    </a:lnTo>
                    <a:lnTo>
                      <a:pt x="3344" y="11044"/>
                    </a:lnTo>
                    <a:lnTo>
                      <a:pt x="2886" y="11600"/>
                    </a:lnTo>
                    <a:lnTo>
                      <a:pt x="2497" y="12041"/>
                    </a:lnTo>
                    <a:lnTo>
                      <a:pt x="1947" y="12343"/>
                    </a:lnTo>
                    <a:lnTo>
                      <a:pt x="1168" y="12668"/>
                    </a:lnTo>
                    <a:lnTo>
                      <a:pt x="0" y="12900"/>
                    </a:lnTo>
                    <a:lnTo>
                      <a:pt x="435" y="13248"/>
                    </a:lnTo>
                    <a:lnTo>
                      <a:pt x="779" y="13456"/>
                    </a:lnTo>
                    <a:lnTo>
                      <a:pt x="1283" y="13642"/>
                    </a:lnTo>
                    <a:lnTo>
                      <a:pt x="1718" y="13758"/>
                    </a:lnTo>
                    <a:lnTo>
                      <a:pt x="2680" y="13851"/>
                    </a:lnTo>
                    <a:lnTo>
                      <a:pt x="3573" y="13758"/>
                    </a:lnTo>
                    <a:lnTo>
                      <a:pt x="4512" y="13526"/>
                    </a:lnTo>
                    <a:lnTo>
                      <a:pt x="5360" y="13248"/>
                    </a:lnTo>
                    <a:lnTo>
                      <a:pt x="6139" y="12900"/>
                    </a:lnTo>
                    <a:lnTo>
                      <a:pt x="6757" y="12552"/>
                    </a:lnTo>
                    <a:lnTo>
                      <a:pt x="6459" y="13132"/>
                    </a:lnTo>
                    <a:lnTo>
                      <a:pt x="6139" y="13642"/>
                    </a:lnTo>
                    <a:lnTo>
                      <a:pt x="5910" y="14199"/>
                    </a:lnTo>
                    <a:lnTo>
                      <a:pt x="5681" y="14663"/>
                    </a:lnTo>
                    <a:lnTo>
                      <a:pt x="5681" y="15150"/>
                    </a:lnTo>
                    <a:lnTo>
                      <a:pt x="5681" y="15730"/>
                    </a:lnTo>
                    <a:lnTo>
                      <a:pt x="5681" y="16241"/>
                    </a:lnTo>
                    <a:lnTo>
                      <a:pt x="5795" y="16913"/>
                    </a:lnTo>
                    <a:lnTo>
                      <a:pt x="5910" y="17586"/>
                    </a:lnTo>
                    <a:lnTo>
                      <a:pt x="5910" y="18213"/>
                    </a:lnTo>
                    <a:lnTo>
                      <a:pt x="5795" y="18885"/>
                    </a:lnTo>
                    <a:lnTo>
                      <a:pt x="5566" y="19396"/>
                    </a:lnTo>
                    <a:lnTo>
                      <a:pt x="5245" y="19976"/>
                    </a:lnTo>
                    <a:lnTo>
                      <a:pt x="4971" y="20370"/>
                    </a:lnTo>
                    <a:lnTo>
                      <a:pt x="4512" y="20811"/>
                    </a:lnTo>
                    <a:lnTo>
                      <a:pt x="4077" y="21043"/>
                    </a:lnTo>
                    <a:lnTo>
                      <a:pt x="5177" y="20927"/>
                    </a:lnTo>
                    <a:lnTo>
                      <a:pt x="6253" y="20486"/>
                    </a:lnTo>
                    <a:lnTo>
                      <a:pt x="7421" y="19976"/>
                    </a:lnTo>
                    <a:lnTo>
                      <a:pt x="8361" y="19187"/>
                    </a:lnTo>
                    <a:lnTo>
                      <a:pt x="8819" y="18769"/>
                    </a:lnTo>
                    <a:lnTo>
                      <a:pt x="9139" y="18213"/>
                    </a:lnTo>
                    <a:lnTo>
                      <a:pt x="9437" y="17772"/>
                    </a:lnTo>
                    <a:lnTo>
                      <a:pt x="9643" y="17261"/>
                    </a:lnTo>
                    <a:lnTo>
                      <a:pt x="9872" y="16681"/>
                    </a:lnTo>
                    <a:lnTo>
                      <a:pt x="9872" y="16171"/>
                    </a:lnTo>
                    <a:lnTo>
                      <a:pt x="9872" y="15614"/>
                    </a:lnTo>
                    <a:lnTo>
                      <a:pt x="9758" y="15057"/>
                    </a:lnTo>
                    <a:lnTo>
                      <a:pt x="10216" y="15498"/>
                    </a:lnTo>
                    <a:lnTo>
                      <a:pt x="10537" y="16241"/>
                    </a:lnTo>
                    <a:lnTo>
                      <a:pt x="10834" y="17145"/>
                    </a:lnTo>
                    <a:lnTo>
                      <a:pt x="11041" y="18213"/>
                    </a:lnTo>
                    <a:lnTo>
                      <a:pt x="11155" y="19187"/>
                    </a:lnTo>
                    <a:lnTo>
                      <a:pt x="11155" y="20185"/>
                    </a:lnTo>
                    <a:lnTo>
                      <a:pt x="11155" y="20579"/>
                    </a:lnTo>
                    <a:lnTo>
                      <a:pt x="11041" y="21043"/>
                    </a:lnTo>
                    <a:lnTo>
                      <a:pt x="10926" y="21391"/>
                    </a:lnTo>
                    <a:lnTo>
                      <a:pt x="10766" y="21600"/>
                    </a:lnTo>
                    <a:lnTo>
                      <a:pt x="11499" y="21484"/>
                    </a:lnTo>
                    <a:lnTo>
                      <a:pt x="12323" y="21043"/>
                    </a:lnTo>
                    <a:lnTo>
                      <a:pt x="13102" y="20370"/>
                    </a:lnTo>
                    <a:lnTo>
                      <a:pt x="13606" y="19628"/>
                    </a:lnTo>
                    <a:lnTo>
                      <a:pt x="13950" y="19071"/>
                    </a:lnTo>
                    <a:lnTo>
                      <a:pt x="14064" y="18677"/>
                    </a:lnTo>
                    <a:lnTo>
                      <a:pt x="14179" y="18097"/>
                    </a:lnTo>
                    <a:lnTo>
                      <a:pt x="14293" y="17586"/>
                    </a:lnTo>
                    <a:lnTo>
                      <a:pt x="14179" y="16913"/>
                    </a:lnTo>
                    <a:lnTo>
                      <a:pt x="14064" y="16241"/>
                    </a:lnTo>
                    <a:lnTo>
                      <a:pt x="13835" y="15614"/>
                    </a:lnTo>
                    <a:lnTo>
                      <a:pt x="13560" y="14872"/>
                    </a:lnTo>
                    <a:lnTo>
                      <a:pt x="13950" y="14941"/>
                    </a:lnTo>
                    <a:lnTo>
                      <a:pt x="14408" y="15150"/>
                    </a:lnTo>
                    <a:lnTo>
                      <a:pt x="14843" y="15266"/>
                    </a:lnTo>
                    <a:lnTo>
                      <a:pt x="15232" y="15614"/>
                    </a:lnTo>
                    <a:lnTo>
                      <a:pt x="15576" y="15846"/>
                    </a:lnTo>
                    <a:lnTo>
                      <a:pt x="15897" y="16171"/>
                    </a:lnTo>
                    <a:lnTo>
                      <a:pt x="16126" y="16473"/>
                    </a:lnTo>
                    <a:lnTo>
                      <a:pt x="16240" y="16913"/>
                    </a:lnTo>
                    <a:lnTo>
                      <a:pt x="16515" y="17261"/>
                    </a:lnTo>
                    <a:lnTo>
                      <a:pt x="17088" y="17586"/>
                    </a:lnTo>
                    <a:lnTo>
                      <a:pt x="17798" y="17865"/>
                    </a:lnTo>
                    <a:lnTo>
                      <a:pt x="18576" y="18097"/>
                    </a:lnTo>
                    <a:lnTo>
                      <a:pt x="19424" y="18213"/>
                    </a:lnTo>
                    <a:lnTo>
                      <a:pt x="20317" y="18213"/>
                    </a:lnTo>
                    <a:lnTo>
                      <a:pt x="21050" y="18213"/>
                    </a:lnTo>
                    <a:lnTo>
                      <a:pt x="21600" y="17865"/>
                    </a:lnTo>
                    <a:lnTo>
                      <a:pt x="21165" y="17656"/>
                    </a:lnTo>
                    <a:lnTo>
                      <a:pt x="20592" y="17470"/>
                    </a:lnTo>
                    <a:lnTo>
                      <a:pt x="20088" y="17029"/>
                    </a:lnTo>
                    <a:lnTo>
                      <a:pt x="19653" y="16681"/>
                    </a:lnTo>
                    <a:lnTo>
                      <a:pt x="19195" y="16241"/>
                    </a:lnTo>
                    <a:lnTo>
                      <a:pt x="18920" y="15962"/>
                    </a:lnTo>
                    <a:lnTo>
                      <a:pt x="18576" y="15498"/>
                    </a:lnTo>
                    <a:lnTo>
                      <a:pt x="18576" y="15057"/>
                    </a:lnTo>
                    <a:lnTo>
                      <a:pt x="18485" y="14756"/>
                    </a:lnTo>
                    <a:lnTo>
                      <a:pt x="18256" y="14199"/>
                    </a:lnTo>
                    <a:lnTo>
                      <a:pt x="17912" y="13526"/>
                    </a:lnTo>
                    <a:lnTo>
                      <a:pt x="17523" y="13016"/>
                    </a:lnTo>
                    <a:lnTo>
                      <a:pt x="16973" y="12436"/>
                    </a:lnTo>
                    <a:lnTo>
                      <a:pt x="16355" y="12041"/>
                    </a:lnTo>
                    <a:lnTo>
                      <a:pt x="16011" y="11832"/>
                    </a:lnTo>
                    <a:lnTo>
                      <a:pt x="15690" y="11716"/>
                    </a:lnTo>
                    <a:lnTo>
                      <a:pt x="15232" y="11716"/>
                    </a:lnTo>
                    <a:lnTo>
                      <a:pt x="14843" y="11716"/>
                    </a:lnTo>
                    <a:lnTo>
                      <a:pt x="15461" y="11252"/>
                    </a:lnTo>
                    <a:lnTo>
                      <a:pt x="16126" y="10858"/>
                    </a:lnTo>
                    <a:lnTo>
                      <a:pt x="16973" y="10649"/>
                    </a:lnTo>
                    <a:lnTo>
                      <a:pt x="17798" y="10417"/>
                    </a:lnTo>
                    <a:lnTo>
                      <a:pt x="18806" y="10301"/>
                    </a:lnTo>
                    <a:lnTo>
                      <a:pt x="19653" y="10301"/>
                    </a:lnTo>
                    <a:lnTo>
                      <a:pt x="20478" y="10417"/>
                    </a:lnTo>
                    <a:lnTo>
                      <a:pt x="21256" y="10533"/>
                    </a:lnTo>
                    <a:lnTo>
                      <a:pt x="20707" y="9837"/>
                    </a:lnTo>
                    <a:lnTo>
                      <a:pt x="19859" y="9234"/>
                    </a:lnTo>
                    <a:lnTo>
                      <a:pt x="18806" y="8538"/>
                    </a:lnTo>
                    <a:lnTo>
                      <a:pt x="17637" y="8144"/>
                    </a:lnTo>
                    <a:lnTo>
                      <a:pt x="16973" y="8027"/>
                    </a:lnTo>
                    <a:lnTo>
                      <a:pt x="16355" y="7935"/>
                    </a:lnTo>
                    <a:lnTo>
                      <a:pt x="15805" y="7935"/>
                    </a:lnTo>
                    <a:lnTo>
                      <a:pt x="15118" y="8027"/>
                    </a:lnTo>
                    <a:lnTo>
                      <a:pt x="14614" y="8144"/>
                    </a:lnTo>
                    <a:lnTo>
                      <a:pt x="14064" y="8422"/>
                    </a:lnTo>
                    <a:lnTo>
                      <a:pt x="13606" y="8886"/>
                    </a:lnTo>
                    <a:lnTo>
                      <a:pt x="13217" y="9327"/>
                    </a:lnTo>
                    <a:lnTo>
                      <a:pt x="13606" y="8538"/>
                    </a:lnTo>
                    <a:lnTo>
                      <a:pt x="13950" y="7935"/>
                    </a:lnTo>
                    <a:lnTo>
                      <a:pt x="14293" y="7123"/>
                    </a:lnTo>
                    <a:lnTo>
                      <a:pt x="14499" y="6519"/>
                    </a:lnTo>
                    <a:lnTo>
                      <a:pt x="14614" y="5823"/>
                    </a:lnTo>
                    <a:lnTo>
                      <a:pt x="14614" y="5220"/>
                    </a:lnTo>
                    <a:lnTo>
                      <a:pt x="14408" y="4524"/>
                    </a:lnTo>
                    <a:lnTo>
                      <a:pt x="14064" y="3898"/>
                    </a:lnTo>
                    <a:lnTo>
                      <a:pt x="13606" y="3225"/>
                    </a:lnTo>
                    <a:lnTo>
                      <a:pt x="13331" y="2598"/>
                    </a:lnTo>
                    <a:lnTo>
                      <a:pt x="13102" y="2042"/>
                    </a:lnTo>
                    <a:lnTo>
                      <a:pt x="12896" y="1485"/>
                    </a:lnTo>
                    <a:lnTo>
                      <a:pt x="12781" y="1090"/>
                    </a:lnTo>
                    <a:lnTo>
                      <a:pt x="12667" y="626"/>
                    </a:lnTo>
                    <a:lnTo>
                      <a:pt x="12667" y="278"/>
                    </a:lnTo>
                    <a:lnTo>
                      <a:pt x="12667" y="0"/>
                    </a:lnTo>
                    <a:lnTo>
                      <a:pt x="12163" y="394"/>
                    </a:lnTo>
                    <a:lnTo>
                      <a:pt x="11728" y="974"/>
                    </a:lnTo>
                    <a:lnTo>
                      <a:pt x="11155" y="1601"/>
                    </a:lnTo>
                    <a:lnTo>
                      <a:pt x="10766" y="2390"/>
                    </a:lnTo>
                    <a:lnTo>
                      <a:pt x="10330" y="3109"/>
                    </a:lnTo>
                    <a:lnTo>
                      <a:pt x="10101" y="3898"/>
                    </a:lnTo>
                    <a:lnTo>
                      <a:pt x="9987" y="4524"/>
                    </a:lnTo>
                    <a:lnTo>
                      <a:pt x="10101" y="5220"/>
                    </a:lnTo>
                    <a:lnTo>
                      <a:pt x="10216" y="5823"/>
                    </a:lnTo>
                    <a:lnTo>
                      <a:pt x="10330" y="6403"/>
                    </a:lnTo>
                    <a:lnTo>
                      <a:pt x="10330" y="6914"/>
                    </a:lnTo>
                    <a:lnTo>
                      <a:pt x="10216" y="7471"/>
                    </a:lnTo>
                    <a:lnTo>
                      <a:pt x="10101" y="7935"/>
                    </a:lnTo>
                    <a:lnTo>
                      <a:pt x="9872" y="8329"/>
                    </a:lnTo>
                    <a:lnTo>
                      <a:pt x="9643" y="8654"/>
                    </a:lnTo>
                    <a:lnTo>
                      <a:pt x="9368" y="9002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0" name="plant">
                <a:extLst>
                  <a:ext uri="{FF2B5EF4-FFF2-40B4-BE49-F238E27FC236}">
                    <a16:creationId xmlns="" xmlns:a16="http://schemas.microsoft.com/office/drawing/2014/main" id="{281E5900-A3B2-46E1-9EDF-86C5485852E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 flipH="1">
                <a:off x="1225" y="45"/>
                <a:ext cx="1140" cy="1140"/>
              </a:xfrm>
              <a:custGeom>
                <a:avLst/>
                <a:gdLst>
                  <a:gd name="T0" fmla="*/ 9139 w 21600"/>
                  <a:gd name="T1" fmla="*/ 7935 h 21600"/>
                  <a:gd name="T2" fmla="*/ 8040 w 21600"/>
                  <a:gd name="T3" fmla="*/ 6287 h 21600"/>
                  <a:gd name="T4" fmla="*/ 5452 w 21600"/>
                  <a:gd name="T5" fmla="*/ 5313 h 21600"/>
                  <a:gd name="T6" fmla="*/ 3665 w 21600"/>
                  <a:gd name="T7" fmla="*/ 5104 h 21600"/>
                  <a:gd name="T8" fmla="*/ 2062 w 21600"/>
                  <a:gd name="T9" fmla="*/ 4408 h 21600"/>
                  <a:gd name="T10" fmla="*/ 1283 w 21600"/>
                  <a:gd name="T11" fmla="*/ 4315 h 21600"/>
                  <a:gd name="T12" fmla="*/ 2382 w 21600"/>
                  <a:gd name="T13" fmla="*/ 6914 h 21600"/>
                  <a:gd name="T14" fmla="*/ 3573 w 21600"/>
                  <a:gd name="T15" fmla="*/ 8213 h 21600"/>
                  <a:gd name="T16" fmla="*/ 5245 w 21600"/>
                  <a:gd name="T17" fmla="*/ 9234 h 21600"/>
                  <a:gd name="T18" fmla="*/ 5177 w 21600"/>
                  <a:gd name="T19" fmla="*/ 10069 h 21600"/>
                  <a:gd name="T20" fmla="*/ 2886 w 21600"/>
                  <a:gd name="T21" fmla="*/ 11600 h 21600"/>
                  <a:gd name="T22" fmla="*/ 1168 w 21600"/>
                  <a:gd name="T23" fmla="*/ 12668 h 21600"/>
                  <a:gd name="T24" fmla="*/ 779 w 21600"/>
                  <a:gd name="T25" fmla="*/ 13456 h 21600"/>
                  <a:gd name="T26" fmla="*/ 2680 w 21600"/>
                  <a:gd name="T27" fmla="*/ 13851 h 21600"/>
                  <a:gd name="T28" fmla="*/ 5360 w 21600"/>
                  <a:gd name="T29" fmla="*/ 13248 h 21600"/>
                  <a:gd name="T30" fmla="*/ 6459 w 21600"/>
                  <a:gd name="T31" fmla="*/ 13132 h 21600"/>
                  <a:gd name="T32" fmla="*/ 5681 w 21600"/>
                  <a:gd name="T33" fmla="*/ 14663 h 21600"/>
                  <a:gd name="T34" fmla="*/ 5681 w 21600"/>
                  <a:gd name="T35" fmla="*/ 16241 h 21600"/>
                  <a:gd name="T36" fmla="*/ 5910 w 21600"/>
                  <a:gd name="T37" fmla="*/ 18213 h 21600"/>
                  <a:gd name="T38" fmla="*/ 5245 w 21600"/>
                  <a:gd name="T39" fmla="*/ 19976 h 21600"/>
                  <a:gd name="T40" fmla="*/ 4077 w 21600"/>
                  <a:gd name="T41" fmla="*/ 21043 h 21600"/>
                  <a:gd name="T42" fmla="*/ 7421 w 21600"/>
                  <a:gd name="T43" fmla="*/ 19976 h 21600"/>
                  <a:gd name="T44" fmla="*/ 9139 w 21600"/>
                  <a:gd name="T45" fmla="*/ 18213 h 21600"/>
                  <a:gd name="T46" fmla="*/ 9872 w 21600"/>
                  <a:gd name="T47" fmla="*/ 16681 h 21600"/>
                  <a:gd name="T48" fmla="*/ 9758 w 21600"/>
                  <a:gd name="T49" fmla="*/ 15057 h 21600"/>
                  <a:gd name="T50" fmla="*/ 10834 w 21600"/>
                  <a:gd name="T51" fmla="*/ 17145 h 21600"/>
                  <a:gd name="T52" fmla="*/ 11155 w 21600"/>
                  <a:gd name="T53" fmla="*/ 20185 h 21600"/>
                  <a:gd name="T54" fmla="*/ 10926 w 21600"/>
                  <a:gd name="T55" fmla="*/ 21391 h 21600"/>
                  <a:gd name="T56" fmla="*/ 12323 w 21600"/>
                  <a:gd name="T57" fmla="*/ 21043 h 21600"/>
                  <a:gd name="T58" fmla="*/ 13950 w 21600"/>
                  <a:gd name="T59" fmla="*/ 19071 h 21600"/>
                  <a:gd name="T60" fmla="*/ 14293 w 21600"/>
                  <a:gd name="T61" fmla="*/ 17586 h 21600"/>
                  <a:gd name="T62" fmla="*/ 13835 w 21600"/>
                  <a:gd name="T63" fmla="*/ 15614 h 21600"/>
                  <a:gd name="T64" fmla="*/ 14408 w 21600"/>
                  <a:gd name="T65" fmla="*/ 15150 h 21600"/>
                  <a:gd name="T66" fmla="*/ 15576 w 21600"/>
                  <a:gd name="T67" fmla="*/ 15846 h 21600"/>
                  <a:gd name="T68" fmla="*/ 16240 w 21600"/>
                  <a:gd name="T69" fmla="*/ 16913 h 21600"/>
                  <a:gd name="T70" fmla="*/ 17798 w 21600"/>
                  <a:gd name="T71" fmla="*/ 17865 h 21600"/>
                  <a:gd name="T72" fmla="*/ 20317 w 21600"/>
                  <a:gd name="T73" fmla="*/ 18213 h 21600"/>
                  <a:gd name="T74" fmla="*/ 21165 w 21600"/>
                  <a:gd name="T75" fmla="*/ 17656 h 21600"/>
                  <a:gd name="T76" fmla="*/ 19653 w 21600"/>
                  <a:gd name="T77" fmla="*/ 16681 h 21600"/>
                  <a:gd name="T78" fmla="*/ 18576 w 21600"/>
                  <a:gd name="T79" fmla="*/ 15498 h 21600"/>
                  <a:gd name="T80" fmla="*/ 18256 w 21600"/>
                  <a:gd name="T81" fmla="*/ 14199 h 21600"/>
                  <a:gd name="T82" fmla="*/ 16973 w 21600"/>
                  <a:gd name="T83" fmla="*/ 12436 h 21600"/>
                  <a:gd name="T84" fmla="*/ 15690 w 21600"/>
                  <a:gd name="T85" fmla="*/ 11716 h 21600"/>
                  <a:gd name="T86" fmla="*/ 15461 w 21600"/>
                  <a:gd name="T87" fmla="*/ 11252 h 21600"/>
                  <a:gd name="T88" fmla="*/ 17798 w 21600"/>
                  <a:gd name="T89" fmla="*/ 10417 h 21600"/>
                  <a:gd name="T90" fmla="*/ 20478 w 21600"/>
                  <a:gd name="T91" fmla="*/ 10417 h 21600"/>
                  <a:gd name="T92" fmla="*/ 19859 w 21600"/>
                  <a:gd name="T93" fmla="*/ 9234 h 21600"/>
                  <a:gd name="T94" fmla="*/ 16973 w 21600"/>
                  <a:gd name="T95" fmla="*/ 8027 h 21600"/>
                  <a:gd name="T96" fmla="*/ 15118 w 21600"/>
                  <a:gd name="T97" fmla="*/ 8027 h 21600"/>
                  <a:gd name="T98" fmla="*/ 13606 w 21600"/>
                  <a:gd name="T99" fmla="*/ 8886 h 21600"/>
                  <a:gd name="T100" fmla="*/ 13950 w 21600"/>
                  <a:gd name="T101" fmla="*/ 7935 h 21600"/>
                  <a:gd name="T102" fmla="*/ 14614 w 21600"/>
                  <a:gd name="T103" fmla="*/ 5823 h 21600"/>
                  <a:gd name="T104" fmla="*/ 14064 w 21600"/>
                  <a:gd name="T105" fmla="*/ 3898 h 21600"/>
                  <a:gd name="T106" fmla="*/ 13102 w 21600"/>
                  <a:gd name="T107" fmla="*/ 2042 h 21600"/>
                  <a:gd name="T108" fmla="*/ 12667 w 21600"/>
                  <a:gd name="T109" fmla="*/ 626 h 21600"/>
                  <a:gd name="T110" fmla="*/ 12163 w 21600"/>
                  <a:gd name="T111" fmla="*/ 394 h 21600"/>
                  <a:gd name="T112" fmla="*/ 10766 w 21600"/>
                  <a:gd name="T113" fmla="*/ 2390 h 21600"/>
                  <a:gd name="T114" fmla="*/ 9987 w 21600"/>
                  <a:gd name="T115" fmla="*/ 4524 h 21600"/>
                  <a:gd name="T116" fmla="*/ 10330 w 21600"/>
                  <a:gd name="T117" fmla="*/ 6403 h 21600"/>
                  <a:gd name="T118" fmla="*/ 10101 w 21600"/>
                  <a:gd name="T119" fmla="*/ 7935 h 21600"/>
                  <a:gd name="T120" fmla="*/ 9368 w 21600"/>
                  <a:gd name="T121" fmla="*/ 900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600" h="21600">
                    <a:moveTo>
                      <a:pt x="9368" y="9002"/>
                    </a:moveTo>
                    <a:lnTo>
                      <a:pt x="9254" y="8422"/>
                    </a:lnTo>
                    <a:lnTo>
                      <a:pt x="9139" y="7935"/>
                    </a:lnTo>
                    <a:lnTo>
                      <a:pt x="8819" y="7355"/>
                    </a:lnTo>
                    <a:lnTo>
                      <a:pt x="8475" y="6728"/>
                    </a:lnTo>
                    <a:lnTo>
                      <a:pt x="8040" y="6287"/>
                    </a:lnTo>
                    <a:lnTo>
                      <a:pt x="7421" y="5707"/>
                    </a:lnTo>
                    <a:lnTo>
                      <a:pt x="6574" y="5429"/>
                    </a:lnTo>
                    <a:lnTo>
                      <a:pt x="5452" y="5313"/>
                    </a:lnTo>
                    <a:lnTo>
                      <a:pt x="4856" y="5220"/>
                    </a:lnTo>
                    <a:lnTo>
                      <a:pt x="4169" y="5220"/>
                    </a:lnTo>
                    <a:lnTo>
                      <a:pt x="3665" y="5104"/>
                    </a:lnTo>
                    <a:lnTo>
                      <a:pt x="3001" y="4872"/>
                    </a:lnTo>
                    <a:lnTo>
                      <a:pt x="2497" y="4756"/>
                    </a:lnTo>
                    <a:lnTo>
                      <a:pt x="2062" y="4408"/>
                    </a:lnTo>
                    <a:lnTo>
                      <a:pt x="1603" y="4083"/>
                    </a:lnTo>
                    <a:lnTo>
                      <a:pt x="1283" y="3689"/>
                    </a:lnTo>
                    <a:lnTo>
                      <a:pt x="1283" y="4315"/>
                    </a:lnTo>
                    <a:lnTo>
                      <a:pt x="1489" y="5104"/>
                    </a:lnTo>
                    <a:lnTo>
                      <a:pt x="1832" y="6055"/>
                    </a:lnTo>
                    <a:lnTo>
                      <a:pt x="2382" y="6914"/>
                    </a:lnTo>
                    <a:lnTo>
                      <a:pt x="2680" y="7471"/>
                    </a:lnTo>
                    <a:lnTo>
                      <a:pt x="3115" y="7935"/>
                    </a:lnTo>
                    <a:lnTo>
                      <a:pt x="3573" y="8213"/>
                    </a:lnTo>
                    <a:lnTo>
                      <a:pt x="4077" y="8654"/>
                    </a:lnTo>
                    <a:lnTo>
                      <a:pt x="4627" y="9002"/>
                    </a:lnTo>
                    <a:lnTo>
                      <a:pt x="5245" y="9234"/>
                    </a:lnTo>
                    <a:lnTo>
                      <a:pt x="6024" y="9443"/>
                    </a:lnTo>
                    <a:lnTo>
                      <a:pt x="6757" y="9628"/>
                    </a:lnTo>
                    <a:lnTo>
                      <a:pt x="5177" y="10069"/>
                    </a:lnTo>
                    <a:lnTo>
                      <a:pt x="3963" y="10649"/>
                    </a:lnTo>
                    <a:lnTo>
                      <a:pt x="3344" y="11044"/>
                    </a:lnTo>
                    <a:lnTo>
                      <a:pt x="2886" y="11600"/>
                    </a:lnTo>
                    <a:lnTo>
                      <a:pt x="2497" y="12041"/>
                    </a:lnTo>
                    <a:lnTo>
                      <a:pt x="1947" y="12343"/>
                    </a:lnTo>
                    <a:lnTo>
                      <a:pt x="1168" y="12668"/>
                    </a:lnTo>
                    <a:lnTo>
                      <a:pt x="0" y="12900"/>
                    </a:lnTo>
                    <a:lnTo>
                      <a:pt x="435" y="13248"/>
                    </a:lnTo>
                    <a:lnTo>
                      <a:pt x="779" y="13456"/>
                    </a:lnTo>
                    <a:lnTo>
                      <a:pt x="1283" y="13642"/>
                    </a:lnTo>
                    <a:lnTo>
                      <a:pt x="1718" y="13758"/>
                    </a:lnTo>
                    <a:lnTo>
                      <a:pt x="2680" y="13851"/>
                    </a:lnTo>
                    <a:lnTo>
                      <a:pt x="3573" y="13758"/>
                    </a:lnTo>
                    <a:lnTo>
                      <a:pt x="4512" y="13526"/>
                    </a:lnTo>
                    <a:lnTo>
                      <a:pt x="5360" y="13248"/>
                    </a:lnTo>
                    <a:lnTo>
                      <a:pt x="6139" y="12900"/>
                    </a:lnTo>
                    <a:lnTo>
                      <a:pt x="6757" y="12552"/>
                    </a:lnTo>
                    <a:lnTo>
                      <a:pt x="6459" y="13132"/>
                    </a:lnTo>
                    <a:lnTo>
                      <a:pt x="6139" y="13642"/>
                    </a:lnTo>
                    <a:lnTo>
                      <a:pt x="5910" y="14199"/>
                    </a:lnTo>
                    <a:lnTo>
                      <a:pt x="5681" y="14663"/>
                    </a:lnTo>
                    <a:lnTo>
                      <a:pt x="5681" y="15150"/>
                    </a:lnTo>
                    <a:lnTo>
                      <a:pt x="5681" y="15730"/>
                    </a:lnTo>
                    <a:lnTo>
                      <a:pt x="5681" y="16241"/>
                    </a:lnTo>
                    <a:lnTo>
                      <a:pt x="5795" y="16913"/>
                    </a:lnTo>
                    <a:lnTo>
                      <a:pt x="5910" y="17586"/>
                    </a:lnTo>
                    <a:lnTo>
                      <a:pt x="5910" y="18213"/>
                    </a:lnTo>
                    <a:lnTo>
                      <a:pt x="5795" y="18885"/>
                    </a:lnTo>
                    <a:lnTo>
                      <a:pt x="5566" y="19396"/>
                    </a:lnTo>
                    <a:lnTo>
                      <a:pt x="5245" y="19976"/>
                    </a:lnTo>
                    <a:lnTo>
                      <a:pt x="4971" y="20370"/>
                    </a:lnTo>
                    <a:lnTo>
                      <a:pt x="4512" y="20811"/>
                    </a:lnTo>
                    <a:lnTo>
                      <a:pt x="4077" y="21043"/>
                    </a:lnTo>
                    <a:lnTo>
                      <a:pt x="5177" y="20927"/>
                    </a:lnTo>
                    <a:lnTo>
                      <a:pt x="6253" y="20486"/>
                    </a:lnTo>
                    <a:lnTo>
                      <a:pt x="7421" y="19976"/>
                    </a:lnTo>
                    <a:lnTo>
                      <a:pt x="8361" y="19187"/>
                    </a:lnTo>
                    <a:lnTo>
                      <a:pt x="8819" y="18769"/>
                    </a:lnTo>
                    <a:lnTo>
                      <a:pt x="9139" y="18213"/>
                    </a:lnTo>
                    <a:lnTo>
                      <a:pt x="9437" y="17772"/>
                    </a:lnTo>
                    <a:lnTo>
                      <a:pt x="9643" y="17261"/>
                    </a:lnTo>
                    <a:lnTo>
                      <a:pt x="9872" y="16681"/>
                    </a:lnTo>
                    <a:lnTo>
                      <a:pt x="9872" y="16171"/>
                    </a:lnTo>
                    <a:lnTo>
                      <a:pt x="9872" y="15614"/>
                    </a:lnTo>
                    <a:lnTo>
                      <a:pt x="9758" y="15057"/>
                    </a:lnTo>
                    <a:lnTo>
                      <a:pt x="10216" y="15498"/>
                    </a:lnTo>
                    <a:lnTo>
                      <a:pt x="10537" y="16241"/>
                    </a:lnTo>
                    <a:lnTo>
                      <a:pt x="10834" y="17145"/>
                    </a:lnTo>
                    <a:lnTo>
                      <a:pt x="11041" y="18213"/>
                    </a:lnTo>
                    <a:lnTo>
                      <a:pt x="11155" y="19187"/>
                    </a:lnTo>
                    <a:lnTo>
                      <a:pt x="11155" y="20185"/>
                    </a:lnTo>
                    <a:lnTo>
                      <a:pt x="11155" y="20579"/>
                    </a:lnTo>
                    <a:lnTo>
                      <a:pt x="11041" y="21043"/>
                    </a:lnTo>
                    <a:lnTo>
                      <a:pt x="10926" y="21391"/>
                    </a:lnTo>
                    <a:lnTo>
                      <a:pt x="10766" y="21600"/>
                    </a:lnTo>
                    <a:lnTo>
                      <a:pt x="11499" y="21484"/>
                    </a:lnTo>
                    <a:lnTo>
                      <a:pt x="12323" y="21043"/>
                    </a:lnTo>
                    <a:lnTo>
                      <a:pt x="13102" y="20370"/>
                    </a:lnTo>
                    <a:lnTo>
                      <a:pt x="13606" y="19628"/>
                    </a:lnTo>
                    <a:lnTo>
                      <a:pt x="13950" y="19071"/>
                    </a:lnTo>
                    <a:lnTo>
                      <a:pt x="14064" y="18677"/>
                    </a:lnTo>
                    <a:lnTo>
                      <a:pt x="14179" y="18097"/>
                    </a:lnTo>
                    <a:lnTo>
                      <a:pt x="14293" y="17586"/>
                    </a:lnTo>
                    <a:lnTo>
                      <a:pt x="14179" y="16913"/>
                    </a:lnTo>
                    <a:lnTo>
                      <a:pt x="14064" y="16241"/>
                    </a:lnTo>
                    <a:lnTo>
                      <a:pt x="13835" y="15614"/>
                    </a:lnTo>
                    <a:lnTo>
                      <a:pt x="13560" y="14872"/>
                    </a:lnTo>
                    <a:lnTo>
                      <a:pt x="13950" y="14941"/>
                    </a:lnTo>
                    <a:lnTo>
                      <a:pt x="14408" y="15150"/>
                    </a:lnTo>
                    <a:lnTo>
                      <a:pt x="14843" y="15266"/>
                    </a:lnTo>
                    <a:lnTo>
                      <a:pt x="15232" y="15614"/>
                    </a:lnTo>
                    <a:lnTo>
                      <a:pt x="15576" y="15846"/>
                    </a:lnTo>
                    <a:lnTo>
                      <a:pt x="15897" y="16171"/>
                    </a:lnTo>
                    <a:lnTo>
                      <a:pt x="16126" y="16473"/>
                    </a:lnTo>
                    <a:lnTo>
                      <a:pt x="16240" y="16913"/>
                    </a:lnTo>
                    <a:lnTo>
                      <a:pt x="16515" y="17261"/>
                    </a:lnTo>
                    <a:lnTo>
                      <a:pt x="17088" y="17586"/>
                    </a:lnTo>
                    <a:lnTo>
                      <a:pt x="17798" y="17865"/>
                    </a:lnTo>
                    <a:lnTo>
                      <a:pt x="18576" y="18097"/>
                    </a:lnTo>
                    <a:lnTo>
                      <a:pt x="19424" y="18213"/>
                    </a:lnTo>
                    <a:lnTo>
                      <a:pt x="20317" y="18213"/>
                    </a:lnTo>
                    <a:lnTo>
                      <a:pt x="21050" y="18213"/>
                    </a:lnTo>
                    <a:lnTo>
                      <a:pt x="21600" y="17865"/>
                    </a:lnTo>
                    <a:lnTo>
                      <a:pt x="21165" y="17656"/>
                    </a:lnTo>
                    <a:lnTo>
                      <a:pt x="20592" y="17470"/>
                    </a:lnTo>
                    <a:lnTo>
                      <a:pt x="20088" y="17029"/>
                    </a:lnTo>
                    <a:lnTo>
                      <a:pt x="19653" y="16681"/>
                    </a:lnTo>
                    <a:lnTo>
                      <a:pt x="19195" y="16241"/>
                    </a:lnTo>
                    <a:lnTo>
                      <a:pt x="18920" y="15962"/>
                    </a:lnTo>
                    <a:lnTo>
                      <a:pt x="18576" y="15498"/>
                    </a:lnTo>
                    <a:lnTo>
                      <a:pt x="18576" y="15057"/>
                    </a:lnTo>
                    <a:lnTo>
                      <a:pt x="18485" y="14756"/>
                    </a:lnTo>
                    <a:lnTo>
                      <a:pt x="18256" y="14199"/>
                    </a:lnTo>
                    <a:lnTo>
                      <a:pt x="17912" y="13526"/>
                    </a:lnTo>
                    <a:lnTo>
                      <a:pt x="17523" y="13016"/>
                    </a:lnTo>
                    <a:lnTo>
                      <a:pt x="16973" y="12436"/>
                    </a:lnTo>
                    <a:lnTo>
                      <a:pt x="16355" y="12041"/>
                    </a:lnTo>
                    <a:lnTo>
                      <a:pt x="16011" y="11832"/>
                    </a:lnTo>
                    <a:lnTo>
                      <a:pt x="15690" y="11716"/>
                    </a:lnTo>
                    <a:lnTo>
                      <a:pt x="15232" y="11716"/>
                    </a:lnTo>
                    <a:lnTo>
                      <a:pt x="14843" y="11716"/>
                    </a:lnTo>
                    <a:lnTo>
                      <a:pt x="15461" y="11252"/>
                    </a:lnTo>
                    <a:lnTo>
                      <a:pt x="16126" y="10858"/>
                    </a:lnTo>
                    <a:lnTo>
                      <a:pt x="16973" y="10649"/>
                    </a:lnTo>
                    <a:lnTo>
                      <a:pt x="17798" y="10417"/>
                    </a:lnTo>
                    <a:lnTo>
                      <a:pt x="18806" y="10301"/>
                    </a:lnTo>
                    <a:lnTo>
                      <a:pt x="19653" y="10301"/>
                    </a:lnTo>
                    <a:lnTo>
                      <a:pt x="20478" y="10417"/>
                    </a:lnTo>
                    <a:lnTo>
                      <a:pt x="21256" y="10533"/>
                    </a:lnTo>
                    <a:lnTo>
                      <a:pt x="20707" y="9837"/>
                    </a:lnTo>
                    <a:lnTo>
                      <a:pt x="19859" y="9234"/>
                    </a:lnTo>
                    <a:lnTo>
                      <a:pt x="18806" y="8538"/>
                    </a:lnTo>
                    <a:lnTo>
                      <a:pt x="17637" y="8144"/>
                    </a:lnTo>
                    <a:lnTo>
                      <a:pt x="16973" y="8027"/>
                    </a:lnTo>
                    <a:lnTo>
                      <a:pt x="16355" y="7935"/>
                    </a:lnTo>
                    <a:lnTo>
                      <a:pt x="15805" y="7935"/>
                    </a:lnTo>
                    <a:lnTo>
                      <a:pt x="15118" y="8027"/>
                    </a:lnTo>
                    <a:lnTo>
                      <a:pt x="14614" y="8144"/>
                    </a:lnTo>
                    <a:lnTo>
                      <a:pt x="14064" y="8422"/>
                    </a:lnTo>
                    <a:lnTo>
                      <a:pt x="13606" y="8886"/>
                    </a:lnTo>
                    <a:lnTo>
                      <a:pt x="13217" y="9327"/>
                    </a:lnTo>
                    <a:lnTo>
                      <a:pt x="13606" y="8538"/>
                    </a:lnTo>
                    <a:lnTo>
                      <a:pt x="13950" y="7935"/>
                    </a:lnTo>
                    <a:lnTo>
                      <a:pt x="14293" y="7123"/>
                    </a:lnTo>
                    <a:lnTo>
                      <a:pt x="14499" y="6519"/>
                    </a:lnTo>
                    <a:lnTo>
                      <a:pt x="14614" y="5823"/>
                    </a:lnTo>
                    <a:lnTo>
                      <a:pt x="14614" y="5220"/>
                    </a:lnTo>
                    <a:lnTo>
                      <a:pt x="14408" y="4524"/>
                    </a:lnTo>
                    <a:lnTo>
                      <a:pt x="14064" y="3898"/>
                    </a:lnTo>
                    <a:lnTo>
                      <a:pt x="13606" y="3225"/>
                    </a:lnTo>
                    <a:lnTo>
                      <a:pt x="13331" y="2598"/>
                    </a:lnTo>
                    <a:lnTo>
                      <a:pt x="13102" y="2042"/>
                    </a:lnTo>
                    <a:lnTo>
                      <a:pt x="12896" y="1485"/>
                    </a:lnTo>
                    <a:lnTo>
                      <a:pt x="12781" y="1090"/>
                    </a:lnTo>
                    <a:lnTo>
                      <a:pt x="12667" y="626"/>
                    </a:lnTo>
                    <a:lnTo>
                      <a:pt x="12667" y="278"/>
                    </a:lnTo>
                    <a:lnTo>
                      <a:pt x="12667" y="0"/>
                    </a:lnTo>
                    <a:lnTo>
                      <a:pt x="12163" y="394"/>
                    </a:lnTo>
                    <a:lnTo>
                      <a:pt x="11728" y="974"/>
                    </a:lnTo>
                    <a:lnTo>
                      <a:pt x="11155" y="1601"/>
                    </a:lnTo>
                    <a:lnTo>
                      <a:pt x="10766" y="2390"/>
                    </a:lnTo>
                    <a:lnTo>
                      <a:pt x="10330" y="3109"/>
                    </a:lnTo>
                    <a:lnTo>
                      <a:pt x="10101" y="3898"/>
                    </a:lnTo>
                    <a:lnTo>
                      <a:pt x="9987" y="4524"/>
                    </a:lnTo>
                    <a:lnTo>
                      <a:pt x="10101" y="5220"/>
                    </a:lnTo>
                    <a:lnTo>
                      <a:pt x="10216" y="5823"/>
                    </a:lnTo>
                    <a:lnTo>
                      <a:pt x="10330" y="6403"/>
                    </a:lnTo>
                    <a:lnTo>
                      <a:pt x="10330" y="6914"/>
                    </a:lnTo>
                    <a:lnTo>
                      <a:pt x="10216" y="7471"/>
                    </a:lnTo>
                    <a:lnTo>
                      <a:pt x="10101" y="7935"/>
                    </a:lnTo>
                    <a:lnTo>
                      <a:pt x="9872" y="8329"/>
                    </a:lnTo>
                    <a:lnTo>
                      <a:pt x="9643" y="8654"/>
                    </a:lnTo>
                    <a:lnTo>
                      <a:pt x="9368" y="9002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1" name="直接连接符 18461">
                <a:extLst>
                  <a:ext uri="{FF2B5EF4-FFF2-40B4-BE49-F238E27FC236}">
                    <a16:creationId xmlns="" xmlns:a16="http://schemas.microsoft.com/office/drawing/2014/main" id="{781E9BCD-FB1A-40BD-833B-9862EB4A10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5" y="0"/>
                <a:ext cx="0" cy="1542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9422" name="直接连接符 18462">
              <a:extLst>
                <a:ext uri="{FF2B5EF4-FFF2-40B4-BE49-F238E27FC236}">
                  <a16:creationId xmlns="" xmlns:a16="http://schemas.microsoft.com/office/drawing/2014/main" id="{D33E313D-2A84-4EDC-894C-02D13B38E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48"/>
              <a:ext cx="0" cy="7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423" name="组合 18463">
            <a:extLst>
              <a:ext uri="{FF2B5EF4-FFF2-40B4-BE49-F238E27FC236}">
                <a16:creationId xmlns="" xmlns:a16="http://schemas.microsoft.com/office/drawing/2014/main" id="{5E9B8D5A-5F53-4966-BDCC-EECAB0DEA6A1}"/>
              </a:ext>
            </a:extLst>
          </p:cNvPr>
          <p:cNvGrpSpPr>
            <a:grpSpLocks/>
          </p:cNvGrpSpPr>
          <p:nvPr/>
        </p:nvGrpSpPr>
        <p:grpSpPr bwMode="auto">
          <a:xfrm>
            <a:off x="2428875" y="809625"/>
            <a:ext cx="1314450" cy="1371600"/>
            <a:chOff x="0" y="0"/>
            <a:chExt cx="1104" cy="1152"/>
          </a:xfrm>
        </p:grpSpPr>
        <p:pic>
          <p:nvPicPr>
            <p:cNvPr id="59424" name="图片 18464" descr="shuangxi61">
              <a:extLst>
                <a:ext uri="{FF2B5EF4-FFF2-40B4-BE49-F238E27FC236}">
                  <a16:creationId xmlns="" xmlns:a16="http://schemas.microsoft.com/office/drawing/2014/main" id="{A4C314B1-8A8A-4E0E-B10E-C9059298DE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4"/>
              <a:ext cx="1104" cy="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425" name="直接连接符 18465">
              <a:extLst>
                <a:ext uri="{FF2B5EF4-FFF2-40B4-BE49-F238E27FC236}">
                  <a16:creationId xmlns="" xmlns:a16="http://schemas.microsoft.com/office/drawing/2014/main" id="{1CEFE66E-73AA-4BE6-9F57-1FD3EC332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0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4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20877" y="217482"/>
            <a:ext cx="2440363" cy="647699"/>
            <a:chOff x="3131762" y="248416"/>
            <a:chExt cx="2440363" cy="647699"/>
          </a:xfrm>
        </p:grpSpPr>
        <p:sp>
          <p:nvSpPr>
            <p:cNvPr id="28" name="圆角矩形 27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比较</a:t>
              </a:r>
              <a:r>
                <a:rPr lang="zh-CN" altLang="en-US" sz="2400" b="1" kern="0" dirty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归纳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84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4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/>
      <p:bldP spid="18452" grpId="1"/>
      <p:bldP spid="18453" grpId="0"/>
      <p:bldP spid="18453" grpId="1"/>
      <p:bldP spid="18454" grpId="0"/>
      <p:bldP spid="18455" grpId="0"/>
      <p:bldP spid="18456" grpId="0"/>
      <p:bldP spid="184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2">
            <a:extLst>
              <a:ext uri="{FF2B5EF4-FFF2-40B4-BE49-F238E27FC236}">
                <a16:creationId xmlns="" xmlns:a16="http://schemas.microsoft.com/office/drawing/2014/main" id="{227DC3CA-EAF4-4776-852D-DEC7310CE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573" y="738286"/>
            <a:ext cx="7896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  <a:ea typeface="楷体" pitchFamily="49" charset="-122"/>
              </a:rPr>
              <a:t>   </a:t>
            </a: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 2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itchFamily="49" charset="-122"/>
              </a:rPr>
              <a:t>下面这些图形是轴对称图形吗？如果</a:t>
            </a:r>
            <a:r>
              <a:rPr lang="zh-CN" altLang="en-US" sz="2800" b="1" dirty="0" smtClean="0">
                <a:latin typeface="+mn-lt"/>
                <a:ea typeface="楷体" pitchFamily="49" charset="-122"/>
              </a:rPr>
              <a:t>是，有</a:t>
            </a:r>
            <a:r>
              <a:rPr lang="zh-CN" altLang="en-US" sz="2800" b="1" dirty="0">
                <a:latin typeface="+mn-lt"/>
                <a:ea typeface="楷体" pitchFamily="49" charset="-122"/>
              </a:rPr>
              <a:t>几条对称轴？</a:t>
            </a:r>
          </a:p>
        </p:txBody>
      </p:sp>
      <p:sp>
        <p:nvSpPr>
          <p:cNvPr id="60418" name="Rectangle 4">
            <a:extLst>
              <a:ext uri="{FF2B5EF4-FFF2-40B4-BE49-F238E27FC236}">
                <a16:creationId xmlns="" xmlns:a16="http://schemas.microsoft.com/office/drawing/2014/main" id="{705F4611-49F7-433A-975B-239B6C11D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475" y="2379663"/>
            <a:ext cx="971550" cy="971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19" name="Oval 5">
            <a:extLst>
              <a:ext uri="{FF2B5EF4-FFF2-40B4-BE49-F238E27FC236}">
                <a16:creationId xmlns="" xmlns:a16="http://schemas.microsoft.com/office/drawing/2014/main" id="{6D92C3C4-712C-48E3-A1B3-98DD6906B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0850" y="2551113"/>
            <a:ext cx="6858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20" name="Rectangle 6">
            <a:extLst>
              <a:ext uri="{FF2B5EF4-FFF2-40B4-BE49-F238E27FC236}">
                <a16:creationId xmlns="" xmlns:a16="http://schemas.microsoft.com/office/drawing/2014/main" id="{A4DA7E4D-5E77-443D-9E83-3A9C4011A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379663"/>
            <a:ext cx="14573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21" name="AutoShape 7">
            <a:extLst>
              <a:ext uri="{FF2B5EF4-FFF2-40B4-BE49-F238E27FC236}">
                <a16:creationId xmlns="" xmlns:a16="http://schemas.microsoft.com/office/drawing/2014/main" id="{7A4009CF-72AD-404F-804F-CD8D4CEF7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436813"/>
            <a:ext cx="1257300" cy="800100"/>
          </a:xfrm>
          <a:custGeom>
            <a:avLst/>
            <a:gdLst>
              <a:gd name="T0" fmla="*/ 0 w 21600"/>
              <a:gd name="T1" fmla="*/ 0 h 21600"/>
              <a:gd name="T2" fmla="*/ 4086 w 21600"/>
              <a:gd name="T3" fmla="*/ 21600 h 21600"/>
              <a:gd name="T4" fmla="*/ 1751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086" y="21600"/>
                </a:lnTo>
                <a:lnTo>
                  <a:pt x="1751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6143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AutoShape 2">
            <a:extLst>
              <a:ext uri="{FF2B5EF4-FFF2-40B4-BE49-F238E27FC236}">
                <a16:creationId xmlns="" xmlns:a16="http://schemas.microsoft.com/office/drawing/2014/main" id="{F6EADC8A-0056-464E-AD82-F990B468E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919163"/>
            <a:ext cx="1257300" cy="800100"/>
          </a:xfrm>
          <a:custGeom>
            <a:avLst/>
            <a:gdLst>
              <a:gd name="T0" fmla="*/ 0 w 21600"/>
              <a:gd name="T1" fmla="*/ 0 h 21600"/>
              <a:gd name="T2" fmla="*/ 4086 w 21600"/>
              <a:gd name="T3" fmla="*/ 21600 h 21600"/>
              <a:gd name="T4" fmla="*/ 1751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086" y="21600"/>
                </a:lnTo>
                <a:lnTo>
                  <a:pt x="1751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1" name="Line 3">
            <a:extLst>
              <a:ext uri="{FF2B5EF4-FFF2-40B4-BE49-F238E27FC236}">
                <a16:creationId xmlns="" xmlns:a16="http://schemas.microsoft.com/office/drawing/2014/main" id="{3E2EFA42-918D-4B24-8E6B-2DD2647C28F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690563"/>
            <a:ext cx="1588" cy="14224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3" name="Rectangle 4">
            <a:extLst>
              <a:ext uri="{FF2B5EF4-FFF2-40B4-BE49-F238E27FC236}">
                <a16:creationId xmlns="" xmlns:a16="http://schemas.microsoft.com/office/drawing/2014/main" id="{D01EE027-740D-48EC-84AB-8B838572F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957263"/>
            <a:ext cx="1600200" cy="8001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293" name="Line 5">
            <a:extLst>
              <a:ext uri="{FF2B5EF4-FFF2-40B4-BE49-F238E27FC236}">
                <a16:creationId xmlns="" xmlns:a16="http://schemas.microsoft.com/office/drawing/2014/main" id="{493A1099-90DF-49AE-B21A-DE8098DA336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7850" y="433388"/>
            <a:ext cx="17463" cy="188277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>
            <a:extLst>
              <a:ext uri="{FF2B5EF4-FFF2-40B4-BE49-F238E27FC236}">
                <a16:creationId xmlns="" xmlns:a16="http://schemas.microsoft.com/office/drawing/2014/main" id="{1069D94F-58EA-4BFA-8E53-7D29806FBA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86300" y="1357313"/>
            <a:ext cx="2057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6" name="Rectangle 7">
            <a:extLst>
              <a:ext uri="{FF2B5EF4-FFF2-40B4-BE49-F238E27FC236}">
                <a16:creationId xmlns="" xmlns:a16="http://schemas.microsoft.com/office/drawing/2014/main" id="{78C41E0E-4902-4591-9886-8E0E0A07B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836863"/>
            <a:ext cx="1239838" cy="11715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12322" name="Group 34">
            <a:extLst>
              <a:ext uri="{FF2B5EF4-FFF2-40B4-BE49-F238E27FC236}">
                <a16:creationId xmlns="" xmlns:a16="http://schemas.microsoft.com/office/drawing/2014/main" id="{A7E18D40-23FB-4A53-89CA-85305AF0A698}"/>
              </a:ext>
            </a:extLst>
          </p:cNvPr>
          <p:cNvGrpSpPr>
            <a:grpSpLocks/>
          </p:cNvGrpSpPr>
          <p:nvPr/>
        </p:nvGrpSpPr>
        <p:grpSpPr bwMode="auto">
          <a:xfrm>
            <a:off x="1514475" y="2633663"/>
            <a:ext cx="1716088" cy="1554162"/>
            <a:chOff x="432" y="2064"/>
            <a:chExt cx="1441" cy="1305"/>
          </a:xfrm>
        </p:grpSpPr>
        <p:sp>
          <p:nvSpPr>
            <p:cNvPr id="61448" name="Line 8">
              <a:extLst>
                <a:ext uri="{FF2B5EF4-FFF2-40B4-BE49-F238E27FC236}">
                  <a16:creationId xmlns="" xmlns:a16="http://schemas.microsoft.com/office/drawing/2014/main" id="{81030C55-3D2F-427E-9BB4-9E9F2DCE5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3" y="2064"/>
              <a:ext cx="0" cy="13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9" name="Line 9">
              <a:extLst>
                <a:ext uri="{FF2B5EF4-FFF2-40B4-BE49-F238E27FC236}">
                  <a16:creationId xmlns="" xmlns:a16="http://schemas.microsoft.com/office/drawing/2014/main" id="{45014731-ABF1-4BF5-B68B-129F69C87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" y="2726"/>
              <a:ext cx="14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0" name="Line 10">
              <a:extLst>
                <a:ext uri="{FF2B5EF4-FFF2-40B4-BE49-F238E27FC236}">
                  <a16:creationId xmlns="" xmlns:a16="http://schemas.microsoft.com/office/drawing/2014/main" id="{F64260EE-E5D6-4AA5-BD64-942A8259B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2" y="2140"/>
              <a:ext cx="1261" cy="11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1" name="Line 11">
              <a:extLst>
                <a:ext uri="{FF2B5EF4-FFF2-40B4-BE49-F238E27FC236}">
                  <a16:creationId xmlns="" xmlns:a16="http://schemas.microsoft.com/office/drawing/2014/main" id="{AEEB2A8A-EA48-4E30-BD58-5CB4363979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2" y="2140"/>
              <a:ext cx="1261" cy="11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52" name="Oval 13">
            <a:extLst>
              <a:ext uri="{FF2B5EF4-FFF2-40B4-BE49-F238E27FC236}">
                <a16:creationId xmlns="" xmlns:a16="http://schemas.microsoft.com/office/drawing/2014/main" id="{7AEE4071-2735-4464-A435-3FB5E8FF5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75" y="2728913"/>
            <a:ext cx="1487488" cy="13954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302" name="Line 14">
            <a:extLst>
              <a:ext uri="{FF2B5EF4-FFF2-40B4-BE49-F238E27FC236}">
                <a16:creationId xmlns="" xmlns:a16="http://schemas.microsoft.com/office/drawing/2014/main" id="{5A356B8A-1FDF-42CF-AC6D-DE39156279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Line 15">
            <a:extLst>
              <a:ext uri="{FF2B5EF4-FFF2-40B4-BE49-F238E27FC236}">
                <a16:creationId xmlns="" xmlns:a16="http://schemas.microsoft.com/office/drawing/2014/main" id="{4954932E-DBD5-48AC-B750-6A2145F1587D}"/>
              </a:ext>
            </a:extLst>
          </p:cNvPr>
          <p:cNvSpPr>
            <a:spLocks noChangeShapeType="1"/>
          </p:cNvSpPr>
          <p:nvPr/>
        </p:nvSpPr>
        <p:spPr bwMode="auto">
          <a:xfrm rot="6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Line 16">
            <a:extLst>
              <a:ext uri="{FF2B5EF4-FFF2-40B4-BE49-F238E27FC236}">
                <a16:creationId xmlns="" xmlns:a16="http://schemas.microsoft.com/office/drawing/2014/main" id="{399AB3DB-74A4-4896-8F3F-B0613B253286}"/>
              </a:ext>
            </a:extLst>
          </p:cNvPr>
          <p:cNvSpPr>
            <a:spLocks noChangeShapeType="1"/>
          </p:cNvSpPr>
          <p:nvPr/>
        </p:nvSpPr>
        <p:spPr bwMode="auto">
          <a:xfrm rot="12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Line 17">
            <a:extLst>
              <a:ext uri="{FF2B5EF4-FFF2-40B4-BE49-F238E27FC236}">
                <a16:creationId xmlns="" xmlns:a16="http://schemas.microsoft.com/office/drawing/2014/main" id="{EF9248CB-56DE-4556-BBCE-09D8482C9369}"/>
              </a:ext>
            </a:extLst>
          </p:cNvPr>
          <p:cNvSpPr>
            <a:spLocks noChangeShapeType="1"/>
          </p:cNvSpPr>
          <p:nvPr/>
        </p:nvSpPr>
        <p:spPr bwMode="auto">
          <a:xfrm rot="18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Line 18">
            <a:extLst>
              <a:ext uri="{FF2B5EF4-FFF2-40B4-BE49-F238E27FC236}">
                <a16:creationId xmlns="" xmlns:a16="http://schemas.microsoft.com/office/drawing/2014/main" id="{3E6A36FC-BB17-481B-8F2B-10678B46D00F}"/>
              </a:ext>
            </a:extLst>
          </p:cNvPr>
          <p:cNvSpPr>
            <a:spLocks noChangeShapeType="1"/>
          </p:cNvSpPr>
          <p:nvPr/>
        </p:nvSpPr>
        <p:spPr bwMode="auto">
          <a:xfrm rot="24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Line 19">
            <a:extLst>
              <a:ext uri="{FF2B5EF4-FFF2-40B4-BE49-F238E27FC236}">
                <a16:creationId xmlns="" xmlns:a16="http://schemas.microsoft.com/office/drawing/2014/main" id="{84899428-BA14-4349-AEDB-1294D8BAC876}"/>
              </a:ext>
            </a:extLst>
          </p:cNvPr>
          <p:cNvSpPr>
            <a:spLocks noChangeShapeType="1"/>
          </p:cNvSpPr>
          <p:nvPr/>
        </p:nvSpPr>
        <p:spPr bwMode="auto">
          <a:xfrm rot="30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Line 20">
            <a:extLst>
              <a:ext uri="{FF2B5EF4-FFF2-40B4-BE49-F238E27FC236}">
                <a16:creationId xmlns="" xmlns:a16="http://schemas.microsoft.com/office/drawing/2014/main" id="{913D9275-4B43-417D-A65D-70BFEE6239B2}"/>
              </a:ext>
            </a:extLst>
          </p:cNvPr>
          <p:cNvSpPr>
            <a:spLocks noChangeShapeType="1"/>
          </p:cNvSpPr>
          <p:nvPr/>
        </p:nvSpPr>
        <p:spPr bwMode="auto">
          <a:xfrm rot="36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Line 21">
            <a:extLst>
              <a:ext uri="{FF2B5EF4-FFF2-40B4-BE49-F238E27FC236}">
                <a16:creationId xmlns="" xmlns:a16="http://schemas.microsoft.com/office/drawing/2014/main" id="{EF8EF36F-0C9F-42CA-9DC4-90EA200D26D8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Line 22">
            <a:extLst>
              <a:ext uri="{FF2B5EF4-FFF2-40B4-BE49-F238E27FC236}">
                <a16:creationId xmlns="" xmlns:a16="http://schemas.microsoft.com/office/drawing/2014/main" id="{F3ED4C8B-18ED-4358-8FF4-22561F2E6BF6}"/>
              </a:ext>
            </a:extLst>
          </p:cNvPr>
          <p:cNvSpPr>
            <a:spLocks noChangeShapeType="1"/>
          </p:cNvSpPr>
          <p:nvPr/>
        </p:nvSpPr>
        <p:spPr bwMode="auto">
          <a:xfrm rot="4200000">
            <a:off x="5635626" y="2454275"/>
            <a:ext cx="0" cy="1908175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Line 23">
            <a:extLst>
              <a:ext uri="{FF2B5EF4-FFF2-40B4-BE49-F238E27FC236}">
                <a16:creationId xmlns="" xmlns:a16="http://schemas.microsoft.com/office/drawing/2014/main" id="{197AB762-9D18-496B-BF98-6D868C6B9FD6}"/>
              </a:ext>
            </a:extLst>
          </p:cNvPr>
          <p:cNvSpPr>
            <a:spLocks noChangeShapeType="1"/>
          </p:cNvSpPr>
          <p:nvPr/>
        </p:nvSpPr>
        <p:spPr bwMode="auto">
          <a:xfrm rot="4800000">
            <a:off x="5629276" y="2460625"/>
            <a:ext cx="0" cy="1908175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Line 24">
            <a:extLst>
              <a:ext uri="{FF2B5EF4-FFF2-40B4-BE49-F238E27FC236}">
                <a16:creationId xmlns="" xmlns:a16="http://schemas.microsoft.com/office/drawing/2014/main" id="{15502F92-9561-48CA-92CB-1D8CAA4D43C4}"/>
              </a:ext>
            </a:extLst>
          </p:cNvPr>
          <p:cNvSpPr>
            <a:spLocks noChangeShapeType="1"/>
          </p:cNvSpPr>
          <p:nvPr/>
        </p:nvSpPr>
        <p:spPr bwMode="auto">
          <a:xfrm rot="60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Line 25">
            <a:extLst>
              <a:ext uri="{FF2B5EF4-FFF2-40B4-BE49-F238E27FC236}">
                <a16:creationId xmlns="" xmlns:a16="http://schemas.microsoft.com/office/drawing/2014/main" id="{B10384EF-2A00-4F77-A110-00A18BD53D7B}"/>
              </a:ext>
            </a:extLst>
          </p:cNvPr>
          <p:cNvSpPr>
            <a:spLocks noChangeShapeType="1"/>
          </p:cNvSpPr>
          <p:nvPr/>
        </p:nvSpPr>
        <p:spPr bwMode="auto">
          <a:xfrm rot="66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Line 26">
            <a:extLst>
              <a:ext uri="{FF2B5EF4-FFF2-40B4-BE49-F238E27FC236}">
                <a16:creationId xmlns="" xmlns:a16="http://schemas.microsoft.com/office/drawing/2014/main" id="{E8849192-BBD9-4D5A-B5E6-5288849B244B}"/>
              </a:ext>
            </a:extLst>
          </p:cNvPr>
          <p:cNvSpPr>
            <a:spLocks noChangeShapeType="1"/>
          </p:cNvSpPr>
          <p:nvPr/>
        </p:nvSpPr>
        <p:spPr bwMode="auto">
          <a:xfrm rot="72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Line 27">
            <a:extLst>
              <a:ext uri="{FF2B5EF4-FFF2-40B4-BE49-F238E27FC236}">
                <a16:creationId xmlns="" xmlns:a16="http://schemas.microsoft.com/office/drawing/2014/main" id="{9C184E45-C12E-402C-8DA9-EC3C5F11F296}"/>
              </a:ext>
            </a:extLst>
          </p:cNvPr>
          <p:cNvSpPr>
            <a:spLocks noChangeShapeType="1"/>
          </p:cNvSpPr>
          <p:nvPr/>
        </p:nvSpPr>
        <p:spPr bwMode="auto">
          <a:xfrm rot="7800000" flipV="1">
            <a:off x="5668962" y="2468563"/>
            <a:ext cx="3175" cy="188595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Line 28">
            <a:extLst>
              <a:ext uri="{FF2B5EF4-FFF2-40B4-BE49-F238E27FC236}">
                <a16:creationId xmlns="" xmlns:a16="http://schemas.microsoft.com/office/drawing/2014/main" id="{91069CAB-BFEA-4EFE-8001-F55175FB76E7}"/>
              </a:ext>
            </a:extLst>
          </p:cNvPr>
          <p:cNvSpPr>
            <a:spLocks noChangeShapeType="1"/>
          </p:cNvSpPr>
          <p:nvPr/>
        </p:nvSpPr>
        <p:spPr bwMode="auto">
          <a:xfrm rot="8400000">
            <a:off x="56483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7" name="Line 29">
            <a:extLst>
              <a:ext uri="{FF2B5EF4-FFF2-40B4-BE49-F238E27FC236}">
                <a16:creationId xmlns="" xmlns:a16="http://schemas.microsoft.com/office/drawing/2014/main" id="{E9769FC6-B0B8-4EBE-AED5-372718DCF8ED}"/>
              </a:ext>
            </a:extLst>
          </p:cNvPr>
          <p:cNvSpPr>
            <a:spLocks noChangeShapeType="1"/>
          </p:cNvSpPr>
          <p:nvPr/>
        </p:nvSpPr>
        <p:spPr bwMode="auto">
          <a:xfrm rot="9000000">
            <a:off x="56483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Line 30">
            <a:extLst>
              <a:ext uri="{FF2B5EF4-FFF2-40B4-BE49-F238E27FC236}">
                <a16:creationId xmlns="" xmlns:a16="http://schemas.microsoft.com/office/drawing/2014/main" id="{4F6EBE5D-D4BE-4CDF-BF29-E637ABEFC444}"/>
              </a:ext>
            </a:extLst>
          </p:cNvPr>
          <p:cNvSpPr>
            <a:spLocks noChangeShapeType="1"/>
          </p:cNvSpPr>
          <p:nvPr/>
        </p:nvSpPr>
        <p:spPr bwMode="auto">
          <a:xfrm rot="96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9" name="Line 31">
            <a:extLst>
              <a:ext uri="{FF2B5EF4-FFF2-40B4-BE49-F238E27FC236}">
                <a16:creationId xmlns="" xmlns:a16="http://schemas.microsoft.com/office/drawing/2014/main" id="{0B0828E9-0704-4599-B442-28D17919A8A2}"/>
              </a:ext>
            </a:extLst>
          </p:cNvPr>
          <p:cNvSpPr>
            <a:spLocks noChangeShapeType="1"/>
          </p:cNvSpPr>
          <p:nvPr/>
        </p:nvSpPr>
        <p:spPr bwMode="auto">
          <a:xfrm rot="102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08132D6-072D-4A66-9665-EB934D195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956" y="2058988"/>
            <a:ext cx="787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</a:rPr>
              <a:t>1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259BDBB-B95B-47D7-982E-030B62F62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7225" y="2114550"/>
            <a:ext cx="10525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</a:rPr>
              <a:t>2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8396B9-D762-4D55-8AEB-9A4FC3871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925" y="4305300"/>
            <a:ext cx="760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</a:rPr>
              <a:t>4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EE0BE85-8320-4868-ADD8-D89C1E0C6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0" y="4365625"/>
            <a:ext cx="9755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无数条</a:t>
            </a:r>
          </a:p>
        </p:txBody>
      </p:sp>
      <p:grpSp>
        <p:nvGrpSpPr>
          <p:cNvPr id="40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41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43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72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>
            <a:extLst>
              <a:ext uri="{FF2B5EF4-FFF2-40B4-BE49-F238E27FC236}">
                <a16:creationId xmlns="" xmlns:a16="http://schemas.microsoft.com/office/drawing/2014/main" id="{5D616456-5984-48C4-BA50-9158E8DCC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861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13315" name="Text Box 4">
            <a:extLst>
              <a:ext uri="{FF2B5EF4-FFF2-40B4-BE49-F238E27FC236}">
                <a16:creationId xmlns="" xmlns:a16="http://schemas.microsoft.com/office/drawing/2014/main" id="{FA13456C-1B55-4BEF-BE8F-780AB406A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135" y="3225801"/>
            <a:ext cx="342900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能说明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其中的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道理吗？  </a:t>
            </a:r>
          </a:p>
        </p:txBody>
      </p:sp>
      <p:sp>
        <p:nvSpPr>
          <p:cNvPr id="62468" name="Rectangle 17">
            <a:extLst>
              <a:ext uri="{FF2B5EF4-FFF2-40B4-BE49-F238E27FC236}">
                <a16:creationId xmlns="" xmlns:a16="http://schemas.microsoft.com/office/drawing/2014/main" id="{1F5652F5-8BAA-4AF7-9AA9-7CFBF70C5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059181"/>
            <a:ext cx="80200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如图，△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对称，点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分别是点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的对称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点，线段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BB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有什么关系？</a:t>
            </a:r>
          </a:p>
        </p:txBody>
      </p:sp>
      <p:grpSp>
        <p:nvGrpSpPr>
          <p:cNvPr id="62469" name="组合 13318">
            <a:extLst>
              <a:ext uri="{FF2B5EF4-FFF2-40B4-BE49-F238E27FC236}">
                <a16:creationId xmlns="" xmlns:a16="http://schemas.microsoft.com/office/drawing/2014/main" id="{4AD9B014-F90C-4AB4-AE27-B7BF5B12F7D0}"/>
              </a:ext>
            </a:extLst>
          </p:cNvPr>
          <p:cNvGrpSpPr>
            <a:grpSpLocks/>
          </p:cNvGrpSpPr>
          <p:nvPr/>
        </p:nvGrpSpPr>
        <p:grpSpPr bwMode="auto">
          <a:xfrm>
            <a:off x="4897438" y="2206625"/>
            <a:ext cx="3103176" cy="2649141"/>
            <a:chOff x="0" y="0"/>
            <a:chExt cx="2605" cy="2225"/>
          </a:xfrm>
        </p:grpSpPr>
        <p:pic>
          <p:nvPicPr>
            <p:cNvPr id="62470" name="图片 13319">
              <a:extLst>
                <a:ext uri="{FF2B5EF4-FFF2-40B4-BE49-F238E27FC236}">
                  <a16:creationId xmlns="" xmlns:a16="http://schemas.microsoft.com/office/drawing/2014/main" id="{C4F301E9-FA9E-4BFC-B3DE-5F1C8992D8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1" name="矩形 13320">
              <a:extLst>
                <a:ext uri="{FF2B5EF4-FFF2-40B4-BE49-F238E27FC236}">
                  <a16:creationId xmlns="" xmlns:a16="http://schemas.microsoft.com/office/drawing/2014/main" id="{31F82403-669C-4CBE-BBF8-38B09EDCC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2" name="矩形 13321">
              <a:extLst>
                <a:ext uri="{FF2B5EF4-FFF2-40B4-BE49-F238E27FC236}">
                  <a16:creationId xmlns="" xmlns:a16="http://schemas.microsoft.com/office/drawing/2014/main" id="{79DEFB67-7E73-4C95-9F88-07F131DFC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3" name="矩形 13322">
              <a:extLst>
                <a:ext uri="{FF2B5EF4-FFF2-40B4-BE49-F238E27FC236}">
                  <a16:creationId xmlns="" xmlns:a16="http://schemas.microsoft.com/office/drawing/2014/main" id="{0D5257E4-0B0C-4476-B632-A728312F1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4" name="矩形 13323">
              <a:extLst>
                <a:ext uri="{FF2B5EF4-FFF2-40B4-BE49-F238E27FC236}">
                  <a16:creationId xmlns="" xmlns:a16="http://schemas.microsoft.com/office/drawing/2014/main" id="{48C284A9-2732-41E5-A230-9B7A67BC8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5" name="矩形 13324">
              <a:extLst>
                <a:ext uri="{FF2B5EF4-FFF2-40B4-BE49-F238E27FC236}">
                  <a16:creationId xmlns="" xmlns:a16="http://schemas.microsoft.com/office/drawing/2014/main" id="{C9F146A8-5060-4AEF-8793-D47F1016C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6" name="矩形 13325">
              <a:extLst>
                <a:ext uri="{FF2B5EF4-FFF2-40B4-BE49-F238E27FC236}">
                  <a16:creationId xmlns="" xmlns:a16="http://schemas.microsoft.com/office/drawing/2014/main" id="{651D16C0-2C1A-405D-A797-502AD810E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7" name="矩形 13326">
              <a:extLst>
                <a:ext uri="{FF2B5EF4-FFF2-40B4-BE49-F238E27FC236}">
                  <a16:creationId xmlns="" xmlns:a16="http://schemas.microsoft.com/office/drawing/2014/main" id="{F7BAC5D0-F34F-4BE8-A3B7-29F758E3D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2478" name="矩形 13327">
              <a:extLst>
                <a:ext uri="{FF2B5EF4-FFF2-40B4-BE49-F238E27FC236}">
                  <a16:creationId xmlns="" xmlns:a16="http://schemas.microsoft.com/office/drawing/2014/main" id="{73AFDA16-06CC-4D20-A66F-BE2AA21A0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2479" name="矩形 13328">
              <a:extLst>
                <a:ext uri="{FF2B5EF4-FFF2-40B4-BE49-F238E27FC236}">
                  <a16:creationId xmlns="" xmlns:a16="http://schemas.microsoft.com/office/drawing/2014/main" id="{02F0129A-0C39-4A75-A1A8-A060E4F46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sp>
        <p:nvSpPr>
          <p:cNvPr id="62483" name="文本框 3">
            <a:extLst>
              <a:ext uri="{FF2B5EF4-FFF2-40B4-BE49-F238E27FC236}">
                <a16:creationId xmlns="" xmlns:a16="http://schemas.microsoft.com/office/drawing/2014/main" id="{691AFBE1-4618-49C0-A919-2C6C288AD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581" y="519612"/>
            <a:ext cx="2830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垂直平分线的定义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8473"/>
            <a:chOff x="248" y="40"/>
            <a:chExt cx="3160" cy="753"/>
          </a:xfrm>
        </p:grpSpPr>
        <p:cxnSp>
          <p:nvCxnSpPr>
            <p:cNvPr id="25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4">
            <a:extLst>
              <a:ext uri="{FF2B5EF4-FFF2-40B4-BE49-F238E27FC236}">
                <a16:creationId xmlns="" xmlns:a16="http://schemas.microsoft.com/office/drawing/2014/main" id="{63951961-3D0C-4F0C-A052-5124DCBA3A85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584845"/>
            <a:ext cx="1685925" cy="409707"/>
            <a:chOff x="3485" y="1168"/>
            <a:chExt cx="2655" cy="647"/>
          </a:xfrm>
        </p:grpSpPr>
        <p:sp>
          <p:nvSpPr>
            <p:cNvPr id="29" name="圆角矩形 28">
              <a:extLst>
                <a:ext uri="{FF2B5EF4-FFF2-40B4-BE49-F238E27FC236}">
                  <a16:creationId xmlns="" xmlns:a16="http://schemas.microsoft.com/office/drawing/2014/main" id="{0AB7C4AC-5424-41E5-887A-4F7181547235}"/>
                </a:ext>
              </a:extLst>
            </p:cNvPr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30" name="矩形 1">
              <a:extLst>
                <a:ext uri="{FF2B5EF4-FFF2-40B4-BE49-F238E27FC236}">
                  <a16:creationId xmlns="" xmlns:a16="http://schemas.microsoft.com/office/drawing/2014/main" id="{3535AF32-164D-4658-9335-44E483207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2559" y="2598058"/>
            <a:ext cx="1757157" cy="488722"/>
            <a:chOff x="1745942" y="3955571"/>
            <a:chExt cx="1757157" cy="488722"/>
          </a:xfrm>
        </p:grpSpPr>
        <p:grpSp>
          <p:nvGrpSpPr>
            <p:cNvPr id="32" name="组合 31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34" name="流程图: 库存数据 33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>
            <a:extLst>
              <a:ext uri="{FF2B5EF4-FFF2-40B4-BE49-F238E27FC236}">
                <a16:creationId xmlns="" xmlns:a16="http://schemas.microsoft.com/office/drawing/2014/main" id="{1E46B925-AA03-4AD3-BF67-AFC4E9CEF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861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63491" name="Text Box 4">
            <a:extLst>
              <a:ext uri="{FF2B5EF4-FFF2-40B4-BE49-F238E27FC236}">
                <a16:creationId xmlns="" xmlns:a16="http://schemas.microsoft.com/office/drawing/2014/main" id="{8F02389A-ADF7-4391-BF27-A273D7F25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412" y="563206"/>
            <a:ext cx="802084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上面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的问题说明“如果△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ABC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对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称，那么，直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垂直于线段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CC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，并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且直线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还平分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线段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BB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′”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将其中的“三角形”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改为“四边形”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“五边形”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其他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条件不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变，上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述结论还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成立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吗？  </a:t>
            </a:r>
          </a:p>
        </p:txBody>
      </p:sp>
      <p:grpSp>
        <p:nvGrpSpPr>
          <p:cNvPr id="63492" name="组合 14341">
            <a:extLst>
              <a:ext uri="{FF2B5EF4-FFF2-40B4-BE49-F238E27FC236}">
                <a16:creationId xmlns="" xmlns:a16="http://schemas.microsoft.com/office/drawing/2014/main" id="{D756A159-A4C5-4AD9-9252-EB0BEFE484DC}"/>
              </a:ext>
            </a:extLst>
          </p:cNvPr>
          <p:cNvGrpSpPr>
            <a:grpSpLocks/>
          </p:cNvGrpSpPr>
          <p:nvPr/>
        </p:nvGrpSpPr>
        <p:grpSpPr bwMode="auto">
          <a:xfrm>
            <a:off x="4011338" y="2473325"/>
            <a:ext cx="3103176" cy="2649141"/>
            <a:chOff x="0" y="0"/>
            <a:chExt cx="2605" cy="2225"/>
          </a:xfrm>
        </p:grpSpPr>
        <p:pic>
          <p:nvPicPr>
            <p:cNvPr id="63493" name="图片 14342">
              <a:extLst>
                <a:ext uri="{FF2B5EF4-FFF2-40B4-BE49-F238E27FC236}">
                  <a16:creationId xmlns="" xmlns:a16="http://schemas.microsoft.com/office/drawing/2014/main" id="{92D053A4-59D1-446F-A3CB-149D8FDBB2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494" name="矩形 14343">
              <a:extLst>
                <a:ext uri="{FF2B5EF4-FFF2-40B4-BE49-F238E27FC236}">
                  <a16:creationId xmlns="" xmlns:a16="http://schemas.microsoft.com/office/drawing/2014/main" id="{2B617D9C-9D09-46A6-B37C-3CCE60BA3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5" name="矩形 14344">
              <a:extLst>
                <a:ext uri="{FF2B5EF4-FFF2-40B4-BE49-F238E27FC236}">
                  <a16:creationId xmlns="" xmlns:a16="http://schemas.microsoft.com/office/drawing/2014/main" id="{F19B668C-42D5-4599-9A7F-0F15B8615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6" name="矩形 14345">
              <a:extLst>
                <a:ext uri="{FF2B5EF4-FFF2-40B4-BE49-F238E27FC236}">
                  <a16:creationId xmlns="" xmlns:a16="http://schemas.microsoft.com/office/drawing/2014/main" id="{4602940B-8553-42AA-8B55-5B6794FA3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7" name="矩形 14346">
              <a:extLst>
                <a:ext uri="{FF2B5EF4-FFF2-40B4-BE49-F238E27FC236}">
                  <a16:creationId xmlns="" xmlns:a16="http://schemas.microsoft.com/office/drawing/2014/main" id="{B016986F-4CCD-463B-BD3B-E45A3F6DF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8" name="矩形 14347">
              <a:extLst>
                <a:ext uri="{FF2B5EF4-FFF2-40B4-BE49-F238E27FC236}">
                  <a16:creationId xmlns="" xmlns:a16="http://schemas.microsoft.com/office/drawing/2014/main" id="{5EE0C422-9B57-4489-A246-0491EF37C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9" name="矩形 14348">
              <a:extLst>
                <a:ext uri="{FF2B5EF4-FFF2-40B4-BE49-F238E27FC236}">
                  <a16:creationId xmlns="" xmlns:a16="http://schemas.microsoft.com/office/drawing/2014/main" id="{D9B363D7-7767-4CB1-9881-3FF440739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500" name="矩形 14349">
              <a:extLst>
                <a:ext uri="{FF2B5EF4-FFF2-40B4-BE49-F238E27FC236}">
                  <a16:creationId xmlns="" xmlns:a16="http://schemas.microsoft.com/office/drawing/2014/main" id="{61711BF2-C9BD-49DB-A657-A8ECFF22B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3501" name="矩形 14350">
              <a:extLst>
                <a:ext uri="{FF2B5EF4-FFF2-40B4-BE49-F238E27FC236}">
                  <a16:creationId xmlns="" xmlns:a16="http://schemas.microsoft.com/office/drawing/2014/main" id="{7488242A-9D95-4A13-95BD-2CAF3054C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3502" name="矩形 14351">
              <a:extLst>
                <a:ext uri="{FF2B5EF4-FFF2-40B4-BE49-F238E27FC236}">
                  <a16:creationId xmlns="" xmlns:a16="http://schemas.microsoft.com/office/drawing/2014/main" id="{1D430E0F-EDD7-40D4-94A6-EA39C2202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2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>
            <a:extLst>
              <a:ext uri="{FF2B5EF4-FFF2-40B4-BE49-F238E27FC236}">
                <a16:creationId xmlns="" xmlns:a16="http://schemas.microsoft.com/office/drawing/2014/main" id="{54748AC3-E02A-4F30-9A30-DF4D37D20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5363" name="Text Box 16">
            <a:extLst>
              <a:ext uri="{FF2B5EF4-FFF2-40B4-BE49-F238E27FC236}">
                <a16:creationId xmlns="" xmlns:a16="http://schemas.microsoft.com/office/drawing/2014/main" id="{57A8AC0E-481A-4260-8C9A-B8E12B742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500" y="2050058"/>
            <a:ext cx="38958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</a:rPr>
              <a:t>　　</a:t>
            </a:r>
            <a:r>
              <a:rPr lang="zh-CN" altLang="en-US" sz="2400" b="1" dirty="0"/>
              <a:t>经过线段</a:t>
            </a:r>
            <a:r>
              <a:rPr lang="zh-CN" altLang="en-US" sz="2400" b="1" dirty="0">
                <a:solidFill>
                  <a:srgbClr val="FF0000"/>
                </a:solidFill>
              </a:rPr>
              <a:t>中点并且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垂直于</a:t>
            </a:r>
            <a:r>
              <a:rPr lang="zh-CN" altLang="en-US" sz="2400" b="1" dirty="0">
                <a:solidFill>
                  <a:srgbClr val="FF0000"/>
                </a:solidFill>
              </a:rPr>
              <a:t>这条线段的直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线，</a:t>
            </a:r>
            <a:r>
              <a:rPr lang="zh-CN" altLang="en-US" sz="2400" b="1" dirty="0" smtClean="0"/>
              <a:t>叫</a:t>
            </a:r>
            <a:r>
              <a:rPr lang="zh-CN" altLang="en-US" sz="2400" b="1" dirty="0"/>
              <a:t>做</a:t>
            </a:r>
            <a:r>
              <a:rPr lang="zh-CN" altLang="en-US" sz="2400" b="1" dirty="0" smtClean="0"/>
              <a:t>这条</a:t>
            </a:r>
            <a:r>
              <a:rPr lang="zh-CN" altLang="en-US" sz="2400" b="1" dirty="0"/>
              <a:t>线段的</a:t>
            </a:r>
            <a:r>
              <a:rPr lang="zh-CN" altLang="en-US" sz="2400" b="1" dirty="0">
                <a:solidFill>
                  <a:srgbClr val="FF0000"/>
                </a:solidFill>
              </a:rPr>
              <a:t>垂直平分线．</a:t>
            </a:r>
            <a:r>
              <a:rPr lang="zh-CN" altLang="en-US" sz="2400" b="1" dirty="0">
                <a:solidFill>
                  <a:srgbClr val="0000FF"/>
                </a:solidFill>
              </a:rPr>
              <a:t>   </a:t>
            </a:r>
          </a:p>
        </p:txBody>
      </p:sp>
      <p:grpSp>
        <p:nvGrpSpPr>
          <p:cNvPr id="64517" name="组合 15366">
            <a:extLst>
              <a:ext uri="{FF2B5EF4-FFF2-40B4-BE49-F238E27FC236}">
                <a16:creationId xmlns="" xmlns:a16="http://schemas.microsoft.com/office/drawing/2014/main" id="{3CDD5B03-DCD2-4F0F-BD68-73E9D2CCEA8B}"/>
              </a:ext>
            </a:extLst>
          </p:cNvPr>
          <p:cNvGrpSpPr>
            <a:grpSpLocks/>
          </p:cNvGrpSpPr>
          <p:nvPr/>
        </p:nvGrpSpPr>
        <p:grpSpPr bwMode="auto">
          <a:xfrm>
            <a:off x="5199485" y="1502706"/>
            <a:ext cx="3082925" cy="2647950"/>
            <a:chOff x="0" y="0"/>
            <a:chExt cx="2588" cy="2224"/>
          </a:xfrm>
        </p:grpSpPr>
        <p:pic>
          <p:nvPicPr>
            <p:cNvPr id="64518" name="图片 15367">
              <a:extLst>
                <a:ext uri="{FF2B5EF4-FFF2-40B4-BE49-F238E27FC236}">
                  <a16:creationId xmlns="" xmlns:a16="http://schemas.microsoft.com/office/drawing/2014/main" id="{A55FE9AC-AF74-4A3C-B078-280AC33AC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9" name="矩形 15368">
              <a:extLst>
                <a:ext uri="{FF2B5EF4-FFF2-40B4-BE49-F238E27FC236}">
                  <a16:creationId xmlns="" xmlns:a16="http://schemas.microsoft.com/office/drawing/2014/main" id="{C69C17E8-2353-4166-A44F-5BAD419C9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" y="2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0" name="矩形 15369">
              <a:extLst>
                <a:ext uri="{FF2B5EF4-FFF2-40B4-BE49-F238E27FC236}">
                  <a16:creationId xmlns="" xmlns:a16="http://schemas.microsoft.com/office/drawing/2014/main" id="{8EE8E611-5E5B-407F-9F73-FDD35AE87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84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1" name="矩形 15370">
              <a:extLst>
                <a:ext uri="{FF2B5EF4-FFF2-40B4-BE49-F238E27FC236}">
                  <a16:creationId xmlns="" xmlns:a16="http://schemas.microsoft.com/office/drawing/2014/main" id="{B4C3129C-CDE1-4347-B906-547045584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C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2" name="矩形 15371">
              <a:extLst>
                <a:ext uri="{FF2B5EF4-FFF2-40B4-BE49-F238E27FC236}">
                  <a16:creationId xmlns="" xmlns:a16="http://schemas.microsoft.com/office/drawing/2014/main" id="{2971F999-41CB-4119-83C3-3E40888DE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" y="0"/>
              <a:ext cx="340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M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3" name="矩形 15372">
              <a:extLst>
                <a:ext uri="{FF2B5EF4-FFF2-40B4-BE49-F238E27FC236}">
                  <a16:creationId xmlns="" xmlns:a16="http://schemas.microsoft.com/office/drawing/2014/main" id="{1D77537B-FFD1-452C-A3B6-10EF98DCB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1876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N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4" name="矩形 15373">
              <a:extLst>
                <a:ext uri="{FF2B5EF4-FFF2-40B4-BE49-F238E27FC236}">
                  <a16:creationId xmlns="" xmlns:a16="http://schemas.microsoft.com/office/drawing/2014/main" id="{BEC0FE53-2D32-4F98-8ED1-F1B4B220D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P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4525" name="矩形 15374">
              <a:extLst>
                <a:ext uri="{FF2B5EF4-FFF2-40B4-BE49-F238E27FC236}">
                  <a16:creationId xmlns="" xmlns:a16="http://schemas.microsoft.com/office/drawing/2014/main" id="{417803B6-91AC-4C04-97EF-15E407C8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" y="208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4526" name="矩形 15375">
              <a:extLst>
                <a:ext uri="{FF2B5EF4-FFF2-40B4-BE49-F238E27FC236}">
                  <a16:creationId xmlns="" xmlns:a16="http://schemas.microsoft.com/office/drawing/2014/main" id="{44331CA8-0E91-4074-B27F-643E69139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" y="1184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4527" name="矩形 15376">
              <a:extLst>
                <a:ext uri="{FF2B5EF4-FFF2-40B4-BE49-F238E27FC236}">
                  <a16:creationId xmlns="" xmlns:a16="http://schemas.microsoft.com/office/drawing/2014/main" id="{41B62298-64C5-4F30-B4AD-7271F74DD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3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2450" y="818414"/>
            <a:ext cx="8286750" cy="3472230"/>
            <a:chOff x="552450" y="466725"/>
            <a:chExt cx="8286750" cy="4057650"/>
          </a:xfrm>
        </p:grpSpPr>
        <p:sp>
          <p:nvSpPr>
            <p:cNvPr id="30" name="剪去同侧角的矩形 2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16">
            <a:extLst>
              <a:ext uri="{FF2B5EF4-FFF2-40B4-BE49-F238E27FC236}">
                <a16:creationId xmlns="" xmlns:a16="http://schemas.microsoft.com/office/drawing/2014/main" id="{9126FA57-0D3A-4173-9468-9B956BC19D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48" y="1303080"/>
            <a:ext cx="4476246" cy="352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轴对称的两个图形的性质：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如果两个图形关于某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条直线</a:t>
            </a:r>
            <a:r>
              <a:rPr lang="zh-CN" altLang="en-US" sz="2400" b="1" dirty="0">
                <a:latin typeface="宋体" panose="02010600030101010101" pitchFamily="2" charset="-122"/>
              </a:rPr>
              <a:t>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称，那</a:t>
            </a:r>
            <a:r>
              <a:rPr lang="zh-CN" altLang="en-US" sz="2400" b="1" dirty="0">
                <a:latin typeface="宋体" panose="02010600030101010101" pitchFamily="2" charset="-122"/>
              </a:rPr>
              <a:t>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latin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任何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一对对应点所连线段</a:t>
            </a:r>
            <a:r>
              <a:rPr lang="zh-CN" altLang="en-US" sz="2400" b="1" dirty="0"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latin typeface="宋体" panose="02010600030101010101" pitchFamily="2" charset="-122"/>
              </a:rPr>
              <a:t>．即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对称点所连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线段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被对称轴垂直平分；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垂直平分对称点所连线段．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</a:p>
        </p:txBody>
      </p:sp>
      <p:grpSp>
        <p:nvGrpSpPr>
          <p:cNvPr id="65540" name="组合 16389">
            <a:extLst>
              <a:ext uri="{FF2B5EF4-FFF2-40B4-BE49-F238E27FC236}">
                <a16:creationId xmlns="" xmlns:a16="http://schemas.microsoft.com/office/drawing/2014/main" id="{22EA6C3D-A09D-48E9-999F-62B625608EA4}"/>
              </a:ext>
            </a:extLst>
          </p:cNvPr>
          <p:cNvGrpSpPr>
            <a:grpSpLocks/>
          </p:cNvGrpSpPr>
          <p:nvPr/>
        </p:nvGrpSpPr>
        <p:grpSpPr bwMode="auto">
          <a:xfrm>
            <a:off x="5370280" y="1810541"/>
            <a:ext cx="3082925" cy="2647950"/>
            <a:chOff x="0" y="0"/>
            <a:chExt cx="2588" cy="2224"/>
          </a:xfrm>
        </p:grpSpPr>
        <p:pic>
          <p:nvPicPr>
            <p:cNvPr id="65541" name="图片 16390">
              <a:extLst>
                <a:ext uri="{FF2B5EF4-FFF2-40B4-BE49-F238E27FC236}">
                  <a16:creationId xmlns="" xmlns:a16="http://schemas.microsoft.com/office/drawing/2014/main" id="{E43A31C3-6705-4112-871A-C96A2FEC47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2" name="矩形 16391">
              <a:extLst>
                <a:ext uri="{FF2B5EF4-FFF2-40B4-BE49-F238E27FC236}">
                  <a16:creationId xmlns="" xmlns:a16="http://schemas.microsoft.com/office/drawing/2014/main" id="{191ED9EC-EFF4-45D7-AC2C-A44BAD6B5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" y="2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3" name="矩形 16392">
              <a:extLst>
                <a:ext uri="{FF2B5EF4-FFF2-40B4-BE49-F238E27FC236}">
                  <a16:creationId xmlns="" xmlns:a16="http://schemas.microsoft.com/office/drawing/2014/main" id="{64EF0DD2-29CA-4AE2-B23E-D4FCC6310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84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4" name="矩形 16393">
              <a:extLst>
                <a:ext uri="{FF2B5EF4-FFF2-40B4-BE49-F238E27FC236}">
                  <a16:creationId xmlns="" xmlns:a16="http://schemas.microsoft.com/office/drawing/2014/main" id="{9A822AE5-CCC0-4B3B-B4B1-171474FB1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C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5" name="矩形 16394">
              <a:extLst>
                <a:ext uri="{FF2B5EF4-FFF2-40B4-BE49-F238E27FC236}">
                  <a16:creationId xmlns="" xmlns:a16="http://schemas.microsoft.com/office/drawing/2014/main" id="{C9A1103C-BA9C-4408-BBD1-0978212CD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" y="0"/>
              <a:ext cx="340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M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6" name="矩形 16395">
              <a:extLst>
                <a:ext uri="{FF2B5EF4-FFF2-40B4-BE49-F238E27FC236}">
                  <a16:creationId xmlns="" xmlns:a16="http://schemas.microsoft.com/office/drawing/2014/main" id="{7AC01472-FDCA-4310-8BB2-91848881F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1876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N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7" name="矩形 16396">
              <a:extLst>
                <a:ext uri="{FF2B5EF4-FFF2-40B4-BE49-F238E27FC236}">
                  <a16:creationId xmlns="" xmlns:a16="http://schemas.microsoft.com/office/drawing/2014/main" id="{A5C04D6C-7A01-43A4-8D91-01DCED5D6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P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5548" name="矩形 16397">
              <a:extLst>
                <a:ext uri="{FF2B5EF4-FFF2-40B4-BE49-F238E27FC236}">
                  <a16:creationId xmlns="" xmlns:a16="http://schemas.microsoft.com/office/drawing/2014/main" id="{CE13A28A-F57A-43D3-A495-94B883D27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" y="208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5549" name="矩形 16398">
              <a:extLst>
                <a:ext uri="{FF2B5EF4-FFF2-40B4-BE49-F238E27FC236}">
                  <a16:creationId xmlns="" xmlns:a16="http://schemas.microsoft.com/office/drawing/2014/main" id="{B3B16CD1-9914-4FE1-A606-9E1147A5C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" y="1184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5550" name="矩形 16399">
              <a:extLst>
                <a:ext uri="{FF2B5EF4-FFF2-40B4-BE49-F238E27FC236}">
                  <a16:creationId xmlns="" xmlns:a16="http://schemas.microsoft.com/office/drawing/2014/main" id="{C73EB7CF-4A72-420C-863C-07C3B9BED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2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2450" y="641125"/>
            <a:ext cx="8286750" cy="4077102"/>
            <a:chOff x="552450" y="466725"/>
            <a:chExt cx="8286750" cy="4057650"/>
          </a:xfrm>
        </p:grpSpPr>
        <p:sp>
          <p:nvSpPr>
            <p:cNvPr id="31" name="剪去同侧角的矩形 30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7">
            <a:extLst>
              <a:ext uri="{FF2B5EF4-FFF2-40B4-BE49-F238E27FC236}">
                <a16:creationId xmlns="" xmlns:a16="http://schemas.microsoft.com/office/drawing/2014/main" id="{F5A4D1D1-0118-4D1A-B538-35CDA2A10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182" y="1877687"/>
            <a:ext cx="459898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垂直于线段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平分线段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（或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）． </a:t>
            </a:r>
          </a:p>
        </p:txBody>
      </p:sp>
      <p:sp>
        <p:nvSpPr>
          <p:cNvPr id="66563" name="Rectangle 17">
            <a:extLst>
              <a:ext uri="{FF2B5EF4-FFF2-40B4-BE49-F238E27FC236}">
                <a16:creationId xmlns="" xmlns:a16="http://schemas.microsoft.com/office/drawing/2014/main" id="{5E21FF1D-4BBE-41FB-8ADA-F1D135A13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574" y="570884"/>
            <a:ext cx="78735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图是一个轴对称图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形，你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能发现什么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结论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？能说明理由吗？ </a:t>
            </a:r>
          </a:p>
        </p:txBody>
      </p:sp>
      <p:grpSp>
        <p:nvGrpSpPr>
          <p:cNvPr id="66564" name="组合 17413">
            <a:extLst>
              <a:ext uri="{FF2B5EF4-FFF2-40B4-BE49-F238E27FC236}">
                <a16:creationId xmlns="" xmlns:a16="http://schemas.microsoft.com/office/drawing/2014/main" id="{EE93DB2F-B6F1-4C71-9A28-93D6DE53E18E}"/>
              </a:ext>
            </a:extLst>
          </p:cNvPr>
          <p:cNvGrpSpPr>
            <a:grpSpLocks/>
          </p:cNvGrpSpPr>
          <p:nvPr/>
        </p:nvGrpSpPr>
        <p:grpSpPr bwMode="auto">
          <a:xfrm>
            <a:off x="5621338" y="1882775"/>
            <a:ext cx="2541203" cy="2625725"/>
            <a:chOff x="0" y="0"/>
            <a:chExt cx="2133" cy="2205"/>
          </a:xfrm>
        </p:grpSpPr>
        <p:pic>
          <p:nvPicPr>
            <p:cNvPr id="66565" name="图片 17414">
              <a:extLst>
                <a:ext uri="{FF2B5EF4-FFF2-40B4-BE49-F238E27FC236}">
                  <a16:creationId xmlns="" xmlns:a16="http://schemas.microsoft.com/office/drawing/2014/main" id="{F99024F1-986F-4329-85E8-16776B6824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" y="256"/>
              <a:ext cx="1466" cy="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66" name="矩形 17415">
              <a:extLst>
                <a:ext uri="{FF2B5EF4-FFF2-40B4-BE49-F238E27FC236}">
                  <a16:creationId xmlns="" xmlns:a16="http://schemas.microsoft.com/office/drawing/2014/main" id="{2D6ECAFE-EBB1-45E9-B4A7-7B8070C86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56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7" name="矩形 17416">
              <a:extLst>
                <a:ext uri="{FF2B5EF4-FFF2-40B4-BE49-F238E27FC236}">
                  <a16:creationId xmlns="" xmlns:a16="http://schemas.microsoft.com/office/drawing/2014/main" id="{43F2442B-F4FF-4472-A2C7-C0885FD22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1640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8" name="矩形 17417">
              <a:extLst>
                <a:ext uri="{FF2B5EF4-FFF2-40B4-BE49-F238E27FC236}">
                  <a16:creationId xmlns="" xmlns:a16="http://schemas.microsoft.com/office/drawing/2014/main" id="{6AFAD226-9EFC-42C4-9986-40C5B2728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" y="0"/>
              <a:ext cx="2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l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9" name="矩形 17418">
              <a:extLst>
                <a:ext uri="{FF2B5EF4-FFF2-40B4-BE49-F238E27FC236}">
                  <a16:creationId xmlns="" xmlns:a16="http://schemas.microsoft.com/office/drawing/2014/main" id="{0E6F8BA3-A9CF-4E93-8C76-553BB0A94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856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6570" name="矩形 17419">
              <a:extLst>
                <a:ext uri="{FF2B5EF4-FFF2-40B4-BE49-F238E27FC236}">
                  <a16:creationId xmlns="" xmlns:a16="http://schemas.microsoft.com/office/drawing/2014/main" id="{7396C7CC-D1AE-4013-A2F3-639754B91A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640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9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7">
            <a:extLst>
              <a:ext uri="{FF2B5EF4-FFF2-40B4-BE49-F238E27FC236}">
                <a16:creationId xmlns="" xmlns:a16="http://schemas.microsoft.com/office/drawing/2014/main" id="{98BAB428-AADB-4087-8CFF-7D02095AF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920" y="1502933"/>
            <a:ext cx="4503737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轴对称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图形的性质：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轴对称图形的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轴，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是任何一对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对应点所连线段的垂直平分线．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</a:p>
        </p:txBody>
      </p:sp>
      <p:grpSp>
        <p:nvGrpSpPr>
          <p:cNvPr id="68612" name="组合 19461">
            <a:extLst>
              <a:ext uri="{FF2B5EF4-FFF2-40B4-BE49-F238E27FC236}">
                <a16:creationId xmlns="" xmlns:a16="http://schemas.microsoft.com/office/drawing/2014/main" id="{03484F79-AF93-4956-BDBE-EA27C5483156}"/>
              </a:ext>
            </a:extLst>
          </p:cNvPr>
          <p:cNvGrpSpPr>
            <a:grpSpLocks/>
          </p:cNvGrpSpPr>
          <p:nvPr/>
        </p:nvGrpSpPr>
        <p:grpSpPr bwMode="auto">
          <a:xfrm>
            <a:off x="5730857" y="1294182"/>
            <a:ext cx="2520950" cy="2625725"/>
            <a:chOff x="0" y="0"/>
            <a:chExt cx="2116" cy="2205"/>
          </a:xfrm>
        </p:grpSpPr>
        <p:pic>
          <p:nvPicPr>
            <p:cNvPr id="68613" name="图片 19462">
              <a:extLst>
                <a:ext uri="{FF2B5EF4-FFF2-40B4-BE49-F238E27FC236}">
                  <a16:creationId xmlns="" xmlns:a16="http://schemas.microsoft.com/office/drawing/2014/main" id="{9579BE52-13CC-469C-878C-A3BBB2EA14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" y="256"/>
              <a:ext cx="1466" cy="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14" name="矩形 19463">
              <a:extLst>
                <a:ext uri="{FF2B5EF4-FFF2-40B4-BE49-F238E27FC236}">
                  <a16:creationId xmlns="" xmlns:a16="http://schemas.microsoft.com/office/drawing/2014/main" id="{05B160DF-0413-4C4F-B4FD-42ADBDD61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56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8615" name="矩形 19464">
              <a:extLst>
                <a:ext uri="{FF2B5EF4-FFF2-40B4-BE49-F238E27FC236}">
                  <a16:creationId xmlns="" xmlns:a16="http://schemas.microsoft.com/office/drawing/2014/main" id="{3F97AC03-1931-4F4F-A29A-B34458147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" y="1640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8616" name="矩形 19465">
              <a:extLst>
                <a:ext uri="{FF2B5EF4-FFF2-40B4-BE49-F238E27FC236}">
                  <a16:creationId xmlns="" xmlns:a16="http://schemas.microsoft.com/office/drawing/2014/main" id="{3628427F-3287-4E82-847F-EB6341E3E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" y="0"/>
              <a:ext cx="2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l</a:t>
              </a:r>
              <a:endParaRPr lang="zh-CN" altLang="en-US" sz="2100" i="1">
                <a:latin typeface="Times New Roman" panose="02020603050405020304" pitchFamily="18" charset="0"/>
              </a:endParaRPr>
            </a:p>
          </p:txBody>
        </p:sp>
        <p:sp>
          <p:nvSpPr>
            <p:cNvPr id="68617" name="矩形 19466">
              <a:extLst>
                <a:ext uri="{FF2B5EF4-FFF2-40B4-BE49-F238E27FC236}">
                  <a16:creationId xmlns="" xmlns:a16="http://schemas.microsoft.com/office/drawing/2014/main" id="{209178B4-91F1-4294-9802-4EF35FEC6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856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8618" name="矩形 19467">
              <a:extLst>
                <a:ext uri="{FF2B5EF4-FFF2-40B4-BE49-F238E27FC236}">
                  <a16:creationId xmlns="" xmlns:a16="http://schemas.microsoft.com/office/drawing/2014/main" id="{72B0DC21-A313-4C74-AA2D-F1F974AF6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640"/>
              <a:ext cx="516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9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2450" y="818414"/>
            <a:ext cx="8286750" cy="3472230"/>
            <a:chOff x="552450" y="466725"/>
            <a:chExt cx="8286750" cy="4057650"/>
          </a:xfrm>
        </p:grpSpPr>
        <p:sp>
          <p:nvSpPr>
            <p:cNvPr id="26" name="剪去同侧角的矩形 25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2">
            <a:extLst>
              <a:ext uri="{FF2B5EF4-FFF2-40B4-BE49-F238E27FC236}">
                <a16:creationId xmlns="" xmlns:a16="http://schemas.microsoft.com/office/drawing/2014/main" id="{BE09FF42-5673-40F6-8508-F591C88A49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37172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50179" name="内容占位符 2">
            <a:extLst>
              <a:ext uri="{FF2B5EF4-FFF2-40B4-BE49-F238E27FC236}">
                <a16:creationId xmlns="" xmlns:a16="http://schemas.microsoft.com/office/drawing/2014/main" id="{691F79C1-71C4-4DEA-B512-C5F61345A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151" y="917575"/>
            <a:ext cx="772992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对称现象无处不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在，从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自然景观到艺术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作品，从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建筑物到交通标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志，甚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至日常生活用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品，都可以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找到对称的例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子，对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称给我们带来美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的享受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！ </a:t>
            </a:r>
          </a:p>
        </p:txBody>
      </p:sp>
      <p:pic>
        <p:nvPicPr>
          <p:cNvPr id="50180" name="图片 6150">
            <a:extLst>
              <a:ext uri="{FF2B5EF4-FFF2-40B4-BE49-F238E27FC236}">
                <a16:creationId xmlns="" xmlns:a16="http://schemas.microsoft.com/office/drawing/2014/main" id="{93A3866D-416A-4DC7-BB4F-96E60D0B0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746375"/>
            <a:ext cx="681440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1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组合 20483">
            <a:extLst>
              <a:ext uri="{FF2B5EF4-FFF2-40B4-BE49-F238E27FC236}">
                <a16:creationId xmlns="" xmlns:a16="http://schemas.microsoft.com/office/drawing/2014/main" id="{3C80D03B-A568-4169-AF3E-8A8F78903E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9583" y="1790700"/>
            <a:ext cx="7997639" cy="1528763"/>
            <a:chOff x="0" y="0"/>
            <a:chExt cx="5546" cy="1060"/>
          </a:xfrm>
        </p:grpSpPr>
        <p:pic>
          <p:nvPicPr>
            <p:cNvPr id="69635" name="图片 20484" descr="06003016##对称图形实例（1）">
              <a:extLst>
                <a:ext uri="{FF2B5EF4-FFF2-40B4-BE49-F238E27FC236}">
                  <a16:creationId xmlns="" xmlns:a16="http://schemas.microsoft.com/office/drawing/2014/main" id="{F88C5AF3-F992-4CFD-A299-C1FD8C90E7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0"/>
              <a:ext cx="1287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6" name="图片 20485" descr="06003017##对称图形实例（2）">
              <a:extLst>
                <a:ext uri="{FF2B5EF4-FFF2-40B4-BE49-F238E27FC236}">
                  <a16:creationId xmlns="" xmlns:a16="http://schemas.microsoft.com/office/drawing/2014/main" id="{D243FC9E-755D-40CC-815E-F2CA70244A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4" y="65"/>
              <a:ext cx="1155" cy="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7" name="图片 20486" descr="06003018##对称图形实例（3）">
              <a:extLst>
                <a:ext uri="{FF2B5EF4-FFF2-40B4-BE49-F238E27FC236}">
                  <a16:creationId xmlns="" xmlns:a16="http://schemas.microsoft.com/office/drawing/2014/main" id="{5676F1EA-1C22-48F8-8635-14EBB3834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5" y="0"/>
              <a:ext cx="777" cy="1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8" name="图片 20487" descr="06003019##对称图形实例（4）">
              <a:extLst>
                <a:ext uri="{FF2B5EF4-FFF2-40B4-BE49-F238E27FC236}">
                  <a16:creationId xmlns="" xmlns:a16="http://schemas.microsoft.com/office/drawing/2014/main" id="{1BD96EDC-DFCA-4579-B0EB-673EB74270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" y="88"/>
              <a:ext cx="1196" cy="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9" name="图片 20488" descr="06003020##对称图形实例（5）">
              <a:extLst>
                <a:ext uri="{FF2B5EF4-FFF2-40B4-BE49-F238E27FC236}">
                  <a16:creationId xmlns="" xmlns:a16="http://schemas.microsoft.com/office/drawing/2014/main" id="{3F733E9D-BFDB-498F-8DAC-A231779F20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" y="72"/>
              <a:ext cx="92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640" name="Rectangle 17">
            <a:extLst>
              <a:ext uri="{FF2B5EF4-FFF2-40B4-BE49-F238E27FC236}">
                <a16:creationId xmlns="" xmlns:a16="http://schemas.microsoft.com/office/drawing/2014/main" id="{337638AB-66C4-4B1D-BD6C-49BBFEC12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606079"/>
            <a:ext cx="85058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itchFamily="49" charset="-122"/>
              </a:rPr>
              <a:t>　　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下列图形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是轴对称图形吗？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如果是，指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出它的对称轴．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C902F37-5A12-4A31-AAA3-C8D29A206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374" y="3433650"/>
            <a:ext cx="16371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F738F13-2EEF-42F1-93D0-9E17B337D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5075" y="3433650"/>
            <a:ext cx="163525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30E47CF-4DA9-47FC-93D7-8DEC69B55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3114" y="3433650"/>
            <a:ext cx="13913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B6B3D17-6D07-4676-9CA6-0DD900B3F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2542" y="3416300"/>
            <a:ext cx="8185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0C3891C-9679-4F11-9275-BC33A96EB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0963" y="3422160"/>
            <a:ext cx="14232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是，四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94C8C863-2565-436A-9DD1-5C1F1E8C39A4}"/>
              </a:ext>
            </a:extLst>
          </p:cNvPr>
          <p:cNvGrpSpPr>
            <a:grpSpLocks/>
          </p:cNvGrpSpPr>
          <p:nvPr/>
        </p:nvGrpSpPr>
        <p:grpSpPr bwMode="auto">
          <a:xfrm>
            <a:off x="17463" y="-44450"/>
            <a:ext cx="2006600" cy="477838"/>
            <a:chOff x="248" y="40"/>
            <a:chExt cx="3160" cy="752"/>
          </a:xfrm>
        </p:grpSpPr>
        <p:cxnSp>
          <p:nvCxnSpPr>
            <p:cNvPr id="20" name="直线连接符 9">
              <a:extLst>
                <a:ext uri="{FF2B5EF4-FFF2-40B4-BE49-F238E27FC236}">
                  <a16:creationId xmlns="" xmlns:a16="http://schemas.microsoft.com/office/drawing/2014/main" id="{3F9BD920-0C8F-4CA4-BB8C-0C5C109FA60E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0">
              <a:extLst>
                <a:ext uri="{FF2B5EF4-FFF2-40B4-BE49-F238E27FC236}">
                  <a16:creationId xmlns="" xmlns:a16="http://schemas.microsoft.com/office/drawing/2014/main" id="{4E4DE88D-41CD-44BC-B956-A4D5DAD5B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2928DA1-6959-4924-83CB-B20AD4AA6F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3" y="60384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7">
            <a:extLst>
              <a:ext uri="{FF2B5EF4-FFF2-40B4-BE49-F238E27FC236}">
                <a16:creationId xmlns="" xmlns:a16="http://schemas.microsoft.com/office/drawing/2014/main" id="{46E1E362-5B84-45A0-A2B9-C281F9C70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3" y="595482"/>
            <a:ext cx="82047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下列图形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中的两个图案是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轴对称的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吗？如果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是，试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着找出它们的对称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轴，并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找出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一对对称点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 </a:t>
            </a:r>
          </a:p>
        </p:txBody>
      </p:sp>
      <p:grpSp>
        <p:nvGrpSpPr>
          <p:cNvPr id="70659" name="组合 21508">
            <a:extLst>
              <a:ext uri="{FF2B5EF4-FFF2-40B4-BE49-F238E27FC236}">
                <a16:creationId xmlns="" xmlns:a16="http://schemas.microsoft.com/office/drawing/2014/main" id="{D2558BAC-2F08-45AD-A5FC-91842B71E5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8813" y="1933576"/>
            <a:ext cx="7478454" cy="1798638"/>
            <a:chOff x="0" y="0"/>
            <a:chExt cx="5528" cy="1330"/>
          </a:xfrm>
        </p:grpSpPr>
        <p:pic>
          <p:nvPicPr>
            <p:cNvPr id="70660" name="图片 21509" descr="06003021##图案（1）">
              <a:extLst>
                <a:ext uri="{FF2B5EF4-FFF2-40B4-BE49-F238E27FC236}">
                  <a16:creationId xmlns="" xmlns:a16="http://schemas.microsoft.com/office/drawing/2014/main" id="{E5A5A636-33C7-489A-88A3-CF7E106268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02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661" name="图片 21510" descr="06003022##图案（2）">
              <a:extLst>
                <a:ext uri="{FF2B5EF4-FFF2-40B4-BE49-F238E27FC236}">
                  <a16:creationId xmlns="" xmlns:a16="http://schemas.microsoft.com/office/drawing/2014/main" id="{4682DB9D-85C6-49DB-995F-916391BFDD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8" y="67"/>
              <a:ext cx="2163" cy="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662" name="图片 21511" descr="06003023##图案（3）">
              <a:extLst>
                <a:ext uri="{FF2B5EF4-FFF2-40B4-BE49-F238E27FC236}">
                  <a16:creationId xmlns="" xmlns:a16="http://schemas.microsoft.com/office/drawing/2014/main" id="{29293E02-567A-4E31-B720-7D3C75BE86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5" y="67"/>
              <a:ext cx="2113" cy="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73862C6-393A-40AE-BD8F-4306D8382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076" y="3884613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5F20E2A-6C98-4245-AA27-C7CDE5537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3883026"/>
            <a:ext cx="1103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FC11850-F3A2-47F3-9314-EF9193F93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925" y="3871914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94C8C863-2565-436A-9DD1-5C1F1E8C39A4}"/>
              </a:ext>
            </a:extLst>
          </p:cNvPr>
          <p:cNvGrpSpPr>
            <a:grpSpLocks/>
          </p:cNvGrpSpPr>
          <p:nvPr/>
        </p:nvGrpSpPr>
        <p:grpSpPr bwMode="auto">
          <a:xfrm>
            <a:off x="17463" y="-44450"/>
            <a:ext cx="2006600" cy="478473"/>
            <a:chOff x="248" y="40"/>
            <a:chExt cx="3160" cy="753"/>
          </a:xfrm>
        </p:grpSpPr>
        <p:cxnSp>
          <p:nvCxnSpPr>
            <p:cNvPr id="16" name="直线连接符 9">
              <a:extLst>
                <a:ext uri="{FF2B5EF4-FFF2-40B4-BE49-F238E27FC236}">
                  <a16:creationId xmlns="" xmlns:a16="http://schemas.microsoft.com/office/drawing/2014/main" id="{3F9BD920-0C8F-4CA4-BB8C-0C5C109FA60E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0">
              <a:extLst>
                <a:ext uri="{FF2B5EF4-FFF2-40B4-BE49-F238E27FC236}">
                  <a16:creationId xmlns="" xmlns:a16="http://schemas.microsoft.com/office/drawing/2014/main" id="{4E4DE88D-41CD-44BC-B956-A4D5DAD5B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92928DA1-6959-4924-83CB-B20AD4AA6F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7" y="59548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2">
            <a:extLst>
              <a:ext uri="{FF2B5EF4-FFF2-40B4-BE49-F238E27FC236}">
                <a16:creationId xmlns="" xmlns:a16="http://schemas.microsoft.com/office/drawing/2014/main" id="{A62D009E-E577-4CC7-A7CE-3972597A5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826" y="831972"/>
            <a:ext cx="907415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下列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图形具有两条对称轴的是（　　）</a:t>
            </a: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．等边三角形	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平行四边形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矩形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                  </a:t>
            </a:r>
            <a:r>
              <a:rPr lang="zh-CN" altLang="zh-CN" sz="24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itchFamily="49" charset="-122"/>
              </a:rPr>
              <a:t>．正方形</a:t>
            </a:r>
          </a:p>
        </p:txBody>
      </p:sp>
      <p:grpSp>
        <p:nvGrpSpPr>
          <p:cNvPr id="71682" name="组合 3">
            <a:extLst>
              <a:ext uri="{FF2B5EF4-FFF2-40B4-BE49-F238E27FC236}">
                <a16:creationId xmlns="" xmlns:a16="http://schemas.microsoft.com/office/drawing/2014/main" id="{B9F76FB3-8A85-4440-9EA6-B8F9C70B101C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90538"/>
            <a:ext cx="1879600" cy="476250"/>
            <a:chOff x="497257" y="753279"/>
            <a:chExt cx="1881032" cy="477054"/>
          </a:xfrm>
        </p:grpSpPr>
        <p:grpSp>
          <p:nvGrpSpPr>
            <p:cNvPr id="71683" name="组合 2">
              <a:extLst>
                <a:ext uri="{FF2B5EF4-FFF2-40B4-BE49-F238E27FC236}">
                  <a16:creationId xmlns="" xmlns:a16="http://schemas.microsoft.com/office/drawing/2014/main" id="{EF210A73-D4A5-41C7-8CCD-1EBDDB50C2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A1AA37BA-B0D6-4340-982D-8168D3C8742E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3F6B4EE4-4ACA-49E9-A2EC-74378B026A8F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C8E01978-EA2F-48C7-B633-5BCD9F124E3C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9A0DA391-41D1-442F-8FE9-2F947C0D139A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688" name="矩形 1">
              <a:extLst>
                <a:ext uri="{FF2B5EF4-FFF2-40B4-BE49-F238E27FC236}">
                  <a16:creationId xmlns="" xmlns:a16="http://schemas.microsoft.com/office/drawing/2014/main" id="{F1D7A437-A515-4D11-B5E0-FA6E91D96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7299509-FAAD-4F6D-B78F-8BB0A41FB5F1}"/>
              </a:ext>
            </a:extLst>
          </p:cNvPr>
          <p:cNvGrpSpPr>
            <a:grpSpLocks/>
          </p:cNvGrpSpPr>
          <p:nvPr/>
        </p:nvGrpSpPr>
        <p:grpSpPr bwMode="auto">
          <a:xfrm>
            <a:off x="399340" y="2626738"/>
            <a:ext cx="8200330" cy="2388780"/>
            <a:chOff x="520" y="4613"/>
            <a:chExt cx="11075" cy="3763"/>
          </a:xfrm>
        </p:grpSpPr>
        <p:sp>
          <p:nvSpPr>
            <p:cNvPr id="71697" name="文本框 6">
              <a:extLst>
                <a:ext uri="{FF2B5EF4-FFF2-40B4-BE49-F238E27FC236}">
                  <a16:creationId xmlns="" xmlns:a16="http://schemas.microsoft.com/office/drawing/2014/main" id="{56646090-1E26-4CE5-97B0-9B13004F1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6" y="7649"/>
              <a:ext cx="9429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A                B 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	        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        C </a:t>
              </a:r>
              <a:r>
                <a:rPr lang="zh-CN" altLang="en-US" sz="2400" b="1" dirty="0">
                  <a:latin typeface="+mn-lt"/>
                  <a:ea typeface="楷体" pitchFamily="49" charset="-122"/>
                </a:rPr>
                <a:t>	       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       D</a:t>
              </a:r>
              <a:endParaRPr lang="zh-CN" altLang="en-US" sz="2400" b="1" dirty="0">
                <a:latin typeface="+mn-lt"/>
                <a:ea typeface="楷体" pitchFamily="49" charset="-122"/>
              </a:endParaRPr>
            </a:p>
          </p:txBody>
        </p:sp>
        <p:sp>
          <p:nvSpPr>
            <p:cNvPr id="71699" name="Rectangle 19">
              <a:extLst>
                <a:ext uri="{FF2B5EF4-FFF2-40B4-BE49-F238E27FC236}">
                  <a16:creationId xmlns="" xmlns:a16="http://schemas.microsoft.com/office/drawing/2014/main" id="{342A6DFA-3C80-458E-B7C1-C5BA3D1D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" y="4613"/>
              <a:ext cx="1057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itchFamily="49" charset="-122"/>
                </a:rPr>
                <a:t>下列</a:t>
              </a:r>
              <a:r>
                <a:rPr lang="zh-CN" altLang="zh-CN" sz="2400" b="1" dirty="0">
                  <a:latin typeface="+mn-lt"/>
                  <a:ea typeface="楷体" pitchFamily="49" charset="-122"/>
                </a:rPr>
                <a:t>四个图案</a:t>
              </a:r>
              <a:r>
                <a:rPr lang="zh-CN" altLang="zh-CN" sz="2400" b="1" dirty="0" smtClean="0">
                  <a:latin typeface="+mn-lt"/>
                  <a:ea typeface="楷体" pitchFamily="49" charset="-122"/>
                </a:rPr>
                <a:t>中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itchFamily="49" charset="-122"/>
                </a:rPr>
                <a:t>不</a:t>
              </a:r>
              <a:r>
                <a:rPr lang="zh-CN" altLang="zh-CN" sz="2400" b="1" dirty="0">
                  <a:latin typeface="+mn-lt"/>
                  <a:ea typeface="楷体" pitchFamily="49" charset="-122"/>
                </a:rPr>
                <a:t>是轴对称图案的是（　　）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B6C4085-0F1D-44CB-8ECE-25C484C84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987" y="1003300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981185A-DB30-4448-8814-B68E10FCCE3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355950" y="2787111"/>
            <a:ext cx="422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94C8C863-2565-436A-9DD1-5C1F1E8C39A4}"/>
              </a:ext>
            </a:extLst>
          </p:cNvPr>
          <p:cNvGrpSpPr>
            <a:grpSpLocks/>
          </p:cNvGrpSpPr>
          <p:nvPr/>
        </p:nvGrpSpPr>
        <p:grpSpPr bwMode="auto">
          <a:xfrm>
            <a:off x="-121" y="-44450"/>
            <a:ext cx="2006600" cy="478473"/>
            <a:chOff x="248" y="40"/>
            <a:chExt cx="3160" cy="753"/>
          </a:xfrm>
        </p:grpSpPr>
        <p:cxnSp>
          <p:nvCxnSpPr>
            <p:cNvPr id="28" name="直线连接符 9">
              <a:extLst>
                <a:ext uri="{FF2B5EF4-FFF2-40B4-BE49-F238E27FC236}">
                  <a16:creationId xmlns="" xmlns:a16="http://schemas.microsoft.com/office/drawing/2014/main" id="{3F9BD920-0C8F-4CA4-BB8C-0C5C109FA60E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0">
              <a:extLst>
                <a:ext uri="{FF2B5EF4-FFF2-40B4-BE49-F238E27FC236}">
                  <a16:creationId xmlns="" xmlns:a16="http://schemas.microsoft.com/office/drawing/2014/main" id="{4E4DE88D-41CD-44BC-B956-A4D5DAD5B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92928DA1-6959-4924-83CB-B20AD4AA6F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0" y="199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53" y="3222399"/>
            <a:ext cx="6378098" cy="141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6503">
            <a:extLst>
              <a:ext uri="{FF2B5EF4-FFF2-40B4-BE49-F238E27FC236}">
                <a16:creationId xmlns="" xmlns:a16="http://schemas.microsoft.com/office/drawing/2014/main" id="{10DCDD83-1B61-47A1-BE93-A498D20CB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335" y="1079500"/>
            <a:ext cx="8537973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被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誉为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全国第三大露天碑林的“浯溪碑林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”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摩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崖上铭刻着500多方古今名家碑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文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其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中悬针篆文具有较高的历史意义和研究价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值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下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面四个悬针篆文文字明显不是轴对称图形的是（　　）</a:t>
            </a:r>
          </a:p>
          <a:p>
            <a:pPr>
              <a:lnSpc>
                <a:spcPct val="130000"/>
              </a:lnSpc>
            </a:pPr>
            <a:r>
              <a:rPr lang="zh-CN" altLang="zh-CN" sz="2100" b="1" dirty="0">
                <a:latin typeface="+mn-lt"/>
                <a:ea typeface="楷体" pitchFamily="49" charset="-122"/>
              </a:rPr>
              <a:t>A．	     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  	      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	        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</a:t>
            </a:r>
          </a:p>
        </p:txBody>
      </p:sp>
      <p:grpSp>
        <p:nvGrpSpPr>
          <p:cNvPr id="72711" name="组合 7">
            <a:extLst>
              <a:ext uri="{FF2B5EF4-FFF2-40B4-BE49-F238E27FC236}">
                <a16:creationId xmlns="" xmlns:a16="http://schemas.microsoft.com/office/drawing/2014/main" id="{B4F2CCED-D85C-4844-9475-4E933C93139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73075"/>
            <a:ext cx="2479675" cy="520700"/>
            <a:chOff x="5083" y="1100"/>
            <a:chExt cx="3904" cy="822"/>
          </a:xfrm>
        </p:grpSpPr>
        <p:grpSp>
          <p:nvGrpSpPr>
            <p:cNvPr id="72712" name="组合 1">
              <a:extLst>
                <a:ext uri="{FF2B5EF4-FFF2-40B4-BE49-F238E27FC236}">
                  <a16:creationId xmlns="" xmlns:a16="http://schemas.microsoft.com/office/drawing/2014/main" id="{6F3E8AC9-77B3-46B1-9880-A458EBE141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C3B0617-7541-4560-B37E-F51E54521A82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E654FB32-E8C9-496B-BADB-8748838A3B5C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77CFE5DE-E1ED-4D78-A817-EC57B6422623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58D8B8E2-BEB0-4985-B787-470F4126A5E4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AF216545-5D10-4A7F-90DA-24907D6AA5C3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18" name="TextBox 15">
              <a:extLst>
                <a:ext uri="{FF2B5EF4-FFF2-40B4-BE49-F238E27FC236}">
                  <a16:creationId xmlns="" xmlns:a16="http://schemas.microsoft.com/office/drawing/2014/main" id="{ACA5148C-E034-482D-B52F-FDF7B3F6C9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pic>
        <p:nvPicPr>
          <p:cNvPr id="73744" name="图片 -2147482614">
            <a:extLst>
              <a:ext uri="{FF2B5EF4-FFF2-40B4-BE49-F238E27FC236}">
                <a16:creationId xmlns="" xmlns:a16="http://schemas.microsoft.com/office/drawing/2014/main" id="{E96B7CA8-15B4-4367-B3F2-A85706CDBE17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" b="1569"/>
          <a:stretch>
            <a:fillRect/>
          </a:stretch>
        </p:blipFill>
        <p:spPr bwMode="auto">
          <a:xfrm>
            <a:off x="747713" y="2452687"/>
            <a:ext cx="4953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图片 -2147482613">
            <a:extLst>
              <a:ext uri="{FF2B5EF4-FFF2-40B4-BE49-F238E27FC236}">
                <a16:creationId xmlns="" xmlns:a16="http://schemas.microsoft.com/office/drawing/2014/main" id="{78CD3652-6B04-4F50-97AB-7504DFDDB355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" b="1422"/>
          <a:stretch>
            <a:fillRect/>
          </a:stretch>
        </p:blipFill>
        <p:spPr bwMode="auto">
          <a:xfrm>
            <a:off x="2739232" y="2414588"/>
            <a:ext cx="4762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图片 -2147482612">
            <a:extLst>
              <a:ext uri="{FF2B5EF4-FFF2-40B4-BE49-F238E27FC236}">
                <a16:creationId xmlns="" xmlns:a16="http://schemas.microsoft.com/office/drawing/2014/main" id="{2C1ADC53-A71F-402D-ACC4-CA756AA2739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" b="1462"/>
          <a:stretch>
            <a:fillRect/>
          </a:stretch>
        </p:blipFill>
        <p:spPr bwMode="auto">
          <a:xfrm>
            <a:off x="4623039" y="2395538"/>
            <a:ext cx="50323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图片 -2147482611">
            <a:extLst>
              <a:ext uri="{FF2B5EF4-FFF2-40B4-BE49-F238E27FC236}">
                <a16:creationId xmlns="" xmlns:a16="http://schemas.microsoft.com/office/drawing/2014/main" id="{3BD37EF5-83D2-41A1-9581-C238F8FF1180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1" b="1482"/>
          <a:stretch>
            <a:fillRect/>
          </a:stretch>
        </p:blipFill>
        <p:spPr bwMode="auto">
          <a:xfrm>
            <a:off x="6334125" y="2405062"/>
            <a:ext cx="4857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文本框 16528">
            <a:extLst>
              <a:ext uri="{FF2B5EF4-FFF2-40B4-BE49-F238E27FC236}">
                <a16:creationId xmlns="" xmlns:a16="http://schemas.microsoft.com/office/drawing/2014/main" id="{20DA9603-B42C-42D7-8E78-D114A551BC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19" y="3081338"/>
            <a:ext cx="9001490" cy="10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如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图所示的五角星是轴对称图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它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的对称轴共有（　　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）</a:t>
            </a:r>
            <a:endParaRPr lang="zh-CN" altLang="zh-CN" sz="2100" b="1" dirty="0"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b="1" dirty="0">
                <a:latin typeface="+mn-lt"/>
                <a:ea typeface="楷体" pitchFamily="49" charset="-122"/>
              </a:rPr>
              <a:t>A．1条	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．3条	C．5条	</a:t>
            </a:r>
            <a:r>
              <a:rPr lang="en-US" altLang="zh-CN" sz="2100" b="1" dirty="0" smtClean="0">
                <a:latin typeface="+mn-lt"/>
                <a:ea typeface="楷体" pitchFamily="49" charset="-122"/>
              </a:rPr>
              <a:t>       </a:t>
            </a:r>
            <a:r>
              <a:rPr lang="zh-CN" altLang="zh-CN" sz="2100" b="1" dirty="0" smtClean="0">
                <a:latin typeface="+mn-lt"/>
                <a:ea typeface="楷体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itchFamily="49" charset="-122"/>
              </a:rPr>
              <a:t>．无数条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4B5B85C-61E9-4798-B3A8-542B9A9FE8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3870" y="1965896"/>
            <a:ext cx="3810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100" b="1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F91D06E-E99A-4252-B4DA-324C1F3C2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9899" y="3204740"/>
            <a:ext cx="330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C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31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154" y="3719086"/>
            <a:ext cx="1069491" cy="108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9229D93-1655-4908-ADAB-D5F2A590FB9D}"/>
              </a:ext>
            </a:extLst>
          </p:cNvPr>
          <p:cNvSpPr/>
          <p:nvPr/>
        </p:nvSpPr>
        <p:spPr>
          <a:xfrm>
            <a:off x="542608" y="1049338"/>
            <a:ext cx="794385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3. </a:t>
            </a:r>
            <a:r>
              <a:rPr lang="zh-CN" altLang="zh-CN" sz="21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下面是我们熟悉的四个交通标志图</a:t>
            </a:r>
            <a:r>
              <a:rPr lang="zh-CN" altLang="zh-CN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请</a:t>
            </a:r>
            <a:r>
              <a:rPr lang="zh-CN" altLang="zh-CN" sz="21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从几何图形的性质考虑哪一个与其他三个不同？请指出这个图</a:t>
            </a:r>
            <a:r>
              <a:rPr lang="zh-CN" altLang="zh-CN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并</a:t>
            </a:r>
            <a:r>
              <a:rPr lang="zh-CN" altLang="zh-CN" sz="21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说明理由</a:t>
            </a:r>
            <a:r>
              <a:rPr lang="en-US" altLang="zh-CN" sz="21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en-US" sz="21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pic>
        <p:nvPicPr>
          <p:cNvPr id="17410" name="Picture 2" descr="E:\罗梦\人八数上\人八数导学案\LL2.tif">
            <a:extLst>
              <a:ext uri="{FF2B5EF4-FFF2-40B4-BE49-F238E27FC236}">
                <a16:creationId xmlns="" xmlns:a16="http://schemas.microsoft.com/office/drawing/2014/main" id="{9F1E3BBB-984E-457D-AE26-7AB182C95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0" y="2266950"/>
            <a:ext cx="7016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85394D8-956A-45DD-B90A-43E2CA98C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3627437"/>
            <a:ext cx="76863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答：这个图形</a:t>
            </a:r>
            <a:r>
              <a:rPr lang="zh-CN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（写出序号即可</a:t>
            </a:r>
            <a:r>
              <a:rPr lang="zh-CN" altLang="en-US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zh-CN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由是</a:t>
            </a:r>
            <a:r>
              <a:rPr lang="en-US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______________________.</a:t>
            </a:r>
            <a:endParaRPr lang="zh-CN" altLang="en-US" sz="21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8D46D67-2E11-47F2-B812-E4E06F136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541" y="3689350"/>
            <a:ext cx="53657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itchFamily="2" charset="-122"/>
              </a:rPr>
              <a:t>④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AE704A4-7D3E-4625-B917-01F493BDD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158351"/>
            <a:ext cx="28937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只有它不是轴对称图形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3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7">
            <a:extLst>
              <a:ext uri="{FF2B5EF4-FFF2-40B4-BE49-F238E27FC236}">
                <a16:creationId xmlns="" xmlns:a16="http://schemas.microsoft.com/office/drawing/2014/main" id="{B4F2CCED-D85C-4844-9475-4E933C93139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73075"/>
            <a:ext cx="2479675" cy="520700"/>
            <a:chOff x="5083" y="1100"/>
            <a:chExt cx="3904" cy="822"/>
          </a:xfrm>
        </p:grpSpPr>
        <p:grpSp>
          <p:nvGrpSpPr>
            <p:cNvPr id="16" name="组合 1">
              <a:extLst>
                <a:ext uri="{FF2B5EF4-FFF2-40B4-BE49-F238E27FC236}">
                  <a16:creationId xmlns="" xmlns:a16="http://schemas.microsoft.com/office/drawing/2014/main" id="{6F3E8AC9-77B3-46B1-9880-A458EBE141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="" xmlns:a16="http://schemas.microsoft.com/office/drawing/2014/main" id="{DC3B0617-7541-4560-B37E-F51E54521A82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E654FB32-E8C9-496B-BADB-8748838A3B5C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77CFE5DE-E1ED-4D78-A817-EC57B6422623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58D8B8E2-BEB0-4985-B787-470F4126A5E4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AF216545-5D10-4A7F-90DA-24907D6AA5C3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="" xmlns:a16="http://schemas.microsoft.com/office/drawing/2014/main" id="{ACA5148C-E034-482D-B52F-FDF7B3F6C9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6A0BD62-5EE5-4BCB-9BE2-58033C8AEB9D}"/>
              </a:ext>
            </a:extLst>
          </p:cNvPr>
          <p:cNvSpPr/>
          <p:nvPr/>
        </p:nvSpPr>
        <p:spPr>
          <a:xfrm>
            <a:off x="561976" y="1173163"/>
            <a:ext cx="8181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1. 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下面的图形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是否是轴对称图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如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果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有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几条对称轴？画画看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pic>
        <p:nvPicPr>
          <p:cNvPr id="19458" name="Picture 2" descr="E:\罗梦\人八数上\人八数导学案\LL4.tif">
            <a:extLst>
              <a:ext uri="{FF2B5EF4-FFF2-40B4-BE49-F238E27FC236}">
                <a16:creationId xmlns="" xmlns:a16="http://schemas.microsoft.com/office/drawing/2014/main" id="{68327132-F3FF-4F5E-A68C-4F2407FFD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97F1"/>
              </a:clrFrom>
              <a:clrTo>
                <a:srgbClr val="0097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2279650"/>
            <a:ext cx="4189171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罗梦\人八数上\人八数导学案\LL4.tif">
            <a:extLst>
              <a:ext uri="{FF2B5EF4-FFF2-40B4-BE49-F238E27FC236}">
                <a16:creationId xmlns="" xmlns:a16="http://schemas.microsoft.com/office/drawing/2014/main" id="{370F0883-B176-404A-BA4F-442001010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2193925"/>
            <a:ext cx="4189171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6" name="组合 6">
            <a:extLst>
              <a:ext uri="{FF2B5EF4-FFF2-40B4-BE49-F238E27FC236}">
                <a16:creationId xmlns="" xmlns:a16="http://schemas.microsoft.com/office/drawing/2014/main" id="{F159C25E-C8E8-40DF-8EEF-EB230598C0FB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2450"/>
            <a:ext cx="2479675" cy="522288"/>
            <a:chOff x="5060" y="905"/>
            <a:chExt cx="3904" cy="822"/>
          </a:xfrm>
        </p:grpSpPr>
        <p:grpSp>
          <p:nvGrpSpPr>
            <p:cNvPr id="74757" name="组合 21">
              <a:extLst>
                <a:ext uri="{FF2B5EF4-FFF2-40B4-BE49-F238E27FC236}">
                  <a16:creationId xmlns="" xmlns:a16="http://schemas.microsoft.com/office/drawing/2014/main" id="{F7A6FDBB-8247-4444-94E7-62EB514033D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6C92EED1-5DB7-4F51-B602-1BDA16EAFCA4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4A72F57A-87EA-4B6E-B3DD-D592B45E62B4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FACECED4-D47F-4D7E-BBA3-E7C826152D1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2132ABE6-79FD-4C36-806C-1DFBB5892EE5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B88967D9-9E64-4485-8D3B-D2B0B5C3596C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3" name="TextBox 15">
              <a:extLst>
                <a:ext uri="{FF2B5EF4-FFF2-40B4-BE49-F238E27FC236}">
                  <a16:creationId xmlns="" xmlns:a16="http://schemas.microsoft.com/office/drawing/2014/main" id="{024C7322-19F2-4EE7-B211-510A599E0D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1537AFE-2259-4468-9909-6B235ED099A6}"/>
              </a:ext>
            </a:extLst>
          </p:cNvPr>
          <p:cNvSpPr/>
          <p:nvPr/>
        </p:nvSpPr>
        <p:spPr>
          <a:xfrm>
            <a:off x="660398" y="1275759"/>
            <a:ext cx="68294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英文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26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个大写字母中哪些是轴对称图形？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173B2DD-C265-442D-B103-6E5011F96A44}"/>
              </a:ext>
            </a:extLst>
          </p:cNvPr>
          <p:cNvSpPr/>
          <p:nvPr/>
        </p:nvSpPr>
        <p:spPr>
          <a:xfrm>
            <a:off x="808593" y="1894290"/>
            <a:ext cx="6551613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H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I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M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O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T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U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V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W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Y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是轴对称图形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F8AC85C-E789-4A7F-9945-F78F4CB651F7}"/>
              </a:ext>
            </a:extLst>
          </p:cNvPr>
          <p:cNvSpPr/>
          <p:nvPr/>
        </p:nvSpPr>
        <p:spPr>
          <a:xfrm>
            <a:off x="623887" y="2982914"/>
            <a:ext cx="6603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3.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你能</a:t>
            </a:r>
            <a:r>
              <a:rPr lang="zh-CN" altLang="en-US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列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举出三个是轴对称图形的几何图形吗？</a:t>
            </a:r>
            <a:endParaRPr lang="zh-CN" altLang="en-US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14C5FF9-75E8-40BD-B302-CB4311A53092}"/>
              </a:ext>
            </a:extLst>
          </p:cNvPr>
          <p:cNvSpPr/>
          <p:nvPr/>
        </p:nvSpPr>
        <p:spPr>
          <a:xfrm>
            <a:off x="904080" y="3623617"/>
            <a:ext cx="5908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正方形、长方形、圆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（答案不唯一）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2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t="893" r="63782" b="57553"/>
          <a:stretch>
            <a:fillRect/>
          </a:stretch>
        </p:blipFill>
        <p:spPr bwMode="auto">
          <a:xfrm>
            <a:off x="7093745" y="2496046"/>
            <a:ext cx="1789113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6">
            <a:extLst>
              <a:ext uri="{FF2B5EF4-FFF2-40B4-BE49-F238E27FC236}">
                <a16:creationId xmlns="" xmlns:a16="http://schemas.microsoft.com/office/drawing/2014/main" id="{F159C25E-C8E8-40DF-8EEF-EB230598C0FB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2450"/>
            <a:ext cx="2479675" cy="522288"/>
            <a:chOff x="5060" y="905"/>
            <a:chExt cx="3904" cy="822"/>
          </a:xfrm>
        </p:grpSpPr>
        <p:grpSp>
          <p:nvGrpSpPr>
            <p:cNvPr id="17" name="组合 21">
              <a:extLst>
                <a:ext uri="{FF2B5EF4-FFF2-40B4-BE49-F238E27FC236}">
                  <a16:creationId xmlns="" xmlns:a16="http://schemas.microsoft.com/office/drawing/2014/main" id="{F7A6FDBB-8247-4444-94E7-62EB514033D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6C92EED1-5DB7-4F51-B602-1BDA16EAFCA4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4A72F57A-87EA-4B6E-B3DD-D592B45E62B4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FACECED4-D47F-4D7E-BBA3-E7C826152D1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2132ABE6-79FD-4C36-806C-1DFBB5892EE5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B88967D9-9E64-4485-8D3B-D2B0B5C3596C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024C7322-19F2-4EE7-B211-510A599E0D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FC959B7-9BA9-4005-BDD2-645D24C965CC}"/>
              </a:ext>
            </a:extLst>
          </p:cNvPr>
          <p:cNvSpPr/>
          <p:nvPr/>
        </p:nvSpPr>
        <p:spPr>
          <a:xfrm>
            <a:off x="801688" y="1127125"/>
            <a:ext cx="7542212" cy="2030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         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小</a:t>
            </a:r>
            <a:r>
              <a:rPr lang="zh-CN" altLang="zh-CN" sz="28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强站在镜子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前</a:t>
            </a:r>
            <a:r>
              <a:rPr lang="zh-CN" altLang="en-US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从</a:t>
            </a:r>
            <a:r>
              <a:rPr lang="zh-CN" altLang="zh-CN" sz="28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镜子中看到镜子对面墙上挂着的电子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钟</a:t>
            </a:r>
            <a:r>
              <a:rPr lang="zh-CN" altLang="en-US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其</a:t>
            </a:r>
            <a:r>
              <a:rPr lang="zh-CN" altLang="zh-CN" sz="28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读数如图所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示</a:t>
            </a:r>
            <a:r>
              <a:rPr lang="zh-CN" altLang="en-US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则</a:t>
            </a:r>
            <a:r>
              <a:rPr lang="zh-CN" altLang="zh-CN" sz="28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电子钟的实际时刻是</a:t>
            </a:r>
            <a:r>
              <a:rPr lang="en-US" altLang="zh-CN" sz="28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________.</a:t>
            </a:r>
            <a:endParaRPr lang="zh-CN" altLang="en-US" sz="28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pic>
        <p:nvPicPr>
          <p:cNvPr id="20482" name="Picture 2" descr="E:\罗梦\人八数上\人八数导学案\LL5.tif">
            <a:extLst>
              <a:ext uri="{FF2B5EF4-FFF2-40B4-BE49-F238E27FC236}">
                <a16:creationId xmlns="" xmlns:a16="http://schemas.microsoft.com/office/drawing/2014/main" id="{288A9BB8-E17E-4E5E-AAD1-9180AEACB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3249613"/>
            <a:ext cx="2098675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0046263-2E38-4C75-9BF0-7EA07B93B67F}"/>
              </a:ext>
            </a:extLst>
          </p:cNvPr>
          <p:cNvSpPr/>
          <p:nvPr/>
        </p:nvSpPr>
        <p:spPr>
          <a:xfrm>
            <a:off x="3424476" y="2513013"/>
            <a:ext cx="126047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21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grpSp>
        <p:nvGrpSpPr>
          <p:cNvPr id="76804" name="组合 2">
            <a:extLst>
              <a:ext uri="{FF2B5EF4-FFF2-40B4-BE49-F238E27FC236}">
                <a16:creationId xmlns="" xmlns:a16="http://schemas.microsoft.com/office/drawing/2014/main" id="{210D5309-8BC2-4761-98FD-1B99FC19D530}"/>
              </a:ext>
            </a:extLst>
          </p:cNvPr>
          <p:cNvGrpSpPr>
            <a:grpSpLocks/>
          </p:cNvGrpSpPr>
          <p:nvPr/>
        </p:nvGrpSpPr>
        <p:grpSpPr bwMode="auto">
          <a:xfrm>
            <a:off x="3332956" y="604838"/>
            <a:ext cx="2478088" cy="522287"/>
            <a:chOff x="5060" y="905"/>
            <a:chExt cx="3904" cy="822"/>
          </a:xfrm>
        </p:grpSpPr>
        <p:grpSp>
          <p:nvGrpSpPr>
            <p:cNvPr id="76805" name="组合 6">
              <a:extLst>
                <a:ext uri="{FF2B5EF4-FFF2-40B4-BE49-F238E27FC236}">
                  <a16:creationId xmlns="" xmlns:a16="http://schemas.microsoft.com/office/drawing/2014/main" id="{94848C10-2293-4968-9BFD-E3676ED749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45A33D94-7665-45C9-81F8-246C1E74521D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1622E833-D2E6-4424-9177-354298169315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49EAEDD1-8617-40FE-97E4-F8E0CEE68961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C4E308BA-365F-45A3-90D6-3B173A013E8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0E32FA2E-3922-4CD2-8B77-A551CB218D6B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11" name="TextBox 15">
              <a:extLst>
                <a:ext uri="{FF2B5EF4-FFF2-40B4-BE49-F238E27FC236}">
                  <a16:creationId xmlns="" xmlns:a16="http://schemas.microsoft.com/office/drawing/2014/main" id="{1A1EEF5B-E758-4EBB-9240-0E5C5D43D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55B12D68-C86C-437A-93BF-D4F8593C0690}"/>
              </a:ext>
            </a:extLst>
          </p:cNvPr>
          <p:cNvGrpSpPr>
            <a:grpSpLocks/>
          </p:cNvGrpSpPr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>
              <a:extLst>
                <a:ext uri="{FF2B5EF4-FFF2-40B4-BE49-F238E27FC236}">
                  <a16:creationId xmlns="" xmlns:a16="http://schemas.microsoft.com/office/drawing/2014/main" id="{074F7A65-C274-453F-B617-509C3E803C3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992F892D-758B-4D9C-8D10-46CD6E4BB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B1AE3862-B615-4A01-AF74-1AFD70EC1BD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F45903E-1930-4EDA-B9AE-37E462CADDA0}"/>
              </a:ext>
            </a:extLst>
          </p:cNvPr>
          <p:cNvSpPr/>
          <p:nvPr/>
        </p:nvSpPr>
        <p:spPr>
          <a:xfrm>
            <a:off x="3700463" y="2838450"/>
            <a:ext cx="1323975" cy="4873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轴对称</a:t>
            </a:r>
          </a:p>
        </p:txBody>
      </p:sp>
      <p:pic>
        <p:nvPicPr>
          <p:cNvPr id="10245" name="Picture 5" descr="E:\罗梦\人八数上\resource\8s131\jpg\05803007.jpg">
            <a:extLst>
              <a:ext uri="{FF2B5EF4-FFF2-40B4-BE49-F238E27FC236}">
                <a16:creationId xmlns="" xmlns:a16="http://schemas.microsoft.com/office/drawing/2014/main" id="{63F1F33F-ADF4-4AAB-AEB4-226B4F6BF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" y="1190625"/>
            <a:ext cx="19399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599FCD3-72F2-4170-B99C-D3D9EFCD70A0}"/>
              </a:ext>
            </a:extLst>
          </p:cNvPr>
          <p:cNvSpPr/>
          <p:nvPr/>
        </p:nvSpPr>
        <p:spPr>
          <a:xfrm>
            <a:off x="2416175" y="676274"/>
            <a:ext cx="546100" cy="2114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轴对称图形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EDCABB9-699F-4FF2-B384-65DAF8119AC9}"/>
              </a:ext>
            </a:extLst>
          </p:cNvPr>
          <p:cNvSpPr/>
          <p:nvPr/>
        </p:nvSpPr>
        <p:spPr>
          <a:xfrm>
            <a:off x="4575175" y="1055688"/>
            <a:ext cx="1746250" cy="112236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两个图形成轴对称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2A779EC-2281-4CB2-8F1E-FE0F0248F10A}"/>
              </a:ext>
            </a:extLst>
          </p:cNvPr>
          <p:cNvSpPr/>
          <p:nvPr/>
        </p:nvSpPr>
        <p:spPr>
          <a:xfrm>
            <a:off x="3328988" y="4005263"/>
            <a:ext cx="2236787" cy="5699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垂直平分线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BA65DC26-C724-419C-B51D-0F8638BF2F18}"/>
              </a:ext>
            </a:extLst>
          </p:cNvPr>
          <p:cNvCxnSpPr/>
          <p:nvPr/>
        </p:nvCxnSpPr>
        <p:spPr>
          <a:xfrm flipH="1" flipV="1">
            <a:off x="2962275" y="2178050"/>
            <a:ext cx="919163" cy="5842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="" xmlns:a16="http://schemas.microsoft.com/office/drawing/2014/main" id="{ECCB7289-3F95-4945-BF5A-334C9B796051}"/>
              </a:ext>
            </a:extLst>
          </p:cNvPr>
          <p:cNvCxnSpPr/>
          <p:nvPr/>
        </p:nvCxnSpPr>
        <p:spPr>
          <a:xfrm flipV="1">
            <a:off x="4960938" y="2200275"/>
            <a:ext cx="325437" cy="561975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="" xmlns:a16="http://schemas.microsoft.com/office/drawing/2014/main" id="{9897E4FB-62E1-49ED-A7EC-B22AE591C4ED}"/>
              </a:ext>
            </a:extLst>
          </p:cNvPr>
          <p:cNvCxnSpPr>
            <a:stCxn id="2" idx="2"/>
          </p:cNvCxnSpPr>
          <p:nvPr/>
        </p:nvCxnSpPr>
        <p:spPr>
          <a:xfrm flipH="1">
            <a:off x="4351338" y="3325813"/>
            <a:ext cx="11112" cy="67945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右箭头 11">
            <a:extLst>
              <a:ext uri="{FF2B5EF4-FFF2-40B4-BE49-F238E27FC236}">
                <a16:creationId xmlns="" xmlns:a16="http://schemas.microsoft.com/office/drawing/2014/main" id="{D667AA2A-FB06-4DB9-AA1B-D2930DE540FB}"/>
              </a:ext>
            </a:extLst>
          </p:cNvPr>
          <p:cNvSpPr/>
          <p:nvPr/>
        </p:nvSpPr>
        <p:spPr>
          <a:xfrm>
            <a:off x="2962275" y="1462088"/>
            <a:ext cx="1612900" cy="230187"/>
          </a:xfrm>
          <a:prstGeom prst="left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6D6723D-FC96-4CE9-9C98-B2F88724A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979488"/>
            <a:ext cx="898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区别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042910E-71C1-4E88-95E9-FC7D82320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1616075"/>
            <a:ext cx="898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联系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3A645D12-25AA-4882-A2CE-742D43DF8A87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2443093"/>
            <a:ext cx="3240123" cy="835025"/>
            <a:chOff x="8088" y="3997"/>
            <a:chExt cx="5101" cy="1316"/>
          </a:xfrm>
        </p:grpSpPr>
        <p:cxnSp>
          <p:nvCxnSpPr>
            <p:cNvPr id="4" name="直接箭头连接符 3">
              <a:extLst>
                <a:ext uri="{FF2B5EF4-FFF2-40B4-BE49-F238E27FC236}">
                  <a16:creationId xmlns="" xmlns:a16="http://schemas.microsoft.com/office/drawing/2014/main" id="{16795846-84D8-46E8-97AE-A594EF035336}"/>
                </a:ext>
              </a:extLst>
            </p:cNvPr>
            <p:cNvCxnSpPr>
              <a:stCxn id="2" idx="2"/>
            </p:cNvCxnSpPr>
            <p:nvPr/>
          </p:nvCxnSpPr>
          <p:spPr>
            <a:xfrm flipV="1">
              <a:off x="8088" y="4815"/>
              <a:ext cx="707" cy="15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94C50452-0A36-49C5-91AE-C34A486A3B21}"/>
                </a:ext>
              </a:extLst>
            </p:cNvPr>
            <p:cNvSpPr/>
            <p:nvPr/>
          </p:nvSpPr>
          <p:spPr>
            <a:xfrm>
              <a:off x="8795" y="3997"/>
              <a:ext cx="4394" cy="131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noProof="1">
                  <a:latin typeface="楷体" pitchFamily="49" charset="-122"/>
                  <a:ea typeface="楷体" pitchFamily="49" charset="-122"/>
                </a:rPr>
                <a:t>对称轴是任何一对</a:t>
              </a:r>
              <a:r>
                <a:rPr lang="zh-CN" altLang="en-US" noProof="1" smtClean="0">
                  <a:latin typeface="楷体" pitchFamily="49" charset="-122"/>
                  <a:ea typeface="楷体" pitchFamily="49" charset="-122"/>
                </a:rPr>
                <a:t>对应点</a:t>
              </a:r>
              <a:r>
                <a:rPr lang="zh-CN" altLang="en-US" noProof="1">
                  <a:latin typeface="楷体" pitchFamily="49" charset="-122"/>
                  <a:ea typeface="楷体" pitchFamily="49" charset="-122"/>
                </a:rPr>
                <a:t>所连线段的垂直平分线</a:t>
              </a:r>
            </a:p>
          </p:txBody>
        </p:sp>
      </p:grp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F33F0C6B-7DD4-4290-90EF-80ADDA695EFF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60325"/>
            <a:ext cx="2006600" cy="477838"/>
            <a:chOff x="227" y="33"/>
            <a:chExt cx="3160" cy="752"/>
          </a:xfrm>
        </p:grpSpPr>
        <p:cxnSp>
          <p:nvCxnSpPr>
            <p:cNvPr id="24" name="直线连接符 16">
              <a:extLst>
                <a:ext uri="{FF2B5EF4-FFF2-40B4-BE49-F238E27FC236}">
                  <a16:creationId xmlns="" xmlns:a16="http://schemas.microsoft.com/office/drawing/2014/main" id="{6F17D732-EF84-4514-A90C-9DFA5037E6D2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7">
              <a:extLst>
                <a:ext uri="{FF2B5EF4-FFF2-40B4-BE49-F238E27FC236}">
                  <a16:creationId xmlns="" xmlns:a16="http://schemas.microsoft.com/office/drawing/2014/main" id="{DAA1C740-DF25-4004-A9D8-225C78CFB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449E2D01-F5AC-4F0D-93CB-384E18C6971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04" y="3242627"/>
            <a:ext cx="2115312" cy="14630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36" y="3320583"/>
            <a:ext cx="1871472" cy="14752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599682" y="852572"/>
            <a:ext cx="2087615" cy="1325478"/>
            <a:chOff x="6599682" y="852572"/>
            <a:chExt cx="2087615" cy="132547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9682" y="887740"/>
              <a:ext cx="2016252" cy="123596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624625" y="852572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 smtClean="0">
                  <a:latin typeface="+mn-lt"/>
                </a:rPr>
                <a:t>A</a:t>
              </a:r>
              <a:endParaRPr lang="zh-CN" altLang="en-US" sz="1600" b="1" i="1" dirty="0">
                <a:latin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879207" y="1839496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latin typeface="+mn-lt"/>
                </a:rPr>
                <a:t>C</a:t>
              </a:r>
              <a:endParaRPr lang="zh-CN" altLang="en-US" sz="1600" b="1" i="1" dirty="0">
                <a:latin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66375" y="1577790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 smtClean="0">
                  <a:latin typeface="+mn-lt"/>
                </a:rPr>
                <a:t>B</a:t>
              </a:r>
              <a:endParaRPr lang="zh-CN" altLang="en-US" sz="1600" b="1" i="1" dirty="0"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9525" y="-60325"/>
            <a:ext cx="2006600" cy="477838"/>
            <a:chOff x="-9525" y="-60325"/>
            <a:chExt cx="2006600" cy="477838"/>
          </a:xfrm>
        </p:grpSpPr>
        <p:sp>
          <p:nvSpPr>
            <p:cNvPr id="13" name="文本框 7">
              <a:extLst>
                <a:ext uri="{FF2B5EF4-FFF2-40B4-BE49-F238E27FC236}">
                  <a16:creationId xmlns="" xmlns:a16="http://schemas.microsoft.com/office/drawing/2014/main" id="{582A0E2F-1582-452E-828D-9135180FD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125" y="-6032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课后作业</a:t>
              </a:r>
            </a:p>
          </p:txBody>
        </p:sp>
        <p:grpSp>
          <p:nvGrpSpPr>
            <p:cNvPr id="14" name="组合 1">
              <a:extLst>
                <a:ext uri="{FF2B5EF4-FFF2-40B4-BE49-F238E27FC236}">
                  <a16:creationId xmlns="" xmlns:a16="http://schemas.microsoft.com/office/drawing/2014/main" id="{6B7C9637-8D1C-44BB-8ED4-B1553C7A69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525" y="31736"/>
              <a:ext cx="2006600" cy="379429"/>
              <a:chOff x="248" y="180"/>
              <a:chExt cx="3160" cy="598"/>
            </a:xfrm>
          </p:grpSpPr>
          <p:cxnSp>
            <p:nvCxnSpPr>
              <p:cNvPr id="15" name="直线连接符 6">
                <a:extLst>
                  <a:ext uri="{FF2B5EF4-FFF2-40B4-BE49-F238E27FC236}">
                    <a16:creationId xmlns="" xmlns:a16="http://schemas.microsoft.com/office/drawing/2014/main" id="{FA15A551-2130-4C31-B831-3022636718D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50A48058-58A3-4694-85E4-32845B27921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80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9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20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1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11">
            <a:extLst>
              <a:ext uri="{FF2B5EF4-FFF2-40B4-BE49-F238E27FC236}">
                <a16:creationId xmlns:a16="http://schemas.microsoft.com/office/drawing/2014/main" xmlns="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88" y="3346868"/>
            <a:ext cx="7205662" cy="13088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Clr>
                <a:srgbClr val="FF0066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了解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轴对称图形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和两个图形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关于某直线对称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念，</a:t>
            </a:r>
            <a:r>
              <a:rPr lang="zh-CN" altLang="en-US" sz="2400" b="1" noProof="1" smtClean="0">
                <a:solidFill>
                  <a:prstClr val="black"/>
                </a:solidFill>
                <a:ea typeface="楷体" pitchFamily="49" charset="-122"/>
                <a:sym typeface="+mn-ea"/>
              </a:rPr>
              <a:t>了</a:t>
            </a:r>
            <a:r>
              <a:rPr lang="zh-CN" altLang="en-US" sz="2400" b="1" noProof="1">
                <a:solidFill>
                  <a:prstClr val="black"/>
                </a:solidFill>
                <a:ea typeface="楷体" pitchFamily="49" charset="-122"/>
                <a:sym typeface="+mn-ea"/>
              </a:rPr>
              <a:t>解轴对称图形与两个图形关于某直线对称的区别和联系</a:t>
            </a:r>
            <a:r>
              <a:rPr lang="en-US" altLang="zh-CN" sz="2400" b="1" noProof="1">
                <a:solidFill>
                  <a:prstClr val="black"/>
                </a:solidFill>
                <a:ea typeface="楷体" pitchFamily="49" charset="-122"/>
                <a:sym typeface="+mn-ea"/>
              </a:rPr>
              <a:t>.</a:t>
            </a:r>
            <a:endParaRPr lang="zh-CN" altLang="en-US" sz="2400" noProof="1">
              <a:solidFill>
                <a:prstClr val="black"/>
              </a:solidFill>
              <a:ea typeface="楷体" pitchFamily="49" charset="-122"/>
              <a:cs typeface="黑体" panose="02010600030101010101" pitchFamily="2" charset="-122"/>
            </a:endParaRPr>
          </a:p>
          <a:p>
            <a:pPr lvl="0">
              <a:lnSpc>
                <a:spcPct val="110000"/>
              </a:lnSpc>
              <a:buClr>
                <a:srgbClr val="FF0066"/>
              </a:buClr>
            </a:pPr>
            <a:endParaRPr lang="zh-CN" altLang="en-US" sz="2400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sp>
        <p:nvSpPr>
          <p:cNvPr id="16" name="矩形 11">
            <a:extLst>
              <a:ext uri="{FF2B5EF4-FFF2-40B4-BE49-F238E27FC236}">
                <a16:creationId xmlns:a16="http://schemas.microsoft.com/office/drawing/2014/main" xmlns="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881" y="2319076"/>
            <a:ext cx="7345306" cy="843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能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识别简单的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轴对称图形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及其对称轴（直线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），能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找出两个图形关于某直线对称的对称点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.</a:t>
            </a:r>
            <a:r>
              <a:rPr lang="en-US" altLang="zh-CN" sz="2400" dirty="0">
                <a:latin typeface="+mn-lt"/>
                <a:ea typeface="楷体" pitchFamily="49" charset="-122"/>
              </a:rPr>
              <a:t> </a:t>
            </a:r>
            <a:r>
              <a:rPr lang="en-US" altLang="zh-CN" sz="2400" dirty="0">
                <a:latin typeface="+mn-lt"/>
                <a:ea typeface="楷体" pitchFamily="49" charset="-122"/>
                <a:sym typeface="微软雅黑" panose="020B0503020204020204" pitchFamily="34" charset="-122"/>
              </a:rPr>
              <a:t> </a:t>
            </a:r>
            <a:endParaRPr lang="en-US" altLang="zh-CN" sz="2400" b="1" dirty="0">
              <a:latin typeface="+mn-lt"/>
              <a:ea typeface="楷体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1">
            <a:extLst>
              <a:ext uri="{FF2B5EF4-FFF2-40B4-BE49-F238E27FC236}">
                <a16:creationId xmlns:a16="http://schemas.microsoft.com/office/drawing/2014/main" xmlns="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1472179"/>
            <a:ext cx="7053262" cy="6828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了解线段垂直平分线的定义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19" name="矩形 11">
            <a:extLst>
              <a:ext uri="{FF2B5EF4-FFF2-40B4-BE49-F238E27FC236}">
                <a16:creationId xmlns:a16="http://schemas.microsoft.com/office/drawing/2014/main" xmlns="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042" y="753120"/>
            <a:ext cx="7053262" cy="6184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掌握图形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轴对称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的性质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66782" y="616539"/>
            <a:ext cx="8185822" cy="4081128"/>
            <a:chOff x="666782" y="616539"/>
            <a:chExt cx="8185822" cy="4081128"/>
          </a:xfrm>
        </p:grpSpPr>
        <p:grpSp>
          <p:nvGrpSpPr>
            <p:cNvPr id="9" name="组合 8"/>
            <p:cNvGrpSpPr/>
            <p:nvPr/>
          </p:nvGrpSpPr>
          <p:grpSpPr>
            <a:xfrm>
              <a:off x="666782" y="616539"/>
              <a:ext cx="8185822" cy="4081128"/>
              <a:chOff x="-38068" y="216489"/>
              <a:chExt cx="8185822" cy="4081128"/>
            </a:xfrm>
          </p:grpSpPr>
          <p:grpSp>
            <p:nvGrpSpPr>
              <p:cNvPr id="10" name="组合 14"/>
              <p:cNvGrpSpPr/>
              <p:nvPr/>
            </p:nvGrpSpPr>
            <p:grpSpPr>
              <a:xfrm>
                <a:off x="-38068" y="1725807"/>
                <a:ext cx="7831104" cy="2571810"/>
                <a:chOff x="224" y="2378"/>
                <a:chExt cx="13914" cy="5329"/>
              </a:xfrm>
            </p:grpSpPr>
            <p:sp>
              <p:nvSpPr>
                <p:cNvPr id="14" name="直接箭头连接符 13"/>
                <p:cNvSpPr/>
                <p:nvPr/>
              </p:nvSpPr>
              <p:spPr>
                <a:xfrm flipV="1">
                  <a:off x="224" y="7707"/>
                  <a:ext cx="13041" cy="0"/>
                </a:xfrm>
                <a:prstGeom prst="straightConnector1">
                  <a:avLst/>
                </a:prstGeom>
                <a:ln w="50800">
                  <a:solidFill>
                    <a:schemeClr val="tx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sp>
              <p:nvSpPr>
                <p:cNvPr id="15" name="肘形连接符 14"/>
                <p:cNvSpPr/>
                <p:nvPr/>
              </p:nvSpPr>
              <p:spPr>
                <a:xfrm rot="5400000" flipH="1" flipV="1">
                  <a:off x="12765" y="3426"/>
                  <a:ext cx="2421" cy="325"/>
                </a:xfrm>
                <a:prstGeom prst="bentConnector3">
                  <a:avLst>
                    <a:gd name="adj1" fmla="val 92071"/>
                  </a:avLst>
                </a:prstGeom>
                <a:ln w="57150">
                  <a:solidFill>
                    <a:srgbClr val="1F497D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cxnSp>
            <p:nvCxnSpPr>
              <p:cNvPr id="11" name="直接连接符 10"/>
              <p:cNvCxnSpPr/>
              <p:nvPr/>
            </p:nvCxnSpPr>
            <p:spPr bwMode="auto">
              <a:xfrm flipV="1">
                <a:off x="7301728" y="2876550"/>
                <a:ext cx="0" cy="1421067"/>
              </a:xfrm>
              <a:prstGeom prst="line">
                <a:avLst/>
              </a:prstGeom>
              <a:ln w="57150">
                <a:solidFill>
                  <a:srgbClr val="1F4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 flipV="1">
                <a:off x="7273119" y="2876550"/>
                <a:ext cx="336437" cy="8908"/>
              </a:xfrm>
              <a:prstGeom prst="line">
                <a:avLst/>
              </a:prstGeom>
              <a:ln w="57150">
                <a:solidFill>
                  <a:srgbClr val="1F4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flipV="1">
                <a:off x="8147754" y="216489"/>
                <a:ext cx="0" cy="796391"/>
              </a:xfrm>
              <a:prstGeom prst="straightConnector1">
                <a:avLst/>
              </a:prstGeom>
              <a:ln w="57150">
                <a:solidFill>
                  <a:srgbClr val="1F497D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肘形连接符 19"/>
            <p:cNvSpPr/>
            <p:nvPr/>
          </p:nvSpPr>
          <p:spPr>
            <a:xfrm rot="5400000" flipH="1" flipV="1">
              <a:off x="8109914" y="1511449"/>
              <a:ext cx="1124658" cy="348950"/>
            </a:xfrm>
            <a:prstGeom prst="bentConnector3">
              <a:avLst>
                <a:gd name="adj1" fmla="val 75499"/>
              </a:avLst>
            </a:prstGeom>
            <a:ln w="57150">
              <a:solidFill>
                <a:srgbClr val="1F497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:p14="http://schemas.microsoft.com/office/powerpoint/2010/main" val="26600665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0592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824505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6">
            <a:extLst>
              <a:ext uri="{FF2B5EF4-FFF2-40B4-BE49-F238E27FC236}">
                <a16:creationId xmlns="" xmlns:a16="http://schemas.microsoft.com/office/drawing/2014/main" id="{8D13BCC5-1A6F-48D6-8F3D-BA8F9C912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123" y="1283802"/>
            <a:ext cx="80977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如图，把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一张纸对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折，剪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出一个图案（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折痕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处不要完全剪断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），再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打开这张对折的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纸，就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得到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了美丽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窗花．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观察得到的窗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花，你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能发现它们有什么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共同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的特点吗？ </a:t>
            </a:r>
          </a:p>
        </p:txBody>
      </p:sp>
      <p:grpSp>
        <p:nvGrpSpPr>
          <p:cNvPr id="52227" name="组合 7172">
            <a:extLst>
              <a:ext uri="{FF2B5EF4-FFF2-40B4-BE49-F238E27FC236}">
                <a16:creationId xmlns="" xmlns:a16="http://schemas.microsoft.com/office/drawing/2014/main" id="{30F430F9-69E0-48F0-93E3-781CE8EDC6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9993" y="3016250"/>
            <a:ext cx="6751638" cy="1195388"/>
            <a:chOff x="0" y="0"/>
            <a:chExt cx="5276" cy="934"/>
          </a:xfrm>
        </p:grpSpPr>
        <p:pic>
          <p:nvPicPr>
            <p:cNvPr id="52228" name="图片 7173" descr="05803007##剪纸（1）">
              <a:extLst>
                <a:ext uri="{FF2B5EF4-FFF2-40B4-BE49-F238E27FC236}">
                  <a16:creationId xmlns="" xmlns:a16="http://schemas.microsoft.com/office/drawing/2014/main" id="{6BF56DEF-4AD2-4D47-BA81-A131385E3F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1397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29" name="图片 7174" descr="05803008##剪纸（2）">
              <a:extLst>
                <a:ext uri="{FF2B5EF4-FFF2-40B4-BE49-F238E27FC236}">
                  <a16:creationId xmlns="" xmlns:a16="http://schemas.microsoft.com/office/drawing/2014/main" id="{BC85FD30-E789-4EAE-8444-EE45D16005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0" y="21"/>
              <a:ext cx="1218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0" name="图片 7175" descr="05803009##剪纸（3）">
              <a:extLst>
                <a:ext uri="{FF2B5EF4-FFF2-40B4-BE49-F238E27FC236}">
                  <a16:creationId xmlns="" xmlns:a16="http://schemas.microsoft.com/office/drawing/2014/main" id="{30C404A2-A56B-44E0-83DB-9BEFD03306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1" y="58"/>
              <a:ext cx="1226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1" name="图片 7176" descr="05803010##剪纸（4）">
              <a:extLst>
                <a:ext uri="{FF2B5EF4-FFF2-40B4-BE49-F238E27FC236}">
                  <a16:creationId xmlns="" xmlns:a16="http://schemas.microsoft.com/office/drawing/2014/main" id="{4D94323E-AD73-485F-BF14-DF91EF1EB4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0" y="0"/>
              <a:ext cx="1486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239" name="文本框 6151">
            <a:extLst>
              <a:ext uri="{FF2B5EF4-FFF2-40B4-BE49-F238E27FC236}">
                <a16:creationId xmlns="" xmlns:a16="http://schemas.microsoft.com/office/drawing/2014/main" id="{B6562345-28CE-4292-B404-84DF86F66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8937" y="639763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轴对称图形的定义</a:t>
            </a:r>
          </a:p>
        </p:txBody>
      </p: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8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4">
            <a:extLst>
              <a:ext uri="{FF2B5EF4-FFF2-40B4-BE49-F238E27FC236}">
                <a16:creationId xmlns:a16="http://schemas.microsoft.com/office/drawing/2014/main" xmlns="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419291" y="701548"/>
            <a:ext cx="1739920" cy="409791"/>
            <a:chOff x="3485" y="1168"/>
            <a:chExt cx="2739" cy="644"/>
          </a:xfrm>
        </p:grpSpPr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xmlns="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 dirty="0">
                <a:ea typeface="黑体" panose="02010609060101010101" pitchFamily="49" charset="-122"/>
              </a:endParaRPr>
            </a:p>
          </p:txBody>
        </p:sp>
        <p:sp>
          <p:nvSpPr>
            <p:cNvPr id="23" name="矩形 1">
              <a:extLst>
                <a:ext uri="{FF2B5EF4-FFF2-40B4-BE49-F238E27FC236}">
                  <a16:creationId xmlns:a16="http://schemas.microsoft.com/office/drawing/2014/main" xmlns="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>
            <a:extLst>
              <a:ext uri="{FF2B5EF4-FFF2-40B4-BE49-F238E27FC236}">
                <a16:creationId xmlns="" xmlns:a16="http://schemas.microsoft.com/office/drawing/2014/main" id="{ED034593-83F5-4853-B205-8EE3ED692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8085" y="4180167"/>
            <a:ext cx="6675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能举出一些轴对称图形的例子吗？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53251" name="Rectangle 17">
            <a:extLst>
              <a:ext uri="{FF2B5EF4-FFF2-40B4-BE49-F238E27FC236}">
                <a16:creationId xmlns="" xmlns:a16="http://schemas.microsoft.com/office/drawing/2014/main" id="{7ECDB70F-2AE2-4787-BC62-6DBE52136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545" y="1303286"/>
            <a:ext cx="69230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如果一个平面图形沿一条直线折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叠，直</a:t>
            </a:r>
            <a:r>
              <a:rPr lang="zh-CN" altLang="en-US" sz="2400" b="1" dirty="0">
                <a:latin typeface="宋体" panose="02010600030101010101" pitchFamily="2" charset="-122"/>
              </a:rPr>
              <a:t>线两旁的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部分</a:t>
            </a:r>
            <a:r>
              <a:rPr lang="zh-CN" altLang="en-US" sz="2400" b="1" dirty="0">
                <a:latin typeface="宋体" panose="02010600030101010101" pitchFamily="2" charset="-122"/>
              </a:rPr>
              <a:t>能够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互相重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个图形就叫做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轴对称图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条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直线</a:t>
            </a:r>
            <a:r>
              <a:rPr lang="zh-CN" altLang="en-US" sz="2400" b="1" dirty="0">
                <a:latin typeface="宋体" panose="02010600030101010101" pitchFamily="2" charset="-122"/>
              </a:rPr>
              <a:t>就是它的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latin typeface="宋体" panose="02010600030101010101" pitchFamily="2" charset="-122"/>
              </a:rPr>
              <a:t>．这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时，我</a:t>
            </a:r>
            <a:r>
              <a:rPr lang="zh-CN" altLang="en-US" sz="2400" b="1" dirty="0">
                <a:latin typeface="宋体" panose="02010600030101010101" pitchFamily="2" charset="-122"/>
              </a:rPr>
              <a:t>们也说这个图形关于这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条直线</a:t>
            </a:r>
            <a:r>
              <a:rPr lang="zh-CN" altLang="en-US" sz="2400" b="1" dirty="0">
                <a:latin typeface="宋体" panose="02010600030101010101" pitchFamily="2" charset="-122"/>
              </a:rPr>
              <a:t>（成轴）对称</a:t>
            </a:r>
            <a:r>
              <a:rPr lang="zh-CN" altLang="en-US" sz="2400" b="1" dirty="0"/>
              <a:t>．</a:t>
            </a:r>
          </a:p>
        </p:txBody>
      </p:sp>
      <p:grpSp>
        <p:nvGrpSpPr>
          <p:cNvPr id="10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1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50" y="466725"/>
            <a:ext cx="8286750" cy="3357930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" name="文本框 44041">
            <a:extLst>
              <a:ext uri="{FF2B5EF4-FFF2-40B4-BE49-F238E27FC236}">
                <a16:creationId xmlns="" xmlns:a16="http://schemas.microsoft.com/office/drawing/2014/main" id="{753A33DA-681A-4775-B35D-26E5A040E211}"/>
              </a:ext>
            </a:extLst>
          </p:cNvPr>
          <p:cNvSpPr txBox="1"/>
          <p:nvPr/>
        </p:nvSpPr>
        <p:spPr>
          <a:xfrm>
            <a:off x="1865190" y="683182"/>
            <a:ext cx="6858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latin typeface="楷体" pitchFamily="49" charset="-122"/>
                <a:ea typeface="楷体" pitchFamily="49" charset="-122"/>
              </a:rPr>
              <a:t>下面这些图形是不是轴对称图形？</a:t>
            </a:r>
          </a:p>
        </p:txBody>
      </p:sp>
      <p:pic>
        <p:nvPicPr>
          <p:cNvPr id="54274" name="图片 44042" descr="wuxing">
            <a:extLst>
              <a:ext uri="{FF2B5EF4-FFF2-40B4-BE49-F238E27FC236}">
                <a16:creationId xmlns="" xmlns:a16="http://schemas.microsoft.com/office/drawing/2014/main" id="{D2288BFE-DA76-4DC5-B73A-9B261717B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FEDF0"/>
              </a:clrFrom>
              <a:clrTo>
                <a:srgbClr val="EFED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1924050"/>
            <a:ext cx="140493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图片 44043" descr="sy">
            <a:extLst>
              <a:ext uri="{FF2B5EF4-FFF2-40B4-BE49-F238E27FC236}">
                <a16:creationId xmlns="" xmlns:a16="http://schemas.microsoft.com/office/drawing/2014/main" id="{4599E63C-096B-4ECC-931D-88D08134B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2139950"/>
            <a:ext cx="1122362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图片 44044" descr="hd">
            <a:extLst>
              <a:ext uri="{FF2B5EF4-FFF2-40B4-BE49-F238E27FC236}">
                <a16:creationId xmlns="" xmlns:a16="http://schemas.microsoft.com/office/drawing/2014/main" id="{2D8EFB1B-C6C3-493E-9479-77DFE3347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2139950"/>
            <a:ext cx="1404937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动作按钮: 自定义 44045">
            <a:extLst>
              <a:ext uri="{FF2B5EF4-FFF2-40B4-BE49-F238E27FC236}">
                <a16:creationId xmlns="" xmlns:a16="http://schemas.microsoft.com/office/drawing/2014/main" id="{F5F6B105-9A99-41FA-AECE-AFFB5BE91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738" y="3851275"/>
            <a:ext cx="811212" cy="409278"/>
          </a:xfrm>
          <a:prstGeom prst="actionButtonBlank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009900"/>
              </a:solidFill>
              <a:latin typeface="宋体" pitchFamily="2" charset="-122"/>
            </a:endParaRPr>
          </a:p>
        </p:txBody>
      </p:sp>
      <p:sp>
        <p:nvSpPr>
          <p:cNvPr id="54278" name="动作按钮: 自定义 44046">
            <a:extLst>
              <a:ext uri="{FF2B5EF4-FFF2-40B4-BE49-F238E27FC236}">
                <a16:creationId xmlns="" xmlns:a16="http://schemas.microsoft.com/office/drawing/2014/main" id="{C4E1FBBD-82EF-4659-9224-27104416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3922713"/>
            <a:ext cx="703262" cy="352127"/>
          </a:xfrm>
          <a:prstGeom prst="actionButtonBlank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009900"/>
              </a:solidFill>
              <a:latin typeface="宋体" pitchFamily="2" charset="-122"/>
            </a:endParaRPr>
          </a:p>
        </p:txBody>
      </p:sp>
      <p:sp>
        <p:nvSpPr>
          <p:cNvPr id="44048" name="文本框 44047">
            <a:extLst>
              <a:ext uri="{FF2B5EF4-FFF2-40B4-BE49-F238E27FC236}">
                <a16:creationId xmlns="" xmlns:a16="http://schemas.microsoft.com/office/drawing/2014/main" id="{58A88026-23BB-4D82-81AF-F307BD6A2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4815" y="386873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>
                <a:latin typeface="宋体" pitchFamily="2" charset="-122"/>
              </a:rPr>
              <a:t>是</a:t>
            </a:r>
          </a:p>
        </p:txBody>
      </p:sp>
      <p:sp>
        <p:nvSpPr>
          <p:cNvPr id="44049" name="动作按钮: 自定义 44048">
            <a:extLst>
              <a:ext uri="{FF2B5EF4-FFF2-40B4-BE49-F238E27FC236}">
                <a16:creationId xmlns="" xmlns:a16="http://schemas.microsoft.com/office/drawing/2014/main" id="{0A4D1433-E2B1-4DFD-B460-9ED2DCA697F3}"/>
              </a:ext>
            </a:extLst>
          </p:cNvPr>
          <p:cNvSpPr/>
          <p:nvPr/>
        </p:nvSpPr>
        <p:spPr>
          <a:xfrm>
            <a:off x="5003800" y="3922713"/>
            <a:ext cx="703263" cy="352127"/>
          </a:xfrm>
          <a:prstGeom prst="actionButtonBlank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itchFamily="2" charset="-122"/>
            </a:endParaRPr>
          </a:p>
        </p:txBody>
      </p:sp>
      <p:sp>
        <p:nvSpPr>
          <p:cNvPr id="44050" name="文本框 44049">
            <a:extLst>
              <a:ext uri="{FF2B5EF4-FFF2-40B4-BE49-F238E27FC236}">
                <a16:creationId xmlns="" xmlns:a16="http://schemas.microsoft.com/office/drawing/2014/main" id="{1689AC52-D527-43CE-A0CF-1660D2317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2377" y="38512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latin typeface="宋体" pitchFamily="2" charset="-122"/>
              </a:rPr>
              <a:t>是</a:t>
            </a:r>
          </a:p>
        </p:txBody>
      </p:sp>
      <p:sp>
        <p:nvSpPr>
          <p:cNvPr id="44051" name="动作按钮: 自定义 44050">
            <a:extLst>
              <a:ext uri="{FF2B5EF4-FFF2-40B4-BE49-F238E27FC236}">
                <a16:creationId xmlns="" xmlns:a16="http://schemas.microsoft.com/office/drawing/2014/main" id="{8162FDBC-32B8-4137-BD4D-CB03BA7DC49B}"/>
              </a:ext>
            </a:extLst>
          </p:cNvPr>
          <p:cNvSpPr/>
          <p:nvPr/>
        </p:nvSpPr>
        <p:spPr>
          <a:xfrm>
            <a:off x="3275012" y="3925888"/>
            <a:ext cx="801687" cy="348952"/>
          </a:xfrm>
          <a:prstGeom prst="actionButtonBlank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itchFamily="2" charset="-122"/>
            </a:endParaRPr>
          </a:p>
        </p:txBody>
      </p:sp>
      <p:sp>
        <p:nvSpPr>
          <p:cNvPr id="44052" name="文本框 44051">
            <a:extLst>
              <a:ext uri="{FF2B5EF4-FFF2-40B4-BE49-F238E27FC236}">
                <a16:creationId xmlns="" xmlns:a16="http://schemas.microsoft.com/office/drawing/2014/main" id="{D75B5793-1D2D-44BE-AEBC-BF628713D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6463" y="3868738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>
                <a:latin typeface="宋体" pitchFamily="2" charset="-122"/>
              </a:rPr>
              <a:t>是</a:t>
            </a:r>
          </a:p>
        </p:txBody>
      </p:sp>
      <p:sp>
        <p:nvSpPr>
          <p:cNvPr id="44053" name="文本框 44052">
            <a:extLst>
              <a:ext uri="{FF2B5EF4-FFF2-40B4-BE49-F238E27FC236}">
                <a16:creationId xmlns="" xmlns:a16="http://schemas.microsoft.com/office/drawing/2014/main" id="{48EF5936-11C0-4187-A760-C3A88EE7D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3827463"/>
            <a:ext cx="89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latin typeface="宋体" pitchFamily="2" charset="-122"/>
              </a:rPr>
              <a:t>不是</a:t>
            </a:r>
          </a:p>
        </p:txBody>
      </p:sp>
      <p:sp>
        <p:nvSpPr>
          <p:cNvPr id="54285" name="平行四边形 44053">
            <a:extLst>
              <a:ext uri="{FF2B5EF4-FFF2-40B4-BE49-F238E27FC236}">
                <a16:creationId xmlns="" xmlns:a16="http://schemas.microsoft.com/office/drawing/2014/main" id="{6EB5A62D-1EFD-471B-A5BC-8C61A02E4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2838" y="2463800"/>
            <a:ext cx="1457325" cy="593725"/>
          </a:xfrm>
          <a:prstGeom prst="parallelogram">
            <a:avLst>
              <a:gd name="adj" fmla="val 61364"/>
            </a:avLst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44055" name="直接连接符 44054">
            <a:extLst>
              <a:ext uri="{FF2B5EF4-FFF2-40B4-BE49-F238E27FC236}">
                <a16:creationId xmlns="" xmlns:a16="http://schemas.microsoft.com/office/drawing/2014/main" id="{F573E298-774C-4C09-BD10-1AFC85994B6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5638" y="1492250"/>
            <a:ext cx="0" cy="2268538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6" name="直接连接符 44055">
            <a:extLst>
              <a:ext uri="{FF2B5EF4-FFF2-40B4-BE49-F238E27FC236}">
                <a16:creationId xmlns="" xmlns:a16="http://schemas.microsoft.com/office/drawing/2014/main" id="{D2902821-DCE8-47AD-A475-7BD4FD759DB7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1625" y="1492250"/>
            <a:ext cx="0" cy="2268538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7" name="直接连接符 44056">
            <a:extLst>
              <a:ext uri="{FF2B5EF4-FFF2-40B4-BE49-F238E27FC236}">
                <a16:creationId xmlns="" xmlns:a16="http://schemas.microsoft.com/office/drawing/2014/main" id="{1EA16789-0C22-4858-968D-E712323661F2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4425" y="1544638"/>
            <a:ext cx="0" cy="2268537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:a16="http://schemas.microsoft.com/office/drawing/2014/main" xmlns="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/>
      <p:bldP spid="44050" grpId="0"/>
      <p:bldP spid="44052" grpId="0"/>
      <p:bldP spid="440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6" name="文本框 45065">
            <a:extLst>
              <a:ext uri="{FF2B5EF4-FFF2-40B4-BE49-F238E27FC236}">
                <a16:creationId xmlns="" xmlns:a16="http://schemas.microsoft.com/office/drawing/2014/main" id="{D4D31EFC-4F05-4111-A1A0-D2ADE2261418}"/>
              </a:ext>
            </a:extLst>
          </p:cNvPr>
          <p:cNvSpPr txBox="1"/>
          <p:nvPr/>
        </p:nvSpPr>
        <p:spPr>
          <a:xfrm>
            <a:off x="1196975" y="863600"/>
            <a:ext cx="6858000" cy="50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noProof="1">
                <a:solidFill>
                  <a:srgbClr val="0000FF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700" b="1" noProof="1">
                <a:latin typeface="+mn-lt"/>
                <a:ea typeface="楷体" pitchFamily="49" charset="-122"/>
              </a:rPr>
              <a:t>下面四幅图中是</a:t>
            </a:r>
            <a:r>
              <a:rPr lang="zh-CN" altLang="en-US" sz="2700" b="1" noProof="1" smtClean="0">
                <a:latin typeface="+mn-lt"/>
                <a:ea typeface="楷体" pitchFamily="49" charset="-122"/>
              </a:rPr>
              <a:t>轴对称图形的</a:t>
            </a:r>
            <a:r>
              <a:rPr lang="zh-CN" altLang="en-US" sz="2700" b="1" noProof="1">
                <a:latin typeface="+mn-lt"/>
                <a:ea typeface="楷体" pitchFamily="49" charset="-122"/>
              </a:rPr>
              <a:t>有几个？</a:t>
            </a:r>
          </a:p>
        </p:txBody>
      </p:sp>
      <p:sp>
        <p:nvSpPr>
          <p:cNvPr id="45071" name="文本框 45070">
            <a:extLst>
              <a:ext uri="{FF2B5EF4-FFF2-40B4-BE49-F238E27FC236}">
                <a16:creationId xmlns="" xmlns:a16="http://schemas.microsoft.com/office/drawing/2014/main" id="{CE206C31-F3F2-4F87-ACD4-3E28C002817D}"/>
              </a:ext>
            </a:extLst>
          </p:cNvPr>
          <p:cNvSpPr txBox="1"/>
          <p:nvPr/>
        </p:nvSpPr>
        <p:spPr>
          <a:xfrm>
            <a:off x="3231461" y="3206750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</a:p>
        </p:txBody>
      </p:sp>
      <p:sp>
        <p:nvSpPr>
          <p:cNvPr id="45072" name="文本框 45071">
            <a:extLst>
              <a:ext uri="{FF2B5EF4-FFF2-40B4-BE49-F238E27FC236}">
                <a16:creationId xmlns="" xmlns:a16="http://schemas.microsoft.com/office/drawing/2014/main" id="{C97D71EA-8D0F-43B4-A323-ED48B4D2D611}"/>
              </a:ext>
            </a:extLst>
          </p:cNvPr>
          <p:cNvSpPr txBox="1"/>
          <p:nvPr/>
        </p:nvSpPr>
        <p:spPr>
          <a:xfrm>
            <a:off x="7076865" y="3206750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0643105-2EDD-458A-979D-8ED8A2BC553A}"/>
              </a:ext>
            </a:extLst>
          </p:cNvPr>
          <p:cNvSpPr txBox="1"/>
          <p:nvPr/>
        </p:nvSpPr>
        <p:spPr>
          <a:xfrm>
            <a:off x="1585224" y="3177381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:a16="http://schemas.microsoft.com/office/drawing/2014/main" xmlns="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5" name="直线连接符 6">
              <a:extLst>
                <a:ext uri="{FF2B5EF4-FFF2-40B4-BE49-F238E27FC236}">
                  <a16:creationId xmlns:a16="http://schemas.microsoft.com/office/drawing/2014/main" xmlns="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10" y="85453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06" y="1536700"/>
            <a:ext cx="18573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499" y="1631950"/>
            <a:ext cx="18192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010" y="1536700"/>
            <a:ext cx="17716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396" b="99451" l="1008" r="982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1536700"/>
            <a:ext cx="1703388" cy="156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1" grpId="0"/>
      <p:bldP spid="4507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38">
            <a:extLst>
              <a:ext uri="{FF2B5EF4-FFF2-40B4-BE49-F238E27FC236}">
                <a16:creationId xmlns="" xmlns:a16="http://schemas.microsoft.com/office/drawing/2014/main" id="{53C1E15D-B367-4BE2-9D95-758308C2A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805" y="3790506"/>
            <a:ext cx="8346281" cy="80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共同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特征：</a:t>
            </a: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每一对图形沿着虚线折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叠，左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边的图形都能与右边的图形重合．</a:t>
            </a:r>
            <a:r>
              <a:rPr lang="zh-CN" altLang="en-US" sz="100" b="1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6326" name="Text Box 17">
            <a:extLst>
              <a:ext uri="{FF2B5EF4-FFF2-40B4-BE49-F238E27FC236}">
                <a16:creationId xmlns="" xmlns:a16="http://schemas.microsoft.com/office/drawing/2014/main" id="{9EA9E5A1-8180-4231-BEF3-C61E84776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8" y="1094035"/>
            <a:ext cx="7614139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观察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下面每对图形（如图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），你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能类比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前面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的内容概括出它们的共同特征吗？ 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6327" name="组合 9224">
            <a:extLst>
              <a:ext uri="{FF2B5EF4-FFF2-40B4-BE49-F238E27FC236}">
                <a16:creationId xmlns="" xmlns:a16="http://schemas.microsoft.com/office/drawing/2014/main" id="{68377006-E4B7-472F-8CA0-4F0639A764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33538" y="2116138"/>
            <a:ext cx="6129337" cy="1528762"/>
            <a:chOff x="0" y="0"/>
            <a:chExt cx="5532" cy="1379"/>
          </a:xfrm>
        </p:grpSpPr>
        <p:pic>
          <p:nvPicPr>
            <p:cNvPr id="56328" name="图片 9225" descr="05903011##图形（1）">
              <a:extLst>
                <a:ext uri="{FF2B5EF4-FFF2-40B4-BE49-F238E27FC236}">
                  <a16:creationId xmlns="" xmlns:a16="http://schemas.microsoft.com/office/drawing/2014/main" id="{3F76D9B2-CC36-46F1-A9A2-EA549B315F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3F4FC"/>
                </a:clrFrom>
                <a:clrTo>
                  <a:srgbClr val="E3F4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42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29" name="图片 9226" descr="05903012##图形（2）">
              <a:extLst>
                <a:ext uri="{FF2B5EF4-FFF2-40B4-BE49-F238E27FC236}">
                  <a16:creationId xmlns="" xmlns:a16="http://schemas.microsoft.com/office/drawing/2014/main" id="{03C58745-A15E-4776-97C0-CC64C5F556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3F6FD"/>
                </a:clrFrom>
                <a:clrTo>
                  <a:srgbClr val="E3F6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" y="256"/>
              <a:ext cx="1965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0" name="图片 9227" descr="05903013##图形（3）">
              <a:extLst>
                <a:ext uri="{FF2B5EF4-FFF2-40B4-BE49-F238E27FC236}">
                  <a16:creationId xmlns="" xmlns:a16="http://schemas.microsoft.com/office/drawing/2014/main" id="{704B7FF4-263D-4BE2-9D61-DEBA9214AF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E2F4FE"/>
                </a:clrFrom>
                <a:clrTo>
                  <a:srgbClr val="E2F4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" y="0"/>
              <a:ext cx="2238" cy="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40" name="文本框 6151">
            <a:extLst>
              <a:ext uri="{FF2B5EF4-FFF2-40B4-BE49-F238E27FC236}">
                <a16:creationId xmlns="" xmlns:a16="http://schemas.microsoft.com/office/drawing/2014/main" id="{D4DB99A9-5368-46B0-A561-ACD1C25F8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1975" y="504190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轴对称的定义</a:t>
            </a:r>
          </a:p>
        </p:txBody>
      </p:sp>
      <p:grpSp>
        <p:nvGrpSpPr>
          <p:cNvPr id="22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-8255" y="-60325"/>
            <a:ext cx="2006600" cy="478473"/>
            <a:chOff x="220" y="40"/>
            <a:chExt cx="3160" cy="753"/>
          </a:xfrm>
        </p:grpSpPr>
        <p:cxnSp>
          <p:nvCxnSpPr>
            <p:cNvPr id="23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2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2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4">
            <a:extLst>
              <a:ext uri="{FF2B5EF4-FFF2-40B4-BE49-F238E27FC236}">
                <a16:creationId xmlns:a16="http://schemas.microsoft.com/office/drawing/2014/main" xmlns="" id="{4E5AF244-C275-4967-BC0C-E7A118E05E92}"/>
              </a:ext>
            </a:extLst>
          </p:cNvPr>
          <p:cNvGrpSpPr>
            <a:grpSpLocks/>
          </p:cNvGrpSpPr>
          <p:nvPr/>
        </p:nvGrpSpPr>
        <p:grpSpPr bwMode="auto">
          <a:xfrm>
            <a:off x="2643188" y="563944"/>
            <a:ext cx="1685925" cy="410275"/>
            <a:chOff x="3485" y="1168"/>
            <a:chExt cx="2654" cy="647"/>
          </a:xfrm>
        </p:grpSpPr>
        <p:sp>
          <p:nvSpPr>
            <p:cNvPr id="27" name="圆角矩形 26">
              <a:extLst>
                <a:ext uri="{FF2B5EF4-FFF2-40B4-BE49-F238E27FC236}">
                  <a16:creationId xmlns:a16="http://schemas.microsoft.com/office/drawing/2014/main" xmlns="" id="{B4C0FC8B-729A-456F-ACAA-98AB5F0721FA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 dirty="0">
                <a:ea typeface="黑体" panose="02010609060101010101" pitchFamily="49" charset="-122"/>
              </a:endParaRPr>
            </a:p>
          </p:txBody>
        </p:sp>
        <p:sp>
          <p:nvSpPr>
            <p:cNvPr id="28" name="矩形 1">
              <a:extLst>
                <a:ext uri="{FF2B5EF4-FFF2-40B4-BE49-F238E27FC236}">
                  <a16:creationId xmlns:a16="http://schemas.microsoft.com/office/drawing/2014/main" xmlns="" id="{8DA2FF45-27F8-4C23-AAD2-9C1054646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761385" y="2061019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 smtClean="0">
                <a:latin typeface="+mn-lt"/>
              </a:rPr>
              <a:t>A</a:t>
            </a:r>
            <a:endParaRPr lang="zh-CN" altLang="en-US" sz="1600" i="1" dirty="0"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71480" y="3278035"/>
            <a:ext cx="3209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latin typeface="+mn-lt"/>
              </a:rPr>
              <a:t>C</a:t>
            </a:r>
            <a:endParaRPr lang="zh-CN" altLang="en-US" sz="1600" i="1" dirty="0">
              <a:latin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4321" y="2983047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 smtClean="0">
                <a:latin typeface="+mn-lt"/>
              </a:rPr>
              <a:t>B</a:t>
            </a:r>
            <a:endParaRPr lang="zh-CN" altLang="en-US" sz="1600" i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>
            <a:extLst>
              <a:ext uri="{FF2B5EF4-FFF2-40B4-BE49-F238E27FC236}">
                <a16:creationId xmlns="" xmlns:a16="http://schemas.microsoft.com/office/drawing/2014/main" id="{B8BF7E3F-EED1-4662-A628-005E06F61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830" y="4196112"/>
            <a:ext cx="7396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能再举出一些两个图形成轴对称的例子吗？ </a:t>
            </a:r>
          </a:p>
        </p:txBody>
      </p:sp>
      <p:sp>
        <p:nvSpPr>
          <p:cNvPr id="57347" name="Rectangle 17">
            <a:extLst>
              <a:ext uri="{FF2B5EF4-FFF2-40B4-BE49-F238E27FC236}">
                <a16:creationId xmlns="" xmlns:a16="http://schemas.microsoft.com/office/drawing/2014/main" id="{13BDB8AA-B6B4-46D0-BE84-94A51EB38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215" y="1204122"/>
            <a:ext cx="79832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把一个图形沿着某一条直线折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叠，如</a:t>
            </a:r>
            <a:r>
              <a:rPr lang="zh-CN" altLang="en-US" sz="2400" b="1" dirty="0">
                <a:latin typeface="宋体" panose="02010600030101010101" pitchFamily="2" charset="-122"/>
              </a:rPr>
              <a:t>果它能够与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另一</a:t>
            </a:r>
            <a:r>
              <a:rPr lang="zh-CN" altLang="en-US" sz="2400" b="1" dirty="0">
                <a:latin typeface="宋体" panose="02010600030101010101" pitchFamily="2" charset="-122"/>
              </a:rPr>
              <a:t>个图形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，那</a:t>
            </a:r>
            <a:r>
              <a:rPr lang="zh-CN" altLang="en-US" sz="2400" b="1" dirty="0">
                <a:latin typeface="宋体" panose="02010600030101010101" pitchFamily="2" charset="-122"/>
              </a:rPr>
              <a:t>么就说这两个图形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关于这条直线（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成轴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）对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称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条直线叫做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轴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，折</a:t>
            </a:r>
            <a:r>
              <a:rPr lang="zh-CN" altLang="en-US" sz="2400" b="1" dirty="0">
                <a:latin typeface="宋体" panose="02010600030101010101" pitchFamily="2" charset="-122"/>
              </a:rPr>
              <a:t>叠后重合的点是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对应点，叫</a:t>
            </a:r>
            <a:r>
              <a:rPr lang="zh-CN" altLang="en-US" sz="2400" b="1" dirty="0">
                <a:latin typeface="宋体" panose="02010600030101010101" pitchFamily="2" charset="-122"/>
              </a:rPr>
              <a:t>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</a:p>
        </p:txBody>
      </p:sp>
      <p:grpSp>
        <p:nvGrpSpPr>
          <p:cNvPr id="10" name="组合 3">
            <a:extLst>
              <a:ext uri="{FF2B5EF4-FFF2-40B4-BE49-F238E27FC236}">
                <a16:creationId xmlns:a16="http://schemas.microsoft.com/office/drawing/2014/main" xmlns="" id="{1CA1777C-8782-4151-8B35-BDDF627BE3D2}"/>
              </a:ext>
            </a:extLst>
          </p:cNvPr>
          <p:cNvGrpSpPr>
            <a:grpSpLocks/>
          </p:cNvGrpSpPr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1" name="直线连接符 13">
              <a:extLst>
                <a:ext uri="{FF2B5EF4-FFF2-40B4-BE49-F238E27FC236}">
                  <a16:creationId xmlns:a16="http://schemas.microsoft.com/office/drawing/2014/main" xmlns="" id="{CE34381F-EFF8-45BD-AD46-509F6ED1FDDF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5">
              <a:extLst>
                <a:ext uri="{FF2B5EF4-FFF2-40B4-BE49-F238E27FC236}">
                  <a16:creationId xmlns:a16="http://schemas.microsoft.com/office/drawing/2014/main" xmlns="" id="{AECE0534-1843-4493-A2F8-EACCFBF6A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A84F599-D2E2-4E75-8795-E25C50A2F2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2450" y="466725"/>
            <a:ext cx="8286750" cy="3472230"/>
            <a:chOff x="552450" y="466725"/>
            <a:chExt cx="8286750" cy="4057650"/>
          </a:xfrm>
        </p:grpSpPr>
        <p:sp>
          <p:nvSpPr>
            <p:cNvPr id="16" name="剪去同侧角的矩形 15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3632868-bfe3-4286-aa5c-b620a95c946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</TotalTime>
  <Pages>0</Pages>
  <Words>1110</Words>
  <Characters>0</Characters>
  <Application>Microsoft Office PowerPoint</Application>
  <DocSecurity>0</DocSecurity>
  <PresentationFormat>全屏显示(16:9)</PresentationFormat>
  <Lines>0</Lines>
  <Paragraphs>211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1164</cp:revision>
  <dcterms:created xsi:type="dcterms:W3CDTF">2016-01-14T07:05:12Z</dcterms:created>
  <dcterms:modified xsi:type="dcterms:W3CDTF">2020-04-27T08:16:04Z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