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11" r:id="rId2"/>
  </p:sldMasterIdLst>
  <p:notesMasterIdLst>
    <p:notesMasterId r:id="rId30"/>
  </p:notesMasterIdLst>
  <p:handoutMasterIdLst>
    <p:handoutMasterId r:id="rId31"/>
  </p:handoutMasterIdLst>
  <p:sldIdLst>
    <p:sldId id="399" r:id="rId3"/>
    <p:sldId id="615" r:id="rId4"/>
    <p:sldId id="425" r:id="rId5"/>
    <p:sldId id="616" r:id="rId6"/>
    <p:sldId id="617" r:id="rId7"/>
    <p:sldId id="618" r:id="rId8"/>
    <p:sldId id="619" r:id="rId9"/>
    <p:sldId id="620" r:id="rId10"/>
    <p:sldId id="621" r:id="rId11"/>
    <p:sldId id="622" r:id="rId12"/>
    <p:sldId id="623" r:id="rId13"/>
    <p:sldId id="624" r:id="rId14"/>
    <p:sldId id="625" r:id="rId15"/>
    <p:sldId id="626" r:id="rId16"/>
    <p:sldId id="628" r:id="rId17"/>
    <p:sldId id="629" r:id="rId18"/>
    <p:sldId id="630" r:id="rId19"/>
    <p:sldId id="637" r:id="rId20"/>
    <p:sldId id="448" r:id="rId21"/>
    <p:sldId id="631" r:id="rId22"/>
    <p:sldId id="632" r:id="rId23"/>
    <p:sldId id="633" r:id="rId24"/>
    <p:sldId id="634" r:id="rId25"/>
    <p:sldId id="635" r:id="rId26"/>
    <p:sldId id="636" r:id="rId27"/>
    <p:sldId id="455" r:id="rId28"/>
    <p:sldId id="638" r:id="rId29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45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3" autoAdjust="0"/>
    <p:restoredTop sz="95414" autoAdjust="0"/>
  </p:normalViewPr>
  <p:slideViewPr>
    <p:cSldViewPr snapToGrid="0">
      <p:cViewPr varScale="1">
        <p:scale>
          <a:sx n="111" d="100"/>
          <a:sy n="111" d="100"/>
        </p:scale>
        <p:origin x="-516" y="-78"/>
      </p:cViewPr>
      <p:guideLst>
        <p:guide orient="horz" pos="1445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D2B2FAB-22E1-4B9C-8C54-9FAF1D0652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3C4BC22-67F4-4576-8AAA-DC1FE2CDD2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5D0E195-B3E8-4AAC-AB82-FA4084E84B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CE165A5-5306-4E02-9C15-9B3D1106341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85EC9E2C-971F-4B21-8BE7-422A3C2D34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89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E13F90DE-6540-4B6D-B72A-DD285D8B13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8166A08-2089-412B-85AA-0B56AF44CF9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334DCF2E-4B3C-43D7-8D1D-53967604F45D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566E772-AECE-49A8-BDD4-2CA32C111D9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283C643-4B61-43D0-94E7-1B906F6283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2E2205D5-4C16-47DC-8122-E2D9791CB422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60423" name="Picture 2">
            <a:extLst>
              <a:ext uri="{FF2B5EF4-FFF2-40B4-BE49-F238E27FC236}">
                <a16:creationId xmlns="" xmlns:a16="http://schemas.microsoft.com/office/drawing/2014/main" id="{2985A12C-0040-42C8-9B1E-248E5EB09EDC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E576511E-7846-4E18-A064-8E76EB6C1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2F261A67-6FA4-4A2F-90FF-1B46C657CB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7956506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205D5-4C16-47DC-8122-E2D9791CB422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8879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205D5-4C16-47DC-8122-E2D9791CB422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885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218735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56203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005819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177007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56125"/>
      </p:ext>
    </p:extLst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38974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678386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953692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8829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796360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79492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4415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44445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099694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57907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2749540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963998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915157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9470482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91138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BF6BC80-EF61-4694-AA49-5312953F81C2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0880319E-6210-48B1-B42B-8F4E2C3FA0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654A67BF-527A-4AAD-9E74-97A0FAB82F5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224FEB74-54FE-4294-8A24-54A367373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C0498ADF-FDEF-46C5-AC54-0229AC6C7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9FEB56B4-8602-4F32-9265-02E825DEA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4A113599-2930-4D6C-9F31-BCBAA9CE0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C627DAD1-3C79-464F-8861-00CE994942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7FD2F123-9212-4C1B-9573-93D959704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838BEB28-7A50-4696-8CB7-5BDA8AFC8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15AC9DF0-A707-4797-B4D5-A88C17BD77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84EFB3E4-5073-4478-9ADA-78854C70D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D2C69717-8FED-4924-817E-36B1CC1CC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632710C8-DC52-408C-816D-49836CBFC208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86B38605-44C5-4894-8196-36A6C1153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38680B90-901A-41E9-8D49-0A59987DD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F81B7F8E-3E63-46D6-8F16-18C43787E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AF15F53E-AB07-43D1-B012-2EE0A2BB92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98DF721B-FF94-4587-86D9-358CCDC26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891BE34F-0C92-4C2A-985F-7D2F213D7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935F4C1D-130E-4EBC-AE7D-A73B0C355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A85F5C36-DDE1-4EED-A247-ECCB3A716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F45859C6-F3F5-4AC1-8B39-4D453B045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0BB4DE9E-4271-4DD4-993D-AE0FDA2BE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B398EEC0-2FA3-4BBB-A173-713170875F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45C9F699-2711-4BE0-982A-93B73E5E2E9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24B9D0E0-BCE9-4AC2-98C5-CBD9831D2AF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5E05B48B-02E1-4CCF-8181-C9CA6651ABC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DA7DC231-EBCD-47BD-8FD6-E9EEE4132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A468F658-DE15-4441-ADCF-5DA8BB090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93E15266-6C96-4B7A-A317-55AA85C8A2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54B56233-D904-4A53-8036-1DEE145BF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080046F9-D7D0-4C07-B250-D828FF812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543C39D7-701F-4A67-8009-AD7570F32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0BA2FAD4-0BF3-4E7A-AAA5-F7C485C78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35C77D75-20CA-4168-B11D-628482DF79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444BE82D-3BB2-430F-94DB-EC71F1F2D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93AC8C00-0837-452F-947C-CCDACD02768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71BFC75A-B508-443D-8168-E63E8030E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E37B057F-571A-4133-B19B-A58BE091FAD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7717" y="-6200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0" r:id="rId2"/>
    <p:sldLayoutId id="2147484349" r:id="rId3"/>
    <p:sldLayoutId id="2147484347" r:id="rId4"/>
    <p:sldLayoutId id="2147484345" r:id="rId5"/>
    <p:sldLayoutId id="2147484400" r:id="rId6"/>
    <p:sldLayoutId id="2147484401" r:id="rId7"/>
    <p:sldLayoutId id="2147484344" r:id="rId8"/>
    <p:sldLayoutId id="2147484343" r:id="rId9"/>
    <p:sldLayoutId id="2147484402" r:id="rId10"/>
    <p:sldLayoutId id="2147484403" r:id="rId11"/>
    <p:sldLayoutId id="2147484340" r:id="rId12"/>
    <p:sldLayoutId id="2147484404" r:id="rId13"/>
    <p:sldLayoutId id="2147484405" r:id="rId14"/>
    <p:sldLayoutId id="2147484406" r:id="rId15"/>
    <p:sldLayoutId id="2147484407" r:id="rId16"/>
    <p:sldLayoutId id="2147484408" r:id="rId17"/>
    <p:sldLayoutId id="2147484409" r:id="rId18"/>
    <p:sldLayoutId id="2147484410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834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2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5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22.png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4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0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0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D0328D09-C892-4093-B261-E8B738FB5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542790E1-6282-4994-8465-54565252D682}"/>
              </a:ext>
            </a:extLst>
          </p:cNvPr>
          <p:cNvSpPr txBox="1"/>
          <p:nvPr/>
        </p:nvSpPr>
        <p:spPr>
          <a:xfrm>
            <a:off x="381635" y="1415671"/>
            <a:ext cx="8380730" cy="203421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式的乘法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14.1.3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积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的乘方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4" name="圆角矩形 13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kern="0" dirty="0">
                <a:solidFill>
                  <a:prstClr val="black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  <a:ea typeface="宋体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endParaRPr>
            </a:p>
          </p:txBody>
        </p:sp>
      </p:grp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E48F421F-F6DE-463C-A3A7-AA8EA0F8B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8406" y="1902529"/>
            <a:ext cx="7111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   </a:t>
            </a:r>
            <a:r>
              <a:rPr lang="zh-CN" altLang="en-US" sz="2400" b="1" dirty="0" smtClean="0">
                <a:latin typeface="+mn-lt"/>
              </a:rPr>
              <a:t>积</a:t>
            </a:r>
            <a:r>
              <a:rPr lang="zh-CN" altLang="en-US" sz="2400" b="1" dirty="0">
                <a:latin typeface="+mn-lt"/>
              </a:rPr>
              <a:t>的乘方</a:t>
            </a:r>
            <a:r>
              <a:rPr lang="en-US" altLang="zh-CN" sz="2400" b="1" dirty="0">
                <a:latin typeface="+mn-lt"/>
              </a:rPr>
              <a:t>,</a:t>
            </a:r>
            <a:r>
              <a:rPr lang="zh-CN" altLang="en-US" sz="2400" b="1" dirty="0">
                <a:latin typeface="+mn-lt"/>
              </a:rPr>
              <a:t>等于把积的每一个因式分别</a:t>
            </a:r>
            <a:r>
              <a:rPr lang="en-US" altLang="zh-CN" sz="2400" b="1" dirty="0">
                <a:latin typeface="+mn-lt"/>
              </a:rPr>
              <a:t>_____</a:t>
            </a:r>
            <a:r>
              <a:rPr lang="zh-CN" altLang="en-US" sz="2400" b="1" dirty="0">
                <a:latin typeface="+mn-lt"/>
              </a:rPr>
              <a:t>，再把所得的幂</a:t>
            </a:r>
            <a:r>
              <a:rPr lang="en-US" altLang="zh-CN" sz="2400" b="1" dirty="0">
                <a:latin typeface="+mn-lt"/>
              </a:rPr>
              <a:t>________.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2010AA63-0C1F-4A6D-BB76-55870C279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190" y="1254927"/>
            <a:ext cx="559318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 algn="ctr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1" lang="en-US" altLang="zh-CN" sz="2400" dirty="0" smtClean="0"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1" lang="zh-CN" altLang="en-US" sz="2400" dirty="0" smtClean="0"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正整数</a:t>
            </a:r>
            <a:r>
              <a:rPr kumimoji="1" lang="en-US" altLang="zh-CN" sz="2400" dirty="0" smtClean="0"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1" lang="zh-CN" altLang="en-US" sz="2400" baseline="30000" dirty="0">
              <a:latin typeface="黑体" panose="02010600030101010101" pitchFamily="2" charset="-122"/>
              <a:ea typeface="黑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>
            <a:extLst>
              <a:ext uri="{FF2B5EF4-FFF2-40B4-BE49-F238E27FC236}">
                <a16:creationId xmlns="" xmlns:a16="http://schemas.microsoft.com/office/drawing/2014/main" id="{03509799-D3F7-429A-9580-38C92C1DAE51}"/>
              </a:ext>
            </a:extLst>
          </p:cNvPr>
          <p:cNvSpPr txBox="1"/>
          <p:nvPr/>
        </p:nvSpPr>
        <p:spPr>
          <a:xfrm>
            <a:off x="1322650" y="3346450"/>
            <a:ext cx="7158620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      三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个或三个以上的积的乘方等于什么？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="" xmlns:a16="http://schemas.microsoft.com/office/drawing/2014/main" id="{E4335757-667D-4E02-BC8E-A6F11E8E4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5438" y="3844925"/>
            <a:ext cx="6122434" cy="461665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zh-CN" altLang="en-US" sz="2400" b="1" dirty="0">
                <a:latin typeface="宋体" pitchFamily="2" charset="-122"/>
                <a:cs typeface="Times New Roman" panose="02020603050405020304" pitchFamily="18" charset="0"/>
              </a:rPr>
              <a:t>为</a:t>
            </a:r>
            <a:r>
              <a:rPr kumimoji="1" lang="zh-CN" altLang="en-US" sz="2400" b="1" dirty="0" smtClean="0">
                <a:latin typeface="宋体" pitchFamily="2" charset="-122"/>
                <a:cs typeface="Times New Roman" panose="02020603050405020304" pitchFamily="18" charset="0"/>
              </a:rPr>
              <a:t>正整数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64" name="矩形 112">
            <a:extLst>
              <a:ext uri="{FF2B5EF4-FFF2-40B4-BE49-F238E27FC236}">
                <a16:creationId xmlns="" xmlns:a16="http://schemas.microsoft.com/office/drawing/2014/main" id="{81B135E2-B076-4B1D-BDAB-1A512FB92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2650" y="577529"/>
            <a:ext cx="1819275" cy="4095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积的乘方法则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A7D5128-AA7F-4C7A-B2C7-F8287A29C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216" y="19767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乘方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78D006E-0D0A-4C55-842B-578122241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9432" y="250269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sym typeface="宋体" panose="02010600030101010101" pitchFamily="2" charset="-122"/>
              </a:rPr>
              <a:t>相乘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48057" y="3355515"/>
            <a:ext cx="1755979" cy="455854"/>
            <a:chOff x="1745942" y="3988439"/>
            <a:chExt cx="1755979" cy="455854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/>
      <p:bldP spid="6" grpId="0" bldLvl="0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5F3B043F-1AA0-4ED1-9B32-53133CB81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685" y="1005296"/>
            <a:ext cx="8708046" cy="156966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计算</a:t>
            </a:r>
            <a:r>
              <a:rPr kumimoji="1" lang="en-US" altLang="zh-CN" sz="2400" dirty="0">
                <a:latin typeface="+mn-lt"/>
                <a:ea typeface="黑体" panose="02010600030101010101" pitchFamily="2" charset="-122"/>
              </a:rPr>
              <a:t>: </a:t>
            </a:r>
            <a:endParaRPr kumimoji="1" lang="en-US" altLang="zh-CN" sz="2400" dirty="0" smtClean="0">
              <a:latin typeface="+mn-lt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ea typeface="黑体" panose="02010600030101010101" pitchFamily="2" charset="-122"/>
              </a:rPr>
              <a:t>1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(2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 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                   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(–5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  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kumimoji="1" lang="en-US" altLang="zh-CN" sz="24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                    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4</a:t>
            </a:r>
            <a:r>
              <a:rPr kumimoji="1" lang="en-US" altLang="zh-CN" sz="24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(–2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4</a:t>
            </a:r>
            <a:r>
              <a:rPr kumimoji="1"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1682" name="Text Box 5">
            <a:extLst>
              <a:ext uri="{FF2B5EF4-FFF2-40B4-BE49-F238E27FC236}">
                <a16:creationId xmlns="" xmlns:a16="http://schemas.microsoft.com/office/drawing/2014/main" id="{EA8F0CD4-3DFD-41CF-90B9-D1A3A151D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416" y="3809365"/>
            <a:ext cx="3821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+mn-lt"/>
              <a:ea typeface="仿宋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1683" name="Text Box 12">
            <a:extLst>
              <a:ext uri="{FF2B5EF4-FFF2-40B4-BE49-F238E27FC236}">
                <a16:creationId xmlns="" xmlns:a16="http://schemas.microsoft.com/office/drawing/2014/main" id="{ACC5A3EF-4D1E-46D3-A924-EC30D431E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703" y="3917017"/>
            <a:ext cx="4000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="" xmlns:a16="http://schemas.microsoft.com/office/drawing/2014/main" id="{BE52B470-3788-4408-BACC-0C0141C6A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53" y="2669353"/>
            <a:ext cx="2509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28B5F5AC-1A00-47F2-AA90-F32C6DA58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759" y="3155128"/>
            <a:ext cx="3090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=</a:t>
            </a:r>
          </a:p>
        </p:txBody>
      </p:sp>
      <p:sp>
        <p:nvSpPr>
          <p:cNvPr id="7" name="Text Box 15">
            <a:extLst>
              <a:ext uri="{FF2B5EF4-FFF2-40B4-BE49-F238E27FC236}">
                <a16:creationId xmlns="" xmlns:a16="http://schemas.microsoft.com/office/drawing/2014/main" id="{941F93D2-8279-485C-8282-4007C93AF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32" y="3636683"/>
            <a:ext cx="2474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8" name="Text Box 16">
            <a:extLst>
              <a:ext uri="{FF2B5EF4-FFF2-40B4-BE49-F238E27FC236}">
                <a16:creationId xmlns="" xmlns:a16="http://schemas.microsoft.com/office/drawing/2014/main" id="{F0719CD2-1190-49D6-8682-5CF135ABF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83" y="4128266"/>
            <a:ext cx="268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(4)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9" name="Text Box 19">
            <a:extLst>
              <a:ext uri="{FF2B5EF4-FFF2-40B4-BE49-F238E27FC236}">
                <a16:creationId xmlns="" xmlns:a16="http://schemas.microsoft.com/office/drawing/2014/main" id="{33FA5777-449D-492B-A0CE-86AC984AE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801" y="2705497"/>
            <a:ext cx="101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endParaRPr lang="zh-CN" altLang="en-US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0" name="Text Box 20">
            <a:extLst>
              <a:ext uri="{FF2B5EF4-FFF2-40B4-BE49-F238E27FC236}">
                <a16:creationId xmlns="" xmlns:a16="http://schemas.microsoft.com/office/drawing/2014/main" id="{C21D7662-A0D7-4C43-B741-1C9D5339B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801" y="3196111"/>
            <a:ext cx="175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–125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1">
            <a:extLst>
              <a:ext uri="{FF2B5EF4-FFF2-40B4-BE49-F238E27FC236}">
                <a16:creationId xmlns="" xmlns:a16="http://schemas.microsoft.com/office/drawing/2014/main" id="{CB54D488-E11C-4158-8866-C2C61F315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801" y="3651969"/>
            <a:ext cx="1343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2">
            <a:extLst>
              <a:ext uri="{FF2B5EF4-FFF2-40B4-BE49-F238E27FC236}">
                <a16:creationId xmlns="" xmlns:a16="http://schemas.microsoft.com/office/drawing/2014/main" id="{768EF34D-BE6B-4098-9962-8A8BFB5A5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801" y="4192763"/>
            <a:ext cx="112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" name="Text Box 23">
            <a:extLst>
              <a:ext uri="{FF2B5EF4-FFF2-40B4-BE49-F238E27FC236}">
                <a16:creationId xmlns="" xmlns:a16="http://schemas.microsoft.com/office/drawing/2014/main" id="{39A00D1C-F3D6-4029-8443-A19151EC9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55" y="2688319"/>
            <a:ext cx="1430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4">
            <a:extLst>
              <a:ext uri="{FF2B5EF4-FFF2-40B4-BE49-F238E27FC236}">
                <a16:creationId xmlns="" xmlns:a16="http://schemas.microsoft.com/office/drawing/2014/main" id="{B43A5886-B4CF-4D51-93D6-4290262A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55" y="3175683"/>
            <a:ext cx="2274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25">
            <a:extLst>
              <a:ext uri="{FF2B5EF4-FFF2-40B4-BE49-F238E27FC236}">
                <a16:creationId xmlns="" xmlns:a16="http://schemas.microsoft.com/office/drawing/2014/main" id="{59F91431-390C-4BD0-ACF2-8E3E4ABC4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55" y="3670179"/>
            <a:ext cx="20955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6">
            <a:extLst>
              <a:ext uri="{FF2B5EF4-FFF2-40B4-BE49-F238E27FC236}">
                <a16:creationId xmlns="" xmlns:a16="http://schemas.microsoft.com/office/drawing/2014/main" id="{C81D314B-D012-4AB0-8EF5-5E3A81EB6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8555" y="4160474"/>
            <a:ext cx="1610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1701" name="组合 6">
            <a:extLst>
              <a:ext uri="{FF2B5EF4-FFF2-40B4-BE49-F238E27FC236}">
                <a16:creationId xmlns="" xmlns:a16="http://schemas.microsoft.com/office/drawing/2014/main" id="{D028C69C-C2B6-4D9C-B12E-174C9192BC07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581025"/>
            <a:ext cx="1858963" cy="492125"/>
            <a:chOff x="427462" y="558483"/>
            <a:chExt cx="1858351" cy="492443"/>
          </a:xfrm>
        </p:grpSpPr>
        <p:grpSp>
          <p:nvGrpSpPr>
            <p:cNvPr id="71702" name="组合 5">
              <a:extLst>
                <a:ext uri="{FF2B5EF4-FFF2-40B4-BE49-F238E27FC236}">
                  <a16:creationId xmlns="" xmlns:a16="http://schemas.microsoft.com/office/drawing/2014/main" id="{7D025D40-1E59-4FD5-9EA0-291C574C23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>
                <a:extLst>
                  <a:ext uri="{FF2B5EF4-FFF2-40B4-BE49-F238E27FC236}">
                    <a16:creationId xmlns="" xmlns:a16="http://schemas.microsoft.com/office/drawing/2014/main" id="{352BDC91-893E-412E-A095-150894B5DE16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4A44CE12-1119-4BB0-9DA0-471D0A8563EE}"/>
                  </a:ext>
                </a:extLst>
              </p:cNvPr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52333226-DAF3-49F4-8BC0-4F27B2E8717B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6A224ACF-F3FE-40E6-AA1D-52C168037B1A}"/>
                  </a:ext>
                </a:extLst>
              </p:cNvPr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318D776F-F19C-49D5-B1EC-2F45CBF6991A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1708" name="文本框 11">
              <a:extLst>
                <a:ext uri="{FF2B5EF4-FFF2-40B4-BE49-F238E27FC236}">
                  <a16:creationId xmlns="" xmlns:a16="http://schemas.microsoft.com/office/drawing/2014/main" id="{A53274BF-E1F5-495E-9550-64AA683243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1709" name="文本框 20">
            <a:extLst>
              <a:ext uri="{FF2B5EF4-FFF2-40B4-BE49-F238E27FC236}">
                <a16:creationId xmlns="" xmlns:a16="http://schemas.microsoft.com/office/drawing/2014/main" id="{34C4F2C4-8C16-4CEE-B6ED-1399297F7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0169" y="607489"/>
            <a:ext cx="36274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利用积的乘方进行运算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589" y="1501212"/>
            <a:ext cx="2996726" cy="2721241"/>
          </a:xfrm>
          <a:prstGeom prst="rect">
            <a:avLst/>
          </a:prstGeom>
        </p:spPr>
      </p:pic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788E9147-0417-4D9C-A0E0-D300628AF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0590" y="2028776"/>
            <a:ext cx="2701256" cy="2192908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</a:rPr>
              <a:t>运用积的乘方法则进行计算时，注意每个因式都要乘方，尤其是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字母的系数不要漏乘方．</a:t>
            </a:r>
          </a:p>
        </p:txBody>
      </p:sp>
      <p:grpSp>
        <p:nvGrpSpPr>
          <p:cNvPr id="36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14054"/>
            <a:ext cx="2006600" cy="477837"/>
            <a:chOff x="123" y="40"/>
            <a:chExt cx="3160" cy="752"/>
          </a:xfrm>
        </p:grpSpPr>
        <p:cxnSp>
          <p:nvCxnSpPr>
            <p:cNvPr id="37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9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0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99">
            <a:extLst>
              <a:ext uri="{FF2B5EF4-FFF2-40B4-BE49-F238E27FC236}">
                <a16:creationId xmlns="" xmlns:a16="http://schemas.microsoft.com/office/drawing/2014/main" id="{C164E618-2FEC-45EC-B5BE-F02893058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313" y="691728"/>
            <a:ext cx="7045795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9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9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1E53D20-ECFC-485B-9DAB-C054EC395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014" y="3794058"/>
            <a:ext cx="683674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(4)(–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075F8F-685C-450A-B794-CB4C8EDCE5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7783" y="2208407"/>
            <a:ext cx="527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(1)(–5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–125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E57914D-DEA8-4D7E-BBC1-F8EADFBD1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526" y="2769916"/>
            <a:ext cx="4265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(2)–(3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2420DE4-D2D0-42D2-B662-92ADE8200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8001" y="3354335"/>
            <a:ext cx="539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(3)(–3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64" y="84124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14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4" name="Text Box 6">
            <a:extLst>
              <a:ext uri="{FF2B5EF4-FFF2-40B4-BE49-F238E27FC236}">
                <a16:creationId xmlns="" xmlns:a16="http://schemas.microsoft.com/office/drawing/2014/main" id="{E69DA6C0-3B76-4EBE-B90E-0048DBBBF1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3287" y="1516063"/>
            <a:ext cx="6715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sp>
        <p:nvSpPr>
          <p:cNvPr id="140295" name="Text Box 7">
            <a:extLst>
              <a:ext uri="{FF2B5EF4-FFF2-40B4-BE49-F238E27FC236}">
                <a16:creationId xmlns="" xmlns:a16="http://schemas.microsoft.com/office/drawing/2014/main" id="{0C3CAC7B-6660-4B03-97C6-3316A4C55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3937" y="3608388"/>
            <a:ext cx="8001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</a:p>
        </p:txBody>
      </p:sp>
      <p:sp>
        <p:nvSpPr>
          <p:cNvPr id="140296" name="Text Box 8">
            <a:extLst>
              <a:ext uri="{FF2B5EF4-FFF2-40B4-BE49-F238E27FC236}">
                <a16:creationId xmlns="" xmlns:a16="http://schemas.microsoft.com/office/drawing/2014/main" id="{F089C8ED-323D-48D7-B7FB-95F5EAD49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471" y="2098543"/>
            <a:ext cx="9144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grpSp>
        <p:nvGrpSpPr>
          <p:cNvPr id="73735" name="Group 14">
            <a:extLst>
              <a:ext uri="{FF2B5EF4-FFF2-40B4-BE49-F238E27FC236}">
                <a16:creationId xmlns="" xmlns:a16="http://schemas.microsoft.com/office/drawing/2014/main" id="{BB050EB6-E640-46C5-A8AA-34702068CB95}"/>
              </a:ext>
            </a:extLst>
          </p:cNvPr>
          <p:cNvGrpSpPr>
            <a:grpSpLocks/>
          </p:cNvGrpSpPr>
          <p:nvPr/>
        </p:nvGrpSpPr>
        <p:grpSpPr bwMode="auto">
          <a:xfrm>
            <a:off x="1730878" y="1543050"/>
            <a:ext cx="3078163" cy="460375"/>
            <a:chOff x="381" y="3670"/>
            <a:chExt cx="5352" cy="2406"/>
          </a:xfrm>
        </p:grpSpPr>
        <p:sp>
          <p:nvSpPr>
            <p:cNvPr id="73736" name="Rectangle 15">
              <a:extLst>
                <a:ext uri="{FF2B5EF4-FFF2-40B4-BE49-F238E27FC236}">
                  <a16:creationId xmlns="" xmlns:a16="http://schemas.microsoft.com/office/drawing/2014/main" id="{A30E7E23-B4AC-4A67-95A6-45426B106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" y="3670"/>
              <a:ext cx="5352" cy="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)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(3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cd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=9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; 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3737" name="Line 19">
              <a:extLst>
                <a:ext uri="{FF2B5EF4-FFF2-40B4-BE49-F238E27FC236}">
                  <a16:creationId xmlns="" xmlns:a16="http://schemas.microsoft.com/office/drawing/2014/main" id="{A939FBE9-1542-4E92-A066-1876FA832D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3792"/>
              <a:ext cx="9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3738" name="Line 23">
              <a:extLst>
                <a:ext uri="{FF2B5EF4-FFF2-40B4-BE49-F238E27FC236}">
                  <a16:creationId xmlns="" xmlns:a16="http://schemas.microsoft.com/office/drawing/2014/main" id="{983D1880-81FD-4943-B156-37A1944503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4" y="3792"/>
              <a:ext cx="19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73739" name="Rectangle 25">
            <a:extLst>
              <a:ext uri="{FF2B5EF4-FFF2-40B4-BE49-F238E27FC236}">
                <a16:creationId xmlns="" xmlns:a16="http://schemas.microsoft.com/office/drawing/2014/main" id="{ACAB6818-EB34-4483-9D8B-A869ED48D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375" y="2160455"/>
            <a:ext cx="3186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–9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</a:p>
        </p:txBody>
      </p:sp>
      <p:sp>
        <p:nvSpPr>
          <p:cNvPr id="73740" name="Rectangle 35">
            <a:extLst>
              <a:ext uri="{FF2B5EF4-FFF2-40B4-BE49-F238E27FC236}">
                <a16:creationId xmlns="" xmlns:a16="http://schemas.microsoft.com/office/drawing/2014/main" id="{88B26179-9DAE-4097-B9EF-408FE6FAF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38" y="2840038"/>
            <a:ext cx="50388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;   </a:t>
            </a:r>
          </a:p>
        </p:txBody>
      </p:sp>
      <p:sp>
        <p:nvSpPr>
          <p:cNvPr id="140354" name="Text Box 66">
            <a:extLst>
              <a:ext uri="{FF2B5EF4-FFF2-40B4-BE49-F238E27FC236}">
                <a16:creationId xmlns="" xmlns:a16="http://schemas.microsoft.com/office/drawing/2014/main" id="{B0E934D2-1CE7-415D-B17D-D2FFE1AF0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199" y="2827338"/>
            <a:ext cx="9144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</a:p>
        </p:txBody>
      </p:sp>
      <p:pic>
        <p:nvPicPr>
          <p:cNvPr id="140359" name="Picture 71">
            <a:extLst>
              <a:ext uri="{FF2B5EF4-FFF2-40B4-BE49-F238E27FC236}">
                <a16:creationId xmlns="" xmlns:a16="http://schemas.microsoft.com/office/drawing/2014/main" id="{D880B7E4-80C0-4246-BD41-F30BA5AE8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194" y="1519361"/>
            <a:ext cx="1055687" cy="44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</p:pic>
      <p:pic>
        <p:nvPicPr>
          <p:cNvPr id="140360" name="Picture 72">
            <a:extLst>
              <a:ext uri="{FF2B5EF4-FFF2-40B4-BE49-F238E27FC236}">
                <a16:creationId xmlns="" xmlns:a16="http://schemas.microsoft.com/office/drawing/2014/main" id="{2DD90464-F712-4247-9E16-27297FD1C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52" y="2116005"/>
            <a:ext cx="647700" cy="44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</p:pic>
      <p:pic>
        <p:nvPicPr>
          <p:cNvPr id="140361" name="Picture 73">
            <a:extLst>
              <a:ext uri="{FF2B5EF4-FFF2-40B4-BE49-F238E27FC236}">
                <a16:creationId xmlns="" xmlns:a16="http://schemas.microsoft.com/office/drawing/2014/main" id="{CB6D6801-B29E-4AF6-991D-9F6767F57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843" y="2856534"/>
            <a:ext cx="1362075" cy="500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</p:pic>
      <p:sp>
        <p:nvSpPr>
          <p:cNvPr id="73746" name="Rectangle 55">
            <a:extLst>
              <a:ext uri="{FF2B5EF4-FFF2-40B4-BE49-F238E27FC236}">
                <a16:creationId xmlns="" xmlns:a16="http://schemas.microsoft.com/office/drawing/2014/main" id="{198D6517-BD68-42A2-949D-9EACB5BED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6978" y="3561504"/>
            <a:ext cx="3881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              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2633" y="746901"/>
            <a:ext cx="6373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下面的计算对不对？如果不对，怎样改正？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67854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5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14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4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4" grpId="0"/>
      <p:bldP spid="140295" grpId="0"/>
      <p:bldP spid="140296" grpId="0"/>
      <p:bldP spid="1403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D819702-4FFF-474C-94AE-30A024D9DB54}"/>
              </a:ext>
            </a:extLst>
          </p:cNvPr>
          <p:cNvSpPr txBox="1"/>
          <p:nvPr/>
        </p:nvSpPr>
        <p:spPr>
          <a:xfrm>
            <a:off x="1382713" y="1174022"/>
            <a:ext cx="17588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sym typeface="+mn-ea"/>
              </a:rPr>
              <a:t>计算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  <a:sym typeface="+mn-ea"/>
              </a:rPr>
              <a:t>: </a:t>
            </a:r>
            <a:endParaRPr kumimoji="1"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754" name="文本框 99">
            <a:extLst>
              <a:ext uri="{FF2B5EF4-FFF2-40B4-BE49-F238E27FC236}">
                <a16:creationId xmlns="" xmlns:a16="http://schemas.microsoft.com/office/drawing/2014/main" id="{BC2A30AB-353C-414C-B49E-8B0895A58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713" y="1588360"/>
            <a:ext cx="46482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</a:rPr>
              <a:t>(1) –4</a:t>
            </a:r>
            <a:r>
              <a:rPr lang="en-US" altLang="zh-CN" sz="2100" b="1" i="1" dirty="0" smtClean="0">
                <a:latin typeface="+mn-lt"/>
              </a:rPr>
              <a:t>xy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·(</a:t>
            </a:r>
            <a:r>
              <a:rPr lang="en-US" altLang="zh-CN" sz="2100" b="1" i="1" dirty="0" smtClean="0">
                <a:latin typeface="+mn-lt"/>
              </a:rPr>
              <a:t>xy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·(–2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</a:rPr>
              <a:t>(2) 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6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 smtClean="0">
                <a:latin typeface="+mn-lt"/>
              </a:rPr>
              <a:t>＋</a:t>
            </a:r>
            <a:r>
              <a:rPr lang="en-US" altLang="zh-CN" sz="2100" b="1" dirty="0" smtClean="0">
                <a:latin typeface="+mn-lt"/>
              </a:rPr>
              <a:t>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4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="" xmlns:a16="http://schemas.microsoft.com/office/drawing/2014/main" id="{328F031C-FB44-4C44-A5E6-41080374F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300" y="2725010"/>
            <a:ext cx="682852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1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·(–8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            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=[–4×(–8)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]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1+2+6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2+4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11B6737-E4DB-4423-9E33-2265FD843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6713" y="3790222"/>
            <a:ext cx="11320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en-US" sz="2100" b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32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9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y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6</a:t>
            </a:r>
            <a:r>
              <a:rPr lang="en-US" altLang="zh-CN" sz="2100" b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;</a:t>
            </a:r>
            <a:endParaRPr lang="en-US" altLang="zh-CN" sz="2100" b="1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 Box 13">
            <a:extLst>
              <a:ext uri="{FF2B5EF4-FFF2-40B4-BE49-F238E27FC236}">
                <a16:creationId xmlns="" xmlns:a16="http://schemas.microsoft.com/office/drawing/2014/main" id="{973A4159-5716-4DAE-9BF6-F6CAA97B2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9572" y="4278473"/>
            <a:ext cx="34401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itchFamily="49" charset="-122"/>
              </a:rPr>
              <a:t>2</a:t>
            </a:r>
            <a:r>
              <a:rPr lang="en-US" altLang="zh-CN" sz="21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baseline="30000" dirty="0">
                <a:latin typeface="+mn-lt"/>
              </a:rPr>
              <a:t>6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baseline="30000" dirty="0">
                <a:latin typeface="+mn-lt"/>
              </a:rPr>
              <a:t>12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+(–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6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12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1F041B3-7392-4FDB-8C59-0138FAA25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3325" y="4300870"/>
            <a:ext cx="5629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4763" name="组合 6">
            <a:extLst>
              <a:ext uri="{FF2B5EF4-FFF2-40B4-BE49-F238E27FC236}">
                <a16:creationId xmlns="" xmlns:a16="http://schemas.microsoft.com/office/drawing/2014/main" id="{F7FD07D7-0D17-40D6-A112-8B69D2B5BD1D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495300"/>
            <a:ext cx="1858963" cy="492125"/>
            <a:chOff x="427462" y="558483"/>
            <a:chExt cx="1858351" cy="491808"/>
          </a:xfrm>
        </p:grpSpPr>
        <p:grpSp>
          <p:nvGrpSpPr>
            <p:cNvPr id="74764" name="组合 5">
              <a:extLst>
                <a:ext uri="{FF2B5EF4-FFF2-40B4-BE49-F238E27FC236}">
                  <a16:creationId xmlns="" xmlns:a16="http://schemas.microsoft.com/office/drawing/2014/main" id="{9E1A847A-CEB2-48D5-BD31-9C6EBD3D40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37983BCF-752F-4AA0-83B1-BE190A429EE5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6E16D957-2289-4DA9-8486-97C8423374BF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10A5F29A-DFCB-4722-BEF0-A1E90DDD8CE8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3DD61262-8EA3-4216-A2BA-8E454693D113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8065F6D1-55FF-4858-9940-B02777B883A5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4770" name="文本框 11">
              <a:extLst>
                <a:ext uri="{FF2B5EF4-FFF2-40B4-BE49-F238E27FC236}">
                  <a16:creationId xmlns="" xmlns:a16="http://schemas.microsoft.com/office/drawing/2014/main" id="{16EE1FCF-36F9-4145-A4A4-BCD2669A2A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</a:p>
          </p:txBody>
        </p:sp>
      </p:grpSp>
      <p:sp>
        <p:nvSpPr>
          <p:cNvPr id="74771" name="文本框 13">
            <a:extLst>
              <a:ext uri="{FF2B5EF4-FFF2-40B4-BE49-F238E27FC236}">
                <a16:creationId xmlns="" xmlns:a16="http://schemas.microsoft.com/office/drawing/2014/main" id="{31CA552F-F9FE-4378-8C2F-7F6B6C961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563" y="511968"/>
            <a:ext cx="3948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含有积的乘方的混合运算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81C17C2-72EA-4E48-8621-30F8B9D40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575" y="4276732"/>
            <a:ext cx="23197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=[1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+(–1)]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000" b="1" baseline="30000" dirty="0">
                <a:solidFill>
                  <a:srgbClr val="FF0000"/>
                </a:solidFill>
                <a:latin typeface="+mn-lt"/>
              </a:rPr>
              <a:t>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+mn-lt"/>
              </a:rPr>
              <a:t>12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913" y="1068981"/>
            <a:ext cx="2996726" cy="2721241"/>
          </a:xfrm>
          <a:prstGeom prst="rect">
            <a:avLst/>
          </a:prstGeom>
        </p:spPr>
      </p:pic>
      <p:sp>
        <p:nvSpPr>
          <p:cNvPr id="28" name="文本框 99">
            <a:extLst>
              <a:ext uri="{FF2B5EF4-FFF2-40B4-BE49-F238E27FC236}">
                <a16:creationId xmlns="" xmlns:a16="http://schemas.microsoft.com/office/drawing/2014/main" id="{97DF358D-8AC9-461B-9371-BDE1F3FF8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8097" y="1552356"/>
            <a:ext cx="2682357" cy="2192908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涉及积的乘方的混合运算，一般先算积的乘方，再算乘法，最后算加减，然后合并同类项．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30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3" grpId="0"/>
      <p:bldP spid="28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>
            <a:extLst>
              <a:ext uri="{FF2B5EF4-FFF2-40B4-BE49-F238E27FC236}">
                <a16:creationId xmlns="" xmlns:a16="http://schemas.microsoft.com/office/drawing/2014/main" id="{4C05B4B9-4A37-4EB0-A592-0FB1DAAC0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713" y="1145666"/>
            <a:ext cx="4889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如何简便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(0.04)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2004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×[(–5)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2004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</a:p>
        </p:txBody>
      </p:sp>
      <p:sp>
        <p:nvSpPr>
          <p:cNvPr id="21511" name="文本框 21510">
            <a:extLst>
              <a:ext uri="{FF2B5EF4-FFF2-40B4-BE49-F238E27FC236}">
                <a16:creationId xmlns="" xmlns:a16="http://schemas.microsoft.com/office/drawing/2014/main" id="{61870B93-5B40-48AC-8D84-C1DD1C3E4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439" y="2182386"/>
            <a:ext cx="3372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=(0.2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2004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× 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4008</a:t>
            </a:r>
          </a:p>
        </p:txBody>
      </p:sp>
      <p:sp>
        <p:nvSpPr>
          <p:cNvPr id="21512" name="文本框 21511">
            <a:extLst>
              <a:ext uri="{FF2B5EF4-FFF2-40B4-BE49-F238E27FC236}">
                <a16:creationId xmlns="" xmlns:a16="http://schemas.microsoft.com/office/drawing/2014/main" id="{0D4D4C1C-AC1A-44EF-BEAC-1942DDBB5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439" y="2687211"/>
            <a:ext cx="3847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=(0.2)</a:t>
            </a:r>
            <a:r>
              <a:rPr lang="en-US" altLang="zh-CN" sz="2400" b="1" baseline="30000" dirty="0" smtClean="0">
                <a:latin typeface="+mn-lt"/>
              </a:rPr>
              <a:t>4008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× 5</a:t>
            </a:r>
            <a:r>
              <a:rPr lang="en-US" altLang="zh-CN" sz="2400" b="1" baseline="30000" dirty="0">
                <a:latin typeface="+mn-lt"/>
              </a:rPr>
              <a:t>4008</a:t>
            </a:r>
          </a:p>
        </p:txBody>
      </p:sp>
      <p:sp>
        <p:nvSpPr>
          <p:cNvPr id="21513" name="文本框 21512">
            <a:extLst>
              <a:ext uri="{FF2B5EF4-FFF2-40B4-BE49-F238E27FC236}">
                <a16:creationId xmlns="" xmlns:a16="http://schemas.microsoft.com/office/drawing/2014/main" id="{97BE06AC-07F5-45C5-AE13-62F108848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439" y="3212673"/>
            <a:ext cx="2951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=(0.2 </a:t>
            </a:r>
            <a:r>
              <a:rPr lang="en-US" altLang="zh-CN" sz="2400" b="1" dirty="0">
                <a:latin typeface="+mn-lt"/>
              </a:rPr>
              <a:t>×</a:t>
            </a:r>
            <a:r>
              <a:rPr lang="en-US" altLang="zh-CN" sz="2400" b="1" dirty="0" smtClean="0">
                <a:latin typeface="+mn-lt"/>
              </a:rPr>
              <a:t>5)</a:t>
            </a:r>
            <a:r>
              <a:rPr lang="en-US" altLang="zh-CN" sz="2400" b="1" baseline="30000" dirty="0" smtClean="0">
                <a:latin typeface="+mn-lt"/>
              </a:rPr>
              <a:t>4008</a:t>
            </a:r>
            <a:endParaRPr lang="en-US" altLang="zh-CN" sz="2400" b="1" baseline="30000" dirty="0">
              <a:latin typeface="+mn-lt"/>
            </a:endParaRPr>
          </a:p>
        </p:txBody>
      </p:sp>
      <p:sp>
        <p:nvSpPr>
          <p:cNvPr id="21514" name="文本框 21513">
            <a:extLst>
              <a:ext uri="{FF2B5EF4-FFF2-40B4-BE49-F238E27FC236}">
                <a16:creationId xmlns="" xmlns:a16="http://schemas.microsoft.com/office/drawing/2014/main" id="{9634B9D1-B3AC-4C98-9071-6C5142CF4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439" y="3730198"/>
            <a:ext cx="1087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=1</a:t>
            </a:r>
            <a:r>
              <a:rPr lang="en-US" altLang="zh-CN" sz="2400" b="1" baseline="30000">
                <a:solidFill>
                  <a:srgbClr val="FF0000"/>
                </a:solidFill>
                <a:latin typeface="+mn-lt"/>
              </a:rPr>
              <a:t>4008</a:t>
            </a:r>
          </a:p>
        </p:txBody>
      </p:sp>
      <p:sp>
        <p:nvSpPr>
          <p:cNvPr id="21515" name="文本框 21514">
            <a:extLst>
              <a:ext uri="{FF2B5EF4-FFF2-40B4-BE49-F238E27FC236}">
                <a16:creationId xmlns="" xmlns:a16="http://schemas.microsoft.com/office/drawing/2014/main" id="{A4FF78DB-2415-4EAE-A5A7-23E6D8F76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889" y="1702961"/>
            <a:ext cx="3929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(0.04)</a:t>
            </a:r>
            <a:r>
              <a:rPr lang="en-US" altLang="zh-CN" sz="2400" b="1" baseline="30000" dirty="0" smtClean="0">
                <a:latin typeface="+mn-lt"/>
              </a:rPr>
              <a:t>2004</a:t>
            </a:r>
            <a:r>
              <a:rPr lang="en-US" altLang="zh-CN" sz="2400" b="1" dirty="0" smtClean="0">
                <a:latin typeface="+mn-lt"/>
              </a:rPr>
              <a:t>×[(–5)</a:t>
            </a:r>
            <a:r>
              <a:rPr lang="en-US" altLang="zh-CN" sz="2400" b="1" baseline="30000" dirty="0" smtClean="0">
                <a:latin typeface="+mn-lt"/>
              </a:rPr>
              <a:t>2004</a:t>
            </a:r>
            <a:r>
              <a:rPr lang="en-US" altLang="zh-CN" sz="2400" b="1" dirty="0" smtClean="0">
                <a:latin typeface="+mn-lt"/>
              </a:rPr>
              <a:t>]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baseline="30000" dirty="0">
              <a:latin typeface="+mn-lt"/>
            </a:endParaRPr>
          </a:p>
        </p:txBody>
      </p:sp>
      <p:sp>
        <p:nvSpPr>
          <p:cNvPr id="21521" name="文本框 21520">
            <a:extLst>
              <a:ext uri="{FF2B5EF4-FFF2-40B4-BE49-F238E27FC236}">
                <a16:creationId xmlns="" xmlns:a16="http://schemas.microsoft.com/office/drawing/2014/main" id="{F5B6FD46-8EC6-49C3-9231-F1E501E06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439" y="4163586"/>
            <a:ext cx="715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=1.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701B93F-0E3F-42FA-9C93-1CFD7838F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00" y="1707867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解法一：</a:t>
            </a:r>
            <a:endParaRPr lang="zh-CN" altLang="en-US" sz="21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5541" name="文本框 65540">
            <a:extLst>
              <a:ext uri="{FF2B5EF4-FFF2-40B4-BE49-F238E27FC236}">
                <a16:creationId xmlns="" xmlns:a16="http://schemas.microsoft.com/office/drawing/2014/main" id="{FC551D30-A00A-48A2-91BC-7A2A28F6A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9088" y="2332038"/>
            <a:ext cx="37752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=(0.04)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2004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×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[(–5)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]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2004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2" name="文本框 65541">
            <a:extLst>
              <a:ext uri="{FF2B5EF4-FFF2-40B4-BE49-F238E27FC236}">
                <a16:creationId xmlns="" xmlns:a16="http://schemas.microsoft.com/office/drawing/2014/main" id="{F9C7C7CD-A5B2-4663-A97E-40AEAF028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9087" y="3465513"/>
            <a:ext cx="32085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</a:rPr>
              <a:t>=(0.04×25)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65543" name="文本框 65542">
            <a:extLst>
              <a:ext uri="{FF2B5EF4-FFF2-40B4-BE49-F238E27FC236}">
                <a16:creationId xmlns="" xmlns:a16="http://schemas.microsoft.com/office/drawing/2014/main" id="{EF5D2456-C920-4BBF-BEB1-1FCC3D941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9088" y="4005263"/>
            <a:ext cx="982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=1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</a:rPr>
              <a:t>2004</a:t>
            </a:r>
          </a:p>
        </p:txBody>
      </p:sp>
      <p:sp>
        <p:nvSpPr>
          <p:cNvPr id="65544" name="文本框 65543">
            <a:extLst>
              <a:ext uri="{FF2B5EF4-FFF2-40B4-BE49-F238E27FC236}">
                <a16:creationId xmlns="" xmlns:a16="http://schemas.microsoft.com/office/drawing/2014/main" id="{218D758F-EF46-45D3-9C97-4292F2066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1" y="4491038"/>
            <a:ext cx="1257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=1.</a:t>
            </a:r>
          </a:p>
        </p:txBody>
      </p:sp>
      <p:sp>
        <p:nvSpPr>
          <p:cNvPr id="65545" name="矩形 65544">
            <a:extLst>
              <a:ext uri="{FF2B5EF4-FFF2-40B4-BE49-F238E27FC236}">
                <a16:creationId xmlns="" xmlns:a16="http://schemas.microsoft.com/office/drawing/2014/main" id="{132B75A5-FC2C-4505-96F1-3F67F97B9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9088" y="2925763"/>
            <a:ext cx="36130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n-lt"/>
              </a:rPr>
              <a:t>= </a:t>
            </a:r>
            <a:r>
              <a:rPr lang="en-US" altLang="zh-CN" sz="2100" b="1" dirty="0" smtClean="0">
                <a:latin typeface="+mn-lt"/>
              </a:rPr>
              <a:t>(0.04)</a:t>
            </a:r>
            <a:r>
              <a:rPr lang="en-US" altLang="zh-CN" sz="2100" b="1" baseline="30000" dirty="0" smtClean="0">
                <a:latin typeface="+mn-lt"/>
              </a:rPr>
              <a:t>2004 </a:t>
            </a:r>
            <a:r>
              <a:rPr lang="en-US" altLang="zh-CN" sz="2100" b="1" dirty="0" smtClean="0">
                <a:latin typeface="+mn-lt"/>
              </a:rPr>
              <a:t>×(25)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 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65547" name="文本框 65546">
            <a:extLst>
              <a:ext uri="{FF2B5EF4-FFF2-40B4-BE49-F238E27FC236}">
                <a16:creationId xmlns="" xmlns:a16="http://schemas.microsoft.com/office/drawing/2014/main" id="{821B3AE6-0DF4-4D93-A19C-1D507C764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8613" y="1747838"/>
            <a:ext cx="35024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(0.04)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×[(–5)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]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C7FBCD3-1DFE-4EE7-B10E-532990934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2531" y="1762261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解法二：</a:t>
            </a:r>
            <a:endParaRPr lang="zh-CN" altLang="en-US" sz="21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46726" y="456115"/>
            <a:ext cx="1599743" cy="654879"/>
            <a:chOff x="383119" y="652379"/>
            <a:chExt cx="1599743" cy="654878"/>
          </a:xfrm>
        </p:grpSpPr>
        <p:grpSp>
          <p:nvGrpSpPr>
            <p:cNvPr id="27" name="组合 26"/>
            <p:cNvGrpSpPr/>
            <p:nvPr/>
          </p:nvGrpSpPr>
          <p:grpSpPr>
            <a:xfrm>
              <a:off x="835070" y="764930"/>
              <a:ext cx="1147792" cy="438801"/>
              <a:chOff x="835070" y="764930"/>
              <a:chExt cx="1147792" cy="438801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+mn-lt"/>
                  <a:ea typeface="微软雅黑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79562" y="783109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议一议</a:t>
                </a:r>
              </a:p>
            </p:txBody>
          </p:sp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/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2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1513" grpId="0"/>
      <p:bldP spid="21514" grpId="0"/>
      <p:bldP spid="21515" grpId="0"/>
      <p:bldP spid="21521" grpId="0"/>
      <p:bldP spid="4" grpId="0"/>
      <p:bldP spid="65541" grpId="0"/>
      <p:bldP spid="65542" grpId="0"/>
      <p:bldP spid="65543" grpId="0"/>
      <p:bldP spid="65544" grpId="0"/>
      <p:bldP spid="65545" grpId="0"/>
      <p:bldP spid="65547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2608"/>
            <a:ext cx="8593137" cy="4560891"/>
            <a:chOff x="157163" y="582609"/>
            <a:chExt cx="8593137" cy="4148782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4148779"/>
              <a:chOff x="-3593057" y="1567519"/>
              <a:chExt cx="8776917" cy="4129907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4129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6A56B2F1-D5BE-4050-9563-5EA266DA1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128" y="1199966"/>
            <a:ext cx="6451134" cy="2862322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①</a:t>
            </a:r>
            <a:r>
              <a:rPr lang="zh-CN" altLang="en-US" sz="2400" b="1" dirty="0">
                <a:latin typeface="+mn-lt"/>
              </a:rPr>
              <a:t>逆用积的乘方公式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，要灵活运用，对于不符合公式的形式，要通过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恒等变形</a:t>
            </a:r>
            <a:r>
              <a:rPr lang="zh-CN" altLang="en-US" sz="2400" b="1" dirty="0">
                <a:latin typeface="+mn-lt"/>
              </a:rPr>
              <a:t>，转化为公式的形式</a:t>
            </a:r>
            <a:r>
              <a:rPr lang="zh-CN" altLang="en-US" sz="2400" b="1" dirty="0" smtClean="0">
                <a:latin typeface="+mn-lt"/>
              </a:rPr>
              <a:t>．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②</a:t>
            </a:r>
            <a:r>
              <a:rPr lang="zh-CN" altLang="en-US" sz="2400" b="1" dirty="0">
                <a:latin typeface="+mn-lt"/>
              </a:rPr>
              <a:t>一般转化为底数</a:t>
            </a:r>
            <a:r>
              <a:rPr lang="zh-CN" altLang="en-US" sz="2400" b="1" dirty="0" smtClean="0">
                <a:latin typeface="+mn-lt"/>
              </a:rPr>
              <a:t>乘积是一</a:t>
            </a:r>
            <a:r>
              <a:rPr lang="zh-CN" altLang="en-US" sz="2400" b="1" dirty="0">
                <a:latin typeface="+mn-lt"/>
              </a:rPr>
              <a:t>个正整数幂的计算较简便</a:t>
            </a:r>
            <a:r>
              <a:rPr lang="en-US" altLang="zh-CN" sz="2400" b="1" dirty="0">
                <a:latin typeface="+mn-lt"/>
              </a:rPr>
              <a:t>.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>
            <a:extLst>
              <a:ext uri="{FF2B5EF4-FFF2-40B4-BE49-F238E27FC236}">
                <a16:creationId xmlns="" xmlns:a16="http://schemas.microsoft.com/office/drawing/2014/main" id="{CB4BB4E4-10C6-4DB3-B186-597C5C0AF6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653486"/>
              </p:ext>
            </p:extLst>
          </p:nvPr>
        </p:nvGraphicFramePr>
        <p:xfrm>
          <a:off x="2690959" y="459908"/>
          <a:ext cx="1157287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59" r:id="rId3" imgW="672840" imgH="469800" progId="Equation.DSMT4">
                  <p:embed/>
                </p:oleObj>
              </mc:Choice>
              <mc:Fallback>
                <p:oleObj r:id="rId3" imgW="672840" imgH="469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959" y="459908"/>
                        <a:ext cx="1157287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CDC7636B-464D-49BC-8839-2FB4554CE5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265235"/>
              </p:ext>
            </p:extLst>
          </p:nvPr>
        </p:nvGraphicFramePr>
        <p:xfrm>
          <a:off x="2799279" y="1391294"/>
          <a:ext cx="1682293" cy="925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60" name="Equation" r:id="rId5" imgW="990360" imgH="545760" progId="Equation.DSMT4">
                  <p:embed/>
                </p:oleObj>
              </mc:Choice>
              <mc:Fallback>
                <p:oleObj name="Equation" r:id="rId5" imgW="990360" imgH="5457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9279" y="1391294"/>
                        <a:ext cx="1682293" cy="925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>
            <a:extLst>
              <a:ext uri="{FF2B5EF4-FFF2-40B4-BE49-F238E27FC236}">
                <a16:creationId xmlns="" xmlns:a16="http://schemas.microsoft.com/office/drawing/2014/main" id="{E5C0FBF3-AC4C-4FF4-BA66-63C1A7409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8200" y="1622964"/>
            <a:ext cx="1662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</a:p>
        </p:txBody>
      </p:sp>
      <p:graphicFrame>
        <p:nvGraphicFramePr>
          <p:cNvPr id="6" name="Object 3">
            <a:extLst>
              <a:ext uri="{FF2B5EF4-FFF2-40B4-BE49-F238E27FC236}">
                <a16:creationId xmlns="" xmlns:a16="http://schemas.microsoft.com/office/drawing/2014/main" id="{2E93944A-5B28-428F-AC4D-FF9DF641B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902388"/>
              </p:ext>
            </p:extLst>
          </p:nvPr>
        </p:nvGraphicFramePr>
        <p:xfrm>
          <a:off x="2805783" y="2342992"/>
          <a:ext cx="1413879" cy="858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61" r:id="rId7" imgW="774360" imgH="469800" progId="Equation.DSMT4">
                  <p:embed/>
                </p:oleObj>
              </mc:Choice>
              <mc:Fallback>
                <p:oleObj r:id="rId7" imgW="774360" imgH="469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783" y="2342992"/>
                        <a:ext cx="1413879" cy="858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>
            <a:extLst>
              <a:ext uri="{FF2B5EF4-FFF2-40B4-BE49-F238E27FC236}">
                <a16:creationId xmlns="" xmlns:a16="http://schemas.microsoft.com/office/drawing/2014/main" id="{2F2AAB75-8741-4904-A517-F51E04DB43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673594"/>
              </p:ext>
            </p:extLst>
          </p:nvPr>
        </p:nvGraphicFramePr>
        <p:xfrm>
          <a:off x="4255507" y="2326213"/>
          <a:ext cx="1717456" cy="80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62" r:id="rId9" imgW="1002960" imgH="469800" progId="Equation.DSMT4">
                  <p:embed/>
                </p:oleObj>
              </mc:Choice>
              <mc:Fallback>
                <p:oleObj r:id="rId9" imgW="1002960" imgH="46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5507" y="2326213"/>
                        <a:ext cx="1717456" cy="804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>
            <a:extLst>
              <a:ext uri="{FF2B5EF4-FFF2-40B4-BE49-F238E27FC236}">
                <a16:creationId xmlns="" xmlns:a16="http://schemas.microsoft.com/office/drawing/2014/main" id="{8B2095A8-A5CE-4B82-8202-B281EF9050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355797"/>
              </p:ext>
            </p:extLst>
          </p:nvPr>
        </p:nvGraphicFramePr>
        <p:xfrm>
          <a:off x="2751138" y="3446303"/>
          <a:ext cx="1745361" cy="870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63" r:id="rId11" imgW="939600" imgH="469800" progId="Equation.DSMT4">
                  <p:embed/>
                </p:oleObj>
              </mc:Choice>
              <mc:Fallback>
                <p:oleObj r:id="rId11" imgW="939600" imgH="469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1138" y="3446303"/>
                        <a:ext cx="1745361" cy="870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>
            <a:extLst>
              <a:ext uri="{FF2B5EF4-FFF2-40B4-BE49-F238E27FC236}">
                <a16:creationId xmlns="" xmlns:a16="http://schemas.microsoft.com/office/drawing/2014/main" id="{829E327B-C825-4FA9-9FB0-A4990740F9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384713"/>
              </p:ext>
            </p:extLst>
          </p:nvPr>
        </p:nvGraphicFramePr>
        <p:xfrm>
          <a:off x="4649788" y="3714591"/>
          <a:ext cx="6286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64" r:id="rId13" imgW="280021" imgH="177900" progId="Equation.DSMT4">
                  <p:embed/>
                </p:oleObj>
              </mc:Choice>
              <mc:Fallback>
                <p:oleObj r:id="rId13" imgW="280021" imgH="1779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9788" y="3714591"/>
                        <a:ext cx="6286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56" name="矩形 12">
            <a:extLst>
              <a:ext uri="{FF2B5EF4-FFF2-40B4-BE49-F238E27FC236}">
                <a16:creationId xmlns="" xmlns:a16="http://schemas.microsoft.com/office/drawing/2014/main" id="{ED31CCFD-1E6D-4701-95BD-90B58843B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931" y="685747"/>
            <a:ext cx="1752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2E75B6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  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65290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202"/>
            <a:chOff x="123" y="40"/>
            <a:chExt cx="3160" cy="751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组合 3">
            <a:extLst>
              <a:ext uri="{FF2B5EF4-FFF2-40B4-BE49-F238E27FC236}">
                <a16:creationId xmlns="" xmlns:a16="http://schemas.microsoft.com/office/drawing/2014/main" id="{87FE4D7E-B20F-45CA-AB2A-C1790C032866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497354"/>
            <a:ext cx="1879600" cy="476250"/>
            <a:chOff x="497257" y="753279"/>
            <a:chExt cx="1881032" cy="477054"/>
          </a:xfrm>
        </p:grpSpPr>
        <p:grpSp>
          <p:nvGrpSpPr>
            <p:cNvPr id="79874" name="组合 2">
              <a:extLst>
                <a:ext uri="{FF2B5EF4-FFF2-40B4-BE49-F238E27FC236}">
                  <a16:creationId xmlns="" xmlns:a16="http://schemas.microsoft.com/office/drawing/2014/main" id="{E4D04CAF-AD2D-4E6D-9322-93586F9BD1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4E4E7B18-9D2D-46D7-8381-044B8FFA8F09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6179F641-1D7D-4BCE-8B1E-FF9C738766E1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A4E4AD38-D764-47C9-A456-A92786BF9170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EB802B97-5FEC-4F27-BAE8-71EA1BA6743F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9879" name="矩形 1">
              <a:extLst>
                <a:ext uri="{FF2B5EF4-FFF2-40B4-BE49-F238E27FC236}">
                  <a16:creationId xmlns="" xmlns:a16="http://schemas.microsoft.com/office/drawing/2014/main" id="{8EB74D97-BBCF-472E-AA9C-D332E2DBD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sp>
        <p:nvSpPr>
          <p:cNvPr id="79886" name="文本框 6">
            <a:extLst>
              <a:ext uri="{FF2B5EF4-FFF2-40B4-BE49-F238E27FC236}">
                <a16:creationId xmlns="" xmlns:a16="http://schemas.microsoft.com/office/drawing/2014/main" id="{CFB52B00-88C0-4585-BEF1-4B12FEE74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931" y="2873444"/>
            <a:ext cx="74533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∵2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800" b="1" i="1" baseline="30000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4•2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=2，∴2•2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=1，∴2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1+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1+n=0，∴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887" name="TextBox 2">
                <a:extLst>
                  <a:ext uri="{FF2B5EF4-FFF2-40B4-BE49-F238E27FC236}">
                    <a16:creationId xmlns="" xmlns:a16="http://schemas.microsoft.com/office/drawing/2014/main" id="{74CBED30-7CA4-4D6C-8360-7F23E60BDC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1968" y="1275714"/>
                <a:ext cx="8451850" cy="1709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1.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若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=2，则</a:t>
                </a:r>
                <a:r>
                  <a:rPr lang="zh-CN" altLang="zh-CN" sz="2800" b="1" i="1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(</a:t>
                </a:r>
                <a:r>
                  <a:rPr lang="zh-CN" altLang="zh-CN" sz="2800" b="1" dirty="0">
                    <a:latin typeface="楷体" pitchFamily="49" charset="-122"/>
                    <a:ea typeface="楷体" pitchFamily="49" charset="-122"/>
                  </a:rPr>
                  <a:t>　　</a:t>
                </a:r>
                <a:r>
                  <a:rPr lang="en-US" altLang="zh-CN" sz="2800" b="1" dirty="0" smtClean="0">
                    <a:latin typeface="楷体" pitchFamily="49" charset="-122"/>
                    <a:ea typeface="楷体" pitchFamily="49" charset="-122"/>
                  </a:rPr>
                  <a:t>)</a:t>
                </a:r>
                <a:endParaRPr lang="zh-CN" altLang="zh-CN" sz="2800" b="1" dirty="0">
                  <a:latin typeface="楷体" pitchFamily="49" charset="-122"/>
                  <a:ea typeface="楷体" pitchFamily="49" charset="-122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A．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1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B．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C．0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 xmlns="">
          <p:sp>
            <p:nvSpPr>
              <p:cNvPr id="79887" name="TextBox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74CBED30-7CA4-4D6C-8360-7F23E60BD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1968" y="1275714"/>
                <a:ext cx="8451850" cy="1709552"/>
              </a:xfrm>
              <a:prstGeom prst="rect">
                <a:avLst/>
              </a:prstGeom>
              <a:blipFill rotWithShape="1">
                <a:blip r:embed="rId2"/>
                <a:stretch>
                  <a:fillRect l="-1515" b="-10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F20B380-3F58-409B-A802-4F11B89FB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2693" y="1461732"/>
            <a:ext cx="5445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800" b="1" dirty="0">
              <a:latin typeface="+mn-lt"/>
            </a:endParaRP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202"/>
            <a:chOff x="123" y="40"/>
            <a:chExt cx="3160" cy="751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1211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组合 3">
            <a:extLst>
              <a:ext uri="{FF2B5EF4-FFF2-40B4-BE49-F238E27FC236}">
                <a16:creationId xmlns="" xmlns:a16="http://schemas.microsoft.com/office/drawing/2014/main" id="{87FE4D7E-B20F-45CA-AB2A-C1790C032866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497354"/>
            <a:ext cx="1879600" cy="476250"/>
            <a:chOff x="497257" y="753279"/>
            <a:chExt cx="1881032" cy="477054"/>
          </a:xfrm>
        </p:grpSpPr>
        <p:grpSp>
          <p:nvGrpSpPr>
            <p:cNvPr id="79874" name="组合 2">
              <a:extLst>
                <a:ext uri="{FF2B5EF4-FFF2-40B4-BE49-F238E27FC236}">
                  <a16:creationId xmlns="" xmlns:a16="http://schemas.microsoft.com/office/drawing/2014/main" id="{E4D04CAF-AD2D-4E6D-9322-93586F9BD1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4E4E7B18-9D2D-46D7-8381-044B8FFA8F09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6179F641-1D7D-4BCE-8B1E-FF9C738766E1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A4E4AD38-D764-47C9-A456-A92786BF9170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EB802B97-5FEC-4F27-BAE8-71EA1BA6743F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9879" name="矩形 1">
              <a:extLst>
                <a:ext uri="{FF2B5EF4-FFF2-40B4-BE49-F238E27FC236}">
                  <a16:creationId xmlns="" xmlns:a16="http://schemas.microsoft.com/office/drawing/2014/main" id="{8EB74D97-BBCF-472E-AA9C-D332E2DBD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sp>
        <p:nvSpPr>
          <p:cNvPr id="79888" name="文本框 3">
            <a:extLst>
              <a:ext uri="{FF2B5EF4-FFF2-40B4-BE49-F238E27FC236}">
                <a16:creationId xmlns="" xmlns:a16="http://schemas.microsoft.com/office/drawing/2014/main" id="{BB565487-1ECE-41A1-829C-F125C82F7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586" y="1141384"/>
            <a:ext cx="7385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运算正确的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B．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D．3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=1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F922CEB-D92F-4B32-BB41-7C7171CBC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3725" y="1251538"/>
            <a:ext cx="55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C 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8156" y="2517087"/>
            <a:ext cx="1951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(–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–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；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53050" y="2485792"/>
            <a:ext cx="15456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•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=a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；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53050" y="3403755"/>
            <a:ext cx="15905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3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–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202"/>
            <a:chOff x="123" y="40"/>
            <a:chExt cx="3160" cy="751"/>
          </a:xfrm>
        </p:grpSpPr>
        <p:cxnSp>
          <p:nvCxnSpPr>
            <p:cNvPr id="23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">
            <a:extLst>
              <a:ext uri="{FF2B5EF4-FFF2-40B4-BE49-F238E27FC236}">
                <a16:creationId xmlns="" xmlns:a16="http://schemas.microsoft.com/office/drawing/2014/main" id="{B1D79FB9-83C4-4951-AE73-AA3F771BC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65" y="641319"/>
            <a:ext cx="739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已知一个正方体的棱长为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2×10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你能计算出它的体积是多少吗？  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          </a:t>
            </a:r>
          </a:p>
        </p:txBody>
      </p:sp>
      <p:sp>
        <p:nvSpPr>
          <p:cNvPr id="18441" name="Text Box 9">
            <a:extLst>
              <a:ext uri="{FF2B5EF4-FFF2-40B4-BE49-F238E27FC236}">
                <a16:creationId xmlns="" xmlns:a16="http://schemas.microsoft.com/office/drawing/2014/main" id="{EA90A6EF-4C42-40F9-96E8-A9424FECA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965" y="3246030"/>
            <a:ext cx="772814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数是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的乘积，虽然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是幂，但总体来看，它是积的乘方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积的乘方如何运算呢？能不能找到一个运算法则？ </a:t>
            </a:r>
          </a:p>
        </p:txBody>
      </p:sp>
      <p:sp>
        <p:nvSpPr>
          <p:cNvPr id="18443" name="Text Box 11">
            <a:extLst>
              <a:ext uri="{FF2B5EF4-FFF2-40B4-BE49-F238E27FC236}">
                <a16:creationId xmlns="" xmlns:a16="http://schemas.microsoft.com/office/drawing/2014/main" id="{C803F4B0-6546-47E1-94FE-36A0DB9F2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5438" y="2616455"/>
            <a:ext cx="1704975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是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幂的乘方形式吗？</a:t>
            </a:r>
          </a:p>
        </p:txBody>
      </p:sp>
      <p:graphicFrame>
        <p:nvGraphicFramePr>
          <p:cNvPr id="18450" name="Object 18">
            <a:extLst>
              <a:ext uri="{FF2B5EF4-FFF2-40B4-BE49-F238E27FC236}">
                <a16:creationId xmlns="" xmlns:a16="http://schemas.microsoft.com/office/drawing/2014/main" id="{6A6DA1EB-6F77-49B8-9407-2CD88AA5BECA}"/>
              </a:ext>
            </a:extLst>
          </p:cNvPr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93805331"/>
              </p:ext>
            </p:extLst>
          </p:nvPr>
        </p:nvGraphicFramePr>
        <p:xfrm>
          <a:off x="2029631" y="2313046"/>
          <a:ext cx="25304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7" r:id="rId3" imgW="1032120" imgH="168120" progId="Equation.DSMT4">
                  <p:embed/>
                </p:oleObj>
              </mc:Choice>
              <mc:Fallback>
                <p:oleObj r:id="rId3" imgW="1032120" imgH="168120" progId="Equation.DSMT4">
                  <p:embed/>
                  <p:pic>
                    <p:nvPicPr>
                      <p:cNvPr id="0" name="Object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9631" y="2313046"/>
                        <a:ext cx="253047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470" name="组合 1">
            <a:extLst>
              <a:ext uri="{FF2B5EF4-FFF2-40B4-BE49-F238E27FC236}">
                <a16:creationId xmlns="" xmlns:a16="http://schemas.microsoft.com/office/drawing/2014/main" id="{3A0F1481-74C8-4753-9572-C67036B74377}"/>
              </a:ext>
            </a:extLst>
          </p:cNvPr>
          <p:cNvGrpSpPr>
            <a:grpSpLocks/>
          </p:cNvGrpSpPr>
          <p:nvPr/>
        </p:nvGrpSpPr>
        <p:grpSpPr bwMode="auto">
          <a:xfrm>
            <a:off x="0" y="-61875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FC49F247-83EC-4A4D-BC24-8884AABCB7D1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472" name="文本框 18">
              <a:extLst>
                <a:ext uri="{FF2B5EF4-FFF2-40B4-BE49-F238E27FC236}">
                  <a16:creationId xmlns="" xmlns:a16="http://schemas.microsoft.com/office/drawing/2014/main" id="{6F608F56-7326-4E56-9026-1BD0E19EAC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9FCD5487-E03C-4E4A-B47E-98F460CE54E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6247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63" y="1241483"/>
            <a:ext cx="2218492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AutoShape 10">
            <a:extLst>
              <a:ext uri="{FF2B5EF4-FFF2-40B4-BE49-F238E27FC236}">
                <a16:creationId xmlns="" xmlns:a16="http://schemas.microsoft.com/office/drawing/2014/main" id="{A9C6DEFF-1BC7-4C59-8011-6A208F013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499" y="2481263"/>
            <a:ext cx="2146300" cy="901700"/>
          </a:xfrm>
          <a:prstGeom prst="wedgeEllipseCallout">
            <a:avLst>
              <a:gd name="adj1" fmla="val -77565"/>
              <a:gd name="adj2" fmla="val -50921"/>
            </a:avLst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zh-CN" sz="210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3" grpId="0"/>
      <p:bldP spid="1844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3">
            <a:extLst>
              <a:ext uri="{FF2B5EF4-FFF2-40B4-BE49-F238E27FC236}">
                <a16:creationId xmlns="" xmlns:a16="http://schemas.microsoft.com/office/drawing/2014/main" id="{031A217E-9A8B-4C3D-AD2C-1CA54CC05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868" y="2676525"/>
            <a:ext cx="7336631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下列运算正确的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A.  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C.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endParaRPr lang="en-US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Text Box 6">
            <a:extLst>
              <a:ext uri="{FF2B5EF4-FFF2-40B4-BE49-F238E27FC236}">
                <a16:creationId xmlns="" xmlns:a16="http://schemas.microsoft.com/office/drawing/2014/main" id="{75A5878E-A8E6-45C3-8D1D-E2155B07E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4931" y="2779819"/>
            <a:ext cx="52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899" name="文本框 1">
            <a:extLst>
              <a:ext uri="{FF2B5EF4-FFF2-40B4-BE49-F238E27FC236}">
                <a16:creationId xmlns="" xmlns:a16="http://schemas.microsoft.com/office/drawing/2014/main" id="{34F8B797-895A-4E5E-8D14-0B9B57CF7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7279" y="992281"/>
            <a:ext cx="61807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B．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baseline="30000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6">
            <a:extLst>
              <a:ext uri="{FF2B5EF4-FFF2-40B4-BE49-F238E27FC236}">
                <a16:creationId xmlns="" xmlns:a16="http://schemas.microsoft.com/office/drawing/2014/main" id="{A8B80C02-5627-4706-A1F7-00B4CD50E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393" y="1095575"/>
            <a:ext cx="52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0901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80902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0903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0906" name="组合 7">
            <a:extLst>
              <a:ext uri="{FF2B5EF4-FFF2-40B4-BE49-F238E27FC236}">
                <a16:creationId xmlns="" xmlns:a16="http://schemas.microsoft.com/office/drawing/2014/main" id="{0D1810BD-CD71-44E5-A0AF-2F82B04ABEEE}"/>
              </a:ext>
            </a:extLst>
          </p:cNvPr>
          <p:cNvGrpSpPr>
            <a:grpSpLocks/>
          </p:cNvGrpSpPr>
          <p:nvPr/>
        </p:nvGrpSpPr>
        <p:grpSpPr bwMode="auto">
          <a:xfrm>
            <a:off x="3321256" y="536318"/>
            <a:ext cx="2480310" cy="476992"/>
            <a:chOff x="5070" y="1139"/>
            <a:chExt cx="3905" cy="753"/>
          </a:xfrm>
        </p:grpSpPr>
        <p:grpSp>
          <p:nvGrpSpPr>
            <p:cNvPr id="80907" name="组合 1">
              <a:extLst>
                <a:ext uri="{FF2B5EF4-FFF2-40B4-BE49-F238E27FC236}">
                  <a16:creationId xmlns="" xmlns:a16="http://schemas.microsoft.com/office/drawing/2014/main" id="{DFE31378-6ACA-4CB7-AC38-62EB53387D0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84AF665D-C8F6-46AB-9DE6-138A7462E64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D92D8072-8234-4014-B66F-5D7EF88325A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A2BBA8D7-5F23-4048-8C81-50C27F8B9A05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F0D1474A-339E-470E-A7C0-454358F2F02C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0E6A4029-4F7B-4D48-BE60-5ED7E5514E43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13" name="TextBox 15">
              <a:extLst>
                <a:ext uri="{FF2B5EF4-FFF2-40B4-BE49-F238E27FC236}">
                  <a16:creationId xmlns="" xmlns:a16="http://schemas.microsoft.com/office/drawing/2014/main" id="{8C5CDA42-0C0D-40C0-8176-F66B4BC21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1139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2">
            <a:extLst>
              <a:ext uri="{FF2B5EF4-FFF2-40B4-BE49-F238E27FC236}">
                <a16:creationId xmlns="" xmlns:a16="http://schemas.microsoft.com/office/drawing/2014/main" id="{BC3D47FC-37CA-4415-A2FF-16BF98142004}"/>
              </a:ext>
            </a:extLst>
          </p:cNvPr>
          <p:cNvGrpSpPr>
            <a:grpSpLocks/>
          </p:cNvGrpSpPr>
          <p:nvPr/>
        </p:nvGrpSpPr>
        <p:grpSpPr bwMode="auto">
          <a:xfrm>
            <a:off x="1084269" y="1017653"/>
            <a:ext cx="6726417" cy="2123653"/>
            <a:chOff x="165" y="2288"/>
            <a:chExt cx="14126" cy="4462"/>
          </a:xfrm>
        </p:grpSpPr>
        <p:sp>
          <p:nvSpPr>
            <p:cNvPr id="81922" name="Text Box 7">
              <a:extLst>
                <a:ext uri="{FF2B5EF4-FFF2-40B4-BE49-F238E27FC236}">
                  <a16:creationId xmlns="" xmlns:a16="http://schemas.microsoft.com/office/drawing/2014/main" id="{C865F9A9-62CF-4E9D-B512-2AAD4AE73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" y="2288"/>
              <a:ext cx="14126" cy="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3.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计算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(1) 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8</a:t>
              </a:r>
              <a:r>
                <a:rPr lang="en-US" altLang="zh-CN" sz="2400" b="1" baseline="30000" dirty="0">
                  <a:latin typeface="+mn-lt"/>
                  <a:ea typeface="楷体" panose="02010609060101010101" pitchFamily="49" charset="-122"/>
                </a:rPr>
                <a:t>2016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×0.125</a:t>
              </a:r>
              <a:r>
                <a:rPr lang="en-US" altLang="zh-CN" sz="2400" b="1" baseline="30000" dirty="0">
                  <a:latin typeface="+mn-lt"/>
                  <a:ea typeface="楷体" panose="02010609060101010101" pitchFamily="49" charset="-122"/>
                </a:rPr>
                <a:t>2015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=   ________;</a:t>
              </a: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(2)                                  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________;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(3) (0.04)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2013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×[(–5)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2013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]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=________.</a:t>
              </a:r>
            </a:p>
          </p:txBody>
        </p:sp>
        <p:graphicFrame>
          <p:nvGraphicFramePr>
            <p:cNvPr id="81923" name="对象 1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350F865F-D8CB-4552-8688-F802348D047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3055047"/>
                </p:ext>
              </p:extLst>
            </p:nvPr>
          </p:nvGraphicFramePr>
          <p:xfrm>
            <a:off x="2470" y="3602"/>
            <a:ext cx="5331" cy="1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80" r:id="rId4" imgW="1320480" imgH="469800" progId="Equation.DSMT4">
                    <p:embed/>
                  </p:oleObj>
                </mc:Choice>
                <mc:Fallback>
                  <p:oleObj r:id="rId4" imgW="1320480" imgH="4698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0" y="3602"/>
                          <a:ext cx="5331" cy="18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3974696-5AA5-4FF8-99CF-DA601B2FD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1105" y="1117447"/>
            <a:ext cx="3209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8E91576-DD26-4F06-912F-38E765C03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8460" y="1843066"/>
            <a:ext cx="4539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–3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50D42B7-0111-44D0-BD06-CACCD80A9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206" y="2588997"/>
            <a:ext cx="3209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</a:p>
        </p:txBody>
      </p:sp>
      <p:sp>
        <p:nvSpPr>
          <p:cNvPr id="81927" name="Line 19">
            <a:extLst>
              <a:ext uri="{FF2B5EF4-FFF2-40B4-BE49-F238E27FC236}">
                <a16:creationId xmlns="" xmlns:a16="http://schemas.microsoft.com/office/drawing/2014/main" id="{27E049DA-9A16-408F-810F-DCECFF03D9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8738" y="784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29" name="Text Box 2050">
            <a:extLst>
              <a:ext uri="{FF2B5EF4-FFF2-40B4-BE49-F238E27FC236}">
                <a16:creationId xmlns="" xmlns:a16="http://schemas.microsoft.com/office/drawing/2014/main" id="{378088E8-FCF9-43D8-8E8F-652BC428C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1352" y="3590435"/>
            <a:ext cx="39733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(1)(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6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(       )               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0" name="Text Box 2052">
            <a:extLst>
              <a:ext uri="{FF2B5EF4-FFF2-40B4-BE49-F238E27FC236}">
                <a16:creationId xmlns="" xmlns:a16="http://schemas.microsoft.com/office/drawing/2014/main" id="{62F9DBCF-F1BE-4382-B1E3-889885986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242" y="3590435"/>
            <a:ext cx="4572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053">
            <a:extLst>
              <a:ext uri="{FF2B5EF4-FFF2-40B4-BE49-F238E27FC236}">
                <a16:creationId xmlns="" xmlns:a16="http://schemas.microsoft.com/office/drawing/2014/main" id="{A43DE821-08F1-4193-A29F-98B7A7DA4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3486" y="3471111"/>
            <a:ext cx="4572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054">
            <a:extLst>
              <a:ext uri="{FF2B5EF4-FFF2-40B4-BE49-F238E27FC236}">
                <a16:creationId xmlns="" xmlns:a16="http://schemas.microsoft.com/office/drawing/2014/main" id="{37834536-A8B2-44C7-8F65-74E68FB16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7761" y="4096848"/>
            <a:ext cx="6286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34" name="Text Box 2055">
            <a:extLst>
              <a:ext uri="{FF2B5EF4-FFF2-40B4-BE49-F238E27FC236}">
                <a16:creationId xmlns="" xmlns:a16="http://schemas.microsoft.com/office/drawing/2014/main" id="{6016C31A-3352-4A87-B34F-D5421086B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1051" y="3484956"/>
            <a:ext cx="43530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(2)  (3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xy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=9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(      )            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3" name="Text Box 2056">
            <a:extLst>
              <a:ext uri="{FF2B5EF4-FFF2-40B4-BE49-F238E27FC236}">
                <a16:creationId xmlns="" xmlns:a16="http://schemas.microsoft.com/office/drawing/2014/main" id="{9864D3A8-1F03-4773-81F5-EBDB419C40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242" y="4089663"/>
            <a:ext cx="514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36" name="Text Box 2057">
            <a:extLst>
              <a:ext uri="{FF2B5EF4-FFF2-40B4-BE49-F238E27FC236}">
                <a16:creationId xmlns="" xmlns:a16="http://schemas.microsoft.com/office/drawing/2014/main" id="{A9ACD23E-71CE-4A11-921C-B5C369751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2663" y="4088639"/>
            <a:ext cx="3337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(3) (–2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=–4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(       )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81937" name="Text Box 2058">
            <a:extLst>
              <a:ext uri="{FF2B5EF4-FFF2-40B4-BE49-F238E27FC236}">
                <a16:creationId xmlns="" xmlns:a16="http://schemas.microsoft.com/office/drawing/2014/main" id="{C3BE3696-D54A-41AA-8702-2C01D330C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1051" y="4112266"/>
            <a:ext cx="43530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(4)  –(–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(       )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81938" name="Text Box 2059">
            <a:extLst>
              <a:ext uri="{FF2B5EF4-FFF2-40B4-BE49-F238E27FC236}">
                <a16:creationId xmlns="" xmlns:a16="http://schemas.microsoft.com/office/drawing/2014/main" id="{DAD08A00-43F7-4FA9-B4C0-EA498CA58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298" y="3084460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</a:t>
            </a:r>
          </a:p>
        </p:txBody>
      </p:sp>
      <p:grpSp>
        <p:nvGrpSpPr>
          <p:cNvPr id="30" name="组合 7">
            <a:extLst>
              <a:ext uri="{FF2B5EF4-FFF2-40B4-BE49-F238E27FC236}">
                <a16:creationId xmlns="" xmlns:a16="http://schemas.microsoft.com/office/drawing/2014/main" id="{0D1810BD-CD71-44E5-A0AF-2F82B04ABEEE}"/>
              </a:ext>
            </a:extLst>
          </p:cNvPr>
          <p:cNvGrpSpPr>
            <a:grpSpLocks/>
          </p:cNvGrpSpPr>
          <p:nvPr/>
        </p:nvGrpSpPr>
        <p:grpSpPr bwMode="auto">
          <a:xfrm>
            <a:off x="3321256" y="528083"/>
            <a:ext cx="2480310" cy="476992"/>
            <a:chOff x="5070" y="1126"/>
            <a:chExt cx="3905" cy="753"/>
          </a:xfrm>
        </p:grpSpPr>
        <p:grpSp>
          <p:nvGrpSpPr>
            <p:cNvPr id="31" name="组合 1">
              <a:extLst>
                <a:ext uri="{FF2B5EF4-FFF2-40B4-BE49-F238E27FC236}">
                  <a16:creationId xmlns="" xmlns:a16="http://schemas.microsoft.com/office/drawing/2014/main" id="{DFE31378-6ACA-4CB7-AC38-62EB53387D0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3" name="缺角矩形 32">
                <a:extLst>
                  <a:ext uri="{FF2B5EF4-FFF2-40B4-BE49-F238E27FC236}">
                    <a16:creationId xmlns="" xmlns:a16="http://schemas.microsoft.com/office/drawing/2014/main" id="{84AF665D-C8F6-46AB-9DE6-138A7462E64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缺角矩形 33">
                <a:extLst>
                  <a:ext uri="{FF2B5EF4-FFF2-40B4-BE49-F238E27FC236}">
                    <a16:creationId xmlns="" xmlns:a16="http://schemas.microsoft.com/office/drawing/2014/main" id="{D92D8072-8234-4014-B66F-5D7EF88325A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="" xmlns:a16="http://schemas.microsoft.com/office/drawing/2014/main" id="{A2BBA8D7-5F23-4048-8C81-50C27F8B9A05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F0D1474A-339E-470E-A7C0-454358F2F02C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0E6A4029-4F7B-4D48-BE60-5ED7E5514E43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2" name="TextBox 15">
              <a:extLst>
                <a:ext uri="{FF2B5EF4-FFF2-40B4-BE49-F238E27FC236}">
                  <a16:creationId xmlns="" xmlns:a16="http://schemas.microsoft.com/office/drawing/2014/main" id="{8C5CDA42-0C0D-40C0-8176-F66B4BC21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1126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9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40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41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4">
            <a:extLst>
              <a:ext uri="{FF2B5EF4-FFF2-40B4-BE49-F238E27FC236}">
                <a16:creationId xmlns="" xmlns:a16="http://schemas.microsoft.com/office/drawing/2014/main" id="{FA9F555A-F1AD-4D7D-BCD8-C9C293499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7292" y="1219605"/>
            <a:ext cx="744220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  (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;    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(2)  (2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(3) (–</a:t>
            </a:r>
            <a:r>
              <a:rPr lang="en-US" altLang="zh-CN" sz="2100" b="1" i="1" dirty="0" err="1" smtClean="0"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(4)  (5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    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(5)  (2×10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(6) (–3×10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946" name="Text Box 15">
            <a:extLst>
              <a:ext uri="{FF2B5EF4-FFF2-40B4-BE49-F238E27FC236}">
                <a16:creationId xmlns="" xmlns:a16="http://schemas.microsoft.com/office/drawing/2014/main" id="{95DA0791-F54A-4D0B-BC8D-4BFA283A0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527" y="1234056"/>
            <a:ext cx="24574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7" name="Text Box 16">
            <a:extLst>
              <a:ext uri="{FF2B5EF4-FFF2-40B4-BE49-F238E27FC236}">
                <a16:creationId xmlns="" xmlns:a16="http://schemas.microsoft.com/office/drawing/2014/main" id="{A942FE7A-3F2D-43A2-A041-BE98B1EA6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378" y="2314845"/>
            <a:ext cx="41719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7">
            <a:extLst>
              <a:ext uri="{FF2B5EF4-FFF2-40B4-BE49-F238E27FC236}">
                <a16:creationId xmlns="" xmlns:a16="http://schemas.microsoft.com/office/drawing/2014/main" id="{CC9B0786-A60C-4519-9773-8909A9EF0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4691" y="2314843"/>
            <a:ext cx="4457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19">
            <a:extLst>
              <a:ext uri="{FF2B5EF4-FFF2-40B4-BE49-F238E27FC236}">
                <a16:creationId xmlns="" xmlns:a16="http://schemas.microsoft.com/office/drawing/2014/main" id="{A54376A9-4286-4222-B6BF-1AE31AB99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4896" y="2880629"/>
            <a:ext cx="5829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0">
            <a:extLst>
              <a:ext uri="{FF2B5EF4-FFF2-40B4-BE49-F238E27FC236}">
                <a16:creationId xmlns="" xmlns:a16="http://schemas.microsoft.com/office/drawing/2014/main" id="{65E4D37D-0AE5-4A4A-BB14-30162E9BA6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4896" y="3367657"/>
            <a:ext cx="5029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(4)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1">
            <a:extLst>
              <a:ext uri="{FF2B5EF4-FFF2-40B4-BE49-F238E27FC236}">
                <a16:creationId xmlns="" xmlns:a16="http://schemas.microsoft.com/office/drawing/2014/main" id="{EE069BBD-5C8F-438C-AB25-3E07BDD98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6977" y="3909795"/>
            <a:ext cx="5486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(5)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×(10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2">
            <a:extLst>
              <a:ext uri="{FF2B5EF4-FFF2-40B4-BE49-F238E27FC236}">
                <a16:creationId xmlns="" xmlns:a16="http://schemas.microsoft.com/office/drawing/2014/main" id="{BCD76F70-ABB2-4171-8B28-4D969C68E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0607" y="4429715"/>
            <a:ext cx="7421447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(6)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(–3)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×(10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–27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–2.7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7">
            <a:extLst>
              <a:ext uri="{FF2B5EF4-FFF2-40B4-BE49-F238E27FC236}">
                <a16:creationId xmlns="" xmlns:a16="http://schemas.microsoft.com/office/drawing/2014/main" id="{0D1810BD-CD71-44E5-A0AF-2F82B04ABEEE}"/>
              </a:ext>
            </a:extLst>
          </p:cNvPr>
          <p:cNvGrpSpPr>
            <a:grpSpLocks/>
          </p:cNvGrpSpPr>
          <p:nvPr/>
        </p:nvGrpSpPr>
        <p:grpSpPr bwMode="auto">
          <a:xfrm>
            <a:off x="3321256" y="519847"/>
            <a:ext cx="2480310" cy="484593"/>
            <a:chOff x="5070" y="1113"/>
            <a:chExt cx="3905" cy="765"/>
          </a:xfrm>
        </p:grpSpPr>
        <p:grpSp>
          <p:nvGrpSpPr>
            <p:cNvPr id="23" name="组合 1">
              <a:extLst>
                <a:ext uri="{FF2B5EF4-FFF2-40B4-BE49-F238E27FC236}">
                  <a16:creationId xmlns="" xmlns:a16="http://schemas.microsoft.com/office/drawing/2014/main" id="{DFE31378-6ACA-4CB7-AC38-62EB53387D0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84AF665D-C8F6-46AB-9DE6-138A7462E64B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92D8072-8234-4014-B66F-5D7EF88325A0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A2BBA8D7-5F23-4048-8C81-50C27F8B9A05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F0D1474A-339E-470E-A7C0-454358F2F02C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0E6A4029-4F7B-4D48-BE60-5ED7E5514E43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TextBox 15">
              <a:extLst>
                <a:ext uri="{FF2B5EF4-FFF2-40B4-BE49-F238E27FC236}">
                  <a16:creationId xmlns="" xmlns:a16="http://schemas.microsoft.com/office/drawing/2014/main" id="{8C5CDA42-0C0D-40C0-8176-F66B4BC21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0" y="1113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1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2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3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7D7DC73D-A607-48DC-8ED5-6A443DF79F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5769" y="1059776"/>
            <a:ext cx="600868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(1) 2(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+(5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</a:rPr>
              <a:t>;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</a:p>
          <a:p>
            <a:pPr algn="just">
              <a:spcBef>
                <a:spcPct val="50000"/>
              </a:spcBef>
            </a:pPr>
            <a:endParaRPr lang="en-US" altLang="zh-CN" sz="2100" b="1" dirty="0">
              <a:solidFill>
                <a:srgbClr val="66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solidFill>
                <a:srgbClr val="66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(2)(3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+(–4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(–</a:t>
            </a:r>
            <a:r>
              <a:rPr lang="en-US" altLang="zh-CN" sz="2100" b="1" i="1" dirty="0" err="1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</a:rPr>
              <a:t>;   </a:t>
            </a:r>
          </a:p>
          <a:p>
            <a:pPr algn="just">
              <a:spcBef>
                <a:spcPct val="50000"/>
              </a:spcBef>
            </a:pPr>
            <a:endParaRPr lang="en-US" altLang="zh-CN" sz="21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(3)(–2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</a:rPr>
              <a:t>.     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9">
            <a:extLst>
              <a:ext uri="{FF2B5EF4-FFF2-40B4-BE49-F238E27FC236}">
                <a16:creationId xmlns="" xmlns:a16="http://schemas.microsoft.com/office/drawing/2014/main" id="{CFB55DC8-2B81-4123-B111-B61015828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050" y="1530083"/>
            <a:ext cx="4656137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=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0;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90E63134-A536-4A3F-804A-A6C64E11B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651" y="2906680"/>
            <a:ext cx="35575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+4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=13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;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="" xmlns:a16="http://schemas.microsoft.com/office/drawing/2014/main" id="{2CAC71F4-54DD-48AB-A862-6673D3027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8667" y="4457915"/>
            <a:ext cx="43132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   </a:t>
            </a:r>
          </a:p>
        </p:txBody>
      </p:sp>
      <p:sp>
        <p:nvSpPr>
          <p:cNvPr id="83973" name="Text Box 9">
            <a:extLst>
              <a:ext uri="{FF2B5EF4-FFF2-40B4-BE49-F238E27FC236}">
                <a16:creationId xmlns="" xmlns:a16="http://schemas.microsoft.com/office/drawing/2014/main" id="{2C8A16F2-0180-4D47-9BC4-5B7750A47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3769" y="1056795"/>
            <a:ext cx="15240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</a:p>
        </p:txBody>
      </p:sp>
      <p:grpSp>
        <p:nvGrpSpPr>
          <p:cNvPr id="83979" name="组合 6">
            <a:extLst>
              <a:ext uri="{FF2B5EF4-FFF2-40B4-BE49-F238E27FC236}">
                <a16:creationId xmlns="" xmlns:a16="http://schemas.microsoft.com/office/drawing/2014/main" id="{FC9B13FE-4355-4F1D-81AE-A043C922C944}"/>
              </a:ext>
            </a:extLst>
          </p:cNvPr>
          <p:cNvGrpSpPr>
            <a:grpSpLocks/>
          </p:cNvGrpSpPr>
          <p:nvPr/>
        </p:nvGrpSpPr>
        <p:grpSpPr bwMode="auto">
          <a:xfrm>
            <a:off x="3206905" y="499437"/>
            <a:ext cx="2480310" cy="483529"/>
            <a:chOff x="5034" y="930"/>
            <a:chExt cx="3905" cy="761"/>
          </a:xfrm>
        </p:grpSpPr>
        <p:grpSp>
          <p:nvGrpSpPr>
            <p:cNvPr id="83980" name="组合 21">
              <a:extLst>
                <a:ext uri="{FF2B5EF4-FFF2-40B4-BE49-F238E27FC236}">
                  <a16:creationId xmlns="" xmlns:a16="http://schemas.microsoft.com/office/drawing/2014/main" id="{8F35B74C-584C-4FB8-BF0C-2BBFC7FB842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B7A9DEAF-C4BB-4980-B0D7-B1E14602CD06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1C062C79-46D7-4547-AD64-6E15A27485B0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CFBB3937-C445-4B78-B272-B3DF1A1A5C01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71242116-B61C-4730-BFD8-868D730368DB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E29C00CA-085B-4C2C-BC01-DC37A3967EDA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3986" name="TextBox 15">
              <a:extLst>
                <a:ext uri="{FF2B5EF4-FFF2-40B4-BE49-F238E27FC236}">
                  <a16:creationId xmlns="" xmlns:a16="http://schemas.microsoft.com/office/drawing/2014/main" id="{08C71B38-EFF0-4987-BA31-80D7ACB73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4" y="930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1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2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3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3DB76C7D-1442-43BD-B8FD-C90143321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6525" y="1259116"/>
            <a:ext cx="58293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•b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m, 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39D5643B-ECD3-40BC-B133-6F3895B0C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3734" y="2358198"/>
            <a:ext cx="547076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  <a:sym typeface="Symbol" panose="05050102010706020507" pitchFamily="82" charset="2"/>
              </a:rPr>
              <a:t> 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3=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en-US" altLang="zh-CN" sz="2400" b="1" dirty="0">
                <a:latin typeface="Times New Roman" panose="02020603050405020304" pitchFamily="18" charset="0"/>
                <a:sym typeface="微软雅黑" panose="020B0503020204020204" pitchFamily="34" charset="-122"/>
              </a:rPr>
              <a:t>,</a:t>
            </a:r>
            <a:endParaRPr lang="en-US" altLang="zh-CN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07935189-4C0B-4F26-A8C5-865570ABBDEA}"/>
              </a:ext>
            </a:extLst>
          </p:cNvPr>
          <p:cNvSpPr/>
          <p:nvPr/>
        </p:nvSpPr>
        <p:spPr>
          <a:xfrm>
            <a:off x="2295542" y="2866551"/>
            <a:ext cx="2852063" cy="424732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sz="2400" b="1" noProof="1">
                <a:latin typeface="+mn-lt"/>
                <a:ea typeface="黑体" panose="02010609060101010101" pitchFamily="49" charset="-122"/>
                <a:sym typeface="Symbol" panose="05050102010706020507" pitchFamily="18" charset="2"/>
              </a:rPr>
              <a:t> 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latin typeface="Times New Roman" panose="02020603050405020304" pitchFamily="18" charset="0"/>
                <a:cs typeface="+mn-ea"/>
              </a:rPr>
              <a:t>n 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•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 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latin typeface="Times New Roman" panose="02020603050405020304" pitchFamily="18" charset="0"/>
                <a:cs typeface="+mn-ea"/>
              </a:rPr>
              <a:t>m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•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3=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9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15 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77AFF038-2EBF-4023-98BD-AE4DCA0D9228}"/>
              </a:ext>
            </a:extLst>
          </p:cNvPr>
          <p:cNvSpPr/>
          <p:nvPr/>
        </p:nvSpPr>
        <p:spPr>
          <a:xfrm>
            <a:off x="2295542" y="3298985"/>
            <a:ext cx="2656496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Symbol" panose="05050102010706020507" pitchFamily="18" charset="2"/>
              </a:rPr>
              <a:t>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n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•b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m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+3=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9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15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endParaRPr lang="en-US" altLang="zh-CN" sz="2400" b="1" baseline="300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="" xmlns:a16="http://schemas.microsoft.com/office/drawing/2014/main" id="{AF2A2545-C45A-493B-82E3-7F20901E6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716" y="3811748"/>
            <a:ext cx="284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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,3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15.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="" xmlns:a16="http://schemas.microsoft.com/office/drawing/2014/main" id="{17765094-675C-4F45-833A-12B915419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716" y="4301997"/>
            <a:ext cx="167225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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=3,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=4.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="" xmlns:a16="http://schemas.microsoft.com/office/drawing/2014/main" id="{F06A015F-B33B-48B8-9442-6EFE5803A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3891" y="1877875"/>
            <a:ext cx="315823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∵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</a:rPr>
              <a:t>n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•b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•b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15</a:t>
            </a:r>
            <a:r>
              <a:rPr lang="en-US" altLang="zh-CN" sz="2400" b="1" dirty="0">
                <a:latin typeface="Times New Roman" panose="02020603050405020304" pitchFamily="18" charset="0"/>
              </a:rPr>
              <a:t>,</a:t>
            </a:r>
          </a:p>
        </p:txBody>
      </p:sp>
      <p:grpSp>
        <p:nvGrpSpPr>
          <p:cNvPr id="85005" name="组合 2">
            <a:extLst>
              <a:ext uri="{FF2B5EF4-FFF2-40B4-BE49-F238E27FC236}">
                <a16:creationId xmlns="" xmlns:a16="http://schemas.microsoft.com/office/drawing/2014/main" id="{375A8BE9-EB78-4197-80EB-0E51EB01D991}"/>
              </a:ext>
            </a:extLst>
          </p:cNvPr>
          <p:cNvGrpSpPr>
            <a:grpSpLocks/>
          </p:cNvGrpSpPr>
          <p:nvPr/>
        </p:nvGrpSpPr>
        <p:grpSpPr bwMode="auto">
          <a:xfrm>
            <a:off x="3279698" y="523749"/>
            <a:ext cx="2478723" cy="477176"/>
            <a:chOff x="5047" y="957"/>
            <a:chExt cx="3905" cy="751"/>
          </a:xfrm>
        </p:grpSpPr>
        <p:grpSp>
          <p:nvGrpSpPr>
            <p:cNvPr id="85006" name="组合 6">
              <a:extLst>
                <a:ext uri="{FF2B5EF4-FFF2-40B4-BE49-F238E27FC236}">
                  <a16:creationId xmlns="" xmlns:a16="http://schemas.microsoft.com/office/drawing/2014/main" id="{3B3CD5E1-BCEC-4176-950A-E332CCE8CBF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CBCC8103-DD34-40FF-B86E-8AFC24406FE7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44D76717-FE58-4F37-BEFC-9E7D750BD3FA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8B86F12C-4487-4BAC-AF31-E44FE84F6791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F0EFDB16-AC1F-45F4-9ABD-EE1B65EC32FE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缺角矩形 12">
                <a:extLst>
                  <a:ext uri="{FF2B5EF4-FFF2-40B4-BE49-F238E27FC236}">
                    <a16:creationId xmlns="" xmlns:a16="http://schemas.microsoft.com/office/drawing/2014/main" id="{48BAF947-58B8-48E1-90C6-2A61199EB143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5012" name="TextBox 15">
              <a:extLst>
                <a:ext uri="{FF2B5EF4-FFF2-40B4-BE49-F238E27FC236}">
                  <a16:creationId xmlns="" xmlns:a16="http://schemas.microsoft.com/office/drawing/2014/main" id="{859CCB61-B921-45A8-9E57-980E93E24B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7" y="957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0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1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2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9766E06-4D6B-4F70-A898-7EFD109BB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778" y="1919436"/>
            <a:ext cx="2267585" cy="461665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幂的运算性质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5C17BF6-47FA-479D-B9A5-BA76DCA9E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827088"/>
            <a:ext cx="757237" cy="40011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B6114616-3DB9-4B6C-94D5-A1339D36A28B}"/>
              </a:ext>
            </a:extLst>
          </p:cNvPr>
          <p:cNvSpPr/>
          <p:nvPr/>
        </p:nvSpPr>
        <p:spPr>
          <a:xfrm>
            <a:off x="2519363" y="935038"/>
            <a:ext cx="161925" cy="2430462"/>
          </a:xfrm>
          <a:prstGeom prst="leftBrace">
            <a:avLst>
              <a:gd name="adj1" fmla="val 8341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chemeClr val="accent4">
                <a:alpha val="29019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 noProof="1"/>
          </a:p>
        </p:txBody>
      </p:sp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886FFABE-FDBC-4140-A72F-FF5091162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49" y="490570"/>
            <a:ext cx="5193427" cy="10156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·a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+mn-lt"/>
                <a:ea typeface="黑体" pitchFamily="49" charset="-122"/>
              </a:rPr>
              <a:t> </a:t>
            </a:r>
            <a:r>
              <a:rPr lang="en-US" altLang="zh-CN" sz="2000" dirty="0" smtClean="0">
                <a:latin typeface="+mn-lt"/>
                <a:ea typeface="黑体" pitchFamily="49" charset="-122"/>
              </a:rPr>
              <a:t>( </a:t>
            </a:r>
            <a:r>
              <a:rPr lang="en-US" altLang="zh-CN" sz="2000" i="1" dirty="0">
                <a:latin typeface="+mn-lt"/>
                <a:ea typeface="黑体" pitchFamily="49" charset="-122"/>
              </a:rPr>
              <a:t>m</a:t>
            </a:r>
            <a:r>
              <a:rPr lang="zh-CN" altLang="en-US" sz="2000" i="1" dirty="0">
                <a:latin typeface="+mn-lt"/>
                <a:ea typeface="黑体" pitchFamily="49" charset="-122"/>
              </a:rPr>
              <a:t>、</a:t>
            </a:r>
            <a:r>
              <a:rPr lang="en-US" altLang="zh-CN" sz="2000" i="1" dirty="0">
                <a:latin typeface="+mn-lt"/>
                <a:ea typeface="黑体" pitchFamily="49" charset="-122"/>
              </a:rPr>
              <a:t>n</a:t>
            </a:r>
            <a:r>
              <a:rPr lang="zh-CN" altLang="en-US" sz="2000" dirty="0">
                <a:latin typeface="+mn-lt"/>
                <a:ea typeface="黑体" pitchFamily="49" charset="-122"/>
              </a:rPr>
              <a:t>都是</a:t>
            </a:r>
            <a:r>
              <a:rPr lang="zh-CN" altLang="en-US" sz="2000" dirty="0" smtClean="0">
                <a:latin typeface="+mn-lt"/>
                <a:ea typeface="黑体" pitchFamily="49" charset="-122"/>
              </a:rPr>
              <a:t>正整数</a:t>
            </a:r>
            <a:r>
              <a:rPr lang="en-US" altLang="zh-CN" sz="2000" dirty="0" smtClean="0">
                <a:latin typeface="+mn-lt"/>
                <a:ea typeface="黑体" pitchFamily="49" charset="-122"/>
              </a:rPr>
              <a:t>)</a:t>
            </a:r>
            <a:endParaRPr lang="en-US" altLang="zh-CN" sz="2000" dirty="0">
              <a:latin typeface="+mn-lt"/>
              <a:ea typeface="黑体" pitchFamily="49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AED600E-7871-4DA1-9B4C-89AF588BB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1770063"/>
            <a:ext cx="757237" cy="707886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反向运用</a:t>
            </a:r>
          </a:p>
        </p:txBody>
      </p:sp>
      <p:sp>
        <p:nvSpPr>
          <p:cNvPr id="86022" name="Text Box 4">
            <a:extLst>
              <a:ext uri="{FF2B5EF4-FFF2-40B4-BE49-F238E27FC236}">
                <a16:creationId xmlns="" xmlns:a16="http://schemas.microsoft.com/office/drawing/2014/main" id="{8B0B5ACA-061A-4CCE-BC62-0BED8C4DF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2878138"/>
            <a:ext cx="32956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b="1"/>
          </a:p>
          <a:p>
            <a:pPr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C1B258F-122C-4F22-BCA6-1998D2F56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1770063"/>
            <a:ext cx="5193426" cy="707886"/>
          </a:xfrm>
          <a:prstGeom prst="rect">
            <a:avLst/>
          </a:prstGeom>
          <a:noFill/>
          <a:ln w="25400">
            <a:solidFill>
              <a:schemeClr val="tx1">
                <a:alpha val="83136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· 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m+n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mn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·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b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</a:t>
            </a:r>
            <a:endParaRPr lang="en-US" altLang="zh-CN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 eaLnBrk="0" hangingPunct="0"/>
            <a:r>
              <a:rPr lang="zh-CN" altLang="en-US" sz="2000" dirty="0" smtClean="0">
                <a:latin typeface="+mn-lt"/>
                <a:ea typeface="黑体" pitchFamily="49" charset="-122"/>
              </a:rPr>
              <a:t>可</a:t>
            </a:r>
            <a:r>
              <a:rPr lang="zh-CN" altLang="en-US" sz="2000" dirty="0">
                <a:latin typeface="+mn-lt"/>
                <a:ea typeface="黑体" pitchFamily="49" charset="-122"/>
              </a:rPr>
              <a:t>使某些计算简捷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283436C9-7B4F-46D5-9450-8AE9AFBFE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3198813"/>
            <a:ext cx="757237" cy="40011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23" name="Text Box 6">
            <a:extLst>
              <a:ext uri="{FF2B5EF4-FFF2-40B4-BE49-F238E27FC236}">
                <a16:creationId xmlns="" xmlns:a16="http://schemas.microsoft.com/office/drawing/2014/main" id="{A7B37867-E158-457C-AA4F-570658AA2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2882149"/>
            <a:ext cx="4908200" cy="1560427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运用积的乘方法则时要注意：</a:t>
            </a:r>
            <a:endParaRPr lang="en-US" altLang="zh-CN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 smtClean="0">
                <a:latin typeface="+mn-lt"/>
              </a:rPr>
              <a:t>        </a:t>
            </a:r>
            <a:r>
              <a:rPr lang="zh-CN" altLang="en-US" dirty="0" smtClean="0">
                <a:latin typeface="+mn-lt"/>
                <a:ea typeface="黑体" pitchFamily="49" charset="-122"/>
              </a:rPr>
              <a:t>公</a:t>
            </a:r>
            <a:r>
              <a:rPr lang="zh-CN" altLang="en-US" dirty="0">
                <a:latin typeface="+mn-lt"/>
                <a:ea typeface="黑体" pitchFamily="49" charset="-122"/>
              </a:rPr>
              <a:t>式中的</a:t>
            </a:r>
            <a:r>
              <a:rPr lang="en-US" altLang="zh-CN" i="1" dirty="0">
                <a:latin typeface="+mn-lt"/>
                <a:ea typeface="黑体" pitchFamily="49" charset="-122"/>
              </a:rPr>
              <a:t>a</a:t>
            </a:r>
            <a:r>
              <a:rPr lang="zh-CN" altLang="en-US" i="1" dirty="0">
                <a:latin typeface="+mn-lt"/>
                <a:ea typeface="黑体" pitchFamily="49" charset="-122"/>
              </a:rPr>
              <a:t>、</a:t>
            </a:r>
            <a:r>
              <a:rPr lang="en-US" altLang="zh-CN" i="1" dirty="0">
                <a:latin typeface="+mn-lt"/>
                <a:ea typeface="黑体" pitchFamily="49" charset="-122"/>
              </a:rPr>
              <a:t>b</a:t>
            </a:r>
            <a:r>
              <a:rPr lang="zh-CN" altLang="en-US" dirty="0">
                <a:latin typeface="+mn-lt"/>
                <a:ea typeface="黑体" pitchFamily="49" charset="-122"/>
              </a:rPr>
              <a:t>代表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itchFamily="49" charset="-122"/>
              </a:rPr>
              <a:t>任何代数式</a:t>
            </a:r>
            <a:r>
              <a:rPr lang="zh-CN" altLang="en-US" dirty="0">
                <a:latin typeface="+mn-lt"/>
                <a:ea typeface="黑体" pitchFamily="49" charset="-122"/>
              </a:rPr>
              <a:t>；每一个因式都要“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itchFamily="49" charset="-122"/>
              </a:rPr>
              <a:t>乘方</a:t>
            </a:r>
            <a:r>
              <a:rPr lang="zh-CN" altLang="en-US" dirty="0">
                <a:latin typeface="+mn-lt"/>
                <a:ea typeface="黑体" pitchFamily="49" charset="-122"/>
              </a:rPr>
              <a:t>”；注意结果的符号、幂指数及其逆向</a:t>
            </a:r>
            <a:r>
              <a:rPr lang="zh-CN" altLang="en-US" dirty="0" smtClean="0">
                <a:latin typeface="+mn-lt"/>
                <a:ea typeface="黑体" pitchFamily="49" charset="-122"/>
              </a:rPr>
              <a:t>运用</a:t>
            </a:r>
            <a:r>
              <a:rPr lang="en-US" altLang="zh-CN" dirty="0" smtClean="0">
                <a:latin typeface="+mn-lt"/>
                <a:ea typeface="黑体" pitchFamily="49" charset="-122"/>
              </a:rPr>
              <a:t>(</a:t>
            </a:r>
            <a:r>
              <a:rPr lang="zh-CN" altLang="en-US" dirty="0" smtClean="0">
                <a:latin typeface="+mn-lt"/>
                <a:ea typeface="黑体" pitchFamily="49" charset="-122"/>
              </a:rPr>
              <a:t>混合</a:t>
            </a:r>
            <a:r>
              <a:rPr lang="zh-CN" altLang="en-US" dirty="0">
                <a:latin typeface="+mn-lt"/>
                <a:ea typeface="黑体" pitchFamily="49" charset="-122"/>
              </a:rPr>
              <a:t>运算要注意运算</a:t>
            </a:r>
            <a:r>
              <a:rPr lang="zh-CN" altLang="en-US" dirty="0" smtClean="0">
                <a:latin typeface="+mn-lt"/>
                <a:ea typeface="黑体" pitchFamily="49" charset="-122"/>
              </a:rPr>
              <a:t>顺序</a:t>
            </a:r>
            <a:r>
              <a:rPr lang="en-US" altLang="zh-CN" dirty="0" smtClean="0">
                <a:latin typeface="+mn-lt"/>
                <a:ea typeface="黑体" pitchFamily="49" charset="-122"/>
              </a:rPr>
              <a:t>)</a:t>
            </a:r>
            <a:endParaRPr lang="zh-CN" altLang="en-US" dirty="0">
              <a:latin typeface="+mn-lt"/>
              <a:ea typeface="黑体" pitchFamily="49" charset="-122"/>
            </a:endParaRPr>
          </a:p>
        </p:txBody>
      </p:sp>
      <p:sp>
        <p:nvSpPr>
          <p:cNvPr id="24" name="右箭头 23">
            <a:extLst>
              <a:ext uri="{FF2B5EF4-FFF2-40B4-BE49-F238E27FC236}">
                <a16:creationId xmlns="" xmlns:a16="http://schemas.microsoft.com/office/drawing/2014/main" id="{F1BDC2EA-844E-4837-A5E0-A43AC908C2FA}"/>
              </a:ext>
            </a:extLst>
          </p:cNvPr>
          <p:cNvSpPr/>
          <p:nvPr/>
        </p:nvSpPr>
        <p:spPr bwMode="auto">
          <a:xfrm>
            <a:off x="3544888" y="87630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/>
          </a:p>
        </p:txBody>
      </p:sp>
      <p:sp>
        <p:nvSpPr>
          <p:cNvPr id="25" name="右箭头 24">
            <a:extLst>
              <a:ext uri="{FF2B5EF4-FFF2-40B4-BE49-F238E27FC236}">
                <a16:creationId xmlns="" xmlns:a16="http://schemas.microsoft.com/office/drawing/2014/main" id="{F689600D-CDCD-4E7A-99F3-0E40A622751F}"/>
              </a:ext>
            </a:extLst>
          </p:cNvPr>
          <p:cNvSpPr/>
          <p:nvPr/>
        </p:nvSpPr>
        <p:spPr bwMode="auto">
          <a:xfrm>
            <a:off x="3600450" y="192405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6" name="右箭头 25">
            <a:extLst>
              <a:ext uri="{FF2B5EF4-FFF2-40B4-BE49-F238E27FC236}">
                <a16:creationId xmlns="" xmlns:a16="http://schemas.microsoft.com/office/drawing/2014/main" id="{3B858EB1-012F-4FE2-BB80-F81150DC781F}"/>
              </a:ext>
            </a:extLst>
          </p:cNvPr>
          <p:cNvSpPr/>
          <p:nvPr/>
        </p:nvSpPr>
        <p:spPr bwMode="auto">
          <a:xfrm>
            <a:off x="3600450" y="3198813"/>
            <a:ext cx="161925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6CE0F79A-B9C9-4CDB-B6C3-BE13EB0DABC5}"/>
              </a:ext>
            </a:extLst>
          </p:cNvPr>
          <p:cNvGrpSpPr>
            <a:grpSpLocks/>
          </p:cNvGrpSpPr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20" name="文本框 20">
              <a:extLst>
                <a:ext uri="{FF2B5EF4-FFF2-40B4-BE49-F238E27FC236}">
                  <a16:creationId xmlns="" xmlns:a16="http://schemas.microsoft.com/office/drawing/2014/main" id="{99208F96-9AD1-496E-942C-66BA0229E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2" name="组合 1">
              <a:extLst>
                <a:ext uri="{FF2B5EF4-FFF2-40B4-BE49-F238E27FC236}">
                  <a16:creationId xmlns="" xmlns:a16="http://schemas.microsoft.com/office/drawing/2014/main" id="{E38A47D6-174D-44E1-A12D-BD0E331E24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="" xmlns:a16="http://schemas.microsoft.com/office/drawing/2014/main" id="{E0640829-1289-43AE-91AD-7D72E38E9E01}"/>
                  </a:ext>
                </a:extLst>
              </p:cNvPr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0764FF10-1F14-44F1-84EC-9D16C5E9FB7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4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8" y="-42345"/>
            <a:ext cx="2006600" cy="477838"/>
            <a:chOff x="3699" y="-50263"/>
            <a:chExt cx="2006600" cy="477838"/>
          </a:xfrm>
        </p:grpSpPr>
        <p:sp>
          <p:nvSpPr>
            <p:cNvPr id="87043" name="文本框 7">
              <a:extLst>
                <a:ext uri="{FF2B5EF4-FFF2-40B4-BE49-F238E27FC236}">
                  <a16:creationId xmlns="" xmlns:a16="http://schemas.microsoft.com/office/drawing/2014/main" id="{FC9D7650-8EAD-4FCA-B56A-C3D4DAC38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349" y="-5026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课后作业</a:t>
              </a:r>
            </a:p>
          </p:txBody>
        </p:sp>
        <p:grpSp>
          <p:nvGrpSpPr>
            <p:cNvPr id="87044" name="组合 1">
              <a:extLst>
                <a:ext uri="{FF2B5EF4-FFF2-40B4-BE49-F238E27FC236}">
                  <a16:creationId xmlns="" xmlns:a16="http://schemas.microsoft.com/office/drawing/2014/main" id="{07E8E044-F714-4066-BA73-B18A507C28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9" y="15238"/>
              <a:ext cx="2006600" cy="388742"/>
              <a:chOff x="248" y="234"/>
              <a:chExt cx="3160" cy="544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="" xmlns:a16="http://schemas.microsoft.com/office/drawing/2014/main" id="{377F21BF-6F18-45E6-B2AE-18974E217825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="" xmlns:a16="http://schemas.microsoft.com/office/drawing/2014/main" id="{342E60EA-C32C-48E3-ABED-E09329D34537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234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380979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592532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C2FC5F67-C8BA-4DAB-851E-7C74B85DA306}"/>
              </a:ext>
            </a:extLst>
          </p:cNvPr>
          <p:cNvSpPr txBox="1"/>
          <p:nvPr/>
        </p:nvSpPr>
        <p:spPr bwMode="auto">
          <a:xfrm>
            <a:off x="1520031" y="713283"/>
            <a:ext cx="6759903" cy="1081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掌</a:t>
            </a:r>
            <a:r>
              <a:rPr lang="zh-CN" altLang="en-US" noProof="1">
                <a:sym typeface="+mn-ea"/>
              </a:rPr>
              <a:t>握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转化</a:t>
            </a:r>
            <a:r>
              <a:rPr lang="zh-CN" altLang="en-US" noProof="1">
                <a:sym typeface="+mn-ea"/>
              </a:rPr>
              <a:t>的数学思想，提高学生应用数学的意识和能力</a:t>
            </a:r>
            <a:r>
              <a:rPr lang="en-US" altLang="zh-CN" noProof="1">
                <a:sym typeface="+mn-ea"/>
              </a:rPr>
              <a:t>. </a:t>
            </a: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E1588A61-5B67-46ED-B689-7F88C054C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625" y="3457547"/>
            <a:ext cx="6807579" cy="11815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学生经历探索积的乘方的过程，掌握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积的乘方的运算法则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70F53CAA-A49F-4F67-BBCF-FD9365D19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1944644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利用积的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乘方的运算法则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进行相应的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计算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化简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88" y="-41712"/>
            <a:ext cx="2006600" cy="480095"/>
            <a:chOff x="1588" y="-66879"/>
            <a:chExt cx="2006600" cy="480095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F8F887F2-A5D4-4411-9872-E730EB169FB2}"/>
                </a:ext>
              </a:extLst>
            </p:cNvPr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494" name="文本框 18">
              <a:extLst>
                <a:ext uri="{FF2B5EF4-FFF2-40B4-BE49-F238E27FC236}">
                  <a16:creationId xmlns="" xmlns:a16="http://schemas.microsoft.com/office/drawing/2014/main" id="{4DC5957A-5696-442C-8BC5-180FD6422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560" y="-66879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0083ADA1-8BDD-44D6-9C17-8C743A9027E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3273" y="376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9456" y="417961"/>
            <a:ext cx="7783547" cy="4353525"/>
            <a:chOff x="280489" y="-135537"/>
            <a:chExt cx="7783547" cy="4353525"/>
          </a:xfrm>
        </p:grpSpPr>
        <p:grpSp>
          <p:nvGrpSpPr>
            <p:cNvPr id="13" name="组合 14"/>
            <p:cNvGrpSpPr/>
            <p:nvPr/>
          </p:nvGrpSpPr>
          <p:grpSpPr>
            <a:xfrm>
              <a:off x="280489" y="100871"/>
              <a:ext cx="7783265" cy="4117117"/>
              <a:chOff x="790" y="-989"/>
              <a:chExt cx="13829" cy="8531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790" y="7447"/>
                <a:ext cx="12475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31" y="1474"/>
                <a:ext cx="5552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2780071"/>
              <a:ext cx="35" cy="1402703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5756" y="2780071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-1355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107521" descr="11285857_900987">
            <a:extLst>
              <a:ext uri="{FF2B5EF4-FFF2-40B4-BE49-F238E27FC236}">
                <a16:creationId xmlns="" xmlns:a16="http://schemas.microsoft.com/office/drawing/2014/main" id="{E499BE3E-70C9-4A6F-86C4-3DC5D085C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06" b="3271"/>
          <a:stretch>
            <a:fillRect/>
          </a:stretch>
        </p:blipFill>
        <p:spPr bwMode="auto">
          <a:xfrm>
            <a:off x="1288307" y="1184275"/>
            <a:ext cx="295275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文本框 107522">
            <a:extLst>
              <a:ext uri="{FF2B5EF4-FFF2-40B4-BE49-F238E27FC236}">
                <a16:creationId xmlns="" xmlns:a16="http://schemas.microsoft.com/office/drawing/2014/main" id="{79D1C133-3468-4DD6-9C2E-2A014B39E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869" y="4006850"/>
            <a:ext cx="2465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我们居住的地球</a:t>
            </a:r>
          </a:p>
        </p:txBody>
      </p:sp>
      <p:pic>
        <p:nvPicPr>
          <p:cNvPr id="108546" name="图片 108545" descr="20038261314095964">
            <a:extLst>
              <a:ext uri="{FF2B5EF4-FFF2-40B4-BE49-F238E27FC236}">
                <a16:creationId xmlns="" xmlns:a16="http://schemas.microsoft.com/office/drawing/2014/main" id="{0CFDE6D9-9A3F-4194-A181-A2DB40EE3E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2" r="12083" b="3926"/>
          <a:stretch>
            <a:fillRect/>
          </a:stretch>
        </p:blipFill>
        <p:spPr bwMode="auto">
          <a:xfrm>
            <a:off x="1005732" y="1184275"/>
            <a:ext cx="3617912" cy="35433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1171C09B-DA57-4D19-ADBF-BAE6C39DFB5F}"/>
              </a:ext>
            </a:extLst>
          </p:cNvPr>
          <p:cNvGrpSpPr>
            <a:grpSpLocks/>
          </p:cNvGrpSpPr>
          <p:nvPr/>
        </p:nvGrpSpPr>
        <p:grpSpPr bwMode="auto">
          <a:xfrm>
            <a:off x="1774082" y="1379538"/>
            <a:ext cx="2574925" cy="2209800"/>
            <a:chOff x="3055" y="2896"/>
            <a:chExt cx="5406" cy="4638"/>
          </a:xfrm>
        </p:grpSpPr>
        <p:sp>
          <p:nvSpPr>
            <p:cNvPr id="64517" name="直接连接符 108558">
              <a:extLst>
                <a:ext uri="{FF2B5EF4-FFF2-40B4-BE49-F238E27FC236}">
                  <a16:creationId xmlns="" xmlns:a16="http://schemas.microsoft.com/office/drawing/2014/main" id="{9C91D557-426E-4043-812C-327BC81439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9" y="2896"/>
              <a:ext cx="0" cy="348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8" name="直接连接符 108559">
              <a:extLst>
                <a:ext uri="{FF2B5EF4-FFF2-40B4-BE49-F238E27FC236}">
                  <a16:creationId xmlns="" xmlns:a16="http://schemas.microsoft.com/office/drawing/2014/main" id="{08EBEDC5-AB54-4301-977C-A660E89924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55" y="6334"/>
              <a:ext cx="2144" cy="120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9" name="直接连接符 108560">
              <a:extLst>
                <a:ext uri="{FF2B5EF4-FFF2-40B4-BE49-F238E27FC236}">
                  <a16:creationId xmlns="" xmlns:a16="http://schemas.microsoft.com/office/drawing/2014/main" id="{2B0D4D34-DBEF-4AF4-A16C-D9CB9DEE40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21" y="6334"/>
              <a:ext cx="3240" cy="72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549" name="文本框 108548">
            <a:extLst>
              <a:ext uri="{FF2B5EF4-FFF2-40B4-BE49-F238E27FC236}">
                <a16:creationId xmlns="" xmlns:a16="http://schemas.microsoft.com/office/drawing/2014/main" id="{7DC167AC-93CB-4638-B225-9F67747A5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382" y="1898650"/>
            <a:ext cx="1319212" cy="646113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大约</a:t>
            </a:r>
            <a:r>
              <a:rPr lang="en-US" altLang="zh-CN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6.4</a:t>
            </a:r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r>
              <a:rPr lang="en-US" altLang="zh-CN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en-US" altLang="zh-CN" baseline="30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i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km</a:t>
            </a:r>
            <a:endParaRPr lang="en-US" altLang="zh-CN" i="1" baseline="30000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8548" name="左大括号 108547">
            <a:extLst>
              <a:ext uri="{FF2B5EF4-FFF2-40B4-BE49-F238E27FC236}">
                <a16:creationId xmlns="" xmlns:a16="http://schemas.microsoft.com/office/drawing/2014/main" id="{B2CB548C-BD06-4EA4-9364-C4DA0A52F378}"/>
              </a:ext>
            </a:extLst>
          </p:cNvPr>
          <p:cNvSpPr>
            <a:spLocks/>
          </p:cNvSpPr>
          <p:nvPr/>
        </p:nvSpPr>
        <p:spPr bwMode="auto">
          <a:xfrm>
            <a:off x="2613869" y="1360488"/>
            <a:ext cx="171450" cy="1657350"/>
          </a:xfrm>
          <a:prstGeom prst="leftBrace">
            <a:avLst>
              <a:gd name="adj1" fmla="val 77423"/>
              <a:gd name="adj2" fmla="val 50000"/>
            </a:avLst>
          </a:prstGeom>
          <a:noFill/>
          <a:ln w="38100" cap="sq">
            <a:solidFill>
              <a:srgbClr val="FF00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sz="100">
              <a:latin typeface="Tahoma" panose="020B060403050404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E4CD870-2494-4AE5-AC16-1558385F7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961" y="1117191"/>
            <a:ext cx="386279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知道地球的体积大约是多少吗？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19E9812-4059-477E-BFD7-D003665740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9928" y="2157412"/>
            <a:ext cx="26084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球的体积计算公式：</a:t>
            </a:r>
          </a:p>
        </p:txBody>
      </p:sp>
      <p:graphicFrame>
        <p:nvGraphicFramePr>
          <p:cNvPr id="8" name="对象 7">
            <a:hlinkClick r:id="" action="ppaction://ole?verb=1"/>
            <a:extLst>
              <a:ext uri="{FF2B5EF4-FFF2-40B4-BE49-F238E27FC236}">
                <a16:creationId xmlns="" xmlns:a16="http://schemas.microsoft.com/office/drawing/2014/main" id="{E4DC4AC0-8EA5-4474-A961-7679FB54DA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88688"/>
              </p:ext>
            </p:extLst>
          </p:nvPr>
        </p:nvGraphicFramePr>
        <p:xfrm>
          <a:off x="5731443" y="2633584"/>
          <a:ext cx="12890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5" r:id="rId5" imgW="647640" imgH="406080" progId="Equation.DSMT4">
                  <p:embed/>
                </p:oleObj>
              </mc:Choice>
              <mc:Fallback>
                <p:oleObj r:id="rId5" imgW="647640" imgH="40608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1443" y="2633584"/>
                        <a:ext cx="1289050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987B375-9B37-483A-930A-CE7A9CB1B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9928" y="3454400"/>
            <a:ext cx="23391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itchFamily="49" charset="-122"/>
                <a:ea typeface="仿宋" pitchFamily="49" charset="-122"/>
              </a:rPr>
              <a:t>地球的体积约</a:t>
            </a:r>
            <a:r>
              <a:rPr lang="zh-CN" altLang="en-US" sz="2100" b="1" dirty="0" smtClean="0">
                <a:latin typeface="仿宋" pitchFamily="49" charset="-122"/>
                <a:ea typeface="仿宋" pitchFamily="49" charset="-122"/>
              </a:rPr>
              <a:t>为：</a:t>
            </a:r>
            <a:endParaRPr lang="zh-CN" altLang="en-US" sz="2100" b="1" dirty="0">
              <a:latin typeface="仿宋" pitchFamily="49" charset="-122"/>
              <a:ea typeface="仿宋" pitchFamily="49" charset="-122"/>
            </a:endParaRPr>
          </a:p>
        </p:txBody>
      </p:sp>
      <p:graphicFrame>
        <p:nvGraphicFramePr>
          <p:cNvPr id="10" name="对象 9">
            <a:hlinkClick r:id="" action="ppaction://ole?verb=1"/>
            <a:extLst>
              <a:ext uri="{FF2B5EF4-FFF2-40B4-BE49-F238E27FC236}">
                <a16:creationId xmlns="" xmlns:a16="http://schemas.microsoft.com/office/drawing/2014/main" id="{6A2D647F-2B6F-4F25-A953-48C9DC0CCD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714235"/>
              </p:ext>
            </p:extLst>
          </p:nvPr>
        </p:nvGraphicFramePr>
        <p:xfrm>
          <a:off x="5493121" y="3959225"/>
          <a:ext cx="227647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6" name="Equation" r:id="rId7" imgW="1143000" imgH="406080" progId="Equation.DSMT4">
                  <p:embed/>
                </p:oleObj>
              </mc:Choice>
              <mc:Fallback>
                <p:oleObj name="Equation" r:id="rId7" imgW="1143000" imgH="40608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3121" y="3959225"/>
                        <a:ext cx="2276475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527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14054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529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531" name="组合 4">
            <a:extLst>
              <a:ext uri="{FF2B5EF4-FFF2-40B4-BE49-F238E27FC236}">
                <a16:creationId xmlns="" xmlns:a16="http://schemas.microsoft.com/office/drawing/2014/main" id="{F0D843EF-999B-4CAE-99F5-AF8F2C7F335E}"/>
              </a:ext>
            </a:extLst>
          </p:cNvPr>
          <p:cNvGrpSpPr>
            <a:grpSpLocks/>
          </p:cNvGrpSpPr>
          <p:nvPr/>
        </p:nvGrpSpPr>
        <p:grpSpPr bwMode="auto">
          <a:xfrm>
            <a:off x="2361963" y="574333"/>
            <a:ext cx="1685925" cy="409790"/>
            <a:chOff x="3485" y="1168"/>
            <a:chExt cx="2654" cy="644"/>
          </a:xfrm>
        </p:grpSpPr>
        <p:sp>
          <p:nvSpPr>
            <p:cNvPr id="4" name="圆角矩形 3">
              <a:extLst>
                <a:ext uri="{FF2B5EF4-FFF2-40B4-BE49-F238E27FC236}">
                  <a16:creationId xmlns="" xmlns:a16="http://schemas.microsoft.com/office/drawing/2014/main" id="{23145F3C-3B33-450A-8296-D5D20140BA56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64533" name="矩形 1">
              <a:extLst>
                <a:ext uri="{FF2B5EF4-FFF2-40B4-BE49-F238E27FC236}">
                  <a16:creationId xmlns="" xmlns:a16="http://schemas.microsoft.com/office/drawing/2014/main" id="{04264A11-D8E5-4E3F-A2FF-8D543BBD9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4536" name="文本框 6151">
            <a:extLst>
              <a:ext uri="{FF2B5EF4-FFF2-40B4-BE49-F238E27FC236}">
                <a16:creationId xmlns="" xmlns:a16="http://schemas.microsoft.com/office/drawing/2014/main" id="{0BFEF128-5B76-4602-821B-CA4CB5238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8556" y="532552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积的乘方的法则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bldLvl="0" animBg="1"/>
      <p:bldP spid="108548" grpId="0" bldLvl="0" animBg="1"/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1">
            <a:extLst>
              <a:ext uri="{FF2B5EF4-FFF2-40B4-BE49-F238E27FC236}">
                <a16:creationId xmlns="" xmlns:a16="http://schemas.microsoft.com/office/drawing/2014/main" id="{14675D69-8D8A-4429-A0FE-F42C2D60D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7325" y="758985"/>
            <a:ext cx="58515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×10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× 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="" xmlns:a16="http://schemas.microsoft.com/office/drawing/2014/main" id="{D8487131-3A34-4FC0-80B2-0F09D4523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2472" y="1850197"/>
            <a:ext cx="809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39C49279-0648-4D2F-8196-8AE153353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6515" y="1329612"/>
            <a:ext cx="596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65541" name="Text Box 15">
            <a:extLst>
              <a:ext uri="{FF2B5EF4-FFF2-40B4-BE49-F238E27FC236}">
                <a16:creationId xmlns="" xmlns:a16="http://schemas.microsoft.com/office/drawing/2014/main" id="{07B03F57-D30F-4C5E-805A-B59E69BBE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8" y="2314575"/>
            <a:ext cx="669492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底数幂的乘法  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6">
            <a:extLst>
              <a:ext uri="{FF2B5EF4-FFF2-40B4-BE49-F238E27FC236}">
                <a16:creationId xmlns="" xmlns:a16="http://schemas.microsoft.com/office/drawing/2014/main" id="{63B09509-E966-4BEC-8312-3DEE3806C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7987" y="2412669"/>
            <a:ext cx="811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43" name="Text Box 17">
            <a:extLst>
              <a:ext uri="{FF2B5EF4-FFF2-40B4-BE49-F238E27FC236}">
                <a16:creationId xmlns="" xmlns:a16="http://schemas.microsoft.com/office/drawing/2014/main" id="{98360A8B-DAE2-4BA0-BB17-B76F2E26D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787" y="3446463"/>
            <a:ext cx="70053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的乘方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m,n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18">
            <a:extLst>
              <a:ext uri="{FF2B5EF4-FFF2-40B4-BE49-F238E27FC236}">
                <a16:creationId xmlns="" xmlns:a16="http://schemas.microsoft.com/office/drawing/2014/main" id="{607752D2-7657-469E-A051-69AEED54D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874" y="3422570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圆角矩形 31"/>
          <p:cNvSpPr>
            <a:spLocks noChangeArrowheads="1"/>
          </p:cNvSpPr>
          <p:nvPr/>
        </p:nvSpPr>
        <p:spPr bwMode="auto">
          <a:xfrm>
            <a:off x="646430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E80F2D7A-99CE-4B7F-B7EA-90205E5EE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124" y="2262292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底数不变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D8F2B8C1-72B7-465A-AE72-4B3EF0145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716" y="1937355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FF"/>
                </a:solidFill>
                <a:latin typeface="+mn-lt"/>
                <a:ea typeface="仿宋" pitchFamily="49" charset="-122"/>
              </a:rPr>
              <a:t>指数相乘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18AF2EB4-B163-4809-BE88-6A1AA63E3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623" y="2799556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FF"/>
                </a:solidFill>
                <a:latin typeface="+mn-lt"/>
                <a:ea typeface="仿宋" pitchFamily="49" charset="-122"/>
              </a:rPr>
              <a:t>指数相加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="" xmlns:a16="http://schemas.microsoft.com/office/drawing/2014/main" id="{970E531B-B3F3-4741-A32B-461B250F3F86}"/>
              </a:ext>
            </a:extLst>
          </p:cNvPr>
          <p:cNvGrpSpPr>
            <a:grpSpLocks/>
          </p:cNvGrpSpPr>
          <p:nvPr/>
        </p:nvGrpSpPr>
        <p:grpSpPr bwMode="auto">
          <a:xfrm>
            <a:off x="1941195" y="1758950"/>
            <a:ext cx="3482975" cy="2495550"/>
            <a:chOff x="0" y="0"/>
            <a:chExt cx="3792" cy="2928"/>
          </a:xfrm>
        </p:grpSpPr>
        <p:sp>
          <p:nvSpPr>
            <p:cNvPr id="66565" name="Oval 8">
              <a:extLst>
                <a:ext uri="{FF2B5EF4-FFF2-40B4-BE49-F238E27FC236}">
                  <a16:creationId xmlns="" xmlns:a16="http://schemas.microsoft.com/office/drawing/2014/main" id="{9C8029A2-776B-486B-BB64-6BD2EA597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792" cy="292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zh-CN" sz="2100" b="1">
                <a:solidFill>
                  <a:srgbClr val="FFFF00"/>
                </a:solidFill>
                <a:latin typeface="+mn-lt"/>
                <a:ea typeface="仿宋" pitchFamily="49" charset="-122"/>
              </a:endParaRPr>
            </a:p>
          </p:txBody>
        </p:sp>
        <p:sp>
          <p:nvSpPr>
            <p:cNvPr id="66566" name="Rectangle 9">
              <a:extLst>
                <a:ext uri="{FF2B5EF4-FFF2-40B4-BE49-F238E27FC236}">
                  <a16:creationId xmlns="" xmlns:a16="http://schemas.microsoft.com/office/drawing/2014/main" id="{FB94388A-3AFE-4FBA-960D-9503E8809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" y="1875"/>
              <a:ext cx="1971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+mn-lt"/>
                  <a:ea typeface="仿宋" pitchFamily="49" charset="-122"/>
                </a:rPr>
                <a:t>同底数幂相乘</a:t>
              </a:r>
            </a:p>
          </p:txBody>
        </p:sp>
      </p:grpSp>
      <p:grpSp>
        <p:nvGrpSpPr>
          <p:cNvPr id="3" name="Group 10">
            <a:extLst>
              <a:ext uri="{FF2B5EF4-FFF2-40B4-BE49-F238E27FC236}">
                <a16:creationId xmlns="" xmlns:a16="http://schemas.microsoft.com/office/drawing/2014/main" id="{838126BC-E8DD-4E77-A6D5-78259D6616F1}"/>
              </a:ext>
            </a:extLst>
          </p:cNvPr>
          <p:cNvGrpSpPr>
            <a:grpSpLocks/>
          </p:cNvGrpSpPr>
          <p:nvPr/>
        </p:nvGrpSpPr>
        <p:grpSpPr bwMode="auto">
          <a:xfrm>
            <a:off x="3843338" y="1320050"/>
            <a:ext cx="4022725" cy="3219450"/>
            <a:chOff x="2112" y="1008"/>
            <a:chExt cx="3648" cy="3312"/>
          </a:xfrm>
        </p:grpSpPr>
        <p:sp>
          <p:nvSpPr>
            <p:cNvPr id="66568" name="Oval 11">
              <a:extLst>
                <a:ext uri="{FF2B5EF4-FFF2-40B4-BE49-F238E27FC236}">
                  <a16:creationId xmlns="" xmlns:a16="http://schemas.microsoft.com/office/drawing/2014/main" id="{0485AC56-19A4-4646-B020-5FE9BF65B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1008"/>
              <a:ext cx="3648" cy="3312"/>
            </a:xfrm>
            <a:prstGeom prst="ellips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/>
            </a:p>
          </p:txBody>
        </p:sp>
        <p:sp>
          <p:nvSpPr>
            <p:cNvPr id="66569" name="Rectangle 12">
              <a:extLst>
                <a:ext uri="{FF2B5EF4-FFF2-40B4-BE49-F238E27FC236}">
                  <a16:creationId xmlns="" xmlns:a16="http://schemas.microsoft.com/office/drawing/2014/main" id="{237139AF-A6BF-4E46-9843-6E8071535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6" y="3397"/>
              <a:ext cx="1144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仿宋" pitchFamily="49" charset="-122"/>
                  <a:ea typeface="仿宋" pitchFamily="49" charset="-122"/>
                </a:rPr>
                <a:t>幂的乘方</a:t>
              </a:r>
            </a:p>
          </p:txBody>
        </p:sp>
      </p:grpSp>
      <p:sp>
        <p:nvSpPr>
          <p:cNvPr id="13" name="Text Box 13">
            <a:extLst>
              <a:ext uri="{FF2B5EF4-FFF2-40B4-BE49-F238E27FC236}">
                <a16:creationId xmlns="" xmlns:a16="http://schemas.microsoft.com/office/drawing/2014/main" id="{058FB422-9C80-448E-A41F-87FB5E10C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3336" y="2754313"/>
            <a:ext cx="1435744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latin typeface="+mn-lt"/>
                <a:ea typeface="仿宋" pitchFamily="49" charset="-122"/>
              </a:rPr>
              <a:t>其中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仿宋" pitchFamily="49" charset="-122"/>
              </a:rPr>
              <a:t>m </a:t>
            </a:r>
            <a:r>
              <a:rPr lang="en-US" altLang="zh-CN" sz="2100" b="1" dirty="0">
                <a:solidFill>
                  <a:srgbClr val="FF3300"/>
                </a:solidFill>
                <a:latin typeface="+mn-lt"/>
                <a:ea typeface="仿宋" pitchFamily="49" charset="-122"/>
              </a:rPr>
              <a:t> ,  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仿宋" pitchFamily="49" charset="-122"/>
              </a:rPr>
              <a:t>n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都是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  <a:ea typeface="仿宋" pitchFamily="49" charset="-122"/>
              </a:rPr>
              <a:t>正整数</a:t>
            </a:r>
          </a:p>
        </p:txBody>
      </p:sp>
      <p:sp>
        <p:nvSpPr>
          <p:cNvPr id="14" name="Rectangle 14">
            <a:extLst>
              <a:ext uri="{FF2B5EF4-FFF2-40B4-BE49-F238E27FC236}">
                <a16:creationId xmlns="" xmlns:a16="http://schemas.microsoft.com/office/drawing/2014/main" id="{94767656-71BA-41CE-A0CD-6D3E62F7C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37" y="2581996"/>
            <a:ext cx="39147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i="1" baseline="30000" dirty="0" err="1" smtClean="0">
                <a:latin typeface="Times New Roman" panose="02020603050405020304" pitchFamily="18" charset="0"/>
              </a:rPr>
              <a:t>mn</a:t>
            </a:r>
            <a:endParaRPr lang="en-US" altLang="zh-CN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5">
            <a:extLst>
              <a:ext uri="{FF2B5EF4-FFF2-40B4-BE49-F238E27FC236}">
                <a16:creationId xmlns="" xmlns:a16="http://schemas.microsoft.com/office/drawing/2014/main" id="{0D899D36-7F6F-4C4B-AA09-8BF43FB6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9655" y="1937355"/>
            <a:ext cx="367188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100" b="1" i="1" dirty="0">
                <a:latin typeface="+mn-lt"/>
                <a:ea typeface="仿宋" pitchFamily="49" charset="-122"/>
              </a:rPr>
              <a:t>a</a:t>
            </a:r>
            <a:r>
              <a:rPr lang="en-US" altLang="zh-CN" sz="2100" b="1" i="1" baseline="30000" dirty="0">
                <a:latin typeface="+mn-lt"/>
                <a:ea typeface="仿宋" pitchFamily="49" charset="-122"/>
              </a:rPr>
              <a:t>m</a:t>
            </a:r>
            <a:r>
              <a:rPr lang="en-US" altLang="zh-CN" sz="2100" b="1" i="1" dirty="0">
                <a:solidFill>
                  <a:schemeClr val="hlink"/>
                </a:solidFill>
                <a:latin typeface="+mn-lt"/>
                <a:ea typeface="仿宋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latin typeface="+mn-lt"/>
                <a:ea typeface="仿宋" pitchFamily="49" charset="-122"/>
              </a:rPr>
              <a:t>a</a:t>
            </a:r>
            <a:r>
              <a:rPr lang="en-US" altLang="zh-CN" sz="2100" b="1" i="1" baseline="30000" dirty="0">
                <a:latin typeface="+mn-lt"/>
                <a:ea typeface="仿宋" pitchFamily="49" charset="-122"/>
              </a:rPr>
              <a:t>n</a:t>
            </a:r>
            <a:r>
              <a:rPr lang="en-US" altLang="zh-CN" sz="2100" b="1" i="1" dirty="0">
                <a:latin typeface="+mn-lt"/>
                <a:ea typeface="仿宋" pitchFamily="49" charset="-122"/>
              </a:rPr>
              <a:t>=a</a:t>
            </a:r>
            <a:r>
              <a:rPr lang="en-US" altLang="zh-CN" sz="2100" b="1" i="1" baseline="30000" dirty="0">
                <a:latin typeface="+mn-lt"/>
                <a:ea typeface="仿宋" pitchFamily="49" charset="-122"/>
              </a:rPr>
              <a:t>m</a:t>
            </a:r>
            <a:r>
              <a:rPr lang="en-US" altLang="zh-CN" sz="2100" b="1" i="1" baseline="30000" dirty="0">
                <a:solidFill>
                  <a:schemeClr val="hlink"/>
                </a:solidFill>
                <a:latin typeface="+mn-lt"/>
                <a:ea typeface="仿宋" pitchFamily="49" charset="-122"/>
              </a:rPr>
              <a:t>+</a:t>
            </a:r>
            <a:r>
              <a:rPr lang="en-US" altLang="zh-CN" sz="2100" b="1" i="1" baseline="30000" dirty="0">
                <a:latin typeface="+mn-lt"/>
                <a:ea typeface="仿宋" pitchFamily="49" charset="-122"/>
              </a:rPr>
              <a:t>n</a:t>
            </a:r>
            <a:endParaRPr lang="en-US" altLang="zh-CN" sz="2100" b="1" i="1" dirty="0">
              <a:latin typeface="+mn-lt"/>
              <a:ea typeface="仿宋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DE21EE9-9BDF-417C-A07D-030E0D99758B}"/>
              </a:ext>
            </a:extLst>
          </p:cNvPr>
          <p:cNvSpPr txBox="1"/>
          <p:nvPr/>
        </p:nvSpPr>
        <p:spPr>
          <a:xfrm>
            <a:off x="896340" y="579002"/>
            <a:ext cx="7298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底数幂的乘法法则与幂的乘方法则有什么相同点和不同点？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82687" y="670778"/>
            <a:ext cx="1755979" cy="455854"/>
            <a:chOff x="1745942" y="3988439"/>
            <a:chExt cx="1755979" cy="455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2" name="流程图: 库存数据 2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26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>
            <a:extLst>
              <a:ext uri="{FF2B5EF4-FFF2-40B4-BE49-F238E27FC236}">
                <a16:creationId xmlns="" xmlns:a16="http://schemas.microsoft.com/office/drawing/2014/main" id="{33DA2A40-D5CD-4D93-AFA6-CA6C5EB57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125" y="639437"/>
            <a:ext cx="4675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列两题有什么特点？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587" name="组合 1">
            <a:extLst>
              <a:ext uri="{FF2B5EF4-FFF2-40B4-BE49-F238E27FC236}">
                <a16:creationId xmlns="" xmlns:a16="http://schemas.microsoft.com/office/drawing/2014/main" id="{BA73F77E-3E65-43E3-854D-197D1B67A4C8}"/>
              </a:ext>
            </a:extLst>
          </p:cNvPr>
          <p:cNvGrpSpPr>
            <a:grpSpLocks/>
          </p:cNvGrpSpPr>
          <p:nvPr/>
        </p:nvGrpSpPr>
        <p:grpSpPr bwMode="auto">
          <a:xfrm>
            <a:off x="1493100" y="1404965"/>
            <a:ext cx="4011577" cy="505817"/>
            <a:chOff x="737" y="4096"/>
            <a:chExt cx="8419" cy="1061"/>
          </a:xfrm>
        </p:grpSpPr>
        <p:graphicFrame>
          <p:nvGraphicFramePr>
            <p:cNvPr id="67588" name="Object 9">
              <a:extLst>
                <a:ext uri="{FF2B5EF4-FFF2-40B4-BE49-F238E27FC236}">
                  <a16:creationId xmlns="" xmlns:a16="http://schemas.microsoft.com/office/drawing/2014/main" id="{F47D96C5-BB81-4E6E-B0C8-473C72DC7C5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06734470"/>
                </p:ext>
              </p:extLst>
            </p:nvPr>
          </p:nvGraphicFramePr>
          <p:xfrm>
            <a:off x="1790" y="4181"/>
            <a:ext cx="1666" cy="9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74" name="Equation" r:id="rId3" imgW="419040" imgH="228600" progId="Equation.DSMT4">
                    <p:embed/>
                  </p:oleObj>
                </mc:Choice>
                <mc:Fallback>
                  <p:oleObj name="Equation" r:id="rId3" imgW="419040" imgH="228600" progId="Equation.DSMT4">
                    <p:embed/>
                    <p:pic>
                      <p:nvPicPr>
                        <p:cNvPr id="0" name="Object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0" y="4181"/>
                          <a:ext cx="1666" cy="9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589" name="Object 10">
              <a:extLst>
                <a:ext uri="{FF2B5EF4-FFF2-40B4-BE49-F238E27FC236}">
                  <a16:creationId xmlns="" xmlns:a16="http://schemas.microsoft.com/office/drawing/2014/main" id="{2EBF2032-E268-48AF-8039-E855A0634FA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41152237"/>
                </p:ext>
              </p:extLst>
            </p:nvPr>
          </p:nvGraphicFramePr>
          <p:xfrm>
            <a:off x="7277" y="4258"/>
            <a:ext cx="1879" cy="8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75" name="Equation" r:id="rId5" imgW="406080" imgH="203040" progId="Equation.DSMT4">
                    <p:embed/>
                  </p:oleObj>
                </mc:Choice>
                <mc:Fallback>
                  <p:oleObj name="Equation" r:id="rId5" imgW="406080" imgH="203040" progId="Equation.DSMT4">
                    <p:embed/>
                    <p:pic>
                      <p:nvPicPr>
                        <p:cNvPr id="0" name="Object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7" y="4258"/>
                          <a:ext cx="1879" cy="8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90" name="Text Box 6">
              <a:extLst>
                <a:ext uri="{FF2B5EF4-FFF2-40B4-BE49-F238E27FC236}">
                  <a16:creationId xmlns="" xmlns:a16="http://schemas.microsoft.com/office/drawing/2014/main" id="{39E2D3DA-6C52-48A1-9052-6E83A6F561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" y="4096"/>
              <a:ext cx="1560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(1)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7591" name="Text Box 7">
              <a:extLst>
                <a:ext uri="{FF2B5EF4-FFF2-40B4-BE49-F238E27FC236}">
                  <a16:creationId xmlns="" xmlns:a16="http://schemas.microsoft.com/office/drawing/2014/main" id="{A9F04C0A-651F-412C-A0F0-B6FBE81BDC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65" y="4144"/>
              <a:ext cx="1174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 Box 10">
            <a:extLst>
              <a:ext uri="{FF2B5EF4-FFF2-40B4-BE49-F238E27FC236}">
                <a16:creationId xmlns="" xmlns:a16="http://schemas.microsoft.com/office/drawing/2014/main" id="{3F2F270B-99AC-48E0-8CAB-6F7DEF4CF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199" y="1940740"/>
            <a:ext cx="6386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底数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为两个因式相乘，积的形式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18" name="AutoShape 11">
            <a:extLst>
              <a:ext uri="{FF2B5EF4-FFF2-40B4-BE49-F238E27FC236}">
                <a16:creationId xmlns="" xmlns:a16="http://schemas.microsoft.com/office/drawing/2014/main" id="{6F176DDC-2286-4D36-A7F1-98CC2DBCD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4849" y="2987690"/>
            <a:ext cx="2629584" cy="1089360"/>
          </a:xfrm>
          <a:prstGeom prst="wedgeEllipseCallout">
            <a:avLst>
              <a:gd name="adj1" fmla="val -89257"/>
              <a:gd name="adj2" fmla="val -119328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</a:rPr>
              <a:t>这种形式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为积的乘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AutoShape 12">
            <a:extLst>
              <a:ext uri="{FF2B5EF4-FFF2-40B4-BE49-F238E27FC236}">
                <a16:creationId xmlns="" xmlns:a16="http://schemas.microsoft.com/office/drawing/2014/main" id="{CD1ED36D-F628-4913-84E0-50E9CB67A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3100" y="2773362"/>
            <a:ext cx="2960084" cy="1463077"/>
          </a:xfrm>
          <a:prstGeom prst="cloudCallout">
            <a:avLst>
              <a:gd name="adj1" fmla="val 72870"/>
              <a:gd name="adj2" fmla="val -1972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我们学过的幂的乘方的运算性质适用吗？</a:t>
            </a:r>
          </a:p>
        </p:txBody>
      </p:sp>
      <p:sp>
        <p:nvSpPr>
          <p:cNvPr id="30" name="矩形 29"/>
          <p:cNvSpPr/>
          <p:nvPr/>
        </p:nvSpPr>
        <p:spPr>
          <a:xfrm>
            <a:off x="1559943" y="62785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="" xmlns:a16="http://schemas.microsoft.com/office/drawing/2014/main" id="{130833A0-59C9-4BBE-B48B-03680E5F50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1479419"/>
              </p:ext>
            </p:extLst>
          </p:nvPr>
        </p:nvGraphicFramePr>
        <p:xfrm>
          <a:off x="1803400" y="1195388"/>
          <a:ext cx="863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2" name="Equation" r:id="rId3" imgW="368280" imgH="203040" progId="Equation.DSMT4">
                  <p:embed/>
                </p:oleObj>
              </mc:Choice>
              <mc:Fallback>
                <p:oleObj name="Equation" r:id="rId3" imgW="368280" imgH="203040" progId="Equation.DSMT4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1195388"/>
                        <a:ext cx="8636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="" xmlns:a16="http://schemas.microsoft.com/office/drawing/2014/main" id="{48C6F727-A8CA-4567-AD01-934631A2B0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9339037"/>
              </p:ext>
            </p:extLst>
          </p:nvPr>
        </p:nvGraphicFramePr>
        <p:xfrm>
          <a:off x="2790825" y="1235075"/>
          <a:ext cx="1682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3" name="Equation" r:id="rId5" imgW="787320" imgH="190440" progId="Equation.DSMT4">
                  <p:embed/>
                </p:oleObj>
              </mc:Choice>
              <mc:Fallback>
                <p:oleObj name="Equation" r:id="rId5" imgW="787320" imgH="19044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825" y="1235075"/>
                        <a:ext cx="168275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="" xmlns:a16="http://schemas.microsoft.com/office/drawing/2014/main" id="{10B48272-2F27-4105-830F-79B0EB67F6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6461945"/>
              </p:ext>
            </p:extLst>
          </p:nvPr>
        </p:nvGraphicFramePr>
        <p:xfrm>
          <a:off x="2765425" y="1811338"/>
          <a:ext cx="2139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4" name="Equation" r:id="rId7" imgW="787320" imgH="190440" progId="Equation.DSMT4">
                  <p:embed/>
                </p:oleObj>
              </mc:Choice>
              <mc:Fallback>
                <p:oleObj name="Equation" r:id="rId7" imgW="787320" imgH="190440" progId="Equation.DSMT4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5425" y="1811338"/>
                        <a:ext cx="213995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6F2E5498-40B6-45FC-A479-7661F740FFAA}"/>
              </a:ext>
            </a:extLst>
          </p:cNvPr>
          <p:cNvGraphicFramePr>
            <a:graphicFrameLocks/>
          </p:cNvGraphicFramePr>
          <p:nvPr/>
        </p:nvGraphicFramePr>
        <p:xfrm>
          <a:off x="2735263" y="2349500"/>
          <a:ext cx="10810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5" r:id="rId9" imgW="431640" imgH="203040" progId="Equation.DSMT4">
                  <p:embed/>
                </p:oleObj>
              </mc:Choice>
              <mc:Fallback>
                <p:oleObj r:id="rId9" imgW="431640" imgH="203040" progId="Equation.DSMT4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263" y="2349500"/>
                        <a:ext cx="1081087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8">
            <a:extLst>
              <a:ext uri="{FF2B5EF4-FFF2-40B4-BE49-F238E27FC236}">
                <a16:creationId xmlns="" xmlns:a16="http://schemas.microsoft.com/office/drawing/2014/main" id="{00EC8681-DE6C-42F7-A6E9-C1272572A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2830513"/>
            <a:ext cx="1428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同理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68614" name="Text Box 10">
            <a:extLst>
              <a:ext uri="{FF2B5EF4-FFF2-40B4-BE49-F238E27FC236}">
                <a16:creationId xmlns="" xmlns:a16="http://schemas.microsoft.com/office/drawing/2014/main" id="{FAF1E18B-00DC-4948-A183-CC14EB498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8" y="136048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1">
            <a:extLst>
              <a:ext uri="{FF2B5EF4-FFF2-40B4-BE49-F238E27FC236}">
                <a16:creationId xmlns="" xmlns:a16="http://schemas.microsoft.com/office/drawing/2014/main" id="{0A9096E7-992D-4880-BBE8-4A9653D88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150" y="1170627"/>
            <a:ext cx="21605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itchFamily="2" charset="-122"/>
              </a:rPr>
              <a:t>(</a:t>
            </a:r>
            <a:r>
              <a:rPr lang="zh-CN" altLang="en-US" sz="2100" b="1" dirty="0" smtClean="0">
                <a:latin typeface="宋体" pitchFamily="2" charset="-122"/>
              </a:rPr>
              <a:t>乘方</a:t>
            </a:r>
            <a:r>
              <a:rPr lang="zh-CN" altLang="en-US" sz="2100" b="1" dirty="0">
                <a:latin typeface="宋体" pitchFamily="2" charset="-122"/>
              </a:rPr>
              <a:t>的</a:t>
            </a:r>
            <a:r>
              <a:rPr lang="zh-CN" altLang="en-US" sz="2100" b="1" dirty="0" smtClean="0">
                <a:latin typeface="宋体" pitchFamily="2" charset="-122"/>
              </a:rPr>
              <a:t>意义</a:t>
            </a:r>
            <a:r>
              <a:rPr lang="en-US" altLang="zh-CN" sz="2100" b="1" dirty="0" smtClean="0">
                <a:latin typeface="宋体" pitchFamily="2" charset="-122"/>
              </a:rPr>
              <a:t>)</a:t>
            </a:r>
            <a:endParaRPr lang="zh-CN" altLang="en-US" sz="2100" b="1" dirty="0">
              <a:latin typeface="宋体" pitchFamily="2" charset="-122"/>
            </a:endParaRPr>
          </a:p>
        </p:txBody>
      </p:sp>
      <p:sp>
        <p:nvSpPr>
          <p:cNvPr id="12" name="Text Box 12">
            <a:extLst>
              <a:ext uri="{FF2B5EF4-FFF2-40B4-BE49-F238E27FC236}">
                <a16:creationId xmlns="" xmlns:a16="http://schemas.microsoft.com/office/drawing/2014/main" id="{D48DF02B-FB1A-4DF1-BA0C-3ABC69B3A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1817688"/>
            <a:ext cx="29702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itchFamily="2" charset="-122"/>
              </a:rPr>
              <a:t>(</a:t>
            </a:r>
            <a:r>
              <a:rPr lang="zh-CN" altLang="en-US" sz="2100" b="1" dirty="0" smtClean="0">
                <a:latin typeface="宋体" pitchFamily="2" charset="-122"/>
              </a:rPr>
              <a:t>乘法交换律</a:t>
            </a:r>
            <a:r>
              <a:rPr lang="zh-CN" altLang="en-US" sz="2100" b="1" dirty="0">
                <a:latin typeface="宋体" pitchFamily="2" charset="-122"/>
              </a:rPr>
              <a:t>、</a:t>
            </a:r>
            <a:r>
              <a:rPr lang="zh-CN" altLang="en-US" sz="2100" b="1" dirty="0" smtClean="0">
                <a:latin typeface="宋体" pitchFamily="2" charset="-122"/>
              </a:rPr>
              <a:t>结合律</a:t>
            </a:r>
            <a:r>
              <a:rPr lang="en-US" altLang="zh-CN" sz="2100" b="1" dirty="0" smtClean="0">
                <a:latin typeface="宋体" pitchFamily="2" charset="-122"/>
              </a:rPr>
              <a:t>)</a:t>
            </a:r>
            <a:endParaRPr lang="zh-CN" altLang="en-US" sz="2100" b="1" dirty="0">
              <a:latin typeface="宋体" pitchFamily="2" charset="-122"/>
            </a:endParaRPr>
          </a:p>
        </p:txBody>
      </p:sp>
      <p:sp>
        <p:nvSpPr>
          <p:cNvPr id="13" name="Text Box 13">
            <a:extLst>
              <a:ext uri="{FF2B5EF4-FFF2-40B4-BE49-F238E27FC236}">
                <a16:creationId xmlns="" xmlns:a16="http://schemas.microsoft.com/office/drawing/2014/main" id="{4F62B9D8-42E2-4A90-88AE-B68CABAB6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1300" y="2389188"/>
            <a:ext cx="29924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itchFamily="2" charset="-122"/>
              </a:rPr>
              <a:t>(</a:t>
            </a:r>
            <a:r>
              <a:rPr lang="zh-CN" altLang="en-US" sz="2100" b="1" dirty="0" smtClean="0">
                <a:latin typeface="宋体" pitchFamily="2" charset="-122"/>
              </a:rPr>
              <a:t>同</a:t>
            </a:r>
            <a:r>
              <a:rPr lang="zh-CN" altLang="en-US" sz="2100" b="1" dirty="0">
                <a:latin typeface="宋体" pitchFamily="2" charset="-122"/>
              </a:rPr>
              <a:t>底数幂相乘的</a:t>
            </a:r>
            <a:r>
              <a:rPr lang="zh-CN" altLang="en-US" sz="2100" b="1" dirty="0" smtClean="0">
                <a:latin typeface="宋体" pitchFamily="2" charset="-122"/>
              </a:rPr>
              <a:t>法则</a:t>
            </a:r>
            <a:r>
              <a:rPr lang="en-US" altLang="zh-CN" sz="2100" b="1" dirty="0" smtClean="0">
                <a:latin typeface="宋体" pitchFamily="2" charset="-122"/>
              </a:rPr>
              <a:t>)</a:t>
            </a:r>
            <a:endParaRPr lang="zh-CN" altLang="en-US" sz="2100" b="1" dirty="0">
              <a:latin typeface="宋体" pitchFamily="2" charset="-122"/>
            </a:endParaRPr>
          </a:p>
        </p:txBody>
      </p:sp>
      <p:graphicFrame>
        <p:nvGraphicFramePr>
          <p:cNvPr id="14" name="Object 8">
            <a:extLst>
              <a:ext uri="{FF2B5EF4-FFF2-40B4-BE49-F238E27FC236}">
                <a16:creationId xmlns="" xmlns:a16="http://schemas.microsoft.com/office/drawing/2014/main" id="{A0580564-1CE3-4744-9308-CCCF6F2F2D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6138674"/>
              </p:ext>
            </p:extLst>
          </p:nvPr>
        </p:nvGraphicFramePr>
        <p:xfrm>
          <a:off x="1871663" y="3248025"/>
          <a:ext cx="9175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6" name="Equation" r:id="rId11" imgW="368280" imgH="203040" progId="Equation.DSMT4">
                  <p:embed/>
                </p:oleObj>
              </mc:Choice>
              <mc:Fallback>
                <p:oleObj name="Equation" r:id="rId11" imgW="368280" imgH="203040" progId="Equation.DSMT4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3" y="3248025"/>
                        <a:ext cx="917575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="" xmlns:a16="http://schemas.microsoft.com/office/drawing/2014/main" id="{A04FCF09-AE2E-450F-9473-6858D5463C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20938"/>
              </p:ext>
            </p:extLst>
          </p:nvPr>
        </p:nvGraphicFramePr>
        <p:xfrm>
          <a:off x="2798763" y="3241675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7" name="Equation" r:id="rId13" imgW="1130040" imgH="190440" progId="Equation.DSMT4">
                  <p:embed/>
                </p:oleObj>
              </mc:Choice>
              <mc:Fallback>
                <p:oleObj name="Equation" r:id="rId13" imgW="1130040" imgH="190440" progId="Equation.DSMT4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8763" y="3241675"/>
                        <a:ext cx="2651125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>
            <a:extLst>
              <a:ext uri="{FF2B5EF4-FFF2-40B4-BE49-F238E27FC236}">
                <a16:creationId xmlns="" xmlns:a16="http://schemas.microsoft.com/office/drawing/2014/main" id="{73369869-3741-49F1-9270-B7A16CC578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559578"/>
              </p:ext>
            </p:extLst>
          </p:nvPr>
        </p:nvGraphicFramePr>
        <p:xfrm>
          <a:off x="2770188" y="3754438"/>
          <a:ext cx="2819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8" name="Equation" r:id="rId15" imgW="939600" imgH="190440" progId="Equation.DSMT4">
                  <p:embed/>
                </p:oleObj>
              </mc:Choice>
              <mc:Fallback>
                <p:oleObj name="Equation" r:id="rId15" imgW="939600" imgH="190440" progId="Equation.DSMT4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188" y="3754438"/>
                        <a:ext cx="2819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1">
            <a:extLst>
              <a:ext uri="{FF2B5EF4-FFF2-40B4-BE49-F238E27FC236}">
                <a16:creationId xmlns="" xmlns:a16="http://schemas.microsoft.com/office/drawing/2014/main" id="{F40E0DA4-8C12-48F6-8949-2189D94C8048}"/>
              </a:ext>
            </a:extLst>
          </p:cNvPr>
          <p:cNvGraphicFramePr>
            <a:graphicFrameLocks/>
          </p:cNvGraphicFramePr>
          <p:nvPr/>
        </p:nvGraphicFramePr>
        <p:xfrm>
          <a:off x="2897188" y="4246563"/>
          <a:ext cx="9302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09" r:id="rId17" imgW="419040" imgH="203040" progId="Equation.DSMT4">
                  <p:embed/>
                </p:oleObj>
              </mc:Choice>
              <mc:Fallback>
                <p:oleObj r:id="rId17" imgW="419040" imgH="203040" progId="Equation.DSMT4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188" y="4246563"/>
                        <a:ext cx="930275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>
            <a:extLst>
              <a:ext uri="{FF2B5EF4-FFF2-40B4-BE49-F238E27FC236}">
                <a16:creationId xmlns="" xmlns:a16="http://schemas.microsoft.com/office/drawing/2014/main" id="{39DD11B7-C4FB-442B-8DAB-6ED1DBA23C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006" y="645170"/>
            <a:ext cx="6700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 smtClean="0"/>
              <a:t>根</a:t>
            </a:r>
            <a:r>
              <a:rPr lang="zh-CN" altLang="en-US" dirty="0"/>
              <a:t>据乘方的意义及乘法交换律、结合律进行计算：</a:t>
            </a:r>
            <a:endParaRPr lang="en-US" altLang="zh-CN" dirty="0"/>
          </a:p>
        </p:txBody>
      </p:sp>
      <p:grpSp>
        <p:nvGrpSpPr>
          <p:cNvPr id="9" name="组合 9">
            <a:extLst>
              <a:ext uri="{FF2B5EF4-FFF2-40B4-BE49-F238E27FC236}">
                <a16:creationId xmlns="" xmlns:a16="http://schemas.microsoft.com/office/drawing/2014/main" id="{60FA0379-384B-4936-9D04-C7E8A47BA2D6}"/>
              </a:ext>
            </a:extLst>
          </p:cNvPr>
          <p:cNvGrpSpPr>
            <a:grpSpLocks/>
          </p:cNvGrpSpPr>
          <p:nvPr/>
        </p:nvGrpSpPr>
        <p:grpSpPr bwMode="auto">
          <a:xfrm>
            <a:off x="5813426" y="3219450"/>
            <a:ext cx="1836738" cy="1125538"/>
            <a:chOff x="9808" y="6761"/>
            <a:chExt cx="3856" cy="2362"/>
          </a:xfrm>
        </p:grpSpPr>
        <p:sp>
          <p:nvSpPr>
            <p:cNvPr id="7" name="云形标注 6">
              <a:extLst>
                <a:ext uri="{FF2B5EF4-FFF2-40B4-BE49-F238E27FC236}">
                  <a16:creationId xmlns="" xmlns:a16="http://schemas.microsoft.com/office/drawing/2014/main" id="{0ACE49FD-004F-47BF-B140-15188ACCC808}"/>
                </a:ext>
              </a:extLst>
            </p:cNvPr>
            <p:cNvSpPr/>
            <p:nvPr/>
          </p:nvSpPr>
          <p:spPr>
            <a:xfrm>
              <a:off x="9808" y="6761"/>
              <a:ext cx="3856" cy="2362"/>
            </a:xfrm>
            <a:prstGeom prst="cloudCallout">
              <a:avLst>
                <a:gd name="adj1" fmla="val -143646"/>
                <a:gd name="adj2" fmla="val -90813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3">
                  <a:lumMod val="9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68625" name="文本框 8">
              <a:extLst>
                <a:ext uri="{FF2B5EF4-FFF2-40B4-BE49-F238E27FC236}">
                  <a16:creationId xmlns="" xmlns:a16="http://schemas.microsoft.com/office/drawing/2014/main" id="{064B47AF-0C6C-4C01-BC55-61A353E08B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0" y="7351"/>
              <a:ext cx="2828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700" b="1" i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700" b="1" i="1" baseline="300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7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=?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68093" y="64517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/>
            </a:endParaRPr>
          </a:p>
        </p:txBody>
      </p:sp>
      <p:grpSp>
        <p:nvGrpSpPr>
          <p:cNvPr id="31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2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4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>
            <a:extLst>
              <a:ext uri="{FF2B5EF4-FFF2-40B4-BE49-F238E27FC236}">
                <a16:creationId xmlns="" xmlns:a16="http://schemas.microsoft.com/office/drawing/2014/main" id="{1D3B7E6F-44FA-4501-A27E-0AE37AE67517}"/>
              </a:ext>
            </a:extLst>
          </p:cNvPr>
          <p:cNvGrpSpPr>
            <a:grpSpLocks/>
          </p:cNvGrpSpPr>
          <p:nvPr/>
        </p:nvGrpSpPr>
        <p:grpSpPr bwMode="auto">
          <a:xfrm>
            <a:off x="2978548" y="1688722"/>
            <a:ext cx="4743450" cy="792163"/>
            <a:chOff x="1202" y="1616"/>
            <a:chExt cx="3984" cy="665"/>
          </a:xfrm>
        </p:grpSpPr>
        <p:sp>
          <p:nvSpPr>
            <p:cNvPr id="69634" name="Text Box 3">
              <a:extLst>
                <a:ext uri="{FF2B5EF4-FFF2-40B4-BE49-F238E27FC236}">
                  <a16:creationId xmlns="" xmlns:a16="http://schemas.microsoft.com/office/drawing/2014/main" id="{23C07C12-4A22-4B25-A84E-4D46746AC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2" y="1933"/>
              <a:ext cx="398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 </a:t>
              </a:r>
              <a:r>
                <a:rPr lang="en-US" altLang="zh-CN" sz="2100" b="1" i="1" baseline="30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=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 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··· 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635" name="Text Box 5">
              <a:extLst>
                <a:ext uri="{FF2B5EF4-FFF2-40B4-BE49-F238E27FC236}">
                  <a16:creationId xmlns="" xmlns:a16="http://schemas.microsoft.com/office/drawing/2014/main" id="{81B5E7BB-F356-4713-A675-F2E26CF26B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5" y="1616"/>
              <a:ext cx="81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</a:p>
          </p:txBody>
        </p:sp>
        <p:sp>
          <p:nvSpPr>
            <p:cNvPr id="5" name="AutoShape 7">
              <a:extLst>
                <a:ext uri="{FF2B5EF4-FFF2-40B4-BE49-F238E27FC236}">
                  <a16:creationId xmlns="" xmlns:a16="http://schemas.microsoft.com/office/drawing/2014/main" id="{1BBAF1B5-B124-43CF-94F0-904C52AA368C}"/>
                </a:ext>
              </a:extLst>
            </p:cNvPr>
            <p:cNvSpPr/>
            <p:nvPr/>
          </p:nvSpPr>
          <p:spPr bwMode="auto">
            <a:xfrm rot="5400000" flipV="1">
              <a:off x="2732" y="1247"/>
              <a:ext cx="96" cy="1377"/>
            </a:xfrm>
            <a:prstGeom prst="leftBrace">
              <a:avLst>
                <a:gd name="adj1" fmla="val 170833"/>
                <a:gd name="adj2" fmla="val 50000"/>
              </a:avLst>
            </a:prstGeom>
            <a:noFill/>
            <a:ln w="25400" cap="sq">
              <a:solidFill>
                <a:schemeClr val="accent6">
                  <a:lumMod val="75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" name="Group 30">
            <a:extLst>
              <a:ext uri="{FF2B5EF4-FFF2-40B4-BE49-F238E27FC236}">
                <a16:creationId xmlns="" xmlns:a16="http://schemas.microsoft.com/office/drawing/2014/main" id="{D74C1B9D-AA85-4280-84CC-53144C13322D}"/>
              </a:ext>
            </a:extLst>
          </p:cNvPr>
          <p:cNvGrpSpPr>
            <a:grpSpLocks/>
          </p:cNvGrpSpPr>
          <p:nvPr/>
        </p:nvGrpSpPr>
        <p:grpSpPr bwMode="auto">
          <a:xfrm>
            <a:off x="2886473" y="2550735"/>
            <a:ext cx="4972050" cy="847725"/>
            <a:chOff x="793" y="2522"/>
            <a:chExt cx="4176" cy="712"/>
          </a:xfrm>
        </p:grpSpPr>
        <p:sp>
          <p:nvSpPr>
            <p:cNvPr id="69638" name="Text Box 8">
              <a:extLst>
                <a:ext uri="{FF2B5EF4-FFF2-40B4-BE49-F238E27FC236}">
                  <a16:creationId xmlns="" xmlns:a16="http://schemas.microsoft.com/office/drawing/2014/main" id="{A3C3565D-68B5-402F-B38D-4A0B8DF675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3" y="2886"/>
              <a:ext cx="417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=(</a:t>
              </a:r>
              <a:r>
                <a:rPr lang="en-US" altLang="zh-CN" sz="2100" b="1" i="1" dirty="0" err="1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a·a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 ··· ·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)·(</a:t>
              </a:r>
              <a:r>
                <a:rPr lang="en-US" altLang="zh-CN" sz="2100" b="1" i="1" dirty="0" err="1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b·b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 ··· ·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AutoShape 9">
              <a:extLst>
                <a:ext uri="{FF2B5EF4-FFF2-40B4-BE49-F238E27FC236}">
                  <a16:creationId xmlns="" xmlns:a16="http://schemas.microsoft.com/office/drawing/2014/main" id="{CE1EDBBC-E5B3-4779-B8B5-65E496B59BD0}"/>
                </a:ext>
              </a:extLst>
            </p:cNvPr>
            <p:cNvSpPr/>
            <p:nvPr/>
          </p:nvSpPr>
          <p:spPr bwMode="auto">
            <a:xfrm rot="5400000">
              <a:off x="2366" y="2522"/>
              <a:ext cx="104" cy="725"/>
            </a:xfrm>
            <a:prstGeom prst="leftBrace">
              <a:avLst>
                <a:gd name="adj1" fmla="val 116667"/>
                <a:gd name="adj2" fmla="val 50000"/>
              </a:avLst>
            </a:prstGeom>
            <a:noFill/>
            <a:ln w="25400" cap="sq">
              <a:solidFill>
                <a:schemeClr val="accent6">
                  <a:lumMod val="75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9" name="AutoShape 12">
              <a:extLst>
                <a:ext uri="{FF2B5EF4-FFF2-40B4-BE49-F238E27FC236}">
                  <a16:creationId xmlns="" xmlns:a16="http://schemas.microsoft.com/office/drawing/2014/main" id="{5656F2E5-22FE-4E46-9995-0711C71337B1}"/>
                </a:ext>
              </a:extLst>
            </p:cNvPr>
            <p:cNvSpPr/>
            <p:nvPr/>
          </p:nvSpPr>
          <p:spPr bwMode="auto">
            <a:xfrm rot="16200000" flipH="1" flipV="1">
              <a:off x="1426" y="2537"/>
              <a:ext cx="45" cy="725"/>
            </a:xfrm>
            <a:prstGeom prst="leftBrace">
              <a:avLst>
                <a:gd name="adj1" fmla="val 233333"/>
                <a:gd name="adj2" fmla="val 50000"/>
              </a:avLst>
            </a:prstGeom>
            <a:noFill/>
            <a:ln w="25400" cap="sq">
              <a:solidFill>
                <a:schemeClr val="accent6">
                  <a:lumMod val="50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69641" name="Text Box 13">
              <a:extLst>
                <a:ext uri="{FF2B5EF4-FFF2-40B4-BE49-F238E27FC236}">
                  <a16:creationId xmlns="" xmlns:a16="http://schemas.microsoft.com/office/drawing/2014/main" id="{6F90E291-E2B0-4931-B695-75D9CC5CE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4" y="2522"/>
              <a:ext cx="120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  <p:sp>
          <p:nvSpPr>
            <p:cNvPr id="69642" name="Text Box 14">
              <a:extLst>
                <a:ext uri="{FF2B5EF4-FFF2-40B4-BE49-F238E27FC236}">
                  <a16:creationId xmlns="" xmlns:a16="http://schemas.microsoft.com/office/drawing/2014/main" id="{932679C3-2B3A-4435-8302-C75CFF62B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5" y="2522"/>
              <a:ext cx="115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</a:p>
          </p:txBody>
        </p:sp>
      </p:grpSp>
      <p:sp>
        <p:nvSpPr>
          <p:cNvPr id="12" name="Text Box 15">
            <a:extLst>
              <a:ext uri="{FF2B5EF4-FFF2-40B4-BE49-F238E27FC236}">
                <a16:creationId xmlns="" xmlns:a16="http://schemas.microsoft.com/office/drawing/2014/main" id="{714F82C2-211F-49B7-A112-001905269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6950" y="3601659"/>
            <a:ext cx="19446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13" name="Text Box 27">
            <a:extLst>
              <a:ext uri="{FF2B5EF4-FFF2-40B4-BE49-F238E27FC236}">
                <a16:creationId xmlns="" xmlns:a16="http://schemas.microsoft.com/office/drawing/2014/main" id="{B8F6054B-33FC-4971-8CF4-AFA44FAB69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4098" y="2066340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</a:p>
        </p:txBody>
      </p:sp>
      <p:sp>
        <p:nvSpPr>
          <p:cNvPr id="14" name="Text Box 28">
            <a:extLst>
              <a:ext uri="{FF2B5EF4-FFF2-40B4-BE49-F238E27FC236}">
                <a16:creationId xmlns="" xmlns:a16="http://schemas.microsoft.com/office/drawing/2014/main" id="{7A8F85BC-AF9C-4565-8F52-45CD2E489B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7380" y="721935"/>
            <a:ext cx="514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思考问题：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积的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乘方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=?</a:t>
            </a:r>
          </a:p>
        </p:txBody>
      </p:sp>
      <p:sp>
        <p:nvSpPr>
          <p:cNvPr id="15" name="Rectangle 31">
            <a:extLst>
              <a:ext uri="{FF2B5EF4-FFF2-40B4-BE49-F238E27FC236}">
                <a16:creationId xmlns="" xmlns:a16="http://schemas.microsoft.com/office/drawing/2014/main" id="{4D70D794-D550-4011-A48B-5D04B5DFA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668" y="1201360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猜想结论：</a:t>
            </a:r>
          </a:p>
        </p:txBody>
      </p:sp>
      <p:sp>
        <p:nvSpPr>
          <p:cNvPr id="69647" name="Text Box 32">
            <a:extLst>
              <a:ext uri="{FF2B5EF4-FFF2-40B4-BE49-F238E27FC236}">
                <a16:creationId xmlns="" xmlns:a16="http://schemas.microsoft.com/office/drawing/2014/main" id="{3A52F305-7872-4264-B43F-05DC9BDB1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598" y="4460497"/>
            <a:ext cx="30114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33">
            <a:extLst>
              <a:ext uri="{FF2B5EF4-FFF2-40B4-BE49-F238E27FC236}">
                <a16:creationId xmlns="" xmlns:a16="http://schemas.microsoft.com/office/drawing/2014/main" id="{4B2FB5DA-D638-4977-85B2-D272B8D3C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047" y="4206001"/>
            <a:ext cx="5940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因此可得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宋体" pitchFamily="2" charset="-122"/>
              </a:rPr>
              <a:t>为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itchFamily="2" charset="-122"/>
              </a:rPr>
              <a:t>正整数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). 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9649" name="Text Box 34">
            <a:extLst>
              <a:ext uri="{FF2B5EF4-FFF2-40B4-BE49-F238E27FC236}">
                <a16:creationId xmlns="" xmlns:a16="http://schemas.microsoft.com/office/drawing/2014/main" id="{FA413CBB-B880-4316-AC8E-FD021D9E7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535" y="4352547"/>
            <a:ext cx="3095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2">
            <a:extLst>
              <a:ext uri="{FF2B5EF4-FFF2-40B4-BE49-F238E27FC236}">
                <a16:creationId xmlns="" xmlns:a16="http://schemas.microsoft.com/office/drawing/2014/main" id="{38B3C168-FFC9-4425-9D50-C7AF22F99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3281" y="1183600"/>
            <a:ext cx="391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宋体" pitchFamily="2" charset="-122"/>
              </a:rPr>
              <a:t>为</a:t>
            </a:r>
            <a:r>
              <a:rPr lang="zh-CN" altLang="en-US" sz="2400" b="1" dirty="0" smtClean="0">
                <a:latin typeface="宋体" pitchFamily="2" charset="-122"/>
              </a:rPr>
              <a:t>正整数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2">
            <a:extLst>
              <a:ext uri="{FF2B5EF4-FFF2-40B4-BE49-F238E27FC236}">
                <a16:creationId xmlns="" xmlns:a16="http://schemas.microsoft.com/office/drawing/2014/main" id="{A937450C-4047-4723-8119-B5A800445DD2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34" name="直线连接符 23">
              <a:extLst>
                <a:ext uri="{FF2B5EF4-FFF2-40B4-BE49-F238E27FC236}">
                  <a16:creationId xmlns="" xmlns:a16="http://schemas.microsoft.com/office/drawing/2014/main" id="{A705DCA4-3DDF-41DE-A13D-9A40C5F353BB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>
              <a:extLst>
                <a:ext uri="{FF2B5EF4-FFF2-40B4-BE49-F238E27FC236}">
                  <a16:creationId xmlns="" xmlns:a16="http://schemas.microsoft.com/office/drawing/2014/main" id="{24327E5C-CC55-4F13-8329-5DED5D47A4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6" name="Freeform 74">
              <a:extLst>
                <a:ext uri="{FF2B5EF4-FFF2-40B4-BE49-F238E27FC236}">
                  <a16:creationId xmlns="" xmlns:a16="http://schemas.microsoft.com/office/drawing/2014/main" id="{9240CD8A-8F18-49BF-BE25-76A65212138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/>
      <p:bldP spid="15" grpId="0"/>
      <p:bldP spid="17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ca285d2a-aabb-4f0d-b475-0166bd250d0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Pages>0</Pages>
  <Words>1579</Words>
  <Characters>0</Characters>
  <Application>Microsoft Office PowerPoint</Application>
  <DocSecurity>0</DocSecurity>
  <PresentationFormat>全屏显示(16:9)</PresentationFormat>
  <Lines>0</Lines>
  <Paragraphs>252</Paragraphs>
  <Slides>27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《七彩课堂》课件模板（新）</vt:lpstr>
      <vt:lpstr>1_《七彩课堂》课件模板（新）</vt:lpstr>
      <vt:lpstr>MathType 6.0 Equation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1143</cp:revision>
  <dcterms:created xsi:type="dcterms:W3CDTF">2016-01-14T07:05:12Z</dcterms:created>
  <dcterms:modified xsi:type="dcterms:W3CDTF">2020-04-27T08:25:23Z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