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6" r:id="rId1"/>
  </p:sldMasterIdLst>
  <p:notesMasterIdLst>
    <p:notesMasterId r:id="rId33"/>
  </p:notesMasterIdLst>
  <p:handoutMasterIdLst>
    <p:handoutMasterId r:id="rId34"/>
  </p:handoutMasterIdLst>
  <p:sldIdLst>
    <p:sldId id="399" r:id="rId2"/>
    <p:sldId id="632" r:id="rId3"/>
    <p:sldId id="425" r:id="rId4"/>
    <p:sldId id="633" r:id="rId5"/>
    <p:sldId id="634" r:id="rId6"/>
    <p:sldId id="635" r:id="rId7"/>
    <p:sldId id="636" r:id="rId8"/>
    <p:sldId id="637" r:id="rId9"/>
    <p:sldId id="638" r:id="rId10"/>
    <p:sldId id="641" r:id="rId11"/>
    <p:sldId id="639" r:id="rId12"/>
    <p:sldId id="640" r:id="rId13"/>
    <p:sldId id="642" r:id="rId14"/>
    <p:sldId id="643" r:id="rId15"/>
    <p:sldId id="644" r:id="rId16"/>
    <p:sldId id="649" r:id="rId17"/>
    <p:sldId id="647" r:id="rId18"/>
    <p:sldId id="648" r:id="rId19"/>
    <p:sldId id="650" r:id="rId20"/>
    <p:sldId id="652" r:id="rId21"/>
    <p:sldId id="653" r:id="rId22"/>
    <p:sldId id="681" r:id="rId23"/>
    <p:sldId id="654" r:id="rId24"/>
    <p:sldId id="682" r:id="rId25"/>
    <p:sldId id="448" r:id="rId26"/>
    <p:sldId id="655" r:id="rId27"/>
    <p:sldId id="656" r:id="rId28"/>
    <p:sldId id="657" r:id="rId29"/>
    <p:sldId id="660" r:id="rId30"/>
    <p:sldId id="683" r:id="rId31"/>
    <p:sldId id="684" r:id="rId32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15">
          <p15:clr>
            <a:srgbClr val="A4A3A4"/>
          </p15:clr>
        </p15:guide>
        <p15:guide id="2" pos="282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14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46" y="-102"/>
      </p:cViewPr>
      <p:guideLst>
        <p:guide orient="horz" pos="1515"/>
        <p:guide pos="28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7" Type="http://schemas.openxmlformats.org/officeDocument/2006/relationships/image" Target="../media/image70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3" Type="http://schemas.openxmlformats.org/officeDocument/2006/relationships/image" Target="../media/image78.wmf"/><Relationship Id="rId7" Type="http://schemas.openxmlformats.org/officeDocument/2006/relationships/image" Target="../media/image82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6" Type="http://schemas.openxmlformats.org/officeDocument/2006/relationships/image" Target="../media/image81.wmf"/><Relationship Id="rId5" Type="http://schemas.openxmlformats.org/officeDocument/2006/relationships/image" Target="../media/image80.wmf"/><Relationship Id="rId4" Type="http://schemas.openxmlformats.org/officeDocument/2006/relationships/image" Target="../media/image79.wmf"/><Relationship Id="rId9" Type="http://schemas.openxmlformats.org/officeDocument/2006/relationships/image" Target="../media/image84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Relationship Id="rId6" Type="http://schemas.openxmlformats.org/officeDocument/2006/relationships/image" Target="../media/image90.wmf"/><Relationship Id="rId5" Type="http://schemas.openxmlformats.org/officeDocument/2006/relationships/image" Target="../media/image89.wmf"/><Relationship Id="rId4" Type="http://schemas.openxmlformats.org/officeDocument/2006/relationships/image" Target="../media/image88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emf"/><Relationship Id="rId5" Type="http://schemas.openxmlformats.org/officeDocument/2006/relationships/image" Target="../media/image17.wmf"/><Relationship Id="rId4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62C9B592-9F79-4AC5-AB1F-76E49FD3CD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A45D16F-59E0-49EE-9379-A65C0DF8D9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1F142B2-ADB8-40A5-8E6A-978BE991CF9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50985C0-08F6-4232-AD8F-E4497188FAB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9E13AFCF-626A-4ADD-9EAB-0D8F357A4D9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7290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B7ED17A0-4BF5-471E-9FDB-A5FAFDD624D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9CFD020-13C1-450B-B6C5-424FBAEF5E4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:a16="http://schemas.microsoft.com/office/drawing/2014/main" xmlns="" id="{A8940E86-BB48-4876-B9F4-8C21D7DD36BC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D4B5E63-8E48-46EA-886D-C8A51E82C83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A7D1708-50A4-4F59-A16D-D1356B37E4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879C657A-F91F-415D-891D-F3C655C0264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56327" name="Picture 2">
            <a:extLst>
              <a:ext uri="{FF2B5EF4-FFF2-40B4-BE49-F238E27FC236}">
                <a16:creationId xmlns:a16="http://schemas.microsoft.com/office/drawing/2014/main" xmlns="" id="{7D1C2EE4-957E-46EB-8E2C-7A180AAB100A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:a16="http://schemas.microsoft.com/office/drawing/2014/main" xmlns="" id="{EE3EDC1C-530E-40B5-868C-01CA90C082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:a16="http://schemas.microsoft.com/office/drawing/2014/main" xmlns="" id="{7702988E-22EE-4672-A7DE-885B5E0CF0F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8308840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57401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50031"/>
            <a:ext cx="8312150" cy="43481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1649360-0983-4880-B689-5F3E317D5E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 vert="horz" anchor="b"/>
          <a:lstStyle>
            <a:lvl1pPr fontAlgn="ctr">
              <a:buFontTx/>
              <a:buNone/>
              <a:defRPr sz="1000" b="1"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4059E83-365F-47F8-8BA2-D12A6D588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 vert="horz" anchor="b"/>
          <a:lstStyle>
            <a:lvl1pPr algn="r" fontAlgn="ctr">
              <a:buFontTx/>
              <a:buNone/>
              <a:defRPr sz="1000" b="1"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3186CE3-C159-4286-B969-32ECCD88B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anchor="b"/>
          <a:lstStyle>
            <a:lvl1pPr algn="r">
              <a:defRPr noProof="1" dirty="0"/>
            </a:lvl1pPr>
          </a:lstStyle>
          <a:p>
            <a:fld id="{00C62FFA-F67C-45A4-B5A8-F306E8A9FA3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8551473"/>
      </p:ext>
    </p:extLst>
  </p:cSld>
  <p:clrMapOvr>
    <a:masterClrMapping/>
  </p:clrMapOvr>
  <p:transition advTm="8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4859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859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30861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0861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3962FC2-F1B4-4A9D-BAE4-B300448216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FE080D2-C663-40A3-9047-7212CDAAD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zh-CN" altLang="zh-CN"/>
              <a:t>www.1230.org 初中数学资源网 </a:t>
            </a: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37E8739-4F90-4A8F-B353-408DE76CC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lnSpc>
                <a:spcPct val="120000"/>
              </a:lnSpc>
              <a:defRPr noProof="1" dirty="0"/>
            </a:lvl1pPr>
          </a:lstStyle>
          <a:p>
            <a:fld id="{EA896D52-A916-456E-AF5E-838C2F40F82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4995913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174F86B-48D9-461E-8B4F-7C79E99C74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  <a:pPr/>
              <a:t>2020/4/28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E8A5563-F1BA-43D1-B157-932499C85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31F380F-A6B1-4929-8007-0CCD955D1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695E2CAB-5CCA-4725-B195-9E6878F0BE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5156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3F993EE-5984-4F6A-91A0-3B43C71AC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  <a:pPr/>
              <a:t>2020/4/28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46777C5-4B2F-4178-AC47-82DCA0AA4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E36D802-F05B-4AB9-BB19-F71FA1F22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C5A1B140-4475-48E8-8A97-A78B4A5222F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062577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502D6F2-3D95-42A3-ADAB-279F3C8329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  <a:pPr/>
              <a:t>2020/4/28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13F0D19-CEBC-47A8-B48D-37134203F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B4E5A31-3820-4925-A67B-7BF6A14A7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DC972A89-0627-49F5-BF29-2F986F1938D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453640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3907259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1898153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9653720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305943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2376318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937360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0129265"/>
      </p:ext>
    </p:extLst>
  </p:cSld>
  <p:clrMapOvr>
    <a:masterClrMapping/>
  </p:clrMapOvr>
  <p:transition spd="slow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AEE7894-92E1-4107-9B31-1D481BC47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F350751-88A8-4099-AECE-1D7FCDCD6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0BF245-E2F9-44F4-883E-C6E67389F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A5CF0DC9-B52C-4D66-81C9-B5E494EB75D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301305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656596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F078CB3-2B3D-497E-9D23-954550555B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0D97152-014B-4A18-BD6D-5487D842C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5ACCE7F-742F-431A-9617-007954C79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D413523A-2ECA-4165-937C-5F47EC668F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427907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4650" y="1135063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AD28417-5C62-4345-9035-FAA4A99925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A644AA-93AB-40E4-936B-EAA2EB5DE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6D8C395-AB12-4307-B83B-492492BAF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EB926236-6C85-4F7B-913F-512CC7D163C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290728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8125C404-DAE5-4987-9F7F-A3A15778C68A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45" name="组合 2">
            <a:extLst>
              <a:ext uri="{FF2B5EF4-FFF2-40B4-BE49-F238E27FC236}">
                <a16:creationId xmlns="" xmlns:a16="http://schemas.microsoft.com/office/drawing/2014/main" id="{0E821CC1-7BA7-43AA-B02A-50A0B9069C1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46" name="组合 5">
              <a:extLst>
                <a:ext uri="{FF2B5EF4-FFF2-40B4-BE49-F238E27FC236}">
                  <a16:creationId xmlns="" xmlns:a16="http://schemas.microsoft.com/office/drawing/2014/main" id="{FF8F16FB-766C-4A78-BA52-36805452BD3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59" name="Freeform 304">
                <a:extLst>
                  <a:ext uri="{FF2B5EF4-FFF2-40B4-BE49-F238E27FC236}">
                    <a16:creationId xmlns="" xmlns:a16="http://schemas.microsoft.com/office/drawing/2014/main" id="{E956A132-5747-48F2-A8A2-F226F2ABD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305">
                <a:extLst>
                  <a:ext uri="{FF2B5EF4-FFF2-40B4-BE49-F238E27FC236}">
                    <a16:creationId xmlns="" xmlns:a16="http://schemas.microsoft.com/office/drawing/2014/main" id="{B137CBAD-7C89-4431-AF81-309836371A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306">
                <a:extLst>
                  <a:ext uri="{FF2B5EF4-FFF2-40B4-BE49-F238E27FC236}">
                    <a16:creationId xmlns="" xmlns:a16="http://schemas.microsoft.com/office/drawing/2014/main" id="{FF614591-B714-4962-AE9E-57BC66246D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307">
                <a:extLst>
                  <a:ext uri="{FF2B5EF4-FFF2-40B4-BE49-F238E27FC236}">
                    <a16:creationId xmlns="" xmlns:a16="http://schemas.microsoft.com/office/drawing/2014/main" id="{77D4A2BD-BBDF-4B1A-888F-8ABB7F7BD5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308">
                <a:extLst>
                  <a:ext uri="{FF2B5EF4-FFF2-40B4-BE49-F238E27FC236}">
                    <a16:creationId xmlns="" xmlns:a16="http://schemas.microsoft.com/office/drawing/2014/main" id="{6D163A0C-6FAC-473F-9351-A252BE0EFA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309">
                <a:extLst>
                  <a:ext uri="{FF2B5EF4-FFF2-40B4-BE49-F238E27FC236}">
                    <a16:creationId xmlns="" xmlns:a16="http://schemas.microsoft.com/office/drawing/2014/main" id="{AF26A384-4343-460F-B619-F985500A40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310">
                <a:extLst>
                  <a:ext uri="{FF2B5EF4-FFF2-40B4-BE49-F238E27FC236}">
                    <a16:creationId xmlns="" xmlns:a16="http://schemas.microsoft.com/office/drawing/2014/main" id="{129FFAD6-9DFA-4D8D-A272-AF023960F9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11">
                <a:extLst>
                  <a:ext uri="{FF2B5EF4-FFF2-40B4-BE49-F238E27FC236}">
                    <a16:creationId xmlns="" xmlns:a16="http://schemas.microsoft.com/office/drawing/2014/main" id="{1FC87B29-9D5E-466E-A465-046306D3B6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12">
                <a:extLst>
                  <a:ext uri="{FF2B5EF4-FFF2-40B4-BE49-F238E27FC236}">
                    <a16:creationId xmlns="" xmlns:a16="http://schemas.microsoft.com/office/drawing/2014/main" id="{4EDC236E-B134-4566-B7B6-873A23B16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313">
                <a:extLst>
                  <a:ext uri="{FF2B5EF4-FFF2-40B4-BE49-F238E27FC236}">
                    <a16:creationId xmlns="" xmlns:a16="http://schemas.microsoft.com/office/drawing/2014/main" id="{5A3B07ED-C35E-431C-A7B0-8D875ACAAE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组合 16">
              <a:extLst>
                <a:ext uri="{FF2B5EF4-FFF2-40B4-BE49-F238E27FC236}">
                  <a16:creationId xmlns="" xmlns:a16="http://schemas.microsoft.com/office/drawing/2014/main" id="{0B93CA8D-C3BB-4266-875B-F6B11881C20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48" name="Rectangle 315">
                <a:extLst>
                  <a:ext uri="{FF2B5EF4-FFF2-40B4-BE49-F238E27FC236}">
                    <a16:creationId xmlns="" xmlns:a16="http://schemas.microsoft.com/office/drawing/2014/main" id="{C35D8733-F350-480C-9387-9F61B63B0C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16">
                <a:extLst>
                  <a:ext uri="{FF2B5EF4-FFF2-40B4-BE49-F238E27FC236}">
                    <a16:creationId xmlns="" xmlns:a16="http://schemas.microsoft.com/office/drawing/2014/main" id="{17B49F8F-E98E-4D36-8D23-C541E8C26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317">
                <a:extLst>
                  <a:ext uri="{FF2B5EF4-FFF2-40B4-BE49-F238E27FC236}">
                    <a16:creationId xmlns="" xmlns:a16="http://schemas.microsoft.com/office/drawing/2014/main" id="{B32633DF-01EA-4241-B72E-86BB28707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318">
                <a:extLst>
                  <a:ext uri="{FF2B5EF4-FFF2-40B4-BE49-F238E27FC236}">
                    <a16:creationId xmlns="" xmlns:a16="http://schemas.microsoft.com/office/drawing/2014/main" id="{13AFF13C-90DC-4751-B606-C233091D3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19">
                <a:extLst>
                  <a:ext uri="{FF2B5EF4-FFF2-40B4-BE49-F238E27FC236}">
                    <a16:creationId xmlns="" xmlns:a16="http://schemas.microsoft.com/office/drawing/2014/main" id="{2C966BF5-6A3B-412E-9FCF-FEEE6D7657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Freeform 320">
                <a:extLst>
                  <a:ext uri="{FF2B5EF4-FFF2-40B4-BE49-F238E27FC236}">
                    <a16:creationId xmlns="" xmlns:a16="http://schemas.microsoft.com/office/drawing/2014/main" id="{4425D3E2-D0F1-4A79-BF97-8FAF44E85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Rectangle 321">
                <a:extLst>
                  <a:ext uri="{FF2B5EF4-FFF2-40B4-BE49-F238E27FC236}">
                    <a16:creationId xmlns="" xmlns:a16="http://schemas.microsoft.com/office/drawing/2014/main" id="{D64364B3-6389-4321-B686-B0A5C2618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22">
                <a:extLst>
                  <a:ext uri="{FF2B5EF4-FFF2-40B4-BE49-F238E27FC236}">
                    <a16:creationId xmlns="" xmlns:a16="http://schemas.microsoft.com/office/drawing/2014/main" id="{EBFC3EBA-56C0-42AE-B63E-E99FCE1EA1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23">
                <a:extLst>
                  <a:ext uri="{FF2B5EF4-FFF2-40B4-BE49-F238E27FC236}">
                    <a16:creationId xmlns="" xmlns:a16="http://schemas.microsoft.com/office/drawing/2014/main" id="{A3B11D6B-CFD4-4723-B2F8-93D16CC63A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324">
                <a:extLst>
                  <a:ext uri="{FF2B5EF4-FFF2-40B4-BE49-F238E27FC236}">
                    <a16:creationId xmlns="" xmlns:a16="http://schemas.microsoft.com/office/drawing/2014/main" id="{B01DEECB-AC3A-4666-B73A-1F3356706E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325">
                <a:extLst>
                  <a:ext uri="{FF2B5EF4-FFF2-40B4-BE49-F238E27FC236}">
                    <a16:creationId xmlns="" xmlns:a16="http://schemas.microsoft.com/office/drawing/2014/main" id="{DF7E86E0-F50F-4B8B-87B8-0AF69B0A66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合 1">
            <a:extLst>
              <a:ext uri="{FF2B5EF4-FFF2-40B4-BE49-F238E27FC236}">
                <a16:creationId xmlns="" xmlns:a16="http://schemas.microsoft.com/office/drawing/2014/main" id="{1320A68D-2A35-4047-84A6-9FD0EF78EBC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70" name="Freeform 60">
              <a:extLst>
                <a:ext uri="{FF2B5EF4-FFF2-40B4-BE49-F238E27FC236}">
                  <a16:creationId xmlns="" xmlns:a16="http://schemas.microsoft.com/office/drawing/2014/main" id="{FE5D7603-8A25-4521-8AE7-57B70F75B4E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" name="组合 28">
              <a:extLst>
                <a:ext uri="{FF2B5EF4-FFF2-40B4-BE49-F238E27FC236}">
                  <a16:creationId xmlns="" xmlns:a16="http://schemas.microsoft.com/office/drawing/2014/main" id="{CAEB2C06-70EA-4805-B7ED-890B0BFB13DD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72" name="Rectangle 169">
                <a:extLst>
                  <a:ext uri="{FF2B5EF4-FFF2-40B4-BE49-F238E27FC236}">
                    <a16:creationId xmlns="" xmlns:a16="http://schemas.microsoft.com/office/drawing/2014/main" id="{7116FB70-34C7-4475-A7C5-024948FDA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170">
                <a:extLst>
                  <a:ext uri="{FF2B5EF4-FFF2-40B4-BE49-F238E27FC236}">
                    <a16:creationId xmlns="" xmlns:a16="http://schemas.microsoft.com/office/drawing/2014/main" id="{AED2908D-2714-4E9E-8744-BB9910343B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171">
                <a:extLst>
                  <a:ext uri="{FF2B5EF4-FFF2-40B4-BE49-F238E27FC236}">
                    <a16:creationId xmlns="" xmlns:a16="http://schemas.microsoft.com/office/drawing/2014/main" id="{9A6B7829-E54B-4E26-870B-22ABDC4232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172">
                <a:extLst>
                  <a:ext uri="{FF2B5EF4-FFF2-40B4-BE49-F238E27FC236}">
                    <a16:creationId xmlns="" xmlns:a16="http://schemas.microsoft.com/office/drawing/2014/main" id="{20DBA0D3-E677-4FA8-A7A5-F98B5F2A0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173">
                <a:extLst>
                  <a:ext uri="{FF2B5EF4-FFF2-40B4-BE49-F238E27FC236}">
                    <a16:creationId xmlns="" xmlns:a16="http://schemas.microsoft.com/office/drawing/2014/main" id="{203C4426-C992-43D1-AD06-F805FFA8A2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174">
                <a:extLst>
                  <a:ext uri="{FF2B5EF4-FFF2-40B4-BE49-F238E27FC236}">
                    <a16:creationId xmlns="" xmlns:a16="http://schemas.microsoft.com/office/drawing/2014/main" id="{B856ABDB-5E92-4505-9C6F-3A40BCD8E4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175">
                <a:extLst>
                  <a:ext uri="{FF2B5EF4-FFF2-40B4-BE49-F238E27FC236}">
                    <a16:creationId xmlns="" xmlns:a16="http://schemas.microsoft.com/office/drawing/2014/main" id="{EA278223-85A5-4642-A129-5ED866646C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176">
                <a:extLst>
                  <a:ext uri="{FF2B5EF4-FFF2-40B4-BE49-F238E27FC236}">
                    <a16:creationId xmlns="" xmlns:a16="http://schemas.microsoft.com/office/drawing/2014/main" id="{0C917C32-DBE8-48C4-82F2-7129A25D5F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177">
                <a:extLst>
                  <a:ext uri="{FF2B5EF4-FFF2-40B4-BE49-F238E27FC236}">
                    <a16:creationId xmlns="" xmlns:a16="http://schemas.microsoft.com/office/drawing/2014/main" id="{DE7E78C6-225A-4B73-84C8-452FB5D80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Freeform 178">
                <a:extLst>
                  <a:ext uri="{FF2B5EF4-FFF2-40B4-BE49-F238E27FC236}">
                    <a16:creationId xmlns="" xmlns:a16="http://schemas.microsoft.com/office/drawing/2014/main" id="{DF778401-A504-4BFE-88EA-658E576CB80F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179">
                <a:extLst>
                  <a:ext uri="{FF2B5EF4-FFF2-40B4-BE49-F238E27FC236}">
                    <a16:creationId xmlns="" xmlns:a16="http://schemas.microsoft.com/office/drawing/2014/main" id="{DBA5DEEB-1FF1-45F5-B410-E10560E7D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3" name="文本框 1">
            <a:extLst>
              <a:ext uri="{FF2B5EF4-FFF2-40B4-BE49-F238E27FC236}">
                <a16:creationId xmlns="" xmlns:a16="http://schemas.microsoft.com/office/drawing/2014/main" id="{E511BBA5-7A09-465E-9CA0-381B63BA94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634052" y="-10529"/>
            <a:ext cx="1479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69" r:id="rId1"/>
    <p:sldLayoutId id="2147484368" r:id="rId2"/>
    <p:sldLayoutId id="2147484367" r:id="rId3"/>
    <p:sldLayoutId id="2147484363" r:id="rId4"/>
    <p:sldLayoutId id="2147484410" r:id="rId5"/>
    <p:sldLayoutId id="2147484411" r:id="rId6"/>
    <p:sldLayoutId id="2147484362" r:id="rId7"/>
    <p:sldLayoutId id="2147484412" r:id="rId8"/>
    <p:sldLayoutId id="2147484413" r:id="rId9"/>
    <p:sldLayoutId id="2147484414" r:id="rId10"/>
    <p:sldLayoutId id="2147484415" r:id="rId11"/>
    <p:sldLayoutId id="2147484416" r:id="rId12"/>
    <p:sldLayoutId id="2147484417" r:id="rId13"/>
    <p:sldLayoutId id="2147484418" r:id="rId14"/>
    <p:sldLayoutId id="2147484419" r:id="rId15"/>
    <p:sldLayoutId id="2147484461" r:id="rId16"/>
    <p:sldLayoutId id="2147484462" r:id="rId17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11.bin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6.e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0.wmf"/><Relationship Id="rId11" Type="http://schemas.openxmlformats.org/officeDocument/2006/relationships/image" Target="../media/image22.wmf"/><Relationship Id="rId5" Type="http://schemas.openxmlformats.org/officeDocument/2006/relationships/oleObject" Target="../embeddings/oleObject13.bin"/><Relationship Id="rId10" Type="http://schemas.openxmlformats.org/officeDocument/2006/relationships/oleObject" Target="../embeddings/oleObject16.bin"/><Relationship Id="rId4" Type="http://schemas.openxmlformats.org/officeDocument/2006/relationships/image" Target="../media/image19.wmf"/><Relationship Id="rId9" Type="http://schemas.openxmlformats.org/officeDocument/2006/relationships/image" Target="../media/image21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23.png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27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20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27.bin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6.bin"/><Relationship Id="rId5" Type="http://schemas.openxmlformats.org/officeDocument/2006/relationships/oleObject" Target="../embeddings/oleObject23.bin"/><Relationship Id="rId15" Type="http://schemas.openxmlformats.org/officeDocument/2006/relationships/image" Target="../media/image35.png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6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7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3.png"/><Relationship Id="rId4" Type="http://schemas.openxmlformats.org/officeDocument/2006/relationships/image" Target="../media/image41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image" Target="../media/image23.png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4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45.wmf"/><Relationship Id="rId4" Type="http://schemas.openxmlformats.org/officeDocument/2006/relationships/image" Target="../media/image42.wmf"/><Relationship Id="rId9" Type="http://schemas.openxmlformats.org/officeDocument/2006/relationships/oleObject" Target="../embeddings/oleObject36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image" Target="../media/image35.png"/><Relationship Id="rId7" Type="http://schemas.openxmlformats.org/officeDocument/2006/relationships/image" Target="../media/image48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47.wmf"/><Relationship Id="rId4" Type="http://schemas.openxmlformats.org/officeDocument/2006/relationships/oleObject" Target="../embeddings/oleObject38.bin"/><Relationship Id="rId9" Type="http://schemas.openxmlformats.org/officeDocument/2006/relationships/image" Target="../media/image49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oleObject" Target="../embeddings/oleObject46.bin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5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0" Type="http://schemas.openxmlformats.org/officeDocument/2006/relationships/image" Target="../media/image54.wmf"/><Relationship Id="rId4" Type="http://schemas.openxmlformats.org/officeDocument/2006/relationships/image" Target="../media/image51.wmf"/><Relationship Id="rId9" Type="http://schemas.openxmlformats.org/officeDocument/2006/relationships/oleObject" Target="../embeddings/oleObject44.bin"/><Relationship Id="rId14" Type="http://schemas.openxmlformats.org/officeDocument/2006/relationships/image" Target="../media/image56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oleObject" Target="../embeddings/oleObject52.bin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62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59.wmf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8.bin"/><Relationship Id="rId15" Type="http://schemas.openxmlformats.org/officeDocument/2006/relationships/image" Target="../media/image23.png"/><Relationship Id="rId10" Type="http://schemas.openxmlformats.org/officeDocument/2006/relationships/image" Target="../media/image61.wmf"/><Relationship Id="rId4" Type="http://schemas.openxmlformats.org/officeDocument/2006/relationships/image" Target="../media/image58.wmf"/><Relationship Id="rId9" Type="http://schemas.openxmlformats.org/officeDocument/2006/relationships/oleObject" Target="../embeddings/oleObject50.bin"/><Relationship Id="rId14" Type="http://schemas.openxmlformats.org/officeDocument/2006/relationships/image" Target="../media/image63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13" Type="http://schemas.openxmlformats.org/officeDocument/2006/relationships/oleObject" Target="../embeddings/oleObject58.bin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68.wmf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70.w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5.wmf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54.bin"/><Relationship Id="rId15" Type="http://schemas.openxmlformats.org/officeDocument/2006/relationships/oleObject" Target="../embeddings/oleObject59.bin"/><Relationship Id="rId10" Type="http://schemas.openxmlformats.org/officeDocument/2006/relationships/image" Target="../media/image67.wmf"/><Relationship Id="rId4" Type="http://schemas.openxmlformats.org/officeDocument/2006/relationships/image" Target="../media/image64.wmf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69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7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2.wmf"/><Relationship Id="rId11" Type="http://schemas.openxmlformats.org/officeDocument/2006/relationships/oleObject" Target="../embeddings/oleObject64.bin"/><Relationship Id="rId5" Type="http://schemas.openxmlformats.org/officeDocument/2006/relationships/oleObject" Target="../embeddings/oleObject61.bin"/><Relationship Id="rId10" Type="http://schemas.openxmlformats.org/officeDocument/2006/relationships/image" Target="../media/image74.wmf"/><Relationship Id="rId4" Type="http://schemas.openxmlformats.org/officeDocument/2006/relationships/image" Target="../media/image71.wmf"/><Relationship Id="rId9" Type="http://schemas.openxmlformats.org/officeDocument/2006/relationships/oleObject" Target="../embeddings/oleObject63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13" Type="http://schemas.openxmlformats.org/officeDocument/2006/relationships/oleObject" Target="../embeddings/oleObject70.bin"/><Relationship Id="rId18" Type="http://schemas.openxmlformats.org/officeDocument/2006/relationships/image" Target="../media/image83.wmf"/><Relationship Id="rId3" Type="http://schemas.openxmlformats.org/officeDocument/2006/relationships/oleObject" Target="../embeddings/oleObject65.bin"/><Relationship Id="rId7" Type="http://schemas.openxmlformats.org/officeDocument/2006/relationships/oleObject" Target="../embeddings/oleObject67.bin"/><Relationship Id="rId12" Type="http://schemas.openxmlformats.org/officeDocument/2006/relationships/image" Target="../media/image80.wmf"/><Relationship Id="rId17" Type="http://schemas.openxmlformats.org/officeDocument/2006/relationships/oleObject" Target="../embeddings/oleObject72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82.wmf"/><Relationship Id="rId20" Type="http://schemas.openxmlformats.org/officeDocument/2006/relationships/image" Target="../media/image84.wmf"/><Relationship Id="rId1" Type="http://schemas.openxmlformats.org/officeDocument/2006/relationships/vmlDrawing" Target="../drawings/vmlDrawing17.vml"/><Relationship Id="rId6" Type="http://schemas.openxmlformats.org/officeDocument/2006/relationships/image" Target="../media/image77.wmf"/><Relationship Id="rId11" Type="http://schemas.openxmlformats.org/officeDocument/2006/relationships/oleObject" Target="../embeddings/oleObject69.bin"/><Relationship Id="rId5" Type="http://schemas.openxmlformats.org/officeDocument/2006/relationships/oleObject" Target="../embeddings/oleObject66.bin"/><Relationship Id="rId15" Type="http://schemas.openxmlformats.org/officeDocument/2006/relationships/oleObject" Target="../embeddings/oleObject71.bin"/><Relationship Id="rId10" Type="http://schemas.openxmlformats.org/officeDocument/2006/relationships/image" Target="../media/image79.wmf"/><Relationship Id="rId19" Type="http://schemas.openxmlformats.org/officeDocument/2006/relationships/oleObject" Target="../embeddings/oleObject73.bin"/><Relationship Id="rId4" Type="http://schemas.openxmlformats.org/officeDocument/2006/relationships/image" Target="../media/image76.wmf"/><Relationship Id="rId9" Type="http://schemas.openxmlformats.org/officeDocument/2006/relationships/oleObject" Target="../embeddings/oleObject68.bin"/><Relationship Id="rId14" Type="http://schemas.openxmlformats.org/officeDocument/2006/relationships/image" Target="../media/image81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13" Type="http://schemas.openxmlformats.org/officeDocument/2006/relationships/oleObject" Target="../embeddings/oleObject79.bin"/><Relationship Id="rId3" Type="http://schemas.openxmlformats.org/officeDocument/2006/relationships/oleObject" Target="../embeddings/oleObject74.bin"/><Relationship Id="rId7" Type="http://schemas.openxmlformats.org/officeDocument/2006/relationships/oleObject" Target="../embeddings/oleObject76.bin"/><Relationship Id="rId12" Type="http://schemas.openxmlformats.org/officeDocument/2006/relationships/image" Target="../media/image8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86.wmf"/><Relationship Id="rId11" Type="http://schemas.openxmlformats.org/officeDocument/2006/relationships/oleObject" Target="../embeddings/oleObject78.bin"/><Relationship Id="rId5" Type="http://schemas.openxmlformats.org/officeDocument/2006/relationships/oleObject" Target="../embeddings/oleObject75.bin"/><Relationship Id="rId10" Type="http://schemas.openxmlformats.org/officeDocument/2006/relationships/image" Target="../media/image88.wmf"/><Relationship Id="rId4" Type="http://schemas.openxmlformats.org/officeDocument/2006/relationships/image" Target="../media/image85.wmf"/><Relationship Id="rId9" Type="http://schemas.openxmlformats.org/officeDocument/2006/relationships/oleObject" Target="../embeddings/oleObject77.bin"/><Relationship Id="rId14" Type="http://schemas.openxmlformats.org/officeDocument/2006/relationships/image" Target="../media/image90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wmf"/><Relationship Id="rId3" Type="http://schemas.openxmlformats.org/officeDocument/2006/relationships/oleObject" Target="../embeddings/oleObject80.bin"/><Relationship Id="rId7" Type="http://schemas.openxmlformats.org/officeDocument/2006/relationships/oleObject" Target="../embeddings/oleObject8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92.wmf"/><Relationship Id="rId5" Type="http://schemas.openxmlformats.org/officeDocument/2006/relationships/oleObject" Target="../embeddings/oleObject81.bin"/><Relationship Id="rId4" Type="http://schemas.openxmlformats.org/officeDocument/2006/relationships/image" Target="../media/image9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jpeg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0.jp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jpg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:a16="http://schemas.microsoft.com/office/drawing/2014/main" xmlns="" id="{14896FCF-C55B-404C-9AA0-C787ECF096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48">
            <a:extLst>
              <a:ext uri="{FF2B5EF4-FFF2-40B4-BE49-F238E27FC236}">
                <a16:creationId xmlns="" xmlns:a16="http://schemas.microsoft.com/office/drawing/2014/main" id="{A5799EDE-A3DF-49F1-962C-0938D5B0BE1C}"/>
              </a:ext>
            </a:extLst>
          </p:cNvPr>
          <p:cNvSpPr txBox="1"/>
          <p:nvPr/>
        </p:nvSpPr>
        <p:spPr>
          <a:xfrm>
            <a:off x="441703" y="1256356"/>
            <a:ext cx="8380730" cy="219290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15.1 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分式</a:t>
            </a:r>
            <a:endParaRPr lang="en-US" altLang="zh-CN" sz="4800" b="1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15.1.2 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分式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的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基本性质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版 数学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>
            <a:extLst>
              <a:ext uri="{FF2B5EF4-FFF2-40B4-BE49-F238E27FC236}">
                <a16:creationId xmlns:a16="http://schemas.microsoft.com/office/drawing/2014/main" xmlns="" id="{E88ECDC1-3B71-4BB8-AC49-6D8BAE562D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237" y="1012825"/>
            <a:ext cx="699928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下列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等式成立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吗？右边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是怎样从左边得到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的？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6563" name="Object 3">
            <a:extLst>
              <a:ext uri="{FF2B5EF4-FFF2-40B4-BE49-F238E27FC236}">
                <a16:creationId xmlns:a16="http://schemas.microsoft.com/office/drawing/2014/main" xmlns="" id="{74BC0841-07F6-41E4-97DF-F3EE55E2A0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8796202"/>
              </p:ext>
            </p:extLst>
          </p:nvPr>
        </p:nvGraphicFramePr>
        <p:xfrm>
          <a:off x="1000919" y="1622223"/>
          <a:ext cx="2855912" cy="7508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57" name="Equation" r:id="rId3" imgW="2730240" imgH="647640" progId="Equation.DSMT4">
                  <p:embed/>
                </p:oleObj>
              </mc:Choice>
              <mc:Fallback>
                <p:oleObj name="Equation" r:id="rId3" imgW="2730240" imgH="647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919" y="1622223"/>
                        <a:ext cx="2855912" cy="7508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4" name="Object 4">
            <a:extLst>
              <a:ext uri="{FF2B5EF4-FFF2-40B4-BE49-F238E27FC236}">
                <a16:creationId xmlns:a16="http://schemas.microsoft.com/office/drawing/2014/main" xmlns="" id="{8D79ED23-8361-495D-B2CB-62E1E69F7C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58382"/>
              </p:ext>
            </p:extLst>
          </p:nvPr>
        </p:nvGraphicFramePr>
        <p:xfrm>
          <a:off x="4832350" y="1622223"/>
          <a:ext cx="2662238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58" name="Equation" r:id="rId5" imgW="1879560" imgH="609480" progId="Equation.DSMT4">
                  <p:embed/>
                </p:oleObj>
              </mc:Choice>
              <mc:Fallback>
                <p:oleObj name="Equation" r:id="rId5" imgW="1879560" imgH="60948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2350" y="1622223"/>
                        <a:ext cx="2662238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611188" y="2560638"/>
            <a:ext cx="4150517" cy="2006600"/>
            <a:chOff x="919957" y="2347913"/>
            <a:chExt cx="4150517" cy="2006600"/>
          </a:xfrm>
        </p:grpSpPr>
        <p:graphicFrame>
          <p:nvGraphicFramePr>
            <p:cNvPr id="13" name="Object 6">
              <a:extLst>
                <a:ext uri="{FF2B5EF4-FFF2-40B4-BE49-F238E27FC236}">
                  <a16:creationId xmlns:a16="http://schemas.microsoft.com/office/drawing/2014/main" xmlns="" id="{8FDD5477-CD1E-4101-9BA3-91D1AFF4D9F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39882169"/>
                </p:ext>
              </p:extLst>
            </p:nvPr>
          </p:nvGraphicFramePr>
          <p:xfrm>
            <a:off x="2411412" y="3535363"/>
            <a:ext cx="2659062" cy="819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759" name="Equation" r:id="rId7" imgW="2082600" imgH="609480" progId="Equation.DSMT4">
                    <p:embed/>
                  </p:oleObj>
                </mc:Choice>
                <mc:Fallback>
                  <p:oleObj name="Equation" r:id="rId7" imgW="2082600" imgH="609480" progId="Equation.DSMT4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1412" y="3535363"/>
                          <a:ext cx="2659062" cy="8191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7">
              <a:extLst>
                <a:ext uri="{FF2B5EF4-FFF2-40B4-BE49-F238E27FC236}">
                  <a16:creationId xmlns:a16="http://schemas.microsoft.com/office/drawing/2014/main" xmlns="" id="{1F81EDBA-35BD-4E51-B434-8A0CA0CD90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9957" y="2347913"/>
              <a:ext cx="2495550" cy="1902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解</a:t>
              </a:r>
              <a:r>
                <a:rPr lang="en-US" altLang="zh-CN" sz="2400" b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: </a:t>
              </a:r>
              <a:r>
                <a:rPr lang="en-US" altLang="zh-CN" sz="2400" b="1" dirty="0" smtClean="0">
                  <a:latin typeface="+mn-lt"/>
                </a:rPr>
                <a:t>1)</a:t>
              </a:r>
              <a:r>
                <a:rPr lang="zh-CN" altLang="en-US" sz="2400" b="1" dirty="0" smtClean="0">
                  <a:latin typeface="仿宋" pitchFamily="49" charset="-122"/>
                  <a:ea typeface="仿宋" pitchFamily="49" charset="-122"/>
                </a:rPr>
                <a:t>成立</a:t>
              </a:r>
              <a:r>
                <a:rPr lang="en-US" altLang="zh-CN" sz="2400" b="1" dirty="0" smtClean="0">
                  <a:latin typeface="+mn-lt"/>
                </a:rPr>
                <a:t>.</a:t>
              </a:r>
            </a:p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sz="2400" b="1" dirty="0">
                  <a:latin typeface="+mn-lt"/>
                </a:rPr>
                <a:t> </a:t>
              </a:r>
              <a:r>
                <a:rPr lang="en-US" altLang="zh-CN" sz="2400" b="1" dirty="0" smtClean="0">
                  <a:latin typeface="+mn-lt"/>
                </a:rPr>
                <a:t>       </a:t>
              </a:r>
              <a:r>
                <a:rPr lang="zh-CN" altLang="en-US" sz="2400" b="1" dirty="0" smtClean="0">
                  <a:latin typeface="仿宋" pitchFamily="49" charset="-122"/>
                  <a:ea typeface="仿宋" pitchFamily="49" charset="-122"/>
                </a:rPr>
                <a:t>因</a:t>
              </a:r>
              <a:r>
                <a:rPr lang="zh-CN" altLang="en-US" sz="2400" b="1" dirty="0">
                  <a:latin typeface="仿宋" pitchFamily="49" charset="-122"/>
                  <a:ea typeface="仿宋" pitchFamily="49" charset="-122"/>
                </a:rPr>
                <a:t>为</a:t>
              </a:r>
              <a:r>
                <a:rPr lang="zh-CN" altLang="en-US" sz="2400" b="1" dirty="0">
                  <a:latin typeface="+mn-lt"/>
                </a:rPr>
                <a:t>           </a:t>
              </a:r>
            </a:p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+mn-lt"/>
                </a:rPr>
                <a:t>        </a:t>
              </a:r>
              <a:r>
                <a:rPr lang="zh-CN" altLang="en-US" sz="2400" b="1" dirty="0">
                  <a:latin typeface="仿宋" pitchFamily="49" charset="-122"/>
                  <a:ea typeface="仿宋" pitchFamily="49" charset="-122"/>
                </a:rPr>
                <a:t>所</a:t>
              </a:r>
              <a:r>
                <a:rPr lang="zh-CN" altLang="en-US" sz="2400" b="1" dirty="0" smtClean="0">
                  <a:latin typeface="仿宋" pitchFamily="49" charset="-122"/>
                  <a:ea typeface="仿宋" pitchFamily="49" charset="-122"/>
                </a:rPr>
                <a:t>以</a:t>
              </a:r>
              <a:endParaRPr lang="zh-CN" altLang="en-US" sz="2400" b="1" dirty="0">
                <a:latin typeface="仿宋" pitchFamily="49" charset="-122"/>
                <a:ea typeface="仿宋" pitchFamily="49" charset="-122"/>
              </a:endParaRPr>
            </a:p>
          </p:txBody>
        </p:sp>
        <p:graphicFrame>
          <p:nvGraphicFramePr>
            <p:cNvPr id="15" name="Object 8">
              <a:extLst>
                <a:ext uri="{FF2B5EF4-FFF2-40B4-BE49-F238E27FC236}">
                  <a16:creationId xmlns:a16="http://schemas.microsoft.com/office/drawing/2014/main" xmlns="" id="{2878D18A-8C9F-467B-A7B9-9D75D87DB3C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23510095"/>
                </p:ext>
              </p:extLst>
            </p:nvPr>
          </p:nvGraphicFramePr>
          <p:xfrm>
            <a:off x="2411412" y="3074604"/>
            <a:ext cx="842169" cy="365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760" name="Equation" r:id="rId9" imgW="303840" imgH="111960" progId="Equation.DSMT4">
                    <p:embed/>
                  </p:oleObj>
                </mc:Choice>
                <mc:Fallback>
                  <p:oleObj name="Equation" r:id="rId9" imgW="303840" imgH="111960" progId="Equation.DSMT4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1412" y="3074604"/>
                          <a:ext cx="842169" cy="3656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6574" name="组合 6">
            <a:extLst>
              <a:ext uri="{FF2B5EF4-FFF2-40B4-BE49-F238E27FC236}">
                <a16:creationId xmlns:a16="http://schemas.microsoft.com/office/drawing/2014/main" xmlns="" id="{B746016D-B779-4192-9101-70CD3CFF6EC6}"/>
              </a:ext>
            </a:extLst>
          </p:cNvPr>
          <p:cNvGrpSpPr>
            <a:grpSpLocks/>
          </p:cNvGrpSpPr>
          <p:nvPr/>
        </p:nvGrpSpPr>
        <p:grpSpPr bwMode="auto">
          <a:xfrm>
            <a:off x="569913" y="563563"/>
            <a:ext cx="1858962" cy="492125"/>
            <a:chOff x="427462" y="558483"/>
            <a:chExt cx="1858351" cy="492443"/>
          </a:xfrm>
        </p:grpSpPr>
        <p:grpSp>
          <p:nvGrpSpPr>
            <p:cNvPr id="66575" name="组合 5">
              <a:extLst>
                <a:ext uri="{FF2B5EF4-FFF2-40B4-BE49-F238E27FC236}">
                  <a16:creationId xmlns:a16="http://schemas.microsoft.com/office/drawing/2014/main" xmlns="" id="{45766FE1-DF02-4DC8-BC16-0DDC18DE3C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410B7A4A-ACE4-41D9-BAD7-A32E9AE96AD0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4F9B4250-2519-41F6-BBF9-8E6545E89C2E}"/>
                  </a:ext>
                </a:extLst>
              </p:cNvPr>
              <p:cNvSpPr/>
              <p:nvPr/>
            </p:nvSpPr>
            <p:spPr>
              <a:xfrm>
                <a:off x="2507551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A997AB86-2E6A-4366-AD90-65B8017E0743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EB318E6F-01FB-47C5-848C-D20F24528D5B}"/>
                  </a:ext>
                </a:extLst>
              </p:cNvPr>
              <p:cNvSpPr/>
              <p:nvPr/>
            </p:nvSpPr>
            <p:spPr>
              <a:xfrm>
                <a:off x="3167734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AC7C5921-CCE2-4CFF-BE67-8C201F8DFD09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66581" name="文本框 11">
              <a:extLst>
                <a:ext uri="{FF2B5EF4-FFF2-40B4-BE49-F238E27FC236}">
                  <a16:creationId xmlns:a16="http://schemas.microsoft.com/office/drawing/2014/main" xmlns="" id="{F1E89306-E130-44C6-BA5D-76FF83AC64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6582" name="文本框 2">
            <a:extLst>
              <a:ext uri="{FF2B5EF4-FFF2-40B4-BE49-F238E27FC236}">
                <a16:creationId xmlns:a16="http://schemas.microsoft.com/office/drawing/2014/main" xmlns="" id="{571C72BA-891A-42C0-9624-5B3606C3BA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5725" y="574675"/>
            <a:ext cx="399415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500" b="1" dirty="0">
                <a:latin typeface="+mn-lt"/>
                <a:ea typeface="黑体" panose="02010609060101010101" pitchFamily="49" charset="-122"/>
              </a:rPr>
              <a:t>分式的基本性质的应用</a:t>
            </a:r>
          </a:p>
        </p:txBody>
      </p:sp>
      <p:grpSp>
        <p:nvGrpSpPr>
          <p:cNvPr id="24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7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849018" y="2383163"/>
            <a:ext cx="4857750" cy="2123658"/>
            <a:chOff x="1534318" y="3513138"/>
            <a:chExt cx="4857750" cy="2123658"/>
          </a:xfrm>
        </p:grpSpPr>
        <p:sp>
          <p:nvSpPr>
            <p:cNvPr id="31" name="Text Box 11">
              <a:extLst>
                <a:ext uri="{FF2B5EF4-FFF2-40B4-BE49-F238E27FC236}">
                  <a16:creationId xmlns:a16="http://schemas.microsoft.com/office/drawing/2014/main" xmlns="" id="{93EDFD82-A8A9-4AE7-B4AC-7D6BBE3F8B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4318" y="3513138"/>
              <a:ext cx="4857750" cy="2123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="1" dirty="0" smtClean="0">
                  <a:latin typeface="+mn-lt"/>
                </a:rPr>
                <a:t>2) </a:t>
              </a:r>
              <a:r>
                <a:rPr lang="zh-CN" altLang="en-US" sz="2400" b="1" dirty="0">
                  <a:latin typeface="仿宋" pitchFamily="49" charset="-122"/>
                  <a:ea typeface="仿宋" pitchFamily="49" charset="-122"/>
                </a:rPr>
                <a:t>成立</a:t>
              </a:r>
              <a:r>
                <a:rPr lang="en-US" altLang="zh-CN" sz="2400" b="1" dirty="0" smtClean="0">
                  <a:latin typeface="+mn-lt"/>
                </a:rPr>
                <a:t>.</a:t>
              </a: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 dirty="0" smtClean="0">
                  <a:latin typeface="仿宋" pitchFamily="49" charset="-122"/>
                  <a:ea typeface="仿宋" pitchFamily="49" charset="-122"/>
                </a:rPr>
                <a:t>因</a:t>
              </a:r>
              <a:r>
                <a:rPr lang="zh-CN" altLang="en-US" sz="2400" b="1" dirty="0">
                  <a:latin typeface="仿宋" pitchFamily="49" charset="-122"/>
                  <a:ea typeface="仿宋" pitchFamily="49" charset="-122"/>
                </a:rPr>
                <a:t>为</a:t>
              </a:r>
              <a:r>
                <a:rPr lang="zh-CN" altLang="en-US" sz="2400" b="1" dirty="0">
                  <a:latin typeface="+mn-lt"/>
                </a:rPr>
                <a:t>           </a:t>
              </a: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 dirty="0" smtClean="0">
                  <a:latin typeface="仿宋" pitchFamily="49" charset="-122"/>
                  <a:ea typeface="仿宋" pitchFamily="49" charset="-122"/>
                </a:rPr>
                <a:t>所</a:t>
              </a:r>
              <a:r>
                <a:rPr lang="zh-CN" altLang="en-US" sz="2400" b="1" dirty="0">
                  <a:latin typeface="仿宋" pitchFamily="49" charset="-122"/>
                  <a:ea typeface="仿宋" pitchFamily="49" charset="-122"/>
                </a:rPr>
                <a:t>以</a:t>
              </a:r>
            </a:p>
          </p:txBody>
        </p:sp>
        <p:graphicFrame>
          <p:nvGraphicFramePr>
            <p:cNvPr id="32" name="Object 10">
              <a:extLst>
                <a:ext uri="{FF2B5EF4-FFF2-40B4-BE49-F238E27FC236}">
                  <a16:creationId xmlns:a16="http://schemas.microsoft.com/office/drawing/2014/main" xmlns="" id="{B0EB1BAA-FD5E-4567-BC50-14ADE5086ED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68050016"/>
                </p:ext>
              </p:extLst>
            </p:nvPr>
          </p:nvGraphicFramePr>
          <p:xfrm>
            <a:off x="2398713" y="4871621"/>
            <a:ext cx="2116137" cy="765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761" name="Equation" r:id="rId11" imgW="1765080" imgH="609480" progId="Equation.DSMT4">
                    <p:embed/>
                  </p:oleObj>
                </mc:Choice>
                <mc:Fallback>
                  <p:oleObj name="Equation" r:id="rId11" imgW="1765080" imgH="609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98713" y="4871621"/>
                          <a:ext cx="2116137" cy="7651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12">
              <a:extLst>
                <a:ext uri="{FF2B5EF4-FFF2-40B4-BE49-F238E27FC236}">
                  <a16:creationId xmlns:a16="http://schemas.microsoft.com/office/drawing/2014/main" xmlns="" id="{3619AF84-7223-48C0-B8D2-7858A337415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76512230"/>
                </p:ext>
              </p:extLst>
            </p:nvPr>
          </p:nvGraphicFramePr>
          <p:xfrm>
            <a:off x="2498724" y="4295776"/>
            <a:ext cx="933227" cy="4490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762" r:id="rId13" imgW="272160" imgH="111960" progId="Equation.3">
                    <p:embed/>
                  </p:oleObj>
                </mc:Choice>
                <mc:Fallback>
                  <p:oleObj r:id="rId13" imgW="272160" imgH="1119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98724" y="4295776"/>
                          <a:ext cx="933227" cy="4490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5" name="Text Box 4">
            <a:extLst>
              <a:ext uri="{FF2B5EF4-FFF2-40B4-BE49-F238E27FC236}">
                <a16:creationId xmlns:a16="http://schemas.microsoft.com/office/drawing/2014/main" xmlns="" id="{F39121A3-CF2F-44F0-A130-2BF72093E8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9921" y="2830513"/>
            <a:ext cx="55911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(1)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分子分母除以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(2)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正确．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分子乘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分母没乘；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(3)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分子分母除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7589" name="组合 5161">
            <a:extLst>
              <a:ext uri="{FF2B5EF4-FFF2-40B4-BE49-F238E27FC236}">
                <a16:creationId xmlns:a16="http://schemas.microsoft.com/office/drawing/2014/main" xmlns="" id="{8BC1C930-5577-4971-88C5-D2D922C576C5}"/>
              </a:ext>
            </a:extLst>
          </p:cNvPr>
          <p:cNvGrpSpPr>
            <a:grpSpLocks/>
          </p:cNvGrpSpPr>
          <p:nvPr/>
        </p:nvGrpSpPr>
        <p:grpSpPr bwMode="auto">
          <a:xfrm>
            <a:off x="1134666" y="553244"/>
            <a:ext cx="7780734" cy="1993106"/>
            <a:chOff x="-7" y="640"/>
            <a:chExt cx="6535" cy="1674"/>
          </a:xfrm>
        </p:grpSpPr>
        <p:grpSp>
          <p:nvGrpSpPr>
            <p:cNvPr id="67590" name="组合 5160">
              <a:extLst>
                <a:ext uri="{FF2B5EF4-FFF2-40B4-BE49-F238E27FC236}">
                  <a16:creationId xmlns:a16="http://schemas.microsoft.com/office/drawing/2014/main" xmlns="" id="{17169EBB-27BC-4A5C-82EA-1853D84BE6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" y="1703"/>
              <a:ext cx="4469" cy="552"/>
              <a:chOff x="64" y="1679"/>
              <a:chExt cx="4469" cy="552"/>
            </a:xfrm>
          </p:grpSpPr>
          <p:graphicFrame>
            <p:nvGraphicFramePr>
              <p:cNvPr id="67591" name="Object 20">
                <a:extLst>
                  <a:ext uri="{FF2B5EF4-FFF2-40B4-BE49-F238E27FC236}">
                    <a16:creationId xmlns:a16="http://schemas.microsoft.com/office/drawing/2014/main" xmlns="" id="{165068DC-7820-4D40-BCAC-AF0473BD7B1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11911088"/>
                  </p:ext>
                </p:extLst>
              </p:nvPr>
            </p:nvGraphicFramePr>
            <p:xfrm>
              <a:off x="499" y="1679"/>
              <a:ext cx="816" cy="5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7741" name="Equation" r:id="rId3" imgW="1295280" imgH="876240" progId="Equation.DSMT4">
                      <p:embed/>
                    </p:oleObj>
                  </mc:Choice>
                  <mc:Fallback>
                    <p:oleObj name="Equation" r:id="rId3" imgW="1295280" imgH="876240" progId="Equation.DSMT4">
                      <p:embed/>
                      <p:pic>
                        <p:nvPicPr>
                          <p:cNvPr id="0" name="Object 2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9" y="1679"/>
                            <a:ext cx="816" cy="5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7592" name="Text Box 26">
                <a:extLst>
                  <a:ext uri="{FF2B5EF4-FFF2-40B4-BE49-F238E27FC236}">
                    <a16:creationId xmlns:a16="http://schemas.microsoft.com/office/drawing/2014/main" xmlns="" id="{A73CF9FB-0846-45C5-9C5F-8870729FCE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4" y="1788"/>
                <a:ext cx="4469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(1)       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                        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7593" name="组合 5159">
              <a:extLst>
                <a:ext uri="{FF2B5EF4-FFF2-40B4-BE49-F238E27FC236}">
                  <a16:creationId xmlns:a16="http://schemas.microsoft.com/office/drawing/2014/main" xmlns="" id="{EE70BC2A-43A3-4F72-8AFE-3F12340033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96" y="1640"/>
              <a:ext cx="1535" cy="589"/>
              <a:chOff x="1988" y="1616"/>
              <a:chExt cx="1535" cy="589"/>
            </a:xfrm>
          </p:grpSpPr>
          <p:graphicFrame>
            <p:nvGraphicFramePr>
              <p:cNvPr id="67594" name="Object 11">
                <a:extLst>
                  <a:ext uri="{FF2B5EF4-FFF2-40B4-BE49-F238E27FC236}">
                    <a16:creationId xmlns:a16="http://schemas.microsoft.com/office/drawing/2014/main" xmlns="" id="{7BC43ED2-AA66-4AED-B89A-A35A194E0216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2844" y="1616"/>
              <a:ext cx="72" cy="1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7742" r:id="rId5" imgW="114151" imgH="215619" progId="Equation.3">
                      <p:embed/>
                    </p:oleObj>
                  </mc:Choice>
                  <mc:Fallback>
                    <p:oleObj r:id="rId5" imgW="114151" imgH="215619" progId="Equation.3">
                      <p:embed/>
                      <p:pic>
                        <p:nvPicPr>
                          <p:cNvPr id="0" name="Object 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44" y="1616"/>
                            <a:ext cx="72" cy="13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7595" name="Object 12">
                <a:extLst>
                  <a:ext uri="{FF2B5EF4-FFF2-40B4-BE49-F238E27FC236}">
                    <a16:creationId xmlns:a16="http://schemas.microsoft.com/office/drawing/2014/main" xmlns="" id="{29A57977-428C-4885-B8CA-A18AD6F40C86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2844" y="1616"/>
              <a:ext cx="72" cy="1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7743" r:id="rId7" imgW="114151" imgH="215619" progId="Equation.3">
                      <p:embed/>
                    </p:oleObj>
                  </mc:Choice>
                  <mc:Fallback>
                    <p:oleObj r:id="rId7" imgW="114151" imgH="215619" progId="Equation.3">
                      <p:embed/>
                      <p:pic>
                        <p:nvPicPr>
                          <p:cNvPr id="0" name="Object 1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44" y="1616"/>
                            <a:ext cx="72" cy="13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7596" name="Object 22">
                <a:extLst>
                  <a:ext uri="{FF2B5EF4-FFF2-40B4-BE49-F238E27FC236}">
                    <a16:creationId xmlns:a16="http://schemas.microsoft.com/office/drawing/2014/main" xmlns="" id="{154F42F9-4406-413C-A682-0842D0C00C6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95086826"/>
                  </p:ext>
                </p:extLst>
              </p:nvPr>
            </p:nvGraphicFramePr>
            <p:xfrm>
              <a:off x="1988" y="1637"/>
              <a:ext cx="1535" cy="56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7744" name="Equation" r:id="rId8" imgW="2438280" imgH="901440" progId="Equation.DSMT4">
                      <p:embed/>
                    </p:oleObj>
                  </mc:Choice>
                  <mc:Fallback>
                    <p:oleObj name="Equation" r:id="rId8" imgW="2438280" imgH="901440" progId="Equation.DSMT4">
                      <p:embed/>
                      <p:pic>
                        <p:nvPicPr>
                          <p:cNvPr id="0" name="Object 2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988" y="1637"/>
                            <a:ext cx="1535" cy="56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67599" name="Object 24">
              <a:extLst>
                <a:ext uri="{FF2B5EF4-FFF2-40B4-BE49-F238E27FC236}">
                  <a16:creationId xmlns:a16="http://schemas.microsoft.com/office/drawing/2014/main" xmlns="" id="{BA244D88-6D51-4AF5-B8EE-EB16486EE17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1438387"/>
                </p:ext>
              </p:extLst>
            </p:nvPr>
          </p:nvGraphicFramePr>
          <p:xfrm>
            <a:off x="4391" y="1698"/>
            <a:ext cx="1776" cy="6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745" name="Equation" r:id="rId10" imgW="2819160" imgH="977760" progId="Equation.DSMT4">
                    <p:embed/>
                  </p:oleObj>
                </mc:Choice>
                <mc:Fallback>
                  <p:oleObj name="Equation" r:id="rId10" imgW="2819160" imgH="977760" progId="Equation.DSMT4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91" y="1698"/>
                          <a:ext cx="1776" cy="6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7601" name="Rectangle 17">
              <a:extLst>
                <a:ext uri="{FF2B5EF4-FFF2-40B4-BE49-F238E27FC236}">
                  <a16:creationId xmlns:a16="http://schemas.microsoft.com/office/drawing/2014/main" xmlns="" id="{AA328C87-2FA4-44B3-99BF-CCE15FF2C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" y="640"/>
              <a:ext cx="6535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ct val="10000"/>
                </a:spcBef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下列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变形是否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正确？如果正确，说出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如何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变形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的？如果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不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正确，说明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理由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23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12407" y="-30840"/>
            <a:ext cx="2006600" cy="477213"/>
            <a:chOff x="100" y="115"/>
            <a:chExt cx="3160" cy="752"/>
          </a:xfrm>
        </p:grpSpPr>
        <p:cxnSp>
          <p:nvCxnSpPr>
            <p:cNvPr id="24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15" y="68421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611" name="组合 6192">
            <a:extLst>
              <a:ext uri="{FF2B5EF4-FFF2-40B4-BE49-F238E27FC236}">
                <a16:creationId xmlns:a16="http://schemas.microsoft.com/office/drawing/2014/main" xmlns="" id="{43E85F27-4C30-43AE-A6AD-7BB92194E61D}"/>
              </a:ext>
            </a:extLst>
          </p:cNvPr>
          <p:cNvGrpSpPr>
            <a:grpSpLocks/>
          </p:cNvGrpSpPr>
          <p:nvPr/>
        </p:nvGrpSpPr>
        <p:grpSpPr bwMode="auto">
          <a:xfrm>
            <a:off x="598091" y="723723"/>
            <a:ext cx="8860234" cy="1235247"/>
            <a:chOff x="-535" y="850"/>
            <a:chExt cx="6472" cy="1037"/>
          </a:xfrm>
        </p:grpSpPr>
        <p:sp>
          <p:nvSpPr>
            <p:cNvPr id="68612" name="Rectangle 17">
              <a:extLst>
                <a:ext uri="{FF2B5EF4-FFF2-40B4-BE49-F238E27FC236}">
                  <a16:creationId xmlns:a16="http://schemas.microsoft.com/office/drawing/2014/main" xmlns="" id="{F31FCD71-A38D-4970-AF88-72A0E327C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35" y="850"/>
              <a:ext cx="647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hangingPunct="0">
                <a:spcBef>
                  <a:spcPct val="20000"/>
                </a:spcBef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不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改变分式的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值，使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下列分式的分子和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分母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都不含“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-”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号：</a:t>
              </a:r>
            </a:p>
          </p:txBody>
        </p:sp>
        <p:graphicFrame>
          <p:nvGraphicFramePr>
            <p:cNvPr id="68613" name="Object 34">
              <a:extLst>
                <a:ext uri="{FF2B5EF4-FFF2-40B4-BE49-F238E27FC236}">
                  <a16:creationId xmlns:a16="http://schemas.microsoft.com/office/drawing/2014/main" xmlns="" id="{A3136E8F-0BD8-480E-AA2B-4209E5D8EFC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19090469"/>
                </p:ext>
              </p:extLst>
            </p:nvPr>
          </p:nvGraphicFramePr>
          <p:xfrm>
            <a:off x="2243" y="1311"/>
            <a:ext cx="423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801" name="Equation" r:id="rId3" imgW="672840" imgH="876240" progId="Equation.DSMT4">
                    <p:embed/>
                  </p:oleObj>
                </mc:Choice>
                <mc:Fallback>
                  <p:oleObj name="Equation" r:id="rId3" imgW="672840" imgH="876240" progId="Equation.DSMT4">
                    <p:embed/>
                    <p:pic>
                      <p:nvPicPr>
                        <p:cNvPr id="0" name="Object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43" y="1311"/>
                          <a:ext cx="423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8614" name="Text Box 21">
              <a:extLst>
                <a:ext uri="{FF2B5EF4-FFF2-40B4-BE49-F238E27FC236}">
                  <a16:creationId xmlns:a16="http://schemas.microsoft.com/office/drawing/2014/main" xmlns="" id="{D36E4981-2A45-4E8C-8D3D-C8ABBF12EA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2" y="1393"/>
              <a:ext cx="5548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(1)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；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(2)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；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(3)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；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(4)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．</a:t>
              </a:r>
            </a:p>
          </p:txBody>
        </p:sp>
        <p:graphicFrame>
          <p:nvGraphicFramePr>
            <p:cNvPr id="68615" name="Object 30">
              <a:extLst>
                <a:ext uri="{FF2B5EF4-FFF2-40B4-BE49-F238E27FC236}">
                  <a16:creationId xmlns:a16="http://schemas.microsoft.com/office/drawing/2014/main" xmlns="" id="{1FE6A7E9-4699-4684-B7A9-D4693CDA976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44528247"/>
                </p:ext>
              </p:extLst>
            </p:nvPr>
          </p:nvGraphicFramePr>
          <p:xfrm>
            <a:off x="422" y="1465"/>
            <a:ext cx="319" cy="4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802" name="Equation" r:id="rId5" imgW="507960" imgH="660240" progId="Equation.DSMT4">
                    <p:embed/>
                  </p:oleObj>
                </mc:Choice>
                <mc:Fallback>
                  <p:oleObj name="Equation" r:id="rId5" imgW="507960" imgH="660240" progId="Equation.DSMT4">
                    <p:embed/>
                    <p:pic>
                      <p:nvPicPr>
                        <p:cNvPr id="0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" y="1465"/>
                          <a:ext cx="319" cy="4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616" name="Object 32">
              <a:extLst>
                <a:ext uri="{FF2B5EF4-FFF2-40B4-BE49-F238E27FC236}">
                  <a16:creationId xmlns:a16="http://schemas.microsoft.com/office/drawing/2014/main" xmlns="" id="{AF5C3221-1FC6-4459-BC04-274ED67A1B0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83257522"/>
                </p:ext>
              </p:extLst>
            </p:nvPr>
          </p:nvGraphicFramePr>
          <p:xfrm>
            <a:off x="1349" y="1311"/>
            <a:ext cx="313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803" name="Equation" r:id="rId7" imgW="495000" imgH="876240" progId="Equation.DSMT4">
                    <p:embed/>
                  </p:oleObj>
                </mc:Choice>
                <mc:Fallback>
                  <p:oleObj name="Equation" r:id="rId7" imgW="495000" imgH="876240" progId="Equation.DSMT4">
                    <p:embed/>
                    <p:pic>
                      <p:nvPicPr>
                        <p:cNvPr id="0" name="Object 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49" y="1311"/>
                          <a:ext cx="313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617" name="Object 38">
              <a:extLst>
                <a:ext uri="{FF2B5EF4-FFF2-40B4-BE49-F238E27FC236}">
                  <a16:creationId xmlns:a16="http://schemas.microsoft.com/office/drawing/2014/main" xmlns="" id="{26B2FB3B-F744-4766-AED3-A46DB67D092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73371944"/>
                </p:ext>
              </p:extLst>
            </p:nvPr>
          </p:nvGraphicFramePr>
          <p:xfrm>
            <a:off x="3198" y="1287"/>
            <a:ext cx="526" cy="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804" name="Equation" r:id="rId9" imgW="838080" imgH="952200" progId="Equation.DSMT4">
                    <p:embed/>
                  </p:oleObj>
                </mc:Choice>
                <mc:Fallback>
                  <p:oleObj name="Equation" r:id="rId9" imgW="838080" imgH="952200" progId="Equation.DSMT4">
                    <p:embed/>
                    <p:pic>
                      <p:nvPicPr>
                        <p:cNvPr id="0" name="Object 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98" y="1287"/>
                          <a:ext cx="526" cy="6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3"/>
          <p:cNvGrpSpPr/>
          <p:nvPr/>
        </p:nvGrpSpPr>
        <p:grpSpPr>
          <a:xfrm>
            <a:off x="803443" y="2311400"/>
            <a:ext cx="5994232" cy="714375"/>
            <a:chOff x="1007671" y="2330261"/>
            <a:chExt cx="5994232" cy="714375"/>
          </a:xfrm>
        </p:grpSpPr>
        <p:sp>
          <p:nvSpPr>
            <p:cNvPr id="6175" name="Text Box 4">
              <a:extLst>
                <a:ext uri="{FF2B5EF4-FFF2-40B4-BE49-F238E27FC236}">
                  <a16:creationId xmlns:a16="http://schemas.microsoft.com/office/drawing/2014/main" xmlns="" id="{A4C8DAB4-00C4-4F85-8DD7-2EF0E8FCF6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671" y="2373313"/>
              <a:ext cx="758825" cy="590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5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解： </a:t>
              </a:r>
            </a:p>
          </p:txBody>
        </p:sp>
        <p:graphicFrame>
          <p:nvGraphicFramePr>
            <p:cNvPr id="6191" name="对象 6190">
              <a:extLst>
                <a:ext uri="{FF2B5EF4-FFF2-40B4-BE49-F238E27FC236}">
                  <a16:creationId xmlns:a16="http://schemas.microsoft.com/office/drawing/2014/main" xmlns="" id="{BA6FC20E-2D80-44DC-BBD0-511502C17701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527946618"/>
                </p:ext>
              </p:extLst>
            </p:nvPr>
          </p:nvGraphicFramePr>
          <p:xfrm>
            <a:off x="1923491" y="2330261"/>
            <a:ext cx="5078412" cy="714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805" name="Equation" r:id="rId11" imgW="6769080" imgH="952200" progId="Equation.DSMT4">
                    <p:embed/>
                  </p:oleObj>
                </mc:Choice>
                <mc:Fallback>
                  <p:oleObj name="Equation" r:id="rId11" imgW="6769080" imgH="952200" progId="Equation.DSMT4">
                    <p:embed/>
                    <p:pic>
                      <p:nvPicPr>
                        <p:cNvPr id="0" name="对象 619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3491" y="2330261"/>
                          <a:ext cx="5078412" cy="7143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B54C27E-DB48-4265-BB57-D82AAB8C22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3235325"/>
            <a:ext cx="8115300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分式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的变号法则：</a:t>
            </a:r>
            <a:r>
              <a:rPr lang="zh-CN" altLang="en-US" sz="2400" b="1" dirty="0">
                <a:latin typeface="宋体" panose="02010600030101010101" pitchFamily="2" charset="-122"/>
              </a:rPr>
              <a:t>分式的分子、分母及分式本身的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符号，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改变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其中任意两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个，分式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的值不变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19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0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23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440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16">
            <a:extLst>
              <a:ext uri="{FF2B5EF4-FFF2-40B4-BE49-F238E27FC236}">
                <a16:creationId xmlns:a16="http://schemas.microsoft.com/office/drawing/2014/main" xmlns="" id="{8D09B6DD-F455-4AF9-8AB4-6E41330DB6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0261621"/>
              </p:ext>
            </p:extLst>
          </p:nvPr>
        </p:nvGraphicFramePr>
        <p:xfrm>
          <a:off x="1770063" y="1931988"/>
          <a:ext cx="4456112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20" name="Equation" r:id="rId3" imgW="5943600" imgH="977760" progId="Equation.DSMT4">
                  <p:embed/>
                </p:oleObj>
              </mc:Choice>
              <mc:Fallback>
                <p:oleObj name="Equation" r:id="rId3" imgW="5943600" imgH="97776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0063" y="1931988"/>
                        <a:ext cx="4456112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0" name="Object 30">
            <a:extLst>
              <a:ext uri="{FF2B5EF4-FFF2-40B4-BE49-F238E27FC236}">
                <a16:creationId xmlns:a16="http://schemas.microsoft.com/office/drawing/2014/main" xmlns="" id="{C337F75D-3C33-4617-B7B7-20B1D766EB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210502"/>
              </p:ext>
            </p:extLst>
          </p:nvPr>
        </p:nvGraphicFramePr>
        <p:xfrm>
          <a:off x="3003550" y="1925638"/>
          <a:ext cx="2857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21" name="Equation" r:id="rId5" imgW="380880" imgH="406080" progId="Equation.DSMT4">
                  <p:embed/>
                </p:oleObj>
              </mc:Choice>
              <mc:Fallback>
                <p:oleObj name="Equation" r:id="rId5" imgW="380880" imgH="40608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3550" y="1925638"/>
                        <a:ext cx="28575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32">
            <a:extLst>
              <a:ext uri="{FF2B5EF4-FFF2-40B4-BE49-F238E27FC236}">
                <a16:creationId xmlns:a16="http://schemas.microsoft.com/office/drawing/2014/main" xmlns="" id="{0A4E6311-FCD9-460D-9F91-85B0942743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064639"/>
              </p:ext>
            </p:extLst>
          </p:nvPr>
        </p:nvGraphicFramePr>
        <p:xfrm>
          <a:off x="5564188" y="2468563"/>
          <a:ext cx="3333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22" name="Equation" r:id="rId7" imgW="444240" imgH="317160" progId="Equation.DSMT4">
                  <p:embed/>
                </p:oleObj>
              </mc:Choice>
              <mc:Fallback>
                <p:oleObj name="Equation" r:id="rId7" imgW="444240" imgH="31716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4188" y="2468563"/>
                        <a:ext cx="333375" cy="238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34">
            <a:extLst>
              <a:ext uri="{FF2B5EF4-FFF2-40B4-BE49-F238E27FC236}">
                <a16:creationId xmlns:a16="http://schemas.microsoft.com/office/drawing/2014/main" xmlns="" id="{1F9C60BE-EF56-47A2-AB02-399BBDC962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334632"/>
              </p:ext>
            </p:extLst>
          </p:nvPr>
        </p:nvGraphicFramePr>
        <p:xfrm>
          <a:off x="3181350" y="3189288"/>
          <a:ext cx="17145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23" name="Equation" r:id="rId9" imgW="228600" imgH="241200" progId="Equation.DSMT4">
                  <p:embed/>
                </p:oleObj>
              </mc:Choice>
              <mc:Fallback>
                <p:oleObj name="Equation" r:id="rId9" imgW="228600" imgH="241200" progId="Equation.DSMT4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1350" y="3189288"/>
                        <a:ext cx="171450" cy="18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36">
            <a:extLst>
              <a:ext uri="{FF2B5EF4-FFF2-40B4-BE49-F238E27FC236}">
                <a16:creationId xmlns:a16="http://schemas.microsoft.com/office/drawing/2014/main" xmlns="" id="{F742B27F-DEB9-4902-812F-A7008D5BEC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390228"/>
              </p:ext>
            </p:extLst>
          </p:nvPr>
        </p:nvGraphicFramePr>
        <p:xfrm>
          <a:off x="5224463" y="3098800"/>
          <a:ext cx="102076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24" name="Equation" r:id="rId11" imgW="1358640" imgH="406080" progId="Equation.DSMT4">
                  <p:embed/>
                </p:oleObj>
              </mc:Choice>
              <mc:Fallback>
                <p:oleObj name="Equation" r:id="rId11" imgW="1358640" imgH="406080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4463" y="3098800"/>
                        <a:ext cx="1020762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0" name="Object 22">
            <a:extLst>
              <a:ext uri="{FF2B5EF4-FFF2-40B4-BE49-F238E27FC236}">
                <a16:creationId xmlns:a16="http://schemas.microsoft.com/office/drawing/2014/main" xmlns="" id="{9007B0E2-04FF-47F6-BCEB-171CDBA021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602359"/>
              </p:ext>
            </p:extLst>
          </p:nvPr>
        </p:nvGraphicFramePr>
        <p:xfrm>
          <a:off x="1699821" y="3065539"/>
          <a:ext cx="56864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25" name="Equation" r:id="rId13" imgW="7581600" imgH="888840" progId="Equation.DSMT4">
                  <p:embed/>
                </p:oleObj>
              </mc:Choice>
              <mc:Fallback>
                <p:oleObj name="Equation" r:id="rId13" imgW="7581600" imgH="88884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9821" y="3065539"/>
                        <a:ext cx="5686425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41" name="Rectangle 17">
            <a:extLst>
              <a:ext uri="{FF2B5EF4-FFF2-40B4-BE49-F238E27FC236}">
                <a16:creationId xmlns:a16="http://schemas.microsoft.com/office/drawing/2014/main" xmlns="" id="{C4CBF10E-8C9A-45BB-B732-FB5831CB78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4846" y="1270271"/>
            <a:ext cx="14922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填空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：</a:t>
            </a:r>
          </a:p>
        </p:txBody>
      </p:sp>
      <p:grpSp>
        <p:nvGrpSpPr>
          <p:cNvPr id="69642" name="组合 4">
            <a:extLst>
              <a:ext uri="{FF2B5EF4-FFF2-40B4-BE49-F238E27FC236}">
                <a16:creationId xmlns:a16="http://schemas.microsoft.com/office/drawing/2014/main" xmlns="" id="{BC73FC86-C4D4-44FB-8E87-DD0FBA4039E7}"/>
              </a:ext>
            </a:extLst>
          </p:cNvPr>
          <p:cNvGrpSpPr>
            <a:grpSpLocks/>
          </p:cNvGrpSpPr>
          <p:nvPr/>
        </p:nvGrpSpPr>
        <p:grpSpPr bwMode="auto">
          <a:xfrm>
            <a:off x="3270250" y="585787"/>
            <a:ext cx="1685925" cy="410359"/>
            <a:chOff x="3485" y="1168"/>
            <a:chExt cx="2655" cy="644"/>
          </a:xfrm>
        </p:grpSpPr>
        <p:sp>
          <p:nvSpPr>
            <p:cNvPr id="6" name="圆角矩形 5">
              <a:extLst>
                <a:ext uri="{FF2B5EF4-FFF2-40B4-BE49-F238E27FC236}">
                  <a16:creationId xmlns:a16="http://schemas.microsoft.com/office/drawing/2014/main" xmlns="" id="{ED053729-2DB0-42E2-B1BA-4D09BB3D46F1}"/>
                </a:ext>
              </a:extLst>
            </p:cNvPr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ea typeface="黑体" panose="02010609060101010101" pitchFamily="49" charset="-122"/>
              </a:endParaRPr>
            </a:p>
          </p:txBody>
        </p:sp>
        <p:sp>
          <p:nvSpPr>
            <p:cNvPr id="69644" name="矩形 1">
              <a:extLst>
                <a:ext uri="{FF2B5EF4-FFF2-40B4-BE49-F238E27FC236}">
                  <a16:creationId xmlns:a16="http://schemas.microsoft.com/office/drawing/2014/main" xmlns="" id="{72F957FB-0B64-4CBB-9864-4876E2DF07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8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2</a:t>
              </a:r>
              <a:endParaRPr lang="zh-CN" altLang="en-US" sz="2400" b="1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69649" name="文本框 3">
            <a:extLst>
              <a:ext uri="{FF2B5EF4-FFF2-40B4-BE49-F238E27FC236}">
                <a16:creationId xmlns:a16="http://schemas.microsoft.com/office/drawing/2014/main" xmlns="" id="{EC763BAB-B402-42CB-98B5-027A4081E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3500" y="563563"/>
            <a:ext cx="1665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约分</a:t>
            </a:r>
          </a:p>
        </p:txBody>
      </p:sp>
      <p:grpSp>
        <p:nvGrpSpPr>
          <p:cNvPr id="21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2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4" name="Picture 28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1" t="20479" r="13954" b="17021"/>
          <a:stretch/>
        </p:blipFill>
        <p:spPr bwMode="auto">
          <a:xfrm>
            <a:off x="830422" y="1290284"/>
            <a:ext cx="434424" cy="552451"/>
          </a:xfrm>
          <a:prstGeom prst="ellipse">
            <a:avLst/>
          </a:prstGeom>
          <a:noFill/>
          <a:ln>
            <a:noFill/>
          </a:ln>
          <a:effectLst>
            <a:prstShdw prst="shdw17" dist="17961" dir="2700000">
              <a:srgbClr val="02B3C5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16" name="组合 8215">
            <a:extLst>
              <a:ext uri="{FF2B5EF4-FFF2-40B4-BE49-F238E27FC236}">
                <a16:creationId xmlns:a16="http://schemas.microsoft.com/office/drawing/2014/main" xmlns="" id="{0CD73C2B-B60C-4FE2-B262-C0F668672D9A}"/>
              </a:ext>
            </a:extLst>
          </p:cNvPr>
          <p:cNvGrpSpPr>
            <a:grpSpLocks/>
          </p:cNvGrpSpPr>
          <p:nvPr/>
        </p:nvGrpSpPr>
        <p:grpSpPr bwMode="auto">
          <a:xfrm>
            <a:off x="410862" y="2451889"/>
            <a:ext cx="8333881" cy="2086264"/>
            <a:chOff x="-620" y="2059"/>
            <a:chExt cx="7000" cy="1753"/>
          </a:xfrm>
        </p:grpSpPr>
        <p:sp>
          <p:nvSpPr>
            <p:cNvPr id="70659" name="Rectangle 17">
              <a:extLst>
                <a:ext uri="{FF2B5EF4-FFF2-40B4-BE49-F238E27FC236}">
                  <a16:creationId xmlns:a16="http://schemas.microsoft.com/office/drawing/2014/main" xmlns="" id="{B2F21F3C-EA97-4A3E-9962-731EE5784A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20" y="2059"/>
              <a:ext cx="7000" cy="175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hangingPunct="0">
                <a:lnSpc>
                  <a:spcPct val="135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</a:rPr>
                <a:t>　　像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这样，根据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分式的基本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性质，把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一个分式的分子与分母的公因式约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去，叫做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分式的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约分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．经过约分后的分式如上例      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，其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分子与分母没有公因式．像这样分子与分母没有公因式的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式子，叫做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最简分式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．　 </a:t>
              </a:r>
            </a:p>
          </p:txBody>
        </p:sp>
        <p:graphicFrame>
          <p:nvGraphicFramePr>
            <p:cNvPr id="70660" name="Object 32">
              <a:extLst>
                <a:ext uri="{FF2B5EF4-FFF2-40B4-BE49-F238E27FC236}">
                  <a16:creationId xmlns:a16="http://schemas.microsoft.com/office/drawing/2014/main" xmlns="" id="{F003A787-C614-4081-9642-CBB61E2AC0D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48497824"/>
                </p:ext>
              </p:extLst>
            </p:nvPr>
          </p:nvGraphicFramePr>
          <p:xfrm>
            <a:off x="-209" y="2862"/>
            <a:ext cx="616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696" r:id="rId3" imgW="977900" imgH="876300" progId="Equation.DSMT4">
                    <p:embed/>
                  </p:oleObj>
                </mc:Choice>
                <mc:Fallback>
                  <p:oleObj r:id="rId3" imgW="977900" imgH="876300" progId="Equation.DSMT4">
                    <p:embed/>
                    <p:pic>
                      <p:nvPicPr>
                        <p:cNvPr id="0" name="Object 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209" y="2862"/>
                          <a:ext cx="616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0662" name="Rectangle 17">
            <a:extLst>
              <a:ext uri="{FF2B5EF4-FFF2-40B4-BE49-F238E27FC236}">
                <a16:creationId xmlns:a16="http://schemas.microsoft.com/office/drawing/2014/main" xmlns="" id="{1D10D36C-A460-4779-AD52-2E9425964F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19" y="511880"/>
            <a:ext cx="820102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观察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的两个分式在变形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前后的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分子、分母有什么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变化？类比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分数的相应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变形，你联想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4CD85D6-977C-4C13-9EDC-CA68922734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8313" y="1790700"/>
            <a:ext cx="5667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分式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的分子、分母约去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公因式，值不变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3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87899" y="601044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5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38263" y="2543175"/>
            <a:ext cx="5780087" cy="685800"/>
            <a:chOff x="1338263" y="2714625"/>
            <a:chExt cx="5780087" cy="685800"/>
          </a:xfrm>
        </p:grpSpPr>
        <p:sp>
          <p:nvSpPr>
            <p:cNvPr id="9237" name="Text Box 24">
              <a:extLst>
                <a:ext uri="{FF2B5EF4-FFF2-40B4-BE49-F238E27FC236}">
                  <a16:creationId xmlns:a16="http://schemas.microsoft.com/office/drawing/2014/main" xmlns="" id="{D91F6E18-66F7-46A4-8579-37E8E0A94A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8263" y="2782887"/>
              <a:ext cx="930275" cy="479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</a:t>
              </a: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Wingdings" panose="05000000000000000000" pitchFamily="2" charset="2"/>
                </a:rPr>
                <a:t>：</a:t>
              </a:r>
            </a:p>
          </p:txBody>
        </p:sp>
        <p:graphicFrame>
          <p:nvGraphicFramePr>
            <p:cNvPr id="9218" name="Object 52">
              <a:extLst>
                <a:ext uri="{FF2B5EF4-FFF2-40B4-BE49-F238E27FC236}">
                  <a16:creationId xmlns:a16="http://schemas.microsoft.com/office/drawing/2014/main" xmlns="" id="{3E7ACB2C-CE6C-4DC4-8C95-63335FE10DB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30695149"/>
                </p:ext>
              </p:extLst>
            </p:nvPr>
          </p:nvGraphicFramePr>
          <p:xfrm>
            <a:off x="2336800" y="2714625"/>
            <a:ext cx="4781550" cy="685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97" name="Equation" r:id="rId3" imgW="6375240" imgH="914400" progId="Equation.DSMT4">
                    <p:embed/>
                  </p:oleObj>
                </mc:Choice>
                <mc:Fallback>
                  <p:oleObj name="Equation" r:id="rId3" imgW="6375240" imgH="914400" progId="Equation.DSMT4">
                    <p:embed/>
                    <p:pic>
                      <p:nvPicPr>
                        <p:cNvPr id="0" name="Object 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36800" y="2714625"/>
                          <a:ext cx="4781550" cy="685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219" name="Object 46">
            <a:extLst>
              <a:ext uri="{FF2B5EF4-FFF2-40B4-BE49-F238E27FC236}">
                <a16:creationId xmlns:a16="http://schemas.microsoft.com/office/drawing/2014/main" xmlns="" id="{417C5D03-1F22-4B17-8E01-A6ADC560CE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7406529"/>
              </p:ext>
            </p:extLst>
          </p:nvPr>
        </p:nvGraphicFramePr>
        <p:xfrm>
          <a:off x="2268538" y="3633788"/>
          <a:ext cx="54165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8" name="Equation" r:id="rId5" imgW="7226280" imgH="914400" progId="Equation.DSMT4">
                  <p:embed/>
                </p:oleObj>
              </mc:Choice>
              <mc:Fallback>
                <p:oleObj name="Equation" r:id="rId5" imgW="7226280" imgH="914400" progId="Equation.DSMT4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3633788"/>
                        <a:ext cx="541655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1688" name="组合 9255">
            <a:extLst>
              <a:ext uri="{FF2B5EF4-FFF2-40B4-BE49-F238E27FC236}">
                <a16:creationId xmlns:a16="http://schemas.microsoft.com/office/drawing/2014/main" xmlns="" id="{2F1D9673-A189-413B-9B38-B691F1E5FBAB}"/>
              </a:ext>
            </a:extLst>
          </p:cNvPr>
          <p:cNvGrpSpPr>
            <a:grpSpLocks/>
          </p:cNvGrpSpPr>
          <p:nvPr/>
        </p:nvGrpSpPr>
        <p:grpSpPr bwMode="auto">
          <a:xfrm>
            <a:off x="1277938" y="1314847"/>
            <a:ext cx="6229271" cy="685800"/>
            <a:chOff x="113" y="864"/>
            <a:chExt cx="5233" cy="576"/>
          </a:xfrm>
        </p:grpSpPr>
        <p:graphicFrame>
          <p:nvGraphicFramePr>
            <p:cNvPr id="71689" name="Object 22">
              <a:extLst>
                <a:ext uri="{FF2B5EF4-FFF2-40B4-BE49-F238E27FC236}">
                  <a16:creationId xmlns:a16="http://schemas.microsoft.com/office/drawing/2014/main" xmlns="" id="{52898000-4FAC-4FDD-9F8B-6CC3251E089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26313480"/>
                </p:ext>
              </p:extLst>
            </p:nvPr>
          </p:nvGraphicFramePr>
          <p:xfrm>
            <a:off x="1475" y="864"/>
            <a:ext cx="3871" cy="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99" name="Equation" r:id="rId7" imgW="6146640" imgH="914400" progId="Equation.DSMT4">
                    <p:embed/>
                  </p:oleObj>
                </mc:Choice>
                <mc:Fallback>
                  <p:oleObj name="Equation" r:id="rId7" imgW="6146640" imgH="914400" progId="Equation.DSMT4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75" y="864"/>
                          <a:ext cx="3871" cy="5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1690" name="Rectangle 17">
              <a:extLst>
                <a:ext uri="{FF2B5EF4-FFF2-40B4-BE49-F238E27FC236}">
                  <a16:creationId xmlns:a16="http://schemas.microsoft.com/office/drawing/2014/main" xmlns="" id="{5E9271F4-8D76-474A-863C-5FB40B669D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" y="912"/>
              <a:ext cx="2091" cy="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例</a:t>
              </a: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 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约分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: </a:t>
              </a:r>
            </a:p>
          </p:txBody>
        </p:sp>
      </p:grpSp>
      <p:grpSp>
        <p:nvGrpSpPr>
          <p:cNvPr id="71695" name="组合 6">
            <a:extLst>
              <a:ext uri="{FF2B5EF4-FFF2-40B4-BE49-F238E27FC236}">
                <a16:creationId xmlns:a16="http://schemas.microsoft.com/office/drawing/2014/main" xmlns="" id="{FA0303CC-3AF5-42A9-9888-D7FBF8D0AEEF}"/>
              </a:ext>
            </a:extLst>
          </p:cNvPr>
          <p:cNvGrpSpPr>
            <a:grpSpLocks/>
          </p:cNvGrpSpPr>
          <p:nvPr/>
        </p:nvGrpSpPr>
        <p:grpSpPr bwMode="auto">
          <a:xfrm>
            <a:off x="725488" y="642938"/>
            <a:ext cx="1858962" cy="492125"/>
            <a:chOff x="427462" y="558483"/>
            <a:chExt cx="1858351" cy="492443"/>
          </a:xfrm>
        </p:grpSpPr>
        <p:grpSp>
          <p:nvGrpSpPr>
            <p:cNvPr id="71696" name="组合 5">
              <a:extLst>
                <a:ext uri="{FF2B5EF4-FFF2-40B4-BE49-F238E27FC236}">
                  <a16:creationId xmlns:a16="http://schemas.microsoft.com/office/drawing/2014/main" xmlns="" id="{F18CD53D-1C57-4D02-9154-C82763AC7F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E307BD82-7110-413C-BAA7-CB3F30637C97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4C6C4E02-EB53-43FB-B840-72B18D3A04CA}"/>
                  </a:ext>
                </a:extLst>
              </p:cNvPr>
              <p:cNvSpPr/>
              <p:nvPr/>
            </p:nvSpPr>
            <p:spPr>
              <a:xfrm>
                <a:off x="2507551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72D6F49F-2D5B-4878-940F-F2D6C655E699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88766C90-CD3B-46CD-9566-21D4C59BBA4E}"/>
                  </a:ext>
                </a:extLst>
              </p:cNvPr>
              <p:cNvSpPr/>
              <p:nvPr/>
            </p:nvSpPr>
            <p:spPr>
              <a:xfrm>
                <a:off x="3167734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70D13B95-CE47-48AA-903C-CAE9C9F2357B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1702" name="文本框 11">
              <a:extLst>
                <a:ext uri="{FF2B5EF4-FFF2-40B4-BE49-F238E27FC236}">
                  <a16:creationId xmlns:a16="http://schemas.microsoft.com/office/drawing/2014/main" xmlns="" id="{73B67FF8-4FC5-42EC-887D-733574BB6A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</a:rPr>
                <a:t>2</a:t>
              </a:r>
              <a:endParaRPr lang="zh-CN" altLang="en-US" sz="2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1703" name="文本框 1">
            <a:extLst>
              <a:ext uri="{FF2B5EF4-FFF2-40B4-BE49-F238E27FC236}">
                <a16:creationId xmlns:a16="http://schemas.microsoft.com/office/drawing/2014/main" xmlns="" id="{B9E895E1-13AC-45B5-987C-A8B4E388C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5425" y="663575"/>
            <a:ext cx="1795684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约</a:t>
            </a:r>
            <a:r>
              <a: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rPr>
              <a:t>分的应</a:t>
            </a:r>
            <a:r>
              <a:rPr lang="zh-CN" altLang="en-US" sz="2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endParaRPr lang="zh-CN" altLang="en-US" sz="2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7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8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>
            <a:extLst>
              <a:ext uri="{FF2B5EF4-FFF2-40B4-BE49-F238E27FC236}">
                <a16:creationId xmlns:a16="http://schemas.microsoft.com/office/drawing/2014/main" xmlns="" id="{60BB98FD-3B85-46AC-987E-89744EBB4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5714" y="1239338"/>
            <a:ext cx="7496175" cy="3083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latinLnBrk="1">
              <a:lnSpc>
                <a:spcPct val="125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确定公因式的方法：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atinLnBrk="1">
              <a:lnSpc>
                <a:spcPct val="125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①如果分式的分子、分母都是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单项式，直接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约去分子、分母的公因式；</a:t>
            </a:r>
          </a:p>
          <a:p>
            <a:pPr latinLnBrk="1">
              <a:lnSpc>
                <a:spcPct val="125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②如果分子或分母是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多项式，就要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先对多项式进行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因式分解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，以便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找出分母、分子的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公因式，最后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约分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atinLnBrk="1">
              <a:lnSpc>
                <a:spcPct val="125000"/>
              </a:lnSpc>
              <a:spcBef>
                <a:spcPct val="20000"/>
              </a:spcBef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约分结果为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最简分式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整式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8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0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2" name="剪去同侧角的矩形 11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6" name="Object 34">
            <a:extLst>
              <a:ext uri="{FF2B5EF4-FFF2-40B4-BE49-F238E27FC236}">
                <a16:creationId xmlns:a16="http://schemas.microsoft.com/office/drawing/2014/main" xmlns="" id="{E6DA7032-623F-4A18-928F-AC1295FD76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680928"/>
              </p:ext>
            </p:extLst>
          </p:nvPr>
        </p:nvGraphicFramePr>
        <p:xfrm>
          <a:off x="933450" y="1693863"/>
          <a:ext cx="7011988" cy="192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91" name="Equation" r:id="rId3" imgW="7264080" imgH="1993680" progId="Equation.DSMT4">
                  <p:embed/>
                </p:oleObj>
              </mc:Choice>
              <mc:Fallback>
                <p:oleObj name="Equation" r:id="rId3" imgW="7264080" imgH="1993680" progId="Equation.DSMT4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3450" y="1693863"/>
                        <a:ext cx="7011988" cy="1925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58" name="Rectangle 17">
            <a:extLst>
              <a:ext uri="{FF2B5EF4-FFF2-40B4-BE49-F238E27FC236}">
                <a16:creationId xmlns:a16="http://schemas.microsoft.com/office/drawing/2014/main" xmlns="" id="{807A4DE8-16C2-47A3-AD80-A54F5571E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994" y="790724"/>
            <a:ext cx="74800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分式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中，是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最简分式的是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zh-CN" altLang="en-US" sz="2400" b="1" u="sng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).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309" name="文本框 11308">
            <a:extLst>
              <a:ext uri="{FF2B5EF4-FFF2-40B4-BE49-F238E27FC236}">
                <a16:creationId xmlns:a16="http://schemas.microsoft.com/office/drawing/2014/main" xmlns="" id="{BB09C80F-E430-4A25-80EC-D7E0B4442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3263" y="728509"/>
            <a:ext cx="543739" cy="46166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" y="736420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11308">
            <a:extLst>
              <a:ext uri="{FF2B5EF4-FFF2-40B4-BE49-F238E27FC236}">
                <a16:creationId xmlns:a16="http://schemas.microsoft.com/office/drawing/2014/main" xmlns="" id="{BB09C80F-E430-4A25-80EC-D7E0B4442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8917" y="719716"/>
            <a:ext cx="543739" cy="46166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80" name="Object 37">
            <a:extLst>
              <a:ext uri="{FF2B5EF4-FFF2-40B4-BE49-F238E27FC236}">
                <a16:creationId xmlns:a16="http://schemas.microsoft.com/office/drawing/2014/main" xmlns="" id="{34DDD92E-3102-4AE6-9A06-2D44EBF1A1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753907"/>
              </p:ext>
            </p:extLst>
          </p:nvPr>
        </p:nvGraphicFramePr>
        <p:xfrm>
          <a:off x="839788" y="1573213"/>
          <a:ext cx="675322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08" name="Equation" r:id="rId3" imgW="9003960" imgH="990360" progId="Equation.DSMT4">
                  <p:embed/>
                </p:oleObj>
              </mc:Choice>
              <mc:Fallback>
                <p:oleObj name="Equation" r:id="rId3" imgW="9003960" imgH="990360" progId="Equation.DSMT4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9788" y="1573213"/>
                        <a:ext cx="6753225" cy="74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574283" y="2754313"/>
            <a:ext cx="2262580" cy="657225"/>
            <a:chOff x="574283" y="2754313"/>
            <a:chExt cx="2262580" cy="657225"/>
          </a:xfrm>
        </p:grpSpPr>
        <p:sp>
          <p:nvSpPr>
            <p:cNvPr id="12327" name="Text Box 4">
              <a:extLst>
                <a:ext uri="{FF2B5EF4-FFF2-40B4-BE49-F238E27FC236}">
                  <a16:creationId xmlns:a16="http://schemas.microsoft.com/office/drawing/2014/main" xmlns="" id="{157A1E81-3B34-4A18-BC93-C4DA7950A1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4283" y="2754313"/>
              <a:ext cx="7016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解：</a:t>
              </a:r>
              <a:r>
                <a:rPr lang="zh-CN" altLang="en-US" sz="24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</a:p>
          </p:txBody>
        </p:sp>
        <p:graphicFrame>
          <p:nvGraphicFramePr>
            <p:cNvPr id="12295" name="Object 52">
              <a:extLst>
                <a:ext uri="{FF2B5EF4-FFF2-40B4-BE49-F238E27FC236}">
                  <a16:creationId xmlns:a16="http://schemas.microsoft.com/office/drawing/2014/main" xmlns="" id="{863C8C03-2CFA-4203-8D93-28C0A2E034F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23591189"/>
                </p:ext>
              </p:extLst>
            </p:nvPr>
          </p:nvGraphicFramePr>
          <p:xfrm>
            <a:off x="1131888" y="2754313"/>
            <a:ext cx="1704975" cy="657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909" name="Equation" r:id="rId5" imgW="2273040" imgH="876240" progId="Equation.DSMT4">
                    <p:embed/>
                  </p:oleObj>
                </mc:Choice>
                <mc:Fallback>
                  <p:oleObj name="Equation" r:id="rId5" imgW="2273040" imgH="876240" progId="Equation.DSMT4">
                    <p:embed/>
                    <p:pic>
                      <p:nvPicPr>
                        <p:cNvPr id="0" name="Object 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31888" y="2754313"/>
                          <a:ext cx="1704975" cy="657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5784" name="Rectangle 17">
            <a:extLst>
              <a:ext uri="{FF2B5EF4-FFF2-40B4-BE49-F238E27FC236}">
                <a16:creationId xmlns:a16="http://schemas.microsoft.com/office/drawing/2014/main" xmlns="" id="{6AC7FBBA-093B-408A-851E-568CCB4402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221" y="756757"/>
            <a:ext cx="15049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约分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12336" name="Object 47">
            <a:extLst>
              <a:ext uri="{FF2B5EF4-FFF2-40B4-BE49-F238E27FC236}">
                <a16:creationId xmlns:a16="http://schemas.microsoft.com/office/drawing/2014/main" xmlns="" id="{4BB85127-D72E-4D1D-9AEE-4497AE0EE0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0419063"/>
              </p:ext>
            </p:extLst>
          </p:nvPr>
        </p:nvGraphicFramePr>
        <p:xfrm>
          <a:off x="1123950" y="3709988"/>
          <a:ext cx="2922588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10" name="Equation" r:id="rId7" imgW="3898800" imgH="965160" progId="Equation.DSMT4">
                  <p:embed/>
                </p:oleObj>
              </mc:Choice>
              <mc:Fallback>
                <p:oleObj name="Equation" r:id="rId7" imgW="3898800" imgH="965160" progId="Equation.DSMT4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3709988"/>
                        <a:ext cx="2922588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12407" y="-14062"/>
            <a:ext cx="2006600" cy="477213"/>
            <a:chOff x="100" y="115"/>
            <a:chExt cx="3160" cy="752"/>
          </a:xfrm>
        </p:grpSpPr>
        <p:cxnSp>
          <p:nvCxnSpPr>
            <p:cNvPr id="16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783368"/>
              </p:ext>
            </p:extLst>
          </p:nvPr>
        </p:nvGraphicFramePr>
        <p:xfrm>
          <a:off x="4017963" y="2724150"/>
          <a:ext cx="4306887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11" name="Equation" r:id="rId9" imgW="5740200" imgH="990360" progId="Equation.DSMT4">
                  <p:embed/>
                </p:oleObj>
              </mc:Choice>
              <mc:Fallback>
                <p:oleObj name="Equation" r:id="rId9" imgW="5740200" imgH="990360" progId="Equation.DSMT4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7963" y="2724150"/>
                        <a:ext cx="4306887" cy="74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775888"/>
              </p:ext>
            </p:extLst>
          </p:nvPr>
        </p:nvGraphicFramePr>
        <p:xfrm>
          <a:off x="4079875" y="3711575"/>
          <a:ext cx="4437063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12" name="Equation" r:id="rId11" imgW="5918040" imgH="927000" progId="Equation.DSMT4">
                  <p:embed/>
                </p:oleObj>
              </mc:Choice>
              <mc:Fallback>
                <p:oleObj name="Equation" r:id="rId11" imgW="5918040" imgH="927000" progId="Equation.DSMT4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9875" y="3711575"/>
                        <a:ext cx="4437063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89" y="75675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>
            <a:extLst>
              <a:ext uri="{FF2B5EF4-FFF2-40B4-BE49-F238E27FC236}">
                <a16:creationId xmlns:a16="http://schemas.microsoft.com/office/drawing/2014/main" xmlns="" id="{03073C32-DDB5-43A9-88B0-862C521C9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7950" y="542925"/>
            <a:ext cx="86042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dirty="0">
                <a:latin typeface="+mn-lt"/>
                <a:ea typeface="黑体" panose="02010609060101010101" pitchFamily="49" charset="-122"/>
              </a:rPr>
              <a:t>通分</a:t>
            </a:r>
          </a:p>
        </p:txBody>
      </p:sp>
      <p:grpSp>
        <p:nvGrpSpPr>
          <p:cNvPr id="77840" name="组合 4">
            <a:extLst>
              <a:ext uri="{FF2B5EF4-FFF2-40B4-BE49-F238E27FC236}">
                <a16:creationId xmlns:a16="http://schemas.microsoft.com/office/drawing/2014/main" xmlns="" id="{04CF94CA-D6DD-4540-B2D5-D315C69984CB}"/>
              </a:ext>
            </a:extLst>
          </p:cNvPr>
          <p:cNvGrpSpPr>
            <a:grpSpLocks/>
          </p:cNvGrpSpPr>
          <p:nvPr/>
        </p:nvGrpSpPr>
        <p:grpSpPr bwMode="auto">
          <a:xfrm>
            <a:off x="3214659" y="585787"/>
            <a:ext cx="1685925" cy="410359"/>
            <a:chOff x="3485" y="1168"/>
            <a:chExt cx="2655" cy="644"/>
          </a:xfrm>
        </p:grpSpPr>
        <p:sp>
          <p:nvSpPr>
            <p:cNvPr id="7" name="圆角矩形 6">
              <a:extLst>
                <a:ext uri="{FF2B5EF4-FFF2-40B4-BE49-F238E27FC236}">
                  <a16:creationId xmlns:a16="http://schemas.microsoft.com/office/drawing/2014/main" xmlns="" id="{D0410B62-D2CD-49FE-8CF1-19EA4420BC01}"/>
                </a:ext>
              </a:extLst>
            </p:cNvPr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ea typeface="黑体" panose="02010609060101010101" pitchFamily="49" charset="-122"/>
              </a:endParaRPr>
            </a:p>
          </p:txBody>
        </p:sp>
        <p:sp>
          <p:nvSpPr>
            <p:cNvPr id="77842" name="矩形 1">
              <a:extLst>
                <a:ext uri="{FF2B5EF4-FFF2-40B4-BE49-F238E27FC236}">
                  <a16:creationId xmlns:a16="http://schemas.microsoft.com/office/drawing/2014/main" xmlns="" id="{0CF955C9-9E56-4439-8B19-F8FEC28BC1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8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30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2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3" name="Rectangle 17">
            <a:extLst>
              <a:ext uri="{FF2B5EF4-FFF2-40B4-BE49-F238E27FC236}">
                <a16:creationId xmlns:a16="http://schemas.microsoft.com/office/drawing/2014/main" xmlns="" id="{C4CBF10E-8C9A-45BB-B732-FB5831CB78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7300" y="1011741"/>
            <a:ext cx="14922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填空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：</a:t>
            </a:r>
          </a:p>
        </p:txBody>
      </p:sp>
      <p:pic>
        <p:nvPicPr>
          <p:cNvPr id="27" name="Picture 2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1" t="20479" r="13954" b="17021"/>
          <a:stretch/>
        </p:blipFill>
        <p:spPr bwMode="auto">
          <a:xfrm>
            <a:off x="702871" y="1021747"/>
            <a:ext cx="434424" cy="552451"/>
          </a:xfrm>
          <a:prstGeom prst="ellipse">
            <a:avLst/>
          </a:prstGeom>
          <a:noFill/>
          <a:ln>
            <a:noFill/>
          </a:ln>
          <a:effectLst>
            <a:prstShdw prst="shdw17" dist="17961" dir="2700000">
              <a:srgbClr val="02B3C5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3" name="Object 10">
            <a:extLst>
              <a:ext uri="{FF2B5EF4-FFF2-40B4-BE49-F238E27FC236}">
                <a16:creationId xmlns:a16="http://schemas.microsoft.com/office/drawing/2014/main" xmlns="" id="{52D71ADA-D7C3-4D4F-BF5B-CC3682CD93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530377"/>
              </p:ext>
            </p:extLst>
          </p:nvPr>
        </p:nvGraphicFramePr>
        <p:xfrm>
          <a:off x="871791" y="1784352"/>
          <a:ext cx="5345112" cy="173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1" name="Equation" r:id="rId4" imgW="5778360" imgH="1879560" progId="Equation.DSMT4">
                  <p:embed/>
                </p:oleObj>
              </mc:Choice>
              <mc:Fallback>
                <p:oleObj name="Equation" r:id="rId4" imgW="5778360" imgH="1879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1791" y="1784352"/>
                        <a:ext cx="5345112" cy="173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9">
            <a:extLst>
              <a:ext uri="{FF2B5EF4-FFF2-40B4-BE49-F238E27FC236}">
                <a16:creationId xmlns:a16="http://schemas.microsoft.com/office/drawing/2014/main" xmlns="" id="{325DB5F9-E0D3-4DBC-8902-253BCFDD60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569967"/>
              </p:ext>
            </p:extLst>
          </p:nvPr>
        </p:nvGraphicFramePr>
        <p:xfrm>
          <a:off x="2709834" y="1784352"/>
          <a:ext cx="5588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2" name="Equation" r:id="rId6" imgW="558720" imgH="317160" progId="Equation.DSMT4">
                  <p:embed/>
                </p:oleObj>
              </mc:Choice>
              <mc:Fallback>
                <p:oleObj name="Equation" r:id="rId6" imgW="55872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9834" y="1784352"/>
                        <a:ext cx="5588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21">
            <a:extLst>
              <a:ext uri="{FF2B5EF4-FFF2-40B4-BE49-F238E27FC236}">
                <a16:creationId xmlns:a16="http://schemas.microsoft.com/office/drawing/2014/main" xmlns="" id="{A43FCD6E-8A3A-4777-B467-A57DA633E4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046258"/>
              </p:ext>
            </p:extLst>
          </p:nvPr>
        </p:nvGraphicFramePr>
        <p:xfrm>
          <a:off x="3159125" y="2697163"/>
          <a:ext cx="1536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63" name="Equation" r:id="rId8" imgW="1536480" imgH="406080" progId="Equation.DSMT4">
                  <p:embed/>
                </p:oleObj>
              </mc:Choice>
              <mc:Fallback>
                <p:oleObj name="Equation" r:id="rId8" imgW="153648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25" y="2697163"/>
                        <a:ext cx="15367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文本框 2">
            <a:extLst>
              <a:ext uri="{FF2B5EF4-FFF2-40B4-BE49-F238E27FC236}">
                <a16:creationId xmlns:a16="http://schemas.microsoft.com/office/drawing/2014/main" xmlns="" id="{AB9AAB0C-796B-4F94-91A7-AB7810C707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7304" y="1590559"/>
            <a:ext cx="3735388" cy="701731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分母乘以</a:t>
            </a:r>
            <a:r>
              <a:rPr lang="en-US" altLang="zh-CN" b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b="1" i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b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，根据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分式的基本</a:t>
            </a:r>
            <a:r>
              <a:rPr lang="zh-CN" altLang="en-US" b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性质，分子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也乘以</a:t>
            </a:r>
            <a:r>
              <a:rPr lang="en-US" altLang="zh-CN" b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b="1" i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en-US" altLang="zh-CN" b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b="1" dirty="0">
              <a:solidFill>
                <a:srgbClr val="0000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248400" y="2507815"/>
            <a:ext cx="2895600" cy="1006429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分母乘以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b="1" i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，根据分式的基本性质，分子也乘以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b="1" i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，整理得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b="1" i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-3</a:t>
            </a:r>
            <a:r>
              <a:rPr lang="en-US" altLang="zh-CN" b="1" i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b="1" baseline="30000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8" name="Text Box 15">
            <a:extLst>
              <a:ext uri="{FF2B5EF4-FFF2-40B4-BE49-F238E27FC236}">
                <a16:creationId xmlns:a16="http://schemas.microsoft.com/office/drawing/2014/main" xmlns="" id="{AC9B8F79-4856-4C2F-A56A-E0EA473F7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321" y="3730625"/>
            <a:ext cx="84455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像这样，根据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分式的基本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性质，把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几个异分母的分式分别化成与原来的分式相等的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同分母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分式，叫做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分式的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通分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1">
            <a:extLst>
              <a:ext uri="{FF2B5EF4-FFF2-40B4-BE49-F238E27FC236}">
                <a16:creationId xmlns:a16="http://schemas.microsoft.com/office/drawing/2014/main" xmlns="" id="{65FA0FEB-FC40-44FC-A5DC-66E9DFEE2C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596820"/>
            <a:ext cx="30892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分数的约分与通分</a:t>
            </a:r>
          </a:p>
        </p:txBody>
      </p:sp>
      <p:sp>
        <p:nvSpPr>
          <p:cNvPr id="18453" name="内容占位符 2">
            <a:extLst>
              <a:ext uri="{FF2B5EF4-FFF2-40B4-BE49-F238E27FC236}">
                <a16:creationId xmlns:a16="http://schemas.microsoft.com/office/drawing/2014/main" xmlns="" id="{ECE4E484-307B-4E29-8246-33FDC03216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974" y="1384300"/>
            <a:ext cx="8169276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约分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约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去分子与分母的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最大公约数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，化为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最简分数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通分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找分子与分母的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最简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公分母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，再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使分子与分母同乘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最简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公分母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，计算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8376" name="文本框 2">
            <a:extLst>
              <a:ext uri="{FF2B5EF4-FFF2-40B4-BE49-F238E27FC236}">
                <a16:creationId xmlns:a16="http://schemas.microsoft.com/office/drawing/2014/main" xmlns="" id="{C2574E40-4AA6-4A88-A1CA-3AA8BAF2C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74" y="4033838"/>
            <a:ext cx="81692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如果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把分数换为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分式，又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会如何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93712"/>
            <a:chOff x="100" y="76"/>
            <a:chExt cx="3160" cy="778"/>
          </a:xfrm>
        </p:grpSpPr>
        <p:cxnSp>
          <p:nvCxnSpPr>
            <p:cNvPr id="11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4" name="圆角矩形 31"/>
          <p:cNvSpPr>
            <a:spLocks noChangeArrowheads="1"/>
          </p:cNvSpPr>
          <p:nvPr/>
        </p:nvSpPr>
        <p:spPr bwMode="auto">
          <a:xfrm>
            <a:off x="2648744" y="682267"/>
            <a:ext cx="1622426" cy="4873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微软雅黑" pitchFamily="34" charset="-122"/>
              </a:rPr>
              <a:t>温故知新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419" y="567143"/>
            <a:ext cx="695325" cy="69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:a16="http://schemas.microsoft.com/office/drawing/2014/main" xmlns="" id="{A46484C3-24F3-4CEE-914F-115FCDCB8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5" y="963911"/>
            <a:ext cx="7921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分的依据是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什么？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xmlns="" id="{1156443F-D1FA-4DAC-9E03-EEB8CC215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787" y="2343149"/>
            <a:ext cx="743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分的关键是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什么？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xmlns="" id="{6F62DF51-9227-4364-9ED7-1634D6399C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5" y="3459460"/>
            <a:ext cx="743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何确定</a:t>
            </a:r>
            <a:r>
              <a: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个分式的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公分母？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xmlns="" id="{EF4E611F-A2F7-45C5-87F4-F6C4AC40C0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125" y="1425576"/>
            <a:ext cx="7921625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        分式</a:t>
            </a:r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的基本性质：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分式的分子与分母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乘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除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同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一个不等于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整式，分式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的值不变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仿宋" pitchFamily="49" charset="-122"/>
              <a:ea typeface="仿宋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xmlns="" id="{C4D44421-3684-4AD7-A2E0-125A37F9FC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9921" y="2878433"/>
            <a:ext cx="782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    确定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各分式的</a:t>
            </a:r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最简公分母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仿宋" pitchFamily="49" charset="-122"/>
              <a:ea typeface="仿宋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xmlns="" id="{A3DE4038-E101-43A8-BF71-1FE5D6671F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5850" y="3956050"/>
            <a:ext cx="7948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  一般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取各分母的所有因式的</a:t>
            </a:r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最高次幂的积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作公分母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仿宋" pitchFamily="49" charset="-122"/>
              <a:ea typeface="仿宋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31830"/>
            <a:ext cx="2006600" cy="477213"/>
            <a:chOff x="100" y="87"/>
            <a:chExt cx="3160" cy="752"/>
          </a:xfrm>
        </p:grpSpPr>
        <p:cxnSp>
          <p:nvCxnSpPr>
            <p:cNvPr id="16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87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33576" y="463151"/>
            <a:ext cx="1757157" cy="488722"/>
            <a:chOff x="1745942" y="3955571"/>
            <a:chExt cx="1757157" cy="488722"/>
          </a:xfrm>
        </p:grpSpPr>
        <p:grpSp>
          <p:nvGrpSpPr>
            <p:cNvPr id="13" name="组合 12"/>
            <p:cNvGrpSpPr/>
            <p:nvPr/>
          </p:nvGrpSpPr>
          <p:grpSpPr>
            <a:xfrm>
              <a:off x="1923628" y="3955571"/>
              <a:ext cx="1579471" cy="461665"/>
              <a:chOff x="835069" y="767230"/>
              <a:chExt cx="1579471" cy="461665"/>
            </a:xfrm>
          </p:grpSpPr>
          <p:sp>
            <p:nvSpPr>
              <p:cNvPr id="19" name="流程图: 库存数据 18"/>
              <p:cNvSpPr/>
              <p:nvPr/>
            </p:nvSpPr>
            <p:spPr>
              <a:xfrm rot="10800000">
                <a:off x="835069" y="816408"/>
                <a:ext cx="1334716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985586" y="767230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7" name="Object 2">
            <a:extLst>
              <a:ext uri="{FF2B5EF4-FFF2-40B4-BE49-F238E27FC236}">
                <a16:creationId xmlns:a16="http://schemas.microsoft.com/office/drawing/2014/main" xmlns="" id="{61BE324A-4CED-4791-9C85-C8E0F14279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452987"/>
              </p:ext>
            </p:extLst>
          </p:nvPr>
        </p:nvGraphicFramePr>
        <p:xfrm>
          <a:off x="2210594" y="1206247"/>
          <a:ext cx="2154236" cy="731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81" name="Equation" r:id="rId3" imgW="1942920" imgH="660240" progId="Equation.DSMT4">
                  <p:embed/>
                </p:oleObj>
              </mc:Choice>
              <mc:Fallback>
                <p:oleObj name="Equation" r:id="rId3" imgW="1942920" imgH="6602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0594" y="1206247"/>
                        <a:ext cx="2154236" cy="7311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898" name="Object 3">
            <a:extLst>
              <a:ext uri="{FF2B5EF4-FFF2-40B4-BE49-F238E27FC236}">
                <a16:creationId xmlns:a16="http://schemas.microsoft.com/office/drawing/2014/main" xmlns="" id="{0B070B70-A1C5-49F5-8598-0CFC1FC75A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94910"/>
              </p:ext>
            </p:extLst>
          </p:nvPr>
        </p:nvGraphicFramePr>
        <p:xfrm>
          <a:off x="5391945" y="1184920"/>
          <a:ext cx="2389186" cy="719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82" name="Equation" r:id="rId5" imgW="2145960" imgH="647640" progId="Equation.DSMT4">
                  <p:embed/>
                </p:oleObj>
              </mc:Choice>
              <mc:Fallback>
                <p:oleObj name="Equation" r:id="rId5" imgW="2145960" imgH="647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1945" y="1184920"/>
                        <a:ext cx="2389186" cy="7194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4" name="Text Box 4">
            <a:extLst>
              <a:ext uri="{FF2B5EF4-FFF2-40B4-BE49-F238E27FC236}">
                <a16:creationId xmlns:a16="http://schemas.microsoft.com/office/drawing/2014/main" xmlns="" id="{F00E5E2A-0183-4384-B679-B9F39597DE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319" y="1985020"/>
            <a:ext cx="4645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400" b="1" dirty="0" smtClean="0"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zh-CN" altLang="en-US" sz="2400" b="1" dirty="0" smtClean="0"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en-US" altLang="zh-CN" sz="2400" b="1" dirty="0" smtClean="0"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简公分母是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b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245" name="Text Box 5">
            <a:extLst>
              <a:ext uri="{FF2B5EF4-FFF2-40B4-BE49-F238E27FC236}">
                <a16:creationId xmlns:a16="http://schemas.microsoft.com/office/drawing/2014/main" xmlns="" id="{B0FA3406-1651-4487-BC61-D6D4666E0F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788" y="3385344"/>
            <a:ext cx="6115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简公分母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是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x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+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5)(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－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5)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graphicFrame>
        <p:nvGraphicFramePr>
          <p:cNvPr id="10246" name="Object 6">
            <a:extLst>
              <a:ext uri="{FF2B5EF4-FFF2-40B4-BE49-F238E27FC236}">
                <a16:creationId xmlns:a16="http://schemas.microsoft.com/office/drawing/2014/main" xmlns="" id="{00EF631C-EE68-414E-A0A7-3127EA73A0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6979401"/>
              </p:ext>
            </p:extLst>
          </p:nvPr>
        </p:nvGraphicFramePr>
        <p:xfrm>
          <a:off x="733425" y="2513422"/>
          <a:ext cx="3643038" cy="7631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83" name="Equation" r:id="rId7" imgW="3149280" imgH="660240" progId="Equation.DSMT4">
                  <p:embed/>
                </p:oleObj>
              </mc:Choice>
              <mc:Fallback>
                <p:oleObj name="Equation" r:id="rId7" imgW="3149280" imgH="6602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425" y="2513422"/>
                        <a:ext cx="3643038" cy="7631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Object 7">
            <a:extLst>
              <a:ext uri="{FF2B5EF4-FFF2-40B4-BE49-F238E27FC236}">
                <a16:creationId xmlns:a16="http://schemas.microsoft.com/office/drawing/2014/main" xmlns="" id="{F6084D15-7BE5-4276-83D1-B69F42539A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279556"/>
              </p:ext>
            </p:extLst>
          </p:nvPr>
        </p:nvGraphicFramePr>
        <p:xfrm>
          <a:off x="4732374" y="2570957"/>
          <a:ext cx="3936928" cy="6580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84" name="Equation" r:id="rId9" imgW="4025880" imgH="672840" progId="Equation.DSMT4">
                  <p:embed/>
                </p:oleObj>
              </mc:Choice>
              <mc:Fallback>
                <p:oleObj name="Equation" r:id="rId9" imgW="4025880" imgH="6728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2374" y="2570957"/>
                        <a:ext cx="3936928" cy="6580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Object 8">
            <a:extLst>
              <a:ext uri="{FF2B5EF4-FFF2-40B4-BE49-F238E27FC236}">
                <a16:creationId xmlns:a16="http://schemas.microsoft.com/office/drawing/2014/main" xmlns="" id="{6CD5A44A-4A7E-49AD-A800-4E5F9CB5EE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897216"/>
              </p:ext>
            </p:extLst>
          </p:nvPr>
        </p:nvGraphicFramePr>
        <p:xfrm>
          <a:off x="570081" y="3944939"/>
          <a:ext cx="4127500" cy="61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85" name="Equation" r:id="rId11" imgW="4495680" imgH="672840" progId="Equation.DSMT4">
                  <p:embed/>
                </p:oleObj>
              </mc:Choice>
              <mc:Fallback>
                <p:oleObj name="Equation" r:id="rId11" imgW="4495680" imgH="67284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081" y="3944939"/>
                        <a:ext cx="4127500" cy="61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9" name="Object 9">
            <a:extLst>
              <a:ext uri="{FF2B5EF4-FFF2-40B4-BE49-F238E27FC236}">
                <a16:creationId xmlns:a16="http://schemas.microsoft.com/office/drawing/2014/main" xmlns="" id="{12CB0B9A-83D0-44C3-B7BA-1D1B54748D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1158807"/>
              </p:ext>
            </p:extLst>
          </p:nvPr>
        </p:nvGraphicFramePr>
        <p:xfrm>
          <a:off x="4859338" y="3968760"/>
          <a:ext cx="3683000" cy="551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86" name="Equation" r:id="rId13" imgW="4495680" imgH="672840" progId="Equation.DSMT4">
                  <p:embed/>
                </p:oleObj>
              </mc:Choice>
              <mc:Fallback>
                <p:oleObj name="Equation" r:id="rId13" imgW="4495680" imgH="6728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3968760"/>
                        <a:ext cx="3683000" cy="5514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5" name="Text Box 10">
            <a:extLst>
              <a:ext uri="{FF2B5EF4-FFF2-40B4-BE49-F238E27FC236}">
                <a16:creationId xmlns:a16="http://schemas.microsoft.com/office/drawing/2014/main" xmlns="" id="{78935D10-F87D-4727-8436-7077A99C44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321" y="1356370"/>
            <a:ext cx="5372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3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分：</a:t>
            </a:r>
          </a:p>
        </p:txBody>
      </p:sp>
      <p:grpSp>
        <p:nvGrpSpPr>
          <p:cNvPr id="80910" name="组合 6">
            <a:extLst>
              <a:ext uri="{FF2B5EF4-FFF2-40B4-BE49-F238E27FC236}">
                <a16:creationId xmlns:a16="http://schemas.microsoft.com/office/drawing/2014/main" xmlns="" id="{1C4F0924-5911-49D7-9B88-316DDF7D5C79}"/>
              </a:ext>
            </a:extLst>
          </p:cNvPr>
          <p:cNvGrpSpPr>
            <a:grpSpLocks/>
          </p:cNvGrpSpPr>
          <p:nvPr/>
        </p:nvGrpSpPr>
        <p:grpSpPr bwMode="auto">
          <a:xfrm>
            <a:off x="585788" y="603250"/>
            <a:ext cx="1852612" cy="492125"/>
            <a:chOff x="434445" y="524806"/>
            <a:chExt cx="1851368" cy="493023"/>
          </a:xfrm>
        </p:grpSpPr>
        <p:grpSp>
          <p:nvGrpSpPr>
            <p:cNvPr id="80911" name="组合 5">
              <a:extLst>
                <a:ext uri="{FF2B5EF4-FFF2-40B4-BE49-F238E27FC236}">
                  <a16:creationId xmlns:a16="http://schemas.microsoft.com/office/drawing/2014/main" xmlns="" id="{CD4D4AEB-15DE-4F47-A11C-82C26A3981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8899163C-8102-4F48-93EB-2737757F465C}"/>
                  </a:ext>
                </a:extLst>
              </p:cNvPr>
              <p:cNvSpPr/>
              <p:nvPr/>
            </p:nvSpPr>
            <p:spPr>
              <a:xfrm>
                <a:off x="2178083" y="-557592"/>
                <a:ext cx="426750" cy="426226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09A1B024-08E7-4D9E-9CFA-F8AEEB61C1AB}"/>
                  </a:ext>
                </a:extLst>
              </p:cNvPr>
              <p:cNvSpPr/>
              <p:nvPr/>
            </p:nvSpPr>
            <p:spPr>
              <a:xfrm>
                <a:off x="2508061" y="-557592"/>
                <a:ext cx="426750" cy="426226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0D762BFF-69E6-4536-B343-49F5ED61AEA8}"/>
                  </a:ext>
                </a:extLst>
              </p:cNvPr>
              <p:cNvSpPr/>
              <p:nvPr/>
            </p:nvSpPr>
            <p:spPr>
              <a:xfrm>
                <a:off x="2838039" y="-557592"/>
                <a:ext cx="426750" cy="426226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A3C4F4C3-B2D0-4091-BADA-765F8F60E09B}"/>
                  </a:ext>
                </a:extLst>
              </p:cNvPr>
              <p:cNvSpPr/>
              <p:nvPr/>
            </p:nvSpPr>
            <p:spPr>
              <a:xfrm>
                <a:off x="3168017" y="-557592"/>
                <a:ext cx="426750" cy="426226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AB2C1FA5-B248-4224-8A31-7F497E190861}"/>
                  </a:ext>
                </a:extLst>
              </p:cNvPr>
              <p:cNvSpPr/>
              <p:nvPr/>
            </p:nvSpPr>
            <p:spPr>
              <a:xfrm>
                <a:off x="3567799" y="-557592"/>
                <a:ext cx="426750" cy="426226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0917" name="文本框 11">
              <a:extLst>
                <a:ext uri="{FF2B5EF4-FFF2-40B4-BE49-F238E27FC236}">
                  <a16:creationId xmlns:a16="http://schemas.microsoft.com/office/drawing/2014/main" xmlns="" id="{3B407F90-5D7D-4E34-881E-5023D72109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445" y="524806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3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80918" name="文本框 1">
            <a:extLst>
              <a:ext uri="{FF2B5EF4-FFF2-40B4-BE49-F238E27FC236}">
                <a16:creationId xmlns:a16="http://schemas.microsoft.com/office/drawing/2014/main" xmlns="" id="{1867FA4D-3DBD-4283-9B22-74F8F332E4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8575" y="631825"/>
            <a:ext cx="305752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 smtClean="0">
                <a:latin typeface="+mn-lt"/>
                <a:ea typeface="黑体" panose="02010609060101010101" pitchFamily="49" charset="-122"/>
              </a:rPr>
              <a:t>通</a:t>
            </a:r>
            <a:r>
              <a:rPr lang="zh-CN" altLang="en-US" sz="2500" b="1" dirty="0">
                <a:latin typeface="+mn-lt"/>
                <a:ea typeface="黑体" panose="02010609060101010101" pitchFamily="49" charset="-122"/>
              </a:rPr>
              <a:t>分的应</a:t>
            </a:r>
            <a:r>
              <a:rPr lang="zh-CN" altLang="en-US" sz="2500" b="1" dirty="0" smtClean="0">
                <a:latin typeface="+mn-lt"/>
                <a:ea typeface="黑体" panose="02010609060101010101" pitchFamily="49" charset="-122"/>
              </a:rPr>
              <a:t>用</a:t>
            </a:r>
            <a:endParaRPr lang="zh-CN" altLang="en-US" sz="25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24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7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文本框 1">
            <a:extLst>
              <a:ext uri="{FF2B5EF4-FFF2-40B4-BE49-F238E27FC236}">
                <a16:creationId xmlns:a16="http://schemas.microsoft.com/office/drawing/2014/main" xmlns="" id="{0291A1C2-D1A5-45CE-8624-22B4C21905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5362" y="1176456"/>
            <a:ext cx="7515226" cy="83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zh-CN" altLang="en-US" sz="2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的步</a:t>
            </a:r>
            <a:r>
              <a:rPr lang="zh-CN" altLang="en-US" sz="2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骤</a:t>
            </a:r>
            <a:endParaRPr lang="en-US" altLang="zh-CN" sz="22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确定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最简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公分母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，②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化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异分母分式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同分母分式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1926" name="文本框 2">
            <a:extLst>
              <a:ext uri="{FF2B5EF4-FFF2-40B4-BE49-F238E27FC236}">
                <a16:creationId xmlns:a16="http://schemas.microsoft.com/office/drawing/2014/main" xmlns="" id="{E67B369F-2338-40E6-BF53-09881F440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7671" y="1951494"/>
            <a:ext cx="7553325" cy="269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确定最简公分母的方法</a:t>
            </a:r>
          </a:p>
          <a:p>
            <a:pPr>
              <a:lnSpc>
                <a:spcPct val="110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为单项式：①取各分母系数的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最小公倍数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，②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相同字母取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次数最高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，③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单独出现的字母连同它的指数一起作为最简公分母的一个因式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为多项式：①把各分母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分解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因式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，②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把每一个因式看做一个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整体，按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系数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相同因式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不同因式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这三方面依分母是单项式的方法确定最简公分母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8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9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1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2450" y="466724"/>
            <a:ext cx="8286750" cy="4391026"/>
            <a:chOff x="552450" y="466725"/>
            <a:chExt cx="8286750" cy="4057650"/>
          </a:xfrm>
        </p:grpSpPr>
        <p:sp>
          <p:nvSpPr>
            <p:cNvPr id="13" name="剪去同侧角的矩形 1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2">
            <a:extLst>
              <a:ext uri="{FF2B5EF4-FFF2-40B4-BE49-F238E27FC236}">
                <a16:creationId xmlns:a16="http://schemas.microsoft.com/office/drawing/2014/main" xmlns="" id="{DD356A33-C74E-4296-A96A-60D62E5121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6015" y="773726"/>
            <a:ext cx="1314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通分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 </a:t>
            </a:r>
          </a:p>
        </p:txBody>
      </p:sp>
      <p:graphicFrame>
        <p:nvGraphicFramePr>
          <p:cNvPr id="82946" name="Object 3">
            <a:extLst>
              <a:ext uri="{FF2B5EF4-FFF2-40B4-BE49-F238E27FC236}">
                <a16:creationId xmlns:a16="http://schemas.microsoft.com/office/drawing/2014/main" xmlns="" id="{7AF758CB-F11F-40EB-B3C9-DC5948CFBD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989906"/>
              </p:ext>
            </p:extLst>
          </p:nvPr>
        </p:nvGraphicFramePr>
        <p:xfrm>
          <a:off x="1833110" y="1466343"/>
          <a:ext cx="1666227" cy="78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32" name="Equation" r:id="rId3" imgW="838080" imgH="393480" progId="Equation.DSMT4">
                  <p:embed/>
                </p:oleObj>
              </mc:Choice>
              <mc:Fallback>
                <p:oleObj name="Equation" r:id="rId3" imgW="838080" imgH="3934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3110" y="1466343"/>
                        <a:ext cx="1666227" cy="784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7" name="Object 4">
            <a:extLst>
              <a:ext uri="{FF2B5EF4-FFF2-40B4-BE49-F238E27FC236}">
                <a16:creationId xmlns:a16="http://schemas.microsoft.com/office/drawing/2014/main" xmlns="" id="{F2A99DE9-920F-4540-8198-1C9A21BDA6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484248"/>
              </p:ext>
            </p:extLst>
          </p:nvPr>
        </p:nvGraphicFramePr>
        <p:xfrm>
          <a:off x="4487678" y="1459523"/>
          <a:ext cx="2467045" cy="7413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33" name="Equation" r:id="rId5" imgW="1396800" imgH="419040" progId="Equation.DSMT4">
                  <p:embed/>
                </p:oleObj>
              </mc:Choice>
              <mc:Fallback>
                <p:oleObj name="Equation" r:id="rId5" imgW="1396800" imgH="4190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7678" y="1459523"/>
                        <a:ext cx="2467045" cy="7413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5">
            <a:extLst>
              <a:ext uri="{FF2B5EF4-FFF2-40B4-BE49-F238E27FC236}">
                <a16:creationId xmlns:a16="http://schemas.microsoft.com/office/drawing/2014/main" xmlns="" id="{1F817E35-9BB3-4621-9ED2-6D0C8B9B8520}"/>
              </a:ext>
            </a:extLst>
          </p:cNvPr>
          <p:cNvGrpSpPr/>
          <p:nvPr/>
        </p:nvGrpSpPr>
        <p:grpSpPr>
          <a:xfrm>
            <a:off x="1695450" y="2424253"/>
            <a:ext cx="2024063" cy="2271711"/>
            <a:chOff x="56" y="0"/>
            <a:chExt cx="1700" cy="1908"/>
          </a:xfrm>
          <a:solidFill>
            <a:schemeClr val="accent2"/>
          </a:solidFill>
        </p:grpSpPr>
        <p:graphicFrame>
          <p:nvGraphicFramePr>
            <p:cNvPr id="13318" name="Object 6">
              <a:extLst>
                <a:ext uri="{FF2B5EF4-FFF2-40B4-BE49-F238E27FC236}">
                  <a16:creationId xmlns:a16="http://schemas.microsoft.com/office/drawing/2014/main" xmlns="" id="{4278D5A2-99B4-4F0D-8767-A3071C6F963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72658912"/>
                </p:ext>
              </p:extLst>
            </p:nvPr>
          </p:nvGraphicFramePr>
          <p:xfrm>
            <a:off x="56" y="339"/>
            <a:ext cx="704" cy="7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134" name="Equation" r:id="rId7" imgW="583920" imgH="660240" progId="Equation.DSMT4">
                    <p:embed/>
                  </p:oleObj>
                </mc:Choice>
                <mc:Fallback>
                  <p:oleObj name="Equation" r:id="rId7" imgW="583920" imgH="660240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6" y="339"/>
                          <a:ext cx="704" cy="7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19" name="Object 7">
              <a:extLst>
                <a:ext uri="{FF2B5EF4-FFF2-40B4-BE49-F238E27FC236}">
                  <a16:creationId xmlns:a16="http://schemas.microsoft.com/office/drawing/2014/main" xmlns="" id="{90212373-9107-40B5-AFDD-383ED9EF833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41175457"/>
                </p:ext>
              </p:extLst>
            </p:nvPr>
          </p:nvGraphicFramePr>
          <p:xfrm>
            <a:off x="948" y="1015"/>
            <a:ext cx="808" cy="8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135" name="Equation" r:id="rId9" imgW="596880" imgH="660240" progId="Equation.DSMT4">
                    <p:embed/>
                  </p:oleObj>
                </mc:Choice>
                <mc:Fallback>
                  <p:oleObj name="Equation" r:id="rId9" imgW="596880" imgH="660240" progId="Equation.DSMT4">
                    <p:embed/>
                    <p:pic>
                      <p:nvPicPr>
                        <p:cNvPr id="0" name="图片 311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948" y="1015"/>
                          <a:ext cx="808" cy="8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320" name="AutoShape 8">
              <a:extLst>
                <a:ext uri="{FF2B5EF4-FFF2-40B4-BE49-F238E27FC236}">
                  <a16:creationId xmlns:a16="http://schemas.microsoft.com/office/drawing/2014/main" xmlns="" id="{5C40DFB2-D6B7-4B5E-B221-9F31C833467B}"/>
                </a:ext>
              </a:extLst>
            </p:cNvPr>
            <p:cNvSpPr/>
            <p:nvPr/>
          </p:nvSpPr>
          <p:spPr>
            <a:xfrm rot="5303024">
              <a:off x="240" y="48"/>
              <a:ext cx="336" cy="240"/>
            </a:xfrm>
            <a:custGeom>
              <a:avLst/>
              <a:gdLst>
                <a:gd name="txL" fmla="*/ 3343 w 21600"/>
                <a:gd name="txT" fmla="*/ 6840 h 21600"/>
                <a:gd name="txR" fmla="*/ 18836 w 21600"/>
                <a:gd name="txB" fmla="*/ 14760 h 21600"/>
              </a:gdLst>
              <a:ahLst/>
              <a:cxnLst>
                <a:cxn ang="17694720">
                  <a:pos x="219" y="0"/>
                </a:cxn>
                <a:cxn ang="11796480">
                  <a:pos x="0" y="120"/>
                </a:cxn>
                <a:cxn ang="5898240">
                  <a:pos x="219" y="240"/>
                </a:cxn>
                <a:cxn ang="0">
                  <a:pos x="336" y="120"/>
                </a:cxn>
              </a:cxnLst>
              <a:rect l="txL" t="txT" r="txR" b="txB"/>
              <a:pathLst>
                <a:path w="21600" h="21600">
                  <a:moveTo>
                    <a:pt x="14079" y="0"/>
                  </a:moveTo>
                  <a:lnTo>
                    <a:pt x="14079" y="6840"/>
                  </a:lnTo>
                  <a:lnTo>
                    <a:pt x="3375" y="6840"/>
                  </a:lnTo>
                  <a:lnTo>
                    <a:pt x="3375" y="14760"/>
                  </a:lnTo>
                  <a:lnTo>
                    <a:pt x="14079" y="14760"/>
                  </a:lnTo>
                  <a:lnTo>
                    <a:pt x="14079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6840"/>
                  </a:moveTo>
                  <a:lnTo>
                    <a:pt x="1350" y="14760"/>
                  </a:lnTo>
                  <a:lnTo>
                    <a:pt x="2700" y="14760"/>
                  </a:lnTo>
                  <a:lnTo>
                    <a:pt x="2700" y="6840"/>
                  </a:lnTo>
                  <a:close/>
                </a:path>
                <a:path w="21600" h="21600">
                  <a:moveTo>
                    <a:pt x="0" y="6840"/>
                  </a:moveTo>
                  <a:lnTo>
                    <a:pt x="0" y="14760"/>
                  </a:lnTo>
                  <a:lnTo>
                    <a:pt x="675" y="14760"/>
                  </a:lnTo>
                  <a:lnTo>
                    <a:pt x="675" y="684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 sz="100" noProof="1"/>
            </a:p>
          </p:txBody>
        </p:sp>
        <p:sp>
          <p:nvSpPr>
            <p:cNvPr id="13321" name="AutoShape 9">
              <a:extLst>
                <a:ext uri="{FF2B5EF4-FFF2-40B4-BE49-F238E27FC236}">
                  <a16:creationId xmlns:a16="http://schemas.microsoft.com/office/drawing/2014/main" xmlns="" id="{81EF4337-C065-4104-81E8-415CFABD9C0D}"/>
                </a:ext>
              </a:extLst>
            </p:cNvPr>
            <p:cNvSpPr/>
            <p:nvPr/>
          </p:nvSpPr>
          <p:spPr>
            <a:xfrm rot="5303024">
              <a:off x="1027" y="244"/>
              <a:ext cx="650" cy="301"/>
            </a:xfrm>
            <a:custGeom>
              <a:avLst/>
              <a:gdLst>
                <a:gd name="txL" fmla="*/ 3343 w 21600"/>
                <a:gd name="txT" fmla="*/ 6840 h 21600"/>
                <a:gd name="txR" fmla="*/ 18836 w 21600"/>
                <a:gd name="txB" fmla="*/ 14760 h 21600"/>
              </a:gdLst>
              <a:ahLst/>
              <a:cxnLst>
                <a:cxn ang="17694720">
                  <a:pos x="219" y="0"/>
                </a:cxn>
                <a:cxn ang="11796480">
                  <a:pos x="0" y="120"/>
                </a:cxn>
                <a:cxn ang="5898240">
                  <a:pos x="219" y="240"/>
                </a:cxn>
                <a:cxn ang="0">
                  <a:pos x="336" y="120"/>
                </a:cxn>
              </a:cxnLst>
              <a:rect l="txL" t="txT" r="txR" b="txB"/>
              <a:pathLst>
                <a:path w="21600" h="21600">
                  <a:moveTo>
                    <a:pt x="14079" y="0"/>
                  </a:moveTo>
                  <a:lnTo>
                    <a:pt x="14079" y="6840"/>
                  </a:lnTo>
                  <a:lnTo>
                    <a:pt x="3375" y="6840"/>
                  </a:lnTo>
                  <a:lnTo>
                    <a:pt x="3375" y="14760"/>
                  </a:lnTo>
                  <a:lnTo>
                    <a:pt x="14079" y="14760"/>
                  </a:lnTo>
                  <a:lnTo>
                    <a:pt x="14079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6840"/>
                  </a:moveTo>
                  <a:lnTo>
                    <a:pt x="1350" y="14760"/>
                  </a:lnTo>
                  <a:lnTo>
                    <a:pt x="2700" y="14760"/>
                  </a:lnTo>
                  <a:lnTo>
                    <a:pt x="2700" y="6840"/>
                  </a:lnTo>
                  <a:close/>
                </a:path>
                <a:path w="21600" h="21600">
                  <a:moveTo>
                    <a:pt x="0" y="6840"/>
                  </a:moveTo>
                  <a:lnTo>
                    <a:pt x="0" y="14760"/>
                  </a:lnTo>
                  <a:lnTo>
                    <a:pt x="675" y="14760"/>
                  </a:lnTo>
                  <a:lnTo>
                    <a:pt x="675" y="684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 sz="100" noProof="1"/>
            </a:p>
          </p:txBody>
        </p:sp>
      </p:grpSp>
      <p:grpSp>
        <p:nvGrpSpPr>
          <p:cNvPr id="3" name="Group 10">
            <a:extLst>
              <a:ext uri="{FF2B5EF4-FFF2-40B4-BE49-F238E27FC236}">
                <a16:creationId xmlns:a16="http://schemas.microsoft.com/office/drawing/2014/main" xmlns="" id="{AC6E6148-982B-4D46-B660-A024AB651E5E}"/>
              </a:ext>
            </a:extLst>
          </p:cNvPr>
          <p:cNvGrpSpPr>
            <a:grpSpLocks/>
          </p:cNvGrpSpPr>
          <p:nvPr/>
        </p:nvGrpSpPr>
        <p:grpSpPr bwMode="auto">
          <a:xfrm>
            <a:off x="4014589" y="2428875"/>
            <a:ext cx="4467225" cy="2267791"/>
            <a:chOff x="161" y="0"/>
            <a:chExt cx="3216" cy="1904"/>
          </a:xfrm>
        </p:grpSpPr>
        <p:graphicFrame>
          <p:nvGraphicFramePr>
            <p:cNvPr id="82950" name="Object 11">
              <a:extLst>
                <a:ext uri="{FF2B5EF4-FFF2-40B4-BE49-F238E27FC236}">
                  <a16:creationId xmlns:a16="http://schemas.microsoft.com/office/drawing/2014/main" xmlns="" id="{763865F4-A9ED-4FD3-8749-1F9D71C0C00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87673966"/>
                </p:ext>
              </p:extLst>
            </p:nvPr>
          </p:nvGraphicFramePr>
          <p:xfrm>
            <a:off x="161" y="340"/>
            <a:ext cx="1510" cy="5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136" name="Equation" r:id="rId11" imgW="1892160" imgH="723600" progId="Equation.DSMT4">
                    <p:embed/>
                  </p:oleObj>
                </mc:Choice>
                <mc:Fallback>
                  <p:oleObj name="Equation" r:id="rId11" imgW="1892160" imgH="723600" progId="Equation.DSMT4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1" y="340"/>
                          <a:ext cx="1510" cy="57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951" name="Object 12">
              <a:extLst>
                <a:ext uri="{FF2B5EF4-FFF2-40B4-BE49-F238E27FC236}">
                  <a16:creationId xmlns:a16="http://schemas.microsoft.com/office/drawing/2014/main" xmlns="" id="{83422D3C-5284-4A26-9D41-9C857506A73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78804692"/>
                </p:ext>
              </p:extLst>
            </p:nvPr>
          </p:nvGraphicFramePr>
          <p:xfrm>
            <a:off x="1515" y="1190"/>
            <a:ext cx="1862" cy="7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137" name="Equation" r:id="rId13" imgW="1892160" imgH="723600" progId="Equation.DSMT4">
                    <p:embed/>
                  </p:oleObj>
                </mc:Choice>
                <mc:Fallback>
                  <p:oleObj name="Equation" r:id="rId13" imgW="1892160" imgH="723600" progId="Equation.DSMT4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15" y="1190"/>
                          <a:ext cx="1862" cy="71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952" name="AutoShape 13">
              <a:extLst>
                <a:ext uri="{FF2B5EF4-FFF2-40B4-BE49-F238E27FC236}">
                  <a16:creationId xmlns:a16="http://schemas.microsoft.com/office/drawing/2014/main" xmlns="" id="{A7DF7AF2-E911-499C-BDAF-35F3C668B8A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303024">
              <a:off x="1664" y="407"/>
              <a:ext cx="960" cy="240"/>
            </a:xfrm>
            <a:custGeom>
              <a:avLst/>
              <a:gdLst>
                <a:gd name="T0" fmla="*/ 14079 w 21600"/>
                <a:gd name="T1" fmla="*/ 0 h 21600"/>
                <a:gd name="T2" fmla="*/ 14079 w 21600"/>
                <a:gd name="T3" fmla="*/ 6840 h 21600"/>
                <a:gd name="T4" fmla="*/ 3375 w 21600"/>
                <a:gd name="T5" fmla="*/ 6840 h 21600"/>
                <a:gd name="T6" fmla="*/ 3375 w 21600"/>
                <a:gd name="T7" fmla="*/ 14760 h 21600"/>
                <a:gd name="T8" fmla="*/ 14079 w 21600"/>
                <a:gd name="T9" fmla="*/ 14760 h 21600"/>
                <a:gd name="T10" fmla="*/ 14079 w 21600"/>
                <a:gd name="T11" fmla="*/ 21600 h 21600"/>
                <a:gd name="T12" fmla="*/ 21600 w 21600"/>
                <a:gd name="T13" fmla="*/ 10800 h 21600"/>
                <a:gd name="T14" fmla="*/ 1350 w 21600"/>
                <a:gd name="T15" fmla="*/ 6840 h 21600"/>
                <a:gd name="T16" fmla="*/ 1350 w 21600"/>
                <a:gd name="T17" fmla="*/ 14760 h 21600"/>
                <a:gd name="T18" fmla="*/ 2700 w 21600"/>
                <a:gd name="T19" fmla="*/ 14760 h 21600"/>
                <a:gd name="T20" fmla="*/ 2700 w 21600"/>
                <a:gd name="T21" fmla="*/ 6840 h 21600"/>
                <a:gd name="T22" fmla="*/ 0 w 21600"/>
                <a:gd name="T23" fmla="*/ 6840 h 21600"/>
                <a:gd name="T24" fmla="*/ 0 w 21600"/>
                <a:gd name="T25" fmla="*/ 14760 h 21600"/>
                <a:gd name="T26" fmla="*/ 675 w 21600"/>
                <a:gd name="T27" fmla="*/ 14760 h 21600"/>
                <a:gd name="T28" fmla="*/ 675 w 21600"/>
                <a:gd name="T29" fmla="*/ 684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600" h="21600">
                  <a:moveTo>
                    <a:pt x="14079" y="0"/>
                  </a:moveTo>
                  <a:lnTo>
                    <a:pt x="14079" y="6840"/>
                  </a:lnTo>
                  <a:lnTo>
                    <a:pt x="3375" y="6840"/>
                  </a:lnTo>
                  <a:lnTo>
                    <a:pt x="3375" y="14760"/>
                  </a:lnTo>
                  <a:lnTo>
                    <a:pt x="14079" y="14760"/>
                  </a:lnTo>
                  <a:lnTo>
                    <a:pt x="14079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6840"/>
                  </a:moveTo>
                  <a:lnTo>
                    <a:pt x="1350" y="14760"/>
                  </a:lnTo>
                  <a:lnTo>
                    <a:pt x="2700" y="14760"/>
                  </a:lnTo>
                  <a:lnTo>
                    <a:pt x="2700" y="6840"/>
                  </a:lnTo>
                  <a:close/>
                </a:path>
                <a:path w="21600" h="21600">
                  <a:moveTo>
                    <a:pt x="0" y="6840"/>
                  </a:moveTo>
                  <a:lnTo>
                    <a:pt x="0" y="14760"/>
                  </a:lnTo>
                  <a:lnTo>
                    <a:pt x="675" y="14760"/>
                  </a:lnTo>
                  <a:lnTo>
                    <a:pt x="675" y="684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53" name="AutoShape 14">
              <a:extLst>
                <a:ext uri="{FF2B5EF4-FFF2-40B4-BE49-F238E27FC236}">
                  <a16:creationId xmlns:a16="http://schemas.microsoft.com/office/drawing/2014/main" xmlns="" id="{21CBC169-D696-4734-89E5-9650A3E4803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303024">
              <a:off x="624" y="48"/>
              <a:ext cx="336" cy="240"/>
            </a:xfrm>
            <a:custGeom>
              <a:avLst/>
              <a:gdLst>
                <a:gd name="T0" fmla="*/ 14079 w 21600"/>
                <a:gd name="T1" fmla="*/ 0 h 21600"/>
                <a:gd name="T2" fmla="*/ 14079 w 21600"/>
                <a:gd name="T3" fmla="*/ 6840 h 21600"/>
                <a:gd name="T4" fmla="*/ 3375 w 21600"/>
                <a:gd name="T5" fmla="*/ 6840 h 21600"/>
                <a:gd name="T6" fmla="*/ 3375 w 21600"/>
                <a:gd name="T7" fmla="*/ 14760 h 21600"/>
                <a:gd name="T8" fmla="*/ 14079 w 21600"/>
                <a:gd name="T9" fmla="*/ 14760 h 21600"/>
                <a:gd name="T10" fmla="*/ 14079 w 21600"/>
                <a:gd name="T11" fmla="*/ 21600 h 21600"/>
                <a:gd name="T12" fmla="*/ 21600 w 21600"/>
                <a:gd name="T13" fmla="*/ 10800 h 21600"/>
                <a:gd name="T14" fmla="*/ 1350 w 21600"/>
                <a:gd name="T15" fmla="*/ 6840 h 21600"/>
                <a:gd name="T16" fmla="*/ 1350 w 21600"/>
                <a:gd name="T17" fmla="*/ 14760 h 21600"/>
                <a:gd name="T18" fmla="*/ 2700 w 21600"/>
                <a:gd name="T19" fmla="*/ 14760 h 21600"/>
                <a:gd name="T20" fmla="*/ 2700 w 21600"/>
                <a:gd name="T21" fmla="*/ 6840 h 21600"/>
                <a:gd name="T22" fmla="*/ 0 w 21600"/>
                <a:gd name="T23" fmla="*/ 6840 h 21600"/>
                <a:gd name="T24" fmla="*/ 0 w 21600"/>
                <a:gd name="T25" fmla="*/ 14760 h 21600"/>
                <a:gd name="T26" fmla="*/ 675 w 21600"/>
                <a:gd name="T27" fmla="*/ 14760 h 21600"/>
                <a:gd name="T28" fmla="*/ 675 w 21600"/>
                <a:gd name="T29" fmla="*/ 684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600" h="21600">
                  <a:moveTo>
                    <a:pt x="14079" y="0"/>
                  </a:moveTo>
                  <a:lnTo>
                    <a:pt x="14079" y="6840"/>
                  </a:lnTo>
                  <a:lnTo>
                    <a:pt x="3375" y="6840"/>
                  </a:lnTo>
                  <a:lnTo>
                    <a:pt x="3375" y="14760"/>
                  </a:lnTo>
                  <a:lnTo>
                    <a:pt x="14079" y="14760"/>
                  </a:lnTo>
                  <a:lnTo>
                    <a:pt x="14079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6840"/>
                  </a:moveTo>
                  <a:lnTo>
                    <a:pt x="1350" y="14760"/>
                  </a:lnTo>
                  <a:lnTo>
                    <a:pt x="2700" y="14760"/>
                  </a:lnTo>
                  <a:lnTo>
                    <a:pt x="2700" y="6840"/>
                  </a:lnTo>
                  <a:close/>
                </a:path>
                <a:path w="21600" h="21600">
                  <a:moveTo>
                    <a:pt x="0" y="6840"/>
                  </a:moveTo>
                  <a:lnTo>
                    <a:pt x="0" y="14760"/>
                  </a:lnTo>
                  <a:lnTo>
                    <a:pt x="675" y="14760"/>
                  </a:lnTo>
                  <a:lnTo>
                    <a:pt x="675" y="684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0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23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" y="736420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85" name="Object 36">
            <a:extLst>
              <a:ext uri="{FF2B5EF4-FFF2-40B4-BE49-F238E27FC236}">
                <a16:creationId xmlns:a16="http://schemas.microsoft.com/office/drawing/2014/main" xmlns="" id="{84F21F8E-3060-4739-92C2-055682177F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529818"/>
              </p:ext>
            </p:extLst>
          </p:nvPr>
        </p:nvGraphicFramePr>
        <p:xfrm>
          <a:off x="1886833" y="2409825"/>
          <a:ext cx="4398962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67" name="Equation" r:id="rId3" imgW="5867280" imgH="888840" progId="Equation.DSMT4">
                  <p:embed/>
                </p:oleObj>
              </mc:Choice>
              <mc:Fallback>
                <p:oleObj name="Equation" r:id="rId3" imgW="5867280" imgH="888840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6833" y="2409825"/>
                        <a:ext cx="4398962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86" name="Object 38">
            <a:extLst>
              <a:ext uri="{FF2B5EF4-FFF2-40B4-BE49-F238E27FC236}">
                <a16:creationId xmlns:a16="http://schemas.microsoft.com/office/drawing/2014/main" xmlns="" id="{6D5D0228-2072-4355-A562-8E25F7E962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158639"/>
              </p:ext>
            </p:extLst>
          </p:nvPr>
        </p:nvGraphicFramePr>
        <p:xfrm>
          <a:off x="1848733" y="3217863"/>
          <a:ext cx="3656012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68" name="Equation" r:id="rId5" imgW="4876560" imgH="914400" progId="Equation.DSMT4">
                  <p:embed/>
                </p:oleObj>
              </mc:Choice>
              <mc:Fallback>
                <p:oleObj name="Equation" r:id="rId5" imgW="4876560" imgH="914400" progId="Equation.DSMT4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8733" y="3217863"/>
                        <a:ext cx="3656012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2796" name="组合 32795">
            <a:extLst>
              <a:ext uri="{FF2B5EF4-FFF2-40B4-BE49-F238E27FC236}">
                <a16:creationId xmlns:a16="http://schemas.microsoft.com/office/drawing/2014/main" xmlns="" id="{193FF2B8-E83A-4382-B671-CC7085AFB418}"/>
              </a:ext>
            </a:extLst>
          </p:cNvPr>
          <p:cNvGrpSpPr>
            <a:grpSpLocks/>
          </p:cNvGrpSpPr>
          <p:nvPr/>
        </p:nvGrpSpPr>
        <p:grpSpPr bwMode="auto">
          <a:xfrm>
            <a:off x="1007671" y="1889951"/>
            <a:ext cx="3930254" cy="520279"/>
            <a:chOff x="569" y="2209"/>
            <a:chExt cx="3301" cy="438"/>
          </a:xfrm>
        </p:grpSpPr>
        <p:sp>
          <p:nvSpPr>
            <p:cNvPr id="83973" name="Rectangle 17">
              <a:extLst>
                <a:ext uri="{FF2B5EF4-FFF2-40B4-BE49-F238E27FC236}">
                  <a16:creationId xmlns:a16="http://schemas.microsoft.com/office/drawing/2014/main" xmlns="" id="{77CBBE54-D58F-4887-970D-CC260EC9DB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" y="2209"/>
              <a:ext cx="3279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  <a:r>
                <a:rPr lang="en-US" altLang="zh-CN" sz="2400" b="1" dirty="0" smtClean="0">
                  <a:latin typeface="宋体" panose="02010600030101010101" pitchFamily="2" charset="-122"/>
                  <a:sym typeface="Wingdings" panose="05000000000000000000" pitchFamily="2" charset="2"/>
                </a:rPr>
                <a:t>(</a:t>
              </a:r>
              <a:r>
                <a:rPr lang="en-US" altLang="zh-CN" sz="2400" dirty="0" smtClean="0">
                  <a:latin typeface="Times New Roman" panose="02020603050405020304" pitchFamily="18" charset="0"/>
                  <a:sym typeface="Wingdings" panose="05000000000000000000" pitchFamily="2" charset="2"/>
                </a:rPr>
                <a:t>3</a:t>
              </a:r>
              <a:r>
                <a:rPr lang="en-US" altLang="zh-CN" sz="2400" b="1" dirty="0" smtClean="0">
                  <a:latin typeface="宋体" panose="02010600030101010101" pitchFamily="2" charset="-122"/>
                  <a:sym typeface="Wingdings" panose="05000000000000000000" pitchFamily="2" charset="2"/>
                </a:rPr>
                <a:t>)</a:t>
              </a:r>
              <a:r>
                <a:rPr lang="zh-CN" altLang="en-US" sz="24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最</a:t>
              </a: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简公分母是</a:t>
              </a:r>
              <a:r>
                <a:rPr lang="zh-CN" altLang="en-US" sz="2400" dirty="0">
                  <a:latin typeface="仿宋" panose="02010609060101010101" pitchFamily="49" charset="-122"/>
                  <a:ea typeface="仿宋" panose="02010609060101010101" pitchFamily="49" charset="-122"/>
                </a:rPr>
                <a:t> </a:t>
              </a:r>
            </a:p>
          </p:txBody>
        </p:sp>
        <p:graphicFrame>
          <p:nvGraphicFramePr>
            <p:cNvPr id="83974" name="Object 34">
              <a:extLst>
                <a:ext uri="{FF2B5EF4-FFF2-40B4-BE49-F238E27FC236}">
                  <a16:creationId xmlns:a16="http://schemas.microsoft.com/office/drawing/2014/main" xmlns="" id="{4EE497C2-4EA2-40A0-A833-B2F65BF038C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19641579"/>
                </p:ext>
              </p:extLst>
            </p:nvPr>
          </p:nvGraphicFramePr>
          <p:xfrm>
            <a:off x="3213" y="2293"/>
            <a:ext cx="657" cy="2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169" name="Equation" r:id="rId7" imgW="1041120" imgH="406080" progId="Equation.DSMT4">
                    <p:embed/>
                  </p:oleObj>
                </mc:Choice>
                <mc:Fallback>
                  <p:oleObj name="Equation" r:id="rId7" imgW="1041120" imgH="406080" progId="Equation.DSMT4">
                    <p:embed/>
                    <p:pic>
                      <p:nvPicPr>
                        <p:cNvPr id="0" name="Object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3" y="2293"/>
                          <a:ext cx="657" cy="2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2813" name="Object 38">
            <a:extLst>
              <a:ext uri="{FF2B5EF4-FFF2-40B4-BE49-F238E27FC236}">
                <a16:creationId xmlns:a16="http://schemas.microsoft.com/office/drawing/2014/main" xmlns="" id="{E4195C0E-EF97-4264-9BFC-06229B98D7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834003"/>
              </p:ext>
            </p:extLst>
          </p:nvPr>
        </p:nvGraphicFramePr>
        <p:xfrm>
          <a:off x="1796345" y="4057650"/>
          <a:ext cx="477043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70" name="Equation" r:id="rId9" imgW="6362640" imgH="888840" progId="Equation.DSMT4">
                  <p:embed/>
                </p:oleObj>
              </mc:Choice>
              <mc:Fallback>
                <p:oleObj name="Equation" r:id="rId9" imgW="6362640" imgH="888840" progId="Equation.DSMT4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6345" y="4057650"/>
                        <a:ext cx="4770438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61F1B6F-154C-4413-BD7F-16A598DF54B8}"/>
              </a:ext>
            </a:extLst>
          </p:cNvPr>
          <p:cNvGrpSpPr>
            <a:grpSpLocks/>
          </p:cNvGrpSpPr>
          <p:nvPr/>
        </p:nvGrpSpPr>
        <p:grpSpPr bwMode="auto">
          <a:xfrm>
            <a:off x="1666875" y="574981"/>
            <a:ext cx="6051550" cy="1049011"/>
            <a:chOff x="2144" y="906"/>
            <a:chExt cx="9530" cy="1651"/>
          </a:xfrm>
        </p:grpSpPr>
        <p:sp>
          <p:nvSpPr>
            <p:cNvPr id="83981" name="文本框 1">
              <a:extLst>
                <a:ext uri="{FF2B5EF4-FFF2-40B4-BE49-F238E27FC236}">
                  <a16:creationId xmlns:a16="http://schemas.microsoft.com/office/drawing/2014/main" xmlns="" id="{26A0BE28-A10A-4D49-A46F-F22D5B6F44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44" y="1368"/>
              <a:ext cx="9530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(3)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    ，            ，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3982" name="对象 2">
              <a:hlinkClick r:id="" action="ppaction://ole?verb=1"/>
              <a:extLst>
                <a:ext uri="{FF2B5EF4-FFF2-40B4-BE49-F238E27FC236}">
                  <a16:creationId xmlns:a16="http://schemas.microsoft.com/office/drawing/2014/main" xmlns="" id="{619FC643-2BE4-42B7-A772-12AC0941C2F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4956302"/>
                </p:ext>
              </p:extLst>
            </p:nvPr>
          </p:nvGraphicFramePr>
          <p:xfrm>
            <a:off x="3162" y="906"/>
            <a:ext cx="1742" cy="16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171" name="Equation" r:id="rId11" imgW="698400" imgH="660240" progId="Equation.DSMT4">
                    <p:embed/>
                  </p:oleObj>
                </mc:Choice>
                <mc:Fallback>
                  <p:oleObj name="Equation" r:id="rId11" imgW="698400" imgH="660240" progId="Equation.DSMT4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2" y="906"/>
                          <a:ext cx="1742" cy="165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3983" name="对象 3">
              <a:hlinkClick r:id="" action="ppaction://ole?verb=1"/>
              <a:extLst>
                <a:ext uri="{FF2B5EF4-FFF2-40B4-BE49-F238E27FC236}">
                  <a16:creationId xmlns:a16="http://schemas.microsoft.com/office/drawing/2014/main" xmlns="" id="{AA403B06-D7C3-42D2-86DD-DB26DD4260F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08256502"/>
                </p:ext>
              </p:extLst>
            </p:nvPr>
          </p:nvGraphicFramePr>
          <p:xfrm>
            <a:off x="5744" y="972"/>
            <a:ext cx="863" cy="15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172" name="Equation" r:id="rId13" imgW="368280" imgH="647640" progId="Equation.DSMT4">
                    <p:embed/>
                  </p:oleObj>
                </mc:Choice>
                <mc:Fallback>
                  <p:oleObj name="Equation" r:id="rId13" imgW="368280" imgH="647640" progId="Equation.DSMT4">
                    <p:embed/>
                    <p:pic>
                      <p:nvPicPr>
                        <p:cNvPr id="0" name="对象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44" y="972"/>
                          <a:ext cx="863" cy="151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3984" name="对象 4">
              <a:hlinkClick r:id="" action="ppaction://ole?verb=1"/>
              <a:extLst>
                <a:ext uri="{FF2B5EF4-FFF2-40B4-BE49-F238E27FC236}">
                  <a16:creationId xmlns:a16="http://schemas.microsoft.com/office/drawing/2014/main" xmlns="" id="{37AD04E5-3461-44E9-BB7E-5FF3EAC8C5E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31352573"/>
                </p:ext>
              </p:extLst>
            </p:nvPr>
          </p:nvGraphicFramePr>
          <p:xfrm>
            <a:off x="7459" y="940"/>
            <a:ext cx="1672" cy="15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173" name="Equation" r:id="rId15" imgW="698400" imgH="660240" progId="Equation.DSMT4">
                    <p:embed/>
                  </p:oleObj>
                </mc:Choice>
                <mc:Fallback>
                  <p:oleObj name="Equation" r:id="rId15" imgW="698400" imgH="660240" progId="Equation.DSMT4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59" y="940"/>
                          <a:ext cx="1672" cy="15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9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993" name="组合 3">
            <a:extLst>
              <a:ext uri="{FF2B5EF4-FFF2-40B4-BE49-F238E27FC236}">
                <a16:creationId xmlns:a16="http://schemas.microsoft.com/office/drawing/2014/main" xmlns="" id="{2065C58A-656F-4418-8242-3FAA779E2BF2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547688"/>
            <a:ext cx="1879600" cy="476250"/>
            <a:chOff x="497257" y="753279"/>
            <a:chExt cx="1881032" cy="477054"/>
          </a:xfrm>
        </p:grpSpPr>
        <p:grpSp>
          <p:nvGrpSpPr>
            <p:cNvPr id="84994" name="组合 2">
              <a:extLst>
                <a:ext uri="{FF2B5EF4-FFF2-40B4-BE49-F238E27FC236}">
                  <a16:creationId xmlns:a16="http://schemas.microsoft.com/office/drawing/2014/main" xmlns="" id="{C06C21AA-3A2E-4B09-9884-491BDB825E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:a16="http://schemas.microsoft.com/office/drawing/2014/main" xmlns="" id="{31B54DA9-24FF-4D82-AE92-1537DE3668B3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xmlns="" id="{0CA6ADC3-4FEE-478A-87DE-9007F2C56B2B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xmlns="" id="{44553E9D-A45D-46AF-91AE-8D19A445F2DE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:a16="http://schemas.microsoft.com/office/drawing/2014/main" xmlns="" id="{B8E2E916-FC3E-4749-97EA-243E435EF2B0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4999" name="矩形 1">
              <a:extLst>
                <a:ext uri="{FF2B5EF4-FFF2-40B4-BE49-F238E27FC236}">
                  <a16:creationId xmlns:a16="http://schemas.microsoft.com/office/drawing/2014/main" xmlns="" id="{6AC3443F-C4A8-4CAC-BB80-F146FBCD9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连接中考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5006" name="TextBox 2">
                <a:extLst>
                  <a:ext uri="{FF2B5EF4-FFF2-40B4-BE49-F238E27FC236}">
                    <a16:creationId xmlns:a16="http://schemas.microsoft.com/office/drawing/2014/main" xmlns="" id="{3099D87C-F86E-436B-8C3D-56DB536D872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93725" y="1023304"/>
                <a:ext cx="8130572" cy="17594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fontAlgn="ctr" hangingPunct="0">
                  <a:lnSpc>
                    <a:spcPct val="150000"/>
                  </a:lnSpc>
                </a:pP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=3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则代数式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𝒙𝒚</m:t>
                        </m:r>
                        <m: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𝒙𝒚</m:t>
                        </m:r>
                        <m: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的值是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</a:t>
                </a:r>
              </a:p>
              <a:p>
                <a:pPr eaLnBrk="0" fontAlgn="ctr" hangingPunct="0"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 </m:t>
                    </m:r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zh-CN" altLang="zh-CN" sz="2400" b="1" i="1" dirty="0" smtClean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	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 </m:t>
                    </m:r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𝟏𝟏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en-US" altLang="zh-CN" sz="2400" b="1" i="1" dirty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400" b="1" i="1" dirty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5006" name="TextBox 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3099D87C-F86E-436B-8C3D-56DB536D87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3725" y="1023304"/>
                <a:ext cx="8130572" cy="1759456"/>
              </a:xfrm>
              <a:prstGeom prst="rect">
                <a:avLst/>
              </a:prstGeom>
              <a:blipFill rotWithShape="0">
                <a:blip r:embed="rId2"/>
                <a:stretch>
                  <a:fillRect l="-1124" b="-277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014" name="文本框 3">
                <a:extLst>
                  <a:ext uri="{FF2B5EF4-FFF2-40B4-BE49-F238E27FC236}">
                    <a16:creationId xmlns:a16="http://schemas.microsoft.com/office/drawing/2014/main" xmlns="" id="{BE444F62-E62A-4857-A830-FCB6EEEB83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3407" y="2870834"/>
                <a:ext cx="7909140" cy="1856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解析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：</a:t>
                </a:r>
                <a:r>
                  <a:rPr lang="zh-CN" altLang="en-US" sz="2400" b="1" dirty="0">
                    <a:latin typeface="+mn-lt"/>
                  </a:rPr>
                  <a:t>∵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prstClr val="black"/>
                        </a:solidFill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prstClr val="black"/>
                        </a:solidFill>
                        <a:latin typeface="Cambria Math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latin typeface="+mn-lt"/>
                  </a:rPr>
                  <a:t>=3，∴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</a:rPr>
                          <m:t>𝒚</m:t>
                        </m:r>
                        <m:r>
                          <a:rPr lang="en-US" altLang="zh-CN" sz="2400" b="1" i="1" dirty="0" smtClean="0">
                            <a:latin typeface="Cambria Math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</a:rPr>
                          <m:t>𝒙𝒚</m:t>
                        </m:r>
                      </m:den>
                    </m:f>
                    <m:r>
                      <a:rPr lang="zh-CN" altLang="en-US" sz="2400" b="1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latin typeface="+mn-lt"/>
                  </a:rPr>
                  <a:t>=3，∴</a:t>
                </a:r>
                <a:r>
                  <a:rPr lang="zh-CN" altLang="en-US" sz="2400" b="1" i="1" dirty="0">
                    <a:latin typeface="+mn-lt"/>
                  </a:rPr>
                  <a:t>x</a:t>
                </a:r>
                <a:r>
                  <a:rPr lang="zh-CN" altLang="en-US" sz="2400" b="1" dirty="0">
                    <a:latin typeface="+mn-lt"/>
                  </a:rPr>
                  <a:t>﹣</a:t>
                </a:r>
                <a:r>
                  <a:rPr lang="zh-CN" altLang="en-US" sz="2400" b="1" i="1" dirty="0">
                    <a:latin typeface="+mn-lt"/>
                  </a:rPr>
                  <a:t>y</a:t>
                </a:r>
                <a:r>
                  <a:rPr lang="zh-CN" altLang="en-US" sz="2400" b="1" dirty="0">
                    <a:latin typeface="+mn-lt"/>
                  </a:rPr>
                  <a:t>=﹣3</a:t>
                </a:r>
                <a:r>
                  <a:rPr lang="zh-CN" altLang="en-US" sz="2400" b="1" i="1" dirty="0" smtClean="0">
                    <a:latin typeface="+mn-lt"/>
                  </a:rPr>
                  <a:t>xy</a:t>
                </a:r>
                <a:r>
                  <a:rPr lang="zh-CN" altLang="en-US" sz="2400" b="1" dirty="0" smtClean="0">
                    <a:latin typeface="+mn-lt"/>
                  </a:rPr>
                  <a:t>，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仿宋" panose="02010609060101010101" pitchFamily="49" charset="-122"/>
                    <a:ea typeface="仿宋" panose="02010609060101010101" pitchFamily="49" charset="-122"/>
                  </a:rPr>
                  <a:t>则原式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  <m:d>
                          <m:dPr>
                            <m:ctrlP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𝒙</m:t>
                            </m:r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𝒚</m:t>
                            </m:r>
                          </m:e>
                        </m:d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𝒙𝒚</m:t>
                        </m:r>
                      </m:num>
                      <m:den>
                        <m:d>
                          <m:dPr>
                            <m:ctrlP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𝒙</m:t>
                            </m:r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𝒚</m:t>
                            </m:r>
                          </m:e>
                        </m:d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𝒙𝒚</m:t>
                        </m:r>
                      </m:den>
                    </m:f>
                    <m:r>
                      <a:rPr lang="zh-CN" altLang="en-US" sz="2400" b="1" i="1" dirty="0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=</a:t>
                </a:r>
                <a:r>
                  <a:rPr lang="en-US" altLang="zh-CN" sz="24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𝟔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𝒙𝒚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𝒙𝒚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𝒙𝒚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𝒙𝒚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𝒙𝒚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𝒙𝒚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=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+mn-lt"/>
                  </a:rPr>
                  <a:t> </a:t>
                </a:r>
                <a:r>
                  <a:rPr lang="en-US" altLang="zh-CN" sz="2400" b="1" dirty="0" smtClean="0">
                    <a:latin typeface="+mn-lt"/>
                  </a:rPr>
                  <a:t>.</a:t>
                </a:r>
                <a:endParaRPr lang="zh-CN" altLang="en-US" sz="2400" b="1" dirty="0">
                  <a:latin typeface="+mn-lt"/>
                </a:endParaRPr>
              </a:p>
            </p:txBody>
          </p:sp>
        </mc:Choice>
        <mc:Fallback xmlns="">
          <p:sp>
            <p:nvSpPr>
              <p:cNvPr id="85014" name="文本框 3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E444F62-E62A-4857-A830-FCB6EEEB83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3407" y="2870834"/>
                <a:ext cx="7909140" cy="1856277"/>
              </a:xfrm>
              <a:prstGeom prst="rect">
                <a:avLst/>
              </a:prstGeom>
              <a:blipFill rotWithShape="0">
                <a:blip r:embed="rId3"/>
                <a:stretch>
                  <a:fillRect l="-123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C26B26C-CF90-4FE8-A79C-17CF0984C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8569" y="1441367"/>
            <a:ext cx="531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31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32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sp>
          <p:nvSpPr>
            <p:cNvPr id="34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5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39">
            <a:extLst>
              <a:ext uri="{FF2B5EF4-FFF2-40B4-BE49-F238E27FC236}">
                <a16:creationId xmlns:a16="http://schemas.microsoft.com/office/drawing/2014/main" xmlns="" id="{1086C790-EFF9-4C7C-9239-78B1455C28E1}"/>
              </a:ext>
            </a:extLst>
          </p:cNvPr>
          <p:cNvSpPr txBox="1"/>
          <p:nvPr/>
        </p:nvSpPr>
        <p:spPr>
          <a:xfrm>
            <a:off x="907256" y="650875"/>
            <a:ext cx="7881937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                    的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noProof="1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noProof="1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A</a:t>
            </a:r>
            <a:r>
              <a:rPr lang="en-US" altLang="zh-CN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              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B</a:t>
            </a:r>
            <a:r>
              <a:rPr lang="en-US" altLang="zh-CN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</a:t>
            </a:r>
          </a:p>
          <a:p>
            <a:pPr>
              <a:lnSpc>
                <a:spcPct val="150000"/>
              </a:lnSpc>
            </a:pP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C</a:t>
            </a:r>
            <a:r>
              <a:rPr lang="en-US" altLang="zh-CN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               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D</a:t>
            </a:r>
            <a:r>
              <a:rPr lang="en-US" altLang="zh-CN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zh-CN" sz="24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6018" name="Object 40">
            <a:extLst>
              <a:ext uri="{FF2B5EF4-FFF2-40B4-BE49-F238E27FC236}">
                <a16:creationId xmlns:a16="http://schemas.microsoft.com/office/drawing/2014/main" xmlns="" id="{46F19C93-A153-47A5-8943-71FC1279A1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833771"/>
              </p:ext>
            </p:extLst>
          </p:nvPr>
        </p:nvGraphicFramePr>
        <p:xfrm>
          <a:off x="1850634" y="1148370"/>
          <a:ext cx="1481529" cy="85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90" name="Equation" r:id="rId3" imgW="1117440" imgH="647640" progId="Equation.DSMT4">
                  <p:embed/>
                </p:oleObj>
              </mc:Choice>
              <mc:Fallback>
                <p:oleObj name="Equation" r:id="rId3" imgW="1117440" imgH="647640" progId="Equation.DSMT4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0634" y="1148370"/>
                        <a:ext cx="1481529" cy="858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19" name="Object 41">
            <a:extLst>
              <a:ext uri="{FF2B5EF4-FFF2-40B4-BE49-F238E27FC236}">
                <a16:creationId xmlns:a16="http://schemas.microsoft.com/office/drawing/2014/main" xmlns="" id="{1EF760FF-C03E-49FD-B249-05DBCB1E23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288615"/>
              </p:ext>
            </p:extLst>
          </p:nvPr>
        </p:nvGraphicFramePr>
        <p:xfrm>
          <a:off x="1575996" y="2226459"/>
          <a:ext cx="7810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91" name="Equation" r:id="rId5" imgW="520560" imgH="609480" progId="Equation.DSMT4">
                  <p:embed/>
                </p:oleObj>
              </mc:Choice>
              <mc:Fallback>
                <p:oleObj name="Equation" r:id="rId5" imgW="520560" imgH="609480" progId="Equation.DSMT4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5996" y="2226459"/>
                        <a:ext cx="78105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20" name="Object 42">
            <a:extLst>
              <a:ext uri="{FF2B5EF4-FFF2-40B4-BE49-F238E27FC236}">
                <a16:creationId xmlns:a16="http://schemas.microsoft.com/office/drawing/2014/main" xmlns="" id="{9FB76868-1984-4324-9737-0CF92C9AFA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472492"/>
              </p:ext>
            </p:extLst>
          </p:nvPr>
        </p:nvGraphicFramePr>
        <p:xfrm>
          <a:off x="6261147" y="2252308"/>
          <a:ext cx="845297" cy="879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92" name="Equation" r:id="rId7" imgW="622080" imgH="647640" progId="Equation.DSMT4">
                  <p:embed/>
                </p:oleObj>
              </mc:Choice>
              <mc:Fallback>
                <p:oleObj name="Equation" r:id="rId7" imgW="622080" imgH="647640" progId="Equation.DSMT4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1147" y="2252308"/>
                        <a:ext cx="845297" cy="8797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21" name="Object 43">
            <a:extLst>
              <a:ext uri="{FF2B5EF4-FFF2-40B4-BE49-F238E27FC236}">
                <a16:creationId xmlns:a16="http://schemas.microsoft.com/office/drawing/2014/main" xmlns="" id="{C1277403-BC29-4FF2-AC0C-44037D285B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9958539"/>
              </p:ext>
            </p:extLst>
          </p:nvPr>
        </p:nvGraphicFramePr>
        <p:xfrm>
          <a:off x="1591871" y="3335152"/>
          <a:ext cx="1056079" cy="84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93" name="Equation" r:id="rId9" imgW="812520" imgH="647640" progId="Equation.DSMT4">
                  <p:embed/>
                </p:oleObj>
              </mc:Choice>
              <mc:Fallback>
                <p:oleObj name="Equation" r:id="rId9" imgW="812520" imgH="647640" progId="Equation.DSMT4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1871" y="3335152"/>
                        <a:ext cx="1056079" cy="841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22" name="Object 44">
            <a:extLst>
              <a:ext uri="{FF2B5EF4-FFF2-40B4-BE49-F238E27FC236}">
                <a16:creationId xmlns:a16="http://schemas.microsoft.com/office/drawing/2014/main" xmlns="" id="{9920CCFC-C9B6-4571-AEB2-CF036965B3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743719"/>
              </p:ext>
            </p:extLst>
          </p:nvPr>
        </p:nvGraphicFramePr>
        <p:xfrm>
          <a:off x="6321425" y="3347826"/>
          <a:ext cx="765175" cy="816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94" name="Equation" r:id="rId11" imgW="571320" imgH="609480" progId="Equation.DSMT4">
                  <p:embed/>
                </p:oleObj>
              </mc:Choice>
              <mc:Fallback>
                <p:oleObj name="Equation" r:id="rId11" imgW="571320" imgH="609480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1425" y="3347826"/>
                        <a:ext cx="765175" cy="816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6030" name="组合 6">
            <a:extLst>
              <a:ext uri="{FF2B5EF4-FFF2-40B4-BE49-F238E27FC236}">
                <a16:creationId xmlns:a16="http://schemas.microsoft.com/office/drawing/2014/main" xmlns="" id="{B2384EB7-E992-4B53-B224-692A9418658A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82600"/>
            <a:ext cx="2479675" cy="499136"/>
            <a:chOff x="5060" y="904"/>
            <a:chExt cx="3905" cy="787"/>
          </a:xfrm>
        </p:grpSpPr>
        <p:grpSp>
          <p:nvGrpSpPr>
            <p:cNvPr id="86031" name="组合 21">
              <a:extLst>
                <a:ext uri="{FF2B5EF4-FFF2-40B4-BE49-F238E27FC236}">
                  <a16:creationId xmlns:a16="http://schemas.microsoft.com/office/drawing/2014/main" xmlns="" id="{E7DC34CC-CD4C-4B65-A358-5731A68A7A7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3" name="缺角矩形 2">
                <a:extLst>
                  <a:ext uri="{FF2B5EF4-FFF2-40B4-BE49-F238E27FC236}">
                    <a16:creationId xmlns:a16="http://schemas.microsoft.com/office/drawing/2014/main" xmlns="" id="{4B465D2C-55EE-4C4B-8862-7BCE4BCCD062}"/>
                  </a:ext>
                </a:extLst>
              </p:cNvPr>
              <p:cNvSpPr/>
              <p:nvPr/>
            </p:nvSpPr>
            <p:spPr>
              <a:xfrm rot="3000000">
                <a:off x="4021916" y="597261"/>
                <a:ext cx="418519" cy="418870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" name="缺角矩形 5">
                <a:extLst>
                  <a:ext uri="{FF2B5EF4-FFF2-40B4-BE49-F238E27FC236}">
                    <a16:creationId xmlns:a16="http://schemas.microsoft.com/office/drawing/2014/main" xmlns="" id="{CEF86AA8-5862-426B-B4A0-E1D52A6B7CA0}"/>
                  </a:ext>
                </a:extLst>
              </p:cNvPr>
              <p:cNvSpPr/>
              <p:nvPr/>
            </p:nvSpPr>
            <p:spPr>
              <a:xfrm rot="3000000">
                <a:off x="4479271" y="597260"/>
                <a:ext cx="418519" cy="41887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6407B5CE-B1C8-4541-8285-6758C98DEF6B}"/>
                  </a:ext>
                </a:extLst>
              </p:cNvPr>
              <p:cNvSpPr/>
              <p:nvPr/>
            </p:nvSpPr>
            <p:spPr>
              <a:xfrm rot="3000000">
                <a:off x="4936624" y="597261"/>
                <a:ext cx="418519" cy="418870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8B3C8C54-89C2-4FBE-B922-74858C39288F}"/>
                  </a:ext>
                </a:extLst>
              </p:cNvPr>
              <p:cNvSpPr/>
              <p:nvPr/>
            </p:nvSpPr>
            <p:spPr>
              <a:xfrm rot="3000000">
                <a:off x="3564563" y="597260"/>
                <a:ext cx="418519" cy="41887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D0D1FA8C-A24C-43BD-89AB-9ED11A44BF85}"/>
                  </a:ext>
                </a:extLst>
              </p:cNvPr>
              <p:cNvSpPr/>
              <p:nvPr/>
            </p:nvSpPr>
            <p:spPr>
              <a:xfrm rot="3000000">
                <a:off x="5393978" y="597260"/>
                <a:ext cx="418519" cy="41887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6037" name="TextBox 15">
              <a:extLst>
                <a:ext uri="{FF2B5EF4-FFF2-40B4-BE49-F238E27FC236}">
                  <a16:creationId xmlns:a16="http://schemas.microsoft.com/office/drawing/2014/main" xmlns="" id="{4EECB234-6B3D-4588-9D18-3325A9A215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885FCBA-4CA0-421A-93D6-91AF4B414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8700" y="1346845"/>
            <a:ext cx="276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24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8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7">
            <a:extLst>
              <a:ext uri="{FF2B5EF4-FFF2-40B4-BE49-F238E27FC236}">
                <a16:creationId xmlns:a16="http://schemas.microsoft.com/office/drawing/2014/main" xmlns="" id="{F54BC85D-2537-42FE-B287-BC95E7425536}"/>
              </a:ext>
            </a:extLst>
          </p:cNvPr>
          <p:cNvSpPr txBox="1"/>
          <p:nvPr/>
        </p:nvSpPr>
        <p:spPr>
          <a:xfrm>
            <a:off x="425450" y="1100138"/>
            <a:ext cx="8166966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下列说法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中，错误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    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      通分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后为 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endParaRPr lang="en-US" altLang="zh-CN" sz="2400" b="1" noProof="1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     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          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通分后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endParaRPr lang="zh-CN" altLang="en-US" sz="24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457200" indent="-457200">
              <a:lnSpc>
                <a:spcPct val="200000"/>
              </a:lnSpc>
              <a:buAutoNum type="alphaUcPeriod" startAt="3"/>
            </a:pP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与         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的最简公分母为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        </a:t>
            </a:r>
          </a:p>
          <a:p>
            <a:pPr marL="457200" indent="-457200">
              <a:lnSpc>
                <a:spcPct val="200000"/>
              </a:lnSpc>
              <a:buAutoNum type="alphaUcPeriod" startAt="3"/>
            </a:pP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最简公分母为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)(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CEFEF2C-8E06-4777-8945-BB587B85FA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1937" y="1308744"/>
            <a:ext cx="377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21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3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6">
            <a:extLst>
              <a:ext uri="{FF2B5EF4-FFF2-40B4-BE49-F238E27FC236}">
                <a16:creationId xmlns:a16="http://schemas.microsoft.com/office/drawing/2014/main" xmlns="" id="{B2384EB7-E992-4B53-B224-692A9418658A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82600"/>
            <a:ext cx="2479675" cy="499136"/>
            <a:chOff x="5060" y="904"/>
            <a:chExt cx="3905" cy="787"/>
          </a:xfrm>
        </p:grpSpPr>
        <p:grpSp>
          <p:nvGrpSpPr>
            <p:cNvPr id="20" name="组合 21">
              <a:extLst>
                <a:ext uri="{FF2B5EF4-FFF2-40B4-BE49-F238E27FC236}">
                  <a16:creationId xmlns:a16="http://schemas.microsoft.com/office/drawing/2014/main" xmlns="" id="{E7DC34CC-CD4C-4B65-A358-5731A68A7A7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4B465D2C-55EE-4C4B-8862-7BCE4BCCD062}"/>
                  </a:ext>
                </a:extLst>
              </p:cNvPr>
              <p:cNvSpPr/>
              <p:nvPr/>
            </p:nvSpPr>
            <p:spPr>
              <a:xfrm rot="3000000">
                <a:off x="4021916" y="597261"/>
                <a:ext cx="418519" cy="418870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CEF86AA8-5862-426B-B4A0-E1D52A6B7CA0}"/>
                  </a:ext>
                </a:extLst>
              </p:cNvPr>
              <p:cNvSpPr/>
              <p:nvPr/>
            </p:nvSpPr>
            <p:spPr>
              <a:xfrm rot="3000000">
                <a:off x="4479271" y="597260"/>
                <a:ext cx="418519" cy="41887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:a16="http://schemas.microsoft.com/office/drawing/2014/main" xmlns="" id="{6407B5CE-B1C8-4541-8285-6758C98DEF6B}"/>
                  </a:ext>
                </a:extLst>
              </p:cNvPr>
              <p:cNvSpPr/>
              <p:nvPr/>
            </p:nvSpPr>
            <p:spPr>
              <a:xfrm rot="3000000">
                <a:off x="4936624" y="597261"/>
                <a:ext cx="418519" cy="418870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:a16="http://schemas.microsoft.com/office/drawing/2014/main" xmlns="" id="{8B3C8C54-89C2-4FBE-B922-74858C39288F}"/>
                  </a:ext>
                </a:extLst>
              </p:cNvPr>
              <p:cNvSpPr/>
              <p:nvPr/>
            </p:nvSpPr>
            <p:spPr>
              <a:xfrm rot="3000000">
                <a:off x="3564563" y="597260"/>
                <a:ext cx="418519" cy="41887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:a16="http://schemas.microsoft.com/office/drawing/2014/main" xmlns="" id="{D0D1FA8C-A24C-43BD-89AB-9ED11A44BF85}"/>
                  </a:ext>
                </a:extLst>
              </p:cNvPr>
              <p:cNvSpPr/>
              <p:nvPr/>
            </p:nvSpPr>
            <p:spPr>
              <a:xfrm rot="3000000">
                <a:off x="5393978" y="597260"/>
                <a:ext cx="418519" cy="41887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2" name="TextBox 15">
              <a:extLst>
                <a:ext uri="{FF2B5EF4-FFF2-40B4-BE49-F238E27FC236}">
                  <a16:creationId xmlns:a16="http://schemas.microsoft.com/office/drawing/2014/main" xmlns="" id="{4EECB234-6B3D-4588-9D18-3325A9A215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303904"/>
              </p:ext>
            </p:extLst>
          </p:nvPr>
        </p:nvGraphicFramePr>
        <p:xfrm>
          <a:off x="3766298" y="2725953"/>
          <a:ext cx="1664879" cy="620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51" name="Equation" r:id="rId3" imgW="1638000" imgH="609480" progId="Equation.DSMT4">
                  <p:embed/>
                </p:oleObj>
              </mc:Choice>
              <mc:Fallback>
                <p:oleObj name="Equation" r:id="rId3" imgW="1638000" imgH="609480" progId="Equation.DSMT4">
                  <p:embed/>
                  <p:pic>
                    <p:nvPicPr>
                      <p:cNvPr id="0" name="对象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6298" y="2725953"/>
                        <a:ext cx="1664879" cy="6202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829275"/>
              </p:ext>
            </p:extLst>
          </p:nvPr>
        </p:nvGraphicFramePr>
        <p:xfrm>
          <a:off x="898377" y="2055303"/>
          <a:ext cx="323512" cy="577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52" name="Equation" r:id="rId5" imgW="342720" imgH="609480" progId="Equation.DSMT4">
                  <p:embed/>
                </p:oleObj>
              </mc:Choice>
              <mc:Fallback>
                <p:oleObj name="Equation" r:id="rId5" imgW="342720" imgH="60948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8377" y="2055303"/>
                        <a:ext cx="323512" cy="5777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971567"/>
              </p:ext>
            </p:extLst>
          </p:nvPr>
        </p:nvGraphicFramePr>
        <p:xfrm>
          <a:off x="1475644" y="2013358"/>
          <a:ext cx="499266" cy="62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53" name="Equation" r:id="rId7" imgW="482400" imgH="609480" progId="Equation.DSMT4">
                  <p:embed/>
                </p:oleObj>
              </mc:Choice>
              <mc:Fallback>
                <p:oleObj name="Equation" r:id="rId7" imgW="482400" imgH="60948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44" y="2013358"/>
                        <a:ext cx="499266" cy="629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593598"/>
              </p:ext>
            </p:extLst>
          </p:nvPr>
        </p:nvGraphicFramePr>
        <p:xfrm>
          <a:off x="3248272" y="2025507"/>
          <a:ext cx="1066051" cy="62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54" name="Equation" r:id="rId9" imgW="1041120" imgH="609480" progId="Equation.DSMT4">
                  <p:embed/>
                </p:oleObj>
              </mc:Choice>
              <mc:Fallback>
                <p:oleObj name="Equation" r:id="rId9" imgW="1041120" imgH="60948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8272" y="2025507"/>
                        <a:ext cx="1066051" cy="625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8465583"/>
              </p:ext>
            </p:extLst>
          </p:nvPr>
        </p:nvGraphicFramePr>
        <p:xfrm>
          <a:off x="801118" y="2738161"/>
          <a:ext cx="635187" cy="576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55" name="Equation" r:id="rId11" imgW="672840" imgH="609480" progId="Equation.DSMT4">
                  <p:embed/>
                </p:oleObj>
              </mc:Choice>
              <mc:Fallback>
                <p:oleObj name="Equation" r:id="rId11" imgW="672840" imgH="60948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1118" y="2738161"/>
                        <a:ext cx="635187" cy="5767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3763150"/>
              </p:ext>
            </p:extLst>
          </p:nvPr>
        </p:nvGraphicFramePr>
        <p:xfrm>
          <a:off x="1764277" y="2750744"/>
          <a:ext cx="698970" cy="5515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56" name="Equation" r:id="rId13" imgW="774360" imgH="609480" progId="Equation.DSMT4">
                  <p:embed/>
                </p:oleObj>
              </mc:Choice>
              <mc:Fallback>
                <p:oleObj name="Equation" r:id="rId13" imgW="774360" imgH="60948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4277" y="2750744"/>
                        <a:ext cx="698970" cy="5515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939355"/>
              </p:ext>
            </p:extLst>
          </p:nvPr>
        </p:nvGraphicFramePr>
        <p:xfrm>
          <a:off x="835812" y="3496564"/>
          <a:ext cx="528638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57" name="Equation" r:id="rId15" imgW="583920" imgH="609480" progId="Equation.DSMT4">
                  <p:embed/>
                </p:oleObj>
              </mc:Choice>
              <mc:Fallback>
                <p:oleObj name="Equation" r:id="rId15" imgW="583920" imgH="609480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5812" y="3496564"/>
                        <a:ext cx="528638" cy="550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56691"/>
              </p:ext>
            </p:extLst>
          </p:nvPr>
        </p:nvGraphicFramePr>
        <p:xfrm>
          <a:off x="1704132" y="3523755"/>
          <a:ext cx="5969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58" name="Equation" r:id="rId17" imgW="660240" imgH="609480" progId="Equation.DSMT4">
                  <p:embed/>
                </p:oleObj>
              </mc:Choice>
              <mc:Fallback>
                <p:oleObj name="Equation" r:id="rId17" imgW="660240" imgH="609480" progId="Equation.DSMT4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4132" y="3523755"/>
                        <a:ext cx="596900" cy="550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8060879"/>
              </p:ext>
            </p:extLst>
          </p:nvPr>
        </p:nvGraphicFramePr>
        <p:xfrm>
          <a:off x="808460" y="4200132"/>
          <a:ext cx="176847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59" name="Equation" r:id="rId19" imgW="1955520" imgH="660240" progId="Equation.DSMT4">
                  <p:embed/>
                </p:oleObj>
              </mc:Choice>
              <mc:Fallback>
                <p:oleObj name="Equation" r:id="rId19" imgW="1955520" imgH="660240" progId="Equation.DSMT4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8460" y="4200132"/>
                        <a:ext cx="1768475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>
            <a:extLst>
              <a:ext uri="{FF2B5EF4-FFF2-40B4-BE49-F238E27FC236}">
                <a16:creationId xmlns:a16="http://schemas.microsoft.com/office/drawing/2014/main" xmlns="" id="{ED955A02-DA39-49DF-90EE-60E4B97D17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1050925"/>
            <a:ext cx="80867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则       的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kern="0" noProof="1" smtClean="0">
                <a:solidFill>
                  <a:prstClr val="black"/>
                </a:solidFill>
                <a:latin typeface="Times New Roman"/>
                <a:cs typeface="Arial" panose="020B0604020202020204" pitchFamily="34" charset="0"/>
              </a:rPr>
              <a:t>–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C.2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kern="0" noProof="1">
                <a:solidFill>
                  <a:prstClr val="black"/>
                </a:solidFill>
                <a:latin typeface="Times New Roman"/>
                <a:cs typeface="Arial" panose="020B0604020202020204" pitchFamily="34" charset="0"/>
              </a:rPr>
              <a:t> </a:t>
            </a:r>
            <a:r>
              <a:rPr lang="en-US" altLang="zh-CN" sz="2400" b="1" kern="0" noProof="1" smtClean="0">
                <a:solidFill>
                  <a:prstClr val="black"/>
                </a:solidFill>
                <a:latin typeface="Times New Roman"/>
                <a:cs typeface="Arial" panose="020B0604020202020204" pitchFamily="34" charset="0"/>
              </a:rPr>
              <a:t>–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8066" name="Object 7">
            <a:extLst>
              <a:ext uri="{FF2B5EF4-FFF2-40B4-BE49-F238E27FC236}">
                <a16:creationId xmlns:a16="http://schemas.microsoft.com/office/drawing/2014/main" xmlns="" id="{D161EA29-3D2D-4A4B-809B-90CE001ADF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106663"/>
              </p:ext>
            </p:extLst>
          </p:nvPr>
        </p:nvGraphicFramePr>
        <p:xfrm>
          <a:off x="1690296" y="1424781"/>
          <a:ext cx="1110054" cy="614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22" name="Equation" r:id="rId3" imgW="850680" imgH="469800" progId="Equation.DSMT4">
                  <p:embed/>
                </p:oleObj>
              </mc:Choice>
              <mc:Fallback>
                <p:oleObj name="Equation" r:id="rId3" imgW="850680" imgH="469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0296" y="1424781"/>
                        <a:ext cx="1110054" cy="6148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7" name="Object 9">
            <a:extLst>
              <a:ext uri="{FF2B5EF4-FFF2-40B4-BE49-F238E27FC236}">
                <a16:creationId xmlns:a16="http://schemas.microsoft.com/office/drawing/2014/main" xmlns="" id="{05B92CA8-4411-491A-A928-02824AC8D1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974215"/>
              </p:ext>
            </p:extLst>
          </p:nvPr>
        </p:nvGraphicFramePr>
        <p:xfrm>
          <a:off x="3354070" y="1342081"/>
          <a:ext cx="627380" cy="679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23" name="Equation" r:id="rId5" imgW="342720" imgH="368280" progId="Equation.DSMT4">
                  <p:embed/>
                </p:oleObj>
              </mc:Choice>
              <mc:Fallback>
                <p:oleObj name="Equation" r:id="rId5" imgW="342720" imgH="36828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4070" y="1342081"/>
                        <a:ext cx="627380" cy="6798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8" name="Object 11">
            <a:extLst>
              <a:ext uri="{FF2B5EF4-FFF2-40B4-BE49-F238E27FC236}">
                <a16:creationId xmlns:a16="http://schemas.microsoft.com/office/drawing/2014/main" xmlns="" id="{6EA4FEEE-5977-4AE7-B91E-F8890D0D50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025001"/>
              </p:ext>
            </p:extLst>
          </p:nvPr>
        </p:nvGraphicFramePr>
        <p:xfrm>
          <a:off x="1109271" y="2277764"/>
          <a:ext cx="2413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24" name="Equation" r:id="rId7" imgW="139680" imgH="368280" progId="Equation.DSMT4">
                  <p:embed/>
                </p:oleObj>
              </mc:Choice>
              <mc:Fallback>
                <p:oleObj name="Equation" r:id="rId7" imgW="139680" imgH="36828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9271" y="2277764"/>
                        <a:ext cx="241300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0" name="Object 18">
            <a:extLst>
              <a:ext uri="{FF2B5EF4-FFF2-40B4-BE49-F238E27FC236}">
                <a16:creationId xmlns:a16="http://schemas.microsoft.com/office/drawing/2014/main" xmlns="" id="{5AE81003-C582-4857-92F2-FFD007DF6C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049175"/>
              </p:ext>
            </p:extLst>
          </p:nvPr>
        </p:nvGraphicFramePr>
        <p:xfrm>
          <a:off x="2924566" y="2290038"/>
          <a:ext cx="24288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25" name="Equation" r:id="rId9" imgW="139680" imgH="368280" progId="Equation.DSMT4">
                  <p:embed/>
                </p:oleObj>
              </mc:Choice>
              <mc:Fallback>
                <p:oleObj name="Equation" r:id="rId9" imgW="139680" imgH="36828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4566" y="2290038"/>
                        <a:ext cx="242887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8076" name="组合 6">
            <a:extLst>
              <a:ext uri="{FF2B5EF4-FFF2-40B4-BE49-F238E27FC236}">
                <a16:creationId xmlns:a16="http://schemas.microsoft.com/office/drawing/2014/main" xmlns="" id="{2629D7D8-E44B-43F2-AB48-CA42ABA1479F}"/>
              </a:ext>
            </a:extLst>
          </p:cNvPr>
          <p:cNvGrpSpPr>
            <a:grpSpLocks/>
          </p:cNvGrpSpPr>
          <p:nvPr/>
        </p:nvGrpSpPr>
        <p:grpSpPr bwMode="auto">
          <a:xfrm>
            <a:off x="3331845" y="481964"/>
            <a:ext cx="2480310" cy="500049"/>
            <a:chOff x="5060" y="904"/>
            <a:chExt cx="3905" cy="787"/>
          </a:xfrm>
        </p:grpSpPr>
        <p:grpSp>
          <p:nvGrpSpPr>
            <p:cNvPr id="88077" name="组合 21">
              <a:extLst>
                <a:ext uri="{FF2B5EF4-FFF2-40B4-BE49-F238E27FC236}">
                  <a16:creationId xmlns:a16="http://schemas.microsoft.com/office/drawing/2014/main" xmlns="" id="{C1B2B724-115D-4FB0-B50B-AC3F4D601E3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3" name="缺角矩形 2">
                <a:extLst>
                  <a:ext uri="{FF2B5EF4-FFF2-40B4-BE49-F238E27FC236}">
                    <a16:creationId xmlns:a16="http://schemas.microsoft.com/office/drawing/2014/main" xmlns="" id="{5F5C7D83-7319-4E0A-BA84-6056D7B2C911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6" name="缺角矩形 5">
                <a:extLst>
                  <a:ext uri="{FF2B5EF4-FFF2-40B4-BE49-F238E27FC236}">
                    <a16:creationId xmlns:a16="http://schemas.microsoft.com/office/drawing/2014/main" xmlns="" id="{4705C3B8-2D65-4F2F-9CD6-069F7D91C93E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:a16="http://schemas.microsoft.com/office/drawing/2014/main" xmlns="" id="{AE7AFD44-585C-4890-B59B-22DED91003BA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xmlns="" id="{B0C782AD-DE71-4161-97ED-912B8CE91A8E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xmlns="" id="{1B745559-702B-45D7-A9CF-71E22480398C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88083" name="TextBox 15">
              <a:extLst>
                <a:ext uri="{FF2B5EF4-FFF2-40B4-BE49-F238E27FC236}">
                  <a16:creationId xmlns:a16="http://schemas.microsoft.com/office/drawing/2014/main" xmlns="" id="{570382DB-48D0-489D-8A93-A68F82FBFA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能力提升题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0EDD8ED-38ED-400C-A2CC-131DAA9B3B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5157" y="1472087"/>
            <a:ext cx="4952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23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4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1" name="Rectangle 4">
            <a:extLst>
              <a:ext uri="{FF2B5EF4-FFF2-40B4-BE49-F238E27FC236}">
                <a16:creationId xmlns:a16="http://schemas.microsoft.com/office/drawing/2014/main" xmlns="" id="{B96D68B3-66E4-452C-8D81-6B6C3FFAE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3125085"/>
            <a:ext cx="55419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化简：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2" name="Object 7">
            <a:extLst>
              <a:ext uri="{FF2B5EF4-FFF2-40B4-BE49-F238E27FC236}">
                <a16:creationId xmlns:a16="http://schemas.microsoft.com/office/drawing/2014/main" xmlns="" id="{9BA3913E-6B6D-4A16-BC9B-1F95739BF2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2930757"/>
              </p:ext>
            </p:extLst>
          </p:nvPr>
        </p:nvGraphicFramePr>
        <p:xfrm>
          <a:off x="1752600" y="3251228"/>
          <a:ext cx="766763" cy="711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26" name="Equation" r:id="rId11" imgW="533160" imgH="495000" progId="Equation.DSMT4">
                  <p:embed/>
                </p:oleObj>
              </mc:Choice>
              <mc:Fallback>
                <p:oleObj name="Equation" r:id="rId11" imgW="533160" imgH="49500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251228"/>
                        <a:ext cx="766763" cy="7115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文本框 1">
            <a:extLst>
              <a:ext uri="{FF2B5EF4-FFF2-40B4-BE49-F238E27FC236}">
                <a16:creationId xmlns:a16="http://schemas.microsoft.com/office/drawing/2014/main" xmlns="" id="{0373451B-A352-4BE1-8E56-1D063D574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9712" y="3309750"/>
            <a:ext cx="12398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+3</a:t>
            </a:r>
          </a:p>
        </p:txBody>
      </p:sp>
      <p:sp>
        <p:nvSpPr>
          <p:cNvPr id="31" name="Text Box 10">
            <a:extLst>
              <a:ext uri="{FF2B5EF4-FFF2-40B4-BE49-F238E27FC236}">
                <a16:creationId xmlns:a16="http://schemas.microsoft.com/office/drawing/2014/main" xmlns="" id="{0D7B3928-2BD0-4CED-8F0F-87BD716BD810}"/>
              </a:ext>
            </a:extLst>
          </p:cNvPr>
          <p:cNvSpPr txBox="1"/>
          <p:nvPr/>
        </p:nvSpPr>
        <p:spPr>
          <a:xfrm>
            <a:off x="651068" y="4190357"/>
            <a:ext cx="5737225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3.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简：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1">
            <a:extLst>
              <a:ext uri="{FF2B5EF4-FFF2-40B4-BE49-F238E27FC236}">
                <a16:creationId xmlns:a16="http://schemas.microsoft.com/office/drawing/2014/main" xmlns="" id="{BB02B027-C383-4A77-BCF1-4AD914AB36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3287" y="4140361"/>
            <a:ext cx="132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867909"/>
              </p:ext>
            </p:extLst>
          </p:nvPr>
        </p:nvGraphicFramePr>
        <p:xfrm>
          <a:off x="1790620" y="4130577"/>
          <a:ext cx="295592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27" name="Equation" r:id="rId13" imgW="2908080" imgH="698400" progId="Equation.DSMT4">
                  <p:embed/>
                </p:oleObj>
              </mc:Choice>
              <mc:Fallback>
                <p:oleObj name="Equation" r:id="rId13" imgW="2908080" imgH="69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0620" y="4130577"/>
                        <a:ext cx="2955925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07671" y="2057400"/>
            <a:ext cx="5474092" cy="23431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187E5D5D-B307-457B-9C9E-0DD41C8DC8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5163" y="1187450"/>
            <a:ext cx="2984500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atinLnBrk="1">
              <a:spcBef>
                <a:spcPct val="2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分式的基本性质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xmlns="" id="{F4D57623-5426-498C-AFAF-2FFE94D1A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838" y="673100"/>
            <a:ext cx="1211262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约分</a:t>
            </a:r>
          </a:p>
        </p:txBody>
      </p:sp>
      <p:grpSp>
        <p:nvGrpSpPr>
          <p:cNvPr id="16" name="Group 17">
            <a:extLst>
              <a:ext uri="{FF2B5EF4-FFF2-40B4-BE49-F238E27FC236}">
                <a16:creationId xmlns:a16="http://schemas.microsoft.com/office/drawing/2014/main" xmlns="" id="{87905B89-C440-4233-9CB3-BDEE5A17F02F}"/>
              </a:ext>
            </a:extLst>
          </p:cNvPr>
          <p:cNvGrpSpPr>
            <a:grpSpLocks/>
          </p:cNvGrpSpPr>
          <p:nvPr/>
        </p:nvGrpSpPr>
        <p:grpSpPr bwMode="auto">
          <a:xfrm>
            <a:off x="1277938" y="2136776"/>
            <a:ext cx="5203825" cy="2130425"/>
            <a:chOff x="247" y="2585"/>
            <a:chExt cx="3278" cy="1342"/>
          </a:xfrm>
        </p:grpSpPr>
        <p:sp>
          <p:nvSpPr>
            <p:cNvPr id="17" name="Rectangle 7">
              <a:extLst>
                <a:ext uri="{FF2B5EF4-FFF2-40B4-BE49-F238E27FC236}">
                  <a16:creationId xmlns:a16="http://schemas.microsoft.com/office/drawing/2014/main" xmlns="" id="{E67503B0-7518-4F24-9A94-8800CDFF3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" y="2658"/>
              <a:ext cx="3278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一般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地，对于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任意一个分数</a:t>
              </a: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，有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1141" name="Object 18">
              <a:extLst>
                <a:ext uri="{FF2B5EF4-FFF2-40B4-BE49-F238E27FC236}">
                  <a16:creationId xmlns:a16="http://schemas.microsoft.com/office/drawing/2014/main" xmlns="" id="{C0324562-ED0B-429A-A14B-A2B2D458FE6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79190826"/>
                </p:ext>
              </p:extLst>
            </p:nvPr>
          </p:nvGraphicFramePr>
          <p:xfrm>
            <a:off x="2637" y="2585"/>
            <a:ext cx="166" cy="5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231" r:id="rId3" imgW="279521" imgH="876681" progId="Equation.DSMT4">
                    <p:embed/>
                  </p:oleObj>
                </mc:Choice>
                <mc:Fallback>
                  <p:oleObj r:id="rId3" imgW="279521" imgH="876681" progId="Equation.DSMT4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37" y="2585"/>
                          <a:ext cx="166" cy="5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Rectangle 26">
              <a:extLst>
                <a:ext uri="{FF2B5EF4-FFF2-40B4-BE49-F238E27FC236}">
                  <a16:creationId xmlns:a16="http://schemas.microsoft.com/office/drawing/2014/main" xmlns="" id="{D0491741-2F21-4EEC-B186-F7982CF21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" y="3636"/>
              <a:ext cx="217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其中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是数．</a:t>
              </a:r>
            </a:p>
          </p:txBody>
        </p:sp>
        <p:graphicFrame>
          <p:nvGraphicFramePr>
            <p:cNvPr id="91143" name="Object 27">
              <a:extLst>
                <a:ext uri="{FF2B5EF4-FFF2-40B4-BE49-F238E27FC236}">
                  <a16:creationId xmlns:a16="http://schemas.microsoft.com/office/drawing/2014/main" xmlns="" id="{55FCC402-68BB-4DD9-B60F-D82FFD1E2B8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18" y="3003"/>
            <a:ext cx="953" cy="4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232" r:id="rId5" imgW="1778772" imgH="876681" progId="Equation.DSMT4">
                    <p:embed/>
                  </p:oleObj>
                </mc:Choice>
                <mc:Fallback>
                  <p:oleObj r:id="rId5" imgW="1778772" imgH="876681" progId="Equation.DSMT4">
                    <p:embed/>
                    <p:pic>
                      <p:nvPicPr>
                        <p:cNvPr id="0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8" y="3003"/>
                          <a:ext cx="953" cy="4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1144" name="Object 32">
              <a:extLst>
                <a:ext uri="{FF2B5EF4-FFF2-40B4-BE49-F238E27FC236}">
                  <a16:creationId xmlns:a16="http://schemas.microsoft.com/office/drawing/2014/main" xmlns="" id="{283E13AE-88D7-40B5-BE9E-A627FCA1EED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478" y="2996"/>
            <a:ext cx="1746" cy="4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233" r:id="rId7" imgW="3124200" imgH="876300" progId="Equation.DSMT4">
                    <p:embed/>
                  </p:oleObj>
                </mc:Choice>
                <mc:Fallback>
                  <p:oleObj r:id="rId7" imgW="3124200" imgH="876300" progId="Equation.DSMT4">
                    <p:embed/>
                    <p:pic>
                      <p:nvPicPr>
                        <p:cNvPr id="0" name="Object 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78" y="2996"/>
                          <a:ext cx="1746" cy="4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" name="Rectangle 2">
            <a:extLst>
              <a:ext uri="{FF2B5EF4-FFF2-40B4-BE49-F238E27FC236}">
                <a16:creationId xmlns:a16="http://schemas.microsoft.com/office/drawing/2014/main" xmlns="" id="{29DDEEA3-5D75-4A38-ABA1-B4397E97E2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838" y="1820863"/>
            <a:ext cx="121126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通分</a:t>
            </a:r>
          </a:p>
        </p:txBody>
      </p:sp>
      <p:sp>
        <p:nvSpPr>
          <p:cNvPr id="2" name="右箭头 1">
            <a:extLst>
              <a:ext uri="{FF2B5EF4-FFF2-40B4-BE49-F238E27FC236}">
                <a16:creationId xmlns:a16="http://schemas.microsoft.com/office/drawing/2014/main" xmlns="" id="{C50081C6-60A1-41F3-B117-D0451AE1B972}"/>
              </a:ext>
            </a:extLst>
          </p:cNvPr>
          <p:cNvSpPr/>
          <p:nvPr/>
        </p:nvSpPr>
        <p:spPr>
          <a:xfrm rot="20635573">
            <a:off x="5056188" y="1017588"/>
            <a:ext cx="1587500" cy="247650"/>
          </a:xfrm>
          <a:prstGeom prst="rightArrow">
            <a:avLst/>
          </a:prstGeom>
          <a:solidFill>
            <a:srgbClr val="FFCCCC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24" name="右箭头 23">
            <a:extLst>
              <a:ext uri="{FF2B5EF4-FFF2-40B4-BE49-F238E27FC236}">
                <a16:creationId xmlns:a16="http://schemas.microsoft.com/office/drawing/2014/main" xmlns="" id="{A36A4334-2C1E-4BE1-989B-85F0D756247F}"/>
              </a:ext>
            </a:extLst>
          </p:cNvPr>
          <p:cNvSpPr/>
          <p:nvPr/>
        </p:nvSpPr>
        <p:spPr>
          <a:xfrm rot="1147101">
            <a:off x="5046663" y="1733550"/>
            <a:ext cx="1587500" cy="247650"/>
          </a:xfrm>
          <a:prstGeom prst="rightArrow">
            <a:avLst/>
          </a:prstGeom>
          <a:solidFill>
            <a:srgbClr val="FFCCCC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25" name="右箭头 24">
            <a:extLst>
              <a:ext uri="{FF2B5EF4-FFF2-40B4-BE49-F238E27FC236}">
                <a16:creationId xmlns:a16="http://schemas.microsoft.com/office/drawing/2014/main" xmlns="" id="{64E83FD6-DC3E-4245-A140-F7FFEC54E999}"/>
              </a:ext>
            </a:extLst>
          </p:cNvPr>
          <p:cNvSpPr/>
          <p:nvPr/>
        </p:nvSpPr>
        <p:spPr>
          <a:xfrm rot="5400000">
            <a:off x="3080544" y="1835944"/>
            <a:ext cx="458788" cy="247650"/>
          </a:xfrm>
          <a:prstGeom prst="rightArrow">
            <a:avLst/>
          </a:prstGeom>
          <a:solidFill>
            <a:srgbClr val="FFCCCC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grpSp>
        <p:nvGrpSpPr>
          <p:cNvPr id="18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0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3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22" grpId="0"/>
      <p:bldP spid="2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>
            <a:extLst>
              <a:ext uri="{FF2B5EF4-FFF2-40B4-BE49-F238E27FC236}">
                <a16:creationId xmlns:a16="http://schemas.microsoft.com/office/drawing/2014/main" xmlns="" id="{95CF0E28-1B50-4A20-8682-BD26387C74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3371" y="3282207"/>
            <a:ext cx="6650429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分式的基本性质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398" name="文本框 1">
            <a:extLst>
              <a:ext uri="{FF2B5EF4-FFF2-40B4-BE49-F238E27FC236}">
                <a16:creationId xmlns:a16="http://schemas.microsoft.com/office/drawing/2014/main" xmlns="" id="{87E8DBDB-6C12-4EE6-BAB3-BBAE5ADFCB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0173" y="2219569"/>
            <a:ext cx="6475009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2.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能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利用分式的基本性质将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分式变形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32F128B-8852-4802-AE78-FF2D94FDAA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2820" y="865801"/>
            <a:ext cx="6210299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3.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会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用分式的基本性质进行分式的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约分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通分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3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2932" y="762001"/>
            <a:ext cx="8172418" cy="3535616"/>
            <a:chOff x="-38068" y="275737"/>
            <a:chExt cx="8102104" cy="4021880"/>
          </a:xfrm>
        </p:grpSpPr>
        <p:grpSp>
          <p:nvGrpSpPr>
            <p:cNvPr id="19" name="组合 14"/>
            <p:cNvGrpSpPr/>
            <p:nvPr/>
          </p:nvGrpSpPr>
          <p:grpSpPr>
            <a:xfrm>
              <a:off x="-38068" y="427113"/>
              <a:ext cx="8101822" cy="3870504"/>
              <a:chOff x="224" y="-313"/>
              <a:chExt cx="14395" cy="8020"/>
            </a:xfrm>
          </p:grpSpPr>
          <p:sp>
            <p:nvSpPr>
              <p:cNvPr id="23" name="直接箭头连接符 22"/>
              <p:cNvSpPr/>
              <p:nvPr/>
            </p:nvSpPr>
            <p:spPr>
              <a:xfrm flipV="1">
                <a:off x="22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4" name="肘形连接符 23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4837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20" name="直接连接符 19"/>
            <p:cNvCxnSpPr/>
            <p:nvPr/>
          </p:nvCxnSpPr>
          <p:spPr bwMode="auto">
            <a:xfrm flipV="1">
              <a:off x="7301728" y="3056909"/>
              <a:ext cx="0" cy="124070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59398" grpId="0" animBg="1"/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课后作业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  <p:sp>
        <p:nvSpPr>
          <p:cNvPr id="8" name="等腰三角形 7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0" name="圆角矩形 9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圆角矩形 10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7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8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9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  <p:extLst>
      <p:ext uri="{BB962C8B-B14F-4D97-AF65-F5344CB8AC3E}">
        <p14:creationId xmlns:p14="http://schemas.microsoft.com/office/powerpoint/2010/main" val="12529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70106" y="1497135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15558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内容占位符 2">
            <a:extLst>
              <a:ext uri="{FF2B5EF4-FFF2-40B4-BE49-F238E27FC236}">
                <a16:creationId xmlns:a16="http://schemas.microsoft.com/office/drawing/2014/main" xmlns="" id="{5F368A9C-A033-491F-BAE8-6A2FF1A04E7B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 bwMode="auto">
          <a:xfrm>
            <a:off x="2856715" y="1267244"/>
            <a:ext cx="3838575" cy="43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分数是否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相等？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44857" y="2502322"/>
            <a:ext cx="3691572" cy="2067956"/>
            <a:chOff x="5044857" y="2502322"/>
            <a:chExt cx="3691572" cy="2067956"/>
          </a:xfrm>
        </p:grpSpPr>
        <p:sp>
          <p:nvSpPr>
            <p:cNvPr id="3" name="云形标注 2"/>
            <p:cNvSpPr/>
            <p:nvPr/>
          </p:nvSpPr>
          <p:spPr>
            <a:xfrm>
              <a:off x="5044857" y="2502322"/>
              <a:ext cx="3691572" cy="2067956"/>
            </a:xfrm>
            <a:prstGeom prst="cloudCallout">
              <a:avLst>
                <a:gd name="adj1" fmla="val -94885"/>
                <a:gd name="adj2" fmla="val -13038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29" name="Rectangle 5">
              <a:extLst>
                <a:ext uri="{FF2B5EF4-FFF2-40B4-BE49-F238E27FC236}">
                  <a16:creationId xmlns:a16="http://schemas.microsoft.com/office/drawing/2014/main" xmlns="" id="{7DD5A0A7-CD20-44AB-9172-BCE70DF80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0043" y="2940342"/>
              <a:ext cx="1981200" cy="593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这些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分数相等的依据是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什么？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27" name="Rectangle 7">
            <a:extLst>
              <a:ext uri="{FF2B5EF4-FFF2-40B4-BE49-F238E27FC236}">
                <a16:creationId xmlns:a16="http://schemas.microsoft.com/office/drawing/2014/main" xmlns="" id="{EA8DB93C-E2C4-44B2-848C-F62D47258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3190" y="4025120"/>
            <a:ext cx="3563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　　分数的基本性质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 </a:t>
            </a:r>
          </a:p>
        </p:txBody>
      </p:sp>
      <p:graphicFrame>
        <p:nvGraphicFramePr>
          <p:cNvPr id="60421" name="Object 17">
            <a:extLst>
              <a:ext uri="{FF2B5EF4-FFF2-40B4-BE49-F238E27FC236}">
                <a16:creationId xmlns:a16="http://schemas.microsoft.com/office/drawing/2014/main" xmlns="" id="{9579D3AE-70E2-42FF-AAA4-E05A8C63C8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954218"/>
              </p:ext>
            </p:extLst>
          </p:nvPr>
        </p:nvGraphicFramePr>
        <p:xfrm>
          <a:off x="2551112" y="1934426"/>
          <a:ext cx="352107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3" name="Equation" r:id="rId3" imgW="4698720" imgH="876240" progId="Equation.DSMT4">
                  <p:embed/>
                </p:oleObj>
              </mc:Choice>
              <mc:Fallback>
                <p:oleObj name="Equation" r:id="rId3" imgW="4698720" imgH="87624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1112" y="1934426"/>
                        <a:ext cx="3521075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7">
            <a:extLst>
              <a:ext uri="{FF2B5EF4-FFF2-40B4-BE49-F238E27FC236}">
                <a16:creationId xmlns:a16="http://schemas.microsoft.com/office/drawing/2014/main" xmlns="" id="{E27DAFB4-9BCB-4DF2-91D3-BA4260EE7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0920" y="2776835"/>
            <a:ext cx="3563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　　相等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 </a:t>
            </a:r>
          </a:p>
        </p:txBody>
      </p:sp>
      <p:sp>
        <p:nvSpPr>
          <p:cNvPr id="60432" name="文本框 2">
            <a:extLst>
              <a:ext uri="{FF2B5EF4-FFF2-40B4-BE49-F238E27FC236}">
                <a16:creationId xmlns:a16="http://schemas.microsoft.com/office/drawing/2014/main" xmlns="" id="{3E77DC87-3DA9-480D-BAF4-F8DB7D79F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4" y="584200"/>
            <a:ext cx="25384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分式的基本性质</a:t>
            </a:r>
          </a:p>
        </p:txBody>
      </p:sp>
      <p:grpSp>
        <p:nvGrpSpPr>
          <p:cNvPr id="18" name="组合 4">
            <a:extLst>
              <a:ext uri="{FF2B5EF4-FFF2-40B4-BE49-F238E27FC236}">
                <a16:creationId xmlns:a16="http://schemas.microsoft.com/office/drawing/2014/main" xmlns="" id="{E8834767-42CB-42AA-9BB9-639850408C2D}"/>
              </a:ext>
            </a:extLst>
          </p:cNvPr>
          <p:cNvGrpSpPr>
            <a:grpSpLocks/>
          </p:cNvGrpSpPr>
          <p:nvPr/>
        </p:nvGrpSpPr>
        <p:grpSpPr bwMode="auto">
          <a:xfrm>
            <a:off x="2419291" y="653923"/>
            <a:ext cx="1739920" cy="409791"/>
            <a:chOff x="3485" y="1168"/>
            <a:chExt cx="2739" cy="644"/>
          </a:xfrm>
        </p:grpSpPr>
        <p:sp>
          <p:nvSpPr>
            <p:cNvPr id="19" name="圆角矩形 18">
              <a:extLst>
                <a:ext uri="{FF2B5EF4-FFF2-40B4-BE49-F238E27FC236}">
                  <a16:creationId xmlns:a16="http://schemas.microsoft.com/office/drawing/2014/main" xmlns="" id="{8560262D-CCF3-4357-AE27-AA5E668E406D}"/>
                </a:ext>
              </a:extLst>
            </p:cNvPr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20" name="矩形 1">
              <a:extLst>
                <a:ext uri="{FF2B5EF4-FFF2-40B4-BE49-F238E27FC236}">
                  <a16:creationId xmlns:a16="http://schemas.microsoft.com/office/drawing/2014/main" xmlns="" id="{1A1ACE70-1C34-4264-8B16-7D60DBA15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6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4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39" y="2474705"/>
            <a:ext cx="1369503" cy="212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矩形 30"/>
          <p:cNvSpPr/>
          <p:nvPr/>
        </p:nvSpPr>
        <p:spPr>
          <a:xfrm>
            <a:off x="1709745" y="1281469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ea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>
            <a:extLst>
              <a:ext uri="{FF2B5EF4-FFF2-40B4-BE49-F238E27FC236}">
                <a16:creationId xmlns:a16="http://schemas.microsoft.com/office/drawing/2014/main" xmlns="" id="{2523A949-71AA-4CDE-839A-717F1979D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975952"/>
            <a:ext cx="6074709" cy="1828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的基本性质：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</a:rPr>
              <a:t>　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　</a:t>
            </a:r>
            <a:r>
              <a:rPr lang="zh-CN" altLang="en-US" sz="2400" b="1" dirty="0">
                <a:latin typeface="+mn-lt"/>
              </a:rPr>
              <a:t>一个分数的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分子、分母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乘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除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以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同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一个不为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的数，</a:t>
            </a:r>
            <a:r>
              <a:rPr lang="zh-CN" altLang="en-US" sz="2400" b="1" dirty="0" smtClean="0">
                <a:latin typeface="+mn-lt"/>
              </a:rPr>
              <a:t>分数</a:t>
            </a:r>
            <a:r>
              <a:rPr lang="zh-CN" altLang="en-US" sz="2400" b="1" dirty="0">
                <a:latin typeface="+mn-lt"/>
              </a:rPr>
              <a:t>的值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不变</a:t>
            </a:r>
            <a:r>
              <a:rPr lang="zh-CN" altLang="en-US" sz="2400" dirty="0">
                <a:solidFill>
                  <a:srgbClr val="FF0000"/>
                </a:solidFill>
                <a:latin typeface="+mn-lt"/>
              </a:rPr>
              <a:t>．</a:t>
            </a:r>
          </a:p>
        </p:txBody>
      </p:sp>
      <p:grpSp>
        <p:nvGrpSpPr>
          <p:cNvPr id="9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4018" y="-14062"/>
            <a:ext cx="2006600" cy="477213"/>
            <a:chOff x="100" y="115"/>
            <a:chExt cx="3160" cy="752"/>
          </a:xfrm>
        </p:grpSpPr>
        <p:cxnSp>
          <p:nvCxnSpPr>
            <p:cNvPr id="10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2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381" b="91537" l="4200" r="46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87" r="52725" b="6244"/>
          <a:stretch/>
        </p:blipFill>
        <p:spPr>
          <a:xfrm flipH="1">
            <a:off x="6946977" y="1271018"/>
            <a:ext cx="1735789" cy="2533127"/>
          </a:xfrm>
          <a:prstGeom prst="ellipse">
            <a:avLst/>
          </a:prstGeom>
        </p:spPr>
      </p:pic>
      <p:sp>
        <p:nvSpPr>
          <p:cNvPr id="16" name="Rectangle 5">
            <a:extLst>
              <a:ext uri="{FF2B5EF4-FFF2-40B4-BE49-F238E27FC236}">
                <a16:creationId xmlns:a16="http://schemas.microsoft.com/office/drawing/2014/main" xmlns="" id="{7DD5A0A7-CD20-44AB-9172-BCE70DF80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6521" y="903041"/>
            <a:ext cx="5848351" cy="129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你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能叙述分数的基本性质吗？ </a:t>
            </a:r>
          </a:p>
          <a:p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45892" y="898840"/>
            <a:ext cx="1446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题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sz="2800" dirty="0">
              <a:solidFill>
                <a:prstClr val="black"/>
              </a:solidFill>
              <a:ea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0596" y="1425856"/>
            <a:ext cx="8864674" cy="3176587"/>
            <a:chOff x="280596" y="1425856"/>
            <a:chExt cx="8864674" cy="31765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232"/>
            <a:stretch/>
          </p:blipFill>
          <p:spPr>
            <a:xfrm>
              <a:off x="280596" y="1425856"/>
              <a:ext cx="8864674" cy="3176587"/>
            </a:xfrm>
            <a:prstGeom prst="rect">
              <a:avLst/>
            </a:prstGeom>
          </p:spPr>
        </p:pic>
        <p:grpSp>
          <p:nvGrpSpPr>
            <p:cNvPr id="35857" name="组合 35856">
              <a:extLst>
                <a:ext uri="{FF2B5EF4-FFF2-40B4-BE49-F238E27FC236}">
                  <a16:creationId xmlns:a16="http://schemas.microsoft.com/office/drawing/2014/main" xmlns="" id="{DB53FC0C-76C8-4065-BF11-567DF5D865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3061" y="2215581"/>
              <a:ext cx="8031503" cy="1543731"/>
              <a:chOff x="-307" y="2407"/>
              <a:chExt cx="5639" cy="1297"/>
            </a:xfrm>
          </p:grpSpPr>
          <p:sp>
            <p:nvSpPr>
              <p:cNvPr id="62467" name="Rectangle 7">
                <a:extLst>
                  <a:ext uri="{FF2B5EF4-FFF2-40B4-BE49-F238E27FC236}">
                    <a16:creationId xmlns:a16="http://schemas.microsoft.com/office/drawing/2014/main" xmlns="" id="{DD87C435-3C7F-4B87-85BE-99DE7227EA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07" y="2571"/>
                <a:ext cx="5639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一般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地，对于</a:t>
                </a:r>
                <a:r>
                  <a: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任意一个分数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，有</a:t>
                </a:r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62468" name="Object 18">
                <a:extLst>
                  <a:ext uri="{FF2B5EF4-FFF2-40B4-BE49-F238E27FC236}">
                    <a16:creationId xmlns:a16="http://schemas.microsoft.com/office/drawing/2014/main" xmlns="" id="{FCF4A6C0-FE92-4B04-A751-9F52880B66A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18237625"/>
                  </p:ext>
                </p:extLst>
              </p:nvPr>
            </p:nvGraphicFramePr>
            <p:xfrm>
              <a:off x="2771" y="2407"/>
              <a:ext cx="176" cy="5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558" name="Equation" r:id="rId4" imgW="279360" imgH="876240" progId="Equation.DSMT4">
                      <p:embed/>
                    </p:oleObj>
                  </mc:Choice>
                  <mc:Fallback>
                    <p:oleObj name="Equation" r:id="rId4" imgW="279360" imgH="876240" progId="Equation.DSMT4">
                      <p:embed/>
                      <p:pic>
                        <p:nvPicPr>
                          <p:cNvPr id="0" name="Object 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71" y="2407"/>
                            <a:ext cx="176" cy="5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469" name="Rectangle 26">
                <a:extLst>
                  <a:ext uri="{FF2B5EF4-FFF2-40B4-BE49-F238E27FC236}">
                    <a16:creationId xmlns:a16="http://schemas.microsoft.com/office/drawing/2014/main" xmlns="" id="{E155C56C-407D-4DF7-9BF8-8BACD6BEA9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5" y="3286"/>
                <a:ext cx="2177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 </a:t>
                </a:r>
                <a:r>
                  <a: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是数．</a:t>
                </a:r>
              </a:p>
            </p:txBody>
          </p:sp>
          <p:graphicFrame>
            <p:nvGraphicFramePr>
              <p:cNvPr id="62470" name="Object 27">
                <a:extLst>
                  <a:ext uri="{FF2B5EF4-FFF2-40B4-BE49-F238E27FC236}">
                    <a16:creationId xmlns:a16="http://schemas.microsoft.com/office/drawing/2014/main" xmlns="" id="{9608666A-0EC3-4769-9689-11AEB358BA0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85857556"/>
                  </p:ext>
                </p:extLst>
              </p:nvPr>
            </p:nvGraphicFramePr>
            <p:xfrm>
              <a:off x="3418" y="2407"/>
              <a:ext cx="1128" cy="5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559" name="Equation" r:id="rId6" imgW="1790640" imgH="876240" progId="Equation.DSMT4">
                      <p:embed/>
                    </p:oleObj>
                  </mc:Choice>
                  <mc:Fallback>
                    <p:oleObj name="Equation" r:id="rId6" imgW="1790640" imgH="876240" progId="Equation.DSMT4">
                      <p:embed/>
                      <p:pic>
                        <p:nvPicPr>
                          <p:cNvPr id="0" name="Object 2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418" y="2407"/>
                            <a:ext cx="1128" cy="5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2471" name="Object 32">
                <a:extLst>
                  <a:ext uri="{FF2B5EF4-FFF2-40B4-BE49-F238E27FC236}">
                    <a16:creationId xmlns:a16="http://schemas.microsoft.com/office/drawing/2014/main" xmlns="" id="{3B1D5041-11DC-4C73-B23F-C918132CE98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04819836"/>
                  </p:ext>
                </p:extLst>
              </p:nvPr>
            </p:nvGraphicFramePr>
            <p:xfrm>
              <a:off x="-1" y="3152"/>
              <a:ext cx="1967" cy="5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560" name="Equation" r:id="rId8" imgW="3124080" imgH="876240" progId="Equation.DSMT4">
                      <p:embed/>
                    </p:oleObj>
                  </mc:Choice>
                  <mc:Fallback>
                    <p:oleObj name="Equation" r:id="rId8" imgW="3124080" imgH="876240" progId="Equation.DSMT4">
                      <p:embed/>
                      <p:pic>
                        <p:nvPicPr>
                          <p:cNvPr id="0" name="Object 3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-1" y="3152"/>
                            <a:ext cx="1967" cy="5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62472" name="Text Box 6">
            <a:extLst>
              <a:ext uri="{FF2B5EF4-FFF2-40B4-BE49-F238E27FC236}">
                <a16:creationId xmlns:a16="http://schemas.microsoft.com/office/drawing/2014/main" xmlns="" id="{2091DD76-B932-4AB6-B681-33DC3F5D59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4771" y="660993"/>
            <a:ext cx="72842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能用字母的形式表示分数的基本性质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吗？ 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5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16675" y="641180"/>
            <a:ext cx="1446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题</a:t>
            </a:r>
            <a:r>
              <a:rPr lang="en-US" altLang="zh-CN" sz="28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3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sz="2800" dirty="0">
              <a:solidFill>
                <a:prstClr val="black"/>
              </a:solidFill>
              <a:ea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 Box 4">
            <a:extLst>
              <a:ext uri="{FF2B5EF4-FFF2-40B4-BE49-F238E27FC236}">
                <a16:creationId xmlns:a16="http://schemas.microsoft.com/office/drawing/2014/main" xmlns="" id="{B5FE6220-6B46-4226-BED6-DB78EFB4DA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188" y="2135188"/>
            <a:ext cx="7656512" cy="1828193"/>
          </a:xfrm>
          <a:prstGeom prst="rect">
            <a:avLst/>
          </a:pr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分式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的基本性质：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分式的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分子与分母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乘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除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一个不等于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的整式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，分式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的值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不变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</a:p>
        </p:txBody>
      </p:sp>
      <p:sp>
        <p:nvSpPr>
          <p:cNvPr id="63492" name="Rectangle 18">
            <a:extLst>
              <a:ext uri="{FF2B5EF4-FFF2-40B4-BE49-F238E27FC236}">
                <a16:creationId xmlns:a16="http://schemas.microsoft.com/office/drawing/2014/main" xmlns="" id="{FFAD0DAF-6166-42DE-9DBD-31202DE0CD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5646" y="527849"/>
            <a:ext cx="729615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类比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分数的基本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性质，你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能想出分式有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什么性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吗？ 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23765" y="669284"/>
            <a:ext cx="1446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题</a:t>
            </a:r>
            <a:r>
              <a:rPr lang="en-US" altLang="zh-CN" sz="28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4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sz="2800" dirty="0">
              <a:solidFill>
                <a:prstClr val="black"/>
              </a:solidFill>
              <a:ea typeface="宋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Text Box 4">
            <a:extLst>
              <a:ext uri="{FF2B5EF4-FFF2-40B4-BE49-F238E27FC236}">
                <a16:creationId xmlns:a16="http://schemas.microsoft.com/office/drawing/2014/main" xmlns="" id="{CB2490B3-5D02-46C6-90A2-A7328F6654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521" y="993121"/>
            <a:ext cx="71616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9999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追问</a:t>
            </a:r>
            <a:r>
              <a:rPr lang="en-US" altLang="zh-CN" sz="2800" b="1" dirty="0">
                <a:solidFill>
                  <a:srgbClr val="009999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如何用式子表示分式的基本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性质？ 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120" name="组合 4119">
            <a:extLst>
              <a:ext uri="{FF2B5EF4-FFF2-40B4-BE49-F238E27FC236}">
                <a16:creationId xmlns:a16="http://schemas.microsoft.com/office/drawing/2014/main" xmlns="" id="{B618B2D7-E8B8-4096-B868-2F08598A6A96}"/>
              </a:ext>
            </a:extLst>
          </p:cNvPr>
          <p:cNvGrpSpPr>
            <a:grpSpLocks/>
          </p:cNvGrpSpPr>
          <p:nvPr/>
        </p:nvGrpSpPr>
        <p:grpSpPr bwMode="auto">
          <a:xfrm>
            <a:off x="1504461" y="2031703"/>
            <a:ext cx="5180889" cy="1316591"/>
            <a:chOff x="587" y="2007"/>
            <a:chExt cx="3513" cy="1105"/>
          </a:xfrm>
        </p:grpSpPr>
        <p:graphicFrame>
          <p:nvGraphicFramePr>
            <p:cNvPr id="64517" name="Object 24">
              <a:extLst>
                <a:ext uri="{FF2B5EF4-FFF2-40B4-BE49-F238E27FC236}">
                  <a16:creationId xmlns:a16="http://schemas.microsoft.com/office/drawing/2014/main" xmlns="" id="{9585D1B5-E73B-4FCD-9EA5-1AC64EFE3AA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83146501"/>
                </p:ext>
              </p:extLst>
            </p:nvPr>
          </p:nvGraphicFramePr>
          <p:xfrm>
            <a:off x="606" y="2007"/>
            <a:ext cx="3494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51" name="Equation" r:id="rId3" imgW="5549760" imgH="876240" progId="Equation.DSMT4">
                    <p:embed/>
                  </p:oleObj>
                </mc:Choice>
                <mc:Fallback>
                  <p:oleObj name="Equation" r:id="rId3" imgW="5549760" imgH="876240" progId="Equation.DSMT4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6" y="2007"/>
                          <a:ext cx="3494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4518" name="Text Box 28">
              <a:extLst>
                <a:ext uri="{FF2B5EF4-FFF2-40B4-BE49-F238E27FC236}">
                  <a16:creationId xmlns:a16="http://schemas.microsoft.com/office/drawing/2014/main" xmlns="" id="{1CC0A26D-7074-42BA-8968-51D3DABEC6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7" y="2712"/>
              <a:ext cx="138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其中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B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C</a:t>
              </a:r>
              <a:endPara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4519" name="矩形 4118">
              <a:extLst>
                <a:ext uri="{FF2B5EF4-FFF2-40B4-BE49-F238E27FC236}">
                  <a16:creationId xmlns:a16="http://schemas.microsoft.com/office/drawing/2014/main" xmlns="" id="{BA86B919-66DE-4522-BE46-F34E1625C2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9" y="2725"/>
              <a:ext cx="911" cy="387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是整式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.  </a:t>
              </a:r>
            </a:p>
          </p:txBody>
        </p:sp>
      </p:grpSp>
      <p:grpSp>
        <p:nvGrpSpPr>
          <p:cNvPr id="13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838" y="2887189"/>
            <a:ext cx="1213728" cy="1962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3">
            <a:extLst>
              <a:ext uri="{FF2B5EF4-FFF2-40B4-BE49-F238E27FC236}">
                <a16:creationId xmlns:a16="http://schemas.microsoft.com/office/drawing/2014/main" xmlns="" id="{AC428344-76D4-40EE-9AA7-9392EABD39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 b="1"/>
          </a:p>
        </p:txBody>
      </p:sp>
      <p:sp>
        <p:nvSpPr>
          <p:cNvPr id="43012" name="Text Box 4">
            <a:extLst>
              <a:ext uri="{FF2B5EF4-FFF2-40B4-BE49-F238E27FC236}">
                <a16:creationId xmlns:a16="http://schemas.microsoft.com/office/drawing/2014/main" xmlns="" id="{59E51A9A-5F6C-42A5-B37F-24B5D52518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575" y="1498599"/>
            <a:ext cx="8115300" cy="2345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1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分子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、分母应同时做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乘、除法中的同一种运算； </a:t>
            </a:r>
          </a:p>
          <a:p>
            <a:pPr>
              <a:lnSpc>
                <a:spcPct val="200000"/>
              </a:lnSpc>
              <a:spcBef>
                <a:spcPct val="1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所乘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除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必须是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同一个整式；</a:t>
            </a: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所乘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除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整式应该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不等于零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5540" name="Text Box 4">
            <a:extLst>
              <a:ext uri="{FF2B5EF4-FFF2-40B4-BE49-F238E27FC236}">
                <a16:creationId xmlns:a16="http://schemas.microsoft.com/office/drawing/2014/main" xmlns="" id="{686CDCA5-5C95-4E46-88FA-82F327F53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325" y="752475"/>
            <a:ext cx="8448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9999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追问</a:t>
            </a:r>
            <a:r>
              <a:rPr lang="en-US" altLang="zh-CN" sz="2800" b="1" dirty="0">
                <a:solidFill>
                  <a:srgbClr val="009999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应用分式的基本性质时需要注意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什么？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1">
            <a:extLst>
              <a:ext uri="{FF2B5EF4-FFF2-40B4-BE49-F238E27FC236}">
                <a16:creationId xmlns:a16="http://schemas.microsoft.com/office/drawing/2014/main" xmlns="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>
              <a:extLst>
                <a:ext uri="{FF2B5EF4-FFF2-40B4-BE49-F238E27FC236}">
                  <a16:creationId xmlns:a16="http://schemas.microsoft.com/office/drawing/2014/main" xmlns="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:a16="http://schemas.microsoft.com/office/drawing/2014/main" xmlns="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>
              <a:extLst>
                <a:ext uri="{FF2B5EF4-FFF2-40B4-BE49-F238E27FC236}">
                  <a16:creationId xmlns:a16="http://schemas.microsoft.com/office/drawing/2014/main" xmlns="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7116f53a-59aa-44a1-9d5d-b7f98e78665f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</TotalTime>
  <Pages>0</Pages>
  <Words>1277</Words>
  <Characters>0</Characters>
  <Application>Microsoft Office PowerPoint</Application>
  <DocSecurity>0</DocSecurity>
  <PresentationFormat>全屏显示(16:9)</PresentationFormat>
  <Lines>0</Lines>
  <Paragraphs>175</Paragraphs>
  <Slides>31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2_《七彩课堂》课件模板（新）</vt:lpstr>
      <vt:lpstr>Equation</vt:lpstr>
      <vt:lpstr>Microsoft 公式 3.0</vt:lpstr>
      <vt:lpstr>MathType 6.0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1157</cp:revision>
  <dcterms:created xsi:type="dcterms:W3CDTF">2016-01-14T07:05:12Z</dcterms:created>
  <dcterms:modified xsi:type="dcterms:W3CDTF">2020-04-28T05:15:43Z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