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281" r:id="rId2"/>
  </p:sldMasterIdLst>
  <p:notesMasterIdLst>
    <p:notesMasterId r:id="rId41"/>
  </p:notesMasterIdLst>
  <p:handoutMasterIdLst>
    <p:handoutMasterId r:id="rId42"/>
  </p:handoutMasterIdLst>
  <p:sldIdLst>
    <p:sldId id="399" r:id="rId3"/>
    <p:sldId id="491" r:id="rId4"/>
    <p:sldId id="425" r:id="rId5"/>
    <p:sldId id="492" r:id="rId6"/>
    <p:sldId id="493" r:id="rId7"/>
    <p:sldId id="494" r:id="rId8"/>
    <p:sldId id="495" r:id="rId9"/>
    <p:sldId id="496" r:id="rId10"/>
    <p:sldId id="497" r:id="rId11"/>
    <p:sldId id="500" r:id="rId12"/>
    <p:sldId id="499" r:id="rId13"/>
    <p:sldId id="502" r:id="rId14"/>
    <p:sldId id="503" r:id="rId15"/>
    <p:sldId id="504" r:id="rId16"/>
    <p:sldId id="506" r:id="rId17"/>
    <p:sldId id="505" r:id="rId18"/>
    <p:sldId id="507" r:id="rId19"/>
    <p:sldId id="509" r:id="rId20"/>
    <p:sldId id="510" r:id="rId21"/>
    <p:sldId id="511" r:id="rId22"/>
    <p:sldId id="512" r:id="rId23"/>
    <p:sldId id="513" r:id="rId24"/>
    <p:sldId id="514" r:id="rId25"/>
    <p:sldId id="515" r:id="rId26"/>
    <p:sldId id="516" r:id="rId27"/>
    <p:sldId id="517" r:id="rId28"/>
    <p:sldId id="518" r:id="rId29"/>
    <p:sldId id="520" r:id="rId30"/>
    <p:sldId id="527" r:id="rId31"/>
    <p:sldId id="528" r:id="rId32"/>
    <p:sldId id="521" r:id="rId33"/>
    <p:sldId id="522" r:id="rId34"/>
    <p:sldId id="523" r:id="rId35"/>
    <p:sldId id="524" r:id="rId36"/>
    <p:sldId id="525" r:id="rId37"/>
    <p:sldId id="526" r:id="rId38"/>
    <p:sldId id="455" r:id="rId39"/>
    <p:sldId id="529" r:id="rId40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26">
          <p15:clr>
            <a:srgbClr val="A4A3A4"/>
          </p15:clr>
        </p15:guide>
        <p15:guide id="2" pos="27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526"/>
        <p:guide pos="27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430F3324-5CC0-47DB-8AC8-4D20D1D070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AAE1423-5B6B-4B87-AFD2-72E925BBABC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0979C6A-1C78-4451-BE8D-1B6574C39E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12AC44F-A029-4518-9205-DC8EDE649F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ABE39263-DB18-4039-920C-81D3F9DB0D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1350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5FF511E-9CCC-4785-ADAC-EF8B495390E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09D99BA-324E-4AE2-856D-68CF6470A3C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E6F2B9C4-44B9-4EF2-9E83-73B0026DB277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AE61475-951F-4036-AB78-4C6D465B22F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E8E2AE9-11F8-4E3E-94D2-22C13E500D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00D52371-9ACE-426E-B6FE-8EEAD5F6C610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1991" name="Picture 2">
            <a:extLst>
              <a:ext uri="{FF2B5EF4-FFF2-40B4-BE49-F238E27FC236}">
                <a16:creationId xmlns:a16="http://schemas.microsoft.com/office/drawing/2014/main" xmlns="" id="{CEA2C83D-DAFA-42E3-8A03-B56D7814C5F8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65CA34DC-09D6-468E-905C-331081A57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A1E9772C-AB72-44C1-B019-67B1A38873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8766218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52371-9ACE-426E-B6FE-8EEAD5F6C610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7924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52371-9ACE-426E-B6FE-8EEAD5F6C610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7211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326994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39890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387865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747155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431064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9549665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618936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633830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5421348"/>
      </p:ext>
    </p:extLst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950264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83454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622346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676227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656203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8112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07043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15107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459190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423295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19A5D76-A4E7-46C2-B9BA-B39DA6CF38FB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127015B3-1BEA-4FA9-9BC7-6C9D910EAE0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B1574BE9-B139-46F2-947E-D0513F5B173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71833DFD-BD23-4607-8761-2C1AE0A91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61883304-AD4F-45FF-83B3-9DFDA15A89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8A492337-F24E-422A-8012-350BE693E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BEF74E39-9FE1-46B9-BD4A-D32E286F9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68B0D260-FFDD-4AB4-91C7-E53BB74F9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B6934E34-1C92-48C2-9B39-EE2B2B05B3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EFEAC510-14E2-450D-BCD5-3AE0973FA5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0D266F24-64BA-4DAC-9801-6E308ACF0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68E7A547-5507-4785-874B-40786167E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8570F3A7-934B-4EB8-B21F-759CF0030B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0950FB71-E653-4158-9CDF-B0CE9D25032E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5C3B349E-8F67-44EB-9374-CA46360BA1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D32DFF28-EAF8-447C-8F19-99DC1F1E95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5877F344-3430-4A66-8C15-37CE936EEB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35FE0101-9D96-433E-A122-B6EFE09A7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50C26FF7-C099-4E56-ACE6-89163ADBF1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D55CDFB8-F0B6-4A9C-94C5-DE718491AC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B19916AE-8BA6-4736-9EE3-CF4501947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94D04D0D-D56D-4DEA-B498-3CA3ECD29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AD541B84-C975-495B-B8F1-221848F8D0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661BC038-8958-4BF1-9DB2-97EC7AFF5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6C895727-82B0-48DE-A3F0-83CA39B99F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27B6873B-86F5-4678-B6E1-7F01A459DA2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11D40523-F43E-4390-849A-B7B7798084B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D2F1EB6D-34CB-4249-91A3-932E0F57A8B0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413D3676-E83A-4E1C-8BF1-D556DAFBF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C081F509-7E28-4E1C-A1A2-06AA44E88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D163B9C8-D348-4590-A795-622624655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21BA3DC8-7D22-451F-8517-3BD6CB8318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9438D068-129C-4FB7-8DB1-7E520EADBC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6EBA0FC0-9C04-4292-8456-EC3FA801B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6E56FF62-A618-42F1-BF0A-4D4AAEEF2D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58BCE5A3-1266-42F9-88B8-591EFF5D1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DE4F7EE6-7E0E-4E1E-B71F-2B8A006DC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82981725-7080-46C5-A4C7-5FF48BC1309C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57A6F14B-61CD-4B4A-95B5-F1364F3E7A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:a16="http://schemas.microsoft.com/office/drawing/2014/main" xmlns="" id="{10E28AB4-295D-46DB-9779-C1C8F4E8DD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929193" y="8164"/>
            <a:ext cx="3158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11.3 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多边形及其内角和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8" r:id="rId1"/>
    <p:sldLayoutId id="2147484237" r:id="rId2"/>
    <p:sldLayoutId id="2147484236" r:id="rId3"/>
    <p:sldLayoutId id="2147484235" r:id="rId4"/>
    <p:sldLayoutId id="2147484234" r:id="rId5"/>
    <p:sldLayoutId id="2147484233" r:id="rId6"/>
    <p:sldLayoutId id="2147484232" r:id="rId7"/>
    <p:sldLayoutId id="2147484275" r:id="rId8"/>
    <p:sldLayoutId id="2147484276" r:id="rId9"/>
    <p:sldLayoutId id="2147484231" r:id="rId10"/>
    <p:sldLayoutId id="2147484230" r:id="rId11"/>
    <p:sldLayoutId id="2147484229" r:id="rId12"/>
    <p:sldLayoutId id="2147484228" r:id="rId13"/>
    <p:sldLayoutId id="2147484277" r:id="rId14"/>
    <p:sldLayoutId id="2147484278" r:id="rId15"/>
    <p:sldLayoutId id="2147484227" r:id="rId16"/>
    <p:sldLayoutId id="2147484279" r:id="rId17"/>
    <p:sldLayoutId id="2147484280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696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E:/&#22235;&#28165;/&#20843;&#19978;&#25968;&#23398;&#65288;&#20154;&#25945;&#65289;&#22235;&#28165;2014%20&#25945;&#29992;%20&#8730;&#40644;&#26093;&#65288;&#22806;&#65289;/Q17.TIF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0.tif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3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8.tif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1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1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09354F15-AF6C-4924-8265-43A3071C8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:a16="http://schemas.microsoft.com/office/drawing/2014/main" xmlns="" id="{0B717DDF-3A3D-4F0B-AE4C-F5D79428747E}"/>
              </a:ext>
            </a:extLst>
          </p:cNvPr>
          <p:cNvSpPr txBox="1"/>
          <p:nvPr/>
        </p:nvSpPr>
        <p:spPr>
          <a:xfrm>
            <a:off x="505490" y="1205947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11.3 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多边形及其内角和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11.3.2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多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边形的内角和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5">
            <a:extLst>
              <a:ext uri="{FF2B5EF4-FFF2-40B4-BE49-F238E27FC236}">
                <a16:creationId xmlns:a16="http://schemas.microsoft.com/office/drawing/2014/main" xmlns="" id="{1348701F-740D-496B-9E5D-AE50DF0574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6542" y="475671"/>
            <a:ext cx="7962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的度数．</a:t>
            </a:r>
          </a:p>
        </p:txBody>
      </p:sp>
      <p:pic>
        <p:nvPicPr>
          <p:cNvPr id="53250" name="Picture 6" descr="E:\四清\八上数学（人教）四清2014 教用 √黄旭（外）\Q17.TIF">
            <a:extLst>
              <a:ext uri="{FF2B5EF4-FFF2-40B4-BE49-F238E27FC236}">
                <a16:creationId xmlns:a16="http://schemas.microsoft.com/office/drawing/2014/main" xmlns="" id="{0A3F6D5B-14A0-4670-A299-223427CF99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06" y="1190360"/>
            <a:ext cx="2426907" cy="165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5">
            <a:extLst>
              <a:ext uri="{FF2B5EF4-FFF2-40B4-BE49-F238E27FC236}">
                <a16:creationId xmlns:a16="http://schemas.microsoft.com/office/drawing/2014/main" xmlns="" id="{A8817AF1-2E4A-456B-AC79-E4B7B67C1454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64667"/>
            <a:ext cx="2006600" cy="477838"/>
            <a:chOff x="248" y="51"/>
            <a:chExt cx="3160" cy="752"/>
          </a:xfrm>
        </p:grpSpPr>
        <p:sp>
          <p:nvSpPr>
            <p:cNvPr id="13" name="文本框 15">
              <a:extLst>
                <a:ext uri="{FF2B5EF4-FFF2-40B4-BE49-F238E27FC236}">
                  <a16:creationId xmlns:a16="http://schemas.microsoft.com/office/drawing/2014/main" xmlns="" id="{410B8F3F-CF88-464C-8907-428D6A112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" y="51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4" name="组合 2">
              <a:extLst>
                <a:ext uri="{FF2B5EF4-FFF2-40B4-BE49-F238E27FC236}">
                  <a16:creationId xmlns:a16="http://schemas.microsoft.com/office/drawing/2014/main" xmlns="" id="{05FB8D2F-DB33-4273-BF23-035FD40403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:a16="http://schemas.microsoft.com/office/drawing/2014/main" xmlns="" id="{E576E0F1-75DB-4C08-9FDD-03510478A12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>
                <a:extLst>
                  <a:ext uri="{FF2B5EF4-FFF2-40B4-BE49-F238E27FC236}">
                    <a16:creationId xmlns:a16="http://schemas.microsoft.com/office/drawing/2014/main" xmlns="" id="{E25A02E5-5051-4B3E-88C9-1EDDB94CE57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34" y="59197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4">
            <a:extLst>
              <a:ext uri="{FF2B5EF4-FFF2-40B4-BE49-F238E27FC236}">
                <a16:creationId xmlns:a16="http://schemas.microsoft.com/office/drawing/2014/main" xmlns="" id="{77EBEAE4-C2EE-4CFA-9A13-2A6CD0E90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922" y="1190360"/>
            <a:ext cx="6453187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DEB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DEB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DEB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BEF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在四边形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ABEF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4–2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)×180°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360°.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425967" y="2567031"/>
            <a:ext cx="2281805" cy="8389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3">
            <a:extLst>
              <a:ext uri="{FF2B5EF4-FFF2-40B4-BE49-F238E27FC236}">
                <a16:creationId xmlns:a16="http://schemas.microsoft.com/office/drawing/2014/main" xmlns="" id="{AFBCE5A7-7218-4F43-96C8-17F1E8E6D3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1975" y="698500"/>
            <a:ext cx="5257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">
              <a:spcBef>
                <a:spcPct val="50000"/>
              </a:spcBef>
            </a:pPr>
            <a:endParaRPr lang="zh-CN" altLang="zh-CN" b="1" i="1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grpSp>
        <p:nvGrpSpPr>
          <p:cNvPr id="55298" name="组合 8208">
            <a:extLst>
              <a:ext uri="{FF2B5EF4-FFF2-40B4-BE49-F238E27FC236}">
                <a16:creationId xmlns:a16="http://schemas.microsoft.com/office/drawing/2014/main" xmlns="" id="{4121C7BB-6FF1-4830-A971-BAFA12F427F3}"/>
              </a:ext>
            </a:extLst>
          </p:cNvPr>
          <p:cNvGrpSpPr>
            <a:grpSpLocks/>
          </p:cNvGrpSpPr>
          <p:nvPr/>
        </p:nvGrpSpPr>
        <p:grpSpPr bwMode="auto">
          <a:xfrm>
            <a:off x="1645364" y="1632810"/>
            <a:ext cx="2376487" cy="2960687"/>
            <a:chOff x="44" y="935"/>
            <a:chExt cx="2525" cy="2891"/>
          </a:xfrm>
        </p:grpSpPr>
        <p:sp>
          <p:nvSpPr>
            <p:cNvPr id="55299" name="Line 10">
              <a:extLst>
                <a:ext uri="{FF2B5EF4-FFF2-40B4-BE49-F238E27FC236}">
                  <a16:creationId xmlns:a16="http://schemas.microsoft.com/office/drawing/2014/main" xmlns="" id="{782209F0-137A-4AE9-B0E1-9CE39D45DB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4" y="1178"/>
              <a:ext cx="1056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00" name="Line 11">
              <a:extLst>
                <a:ext uri="{FF2B5EF4-FFF2-40B4-BE49-F238E27FC236}">
                  <a16:creationId xmlns:a16="http://schemas.microsoft.com/office/drawing/2014/main" xmlns="" id="{D5DFAB83-F8F4-4DAF-B0AC-F64ADCA94A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8" y="1466"/>
              <a:ext cx="336" cy="100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01" name="Line 12">
              <a:extLst>
                <a:ext uri="{FF2B5EF4-FFF2-40B4-BE49-F238E27FC236}">
                  <a16:creationId xmlns:a16="http://schemas.microsoft.com/office/drawing/2014/main" xmlns="" id="{0E3438C7-8D00-4AFB-8EC4-4AB4B6C7F3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" y="2474"/>
              <a:ext cx="528" cy="96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02" name="Text Box 13">
              <a:extLst>
                <a:ext uri="{FF2B5EF4-FFF2-40B4-BE49-F238E27FC236}">
                  <a16:creationId xmlns:a16="http://schemas.microsoft.com/office/drawing/2014/main" xmlns="" id="{95EA90E1-E074-4FB7-85EC-FF70B92BF1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" y="1197"/>
              <a:ext cx="672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55303" name="Text Box 14">
              <a:extLst>
                <a:ext uri="{FF2B5EF4-FFF2-40B4-BE49-F238E27FC236}">
                  <a16:creationId xmlns:a16="http://schemas.microsoft.com/office/drawing/2014/main" xmlns="" id="{23479A07-61CA-41E1-B03D-21C1A5C4D7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2" y="3376"/>
              <a:ext cx="432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5304" name="Text Box 15">
              <a:extLst>
                <a:ext uri="{FF2B5EF4-FFF2-40B4-BE49-F238E27FC236}">
                  <a16:creationId xmlns:a16="http://schemas.microsoft.com/office/drawing/2014/main" xmlns="" id="{5453FB6B-DE8E-4BDF-B6D5-BCF6ED90A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3" y="2198"/>
              <a:ext cx="33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latin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55305" name="Line 16">
              <a:extLst>
                <a:ext uri="{FF2B5EF4-FFF2-40B4-BE49-F238E27FC236}">
                  <a16:creationId xmlns:a16="http://schemas.microsoft.com/office/drawing/2014/main" xmlns="" id="{73B9F408-753B-4627-BBB6-3F10684B26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26" y="2414"/>
              <a:ext cx="1344" cy="102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06" name="Text Box 17">
              <a:extLst>
                <a:ext uri="{FF2B5EF4-FFF2-40B4-BE49-F238E27FC236}">
                  <a16:creationId xmlns:a16="http://schemas.microsoft.com/office/drawing/2014/main" xmlns="" id="{62896259-9377-4A39-95C0-C1E602DEBB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6" y="935"/>
              <a:ext cx="33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55307" name="Text Box 18">
              <a:extLst>
                <a:ext uri="{FF2B5EF4-FFF2-40B4-BE49-F238E27FC236}">
                  <a16:creationId xmlns:a16="http://schemas.microsoft.com/office/drawing/2014/main" xmlns="" id="{7751FA51-5352-4705-A2B1-21CDC4F8F6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" y="2331"/>
              <a:ext cx="384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55308" name="Line 19">
              <a:extLst>
                <a:ext uri="{FF2B5EF4-FFF2-40B4-BE49-F238E27FC236}">
                  <a16:creationId xmlns:a16="http://schemas.microsoft.com/office/drawing/2014/main" xmlns="" id="{3E792A3A-57E4-43E5-8A3B-38296F9B2A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90" y="1169"/>
              <a:ext cx="480" cy="124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5309" name="组合 8210">
            <a:extLst>
              <a:ext uri="{FF2B5EF4-FFF2-40B4-BE49-F238E27FC236}">
                <a16:creationId xmlns:a16="http://schemas.microsoft.com/office/drawing/2014/main" xmlns="" id="{52BBEDA4-FFF5-499A-A1F8-9F07E5F0EE18}"/>
              </a:ext>
            </a:extLst>
          </p:cNvPr>
          <p:cNvGrpSpPr>
            <a:grpSpLocks/>
          </p:cNvGrpSpPr>
          <p:nvPr/>
        </p:nvGrpSpPr>
        <p:grpSpPr bwMode="auto">
          <a:xfrm>
            <a:off x="4962424" y="1658210"/>
            <a:ext cx="2646362" cy="2751137"/>
            <a:chOff x="249" y="1658"/>
            <a:chExt cx="2903" cy="2140"/>
          </a:xfrm>
        </p:grpSpPr>
        <p:sp>
          <p:nvSpPr>
            <p:cNvPr id="55310" name="Text Box 13">
              <a:extLst>
                <a:ext uri="{FF2B5EF4-FFF2-40B4-BE49-F238E27FC236}">
                  <a16:creationId xmlns:a16="http://schemas.microsoft.com/office/drawing/2014/main" xmlns="" id="{E66C695D-F018-45F7-953D-827A0C7064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1" y="1658"/>
              <a:ext cx="363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55311" name="Line 5">
              <a:extLst>
                <a:ext uri="{FF2B5EF4-FFF2-40B4-BE49-F238E27FC236}">
                  <a16:creationId xmlns:a16="http://schemas.microsoft.com/office/drawing/2014/main" xmlns="" id="{1F9754B7-83EE-4694-9817-4506298203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0" y="1979"/>
              <a:ext cx="499" cy="6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2" name="Line 7">
              <a:extLst>
                <a:ext uri="{FF2B5EF4-FFF2-40B4-BE49-F238E27FC236}">
                  <a16:creationId xmlns:a16="http://schemas.microsoft.com/office/drawing/2014/main" xmlns="" id="{D1246BD7-FA8D-465B-96AE-6D0611A203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38" y="1979"/>
              <a:ext cx="9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3" name="Line 8">
              <a:extLst>
                <a:ext uri="{FF2B5EF4-FFF2-40B4-BE49-F238E27FC236}">
                  <a16:creationId xmlns:a16="http://schemas.microsoft.com/office/drawing/2014/main" xmlns="" id="{512E58AD-42CD-4AEC-8994-C81989B013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1" y="1979"/>
              <a:ext cx="817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4" name="Line 9">
              <a:extLst>
                <a:ext uri="{FF2B5EF4-FFF2-40B4-BE49-F238E27FC236}">
                  <a16:creationId xmlns:a16="http://schemas.microsoft.com/office/drawing/2014/main" xmlns="" id="{1A40BCEC-60F9-40EF-A755-15EBABEC9B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1" y="2750"/>
              <a:ext cx="499" cy="7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5" name="Line 10">
              <a:extLst>
                <a:ext uri="{FF2B5EF4-FFF2-40B4-BE49-F238E27FC236}">
                  <a16:creationId xmlns:a16="http://schemas.microsoft.com/office/drawing/2014/main" xmlns="" id="{6A45E0CF-00C6-4261-989A-B394423E43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3522"/>
              <a:ext cx="14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6" name="Line 11">
              <a:extLst>
                <a:ext uri="{FF2B5EF4-FFF2-40B4-BE49-F238E27FC236}">
                  <a16:creationId xmlns:a16="http://schemas.microsoft.com/office/drawing/2014/main" xmlns="" id="{F082129D-48E3-4D34-8688-C832778074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72" y="2660"/>
              <a:ext cx="317" cy="8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7" name="Text Box 14">
              <a:extLst>
                <a:ext uri="{FF2B5EF4-FFF2-40B4-BE49-F238E27FC236}">
                  <a16:creationId xmlns:a16="http://schemas.microsoft.com/office/drawing/2014/main" xmlns="" id="{92AA9481-75BF-4D86-9A56-4EB2C93EDA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" y="2569"/>
              <a:ext cx="362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55318" name="Text Box 15">
              <a:extLst>
                <a:ext uri="{FF2B5EF4-FFF2-40B4-BE49-F238E27FC236}">
                  <a16:creationId xmlns:a16="http://schemas.microsoft.com/office/drawing/2014/main" xmlns="" id="{3E41B7AB-8BE7-45D2-B0B1-79A479900A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0" y="3476"/>
              <a:ext cx="544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5319" name="Text Box 16">
              <a:extLst>
                <a:ext uri="{FF2B5EF4-FFF2-40B4-BE49-F238E27FC236}">
                  <a16:creationId xmlns:a16="http://schemas.microsoft.com/office/drawing/2014/main" xmlns="" id="{AC36E616-B664-4A08-9A43-FCCE3F6511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3" y="3431"/>
              <a:ext cx="635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55320" name="Text Box 17">
              <a:extLst>
                <a:ext uri="{FF2B5EF4-FFF2-40B4-BE49-F238E27FC236}">
                  <a16:creationId xmlns:a16="http://schemas.microsoft.com/office/drawing/2014/main" xmlns="" id="{10BD9CAB-1B09-4243-AFFA-18F29B16FF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" y="2478"/>
              <a:ext cx="363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55321" name="Text Box 18">
              <a:extLst>
                <a:ext uri="{FF2B5EF4-FFF2-40B4-BE49-F238E27FC236}">
                  <a16:creationId xmlns:a16="http://schemas.microsoft.com/office/drawing/2014/main" xmlns="" id="{D6BDB9A6-D4F0-41E9-8158-3435961F99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31" y="1662"/>
              <a:ext cx="635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F</a:t>
              </a:r>
            </a:p>
          </p:txBody>
        </p:sp>
      </p:grpSp>
      <p:sp>
        <p:nvSpPr>
          <p:cNvPr id="55322" name="Rectangle 2">
            <a:extLst>
              <a:ext uri="{FF2B5EF4-FFF2-40B4-BE49-F238E27FC236}">
                <a16:creationId xmlns:a16="http://schemas.microsoft.com/office/drawing/2014/main" xmlns="" id="{207A8031-D9B3-4E32-89E4-93D620B8F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868" y="741869"/>
            <a:ext cx="7176986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能仿照求四边形内角和的方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法，选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方法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五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形和六边形内角和吗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 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B72E2EB6-8937-4D20-962A-13BF87BAC8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04176" y="2194785"/>
            <a:ext cx="1436688" cy="955675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9C8E9428-05BC-4398-BB99-7B0962B32A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77189" y="2170972"/>
            <a:ext cx="196850" cy="2020888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E729F14D-5A8D-4412-AF25-4062DD2803D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54611" y="2088422"/>
            <a:ext cx="1296988" cy="838200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E0782A7F-2978-4823-9625-D49CD8AD81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70486" y="2061435"/>
            <a:ext cx="1011238" cy="2000250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960E4DE-956A-43AF-9FF6-DB19B70D044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665686" y="2116997"/>
            <a:ext cx="290513" cy="1878013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20" name="文本框 6">
            <a:extLst>
              <a:ext uri="{FF2B5EF4-FFF2-40B4-BE49-F238E27FC236}">
                <a16:creationId xmlns:a16="http://schemas.microsoft.com/office/drawing/2014/main" xmlns="" id="{415B5E34-2242-490F-8E83-B1BEBB4BD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0076" y="4426810"/>
            <a:ext cx="3379451" cy="46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内角和为</a:t>
            </a:r>
            <a:r>
              <a:rPr lang="en-US" altLang="zh-CN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180</a:t>
            </a:r>
            <a:r>
              <a:rPr lang="en-US" altLang="zh-CN" sz="21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°×</a:t>
            </a:r>
            <a:r>
              <a:rPr lang="en-US" altLang="zh-CN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= 540°.</a:t>
            </a:r>
            <a:endParaRPr lang="zh-CN" altLang="en-US" sz="2100" b="1" dirty="0">
              <a:solidFill>
                <a:srgbClr val="00B050"/>
              </a:solidFill>
            </a:endParaRPr>
          </a:p>
        </p:txBody>
      </p:sp>
      <p:sp>
        <p:nvSpPr>
          <p:cNvPr id="12321" name="文本框 7">
            <a:extLst>
              <a:ext uri="{FF2B5EF4-FFF2-40B4-BE49-F238E27FC236}">
                <a16:creationId xmlns:a16="http://schemas.microsoft.com/office/drawing/2014/main" xmlns="" id="{FF5A6BC8-DEA9-435D-ABA1-B0A7E47EA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1636" y="4414110"/>
            <a:ext cx="3379451" cy="46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内角和为</a:t>
            </a:r>
            <a:r>
              <a:rPr lang="en-US" altLang="zh-CN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en-US" altLang="zh-CN" sz="21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°×</a:t>
            </a:r>
            <a:r>
              <a:rPr lang="en-US" altLang="zh-CN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 = 720°.</a:t>
            </a:r>
            <a:endParaRPr lang="zh-CN" altLang="en-US" sz="2100" b="1" dirty="0">
              <a:solidFill>
                <a:srgbClr val="00B050"/>
              </a:solidFill>
            </a:endParaRPr>
          </a:p>
        </p:txBody>
      </p:sp>
      <p:grpSp>
        <p:nvGrpSpPr>
          <p:cNvPr id="39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40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2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56963" y="73905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b="1" dirty="0">
              <a:solidFill>
                <a:prstClr val="black"/>
              </a:solidFill>
              <a:latin typeface="+mn-lt"/>
              <a:ea typeface="宋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0" grpId="0"/>
      <p:bldP spid="123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xmlns="" id="{3C154F5C-23C8-4FE9-ABEF-34E982625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388" y="1576388"/>
            <a:ext cx="6286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322" name="Group 3">
            <a:extLst>
              <a:ext uri="{FF2B5EF4-FFF2-40B4-BE49-F238E27FC236}">
                <a16:creationId xmlns:a16="http://schemas.microsoft.com/office/drawing/2014/main" xmlns="" id="{ECD8A684-0DB1-4DFC-8131-3782CD0BA8C7}"/>
              </a:ext>
            </a:extLst>
          </p:cNvPr>
          <p:cNvGrpSpPr>
            <a:grpSpLocks/>
          </p:cNvGrpSpPr>
          <p:nvPr/>
        </p:nvGrpSpPr>
        <p:grpSpPr bwMode="auto">
          <a:xfrm>
            <a:off x="1198563" y="869950"/>
            <a:ext cx="6678612" cy="3798888"/>
            <a:chOff x="-90" y="0"/>
            <a:chExt cx="5610" cy="3158"/>
          </a:xfrm>
        </p:grpSpPr>
        <p:sp>
          <p:nvSpPr>
            <p:cNvPr id="56323" name="Rectangle 4">
              <a:extLst>
                <a:ext uri="{FF2B5EF4-FFF2-40B4-BE49-F238E27FC236}">
                  <a16:creationId xmlns:a16="http://schemas.microsoft.com/office/drawing/2014/main" xmlns="" id="{442E56A6-6BB6-4A14-AE1F-8F1DB5E7F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2733"/>
              <a:ext cx="1312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24" name="Rectangle 5">
              <a:extLst>
                <a:ext uri="{FF2B5EF4-FFF2-40B4-BE49-F238E27FC236}">
                  <a16:creationId xmlns:a16="http://schemas.microsoft.com/office/drawing/2014/main" xmlns="" id="{1BB19A0D-2F0F-4C40-9779-9B65E0012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733"/>
              <a:ext cx="992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25" name="Rectangle 6">
              <a:extLst>
                <a:ext uri="{FF2B5EF4-FFF2-40B4-BE49-F238E27FC236}">
                  <a16:creationId xmlns:a16="http://schemas.microsoft.com/office/drawing/2014/main" xmlns="" id="{564570AC-C1AC-40D0-AC7F-E820C23F6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2733"/>
              <a:ext cx="1616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26" name="Rectangle 7">
              <a:extLst>
                <a:ext uri="{FF2B5EF4-FFF2-40B4-BE49-F238E27FC236}">
                  <a16:creationId xmlns:a16="http://schemas.microsoft.com/office/drawing/2014/main" xmlns="" id="{22125492-8396-44D3-9AF3-370EF1AA7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" y="2733"/>
              <a:ext cx="944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27" name="Rectangle 8">
              <a:extLst>
                <a:ext uri="{FF2B5EF4-FFF2-40B4-BE49-F238E27FC236}">
                  <a16:creationId xmlns:a16="http://schemas.microsoft.com/office/drawing/2014/main" xmlns="" id="{F0543CA4-C974-41ED-B79F-F31A7AD22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33"/>
              <a:ext cx="656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n </a:t>
              </a: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rPr>
                <a:t>边形</a:t>
              </a:r>
            </a:p>
          </p:txBody>
        </p:sp>
        <p:sp>
          <p:nvSpPr>
            <p:cNvPr id="56328" name="Rectangle 9">
              <a:extLst>
                <a:ext uri="{FF2B5EF4-FFF2-40B4-BE49-F238E27FC236}">
                  <a16:creationId xmlns:a16="http://schemas.microsoft.com/office/drawing/2014/main" xmlns="" id="{4A81DBD7-F82D-48CA-B1FE-B9DAB2C48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2372"/>
              <a:ext cx="1312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29" name="Rectangle 10">
              <a:extLst>
                <a:ext uri="{FF2B5EF4-FFF2-40B4-BE49-F238E27FC236}">
                  <a16:creationId xmlns:a16="http://schemas.microsoft.com/office/drawing/2014/main" xmlns="" id="{C0A93ECB-80B7-4574-9DA6-4828AFFFF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372"/>
              <a:ext cx="992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30" name="Rectangle 11">
              <a:extLst>
                <a:ext uri="{FF2B5EF4-FFF2-40B4-BE49-F238E27FC236}">
                  <a16:creationId xmlns:a16="http://schemas.microsoft.com/office/drawing/2014/main" xmlns="" id="{9EEC061E-1E85-4A2E-9AA6-39F73C942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2372"/>
              <a:ext cx="1616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31" name="Rectangle 12">
              <a:extLst>
                <a:ext uri="{FF2B5EF4-FFF2-40B4-BE49-F238E27FC236}">
                  <a16:creationId xmlns:a16="http://schemas.microsoft.com/office/drawing/2014/main" xmlns="" id="{8418D016-9981-4A06-91D3-97030D21F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372"/>
              <a:ext cx="656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32" name="Rectangle 13">
              <a:extLst>
                <a:ext uri="{FF2B5EF4-FFF2-40B4-BE49-F238E27FC236}">
                  <a16:creationId xmlns:a16="http://schemas.microsoft.com/office/drawing/2014/main" xmlns="" id="{DA192D08-8B4C-42A1-A2BC-163586108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1920"/>
              <a:ext cx="1312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33" name="Rectangle 14">
              <a:extLst>
                <a:ext uri="{FF2B5EF4-FFF2-40B4-BE49-F238E27FC236}">
                  <a16:creationId xmlns:a16="http://schemas.microsoft.com/office/drawing/2014/main" xmlns="" id="{1D577FB0-F43F-4CD3-8BC2-4E375BF4F4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920"/>
              <a:ext cx="992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34" name="Rectangle 15">
              <a:extLst>
                <a:ext uri="{FF2B5EF4-FFF2-40B4-BE49-F238E27FC236}">
                  <a16:creationId xmlns:a16="http://schemas.microsoft.com/office/drawing/2014/main" xmlns="" id="{FD3E9E69-0286-4205-ABF4-9ED9628E3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1920"/>
              <a:ext cx="1616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35" name="Rectangle 16">
              <a:extLst>
                <a:ext uri="{FF2B5EF4-FFF2-40B4-BE49-F238E27FC236}">
                  <a16:creationId xmlns:a16="http://schemas.microsoft.com/office/drawing/2014/main" xmlns="" id="{016D52B0-52C1-425F-A3EA-4E6EBDA69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5" y="1920"/>
              <a:ext cx="750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rPr>
                <a:t>六边形</a:t>
              </a:r>
            </a:p>
          </p:txBody>
        </p:sp>
        <p:sp>
          <p:nvSpPr>
            <p:cNvPr id="56336" name="Rectangle 17">
              <a:extLst>
                <a:ext uri="{FF2B5EF4-FFF2-40B4-BE49-F238E27FC236}">
                  <a16:creationId xmlns:a16="http://schemas.microsoft.com/office/drawing/2014/main" xmlns="" id="{14BEF837-212C-47C8-858F-EBE36F5D7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1466"/>
              <a:ext cx="1312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37" name="Rectangle 18">
              <a:extLst>
                <a:ext uri="{FF2B5EF4-FFF2-40B4-BE49-F238E27FC236}">
                  <a16:creationId xmlns:a16="http://schemas.microsoft.com/office/drawing/2014/main" xmlns="" id="{E7880104-64AB-4344-A06F-3E2F6E738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466"/>
              <a:ext cx="992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38" name="Rectangle 19">
              <a:extLst>
                <a:ext uri="{FF2B5EF4-FFF2-40B4-BE49-F238E27FC236}">
                  <a16:creationId xmlns:a16="http://schemas.microsoft.com/office/drawing/2014/main" xmlns="" id="{C7B4EAC9-BC92-402B-B646-A9F94EC969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1466"/>
              <a:ext cx="1616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39" name="Rectangle 20">
              <a:extLst>
                <a:ext uri="{FF2B5EF4-FFF2-40B4-BE49-F238E27FC236}">
                  <a16:creationId xmlns:a16="http://schemas.microsoft.com/office/drawing/2014/main" xmlns="" id="{72445623-FA36-4716-B579-D5E8F78E2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5" y="1466"/>
              <a:ext cx="750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rPr>
                <a:t>五边形</a:t>
              </a:r>
            </a:p>
          </p:txBody>
        </p:sp>
        <p:sp>
          <p:nvSpPr>
            <p:cNvPr id="56340" name="Rectangle 21">
              <a:extLst>
                <a:ext uri="{FF2B5EF4-FFF2-40B4-BE49-F238E27FC236}">
                  <a16:creationId xmlns:a16="http://schemas.microsoft.com/office/drawing/2014/main" xmlns="" id="{38C8FB3B-18CE-43DE-949A-17879E5F3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1013"/>
              <a:ext cx="131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41" name="Rectangle 22">
              <a:extLst>
                <a:ext uri="{FF2B5EF4-FFF2-40B4-BE49-F238E27FC236}">
                  <a16:creationId xmlns:a16="http://schemas.microsoft.com/office/drawing/2014/main" xmlns="" id="{9651736D-DA62-4683-8E5C-017DE1BBA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013"/>
              <a:ext cx="99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42" name="Rectangle 23">
              <a:extLst>
                <a:ext uri="{FF2B5EF4-FFF2-40B4-BE49-F238E27FC236}">
                  <a16:creationId xmlns:a16="http://schemas.microsoft.com/office/drawing/2014/main" xmlns="" id="{5A3461B1-A5D7-4821-BE7A-4206993C7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1013"/>
              <a:ext cx="1616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43" name="Rectangle 24">
              <a:extLst>
                <a:ext uri="{FF2B5EF4-FFF2-40B4-BE49-F238E27FC236}">
                  <a16:creationId xmlns:a16="http://schemas.microsoft.com/office/drawing/2014/main" xmlns="" id="{ABBDF865-512C-4D2E-A206-7B9855D66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5" y="1013"/>
              <a:ext cx="75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rPr>
                <a:t>四边形</a:t>
              </a:r>
            </a:p>
          </p:txBody>
        </p:sp>
        <p:sp>
          <p:nvSpPr>
            <p:cNvPr id="56344" name="Rectangle 25">
              <a:extLst>
                <a:ext uri="{FF2B5EF4-FFF2-40B4-BE49-F238E27FC236}">
                  <a16:creationId xmlns:a16="http://schemas.microsoft.com/office/drawing/2014/main" xmlns="" id="{13AA9AA4-0834-4BC3-A4B8-3FBE4F715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560"/>
              <a:ext cx="131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45" name="Rectangle 26">
              <a:extLst>
                <a:ext uri="{FF2B5EF4-FFF2-40B4-BE49-F238E27FC236}">
                  <a16:creationId xmlns:a16="http://schemas.microsoft.com/office/drawing/2014/main" xmlns="" id="{7542FA6D-11EC-46D7-AC70-9EAEB6D47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560"/>
              <a:ext cx="99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46" name="Rectangle 27">
              <a:extLst>
                <a:ext uri="{FF2B5EF4-FFF2-40B4-BE49-F238E27FC236}">
                  <a16:creationId xmlns:a16="http://schemas.microsoft.com/office/drawing/2014/main" xmlns="" id="{AEDAF730-1503-4727-8B66-614AABEA7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560"/>
              <a:ext cx="1616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347" name="Rectangle 28">
              <a:extLst>
                <a:ext uri="{FF2B5EF4-FFF2-40B4-BE49-F238E27FC236}">
                  <a16:creationId xmlns:a16="http://schemas.microsoft.com/office/drawing/2014/main" xmlns="" id="{64CA7BAE-F4B7-4342-B6A1-AF47C5035E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0" y="560"/>
              <a:ext cx="84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rPr>
                <a:t>三角形</a:t>
              </a:r>
            </a:p>
          </p:txBody>
        </p:sp>
        <p:sp>
          <p:nvSpPr>
            <p:cNvPr id="56348" name="Rectangle 29">
              <a:extLst>
                <a:ext uri="{FF2B5EF4-FFF2-40B4-BE49-F238E27FC236}">
                  <a16:creationId xmlns:a16="http://schemas.microsoft.com/office/drawing/2014/main" xmlns="" id="{4CFC5447-07FE-4162-B14B-2872997BE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0"/>
              <a:ext cx="1312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rPr>
                <a:t>多边形内角和</a:t>
              </a:r>
            </a:p>
          </p:txBody>
        </p:sp>
        <p:sp>
          <p:nvSpPr>
            <p:cNvPr id="56349" name="Rectangle 30">
              <a:extLst>
                <a:ext uri="{FF2B5EF4-FFF2-40B4-BE49-F238E27FC236}">
                  <a16:creationId xmlns:a16="http://schemas.microsoft.com/office/drawing/2014/main" xmlns="" id="{1A2EDA4C-8DA9-439A-98BB-EAB890737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" y="0"/>
              <a:ext cx="1166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rPr>
                <a:t>分割出三角形的个数</a:t>
              </a:r>
            </a:p>
          </p:txBody>
        </p:sp>
        <p:sp>
          <p:nvSpPr>
            <p:cNvPr id="56350" name="Rectangle 31">
              <a:extLst>
                <a:ext uri="{FF2B5EF4-FFF2-40B4-BE49-F238E27FC236}">
                  <a16:creationId xmlns:a16="http://schemas.microsoft.com/office/drawing/2014/main" xmlns="" id="{95D58C4F-2C91-4BCB-BA6D-62F0D28EF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" y="0"/>
              <a:ext cx="1726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从多边形的一顶点引出的对角线条数</a:t>
              </a:r>
            </a:p>
          </p:txBody>
        </p:sp>
        <p:sp>
          <p:nvSpPr>
            <p:cNvPr id="56351" name="Rectangle 32">
              <a:extLst>
                <a:ext uri="{FF2B5EF4-FFF2-40B4-BE49-F238E27FC236}">
                  <a16:creationId xmlns:a16="http://schemas.microsoft.com/office/drawing/2014/main" xmlns="" id="{DF3C86E4-332F-4BEC-B0E1-1D739587B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" y="0"/>
              <a:ext cx="944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图形</a:t>
              </a:r>
            </a:p>
          </p:txBody>
        </p:sp>
        <p:sp>
          <p:nvSpPr>
            <p:cNvPr id="56352" name="Rectangle 33">
              <a:extLst>
                <a:ext uri="{FF2B5EF4-FFF2-40B4-BE49-F238E27FC236}">
                  <a16:creationId xmlns:a16="http://schemas.microsoft.com/office/drawing/2014/main" xmlns="" id="{D5A1129B-5DB5-4D64-89FF-57EEF40D7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56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边数</a:t>
              </a:r>
            </a:p>
          </p:txBody>
        </p:sp>
        <p:sp>
          <p:nvSpPr>
            <p:cNvPr id="56353" name="Line 34">
              <a:extLst>
                <a:ext uri="{FF2B5EF4-FFF2-40B4-BE49-F238E27FC236}">
                  <a16:creationId xmlns:a16="http://schemas.microsoft.com/office/drawing/2014/main" xmlns="" id="{C76EC22B-D44C-4D7F-AE1F-77738E39FB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552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4" name="Line 35">
              <a:extLst>
                <a:ext uri="{FF2B5EF4-FFF2-40B4-BE49-F238E27FC236}">
                  <a16:creationId xmlns:a16="http://schemas.microsoft.com/office/drawing/2014/main" xmlns="" id="{C61FBC1B-81E7-4ADF-81CE-8F186E8BF5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560"/>
              <a:ext cx="5520" cy="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5" name="Line 36">
              <a:extLst>
                <a:ext uri="{FF2B5EF4-FFF2-40B4-BE49-F238E27FC236}">
                  <a16:creationId xmlns:a16="http://schemas.microsoft.com/office/drawing/2014/main" xmlns="" id="{AEEF083D-57AE-4B3C-A8AF-41F1862BE1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013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6" name="Line 37">
              <a:extLst>
                <a:ext uri="{FF2B5EF4-FFF2-40B4-BE49-F238E27FC236}">
                  <a16:creationId xmlns:a16="http://schemas.microsoft.com/office/drawing/2014/main" xmlns="" id="{67D49111-CFEB-43E3-AA61-ACAB3215B1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66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7" name="Line 38">
              <a:extLst>
                <a:ext uri="{FF2B5EF4-FFF2-40B4-BE49-F238E27FC236}">
                  <a16:creationId xmlns:a16="http://schemas.microsoft.com/office/drawing/2014/main" xmlns="" id="{9A5D4647-FC40-491A-9900-D7743578BF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920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8" name="Line 39">
              <a:extLst>
                <a:ext uri="{FF2B5EF4-FFF2-40B4-BE49-F238E27FC236}">
                  <a16:creationId xmlns:a16="http://schemas.microsoft.com/office/drawing/2014/main" xmlns="" id="{4BAC7FAF-F9D0-4C3B-A363-14F1DBD680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2372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9" name="Line 40">
              <a:extLst>
                <a:ext uri="{FF2B5EF4-FFF2-40B4-BE49-F238E27FC236}">
                  <a16:creationId xmlns:a16="http://schemas.microsoft.com/office/drawing/2014/main" xmlns="" id="{06CC6D09-39D7-4F22-9822-3007E79A18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2733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0" name="Line 41">
              <a:extLst>
                <a:ext uri="{FF2B5EF4-FFF2-40B4-BE49-F238E27FC236}">
                  <a16:creationId xmlns:a16="http://schemas.microsoft.com/office/drawing/2014/main" xmlns="" id="{BB09389C-0A56-4C56-AA9F-FF97E17B60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158"/>
              <a:ext cx="552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1" name="Line 42">
              <a:extLst>
                <a:ext uri="{FF2B5EF4-FFF2-40B4-BE49-F238E27FC236}">
                  <a16:creationId xmlns:a16="http://schemas.microsoft.com/office/drawing/2014/main" xmlns="" id="{10B1DCA3-C6E7-45B2-B4DE-298AB3F8D2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315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2" name="Line 43">
              <a:extLst>
                <a:ext uri="{FF2B5EF4-FFF2-40B4-BE49-F238E27FC236}">
                  <a16:creationId xmlns:a16="http://schemas.microsoft.com/office/drawing/2014/main" xmlns="" id="{DFC8CB90-FEF9-45D3-A6DA-55EB830386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6" y="0"/>
              <a:ext cx="0" cy="31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3" name="Line 44">
              <a:extLst>
                <a:ext uri="{FF2B5EF4-FFF2-40B4-BE49-F238E27FC236}">
                  <a16:creationId xmlns:a16="http://schemas.microsoft.com/office/drawing/2014/main" xmlns="" id="{1C0273D6-EEC1-4B8B-82C9-D0B07BEA52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0" y="0"/>
              <a:ext cx="0" cy="31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4" name="Line 45">
              <a:extLst>
                <a:ext uri="{FF2B5EF4-FFF2-40B4-BE49-F238E27FC236}">
                  <a16:creationId xmlns:a16="http://schemas.microsoft.com/office/drawing/2014/main" xmlns="" id="{955AA32B-83D6-4D72-B7DC-5A555325B8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0"/>
              <a:ext cx="0" cy="31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5" name="Line 46">
              <a:extLst>
                <a:ext uri="{FF2B5EF4-FFF2-40B4-BE49-F238E27FC236}">
                  <a16:creationId xmlns:a16="http://schemas.microsoft.com/office/drawing/2014/main" xmlns="" id="{5B10868F-4695-4032-ABFE-6FD239C37A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8" y="0"/>
              <a:ext cx="0" cy="31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6" name="Line 47">
              <a:extLst>
                <a:ext uri="{FF2B5EF4-FFF2-40B4-BE49-F238E27FC236}">
                  <a16:creationId xmlns:a16="http://schemas.microsoft.com/office/drawing/2014/main" xmlns="" id="{1248D472-9A54-4239-979B-8446563181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20" y="0"/>
              <a:ext cx="0" cy="315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2338" name="Text Box 30">
            <a:extLst>
              <a:ext uri="{FF2B5EF4-FFF2-40B4-BE49-F238E27FC236}">
                <a16:creationId xmlns:a16="http://schemas.microsoft.com/office/drawing/2014/main" xmlns="" id="{C6CEE870-69B8-4F9D-A6C2-A981EFA47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8388" y="372903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</a:p>
        </p:txBody>
      </p:sp>
      <p:sp>
        <p:nvSpPr>
          <p:cNvPr id="12339" name="AutoShape 77">
            <a:extLst>
              <a:ext uri="{FF2B5EF4-FFF2-40B4-BE49-F238E27FC236}">
                <a16:creationId xmlns:a16="http://schemas.microsoft.com/office/drawing/2014/main" xmlns="" id="{3FA0B700-1046-4262-BBB9-A824AE1A4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3638" y="2671763"/>
            <a:ext cx="457200" cy="457200"/>
          </a:xfrm>
          <a:prstGeom prst="pentagon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340" name="AutoShape 78">
            <a:extLst>
              <a:ext uri="{FF2B5EF4-FFF2-40B4-BE49-F238E27FC236}">
                <a16:creationId xmlns:a16="http://schemas.microsoft.com/office/drawing/2014/main" xmlns="" id="{969E68FF-4D0D-4C29-9951-016A557A1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9338" y="3243263"/>
            <a:ext cx="685800" cy="400050"/>
          </a:xfrm>
          <a:prstGeom prst="hexagon">
            <a:avLst>
              <a:gd name="adj" fmla="val 42857"/>
              <a:gd name="vf" fmla="val 11547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341" name="Line 80">
            <a:extLst>
              <a:ext uri="{FF2B5EF4-FFF2-40B4-BE49-F238E27FC236}">
                <a16:creationId xmlns:a16="http://schemas.microsoft.com/office/drawing/2014/main" xmlns="" id="{ADDF77C9-49D2-4D07-B0A3-1ECD487856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8388" y="2185988"/>
            <a:ext cx="628650" cy="34290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2" name="Line 81">
            <a:extLst>
              <a:ext uri="{FF2B5EF4-FFF2-40B4-BE49-F238E27FC236}">
                <a16:creationId xmlns:a16="http://schemas.microsoft.com/office/drawing/2014/main" xmlns="" id="{98837437-FD8C-428C-B51E-8DF88AA49E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30475" y="2671763"/>
            <a:ext cx="136525" cy="428625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3" name="Line 82">
            <a:extLst>
              <a:ext uri="{FF2B5EF4-FFF2-40B4-BE49-F238E27FC236}">
                <a16:creationId xmlns:a16="http://schemas.microsoft.com/office/drawing/2014/main" xmlns="" id="{7DF40F10-94DD-4091-A5EE-B06771E333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6188" y="2835275"/>
            <a:ext cx="377825" cy="287338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4" name="Line 83">
            <a:extLst>
              <a:ext uri="{FF2B5EF4-FFF2-40B4-BE49-F238E27FC236}">
                <a16:creationId xmlns:a16="http://schemas.microsoft.com/office/drawing/2014/main" xmlns="" id="{E297E9A3-E532-4F7D-8000-634994D803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3625" y="3257550"/>
            <a:ext cx="477838" cy="188913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5" name="Line 84">
            <a:extLst>
              <a:ext uri="{FF2B5EF4-FFF2-40B4-BE49-F238E27FC236}">
                <a16:creationId xmlns:a16="http://schemas.microsoft.com/office/drawing/2014/main" xmlns="" id="{50F36CBE-DF83-4897-8AE3-BB85231E382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9338" y="3438525"/>
            <a:ext cx="685800" cy="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6" name="Line 85">
            <a:extLst>
              <a:ext uri="{FF2B5EF4-FFF2-40B4-BE49-F238E27FC236}">
                <a16:creationId xmlns:a16="http://schemas.microsoft.com/office/drawing/2014/main" xmlns="" id="{047BB2A1-CDFF-41F5-8821-775C349B900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5213" y="3448050"/>
            <a:ext cx="509587" cy="18415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7" name="Line 86">
            <a:extLst>
              <a:ext uri="{FF2B5EF4-FFF2-40B4-BE49-F238E27FC236}">
                <a16:creationId xmlns:a16="http://schemas.microsoft.com/office/drawing/2014/main" xmlns="" id="{F7EA6CAA-9EDE-48A0-BAEF-B476D6187F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8388" y="4243388"/>
            <a:ext cx="571500" cy="11430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8" name="Line 87">
            <a:extLst>
              <a:ext uri="{FF2B5EF4-FFF2-40B4-BE49-F238E27FC236}">
                <a16:creationId xmlns:a16="http://schemas.microsoft.com/office/drawing/2014/main" xmlns="" id="{F88B5D28-1DAB-4F20-A165-3DCD5EFD95D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8388" y="4357688"/>
            <a:ext cx="685800" cy="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9" name="Line 88">
            <a:extLst>
              <a:ext uri="{FF2B5EF4-FFF2-40B4-BE49-F238E27FC236}">
                <a16:creationId xmlns:a16="http://schemas.microsoft.com/office/drawing/2014/main" xmlns="" id="{2DA085B4-F66A-4AF9-BDC4-518BA7DF92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8388" y="4357688"/>
            <a:ext cx="685800" cy="17145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50" name="Line 89">
            <a:extLst>
              <a:ext uri="{FF2B5EF4-FFF2-40B4-BE49-F238E27FC236}">
                <a16:creationId xmlns:a16="http://schemas.microsoft.com/office/drawing/2014/main" xmlns="" id="{7486F4B5-9805-4130-9F33-A09D2C54AE27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8388" y="4357688"/>
            <a:ext cx="571500" cy="28575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pSp>
        <p:nvGrpSpPr>
          <p:cNvPr id="3" name="Group 63">
            <a:extLst>
              <a:ext uri="{FF2B5EF4-FFF2-40B4-BE49-F238E27FC236}">
                <a16:creationId xmlns:a16="http://schemas.microsoft.com/office/drawing/2014/main" xmlns="" id="{D1D93F08-FA3E-4070-A6AE-3F3460FFB57A}"/>
              </a:ext>
            </a:extLst>
          </p:cNvPr>
          <p:cNvGrpSpPr>
            <a:grpSpLocks/>
          </p:cNvGrpSpPr>
          <p:nvPr/>
        </p:nvGrpSpPr>
        <p:grpSpPr bwMode="auto">
          <a:xfrm>
            <a:off x="2322513" y="4170363"/>
            <a:ext cx="696912" cy="471487"/>
            <a:chOff x="0" y="0"/>
            <a:chExt cx="586" cy="396"/>
          </a:xfrm>
        </p:grpSpPr>
        <p:sp>
          <p:nvSpPr>
            <p:cNvPr id="56381" name="Freeform 91">
              <a:extLst>
                <a:ext uri="{FF2B5EF4-FFF2-40B4-BE49-F238E27FC236}">
                  <a16:creationId xmlns:a16="http://schemas.microsoft.com/office/drawing/2014/main" xmlns="" id="{974ED6FB-BE6A-4001-9C46-1EA9279B9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"/>
              <a:ext cx="586" cy="394"/>
            </a:xfrm>
            <a:custGeom>
              <a:avLst/>
              <a:gdLst>
                <a:gd name="T0" fmla="*/ 6 w 586"/>
                <a:gd name="T1" fmla="*/ 158 h 394"/>
                <a:gd name="T2" fmla="*/ 0 w 586"/>
                <a:gd name="T3" fmla="*/ 362 h 394"/>
                <a:gd name="T4" fmla="*/ 158 w 586"/>
                <a:gd name="T5" fmla="*/ 394 h 394"/>
                <a:gd name="T6" fmla="*/ 482 w 586"/>
                <a:gd name="T7" fmla="*/ 392 h 394"/>
                <a:gd name="T8" fmla="*/ 586 w 586"/>
                <a:gd name="T9" fmla="*/ 302 h 394"/>
                <a:gd name="T10" fmla="*/ 570 w 586"/>
                <a:gd name="T11" fmla="*/ 152 h 394"/>
                <a:gd name="T12" fmla="*/ 488 w 586"/>
                <a:gd name="T13" fmla="*/ 56 h 394"/>
                <a:gd name="T14" fmla="*/ 292 w 586"/>
                <a:gd name="T1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6" h="394">
                  <a:moveTo>
                    <a:pt x="6" y="158"/>
                  </a:moveTo>
                  <a:lnTo>
                    <a:pt x="0" y="362"/>
                  </a:lnTo>
                  <a:lnTo>
                    <a:pt x="158" y="394"/>
                  </a:lnTo>
                  <a:lnTo>
                    <a:pt x="482" y="392"/>
                  </a:lnTo>
                  <a:lnTo>
                    <a:pt x="586" y="302"/>
                  </a:lnTo>
                  <a:lnTo>
                    <a:pt x="570" y="152"/>
                  </a:lnTo>
                  <a:lnTo>
                    <a:pt x="488" y="56"/>
                  </a:lnTo>
                  <a:lnTo>
                    <a:pt x="292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82" name="Freeform 92">
              <a:extLst>
                <a:ext uri="{FF2B5EF4-FFF2-40B4-BE49-F238E27FC236}">
                  <a16:creationId xmlns:a16="http://schemas.microsoft.com/office/drawing/2014/main" xmlns="" id="{D7B1596B-3BC5-456D-B493-44CAD15B4B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" y="0"/>
              <a:ext cx="296" cy="159"/>
            </a:xfrm>
            <a:custGeom>
              <a:avLst/>
              <a:gdLst>
                <a:gd name="T0" fmla="*/ 0 w 296"/>
                <a:gd name="T1" fmla="*/ 159 h 159"/>
                <a:gd name="T2" fmla="*/ 296 w 296"/>
                <a:gd name="T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6" h="159">
                  <a:moveTo>
                    <a:pt x="0" y="159"/>
                  </a:moveTo>
                  <a:lnTo>
                    <a:pt x="296" y="0"/>
                  </a:lnTo>
                </a:path>
              </a:pathLst>
            </a:custGeom>
            <a:noFill/>
            <a:ln w="381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2354" name="Line 90">
            <a:extLst>
              <a:ext uri="{FF2B5EF4-FFF2-40B4-BE49-F238E27FC236}">
                <a16:creationId xmlns:a16="http://schemas.microsoft.com/office/drawing/2014/main" xmlns="" id="{6D72D0B4-DCB8-425B-BC28-A85337A478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7913" y="4367213"/>
            <a:ext cx="171450" cy="28575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55" name="Text Box 38">
            <a:extLst>
              <a:ext uri="{FF2B5EF4-FFF2-40B4-BE49-F238E27FC236}">
                <a16:creationId xmlns:a16="http://schemas.microsoft.com/office/drawing/2014/main" xmlns="" id="{47740599-A4C8-46C4-A3B8-BBC8EC483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913" y="164623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12360" name="Text Box 43">
            <a:extLst>
              <a:ext uri="{FF2B5EF4-FFF2-40B4-BE49-F238E27FC236}">
                <a16:creationId xmlns:a16="http://schemas.microsoft.com/office/drawing/2014/main" xmlns="" id="{BEDCE261-9594-49B8-B7FC-B3F80386D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8588" y="4225925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n </a:t>
            </a:r>
            <a:r>
              <a:rPr lang="en-US" altLang="zh-CN" b="1" dirty="0" smtClean="0">
                <a:solidFill>
                  <a:srgbClr val="9B0909"/>
                </a:solidFill>
                <a:latin typeface="宋体" panose="02010600030101010101" pitchFamily="2" charset="-122"/>
              </a:rPr>
              <a:t>–</a:t>
            </a:r>
            <a:r>
              <a:rPr lang="en-US" altLang="zh-CN" b="1" dirty="0" smtClean="0">
                <a:solidFill>
                  <a:srgbClr val="9B0909"/>
                </a:solidFill>
                <a:latin typeface="Times New Roman" panose="02020603050405020304" pitchFamily="18" charset="0"/>
              </a:rPr>
              <a:t>3 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12361" name="Text Box 45">
            <a:extLst>
              <a:ext uri="{FF2B5EF4-FFF2-40B4-BE49-F238E27FC236}">
                <a16:creationId xmlns:a16="http://schemas.microsoft.com/office/drawing/2014/main" xmlns="" id="{9EB137D9-ACC7-40FA-B51C-DBB5A7C1A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913" y="217805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2362" name="Text Box 46">
            <a:extLst>
              <a:ext uri="{FF2B5EF4-FFF2-40B4-BE49-F238E27FC236}">
                <a16:creationId xmlns:a16="http://schemas.microsoft.com/office/drawing/2014/main" xmlns="" id="{B994DCB3-BBE3-4257-AC85-94563C015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913" y="273050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2363" name="Text Box 47">
            <a:extLst>
              <a:ext uri="{FF2B5EF4-FFF2-40B4-BE49-F238E27FC236}">
                <a16:creationId xmlns:a16="http://schemas.microsoft.com/office/drawing/2014/main" xmlns="" id="{1B8EFB7B-DBBF-4266-845B-16F505947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913" y="328295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2365" name="Text Box 63">
            <a:extLst>
              <a:ext uri="{FF2B5EF4-FFF2-40B4-BE49-F238E27FC236}">
                <a16:creationId xmlns:a16="http://schemas.microsoft.com/office/drawing/2014/main" xmlns="" id="{28D6F3FC-793C-4209-AEF6-6663161B5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1813" y="164623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2367" name="Text Box 65">
            <a:extLst>
              <a:ext uri="{FF2B5EF4-FFF2-40B4-BE49-F238E27FC236}">
                <a16:creationId xmlns:a16="http://schemas.microsoft.com/office/drawing/2014/main" xmlns="" id="{6F2C91F2-266C-444E-B26F-A7E9D77E3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1813" y="217805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2369" name="Text Box 67">
            <a:extLst>
              <a:ext uri="{FF2B5EF4-FFF2-40B4-BE49-F238E27FC236}">
                <a16:creationId xmlns:a16="http://schemas.microsoft.com/office/drawing/2014/main" xmlns="" id="{DEB9EB06-501E-40BC-9F8E-19987CBC2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1813" y="273050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2371" name="Text Box 69">
            <a:extLst>
              <a:ext uri="{FF2B5EF4-FFF2-40B4-BE49-F238E27FC236}">
                <a16:creationId xmlns:a16="http://schemas.microsoft.com/office/drawing/2014/main" xmlns="" id="{BEF8DCF4-2117-4C70-A4B8-70AD560CC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1813" y="328295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2372" name="Text Box 70">
            <a:extLst>
              <a:ext uri="{FF2B5EF4-FFF2-40B4-BE49-F238E27FC236}">
                <a16:creationId xmlns:a16="http://schemas.microsoft.com/office/drawing/2014/main" xmlns="" id="{1ACC9832-1E54-4DD3-9671-5F34C098F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9888" y="4225925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 n </a:t>
            </a:r>
            <a:r>
              <a:rPr lang="en-US" altLang="zh-CN" b="1" dirty="0" smtClean="0">
                <a:solidFill>
                  <a:srgbClr val="9B0909"/>
                </a:solidFill>
                <a:latin typeface="宋体" panose="02010600030101010101" pitchFamily="2" charset="-122"/>
              </a:rPr>
              <a:t>–</a:t>
            </a:r>
            <a:r>
              <a:rPr lang="en-US" altLang="zh-CN" b="1" dirty="0" smtClean="0">
                <a:solidFill>
                  <a:srgbClr val="9B0909"/>
                </a:solidFill>
                <a:latin typeface="Times New Roman" panose="02020603050405020304" pitchFamily="18" charset="0"/>
              </a:rPr>
              <a:t>2 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12373" name="Text Box 71">
            <a:extLst>
              <a:ext uri="{FF2B5EF4-FFF2-40B4-BE49-F238E27FC236}">
                <a16:creationId xmlns:a16="http://schemas.microsoft.com/office/drawing/2014/main" xmlns="" id="{873005FD-4CEB-488F-AA9A-6B08B063C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340" y="4225925"/>
            <a:ext cx="1862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B0909"/>
                </a:solidFill>
                <a:latin typeface="Times New Roman" panose="02020603050405020304" pitchFamily="18" charset="0"/>
              </a:rPr>
              <a:t>（ </a:t>
            </a:r>
            <a:r>
              <a:rPr lang="en-US" altLang="zh-CN" b="1" i="1" dirty="0">
                <a:latin typeface="Times New Roman" panose="02020603050405020304" pitchFamily="18" charset="0"/>
              </a:rPr>
              <a:t>n </a:t>
            </a:r>
            <a:r>
              <a:rPr lang="en-US" altLang="zh-CN" b="1" dirty="0" smtClean="0">
                <a:solidFill>
                  <a:srgbClr val="9B0909"/>
                </a:solidFill>
                <a:latin typeface="宋体" panose="02010600030101010101" pitchFamily="2" charset="-122"/>
              </a:rPr>
              <a:t>–</a:t>
            </a:r>
            <a:r>
              <a:rPr lang="en-US" altLang="zh-CN" b="1" dirty="0" smtClean="0">
                <a:solidFill>
                  <a:srgbClr val="9B0909"/>
                </a:solidFill>
                <a:latin typeface="Times New Roman" panose="02020603050405020304" pitchFamily="18" charset="0"/>
              </a:rPr>
              <a:t>2 </a:t>
            </a:r>
            <a:r>
              <a:rPr lang="zh-CN" altLang="en-US" b="1" dirty="0">
                <a:solidFill>
                  <a:srgbClr val="9B0909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b="1" dirty="0">
                <a:solidFill>
                  <a:srgbClr val="9B09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b="1" dirty="0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endParaRPr lang="en-US" altLang="zh-CN" b="1" dirty="0">
              <a:solidFill>
                <a:srgbClr val="9B09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4" name="Text Box 72">
            <a:extLst>
              <a:ext uri="{FF2B5EF4-FFF2-40B4-BE49-F238E27FC236}">
                <a16:creationId xmlns:a16="http://schemas.microsoft.com/office/drawing/2014/main" xmlns="" id="{27F787DA-942D-460E-86E4-FE5226340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63" y="1646238"/>
            <a:ext cx="151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</a:rPr>
              <a:t>1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endParaRPr lang="en-US" altLang="zh-CN" b="1">
              <a:solidFill>
                <a:srgbClr val="9B09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5" name="Text Box 73">
            <a:extLst>
              <a:ext uri="{FF2B5EF4-FFF2-40B4-BE49-F238E27FC236}">
                <a16:creationId xmlns:a16="http://schemas.microsoft.com/office/drawing/2014/main" xmlns="" id="{1ACF3EE5-DADB-49EC-A0C1-2D78E69E0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2178050"/>
            <a:ext cx="1570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360º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6" name="Text Box 74">
            <a:extLst>
              <a:ext uri="{FF2B5EF4-FFF2-40B4-BE49-F238E27FC236}">
                <a16:creationId xmlns:a16="http://schemas.microsoft.com/office/drawing/2014/main" xmlns="" id="{85CB8555-E01F-4FA4-9290-606D2BECE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2730500"/>
            <a:ext cx="1668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540º</a:t>
            </a:r>
            <a:endParaRPr lang="en-US" altLang="zh-CN" b="1">
              <a:solidFill>
                <a:srgbClr val="9B09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7" name="Text Box 75">
            <a:extLst>
              <a:ext uri="{FF2B5EF4-FFF2-40B4-BE49-F238E27FC236}">
                <a16:creationId xmlns:a16="http://schemas.microsoft.com/office/drawing/2014/main" xmlns="" id="{BFD81EB7-9209-4035-ADCB-9763B36A9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3282950"/>
            <a:ext cx="1570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sym typeface="Arial" panose="020B0604020202020204" pitchFamily="34" charset="0"/>
              </a:rPr>
              <a:t>4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720º</a:t>
            </a:r>
            <a:endParaRPr lang="en-US" altLang="zh-CN" b="1">
              <a:solidFill>
                <a:srgbClr val="9B09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8" name="Text Box 30">
            <a:extLst>
              <a:ext uri="{FF2B5EF4-FFF2-40B4-BE49-F238E27FC236}">
                <a16:creationId xmlns:a16="http://schemas.microsoft.com/office/drawing/2014/main" xmlns="" id="{67A67FF5-ABDA-4342-9C1E-185F4E9EA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0963" y="374173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</a:p>
        </p:txBody>
      </p:sp>
      <p:sp>
        <p:nvSpPr>
          <p:cNvPr id="12379" name="Text Box 30">
            <a:extLst>
              <a:ext uri="{FF2B5EF4-FFF2-40B4-BE49-F238E27FC236}">
                <a16:creationId xmlns:a16="http://schemas.microsoft.com/office/drawing/2014/main" xmlns="" id="{7F0D5495-DF78-4A7A-B3AB-DE97F9D8F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6713" y="3775075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</a:p>
        </p:txBody>
      </p:sp>
      <p:sp>
        <p:nvSpPr>
          <p:cNvPr id="12380" name="Text Box 30">
            <a:extLst>
              <a:ext uri="{FF2B5EF4-FFF2-40B4-BE49-F238E27FC236}">
                <a16:creationId xmlns:a16="http://schemas.microsoft.com/office/drawing/2014/main" xmlns="" id="{455CB0D3-380E-4D9B-88DA-D773711523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9888" y="372268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</a:p>
        </p:txBody>
      </p:sp>
      <p:sp>
        <p:nvSpPr>
          <p:cNvPr id="12381" name="AutoShape 93">
            <a:extLst>
              <a:ext uri="{FF2B5EF4-FFF2-40B4-BE49-F238E27FC236}">
                <a16:creationId xmlns:a16="http://schemas.microsoft.com/office/drawing/2014/main" xmlns="" id="{01CE67E6-3313-43B0-9299-7F91BA22D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050" y="2190750"/>
            <a:ext cx="666750" cy="344488"/>
          </a:xfrm>
          <a:prstGeom prst="parallelogram">
            <a:avLst>
              <a:gd name="adj" fmla="val 48387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56403" name="Text Box 30">
            <a:extLst>
              <a:ext uri="{FF2B5EF4-FFF2-40B4-BE49-F238E27FC236}">
                <a16:creationId xmlns:a16="http://schemas.microsoft.com/office/drawing/2014/main" xmlns="" id="{BA49CA77-3BBE-4CEB-8F42-AEAAA85EE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7313" y="3770313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</a:p>
        </p:txBody>
      </p:sp>
      <p:sp>
        <p:nvSpPr>
          <p:cNvPr id="56404" name="Rectangle 2">
            <a:extLst>
              <a:ext uri="{FF2B5EF4-FFF2-40B4-BE49-F238E27FC236}">
                <a16:creationId xmlns:a16="http://schemas.microsoft.com/office/drawing/2014/main" xmlns="" id="{D554FA1A-3B4C-4655-AFBE-9DD4ABBE5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9162" y="346075"/>
            <a:ext cx="2524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由特殊到一般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</a:p>
        </p:txBody>
      </p:sp>
      <p:grpSp>
        <p:nvGrpSpPr>
          <p:cNvPr id="90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91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93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8" grpId="0"/>
      <p:bldP spid="12339" grpId="0" bldLvl="0" animBg="1"/>
      <p:bldP spid="12340" grpId="0" bldLvl="0" animBg="1"/>
      <p:bldP spid="12355" grpId="0"/>
      <p:bldP spid="12360" grpId="0"/>
      <p:bldP spid="12361" grpId="0"/>
      <p:bldP spid="12362" grpId="0"/>
      <p:bldP spid="12363" grpId="0"/>
      <p:bldP spid="12365" grpId="0"/>
      <p:bldP spid="12367" grpId="0"/>
      <p:bldP spid="12369" grpId="0"/>
      <p:bldP spid="12371" grpId="0"/>
      <p:bldP spid="12372" grpId="0"/>
      <p:bldP spid="12374" grpId="0"/>
      <p:bldP spid="12378" grpId="0"/>
      <p:bldP spid="12379" grpId="0"/>
      <p:bldP spid="1238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>
            <a:extLst>
              <a:ext uri="{FF2B5EF4-FFF2-40B4-BE49-F238E27FC236}">
                <a16:creationId xmlns:a16="http://schemas.microsoft.com/office/drawing/2014/main" xmlns="" id="{5FF1D20A-EC80-43B7-8042-96CB2718C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7145" y="546158"/>
            <a:ext cx="919163" cy="4318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分割</a:t>
            </a:r>
          </a:p>
        </p:txBody>
      </p:sp>
      <p:cxnSp>
        <p:nvCxnSpPr>
          <p:cNvPr id="14339" name="直接箭头连接符 2">
            <a:extLst>
              <a:ext uri="{FF2B5EF4-FFF2-40B4-BE49-F238E27FC236}">
                <a16:creationId xmlns:a16="http://schemas.microsoft.com/office/drawing/2014/main" xmlns="" id="{7F14FA16-58D7-4291-B902-4EE44EF5FC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5663" y="1089083"/>
            <a:ext cx="1609725" cy="635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1">
            <a:extLst>
              <a:ext uri="{FF2B5EF4-FFF2-40B4-BE49-F238E27FC236}">
                <a16:creationId xmlns:a16="http://schemas.microsoft.com/office/drawing/2014/main" xmlns="" id="{4CFBAA93-8676-4A11-B15B-D1FAD26FC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904933"/>
            <a:ext cx="9810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6" rIns="68571" bIns="34286">
            <a:spAutoFit/>
          </a:bodyPr>
          <a:lstStyle>
            <a:lvl1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762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762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762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762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多边形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xmlns="" id="{11AD3398-D353-4B34-856F-434E4AC06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3800" y="904933"/>
            <a:ext cx="120650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6" rIns="68571" bIns="34286">
            <a:spAutoFit/>
          </a:bodyPr>
          <a:lstStyle>
            <a:lvl1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762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762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762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762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7626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三角形</a:t>
            </a:r>
          </a:p>
        </p:txBody>
      </p:sp>
      <p:sp>
        <p:nvSpPr>
          <p:cNvPr id="14342" name="矩形 5">
            <a:extLst>
              <a:ext uri="{FF2B5EF4-FFF2-40B4-BE49-F238E27FC236}">
                <a16:creationId xmlns:a16="http://schemas.microsoft.com/office/drawing/2014/main" xmlns="" id="{A467A10F-0820-40DD-9F9C-335D73C13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0413" y="1706621"/>
            <a:ext cx="1800225" cy="804862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分割点与多边形的位置关系</a:t>
            </a:r>
          </a:p>
        </p:txBody>
      </p:sp>
      <p:sp>
        <p:nvSpPr>
          <p:cNvPr id="14343" name="下箭头 6">
            <a:extLst>
              <a:ext uri="{FF2B5EF4-FFF2-40B4-BE49-F238E27FC236}">
                <a16:creationId xmlns:a16="http://schemas.microsoft.com/office/drawing/2014/main" xmlns="" id="{87C2416B-1D6B-4A25-B636-C6638980A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188" y="1165283"/>
            <a:ext cx="55562" cy="485775"/>
          </a:xfrm>
          <a:prstGeom prst="downArrow">
            <a:avLst>
              <a:gd name="adj1" fmla="val 50000"/>
              <a:gd name="adj2" fmla="val 50474"/>
            </a:avLst>
          </a:prstGeom>
          <a:solidFill>
            <a:schemeClr val="tx1"/>
          </a:solidFill>
          <a:ln w="31750">
            <a:solidFill>
              <a:srgbClr val="EB2A03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4344" name="矩形 7">
            <a:extLst>
              <a:ext uri="{FF2B5EF4-FFF2-40B4-BE49-F238E27FC236}">
                <a16:creationId xmlns:a16="http://schemas.microsoft.com/office/drawing/2014/main" xmlns="" id="{AD120926-4A8B-48CF-B925-0DF98F5FD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4388" y="2932171"/>
            <a:ext cx="787400" cy="4016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顶点</a:t>
            </a:r>
          </a:p>
        </p:txBody>
      </p:sp>
      <p:sp>
        <p:nvSpPr>
          <p:cNvPr id="14345" name="矩形 8">
            <a:extLst>
              <a:ext uri="{FF2B5EF4-FFF2-40B4-BE49-F238E27FC236}">
                <a16:creationId xmlns:a16="http://schemas.microsoft.com/office/drawing/2014/main" xmlns="" id="{CA52A064-8C03-4066-A4D7-CEF210124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7888" y="2919471"/>
            <a:ext cx="747712" cy="4143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边上</a:t>
            </a:r>
          </a:p>
        </p:txBody>
      </p:sp>
      <p:sp>
        <p:nvSpPr>
          <p:cNvPr id="14346" name="矩形 9">
            <a:extLst>
              <a:ext uri="{FF2B5EF4-FFF2-40B4-BE49-F238E27FC236}">
                <a16:creationId xmlns:a16="http://schemas.microsoft.com/office/drawing/2014/main" xmlns="" id="{D2D610D2-7AE7-4A30-9AE6-3D1DCDFF3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9463" y="2906771"/>
            <a:ext cx="736600" cy="40005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内部</a:t>
            </a:r>
          </a:p>
        </p:txBody>
      </p:sp>
      <p:sp>
        <p:nvSpPr>
          <p:cNvPr id="14347" name="矩形 10">
            <a:extLst>
              <a:ext uri="{FF2B5EF4-FFF2-40B4-BE49-F238E27FC236}">
                <a16:creationId xmlns:a16="http://schemas.microsoft.com/office/drawing/2014/main" xmlns="" id="{3BC883B7-FB42-4FC2-BDF3-4E76417BD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8650" y="2949633"/>
            <a:ext cx="838200" cy="3571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外部</a:t>
            </a:r>
          </a:p>
        </p:txBody>
      </p:sp>
      <p:sp>
        <p:nvSpPr>
          <p:cNvPr id="17" name="矩形 57">
            <a:extLst>
              <a:ext uri="{FF2B5EF4-FFF2-40B4-BE49-F238E27FC236}">
                <a16:creationId xmlns:a16="http://schemas.microsoft.com/office/drawing/2014/main" xmlns="" id="{0DBE9648-BF66-41F4-AD02-4B9660CB7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538" y="904933"/>
            <a:ext cx="1311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6" rIns="68571" bIns="34286">
            <a:spAutoFit/>
          </a:bodyPr>
          <a:lstStyle>
            <a:lvl1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746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746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746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746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转化思想</a:t>
            </a:r>
          </a:p>
        </p:txBody>
      </p:sp>
      <p:sp>
        <p:nvSpPr>
          <p:cNvPr id="11267" name="矩形 112">
            <a:extLst>
              <a:ext uri="{FF2B5EF4-FFF2-40B4-BE49-F238E27FC236}">
                <a16:creationId xmlns:a16="http://schemas.microsoft.com/office/drawing/2014/main" xmlns="" id="{0F1A3327-6FB0-493E-99B4-F904437DF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173" y="3522318"/>
            <a:ext cx="3081830" cy="541876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多边形的内角和公式</a:t>
            </a:r>
          </a:p>
        </p:txBody>
      </p:sp>
      <p:sp>
        <p:nvSpPr>
          <p:cNvPr id="11268" name="TextBox 7">
            <a:extLst>
              <a:ext uri="{FF2B5EF4-FFF2-40B4-BE49-F238E27FC236}">
                <a16:creationId xmlns:a16="http://schemas.microsoft.com/office/drawing/2014/main" xmlns="" id="{6632F09D-9B05-427F-BE3C-139610BC6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3712" y="3538241"/>
            <a:ext cx="4429418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边形内角和等于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)×180 °.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左大括号 2">
            <a:extLst>
              <a:ext uri="{FF2B5EF4-FFF2-40B4-BE49-F238E27FC236}">
                <a16:creationId xmlns:a16="http://schemas.microsoft.com/office/drawing/2014/main" xmlns="" id="{033F6DFA-E28C-44FD-AF11-22AB0E9B7304}"/>
              </a:ext>
            </a:extLst>
          </p:cNvPr>
          <p:cNvSpPr/>
          <p:nvPr/>
        </p:nvSpPr>
        <p:spPr>
          <a:xfrm rot="5400000">
            <a:off x="4178300" y="881121"/>
            <a:ext cx="396875" cy="365760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xmlns="" id="{89B3B3BC-98AD-454C-A8E0-8452441C7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721" y="4125128"/>
            <a:ext cx="86055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注意：</a:t>
            </a:r>
            <a:r>
              <a:rPr lang="zh-CN" altLang="en-US" sz="2400" b="1" dirty="0">
                <a:latin typeface="+mn-lt"/>
              </a:rPr>
              <a:t>①</a:t>
            </a:r>
            <a:r>
              <a:rPr lang="en-US" altLang="zh-CN" sz="2400" b="1" i="1" dirty="0">
                <a:latin typeface="+mn-lt"/>
              </a:rPr>
              <a:t>n</a:t>
            </a:r>
            <a:r>
              <a:rPr lang="zh-CN" altLang="en-US" sz="2400" b="1" dirty="0">
                <a:latin typeface="+mn-lt"/>
              </a:rPr>
              <a:t>边形的内角和随边数的增加而增</a:t>
            </a:r>
            <a:r>
              <a:rPr lang="zh-CN" altLang="en-US" sz="2400" b="1" dirty="0" smtClean="0">
                <a:latin typeface="+mn-lt"/>
              </a:rPr>
              <a:t>加，每</a:t>
            </a:r>
            <a:r>
              <a:rPr lang="zh-CN" altLang="en-US" sz="2400" b="1" dirty="0">
                <a:latin typeface="+mn-lt"/>
              </a:rPr>
              <a:t>增加一条</a:t>
            </a:r>
            <a:r>
              <a:rPr lang="zh-CN" altLang="en-US" sz="2400" b="1" dirty="0" smtClean="0">
                <a:latin typeface="+mn-lt"/>
              </a:rPr>
              <a:t>边其</a:t>
            </a:r>
            <a:r>
              <a:rPr lang="zh-CN" altLang="en-US" sz="2400" b="1" dirty="0">
                <a:latin typeface="+mn-lt"/>
              </a:rPr>
              <a:t>内角和增加</a:t>
            </a:r>
            <a:r>
              <a:rPr lang="en-US" altLang="zh-CN" sz="2400" b="1" dirty="0">
                <a:latin typeface="+mn-lt"/>
              </a:rPr>
              <a:t>180</a:t>
            </a:r>
            <a:r>
              <a:rPr lang="zh-CN" altLang="en-US" sz="2400" b="1" dirty="0">
                <a:latin typeface="+mn-lt"/>
              </a:rPr>
              <a:t>°</a:t>
            </a:r>
            <a:r>
              <a:rPr lang="en-US" altLang="zh-CN" sz="2400" b="1" dirty="0">
                <a:latin typeface="+mn-lt"/>
              </a:rPr>
              <a:t>.②</a:t>
            </a:r>
            <a:r>
              <a:rPr lang="zh-CN" altLang="en-US" sz="2400" b="1" dirty="0">
                <a:latin typeface="+mn-lt"/>
              </a:rPr>
              <a:t>多边形的内角和是</a:t>
            </a:r>
            <a:r>
              <a:rPr lang="en-US" altLang="zh-CN" sz="2400" b="1" dirty="0">
                <a:latin typeface="+mn-lt"/>
              </a:rPr>
              <a:t>180</a:t>
            </a:r>
            <a:r>
              <a:rPr lang="zh-CN" altLang="en-US" sz="2400" b="1" dirty="0">
                <a:latin typeface="+mn-lt"/>
              </a:rPr>
              <a:t>°的整倍数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grpSp>
        <p:nvGrpSpPr>
          <p:cNvPr id="22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3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0995" y="685064"/>
            <a:ext cx="687763" cy="2421732"/>
            <a:chOff x="3131762" y="248416"/>
            <a:chExt cx="687763" cy="2421732"/>
          </a:xfrm>
        </p:grpSpPr>
        <p:sp>
          <p:nvSpPr>
            <p:cNvPr id="28" name="圆角矩形 27"/>
            <p:cNvSpPr/>
            <p:nvPr/>
          </p:nvSpPr>
          <p:spPr>
            <a:xfrm rot="5400000">
              <a:off x="2574339" y="1531486"/>
              <a:ext cx="1802607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  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/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538426" y="1466893"/>
            <a:ext cx="553998" cy="15414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pc="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归纳</a:t>
            </a:r>
            <a:r>
              <a:rPr lang="zh-CN" altLang="en-US" sz="2400" b="1" spc="300" dirty="0"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4" grpId="0"/>
      <p:bldP spid="5" grpId="0"/>
      <p:bldP spid="14342" grpId="0" bldLvl="0" animBg="1"/>
      <p:bldP spid="14343" grpId="0" bldLvl="0" animBg="1"/>
      <p:bldP spid="14344" grpId="0" bldLvl="0" animBg="1"/>
      <p:bldP spid="14345" grpId="0" bldLvl="0" animBg="1"/>
      <p:bldP spid="14346" grpId="0" bldLvl="0" animBg="1"/>
      <p:bldP spid="14347" grpId="0" bldLvl="0" animBg="1"/>
      <p:bldP spid="17" grpId="0"/>
      <p:bldP spid="11267" grpId="0" bldLvl="0"/>
      <p:bldP spid="11268" grpId="0" animBg="1"/>
      <p:bldP spid="3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">
            <a:extLst>
              <a:ext uri="{FF2B5EF4-FFF2-40B4-BE49-F238E27FC236}">
                <a16:creationId xmlns:a16="http://schemas.microsoft.com/office/drawing/2014/main" xmlns="" id="{10298346-DC46-465F-8851-4B51A2043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586" y="949750"/>
            <a:ext cx="765718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2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一个多边形的内角和比四边形的内角和多720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且这个多边形的各内角都相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等，这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个多边形的每个内角是多少度？</a:t>
            </a:r>
          </a:p>
        </p:txBody>
      </p:sp>
      <p:sp>
        <p:nvSpPr>
          <p:cNvPr id="15362" name="文本框 2">
            <a:extLst>
              <a:ext uri="{FF2B5EF4-FFF2-40B4-BE49-F238E27FC236}">
                <a16:creationId xmlns:a16="http://schemas.microsoft.com/office/drawing/2014/main" xmlns="" id="{4ABC6D69-FBD3-439D-B4C6-C00CE277E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2394" y="2635072"/>
            <a:ext cx="7377239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设这个多边形边数为</a:t>
            </a:r>
            <a:r>
              <a:rPr lang="zh-CN" altLang="en-US" sz="22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</a:rPr>
              <a:t>，则</a:t>
            </a:r>
            <a:endParaRPr lang="zh-CN" altLang="en-US" sz="22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     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）•</a:t>
            </a: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180=360+720，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        解得</a:t>
            </a:r>
            <a:r>
              <a:rPr lang="zh-CN" altLang="en-US" sz="22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</a:rPr>
              <a:t>=8，   </a:t>
            </a: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∵这个多边形的每个内角都相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</a:rPr>
              <a:t>等，</a:t>
            </a:r>
            <a:endParaRPr lang="zh-CN" altLang="en-US" sz="22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      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8–</a:t>
            </a: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）×180°</a:t>
            </a: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1080</a:t>
            </a: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°，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         ∴它每一个内角的度数为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1080°÷8=135°</a:t>
            </a:r>
            <a:r>
              <a:rPr lang="zh-CN" altLang="en-US" sz="22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．</a:t>
            </a:r>
          </a:p>
        </p:txBody>
      </p:sp>
      <p:grpSp>
        <p:nvGrpSpPr>
          <p:cNvPr id="58375" name="组合 6">
            <a:extLst>
              <a:ext uri="{FF2B5EF4-FFF2-40B4-BE49-F238E27FC236}">
                <a16:creationId xmlns:a16="http://schemas.microsoft.com/office/drawing/2014/main" xmlns="" id="{301ED1D0-D500-4CE8-A7A6-FCA32D8303C7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542925"/>
            <a:ext cx="1858963" cy="490538"/>
            <a:chOff x="427462" y="558483"/>
            <a:chExt cx="1858351" cy="491808"/>
          </a:xfrm>
        </p:grpSpPr>
        <p:grpSp>
          <p:nvGrpSpPr>
            <p:cNvPr id="58376" name="组合 5">
              <a:extLst>
                <a:ext uri="{FF2B5EF4-FFF2-40B4-BE49-F238E27FC236}">
                  <a16:creationId xmlns:a16="http://schemas.microsoft.com/office/drawing/2014/main" xmlns="" id="{439304A5-5ADB-441D-B763-389A1546F4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83233188-0B20-49D5-861C-DD4E73649EBF}"/>
                  </a:ext>
                </a:extLst>
              </p:cNvPr>
              <p:cNvSpPr/>
              <p:nvPr/>
            </p:nvSpPr>
            <p:spPr>
              <a:xfrm>
                <a:off x="2177459" y="-557288"/>
                <a:ext cx="426897" cy="42655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14905764-FDB4-4270-87BA-48BF55C89701}"/>
                  </a:ext>
                </a:extLst>
              </p:cNvPr>
              <p:cNvSpPr/>
              <p:nvPr/>
            </p:nvSpPr>
            <p:spPr>
              <a:xfrm>
                <a:off x="2507550" y="-557288"/>
                <a:ext cx="426897" cy="42655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BD56AD6A-947A-4450-A32D-15FF614F062D}"/>
                  </a:ext>
                </a:extLst>
              </p:cNvPr>
              <p:cNvSpPr/>
              <p:nvPr/>
            </p:nvSpPr>
            <p:spPr>
              <a:xfrm>
                <a:off x="2837642" y="-557288"/>
                <a:ext cx="426897" cy="42655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C5DBD460-3C04-4FEB-AB65-E7F34F22EC98}"/>
                  </a:ext>
                </a:extLst>
              </p:cNvPr>
              <p:cNvSpPr/>
              <p:nvPr/>
            </p:nvSpPr>
            <p:spPr>
              <a:xfrm>
                <a:off x="3167733" y="-557288"/>
                <a:ext cx="426897" cy="42655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86B840DB-29E0-4B91-AA60-6D3DB2002CDA}"/>
                  </a:ext>
                </a:extLst>
              </p:cNvPr>
              <p:cNvSpPr/>
              <p:nvPr/>
            </p:nvSpPr>
            <p:spPr>
              <a:xfrm>
                <a:off x="3567652" y="-557288"/>
                <a:ext cx="426897" cy="42655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58382" name="文本框 11">
              <a:extLst>
                <a:ext uri="{FF2B5EF4-FFF2-40B4-BE49-F238E27FC236}">
                  <a16:creationId xmlns:a16="http://schemas.microsoft.com/office/drawing/2014/main" xmlns="" id="{77FE91C4-E61E-4BC8-8B79-C623DA5B8E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8383" name="文本框 1">
            <a:extLst>
              <a:ext uri="{FF2B5EF4-FFF2-40B4-BE49-F238E27FC236}">
                <a16:creationId xmlns:a16="http://schemas.microsoft.com/office/drawing/2014/main" xmlns="" id="{AC742159-958B-4951-A8FB-E094AF161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6288" y="576263"/>
            <a:ext cx="5260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lt"/>
                <a:ea typeface="黑体" panose="02010609060101010101" pitchFamily="49" charset="-122"/>
              </a:rPr>
              <a:t>利用多边形内角和公式求角度或边数</a:t>
            </a:r>
          </a:p>
        </p:txBody>
      </p:sp>
      <p:grpSp>
        <p:nvGrpSpPr>
          <p:cNvPr id="17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8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8">
            <a:extLst>
              <a:ext uri="{FF2B5EF4-FFF2-40B4-BE49-F238E27FC236}">
                <a16:creationId xmlns:a16="http://schemas.microsoft.com/office/drawing/2014/main" xmlns="" id="{D2282B83-ABFD-4659-B8F4-5E0747144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158" y="713699"/>
            <a:ext cx="5291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据多边形的内角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和完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成下列题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目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4090" name="Rectangle 10">
            <a:extLst>
              <a:ext uri="{FF2B5EF4-FFF2-40B4-BE49-F238E27FC236}">
                <a16:creationId xmlns:a16="http://schemas.microsoft.com/office/drawing/2014/main" xmlns="" id="{CF054FA5-09E2-487E-A038-8BCF12D16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74" y="1215657"/>
            <a:ext cx="9144000" cy="307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(1)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个多边形的内角和是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720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，这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个多边形的边数是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条       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条       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条         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条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(2)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一个多边形的边数为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条，则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这个多边形的内角和是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900°      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540°     C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1080°     D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360°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(3)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一个多边形增加一条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边，那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么它的内角和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．增加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180°   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．增加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360°   C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．减少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360°    D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不变</a:t>
            </a:r>
            <a:endParaRPr lang="en-US" altLang="zh-CN" sz="2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4092" name="Rectangle 12">
            <a:extLst>
              <a:ext uri="{FF2B5EF4-FFF2-40B4-BE49-F238E27FC236}">
                <a16:creationId xmlns:a16="http://schemas.microsoft.com/office/drawing/2014/main" xmlns="" id="{2D6DEB93-BDA9-40D2-B73A-B3115291D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2296" y="1363498"/>
            <a:ext cx="6575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solidFill>
                  <a:srgbClr val="FF0000"/>
                </a:solidFill>
                <a:latin typeface="+mn-lt"/>
              </a:rPr>
              <a:t>C</a:t>
            </a:r>
          </a:p>
        </p:txBody>
      </p:sp>
      <p:sp>
        <p:nvSpPr>
          <p:cNvPr id="174094" name="Rectangle 14">
            <a:extLst>
              <a:ext uri="{FF2B5EF4-FFF2-40B4-BE49-F238E27FC236}">
                <a16:creationId xmlns:a16="http://schemas.microsoft.com/office/drawing/2014/main" xmlns="" id="{E20757C0-380D-4581-9BFF-A93F61344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183" y="2356002"/>
            <a:ext cx="6575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solidFill>
                  <a:srgbClr val="FF0000"/>
                </a:solidFill>
                <a:latin typeface="+mn-lt"/>
              </a:rPr>
              <a:t>C</a:t>
            </a:r>
          </a:p>
        </p:txBody>
      </p:sp>
      <p:sp>
        <p:nvSpPr>
          <p:cNvPr id="174096" name="Rectangle 16">
            <a:extLst>
              <a:ext uri="{FF2B5EF4-FFF2-40B4-BE49-F238E27FC236}">
                <a16:creationId xmlns:a16="http://schemas.microsoft.com/office/drawing/2014/main" xmlns="" id="{49710A0C-FF9F-4CD1-917E-B8A591841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9260" y="3318952"/>
            <a:ext cx="6575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solidFill>
                  <a:srgbClr val="FF0000"/>
                </a:solidFill>
                <a:latin typeface="+mn-lt"/>
              </a:rPr>
              <a:t>A</a:t>
            </a:r>
          </a:p>
        </p:txBody>
      </p:sp>
      <p:grpSp>
        <p:nvGrpSpPr>
          <p:cNvPr id="11" name="组合 5">
            <a:extLst>
              <a:ext uri="{FF2B5EF4-FFF2-40B4-BE49-F238E27FC236}">
                <a16:creationId xmlns:a16="http://schemas.microsoft.com/office/drawing/2014/main" xmlns="" id="{A8817AF1-2E4A-456B-AC79-E4B7B67C1454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74834"/>
            <a:ext cx="2006600" cy="477838"/>
            <a:chOff x="248" y="35"/>
            <a:chExt cx="3160" cy="752"/>
          </a:xfrm>
        </p:grpSpPr>
        <p:sp>
          <p:nvSpPr>
            <p:cNvPr id="12" name="文本框 15">
              <a:extLst>
                <a:ext uri="{FF2B5EF4-FFF2-40B4-BE49-F238E27FC236}">
                  <a16:creationId xmlns:a16="http://schemas.microsoft.com/office/drawing/2014/main" xmlns="" id="{410B8F3F-CF88-464C-8907-428D6A112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" y="3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3" name="组合 2">
              <a:extLst>
                <a:ext uri="{FF2B5EF4-FFF2-40B4-BE49-F238E27FC236}">
                  <a16:creationId xmlns:a16="http://schemas.microsoft.com/office/drawing/2014/main" xmlns="" id="{05FB8D2F-DB33-4273-BF23-035FD40403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4" name="直线连接符 14">
                <a:extLst>
                  <a:ext uri="{FF2B5EF4-FFF2-40B4-BE49-F238E27FC236}">
                    <a16:creationId xmlns:a16="http://schemas.microsoft.com/office/drawing/2014/main" xmlns="" id="{E576E0F1-75DB-4C08-9FDD-03510478A12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:a16="http://schemas.microsoft.com/office/drawing/2014/main" xmlns="" id="{E25A02E5-5051-4B3E-88C9-1EDDB94CE57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95" y="68255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">
            <a:extLst>
              <a:ext uri="{FF2B5EF4-FFF2-40B4-BE49-F238E27FC236}">
                <a16:creationId xmlns:a16="http://schemas.microsoft.com/office/drawing/2014/main" xmlns="" id="{F81C90EC-3F7F-4D82-97A3-4A1E89DD8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425" y="571311"/>
            <a:ext cx="8375907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3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边形的内角和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θ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=（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）×180°．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（1）甲同学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说，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θ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能取360°；而乙同学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说，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θ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也能取630°．甲、乙的说法对吗？若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出边数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．若不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对，说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明理由；</a:t>
            </a:r>
          </a:p>
        </p:txBody>
      </p:sp>
      <p:sp>
        <p:nvSpPr>
          <p:cNvPr id="16386" name="文本框 2">
            <a:extLst>
              <a:ext uri="{FF2B5EF4-FFF2-40B4-BE49-F238E27FC236}">
                <a16:creationId xmlns:a16="http://schemas.microsoft.com/office/drawing/2014/main" xmlns="" id="{E5474912-2E0B-4431-B176-E1EF9B215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845" y="2431424"/>
            <a:ext cx="5348288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∵ 360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°÷180°=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2，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/>
            </a:r>
            <a:br>
              <a:rPr lang="en-US" altLang="zh-CN" sz="2400" b="1" dirty="0" smtClean="0">
                <a:latin typeface="+mn-lt"/>
                <a:ea typeface="仿宋" panose="02010609060101010101" pitchFamily="49" charset="-122"/>
              </a:rPr>
            </a:b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630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°÷180°=3</a:t>
            </a:r>
            <a:r>
              <a:rPr lang="en-US" altLang="en-US" sz="2400" b="1" baseline="30000" dirty="0">
                <a:latin typeface="+mn-lt"/>
                <a:ea typeface="仿宋" panose="02010609060101010101" pitchFamily="49" charset="-122"/>
              </a:rPr>
              <a:t>......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    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甲的说法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对，乙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的说法不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对，       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°÷180°+2=4．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故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甲同学说的边数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是4；</a:t>
            </a:r>
          </a:p>
        </p:txBody>
      </p:sp>
      <p:grpSp>
        <p:nvGrpSpPr>
          <p:cNvPr id="13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4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1">
            <a:extLst>
              <a:ext uri="{FF2B5EF4-FFF2-40B4-BE49-F238E27FC236}">
                <a16:creationId xmlns:a16="http://schemas.microsoft.com/office/drawing/2014/main" xmlns="" id="{B1504D33-7225-4FA9-BDD3-F2DA508E9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675" y="697671"/>
            <a:ext cx="74158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（2）若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边形变为（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形，发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现内角和增加了360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列方程的方法确定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17410" name="文本框 2">
            <a:extLst>
              <a:ext uri="{FF2B5EF4-FFF2-40B4-BE49-F238E27FC236}">
                <a16:creationId xmlns:a16="http://schemas.microsoft.com/office/drawing/2014/main" xmlns="" id="{A28F2CE4-978A-45F6-BCCF-A94A65F5B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1196" y="2070683"/>
            <a:ext cx="714691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依题意有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（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）×180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）×180°=360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故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的值是2．</a:t>
            </a:r>
          </a:p>
        </p:txBody>
      </p:sp>
      <p:grpSp>
        <p:nvGrpSpPr>
          <p:cNvPr id="13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4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1">
            <a:extLst>
              <a:ext uri="{FF2B5EF4-FFF2-40B4-BE49-F238E27FC236}">
                <a16:creationId xmlns:a16="http://schemas.microsoft.com/office/drawing/2014/main" xmlns="" id="{51746169-3C0B-4AC5-85C5-AB56C6D49E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2391" y="538161"/>
            <a:ext cx="639502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五边形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ABCDE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=100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=75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=135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EAB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的度数．</a:t>
            </a:r>
          </a:p>
        </p:txBody>
      </p:sp>
      <p:pic>
        <p:nvPicPr>
          <p:cNvPr id="63490" name="图片 3">
            <a:extLst>
              <a:ext uri="{FF2B5EF4-FFF2-40B4-BE49-F238E27FC236}">
                <a16:creationId xmlns:a16="http://schemas.microsoft.com/office/drawing/2014/main" xmlns="" id="{9FEE7934-8F4B-4373-A93E-C23947A91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6213" y="1850549"/>
            <a:ext cx="1677802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5">
            <a:extLst>
              <a:ext uri="{FF2B5EF4-FFF2-40B4-BE49-F238E27FC236}">
                <a16:creationId xmlns:a16="http://schemas.microsoft.com/office/drawing/2014/main" xmlns="" id="{492DC075-122A-43DC-9845-F459A084F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750" y="2292487"/>
            <a:ext cx="559552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分析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latin typeface="+mn-lt"/>
              </a:rPr>
              <a:t>根据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五边形的内角和等于540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°，</a:t>
            </a:r>
            <a:r>
              <a:rPr lang="zh-CN" altLang="en-US" sz="2100" b="1" dirty="0" smtClean="0">
                <a:latin typeface="+mn-lt"/>
              </a:rPr>
              <a:t>由</a:t>
            </a:r>
            <a:r>
              <a:rPr lang="zh-CN" altLang="en-US" sz="2100" b="1" dirty="0">
                <a:latin typeface="+mn-lt"/>
              </a:rPr>
              <a:t>∠</a:t>
            </a:r>
            <a:r>
              <a:rPr lang="en-US" altLang="zh-CN" sz="2100" b="1" i="1" dirty="0" smtClean="0">
                <a:latin typeface="+mn-lt"/>
              </a:rPr>
              <a:t>C</a:t>
            </a:r>
            <a:r>
              <a:rPr lang="zh-CN" altLang="en-US" sz="2100" b="1" dirty="0" smtClean="0">
                <a:latin typeface="+mn-lt"/>
              </a:rPr>
              <a:t>，∠</a:t>
            </a:r>
            <a:r>
              <a:rPr lang="en-US" altLang="zh-CN" sz="2100" b="1" i="1" dirty="0" smtClean="0">
                <a:latin typeface="+mn-lt"/>
              </a:rPr>
              <a:t>D</a:t>
            </a:r>
            <a:r>
              <a:rPr lang="zh-CN" altLang="en-US" sz="2100" b="1" dirty="0" smtClean="0">
                <a:latin typeface="+mn-lt"/>
              </a:rPr>
              <a:t>，∠</a:t>
            </a:r>
            <a:r>
              <a:rPr lang="zh-CN" altLang="en-US" sz="2100" b="1" i="1" dirty="0">
                <a:latin typeface="+mn-lt"/>
              </a:rPr>
              <a:t>E</a:t>
            </a:r>
            <a:r>
              <a:rPr lang="zh-CN" altLang="en-US" sz="2100" b="1" dirty="0">
                <a:latin typeface="+mn-lt"/>
              </a:rPr>
              <a:t>的度数可求∠</a:t>
            </a:r>
            <a:r>
              <a:rPr lang="en-US" altLang="zh-CN" sz="2100" b="1" i="1" dirty="0">
                <a:latin typeface="+mn-lt"/>
              </a:rPr>
              <a:t>EAB</a:t>
            </a:r>
            <a:r>
              <a:rPr lang="zh-CN" altLang="en-US" sz="2100" b="1" dirty="0">
                <a:latin typeface="+mn-lt"/>
              </a:rPr>
              <a:t>+∠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的度</a:t>
            </a:r>
            <a:r>
              <a:rPr lang="zh-CN" altLang="en-US" sz="2100" b="1" dirty="0" smtClean="0">
                <a:latin typeface="+mn-lt"/>
              </a:rPr>
              <a:t>数，再</a:t>
            </a:r>
            <a:r>
              <a:rPr lang="zh-CN" altLang="en-US" sz="2100" b="1" dirty="0">
                <a:latin typeface="+mn-lt"/>
              </a:rPr>
              <a:t>根据角</a:t>
            </a:r>
            <a:r>
              <a:rPr lang="zh-CN" altLang="en-US" sz="2100" b="1" dirty="0" smtClean="0">
                <a:latin typeface="+mn-lt"/>
              </a:rPr>
              <a:t>平分</a:t>
            </a:r>
            <a:r>
              <a:rPr lang="zh-CN" altLang="en-US" sz="2100" b="1" dirty="0">
                <a:latin typeface="+mn-lt"/>
              </a:rPr>
              <a:t>线的定义可得∠</a:t>
            </a:r>
            <a:r>
              <a:rPr lang="zh-CN" altLang="en-US" sz="2100" b="1" i="1" dirty="0">
                <a:latin typeface="+mn-lt"/>
              </a:rPr>
              <a:t>P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>
                <a:latin typeface="+mn-lt"/>
              </a:rPr>
              <a:t>与∠</a:t>
            </a:r>
            <a:r>
              <a:rPr lang="zh-CN" altLang="en-US" sz="2100" b="1" i="1" dirty="0">
                <a:latin typeface="+mn-lt"/>
              </a:rPr>
              <a:t>P</a:t>
            </a:r>
            <a:r>
              <a:rPr lang="en-US" altLang="zh-CN" sz="2100" b="1" i="1" dirty="0">
                <a:latin typeface="+mn-lt"/>
              </a:rPr>
              <a:t>BA</a:t>
            </a:r>
            <a:r>
              <a:rPr lang="zh-CN" altLang="en-US" sz="2100" b="1" dirty="0">
                <a:latin typeface="+mn-lt"/>
              </a:rPr>
              <a:t>的角度</a:t>
            </a:r>
            <a:r>
              <a:rPr lang="zh-CN" altLang="en-US" sz="2100" b="1" dirty="0" smtClean="0">
                <a:latin typeface="+mn-lt"/>
              </a:rPr>
              <a:t>和，进</a:t>
            </a:r>
            <a:r>
              <a:rPr lang="zh-CN" altLang="en-US" sz="2100" b="1" dirty="0">
                <a:latin typeface="+mn-lt"/>
              </a:rPr>
              <a:t>一步</a:t>
            </a:r>
            <a:r>
              <a:rPr lang="zh-CN" altLang="en-US" sz="2100" b="1" dirty="0" smtClean="0">
                <a:latin typeface="+mn-lt"/>
              </a:rPr>
              <a:t>求得</a:t>
            </a:r>
            <a:r>
              <a:rPr lang="zh-CN" altLang="en-US" sz="2100" b="1" dirty="0">
                <a:latin typeface="+mn-lt"/>
              </a:rPr>
              <a:t>∠</a:t>
            </a:r>
            <a:r>
              <a:rPr lang="zh-CN" altLang="en-US" sz="2100" b="1" i="1" dirty="0">
                <a:latin typeface="+mn-lt"/>
              </a:rPr>
              <a:t>P</a:t>
            </a:r>
            <a:r>
              <a:rPr lang="zh-CN" altLang="en-US" sz="2100" b="1" dirty="0">
                <a:latin typeface="+mn-lt"/>
              </a:rPr>
              <a:t>的度数．</a:t>
            </a:r>
          </a:p>
        </p:txBody>
      </p:sp>
      <p:grpSp>
        <p:nvGrpSpPr>
          <p:cNvPr id="10" name="组合 5">
            <a:extLst>
              <a:ext uri="{FF2B5EF4-FFF2-40B4-BE49-F238E27FC236}">
                <a16:creationId xmlns:a16="http://schemas.microsoft.com/office/drawing/2014/main" xmlns="" id="{A8817AF1-2E4A-456B-AC79-E4B7B67C1454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74834"/>
            <a:ext cx="2006600" cy="477838"/>
            <a:chOff x="248" y="35"/>
            <a:chExt cx="3160" cy="752"/>
          </a:xfrm>
        </p:grpSpPr>
        <p:sp>
          <p:nvSpPr>
            <p:cNvPr id="11" name="文本框 15">
              <a:extLst>
                <a:ext uri="{FF2B5EF4-FFF2-40B4-BE49-F238E27FC236}">
                  <a16:creationId xmlns:a16="http://schemas.microsoft.com/office/drawing/2014/main" xmlns="" id="{410B8F3F-CF88-464C-8907-428D6A112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" y="3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2" name="组合 2">
              <a:extLst>
                <a:ext uri="{FF2B5EF4-FFF2-40B4-BE49-F238E27FC236}">
                  <a16:creationId xmlns:a16="http://schemas.microsoft.com/office/drawing/2014/main" xmlns="" id="{05FB8D2F-DB33-4273-BF23-035FD40403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3" name="直线连接符 14">
                <a:extLst>
                  <a:ext uri="{FF2B5EF4-FFF2-40B4-BE49-F238E27FC236}">
                    <a16:creationId xmlns:a16="http://schemas.microsoft.com/office/drawing/2014/main" xmlns="" id="{E576E0F1-75DB-4C08-9FDD-03510478A12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>
                <a:extLst>
                  <a:ext uri="{FF2B5EF4-FFF2-40B4-BE49-F238E27FC236}">
                    <a16:creationId xmlns:a16="http://schemas.microsoft.com/office/drawing/2014/main" xmlns="" id="{E25A02E5-5051-4B3E-88C9-1EDDB94CE57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93" y="630440"/>
            <a:ext cx="60325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">
            <a:extLst>
              <a:ext uri="{FF2B5EF4-FFF2-40B4-BE49-F238E27FC236}">
                <a16:creationId xmlns:a16="http://schemas.microsoft.com/office/drawing/2014/main" xmlns="" id="{EDDA6057-3D96-4589-8508-AC82F1CDF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6363" y="344488"/>
            <a:ext cx="6391275" cy="445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=540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=100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=75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=135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=540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=230°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   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同理可得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ABP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   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PBA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PAB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PBA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=180°−   (∠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)=180°−   ×230°=65°．</a:t>
            </a:r>
          </a:p>
        </p:txBody>
      </p:sp>
      <p:pic>
        <p:nvPicPr>
          <p:cNvPr id="64514" name="图片 3">
            <a:extLst>
              <a:ext uri="{FF2B5EF4-FFF2-40B4-BE49-F238E27FC236}">
                <a16:creationId xmlns:a16="http://schemas.microsoft.com/office/drawing/2014/main" xmlns="" id="{D7FEE1A4-9B00-48AB-A994-2BF01B4AC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2761" y="1862138"/>
            <a:ext cx="1679243" cy="184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507" name="对象 1">
            <a:hlinkClick r:id="" action="ppaction://ole?verb=1"/>
            <a:extLst>
              <a:ext uri="{FF2B5EF4-FFF2-40B4-BE49-F238E27FC236}">
                <a16:creationId xmlns:a16="http://schemas.microsoft.com/office/drawing/2014/main" xmlns="" id="{63E19318-8543-417F-BEDB-FB4A0B3D94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14625" y="2257425"/>
          <a:ext cx="24447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3" r:id="rId4" imgW="152280" imgH="393480" progId="Equation.KSEE3">
                  <p:embed/>
                </p:oleObj>
              </mc:Choice>
              <mc:Fallback>
                <p:oleObj r:id="rId4" imgW="152280" imgH="393480" progId="Equation.KSEE3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25" y="2257425"/>
                        <a:ext cx="244475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对象 4">
            <a:hlinkClick r:id="" action="ppaction://ole?verb=1"/>
            <a:extLst>
              <a:ext uri="{FF2B5EF4-FFF2-40B4-BE49-F238E27FC236}">
                <a16:creationId xmlns:a16="http://schemas.microsoft.com/office/drawing/2014/main" xmlns="" id="{AFA5E27F-DC49-4C1B-ABE8-01E5BE0D09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968987"/>
              </p:ext>
            </p:extLst>
          </p:nvPr>
        </p:nvGraphicFramePr>
        <p:xfrm>
          <a:off x="3597261" y="2752725"/>
          <a:ext cx="24447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4" r:id="rId6" imgW="152280" imgH="393480" progId="Equation.KSEE3">
                  <p:embed/>
                </p:oleObj>
              </mc:Choice>
              <mc:Fallback>
                <p:oleObj r:id="rId6" imgW="152280" imgH="393480" progId="Equation.KSEE3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7261" y="2752725"/>
                        <a:ext cx="244475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对象 6">
            <a:hlinkClick r:id="" action="ppaction://ole?verb=1"/>
            <a:extLst>
              <a:ext uri="{FF2B5EF4-FFF2-40B4-BE49-F238E27FC236}">
                <a16:creationId xmlns:a16="http://schemas.microsoft.com/office/drawing/2014/main" xmlns="" id="{59204D6B-EFB5-417C-A83B-2271AD5F11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619002"/>
              </p:ext>
            </p:extLst>
          </p:nvPr>
        </p:nvGraphicFramePr>
        <p:xfrm>
          <a:off x="2415942" y="4195996"/>
          <a:ext cx="242888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5" r:id="rId7" imgW="152280" imgH="393480" progId="Equation.KSEE3">
                  <p:embed/>
                </p:oleObj>
              </mc:Choice>
              <mc:Fallback>
                <p:oleObj r:id="rId7" imgW="152280" imgH="393480" progId="Equation.KSEE3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5942" y="4195996"/>
                        <a:ext cx="242888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0" name="对象 8">
            <a:hlinkClick r:id="" action="ppaction://ole?verb=1"/>
            <a:extLst>
              <a:ext uri="{FF2B5EF4-FFF2-40B4-BE49-F238E27FC236}">
                <a16:creationId xmlns:a16="http://schemas.microsoft.com/office/drawing/2014/main" xmlns="" id="{4983273F-D5C9-48B2-893F-B25E57E9AB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989858"/>
              </p:ext>
            </p:extLst>
          </p:nvPr>
        </p:nvGraphicFramePr>
        <p:xfrm>
          <a:off x="5560314" y="4184650"/>
          <a:ext cx="24288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6" r:id="rId8" imgW="152280" imgH="393480" progId="Equation.KSEE3">
                  <p:embed/>
                </p:oleObj>
              </mc:Choice>
              <mc:Fallback>
                <p:oleObj r:id="rId8" imgW="152280" imgH="393480" progId="Equation.KSEE3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0314" y="4184650"/>
                        <a:ext cx="242887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5">
            <a:extLst>
              <a:ext uri="{FF2B5EF4-FFF2-40B4-BE49-F238E27FC236}">
                <a16:creationId xmlns:a16="http://schemas.microsoft.com/office/drawing/2014/main" xmlns="" id="{A8817AF1-2E4A-456B-AC79-E4B7B67C1454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74834"/>
            <a:ext cx="2006600" cy="477838"/>
            <a:chOff x="248" y="35"/>
            <a:chExt cx="3160" cy="752"/>
          </a:xfrm>
        </p:grpSpPr>
        <p:sp>
          <p:nvSpPr>
            <p:cNvPr id="13" name="文本框 15">
              <a:extLst>
                <a:ext uri="{FF2B5EF4-FFF2-40B4-BE49-F238E27FC236}">
                  <a16:creationId xmlns:a16="http://schemas.microsoft.com/office/drawing/2014/main" xmlns="" id="{410B8F3F-CF88-464C-8907-428D6A112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" y="3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4" name="组合 2">
              <a:extLst>
                <a:ext uri="{FF2B5EF4-FFF2-40B4-BE49-F238E27FC236}">
                  <a16:creationId xmlns:a16="http://schemas.microsoft.com/office/drawing/2014/main" xmlns="" id="{05FB8D2F-DB33-4273-BF23-035FD40403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:a16="http://schemas.microsoft.com/office/drawing/2014/main" xmlns="" id="{E576E0F1-75DB-4C08-9FDD-03510478A12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>
                <a:extLst>
                  <a:ext uri="{FF2B5EF4-FFF2-40B4-BE49-F238E27FC236}">
                    <a16:creationId xmlns:a16="http://schemas.microsoft.com/office/drawing/2014/main" xmlns="" id="{E25A02E5-5051-4B3E-88C9-1EDDB94CE57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3" descr="42">
            <a:extLst>
              <a:ext uri="{FF2B5EF4-FFF2-40B4-BE49-F238E27FC236}">
                <a16:creationId xmlns:a16="http://schemas.microsoft.com/office/drawing/2014/main" xmlns="" id="{0836180E-7FBA-442C-8F95-8150C26658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3" t="12189" r="8243"/>
          <a:stretch>
            <a:fillRect/>
          </a:stretch>
        </p:blipFill>
        <p:spPr bwMode="auto">
          <a:xfrm>
            <a:off x="1317625" y="1664181"/>
            <a:ext cx="3883025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图片 4" descr="43">
            <a:extLst>
              <a:ext uri="{FF2B5EF4-FFF2-40B4-BE49-F238E27FC236}">
                <a16:creationId xmlns:a16="http://schemas.microsoft.com/office/drawing/2014/main" xmlns="" id="{35828887-0F68-4658-8FC0-2D31E9C34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1" r="49634"/>
          <a:stretch>
            <a:fillRect/>
          </a:stretch>
        </p:blipFill>
        <p:spPr bwMode="auto">
          <a:xfrm>
            <a:off x="5308600" y="1664181"/>
            <a:ext cx="215900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文本框 7">
            <a:extLst>
              <a:ext uri="{FF2B5EF4-FFF2-40B4-BE49-F238E27FC236}">
                <a16:creationId xmlns:a16="http://schemas.microsoft.com/office/drawing/2014/main" xmlns="" id="{E6DF1798-F0CC-4C94-80E5-81CA24A04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7625" y="800741"/>
            <a:ext cx="6267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知道正六边形的内角和是多少吗？</a:t>
            </a:r>
          </a:p>
        </p:txBody>
      </p:sp>
      <p:grpSp>
        <p:nvGrpSpPr>
          <p:cNvPr id="44038" name="组合 1">
            <a:extLst>
              <a:ext uri="{FF2B5EF4-FFF2-40B4-BE49-F238E27FC236}">
                <a16:creationId xmlns:a16="http://schemas.microsoft.com/office/drawing/2014/main" xmlns="" id="{311B1583-3FCE-4448-B62C-8AFEEA10B28E}"/>
              </a:ext>
            </a:extLst>
          </p:cNvPr>
          <p:cNvGrpSpPr>
            <a:grpSpLocks/>
          </p:cNvGrpSpPr>
          <p:nvPr/>
        </p:nvGrpSpPr>
        <p:grpSpPr bwMode="auto">
          <a:xfrm>
            <a:off x="0" y="-39393"/>
            <a:ext cx="2006600" cy="476250"/>
            <a:chOff x="100" y="40"/>
            <a:chExt cx="3160" cy="812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xmlns="" id="{3C978D4B-770C-4399-8200-A90B498BB558}"/>
                </a:ext>
              </a:extLst>
            </p:cNvPr>
            <p:cNvCxnSpPr/>
            <p:nvPr/>
          </p:nvCxnSpPr>
          <p:spPr>
            <a:xfrm>
              <a:off x="100" y="779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040" name="文本框 18">
              <a:extLst>
                <a:ext uri="{FF2B5EF4-FFF2-40B4-BE49-F238E27FC236}">
                  <a16:creationId xmlns:a16="http://schemas.microsoft.com/office/drawing/2014/main" xmlns="" id="{25A267CF-978D-467D-BF06-02733E5235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0DA913FC-E4EF-48BA-8FEF-2F2AA3CDA3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7" y="159"/>
              <a:ext cx="568" cy="501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7" name="组合 87041">
            <a:extLst>
              <a:ext uri="{FF2B5EF4-FFF2-40B4-BE49-F238E27FC236}">
                <a16:creationId xmlns:a16="http://schemas.microsoft.com/office/drawing/2014/main" xmlns="" id="{EF826191-CDDB-4F3B-BA96-29143AA91FFE}"/>
              </a:ext>
            </a:extLst>
          </p:cNvPr>
          <p:cNvGrpSpPr>
            <a:grpSpLocks/>
          </p:cNvGrpSpPr>
          <p:nvPr/>
        </p:nvGrpSpPr>
        <p:grpSpPr bwMode="auto">
          <a:xfrm>
            <a:off x="3500832" y="689310"/>
            <a:ext cx="1493838" cy="1657350"/>
            <a:chOff x="1008" y="528"/>
            <a:chExt cx="1255" cy="1392"/>
          </a:xfrm>
        </p:grpSpPr>
        <p:sp>
          <p:nvSpPr>
            <p:cNvPr id="65538" name="任意多边形 87042">
              <a:extLst>
                <a:ext uri="{FF2B5EF4-FFF2-40B4-BE49-F238E27FC236}">
                  <a16:creationId xmlns:a16="http://schemas.microsoft.com/office/drawing/2014/main" xmlns="" id="{054CCB25-B6AB-4D92-A714-BAD8F43F1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39" name="文本框 87043">
              <a:extLst>
                <a:ext uri="{FF2B5EF4-FFF2-40B4-BE49-F238E27FC236}">
                  <a16:creationId xmlns:a16="http://schemas.microsoft.com/office/drawing/2014/main" xmlns="" id="{923B4BD7-22E3-471C-BC22-6680F9E8D2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540" name="文本框 87044">
              <a:extLst>
                <a:ext uri="{FF2B5EF4-FFF2-40B4-BE49-F238E27FC236}">
                  <a16:creationId xmlns:a16="http://schemas.microsoft.com/office/drawing/2014/main" xmlns="" id="{C566B6C2-DAD3-4D87-BA13-74CD1AB501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541" name="文本框 87045">
              <a:extLst>
                <a:ext uri="{FF2B5EF4-FFF2-40B4-BE49-F238E27FC236}">
                  <a16:creationId xmlns:a16="http://schemas.microsoft.com/office/drawing/2014/main" xmlns="" id="{064A3C82-E1D1-44FF-A673-A2DA48BABA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542" name="任意多边形 87046">
              <a:extLst>
                <a:ext uri="{FF2B5EF4-FFF2-40B4-BE49-F238E27FC236}">
                  <a16:creationId xmlns:a16="http://schemas.microsoft.com/office/drawing/2014/main" xmlns="" id="{BF332E1C-A108-4313-AACA-B0BB9BAD333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3" name="任意多边形 87047">
              <a:extLst>
                <a:ext uri="{FF2B5EF4-FFF2-40B4-BE49-F238E27FC236}">
                  <a16:creationId xmlns:a16="http://schemas.microsoft.com/office/drawing/2014/main" xmlns="" id="{A20D45A9-453D-421C-8BCB-11471E32FCA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4" name="任意多边形 87048">
              <a:extLst>
                <a:ext uri="{FF2B5EF4-FFF2-40B4-BE49-F238E27FC236}">
                  <a16:creationId xmlns:a16="http://schemas.microsoft.com/office/drawing/2014/main" xmlns="" id="{9F9D3F82-3B84-4709-8E67-08EB7C2A600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5" name="任意多边形 87049">
              <a:extLst>
                <a:ext uri="{FF2B5EF4-FFF2-40B4-BE49-F238E27FC236}">
                  <a16:creationId xmlns:a16="http://schemas.microsoft.com/office/drawing/2014/main" xmlns="" id="{EB9092EC-C528-4F95-A244-485E9B2ABA9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6" name="文本框 87050">
              <a:extLst>
                <a:ext uri="{FF2B5EF4-FFF2-40B4-BE49-F238E27FC236}">
                  <a16:creationId xmlns:a16="http://schemas.microsoft.com/office/drawing/2014/main" xmlns="" id="{F4B19AAE-6954-4FFE-8882-6FBACC7CB1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3" name="组合 87051">
            <a:extLst>
              <a:ext uri="{FF2B5EF4-FFF2-40B4-BE49-F238E27FC236}">
                <a16:creationId xmlns:a16="http://schemas.microsoft.com/office/drawing/2014/main" xmlns="" id="{62598B71-6ECE-4153-8D00-38131BC643EA}"/>
              </a:ext>
            </a:extLst>
          </p:cNvPr>
          <p:cNvGrpSpPr>
            <a:grpSpLocks/>
          </p:cNvGrpSpPr>
          <p:nvPr/>
        </p:nvGrpSpPr>
        <p:grpSpPr bwMode="auto">
          <a:xfrm>
            <a:off x="5501082" y="460710"/>
            <a:ext cx="1493838" cy="1657350"/>
            <a:chOff x="1008" y="528"/>
            <a:chExt cx="1255" cy="1392"/>
          </a:xfrm>
        </p:grpSpPr>
        <p:sp>
          <p:nvSpPr>
            <p:cNvPr id="65548" name="任意多边形 87052">
              <a:extLst>
                <a:ext uri="{FF2B5EF4-FFF2-40B4-BE49-F238E27FC236}">
                  <a16:creationId xmlns:a16="http://schemas.microsoft.com/office/drawing/2014/main" xmlns="" id="{61298700-FA3E-4B1E-A32A-A7EB64EBC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9" name="文本框 87053">
              <a:extLst>
                <a:ext uri="{FF2B5EF4-FFF2-40B4-BE49-F238E27FC236}">
                  <a16:creationId xmlns:a16="http://schemas.microsoft.com/office/drawing/2014/main" xmlns="" id="{6C369595-D752-40D0-80BD-FF0DAAEBF5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550" name="文本框 87054">
              <a:extLst>
                <a:ext uri="{FF2B5EF4-FFF2-40B4-BE49-F238E27FC236}">
                  <a16:creationId xmlns:a16="http://schemas.microsoft.com/office/drawing/2014/main" xmlns="" id="{066E06FB-499C-4833-8E91-A3012EB8D2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551" name="文本框 87055">
              <a:extLst>
                <a:ext uri="{FF2B5EF4-FFF2-40B4-BE49-F238E27FC236}">
                  <a16:creationId xmlns:a16="http://schemas.microsoft.com/office/drawing/2014/main" xmlns="" id="{EBAC675C-EFDE-4E5D-BE60-30DB888A3F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552" name="任意多边形 87056">
              <a:extLst>
                <a:ext uri="{FF2B5EF4-FFF2-40B4-BE49-F238E27FC236}">
                  <a16:creationId xmlns:a16="http://schemas.microsoft.com/office/drawing/2014/main" xmlns="" id="{323E7ED0-B9EF-46B0-A78B-BBA0A9A1BB8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3" name="任意多边形 87057">
              <a:extLst>
                <a:ext uri="{FF2B5EF4-FFF2-40B4-BE49-F238E27FC236}">
                  <a16:creationId xmlns:a16="http://schemas.microsoft.com/office/drawing/2014/main" xmlns="" id="{066A5F65-CA97-4DDE-A9C8-F3F23DB79A9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4" name="任意多边形 87058">
              <a:extLst>
                <a:ext uri="{FF2B5EF4-FFF2-40B4-BE49-F238E27FC236}">
                  <a16:creationId xmlns:a16="http://schemas.microsoft.com/office/drawing/2014/main" xmlns="" id="{881C52EE-BF24-4B31-8C5B-AF50FA81EE1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5" name="任意多边形 87059">
              <a:extLst>
                <a:ext uri="{FF2B5EF4-FFF2-40B4-BE49-F238E27FC236}">
                  <a16:creationId xmlns:a16="http://schemas.microsoft.com/office/drawing/2014/main" xmlns="" id="{0C0F5562-30AD-4F76-912C-D0A48C5F300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6" name="文本框 87060">
              <a:extLst>
                <a:ext uri="{FF2B5EF4-FFF2-40B4-BE49-F238E27FC236}">
                  <a16:creationId xmlns:a16="http://schemas.microsoft.com/office/drawing/2014/main" xmlns="" id="{E040016F-75FD-4C62-9466-33EA5577D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4" name="组合 87061">
            <a:extLst>
              <a:ext uri="{FF2B5EF4-FFF2-40B4-BE49-F238E27FC236}">
                <a16:creationId xmlns:a16="http://schemas.microsoft.com/office/drawing/2014/main" xmlns="" id="{79AD9DC1-79CB-4C77-954E-4EDE74A5DBA4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4432695" y="689310"/>
            <a:ext cx="1495425" cy="1657350"/>
            <a:chOff x="1008" y="528"/>
            <a:chExt cx="1255" cy="1392"/>
          </a:xfrm>
        </p:grpSpPr>
        <p:sp>
          <p:nvSpPr>
            <p:cNvPr id="65558" name="任意多边形 87062">
              <a:extLst>
                <a:ext uri="{FF2B5EF4-FFF2-40B4-BE49-F238E27FC236}">
                  <a16:creationId xmlns:a16="http://schemas.microsoft.com/office/drawing/2014/main" xmlns="" id="{2913B229-6298-489D-88DC-363AF1544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9" name="文本框 87063">
              <a:extLst>
                <a:ext uri="{FF2B5EF4-FFF2-40B4-BE49-F238E27FC236}">
                  <a16:creationId xmlns:a16="http://schemas.microsoft.com/office/drawing/2014/main" xmlns="" id="{D3EB1AFB-B8C5-4C27-ACE3-5F065E377F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560" name="文本框 87064">
              <a:extLst>
                <a:ext uri="{FF2B5EF4-FFF2-40B4-BE49-F238E27FC236}">
                  <a16:creationId xmlns:a16="http://schemas.microsoft.com/office/drawing/2014/main" xmlns="" id="{0096A64B-6D72-4130-88E1-9540C1FE19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561" name="文本框 87065">
              <a:extLst>
                <a:ext uri="{FF2B5EF4-FFF2-40B4-BE49-F238E27FC236}">
                  <a16:creationId xmlns:a16="http://schemas.microsoft.com/office/drawing/2014/main" xmlns="" id="{7731AE3A-8D40-4003-A958-3AEBDCA993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562" name="任意多边形 87066">
              <a:extLst>
                <a:ext uri="{FF2B5EF4-FFF2-40B4-BE49-F238E27FC236}">
                  <a16:creationId xmlns:a16="http://schemas.microsoft.com/office/drawing/2014/main" xmlns="" id="{5EA13038-4711-40DD-B6C2-C819454BD9B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3" name="任意多边形 87067">
              <a:extLst>
                <a:ext uri="{FF2B5EF4-FFF2-40B4-BE49-F238E27FC236}">
                  <a16:creationId xmlns:a16="http://schemas.microsoft.com/office/drawing/2014/main" xmlns="" id="{4692F199-A969-487C-822A-A9EAF9F78C9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4" name="任意多边形 87068">
              <a:extLst>
                <a:ext uri="{FF2B5EF4-FFF2-40B4-BE49-F238E27FC236}">
                  <a16:creationId xmlns:a16="http://schemas.microsoft.com/office/drawing/2014/main" xmlns="" id="{A07F3A65-0E55-47D5-8096-5AEF8330E9D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5" name="任意多边形 87069">
              <a:extLst>
                <a:ext uri="{FF2B5EF4-FFF2-40B4-BE49-F238E27FC236}">
                  <a16:creationId xmlns:a16="http://schemas.microsoft.com/office/drawing/2014/main" xmlns="" id="{D659772A-1F90-4E9C-AB72-2775596C633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6" name="文本框 87070">
              <a:extLst>
                <a:ext uri="{FF2B5EF4-FFF2-40B4-BE49-F238E27FC236}">
                  <a16:creationId xmlns:a16="http://schemas.microsoft.com/office/drawing/2014/main" xmlns="" id="{D7096918-C602-430D-8DB7-F44C05A2F3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5" name="组合 87071">
            <a:extLst>
              <a:ext uri="{FF2B5EF4-FFF2-40B4-BE49-F238E27FC236}">
                <a16:creationId xmlns:a16="http://schemas.microsoft.com/office/drawing/2014/main" xmlns="" id="{A5729BA2-D8A4-47B5-8E92-B14B79EE42EB}"/>
              </a:ext>
            </a:extLst>
          </p:cNvPr>
          <p:cNvGrpSpPr>
            <a:grpSpLocks/>
          </p:cNvGrpSpPr>
          <p:nvPr/>
        </p:nvGrpSpPr>
        <p:grpSpPr bwMode="auto">
          <a:xfrm>
            <a:off x="4586682" y="1775160"/>
            <a:ext cx="1493838" cy="1657350"/>
            <a:chOff x="1008" y="528"/>
            <a:chExt cx="1255" cy="1392"/>
          </a:xfrm>
        </p:grpSpPr>
        <p:sp>
          <p:nvSpPr>
            <p:cNvPr id="65568" name="任意多边形 87072">
              <a:extLst>
                <a:ext uri="{FF2B5EF4-FFF2-40B4-BE49-F238E27FC236}">
                  <a16:creationId xmlns:a16="http://schemas.microsoft.com/office/drawing/2014/main" xmlns="" id="{705C23C6-3DC3-4F6B-9E3F-A1FA862BD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9" name="文本框 87073">
              <a:extLst>
                <a:ext uri="{FF2B5EF4-FFF2-40B4-BE49-F238E27FC236}">
                  <a16:creationId xmlns:a16="http://schemas.microsoft.com/office/drawing/2014/main" xmlns="" id="{D362C12B-EF49-472E-9923-2F01F6D2EE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570" name="文本框 87074">
              <a:extLst>
                <a:ext uri="{FF2B5EF4-FFF2-40B4-BE49-F238E27FC236}">
                  <a16:creationId xmlns:a16="http://schemas.microsoft.com/office/drawing/2014/main" xmlns="" id="{20876196-6B9A-4820-99EA-6042A15155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571" name="文本框 87075">
              <a:extLst>
                <a:ext uri="{FF2B5EF4-FFF2-40B4-BE49-F238E27FC236}">
                  <a16:creationId xmlns:a16="http://schemas.microsoft.com/office/drawing/2014/main" xmlns="" id="{C475701C-8D4F-4ECC-BEC0-5CE1BE3DB9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572" name="任意多边形 87076">
              <a:extLst>
                <a:ext uri="{FF2B5EF4-FFF2-40B4-BE49-F238E27FC236}">
                  <a16:creationId xmlns:a16="http://schemas.microsoft.com/office/drawing/2014/main" xmlns="" id="{76771B3C-2112-475A-B8F4-BB2D6245413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3" name="任意多边形 87077">
              <a:extLst>
                <a:ext uri="{FF2B5EF4-FFF2-40B4-BE49-F238E27FC236}">
                  <a16:creationId xmlns:a16="http://schemas.microsoft.com/office/drawing/2014/main" xmlns="" id="{64491086-04EF-4C27-B2A6-7728FD99C02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4" name="任意多边形 87078">
              <a:extLst>
                <a:ext uri="{FF2B5EF4-FFF2-40B4-BE49-F238E27FC236}">
                  <a16:creationId xmlns:a16="http://schemas.microsoft.com/office/drawing/2014/main" xmlns="" id="{5E89C379-3F3C-42E6-A939-B051BAFE72D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5" name="任意多边形 87079">
              <a:extLst>
                <a:ext uri="{FF2B5EF4-FFF2-40B4-BE49-F238E27FC236}">
                  <a16:creationId xmlns:a16="http://schemas.microsoft.com/office/drawing/2014/main" xmlns="" id="{D4EE6355-E96B-4278-AE13-7A2E93E46FE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6" name="文本框 87080">
              <a:extLst>
                <a:ext uri="{FF2B5EF4-FFF2-40B4-BE49-F238E27FC236}">
                  <a16:creationId xmlns:a16="http://schemas.microsoft.com/office/drawing/2014/main" xmlns="" id="{6458C9A2-CB8C-4813-9DF9-FEC95FDBF2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6" name="组合 87081">
            <a:extLst>
              <a:ext uri="{FF2B5EF4-FFF2-40B4-BE49-F238E27FC236}">
                <a16:creationId xmlns:a16="http://schemas.microsoft.com/office/drawing/2014/main" xmlns="" id="{CA8225F4-711B-43F4-A29C-4B3842B96037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3500832" y="2003760"/>
            <a:ext cx="1493838" cy="1657350"/>
            <a:chOff x="1008" y="528"/>
            <a:chExt cx="1255" cy="1392"/>
          </a:xfrm>
        </p:grpSpPr>
        <p:sp>
          <p:nvSpPr>
            <p:cNvPr id="65578" name="任意多边形 87082">
              <a:extLst>
                <a:ext uri="{FF2B5EF4-FFF2-40B4-BE49-F238E27FC236}">
                  <a16:creationId xmlns:a16="http://schemas.microsoft.com/office/drawing/2014/main" xmlns="" id="{9A9B30AE-6D5C-4F65-B6E2-B68F688D9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9" name="文本框 87083">
              <a:extLst>
                <a:ext uri="{FF2B5EF4-FFF2-40B4-BE49-F238E27FC236}">
                  <a16:creationId xmlns:a16="http://schemas.microsoft.com/office/drawing/2014/main" xmlns="" id="{C8274902-E69E-495A-BF36-B4F1FF4285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580" name="文本框 87084">
              <a:extLst>
                <a:ext uri="{FF2B5EF4-FFF2-40B4-BE49-F238E27FC236}">
                  <a16:creationId xmlns:a16="http://schemas.microsoft.com/office/drawing/2014/main" xmlns="" id="{796C34C5-A9F6-4526-876C-49A6E83D1E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581" name="文本框 87085">
              <a:extLst>
                <a:ext uri="{FF2B5EF4-FFF2-40B4-BE49-F238E27FC236}">
                  <a16:creationId xmlns:a16="http://schemas.microsoft.com/office/drawing/2014/main" xmlns="" id="{41806D63-DB56-4E07-8C83-130236F09D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582" name="任意多边形 87086">
              <a:extLst>
                <a:ext uri="{FF2B5EF4-FFF2-40B4-BE49-F238E27FC236}">
                  <a16:creationId xmlns:a16="http://schemas.microsoft.com/office/drawing/2014/main" xmlns="" id="{3FF7FD12-701C-483A-8054-C6C89A7B775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3" name="任意多边形 87087">
              <a:extLst>
                <a:ext uri="{FF2B5EF4-FFF2-40B4-BE49-F238E27FC236}">
                  <a16:creationId xmlns:a16="http://schemas.microsoft.com/office/drawing/2014/main" xmlns="" id="{C8C4171B-52A6-48B9-9962-F16CFFB80AA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4" name="任意多边形 87088">
              <a:extLst>
                <a:ext uri="{FF2B5EF4-FFF2-40B4-BE49-F238E27FC236}">
                  <a16:creationId xmlns:a16="http://schemas.microsoft.com/office/drawing/2014/main" xmlns="" id="{82CD0E1A-8E28-4736-AEF1-BDB8CE79660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5" name="任意多边形 87089">
              <a:extLst>
                <a:ext uri="{FF2B5EF4-FFF2-40B4-BE49-F238E27FC236}">
                  <a16:creationId xmlns:a16="http://schemas.microsoft.com/office/drawing/2014/main" xmlns="" id="{4CC02DC2-B891-4F6E-A712-F8FC7A81BB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6" name="文本框 87090">
              <a:extLst>
                <a:ext uri="{FF2B5EF4-FFF2-40B4-BE49-F238E27FC236}">
                  <a16:creationId xmlns:a16="http://schemas.microsoft.com/office/drawing/2014/main" xmlns="" id="{9448ED8C-3C8B-4116-888F-596FA1E7AE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7" name="组合 87091">
            <a:extLst>
              <a:ext uri="{FF2B5EF4-FFF2-40B4-BE49-F238E27FC236}">
                <a16:creationId xmlns:a16="http://schemas.microsoft.com/office/drawing/2014/main" xmlns="" id="{0791C5B3-C02D-419C-9DBE-C22AC48B92D4}"/>
              </a:ext>
            </a:extLst>
          </p:cNvPr>
          <p:cNvGrpSpPr>
            <a:grpSpLocks/>
          </p:cNvGrpSpPr>
          <p:nvPr/>
        </p:nvGrpSpPr>
        <p:grpSpPr bwMode="auto">
          <a:xfrm>
            <a:off x="6586932" y="1546560"/>
            <a:ext cx="1493838" cy="1657350"/>
            <a:chOff x="1008" y="528"/>
            <a:chExt cx="1255" cy="1392"/>
          </a:xfrm>
        </p:grpSpPr>
        <p:sp>
          <p:nvSpPr>
            <p:cNvPr id="65588" name="任意多边形 87092">
              <a:extLst>
                <a:ext uri="{FF2B5EF4-FFF2-40B4-BE49-F238E27FC236}">
                  <a16:creationId xmlns:a16="http://schemas.microsoft.com/office/drawing/2014/main" xmlns="" id="{8866E58F-B0E7-4FBC-9DC7-58D996B6DE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9" name="文本框 87093">
              <a:extLst>
                <a:ext uri="{FF2B5EF4-FFF2-40B4-BE49-F238E27FC236}">
                  <a16:creationId xmlns:a16="http://schemas.microsoft.com/office/drawing/2014/main" xmlns="" id="{C4811B35-4678-4482-B08D-D56656A0C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590" name="文本框 87094">
              <a:extLst>
                <a:ext uri="{FF2B5EF4-FFF2-40B4-BE49-F238E27FC236}">
                  <a16:creationId xmlns:a16="http://schemas.microsoft.com/office/drawing/2014/main" xmlns="" id="{627737E2-EB0F-421C-8C90-E227AEFC8A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591" name="文本框 87095">
              <a:extLst>
                <a:ext uri="{FF2B5EF4-FFF2-40B4-BE49-F238E27FC236}">
                  <a16:creationId xmlns:a16="http://schemas.microsoft.com/office/drawing/2014/main" xmlns="" id="{38EB6CFA-3497-4B50-8D1C-C2FBAD6236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592" name="任意多边形 87096">
              <a:extLst>
                <a:ext uri="{FF2B5EF4-FFF2-40B4-BE49-F238E27FC236}">
                  <a16:creationId xmlns:a16="http://schemas.microsoft.com/office/drawing/2014/main" xmlns="" id="{742CD617-B875-45D4-89F5-46E8C2596CA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3" name="任意多边形 87097">
              <a:extLst>
                <a:ext uri="{FF2B5EF4-FFF2-40B4-BE49-F238E27FC236}">
                  <a16:creationId xmlns:a16="http://schemas.microsoft.com/office/drawing/2014/main" xmlns="" id="{66617C8E-5A14-4251-9F56-DB33F711F89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4" name="任意多边形 87098">
              <a:extLst>
                <a:ext uri="{FF2B5EF4-FFF2-40B4-BE49-F238E27FC236}">
                  <a16:creationId xmlns:a16="http://schemas.microsoft.com/office/drawing/2014/main" xmlns="" id="{88895CE9-90E3-4658-812D-5D2EA5EADF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5" name="任意多边形 87099">
              <a:extLst>
                <a:ext uri="{FF2B5EF4-FFF2-40B4-BE49-F238E27FC236}">
                  <a16:creationId xmlns:a16="http://schemas.microsoft.com/office/drawing/2014/main" xmlns="" id="{453F3F0A-1947-4CB2-8026-DAC1D0E27A3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6" name="文本框 87100">
              <a:extLst>
                <a:ext uri="{FF2B5EF4-FFF2-40B4-BE49-F238E27FC236}">
                  <a16:creationId xmlns:a16="http://schemas.microsoft.com/office/drawing/2014/main" xmlns="" id="{41AA2AAE-AB70-4847-B9E8-E5D58AA1F7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8" name="组合 87101">
            <a:extLst>
              <a:ext uri="{FF2B5EF4-FFF2-40B4-BE49-F238E27FC236}">
                <a16:creationId xmlns:a16="http://schemas.microsoft.com/office/drawing/2014/main" xmlns="" id="{5EE6D5FE-97F6-48B4-8973-C3872B501131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5513782" y="1767222"/>
            <a:ext cx="1493838" cy="1657350"/>
            <a:chOff x="1008" y="528"/>
            <a:chExt cx="1255" cy="1392"/>
          </a:xfrm>
        </p:grpSpPr>
        <p:sp>
          <p:nvSpPr>
            <p:cNvPr id="65598" name="任意多边形 87102">
              <a:extLst>
                <a:ext uri="{FF2B5EF4-FFF2-40B4-BE49-F238E27FC236}">
                  <a16:creationId xmlns:a16="http://schemas.microsoft.com/office/drawing/2014/main" xmlns="" id="{E865AFC1-38B3-4335-BA83-A166055BE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9" name="文本框 87103">
              <a:extLst>
                <a:ext uri="{FF2B5EF4-FFF2-40B4-BE49-F238E27FC236}">
                  <a16:creationId xmlns:a16="http://schemas.microsoft.com/office/drawing/2014/main" xmlns="" id="{1068C38D-0FD1-4952-BFD0-8677B04127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600" name="文本框 87104">
              <a:extLst>
                <a:ext uri="{FF2B5EF4-FFF2-40B4-BE49-F238E27FC236}">
                  <a16:creationId xmlns:a16="http://schemas.microsoft.com/office/drawing/2014/main" xmlns="" id="{BC23A397-BD3D-4039-AF61-1404EBB320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601" name="文本框 87105">
              <a:extLst>
                <a:ext uri="{FF2B5EF4-FFF2-40B4-BE49-F238E27FC236}">
                  <a16:creationId xmlns:a16="http://schemas.microsoft.com/office/drawing/2014/main" xmlns="" id="{20866AD8-97E8-46E4-A24C-DE5785FBB5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602" name="任意多边形 87106">
              <a:extLst>
                <a:ext uri="{FF2B5EF4-FFF2-40B4-BE49-F238E27FC236}">
                  <a16:creationId xmlns:a16="http://schemas.microsoft.com/office/drawing/2014/main" xmlns="" id="{E75363A6-B35D-42CA-9EE6-C98B90E1298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3" name="任意多边形 87107">
              <a:extLst>
                <a:ext uri="{FF2B5EF4-FFF2-40B4-BE49-F238E27FC236}">
                  <a16:creationId xmlns:a16="http://schemas.microsoft.com/office/drawing/2014/main" xmlns="" id="{E7DD0021-5AAF-4111-84BB-A4E2ACCB1D1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4" name="任意多边形 87108">
              <a:extLst>
                <a:ext uri="{FF2B5EF4-FFF2-40B4-BE49-F238E27FC236}">
                  <a16:creationId xmlns:a16="http://schemas.microsoft.com/office/drawing/2014/main" xmlns="" id="{FB9681A1-B20F-41FC-8727-36BF7F27F29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5" name="任意多边形 87109">
              <a:extLst>
                <a:ext uri="{FF2B5EF4-FFF2-40B4-BE49-F238E27FC236}">
                  <a16:creationId xmlns:a16="http://schemas.microsoft.com/office/drawing/2014/main" xmlns="" id="{8BB37C20-B789-4C7C-8124-B6A939B331E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6" name="文本框 87110">
              <a:extLst>
                <a:ext uri="{FF2B5EF4-FFF2-40B4-BE49-F238E27FC236}">
                  <a16:creationId xmlns:a16="http://schemas.microsoft.com/office/drawing/2014/main" xmlns="" id="{77D3A209-3F7A-4007-8581-09D01D5D5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9" name="组合 87111">
            <a:extLst>
              <a:ext uri="{FF2B5EF4-FFF2-40B4-BE49-F238E27FC236}">
                <a16:creationId xmlns:a16="http://schemas.microsoft.com/office/drawing/2014/main" xmlns="" id="{CFFB5D0A-EC45-4C46-B49E-41F937F7A29E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6432945" y="454360"/>
            <a:ext cx="1493837" cy="1657350"/>
            <a:chOff x="1008" y="528"/>
            <a:chExt cx="1255" cy="1392"/>
          </a:xfrm>
        </p:grpSpPr>
        <p:sp>
          <p:nvSpPr>
            <p:cNvPr id="65608" name="任意多边形 87112">
              <a:extLst>
                <a:ext uri="{FF2B5EF4-FFF2-40B4-BE49-F238E27FC236}">
                  <a16:creationId xmlns:a16="http://schemas.microsoft.com/office/drawing/2014/main" xmlns="" id="{FF791299-A118-4724-ACED-6D4100C63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9" name="文本框 87113">
              <a:extLst>
                <a:ext uri="{FF2B5EF4-FFF2-40B4-BE49-F238E27FC236}">
                  <a16:creationId xmlns:a16="http://schemas.microsoft.com/office/drawing/2014/main" xmlns="" id="{1EDFB33B-0556-4653-8361-82263060C0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610" name="文本框 87114">
              <a:extLst>
                <a:ext uri="{FF2B5EF4-FFF2-40B4-BE49-F238E27FC236}">
                  <a16:creationId xmlns:a16="http://schemas.microsoft.com/office/drawing/2014/main" xmlns="" id="{3A8CF896-98F9-43CF-B7A7-227A7F887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611" name="文本框 87115">
              <a:extLst>
                <a:ext uri="{FF2B5EF4-FFF2-40B4-BE49-F238E27FC236}">
                  <a16:creationId xmlns:a16="http://schemas.microsoft.com/office/drawing/2014/main" xmlns="" id="{EAD7A201-5714-4080-AF96-EB57382814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612" name="任意多边形 87116">
              <a:extLst>
                <a:ext uri="{FF2B5EF4-FFF2-40B4-BE49-F238E27FC236}">
                  <a16:creationId xmlns:a16="http://schemas.microsoft.com/office/drawing/2014/main" xmlns="" id="{82DA3BE9-4748-4FC0-B5CD-6DB970810A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3" name="任意多边形 87117">
              <a:extLst>
                <a:ext uri="{FF2B5EF4-FFF2-40B4-BE49-F238E27FC236}">
                  <a16:creationId xmlns:a16="http://schemas.microsoft.com/office/drawing/2014/main" xmlns="" id="{FDA73A2A-0968-4DC4-970C-1FCD4B1A4B7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4" name="任意多边形 87118">
              <a:extLst>
                <a:ext uri="{FF2B5EF4-FFF2-40B4-BE49-F238E27FC236}">
                  <a16:creationId xmlns:a16="http://schemas.microsoft.com/office/drawing/2014/main" xmlns="" id="{1EA78CA7-BE02-4674-8EB7-0230B31C959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5" name="任意多边形 87119">
              <a:extLst>
                <a:ext uri="{FF2B5EF4-FFF2-40B4-BE49-F238E27FC236}">
                  <a16:creationId xmlns:a16="http://schemas.microsoft.com/office/drawing/2014/main" xmlns="" id="{0548393D-11DB-4D95-8FCA-A04708C7D7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6" name="文本框 87120">
              <a:extLst>
                <a:ext uri="{FF2B5EF4-FFF2-40B4-BE49-F238E27FC236}">
                  <a16:creationId xmlns:a16="http://schemas.microsoft.com/office/drawing/2014/main" xmlns="" id="{A6CB7922-46C7-4D2D-B961-0F5E6FB9EC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10" name="组合 87121">
            <a:extLst>
              <a:ext uri="{FF2B5EF4-FFF2-40B4-BE49-F238E27FC236}">
                <a16:creationId xmlns:a16="http://schemas.microsoft.com/office/drawing/2014/main" xmlns="" id="{CAA43C99-F639-4D81-8B6B-8CE0B824D077}"/>
              </a:ext>
            </a:extLst>
          </p:cNvPr>
          <p:cNvGrpSpPr>
            <a:grpSpLocks/>
          </p:cNvGrpSpPr>
          <p:nvPr/>
        </p:nvGrpSpPr>
        <p:grpSpPr bwMode="auto">
          <a:xfrm>
            <a:off x="3664345" y="3089610"/>
            <a:ext cx="1493837" cy="1657350"/>
            <a:chOff x="1008" y="528"/>
            <a:chExt cx="1255" cy="1392"/>
          </a:xfrm>
        </p:grpSpPr>
        <p:sp>
          <p:nvSpPr>
            <p:cNvPr id="65618" name="任意多边形 87122">
              <a:extLst>
                <a:ext uri="{FF2B5EF4-FFF2-40B4-BE49-F238E27FC236}">
                  <a16:creationId xmlns:a16="http://schemas.microsoft.com/office/drawing/2014/main" xmlns="" id="{9EBF9FAB-E63A-403A-B40B-0DB0367936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9" name="文本框 87123">
              <a:extLst>
                <a:ext uri="{FF2B5EF4-FFF2-40B4-BE49-F238E27FC236}">
                  <a16:creationId xmlns:a16="http://schemas.microsoft.com/office/drawing/2014/main" xmlns="" id="{864CE14F-0BFB-4793-BB94-442DA0DA59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620" name="文本框 87124">
              <a:extLst>
                <a:ext uri="{FF2B5EF4-FFF2-40B4-BE49-F238E27FC236}">
                  <a16:creationId xmlns:a16="http://schemas.microsoft.com/office/drawing/2014/main" xmlns="" id="{9D5DE633-CE19-4E47-A2F0-FEB3FF2041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621" name="文本框 87125">
              <a:extLst>
                <a:ext uri="{FF2B5EF4-FFF2-40B4-BE49-F238E27FC236}">
                  <a16:creationId xmlns:a16="http://schemas.microsoft.com/office/drawing/2014/main" xmlns="" id="{65B07E85-E98B-4D8E-BD3F-AEB35E2B1C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622" name="任意多边形 87126">
              <a:extLst>
                <a:ext uri="{FF2B5EF4-FFF2-40B4-BE49-F238E27FC236}">
                  <a16:creationId xmlns:a16="http://schemas.microsoft.com/office/drawing/2014/main" xmlns="" id="{7B8EC548-0D72-4182-9C12-CE4D08A9C1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3" name="任意多边形 87127">
              <a:extLst>
                <a:ext uri="{FF2B5EF4-FFF2-40B4-BE49-F238E27FC236}">
                  <a16:creationId xmlns:a16="http://schemas.microsoft.com/office/drawing/2014/main" xmlns="" id="{1FCB3EDE-255A-47B2-836D-C4C82D26DC3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4" name="任意多边形 87128">
              <a:extLst>
                <a:ext uri="{FF2B5EF4-FFF2-40B4-BE49-F238E27FC236}">
                  <a16:creationId xmlns:a16="http://schemas.microsoft.com/office/drawing/2014/main" xmlns="" id="{E3A2F6A1-C746-4179-867F-B695436C137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5" name="任意多边形 87129">
              <a:extLst>
                <a:ext uri="{FF2B5EF4-FFF2-40B4-BE49-F238E27FC236}">
                  <a16:creationId xmlns:a16="http://schemas.microsoft.com/office/drawing/2014/main" xmlns="" id="{CA97DD88-151D-44ED-8F98-E3E3CF53B4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6" name="文本框 87130">
              <a:extLst>
                <a:ext uri="{FF2B5EF4-FFF2-40B4-BE49-F238E27FC236}">
                  <a16:creationId xmlns:a16="http://schemas.microsoft.com/office/drawing/2014/main" xmlns="" id="{994D752D-A430-499B-BFDB-F87ADD9D88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11" name="组合 87131">
            <a:extLst>
              <a:ext uri="{FF2B5EF4-FFF2-40B4-BE49-F238E27FC236}">
                <a16:creationId xmlns:a16="http://schemas.microsoft.com/office/drawing/2014/main" xmlns="" id="{C16F5117-C6A4-4707-8B5B-1BC3116937E2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4586682" y="3089610"/>
            <a:ext cx="1493838" cy="1657350"/>
            <a:chOff x="1008" y="528"/>
            <a:chExt cx="1255" cy="1392"/>
          </a:xfrm>
        </p:grpSpPr>
        <p:sp>
          <p:nvSpPr>
            <p:cNvPr id="65628" name="任意多边形 87132">
              <a:extLst>
                <a:ext uri="{FF2B5EF4-FFF2-40B4-BE49-F238E27FC236}">
                  <a16:creationId xmlns:a16="http://schemas.microsoft.com/office/drawing/2014/main" xmlns="" id="{31009D1A-0A4C-411E-80EB-3CB7AB48B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9" name="文本框 87133">
              <a:extLst>
                <a:ext uri="{FF2B5EF4-FFF2-40B4-BE49-F238E27FC236}">
                  <a16:creationId xmlns:a16="http://schemas.microsoft.com/office/drawing/2014/main" xmlns="" id="{FB4FBA29-CF49-4F42-9DFC-73A1995A25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630" name="文本框 87134">
              <a:extLst>
                <a:ext uri="{FF2B5EF4-FFF2-40B4-BE49-F238E27FC236}">
                  <a16:creationId xmlns:a16="http://schemas.microsoft.com/office/drawing/2014/main" xmlns="" id="{6B23280C-A4C1-415C-9C6F-E027179BEF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631" name="文本框 87135">
              <a:extLst>
                <a:ext uri="{FF2B5EF4-FFF2-40B4-BE49-F238E27FC236}">
                  <a16:creationId xmlns:a16="http://schemas.microsoft.com/office/drawing/2014/main" xmlns="" id="{105C90A9-B64B-4A8A-88E2-39904EE5B1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632" name="任意多边形 87136">
              <a:extLst>
                <a:ext uri="{FF2B5EF4-FFF2-40B4-BE49-F238E27FC236}">
                  <a16:creationId xmlns:a16="http://schemas.microsoft.com/office/drawing/2014/main" xmlns="" id="{0AEF54B5-51D4-40A5-8117-5B835B50972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3" name="任意多边形 87137">
              <a:extLst>
                <a:ext uri="{FF2B5EF4-FFF2-40B4-BE49-F238E27FC236}">
                  <a16:creationId xmlns:a16="http://schemas.microsoft.com/office/drawing/2014/main" xmlns="" id="{90DE450E-3F1A-46A4-B713-98D60EE3F2C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4" name="任意多边形 87138">
              <a:extLst>
                <a:ext uri="{FF2B5EF4-FFF2-40B4-BE49-F238E27FC236}">
                  <a16:creationId xmlns:a16="http://schemas.microsoft.com/office/drawing/2014/main" xmlns="" id="{4BB79DD3-D91F-4FF9-A141-300757105F1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5" name="任意多边形 87139">
              <a:extLst>
                <a:ext uri="{FF2B5EF4-FFF2-40B4-BE49-F238E27FC236}">
                  <a16:creationId xmlns:a16="http://schemas.microsoft.com/office/drawing/2014/main" xmlns="" id="{47DCB1CC-6620-455D-87C0-E25CC94965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6" name="文本框 87140">
              <a:extLst>
                <a:ext uri="{FF2B5EF4-FFF2-40B4-BE49-F238E27FC236}">
                  <a16:creationId xmlns:a16="http://schemas.microsoft.com/office/drawing/2014/main" xmlns="" id="{7719CC1F-FC56-4BC1-AAAF-481E390990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12" name="组合 87141">
            <a:extLst>
              <a:ext uri="{FF2B5EF4-FFF2-40B4-BE49-F238E27FC236}">
                <a16:creationId xmlns:a16="http://schemas.microsoft.com/office/drawing/2014/main" xmlns="" id="{4630E739-96D5-4057-AECA-851F70BB7000}"/>
              </a:ext>
            </a:extLst>
          </p:cNvPr>
          <p:cNvGrpSpPr>
            <a:grpSpLocks/>
          </p:cNvGrpSpPr>
          <p:nvPr/>
        </p:nvGrpSpPr>
        <p:grpSpPr bwMode="auto">
          <a:xfrm>
            <a:off x="5675707" y="2830847"/>
            <a:ext cx="1493838" cy="1657350"/>
            <a:chOff x="1008" y="528"/>
            <a:chExt cx="1255" cy="1392"/>
          </a:xfrm>
        </p:grpSpPr>
        <p:sp>
          <p:nvSpPr>
            <p:cNvPr id="65638" name="任意多边形 87142">
              <a:extLst>
                <a:ext uri="{FF2B5EF4-FFF2-40B4-BE49-F238E27FC236}">
                  <a16:creationId xmlns:a16="http://schemas.microsoft.com/office/drawing/2014/main" xmlns="" id="{C5783EC3-6980-44ED-9518-682EB41E2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9" name="文本框 87143">
              <a:extLst>
                <a:ext uri="{FF2B5EF4-FFF2-40B4-BE49-F238E27FC236}">
                  <a16:creationId xmlns:a16="http://schemas.microsoft.com/office/drawing/2014/main" xmlns="" id="{AE6C07D0-C73F-4CB0-B463-615DE3B8B0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640" name="文本框 87144">
              <a:extLst>
                <a:ext uri="{FF2B5EF4-FFF2-40B4-BE49-F238E27FC236}">
                  <a16:creationId xmlns:a16="http://schemas.microsoft.com/office/drawing/2014/main" xmlns="" id="{BB3F107C-8B00-4A38-85F9-D135BEB2F7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641" name="文本框 87145">
              <a:extLst>
                <a:ext uri="{FF2B5EF4-FFF2-40B4-BE49-F238E27FC236}">
                  <a16:creationId xmlns:a16="http://schemas.microsoft.com/office/drawing/2014/main" xmlns="" id="{706EF4C1-6456-4389-A04E-A1BD5303FE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642" name="任意多边形 87146">
              <a:extLst>
                <a:ext uri="{FF2B5EF4-FFF2-40B4-BE49-F238E27FC236}">
                  <a16:creationId xmlns:a16="http://schemas.microsoft.com/office/drawing/2014/main" xmlns="" id="{B433AB8B-B85A-4DAB-B278-C5A7365E2E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3" name="任意多边形 87147">
              <a:extLst>
                <a:ext uri="{FF2B5EF4-FFF2-40B4-BE49-F238E27FC236}">
                  <a16:creationId xmlns:a16="http://schemas.microsoft.com/office/drawing/2014/main" xmlns="" id="{119D00CD-06D6-48E3-A9B0-D562FA5C42F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4" name="任意多边形 87148">
              <a:extLst>
                <a:ext uri="{FF2B5EF4-FFF2-40B4-BE49-F238E27FC236}">
                  <a16:creationId xmlns:a16="http://schemas.microsoft.com/office/drawing/2014/main" xmlns="" id="{6700FFE2-8B5F-4414-B329-B82D58AE38C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5" name="任意多边形 87149">
              <a:extLst>
                <a:ext uri="{FF2B5EF4-FFF2-40B4-BE49-F238E27FC236}">
                  <a16:creationId xmlns:a16="http://schemas.microsoft.com/office/drawing/2014/main" xmlns="" id="{7475F9CA-07D8-4C34-8FB0-697982D781D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6" name="文本框 87150">
              <a:extLst>
                <a:ext uri="{FF2B5EF4-FFF2-40B4-BE49-F238E27FC236}">
                  <a16:creationId xmlns:a16="http://schemas.microsoft.com/office/drawing/2014/main" xmlns="" id="{E81A3065-79F3-44C5-ADB2-6EB5316ABC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grpSp>
        <p:nvGrpSpPr>
          <p:cNvPr id="13" name="组合 87151">
            <a:extLst>
              <a:ext uri="{FF2B5EF4-FFF2-40B4-BE49-F238E27FC236}">
                <a16:creationId xmlns:a16="http://schemas.microsoft.com/office/drawing/2014/main" xmlns="" id="{C794F87C-588A-4B8D-8BF8-766F0E225E3A}"/>
              </a:ext>
            </a:extLst>
          </p:cNvPr>
          <p:cNvGrpSpPr>
            <a:grpSpLocks/>
          </p:cNvGrpSpPr>
          <p:nvPr/>
        </p:nvGrpSpPr>
        <p:grpSpPr bwMode="auto">
          <a:xfrm flipH="1" flipV="1">
            <a:off x="6594870" y="2830847"/>
            <a:ext cx="1493837" cy="1657350"/>
            <a:chOff x="1008" y="528"/>
            <a:chExt cx="1255" cy="1392"/>
          </a:xfrm>
        </p:grpSpPr>
        <p:sp>
          <p:nvSpPr>
            <p:cNvPr id="65648" name="任意多边形 87152">
              <a:extLst>
                <a:ext uri="{FF2B5EF4-FFF2-40B4-BE49-F238E27FC236}">
                  <a16:creationId xmlns:a16="http://schemas.microsoft.com/office/drawing/2014/main" xmlns="" id="{07D9DCFD-98F9-4493-917B-94E5EB5DB7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9" name="文本框 87153">
              <a:extLst>
                <a:ext uri="{FF2B5EF4-FFF2-40B4-BE49-F238E27FC236}">
                  <a16:creationId xmlns:a16="http://schemas.microsoft.com/office/drawing/2014/main" xmlns="" id="{F18B948B-642F-4045-B9F1-D845D89D13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</a:p>
          </p:txBody>
        </p:sp>
        <p:sp>
          <p:nvSpPr>
            <p:cNvPr id="65650" name="文本框 87154">
              <a:extLst>
                <a:ext uri="{FF2B5EF4-FFF2-40B4-BE49-F238E27FC236}">
                  <a16:creationId xmlns:a16="http://schemas.microsoft.com/office/drawing/2014/main" xmlns="" id="{35CFB88A-1E85-4680-969C-CC3FF2DC02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65651" name="文本框 87155">
              <a:extLst>
                <a:ext uri="{FF2B5EF4-FFF2-40B4-BE49-F238E27FC236}">
                  <a16:creationId xmlns:a16="http://schemas.microsoft.com/office/drawing/2014/main" xmlns="" id="{DFEE9721-8DB4-4FC7-A615-27BB115A78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5652" name="任意多边形 87156">
              <a:extLst>
                <a:ext uri="{FF2B5EF4-FFF2-40B4-BE49-F238E27FC236}">
                  <a16:creationId xmlns:a16="http://schemas.microsoft.com/office/drawing/2014/main" xmlns="" id="{D9E9F24F-531A-4F4E-B6C7-5557727FF5D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3" name="任意多边形 87157">
              <a:extLst>
                <a:ext uri="{FF2B5EF4-FFF2-40B4-BE49-F238E27FC236}">
                  <a16:creationId xmlns:a16="http://schemas.microsoft.com/office/drawing/2014/main" xmlns="" id="{6312F6E4-C379-4D60-BFCF-1E54A654908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4" name="任意多边形 87158">
              <a:extLst>
                <a:ext uri="{FF2B5EF4-FFF2-40B4-BE49-F238E27FC236}">
                  <a16:creationId xmlns:a16="http://schemas.microsoft.com/office/drawing/2014/main" xmlns="" id="{5D6B021B-BA38-4E37-AB07-A9156375FB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5" name="任意多边形 87159">
              <a:extLst>
                <a:ext uri="{FF2B5EF4-FFF2-40B4-BE49-F238E27FC236}">
                  <a16:creationId xmlns:a16="http://schemas.microsoft.com/office/drawing/2014/main" xmlns="" id="{C68C8FE3-362A-4050-9916-478611B7320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6" name="文本框 87160">
              <a:extLst>
                <a:ext uri="{FF2B5EF4-FFF2-40B4-BE49-F238E27FC236}">
                  <a16:creationId xmlns:a16="http://schemas.microsoft.com/office/drawing/2014/main" xmlns="" id="{A1A8777D-33E0-487B-9EFD-644ECF77FD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</a:p>
          </p:txBody>
        </p:sp>
      </p:grpSp>
      <p:sp>
        <p:nvSpPr>
          <p:cNvPr id="65657" name="矩形 87163">
            <a:extLst>
              <a:ext uri="{FF2B5EF4-FFF2-40B4-BE49-F238E27FC236}">
                <a16:creationId xmlns:a16="http://schemas.microsoft.com/office/drawing/2014/main" xmlns="" id="{07014C62-1A24-42EA-9F74-03EFE5C7B3F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6635" y="923654"/>
            <a:ext cx="3036741" cy="367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形状、大小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完全相同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的任意四边形可拼成一块无空隙的地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板，你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知道这是为什么吗？ </a:t>
            </a:r>
          </a:p>
          <a:p>
            <a:pPr>
              <a:lnSpc>
                <a:spcPct val="13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</a:t>
            </a:r>
          </a:p>
        </p:txBody>
      </p:sp>
      <p:grpSp>
        <p:nvGrpSpPr>
          <p:cNvPr id="124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25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27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文本框 6151">
            <a:extLst>
              <a:ext uri="{FF2B5EF4-FFF2-40B4-BE49-F238E27FC236}">
                <a16:creationId xmlns:a16="http://schemas.microsoft.com/office/drawing/2014/main" xmlns="" id="{D4A09A57-1140-4D0A-8D5E-E9FB6CB28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7243" y="553732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多边形的外角和</a:t>
            </a:r>
          </a:p>
        </p:txBody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xmlns="" id="{FD457D65-F9A9-4A71-A277-3C45A13C1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009" y="1119908"/>
            <a:ext cx="49243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        如图，在五边</a:t>
            </a:r>
            <a:r>
              <a:rPr lang="zh-CN" altLang="en-US" sz="2400" b="1" dirty="0">
                <a:latin typeface="+mn-lt"/>
              </a:rPr>
              <a:t>形的每个顶点处各取一个外</a:t>
            </a:r>
            <a:r>
              <a:rPr lang="zh-CN" altLang="en-US" sz="2400" b="1" dirty="0" smtClean="0">
                <a:latin typeface="+mn-lt"/>
              </a:rPr>
              <a:t>角，这</a:t>
            </a:r>
            <a:r>
              <a:rPr lang="zh-CN" altLang="en-US" sz="2400" b="1" dirty="0">
                <a:latin typeface="+mn-lt"/>
              </a:rPr>
              <a:t>些外角的和叫做五边形的外角和．</a:t>
            </a:r>
          </a:p>
        </p:txBody>
      </p:sp>
      <p:sp>
        <p:nvSpPr>
          <p:cNvPr id="34" name="Rectangle 6">
            <a:extLst>
              <a:ext uri="{FF2B5EF4-FFF2-40B4-BE49-F238E27FC236}">
                <a16:creationId xmlns:a16="http://schemas.microsoft.com/office/drawing/2014/main" xmlns="" id="{D84DC1D6-2392-4F5A-9F8E-8C1EC390BC63}"/>
              </a:ext>
            </a:extLst>
          </p:cNvPr>
          <p:cNvSpPr/>
          <p:nvPr/>
        </p:nvSpPr>
        <p:spPr>
          <a:xfrm>
            <a:off x="971019" y="2874234"/>
            <a:ext cx="7946478" cy="1873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任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意一个外角和它相邻的内角有什么关系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五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个外角加上它们分别相邻的五个内角和是多少？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defRPr/>
            </a:pP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6566" name="Group 6">
            <a:extLst>
              <a:ext uri="{FF2B5EF4-FFF2-40B4-BE49-F238E27FC236}">
                <a16:creationId xmlns:a16="http://schemas.microsoft.com/office/drawing/2014/main" xmlns="" id="{1229D79A-6FFC-4C35-9A0A-598AF0F0C5A7}"/>
              </a:ext>
            </a:extLst>
          </p:cNvPr>
          <p:cNvGrpSpPr>
            <a:grpSpLocks/>
          </p:cNvGrpSpPr>
          <p:nvPr/>
        </p:nvGrpSpPr>
        <p:grpSpPr bwMode="auto">
          <a:xfrm>
            <a:off x="5974725" y="980753"/>
            <a:ext cx="2690813" cy="1965325"/>
            <a:chOff x="10" y="318"/>
            <a:chExt cx="2984" cy="2365"/>
          </a:xfrm>
        </p:grpSpPr>
        <p:sp>
          <p:nvSpPr>
            <p:cNvPr id="66567" name="Line 7">
              <a:extLst>
                <a:ext uri="{FF2B5EF4-FFF2-40B4-BE49-F238E27FC236}">
                  <a16:creationId xmlns:a16="http://schemas.microsoft.com/office/drawing/2014/main" xmlns="" id="{B7BA196D-814C-4D3A-89E3-A03243B168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18" y="763"/>
              <a:ext cx="1076" cy="146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68" name="Text Box 8">
              <a:extLst>
                <a:ext uri="{FF2B5EF4-FFF2-40B4-BE49-F238E27FC236}">
                  <a16:creationId xmlns:a16="http://schemas.microsoft.com/office/drawing/2014/main" xmlns="" id="{826491A9-3DD2-49DB-A2C9-A4D3D6B6D0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457" y="1374"/>
              <a:ext cx="26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</a:rPr>
                <a:t>E</a:t>
              </a:r>
            </a:p>
          </p:txBody>
        </p:sp>
        <p:sp>
          <p:nvSpPr>
            <p:cNvPr id="66569" name="Line 9">
              <a:extLst>
                <a:ext uri="{FF2B5EF4-FFF2-40B4-BE49-F238E27FC236}">
                  <a16:creationId xmlns:a16="http://schemas.microsoft.com/office/drawing/2014/main" xmlns="" id="{66016E35-87DD-487E-A5A6-BF26C0C47E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7" y="318"/>
              <a:ext cx="1351" cy="109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0" name="Line 10">
              <a:extLst>
                <a:ext uri="{FF2B5EF4-FFF2-40B4-BE49-F238E27FC236}">
                  <a16:creationId xmlns:a16="http://schemas.microsoft.com/office/drawing/2014/main" xmlns="" id="{26275CD2-0D68-45EA-95E4-784AB45B53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70" y="2009"/>
              <a:ext cx="2047" cy="36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1" name="Line 11">
              <a:extLst>
                <a:ext uri="{FF2B5EF4-FFF2-40B4-BE49-F238E27FC236}">
                  <a16:creationId xmlns:a16="http://schemas.microsoft.com/office/drawing/2014/main" xmlns="" id="{D735F94D-33C3-4ED3-AE32-53164C921D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2" y="1103"/>
              <a:ext cx="242" cy="140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2" name="Line 12">
              <a:extLst>
                <a:ext uri="{FF2B5EF4-FFF2-40B4-BE49-F238E27FC236}">
                  <a16:creationId xmlns:a16="http://schemas.microsoft.com/office/drawing/2014/main" xmlns="" id="{7B0A4ED5-8EE1-4AC3-92C6-9BCA4F7E22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" y="727"/>
              <a:ext cx="1651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3" name="Text Box 13">
              <a:extLst>
                <a:ext uri="{FF2B5EF4-FFF2-40B4-BE49-F238E27FC236}">
                  <a16:creationId xmlns:a16="http://schemas.microsoft.com/office/drawing/2014/main" xmlns="" id="{BE1232B5-1B67-4652-944C-53D4E041EB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17" y="708"/>
              <a:ext cx="318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</a:rPr>
                <a:t>B</a:t>
              </a:r>
            </a:p>
          </p:txBody>
        </p:sp>
        <p:sp>
          <p:nvSpPr>
            <p:cNvPr id="66574" name="Text Box 14">
              <a:extLst>
                <a:ext uri="{FF2B5EF4-FFF2-40B4-BE49-F238E27FC236}">
                  <a16:creationId xmlns:a16="http://schemas.microsoft.com/office/drawing/2014/main" xmlns="" id="{CD34A404-7891-4CE2-B9A3-0B0CE85BE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36" y="1833"/>
              <a:ext cx="34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latin typeface="+mn-lt"/>
                </a:rPr>
                <a:t>C</a:t>
              </a:r>
            </a:p>
          </p:txBody>
        </p:sp>
        <p:sp>
          <p:nvSpPr>
            <p:cNvPr id="66575" name="Text Box 15">
              <a:extLst>
                <a:ext uri="{FF2B5EF4-FFF2-40B4-BE49-F238E27FC236}">
                  <a16:creationId xmlns:a16="http://schemas.microsoft.com/office/drawing/2014/main" xmlns="" id="{8EC23A32-8E19-45DB-8DD7-FFE895E786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713" y="2185"/>
              <a:ext cx="51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</a:rPr>
                <a:t>D</a:t>
              </a:r>
            </a:p>
          </p:txBody>
        </p:sp>
        <p:sp>
          <p:nvSpPr>
            <p:cNvPr id="66576" name="Arc 16">
              <a:extLst>
                <a:ext uri="{FF2B5EF4-FFF2-40B4-BE49-F238E27FC236}">
                  <a16:creationId xmlns:a16="http://schemas.microsoft.com/office/drawing/2014/main" xmlns="" id="{B6C8B882-ED13-423A-AAE5-BD8A4915420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513296" flipH="1">
              <a:off x="2208" y="1326"/>
              <a:ext cx="675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7" name="Arc 17">
              <a:extLst>
                <a:ext uri="{FF2B5EF4-FFF2-40B4-BE49-F238E27FC236}">
                  <a16:creationId xmlns:a16="http://schemas.microsoft.com/office/drawing/2014/main" xmlns="" id="{AE39653D-01A0-4AFB-ADA8-DCE51696442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228016" flipH="1">
              <a:off x="1271" y="731"/>
              <a:ext cx="639" cy="291"/>
            </a:xfrm>
            <a:custGeom>
              <a:avLst/>
              <a:gdLst>
                <a:gd name="T0" fmla="*/ 2208 w 21600"/>
                <a:gd name="T1" fmla="*/ 21072 h 21073"/>
                <a:gd name="T2" fmla="*/ 0 w 21600"/>
                <a:gd name="T3" fmla="*/ 11559 h 21073"/>
                <a:gd name="T4" fmla="*/ 3353 w 21600"/>
                <a:gd name="T5" fmla="*/ 0 h 21073"/>
                <a:gd name="T6" fmla="*/ 2208 w 21600"/>
                <a:gd name="T7" fmla="*/ 21072 h 21073"/>
                <a:gd name="T8" fmla="*/ 0 w 21600"/>
                <a:gd name="T9" fmla="*/ 11559 h 21073"/>
                <a:gd name="T10" fmla="*/ 3353 w 21600"/>
                <a:gd name="T11" fmla="*/ 0 h 21073"/>
                <a:gd name="T12" fmla="*/ 21600 w 21600"/>
                <a:gd name="T13" fmla="*/ 11559 h 21073"/>
                <a:gd name="T14" fmla="*/ 2208 w 21600"/>
                <a:gd name="T15" fmla="*/ 21072 h 2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073" fill="none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1073" stroke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2208" y="21072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8" name="Arc 18">
              <a:extLst>
                <a:ext uri="{FF2B5EF4-FFF2-40B4-BE49-F238E27FC236}">
                  <a16:creationId xmlns:a16="http://schemas.microsoft.com/office/drawing/2014/main" xmlns="" id="{158D5C9A-4CDF-4532-8F37-16CC8A0A8AF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47878" flipH="1">
              <a:off x="132" y="823"/>
              <a:ext cx="674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9" name="Arc 19">
              <a:extLst>
                <a:ext uri="{FF2B5EF4-FFF2-40B4-BE49-F238E27FC236}">
                  <a16:creationId xmlns:a16="http://schemas.microsoft.com/office/drawing/2014/main" xmlns="" id="{3573AB18-8E2F-49A7-A2AE-3A21A447E91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835778" flipH="1">
              <a:off x="1602" y="2033"/>
              <a:ext cx="638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80" name="Arc 20">
              <a:extLst>
                <a:ext uri="{FF2B5EF4-FFF2-40B4-BE49-F238E27FC236}">
                  <a16:creationId xmlns:a16="http://schemas.microsoft.com/office/drawing/2014/main" xmlns="" id="{D5FD05D0-8430-4BB9-8497-BD83DF86F52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49191" flipH="1">
              <a:off x="344" y="1873"/>
              <a:ext cx="639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81" name="Text Box 21">
              <a:extLst>
                <a:ext uri="{FF2B5EF4-FFF2-40B4-BE49-F238E27FC236}">
                  <a16:creationId xmlns:a16="http://schemas.microsoft.com/office/drawing/2014/main" xmlns="" id="{EEDE2490-C62E-4EE7-8665-FF49160007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102" y="448"/>
              <a:ext cx="30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latin typeface="+mn-lt"/>
                </a:rPr>
                <a:t>1</a:t>
              </a:r>
            </a:p>
          </p:txBody>
        </p:sp>
        <p:sp>
          <p:nvSpPr>
            <p:cNvPr id="66582" name="Text Box 22">
              <a:extLst>
                <a:ext uri="{FF2B5EF4-FFF2-40B4-BE49-F238E27FC236}">
                  <a16:creationId xmlns:a16="http://schemas.microsoft.com/office/drawing/2014/main" xmlns="" id="{E7B24975-B148-47BE-907D-0DC7096D67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40" y="1292"/>
              <a:ext cx="29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2</a:t>
              </a:r>
            </a:p>
          </p:txBody>
        </p:sp>
        <p:sp>
          <p:nvSpPr>
            <p:cNvPr id="66583" name="Text Box 23">
              <a:extLst>
                <a:ext uri="{FF2B5EF4-FFF2-40B4-BE49-F238E27FC236}">
                  <a16:creationId xmlns:a16="http://schemas.microsoft.com/office/drawing/2014/main" xmlns="" id="{130A4D18-1EFD-4ED4-A45B-9FFFBDD331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908" y="2011"/>
              <a:ext cx="34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3</a:t>
              </a:r>
            </a:p>
          </p:txBody>
        </p:sp>
        <p:sp>
          <p:nvSpPr>
            <p:cNvPr id="66584" name="Text Box 24">
              <a:extLst>
                <a:ext uri="{FF2B5EF4-FFF2-40B4-BE49-F238E27FC236}">
                  <a16:creationId xmlns:a16="http://schemas.microsoft.com/office/drawing/2014/main" xmlns="" id="{48289FA4-4B4F-48F4-91D3-9507108A6C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033" y="1747"/>
              <a:ext cx="54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+mn-lt"/>
                </a:rPr>
                <a:t>  </a:t>
              </a:r>
              <a:r>
                <a:rPr lang="en-US" altLang="zh-CN" sz="2100" b="1">
                  <a:latin typeface="+mn-lt"/>
                </a:rPr>
                <a:t>4</a:t>
              </a:r>
            </a:p>
          </p:txBody>
        </p:sp>
        <p:sp>
          <p:nvSpPr>
            <p:cNvPr id="66585" name="Text Box 25">
              <a:extLst>
                <a:ext uri="{FF2B5EF4-FFF2-40B4-BE49-F238E27FC236}">
                  <a16:creationId xmlns:a16="http://schemas.microsoft.com/office/drawing/2014/main" xmlns="" id="{4847B3DB-E353-44DD-96AD-E24B3137C8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275" y="838"/>
              <a:ext cx="22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5</a:t>
              </a:r>
            </a:p>
          </p:txBody>
        </p:sp>
        <p:sp>
          <p:nvSpPr>
            <p:cNvPr id="66586" name="Text Box 14">
              <a:extLst>
                <a:ext uri="{FF2B5EF4-FFF2-40B4-BE49-F238E27FC236}">
                  <a16:creationId xmlns:a16="http://schemas.microsoft.com/office/drawing/2014/main" xmlns="" id="{E4006162-EA87-4DED-9F2E-C6D20359E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" y="1868"/>
              <a:ext cx="205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100" b="1">
                <a:latin typeface="+mn-lt"/>
              </a:endParaRPr>
            </a:p>
          </p:txBody>
        </p:sp>
        <p:sp>
          <p:nvSpPr>
            <p:cNvPr id="66587" name="Text Box 27">
              <a:extLst>
                <a:ext uri="{FF2B5EF4-FFF2-40B4-BE49-F238E27FC236}">
                  <a16:creationId xmlns:a16="http://schemas.microsoft.com/office/drawing/2014/main" xmlns="" id="{6F8BC0EA-499E-4933-8D94-FE3FE0F92E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633" y="383"/>
              <a:ext cx="29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</a:rPr>
                <a:t>A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B376DE9-7585-4584-A0BF-60322DB5A8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881" y="3497190"/>
            <a:ext cx="11493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互补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1F3C37D-BE47-4E36-88CF-CA07423D6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1903" y="4304776"/>
            <a:ext cx="25003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180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=900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°</a:t>
            </a:r>
          </a:p>
        </p:txBody>
      </p:sp>
      <p:grpSp>
        <p:nvGrpSpPr>
          <p:cNvPr id="66594" name="组合 4">
            <a:extLst>
              <a:ext uri="{FF2B5EF4-FFF2-40B4-BE49-F238E27FC236}">
                <a16:creationId xmlns:a16="http://schemas.microsoft.com/office/drawing/2014/main" xmlns="" id="{A69E11B5-3A2A-4AE8-B370-34C43576685F}"/>
              </a:ext>
            </a:extLst>
          </p:cNvPr>
          <p:cNvGrpSpPr>
            <a:grpSpLocks/>
          </p:cNvGrpSpPr>
          <p:nvPr/>
        </p:nvGrpSpPr>
        <p:grpSpPr bwMode="auto">
          <a:xfrm>
            <a:off x="2050081" y="606425"/>
            <a:ext cx="1685925" cy="399495"/>
            <a:chOff x="4743" y="1168"/>
            <a:chExt cx="2654" cy="630"/>
          </a:xfrm>
        </p:grpSpPr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xmlns="" id="{83A118C4-EFAF-499C-B993-F8080F716251}"/>
                </a:ext>
              </a:extLst>
            </p:cNvPr>
            <p:cNvSpPr/>
            <p:nvPr/>
          </p:nvSpPr>
          <p:spPr>
            <a:xfrm>
              <a:off x="4743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/>
            </a:p>
          </p:txBody>
        </p:sp>
        <p:sp>
          <p:nvSpPr>
            <p:cNvPr id="66596" name="矩形 1">
              <a:extLst>
                <a:ext uri="{FF2B5EF4-FFF2-40B4-BE49-F238E27FC236}">
                  <a16:creationId xmlns:a16="http://schemas.microsoft.com/office/drawing/2014/main" xmlns="" id="{14EA92A9-0CE8-43D9-9642-B317F110E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2" y="1186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9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1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allAtOnce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Group 6">
            <a:extLst>
              <a:ext uri="{FF2B5EF4-FFF2-40B4-BE49-F238E27FC236}">
                <a16:creationId xmlns:a16="http://schemas.microsoft.com/office/drawing/2014/main" xmlns="" id="{8FE5F0D8-4517-4998-A19E-DDC87A70CF37}"/>
              </a:ext>
            </a:extLst>
          </p:cNvPr>
          <p:cNvGrpSpPr>
            <a:grpSpLocks/>
          </p:cNvGrpSpPr>
          <p:nvPr/>
        </p:nvGrpSpPr>
        <p:grpSpPr bwMode="auto">
          <a:xfrm>
            <a:off x="5374023" y="1541463"/>
            <a:ext cx="2690813" cy="1965325"/>
            <a:chOff x="10" y="318"/>
            <a:chExt cx="2984" cy="2365"/>
          </a:xfrm>
        </p:grpSpPr>
        <p:sp>
          <p:nvSpPr>
            <p:cNvPr id="67586" name="Line 7">
              <a:extLst>
                <a:ext uri="{FF2B5EF4-FFF2-40B4-BE49-F238E27FC236}">
                  <a16:creationId xmlns:a16="http://schemas.microsoft.com/office/drawing/2014/main" xmlns="" id="{59652C46-D901-49D7-BDD1-BE93ED8F64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18" y="763"/>
              <a:ext cx="1076" cy="146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87" name="Text Box 8">
              <a:extLst>
                <a:ext uri="{FF2B5EF4-FFF2-40B4-BE49-F238E27FC236}">
                  <a16:creationId xmlns:a16="http://schemas.microsoft.com/office/drawing/2014/main" xmlns="" id="{B379215D-802E-41B1-AA1F-E9B5829291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457" y="1374"/>
              <a:ext cx="26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67588" name="Line 9">
              <a:extLst>
                <a:ext uri="{FF2B5EF4-FFF2-40B4-BE49-F238E27FC236}">
                  <a16:creationId xmlns:a16="http://schemas.microsoft.com/office/drawing/2014/main" xmlns="" id="{43646D99-593D-4BEA-8586-37E1F6C46E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7" y="318"/>
              <a:ext cx="1351" cy="109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89" name="Line 10">
              <a:extLst>
                <a:ext uri="{FF2B5EF4-FFF2-40B4-BE49-F238E27FC236}">
                  <a16:creationId xmlns:a16="http://schemas.microsoft.com/office/drawing/2014/main" xmlns="" id="{441F285A-F545-45ED-A6C5-C40AF23819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70" y="2009"/>
              <a:ext cx="2047" cy="36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0" name="Line 11">
              <a:extLst>
                <a:ext uri="{FF2B5EF4-FFF2-40B4-BE49-F238E27FC236}">
                  <a16:creationId xmlns:a16="http://schemas.microsoft.com/office/drawing/2014/main" xmlns="" id="{53852051-C278-4E97-A147-0824497E3C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2" y="1103"/>
              <a:ext cx="242" cy="140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1" name="Line 12">
              <a:extLst>
                <a:ext uri="{FF2B5EF4-FFF2-40B4-BE49-F238E27FC236}">
                  <a16:creationId xmlns:a16="http://schemas.microsoft.com/office/drawing/2014/main" xmlns="" id="{5AE61D33-CC50-493E-9885-4651F915D8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" y="727"/>
              <a:ext cx="1651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2" name="Text Box 13">
              <a:extLst>
                <a:ext uri="{FF2B5EF4-FFF2-40B4-BE49-F238E27FC236}">
                  <a16:creationId xmlns:a16="http://schemas.microsoft.com/office/drawing/2014/main" xmlns="" id="{9E2455B8-06BB-469D-854A-3CF362ED91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02" y="709"/>
              <a:ext cx="318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67593" name="Text Box 14">
              <a:extLst>
                <a:ext uri="{FF2B5EF4-FFF2-40B4-BE49-F238E27FC236}">
                  <a16:creationId xmlns:a16="http://schemas.microsoft.com/office/drawing/2014/main" xmlns="" id="{391003FE-1C66-4CA8-A3CE-BAA00F00A8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36" y="1812"/>
              <a:ext cx="34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67594" name="Text Box 15">
              <a:extLst>
                <a:ext uri="{FF2B5EF4-FFF2-40B4-BE49-F238E27FC236}">
                  <a16:creationId xmlns:a16="http://schemas.microsoft.com/office/drawing/2014/main" xmlns="" id="{728BD2B6-5ACD-4ACD-9171-91F4DF530F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713" y="2185"/>
              <a:ext cx="51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67595" name="Arc 16">
              <a:extLst>
                <a:ext uri="{FF2B5EF4-FFF2-40B4-BE49-F238E27FC236}">
                  <a16:creationId xmlns:a16="http://schemas.microsoft.com/office/drawing/2014/main" xmlns="" id="{E93CECBF-454F-44F9-B043-8ED9CF9C6E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513296" flipH="1">
              <a:off x="2208" y="1326"/>
              <a:ext cx="675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6" name="Arc 17">
              <a:extLst>
                <a:ext uri="{FF2B5EF4-FFF2-40B4-BE49-F238E27FC236}">
                  <a16:creationId xmlns:a16="http://schemas.microsoft.com/office/drawing/2014/main" xmlns="" id="{3198A448-4B10-471B-9348-E2F14EDD7A2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228016" flipH="1">
              <a:off x="1271" y="731"/>
              <a:ext cx="639" cy="291"/>
            </a:xfrm>
            <a:custGeom>
              <a:avLst/>
              <a:gdLst>
                <a:gd name="T0" fmla="*/ 2208 w 21600"/>
                <a:gd name="T1" fmla="*/ 21072 h 21073"/>
                <a:gd name="T2" fmla="*/ 0 w 21600"/>
                <a:gd name="T3" fmla="*/ 11559 h 21073"/>
                <a:gd name="T4" fmla="*/ 3353 w 21600"/>
                <a:gd name="T5" fmla="*/ 0 h 21073"/>
                <a:gd name="T6" fmla="*/ 2208 w 21600"/>
                <a:gd name="T7" fmla="*/ 21072 h 21073"/>
                <a:gd name="T8" fmla="*/ 0 w 21600"/>
                <a:gd name="T9" fmla="*/ 11559 h 21073"/>
                <a:gd name="T10" fmla="*/ 3353 w 21600"/>
                <a:gd name="T11" fmla="*/ 0 h 21073"/>
                <a:gd name="T12" fmla="*/ 21600 w 21600"/>
                <a:gd name="T13" fmla="*/ 11559 h 21073"/>
                <a:gd name="T14" fmla="*/ 2208 w 21600"/>
                <a:gd name="T15" fmla="*/ 21072 h 2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073" fill="none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1073" stroke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2208" y="21072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7" name="Arc 18">
              <a:extLst>
                <a:ext uri="{FF2B5EF4-FFF2-40B4-BE49-F238E27FC236}">
                  <a16:creationId xmlns:a16="http://schemas.microsoft.com/office/drawing/2014/main" xmlns="" id="{057BDD7D-7C2C-4A1C-B0B8-417C99D5C4F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47878" flipH="1">
              <a:off x="132" y="823"/>
              <a:ext cx="674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8" name="Arc 19">
              <a:extLst>
                <a:ext uri="{FF2B5EF4-FFF2-40B4-BE49-F238E27FC236}">
                  <a16:creationId xmlns:a16="http://schemas.microsoft.com/office/drawing/2014/main" xmlns="" id="{F3F76F36-7B45-4307-AF63-E9D94007E3D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835778" flipH="1">
              <a:off x="1602" y="2033"/>
              <a:ext cx="638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9" name="Arc 20">
              <a:extLst>
                <a:ext uri="{FF2B5EF4-FFF2-40B4-BE49-F238E27FC236}">
                  <a16:creationId xmlns:a16="http://schemas.microsoft.com/office/drawing/2014/main" xmlns="" id="{E033435E-95C0-4798-BA75-2CA155EE0E5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49191" flipH="1">
              <a:off x="344" y="1873"/>
              <a:ext cx="639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00" name="Text Box 21">
              <a:extLst>
                <a:ext uri="{FF2B5EF4-FFF2-40B4-BE49-F238E27FC236}">
                  <a16:creationId xmlns:a16="http://schemas.microsoft.com/office/drawing/2014/main" xmlns="" id="{2A94522D-1C71-42C3-A664-2E664E526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102" y="448"/>
              <a:ext cx="30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67601" name="Text Box 22">
              <a:extLst>
                <a:ext uri="{FF2B5EF4-FFF2-40B4-BE49-F238E27FC236}">
                  <a16:creationId xmlns:a16="http://schemas.microsoft.com/office/drawing/2014/main" xmlns="" id="{0D35A215-4E3E-409A-A6CD-E3533CF987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40" y="1292"/>
              <a:ext cx="29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67602" name="Text Box 23">
              <a:extLst>
                <a:ext uri="{FF2B5EF4-FFF2-40B4-BE49-F238E27FC236}">
                  <a16:creationId xmlns:a16="http://schemas.microsoft.com/office/drawing/2014/main" xmlns="" id="{760531DE-0391-4ABB-B922-6063B4C09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908" y="2011"/>
              <a:ext cx="34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67603" name="Text Box 24">
              <a:extLst>
                <a:ext uri="{FF2B5EF4-FFF2-40B4-BE49-F238E27FC236}">
                  <a16:creationId xmlns:a16="http://schemas.microsoft.com/office/drawing/2014/main" xmlns="" id="{FE440915-DB03-4634-A17F-8E5744242A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033" y="1747"/>
              <a:ext cx="54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Times New Roman" panose="02020603050405020304" pitchFamily="18" charset="0"/>
                </a:rPr>
                <a:t>  </a:t>
              </a:r>
              <a:r>
                <a:rPr lang="en-US" altLang="zh-CN" sz="2100" b="1">
                  <a:latin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67604" name="Text Box 25">
              <a:extLst>
                <a:ext uri="{FF2B5EF4-FFF2-40B4-BE49-F238E27FC236}">
                  <a16:creationId xmlns:a16="http://schemas.microsoft.com/office/drawing/2014/main" xmlns="" id="{5749E705-F747-424F-A6A1-F1E8135489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275" y="838"/>
              <a:ext cx="22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67605" name="Text Box 14">
              <a:extLst>
                <a:ext uri="{FF2B5EF4-FFF2-40B4-BE49-F238E27FC236}">
                  <a16:creationId xmlns:a16="http://schemas.microsoft.com/office/drawing/2014/main" xmlns="" id="{2134DB1B-1E7E-4F91-972E-3AF5653C4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" y="1868"/>
              <a:ext cx="34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100">
                <a:latin typeface="Times New Roman" panose="02020603050405020304" pitchFamily="18" charset="0"/>
              </a:endParaRPr>
            </a:p>
          </p:txBody>
        </p:sp>
        <p:sp>
          <p:nvSpPr>
            <p:cNvPr id="67606" name="Text Box 27">
              <a:extLst>
                <a:ext uri="{FF2B5EF4-FFF2-40B4-BE49-F238E27FC236}">
                  <a16:creationId xmlns:a16="http://schemas.microsoft.com/office/drawing/2014/main" xmlns="" id="{8F060A55-3246-4D4E-B923-BE836802F3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633" y="383"/>
              <a:ext cx="29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24" name="Rectangle 5">
            <a:extLst>
              <a:ext uri="{FF2B5EF4-FFF2-40B4-BE49-F238E27FC236}">
                <a16:creationId xmlns:a16="http://schemas.microsoft.com/office/drawing/2014/main" xmlns="" id="{3972AA22-D58E-4237-BAFD-372BB22E9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0357" y="1347195"/>
            <a:ext cx="209391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五边形外角和</a:t>
            </a:r>
          </a:p>
        </p:txBody>
      </p:sp>
      <p:sp>
        <p:nvSpPr>
          <p:cNvPr id="25" name="Text Box 15">
            <a:extLst>
              <a:ext uri="{FF2B5EF4-FFF2-40B4-BE49-F238E27FC236}">
                <a16:creationId xmlns:a16="http://schemas.microsoft.com/office/drawing/2014/main" xmlns="" id="{59437C04-BD4C-4283-8A4E-576ED6133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4781" y="3268663"/>
            <a:ext cx="1349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=360 °</a:t>
            </a:r>
          </a:p>
        </p:txBody>
      </p:sp>
      <p:sp>
        <p:nvSpPr>
          <p:cNvPr id="26" name="Rectangle 31">
            <a:extLst>
              <a:ext uri="{FF2B5EF4-FFF2-40B4-BE49-F238E27FC236}">
                <a16:creationId xmlns:a16="http://schemas.microsoft.com/office/drawing/2014/main" xmlns="" id="{BB3704DF-DE9C-45A6-ABC5-ED1612DFF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426" y="1966439"/>
            <a:ext cx="1512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=5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个平角</a:t>
            </a:r>
          </a:p>
        </p:txBody>
      </p:sp>
      <p:sp>
        <p:nvSpPr>
          <p:cNvPr id="27" name="Rectangle 32">
            <a:extLst>
              <a:ext uri="{FF2B5EF4-FFF2-40B4-BE49-F238E27FC236}">
                <a16:creationId xmlns:a16="http://schemas.microsoft.com/office/drawing/2014/main" xmlns="" id="{87B70F64-F574-4DED-B4AB-70E9D63F9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1970220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五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边形内角和</a:t>
            </a:r>
          </a:p>
        </p:txBody>
      </p:sp>
      <p:sp>
        <p:nvSpPr>
          <p:cNvPr id="28" name="Rectangle 33">
            <a:extLst>
              <a:ext uri="{FF2B5EF4-FFF2-40B4-BE49-F238E27FC236}">
                <a16:creationId xmlns:a16="http://schemas.microsoft.com/office/drawing/2014/main" xmlns="" id="{F98209B3-165C-4752-8B1B-75AA9FE9E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3955" y="2693608"/>
            <a:ext cx="1574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5×180°</a:t>
            </a:r>
          </a:p>
        </p:txBody>
      </p:sp>
      <p:sp>
        <p:nvSpPr>
          <p:cNvPr id="29" name="Text Box 13">
            <a:extLst>
              <a:ext uri="{FF2B5EF4-FFF2-40B4-BE49-F238E27FC236}">
                <a16:creationId xmlns:a16="http://schemas.microsoft.com/office/drawing/2014/main" xmlns="" id="{2C37AC95-7A70-4BD2-A814-E68B0CF4A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313" y="2674938"/>
            <a:ext cx="2644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–(5–2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 × 180°</a:t>
            </a:r>
          </a:p>
        </p:txBody>
      </p:sp>
      <p:sp>
        <p:nvSpPr>
          <p:cNvPr id="30" name="Rectangle 6">
            <a:extLst>
              <a:ext uri="{FF2B5EF4-FFF2-40B4-BE49-F238E27FC236}">
                <a16:creationId xmlns:a16="http://schemas.microsoft.com/office/drawing/2014/main" xmlns="" id="{A2F3507C-78B2-42D1-984A-0668F7CDE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225" y="3970338"/>
            <a:ext cx="565203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五边形的外角和等于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360°.</a:t>
            </a:r>
          </a:p>
        </p:txBody>
      </p:sp>
      <p:sp>
        <p:nvSpPr>
          <p:cNvPr id="23582" name="文本框 1">
            <a:extLst>
              <a:ext uri="{FF2B5EF4-FFF2-40B4-BE49-F238E27FC236}">
                <a16:creationId xmlns:a16="http://schemas.microsoft.com/office/drawing/2014/main" xmlns="" id="{C9B7B8ED-A8F8-4590-840E-2A05E048BFEB}"/>
              </a:ext>
            </a:extLst>
          </p:cNvPr>
          <p:cNvSpPr txBox="1"/>
          <p:nvPr/>
        </p:nvSpPr>
        <p:spPr>
          <a:xfrm>
            <a:off x="991452" y="532016"/>
            <a:ext cx="7776594" cy="559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这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五个平角和与五边形的内角和、外角和有什么关系？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7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9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>
            <a:extLst>
              <a:ext uri="{FF2B5EF4-FFF2-40B4-BE49-F238E27FC236}">
                <a16:creationId xmlns:a16="http://schemas.microsoft.com/office/drawing/2014/main" xmlns="" id="{41E254C8-77BA-40E9-B57F-C48EA2C72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86" y="451069"/>
            <a:ext cx="80702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       在</a:t>
            </a:r>
            <a:r>
              <a:rPr lang="en-US" altLang="zh-CN" sz="2400" b="1" i="1" dirty="0">
                <a:latin typeface="+mn-lt"/>
              </a:rPr>
              <a:t>n</a:t>
            </a:r>
            <a:r>
              <a:rPr lang="zh-CN" altLang="en-US" sz="2400" b="1" dirty="0">
                <a:latin typeface="+mn-lt"/>
              </a:rPr>
              <a:t>边形的每个顶点处各取一个外</a:t>
            </a:r>
            <a:r>
              <a:rPr lang="zh-CN" altLang="en-US" sz="2400" b="1" dirty="0" smtClean="0">
                <a:latin typeface="+mn-lt"/>
              </a:rPr>
              <a:t>角，这</a:t>
            </a:r>
            <a:r>
              <a:rPr lang="zh-CN" altLang="en-US" sz="2400" b="1" dirty="0">
                <a:latin typeface="+mn-lt"/>
              </a:rPr>
              <a:t>些外角的和叫做</a:t>
            </a:r>
            <a:r>
              <a:rPr lang="en-US" altLang="zh-CN" sz="2400" b="1" i="1" dirty="0">
                <a:latin typeface="+mn-lt"/>
              </a:rPr>
              <a:t>n</a:t>
            </a:r>
            <a:r>
              <a:rPr lang="zh-CN" altLang="en-US" sz="2400" b="1" dirty="0">
                <a:latin typeface="+mn-lt"/>
              </a:rPr>
              <a:t>边形的外角和．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xmlns="" id="{C981031D-8CE1-496D-A14A-6F22C4F77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2373" y="2075443"/>
            <a:ext cx="2179904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边形外角和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CC46B9BB-4C17-4FA7-915E-6FCCA9DB0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2373" y="4262438"/>
            <a:ext cx="3646052" cy="43338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i="1">
                <a:latin typeface="+mn-lt"/>
              </a:rPr>
              <a:t>n</a:t>
            </a:r>
            <a:r>
              <a:rPr lang="zh-CN" altLang="en-US" sz="2400" b="1">
                <a:latin typeface="+mn-lt"/>
              </a:rPr>
              <a:t>边形的外角和等于</a:t>
            </a:r>
            <a:r>
              <a:rPr lang="en-US" altLang="zh-CN" sz="2400" b="1">
                <a:latin typeface="+mn-lt"/>
              </a:rPr>
              <a:t>360°.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xmlns="" id="{E7906BC9-AFF9-4631-9FBD-8E1DFF5F4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5198" y="3135576"/>
            <a:ext cx="24399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× 180°</a:t>
            </a:r>
          </a:p>
        </p:txBody>
      </p:sp>
      <p:sp>
        <p:nvSpPr>
          <p:cNvPr id="6" name="Text Box 15">
            <a:extLst>
              <a:ext uri="{FF2B5EF4-FFF2-40B4-BE49-F238E27FC236}">
                <a16:creationId xmlns:a16="http://schemas.microsoft.com/office/drawing/2014/main" xmlns="" id="{3B246C70-1776-473A-83CA-1EE86720D7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5243" y="3581386"/>
            <a:ext cx="13509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=360 °</a:t>
            </a:r>
          </a:p>
        </p:txBody>
      </p:sp>
      <p:sp>
        <p:nvSpPr>
          <p:cNvPr id="34" name="Rectangle 34">
            <a:extLst>
              <a:ext uri="{FF2B5EF4-FFF2-40B4-BE49-F238E27FC236}">
                <a16:creationId xmlns:a16="http://schemas.microsoft.com/office/drawing/2014/main" xmlns="" id="{6BBB1651-F75F-4383-BBEE-AAC01BE48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2" y="2586038"/>
            <a:ext cx="34031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个平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边形内角和</a:t>
            </a:r>
          </a:p>
        </p:txBody>
      </p:sp>
      <p:sp>
        <p:nvSpPr>
          <p:cNvPr id="35" name="Rectangle 35">
            <a:extLst>
              <a:ext uri="{FF2B5EF4-FFF2-40B4-BE49-F238E27FC236}">
                <a16:creationId xmlns:a16="http://schemas.microsoft.com/office/drawing/2014/main" xmlns="" id="{8AB55099-BDE0-4FC4-9FBB-848C87B75C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5243" y="3144838"/>
            <a:ext cx="15525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n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×180 °</a:t>
            </a:r>
          </a:p>
        </p:txBody>
      </p:sp>
      <p:grpSp>
        <p:nvGrpSpPr>
          <p:cNvPr id="2" name="Group 6">
            <a:extLst>
              <a:ext uri="{FF2B5EF4-FFF2-40B4-BE49-F238E27FC236}">
                <a16:creationId xmlns:a16="http://schemas.microsoft.com/office/drawing/2014/main" xmlns="" id="{A7CED47F-EB66-4570-ABB2-CFF8890865DB}"/>
              </a:ext>
            </a:extLst>
          </p:cNvPr>
          <p:cNvGrpSpPr>
            <a:grpSpLocks/>
          </p:cNvGrpSpPr>
          <p:nvPr/>
        </p:nvGrpSpPr>
        <p:grpSpPr bwMode="auto">
          <a:xfrm>
            <a:off x="5580862" y="1942752"/>
            <a:ext cx="2690813" cy="1965325"/>
            <a:chOff x="10" y="318"/>
            <a:chExt cx="2984" cy="2365"/>
          </a:xfrm>
        </p:grpSpPr>
        <p:sp>
          <p:nvSpPr>
            <p:cNvPr id="68617" name="Line 7">
              <a:extLst>
                <a:ext uri="{FF2B5EF4-FFF2-40B4-BE49-F238E27FC236}">
                  <a16:creationId xmlns:a16="http://schemas.microsoft.com/office/drawing/2014/main" xmlns="" id="{A90B3E1D-63AD-4B9A-BAA6-EAA4B1F3A8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18" y="763"/>
              <a:ext cx="1076" cy="146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18" name="Text Box 8">
              <a:extLst>
                <a:ext uri="{FF2B5EF4-FFF2-40B4-BE49-F238E27FC236}">
                  <a16:creationId xmlns:a16="http://schemas.microsoft.com/office/drawing/2014/main" xmlns="" id="{92F0E8DE-1ED2-4CF3-9E2A-100B5DDB54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457" y="1374"/>
              <a:ext cx="53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sz="2100" b="1" i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</a:p>
          </p:txBody>
        </p:sp>
        <p:sp>
          <p:nvSpPr>
            <p:cNvPr id="68619" name="Line 9">
              <a:extLst>
                <a:ext uri="{FF2B5EF4-FFF2-40B4-BE49-F238E27FC236}">
                  <a16:creationId xmlns:a16="http://schemas.microsoft.com/office/drawing/2014/main" xmlns="" id="{6E661E5E-1051-4D2E-8BB2-998FCC50F6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7" y="318"/>
              <a:ext cx="1351" cy="109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0" name="Line 10">
              <a:extLst>
                <a:ext uri="{FF2B5EF4-FFF2-40B4-BE49-F238E27FC236}">
                  <a16:creationId xmlns:a16="http://schemas.microsoft.com/office/drawing/2014/main" xmlns="" id="{BF8251D7-37EA-415E-B266-205F587E57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70" y="2009"/>
              <a:ext cx="2047" cy="36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1" name="Line 11">
              <a:extLst>
                <a:ext uri="{FF2B5EF4-FFF2-40B4-BE49-F238E27FC236}">
                  <a16:creationId xmlns:a16="http://schemas.microsoft.com/office/drawing/2014/main" xmlns="" id="{8D375545-C61E-44A5-A1D2-7E54551297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32" y="1103"/>
              <a:ext cx="242" cy="140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2" name="Line 12">
              <a:extLst>
                <a:ext uri="{FF2B5EF4-FFF2-40B4-BE49-F238E27FC236}">
                  <a16:creationId xmlns:a16="http://schemas.microsoft.com/office/drawing/2014/main" xmlns="" id="{F3E2306A-0E16-4F93-B2F2-E5E25C9164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" y="727"/>
              <a:ext cx="1651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3" name="Text Box 13">
              <a:extLst>
                <a:ext uri="{FF2B5EF4-FFF2-40B4-BE49-F238E27FC236}">
                  <a16:creationId xmlns:a16="http://schemas.microsoft.com/office/drawing/2014/main" xmlns="" id="{065138B7-E720-447C-A3ED-3171C1302C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17" y="578"/>
              <a:ext cx="457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sz="21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68624" name="Text Box 14">
              <a:extLst>
                <a:ext uri="{FF2B5EF4-FFF2-40B4-BE49-F238E27FC236}">
                  <a16:creationId xmlns:a16="http://schemas.microsoft.com/office/drawing/2014/main" xmlns="" id="{6CB5793D-BB2E-465F-B5DF-FC4AAC6AFD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16" y="1833"/>
              <a:ext cx="57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sz="21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68625" name="Text Box 15">
              <a:extLst>
                <a:ext uri="{FF2B5EF4-FFF2-40B4-BE49-F238E27FC236}">
                  <a16:creationId xmlns:a16="http://schemas.microsoft.com/office/drawing/2014/main" xmlns="" id="{CEC7E6D5-91EE-4937-B06B-9A9890289E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713" y="2185"/>
              <a:ext cx="51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sz="21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  <p:sp>
          <p:nvSpPr>
            <p:cNvPr id="68626" name="Arc 16">
              <a:extLst>
                <a:ext uri="{FF2B5EF4-FFF2-40B4-BE49-F238E27FC236}">
                  <a16:creationId xmlns:a16="http://schemas.microsoft.com/office/drawing/2014/main" xmlns="" id="{8350AB5E-CE39-4061-A0AC-1EEC562E09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513296" flipH="1">
              <a:off x="2208" y="1326"/>
              <a:ext cx="675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7" name="Arc 17">
              <a:extLst>
                <a:ext uri="{FF2B5EF4-FFF2-40B4-BE49-F238E27FC236}">
                  <a16:creationId xmlns:a16="http://schemas.microsoft.com/office/drawing/2014/main" xmlns="" id="{E94B4359-A390-48EF-9656-85F80D1977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228016" flipH="1">
              <a:off x="1271" y="731"/>
              <a:ext cx="639" cy="291"/>
            </a:xfrm>
            <a:custGeom>
              <a:avLst/>
              <a:gdLst>
                <a:gd name="T0" fmla="*/ 2208 w 21600"/>
                <a:gd name="T1" fmla="*/ 21072 h 21073"/>
                <a:gd name="T2" fmla="*/ 0 w 21600"/>
                <a:gd name="T3" fmla="*/ 11559 h 21073"/>
                <a:gd name="T4" fmla="*/ 3353 w 21600"/>
                <a:gd name="T5" fmla="*/ 0 h 21073"/>
                <a:gd name="T6" fmla="*/ 2208 w 21600"/>
                <a:gd name="T7" fmla="*/ 21072 h 21073"/>
                <a:gd name="T8" fmla="*/ 0 w 21600"/>
                <a:gd name="T9" fmla="*/ 11559 h 21073"/>
                <a:gd name="T10" fmla="*/ 3353 w 21600"/>
                <a:gd name="T11" fmla="*/ 0 h 21073"/>
                <a:gd name="T12" fmla="*/ 21600 w 21600"/>
                <a:gd name="T13" fmla="*/ 11559 h 21073"/>
                <a:gd name="T14" fmla="*/ 2208 w 21600"/>
                <a:gd name="T15" fmla="*/ 21072 h 2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073" fill="none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1073" stroke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2208" y="21072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8" name="Arc 18">
              <a:extLst>
                <a:ext uri="{FF2B5EF4-FFF2-40B4-BE49-F238E27FC236}">
                  <a16:creationId xmlns:a16="http://schemas.microsoft.com/office/drawing/2014/main" xmlns="" id="{3BAA026C-FDA9-4381-B6F0-8F35FE6AA30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47878" flipH="1">
              <a:off x="132" y="823"/>
              <a:ext cx="674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9" name="Arc 19">
              <a:extLst>
                <a:ext uri="{FF2B5EF4-FFF2-40B4-BE49-F238E27FC236}">
                  <a16:creationId xmlns:a16="http://schemas.microsoft.com/office/drawing/2014/main" xmlns="" id="{F77826B5-9BE4-4DA8-89EB-068DE0B3FE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835778" flipH="1">
              <a:off x="1602" y="2033"/>
              <a:ext cx="638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30" name="Arc 20">
              <a:extLst>
                <a:ext uri="{FF2B5EF4-FFF2-40B4-BE49-F238E27FC236}">
                  <a16:creationId xmlns:a16="http://schemas.microsoft.com/office/drawing/2014/main" xmlns="" id="{EB348E0E-BDC7-4D8E-A8C4-9B82B5F213D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449191" flipH="1">
              <a:off x="344" y="1873"/>
              <a:ext cx="639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31" name="Text Box 21">
              <a:extLst>
                <a:ext uri="{FF2B5EF4-FFF2-40B4-BE49-F238E27FC236}">
                  <a16:creationId xmlns:a16="http://schemas.microsoft.com/office/drawing/2014/main" xmlns="" id="{294BD23B-B575-4C1B-B23B-45AF95E6B2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102" y="448"/>
              <a:ext cx="30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68632" name="Text Box 22">
              <a:extLst>
                <a:ext uri="{FF2B5EF4-FFF2-40B4-BE49-F238E27FC236}">
                  <a16:creationId xmlns:a16="http://schemas.microsoft.com/office/drawing/2014/main" xmlns="" id="{84CB30E6-FAE6-4BBC-9B4A-E96B882104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40" y="1292"/>
              <a:ext cx="29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68633" name="Text Box 23">
              <a:extLst>
                <a:ext uri="{FF2B5EF4-FFF2-40B4-BE49-F238E27FC236}">
                  <a16:creationId xmlns:a16="http://schemas.microsoft.com/office/drawing/2014/main" xmlns="" id="{F12CED4D-F7F8-4AF4-B3DA-C0EB0A3A5F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908" y="2011"/>
              <a:ext cx="34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68634" name="Text Box 24">
              <a:extLst>
                <a:ext uri="{FF2B5EF4-FFF2-40B4-BE49-F238E27FC236}">
                  <a16:creationId xmlns:a16="http://schemas.microsoft.com/office/drawing/2014/main" xmlns="" id="{5D735CFB-FF4D-403F-867C-60D9FC1741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033" y="1747"/>
              <a:ext cx="54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  <p:sp>
          <p:nvSpPr>
            <p:cNvPr id="68635" name="Text Box 25">
              <a:extLst>
                <a:ext uri="{FF2B5EF4-FFF2-40B4-BE49-F238E27FC236}">
                  <a16:creationId xmlns:a16="http://schemas.microsoft.com/office/drawing/2014/main" xmlns="" id="{50F4BD4F-25D2-400B-BE86-A77F84CB57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348" y="773"/>
              <a:ext cx="22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</a:p>
          </p:txBody>
        </p:sp>
        <p:sp>
          <p:nvSpPr>
            <p:cNvPr id="68636" name="Text Box 27">
              <a:extLst>
                <a:ext uri="{FF2B5EF4-FFF2-40B4-BE49-F238E27FC236}">
                  <a16:creationId xmlns:a16="http://schemas.microsoft.com/office/drawing/2014/main" xmlns="" id="{916C1370-46D3-4E7C-93CE-0FF4DBBD02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634" y="383"/>
              <a:ext cx="59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sz="2100" b="1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</p:grpSp>
      <p:sp>
        <p:nvSpPr>
          <p:cNvPr id="18437" name="TextBox 2">
            <a:extLst>
              <a:ext uri="{FF2B5EF4-FFF2-40B4-BE49-F238E27FC236}">
                <a16:creationId xmlns:a16="http://schemas.microsoft.com/office/drawing/2014/main" xmlns="" id="{A459A84E-7EE2-499A-9E6E-5A713D79D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209" y="1583390"/>
            <a:ext cx="4779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思考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边形的外角和又是多少呢？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606" name="云形标注 10">
            <a:extLst>
              <a:ext uri="{FF2B5EF4-FFF2-40B4-BE49-F238E27FC236}">
                <a16:creationId xmlns:a16="http://schemas.microsoft.com/office/drawing/2014/main" xmlns="" id="{2AC33985-686B-4AA9-97F2-DFEC99874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288" y="4125913"/>
            <a:ext cx="2063750" cy="676275"/>
          </a:xfrm>
          <a:prstGeom prst="cloudCallout">
            <a:avLst>
              <a:gd name="adj1" fmla="val -92375"/>
              <a:gd name="adj2" fmla="val 16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与边数无关</a:t>
            </a:r>
          </a:p>
        </p:txBody>
      </p:sp>
      <p:grpSp>
        <p:nvGrpSpPr>
          <p:cNvPr id="36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7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9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4" grpId="0" bldLvl="0" animBg="1"/>
      <p:bldP spid="5" grpId="0"/>
      <p:bldP spid="6" grpId="0"/>
      <p:bldP spid="34" grpId="0"/>
      <p:bldP spid="35" grpId="0"/>
      <p:bldP spid="18437" grpId="0"/>
      <p:bldP spid="2460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1">
            <a:extLst>
              <a:ext uri="{FF2B5EF4-FFF2-40B4-BE49-F238E27FC236}">
                <a16:creationId xmlns:a16="http://schemas.microsoft.com/office/drawing/2014/main" xmlns="" id="{D23A922D-21F9-4634-84FE-0655C3249FEB}"/>
              </a:ext>
            </a:extLst>
          </p:cNvPr>
          <p:cNvSpPr/>
          <p:nvPr/>
        </p:nvSpPr>
        <p:spPr>
          <a:xfrm>
            <a:off x="1023465" y="546370"/>
            <a:ext cx="732552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 回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想正多边形的性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质，你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知道正多边形的每个内角是多少度吗？每个外角呢？为什么？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922E533-DE50-463B-8371-2FBEF8D95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9721" y="1981209"/>
            <a:ext cx="298113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每个内角的度数是</a:t>
            </a:r>
          </a:p>
        </p:txBody>
      </p:sp>
      <p:sp>
        <p:nvSpPr>
          <p:cNvPr id="2054" name="Rectangle 5">
            <a:extLst>
              <a:ext uri="{FF2B5EF4-FFF2-40B4-BE49-F238E27FC236}">
                <a16:creationId xmlns:a16="http://schemas.microsoft.com/office/drawing/2014/main" xmlns="" id="{76577431-C83A-4FF1-8B67-4880F2160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9721" y="2657484"/>
            <a:ext cx="27236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每个外角的度数是</a:t>
            </a:r>
          </a:p>
        </p:txBody>
      </p:sp>
      <p:graphicFrame>
        <p:nvGraphicFramePr>
          <p:cNvPr id="2050" name="Object 2">
            <a:extLst>
              <a:ext uri="{FF2B5EF4-FFF2-40B4-BE49-F238E27FC236}">
                <a16:creationId xmlns:a16="http://schemas.microsoft.com/office/drawing/2014/main" xmlns="" id="{5EB55F7A-E5F1-4EEC-8109-0CA809E65C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0074490"/>
              </p:ext>
            </p:extLst>
          </p:nvPr>
        </p:nvGraphicFramePr>
        <p:xfrm>
          <a:off x="4523858" y="1827132"/>
          <a:ext cx="12890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5" r:id="rId3" imgW="902150" imgH="393790" progId="Equation.DSMT4">
                  <p:embed/>
                </p:oleObj>
              </mc:Choice>
              <mc:Fallback>
                <p:oleObj r:id="rId3" imgW="902150" imgH="393790" progId="Equation.DSMT4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3858" y="1827132"/>
                        <a:ext cx="12890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>
            <a:extLst>
              <a:ext uri="{FF2B5EF4-FFF2-40B4-BE49-F238E27FC236}">
                <a16:creationId xmlns:a16="http://schemas.microsoft.com/office/drawing/2014/main" xmlns="" id="{4BCD5118-BCE5-4ADC-B74B-24A7BCD3B58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5418638"/>
              </p:ext>
            </p:extLst>
          </p:nvPr>
        </p:nvGraphicFramePr>
        <p:xfrm>
          <a:off x="4457199" y="2576432"/>
          <a:ext cx="6731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6" r:id="rId5" imgW="394101" imgH="394101" progId="Equation.DSMT4">
                  <p:embed/>
                </p:oleObj>
              </mc:Choice>
              <mc:Fallback>
                <p:oleObj r:id="rId5" imgW="394101" imgH="394101" progId="Equation.DSMT4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199" y="2576432"/>
                        <a:ext cx="6731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F3251A8F-E229-48B1-9B9E-D983B3AC5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132" y="3113087"/>
            <a:ext cx="8210868" cy="16158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练一练：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若一个正多边形的内角是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120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en-US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那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么这是正</a:t>
            </a:r>
            <a:r>
              <a:rPr lang="en-US" sz="2100" b="1" dirty="0">
                <a:latin typeface="+mn-lt"/>
                <a:ea typeface="楷体" panose="02010609060101010101" pitchFamily="49" charset="-122"/>
              </a:rPr>
              <a:t>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边形</a:t>
            </a:r>
            <a:r>
              <a:rPr lang="en-US" sz="2100" b="1" dirty="0"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已知多边形的每个外角都是</a:t>
            </a:r>
            <a:r>
              <a:rPr lang="en-US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这个多边形是 </a:t>
            </a:r>
            <a:r>
              <a:rPr lang="en-US" sz="2100" b="1" dirty="0" smtClean="0">
                <a:latin typeface="+mn-lt"/>
                <a:ea typeface="楷体" panose="02010609060101010101" pitchFamily="49" charset="-122"/>
              </a:rPr>
              <a:t>______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边形</a:t>
            </a:r>
            <a:r>
              <a:rPr lang="en-US" sz="21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2056" name="TextBox 10">
            <a:extLst>
              <a:ext uri="{FF2B5EF4-FFF2-40B4-BE49-F238E27FC236}">
                <a16:creationId xmlns:a16="http://schemas.microsoft.com/office/drawing/2014/main" xmlns="" id="{5F6E81FF-DDB0-442E-93F6-4C923D8495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6739" y="3713831"/>
            <a:ext cx="45397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六</a:t>
            </a:r>
          </a:p>
        </p:txBody>
      </p:sp>
      <p:sp>
        <p:nvSpPr>
          <p:cNvPr id="2057" name="TextBox 11">
            <a:extLst>
              <a:ext uri="{FF2B5EF4-FFF2-40B4-BE49-F238E27FC236}">
                <a16:creationId xmlns:a16="http://schemas.microsoft.com/office/drawing/2014/main" xmlns="" id="{D7AB421E-53C3-47F9-AB40-56AF27FF4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0585" y="4223221"/>
            <a:ext cx="7232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正八</a:t>
            </a:r>
          </a:p>
        </p:txBody>
      </p:sp>
      <p:grpSp>
        <p:nvGrpSpPr>
          <p:cNvPr id="15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6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54" grpId="0"/>
      <p:bldP spid="10" grpId="0"/>
      <p:bldP spid="2056" grpId="0"/>
      <p:bldP spid="20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2">
            <a:extLst>
              <a:ext uri="{FF2B5EF4-FFF2-40B4-BE49-F238E27FC236}">
                <a16:creationId xmlns:a16="http://schemas.microsoft.com/office/drawing/2014/main" xmlns="" id="{0EC1142D-083C-4959-82F9-60C819855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675" y="1005271"/>
            <a:ext cx="806181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已知一个多边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形，它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的内角和等于外角和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倍，求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这个多边形的边数</a:t>
            </a:r>
            <a:r>
              <a:rPr lang="en-US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3077" name="矩形 27">
            <a:extLst>
              <a:ext uri="{FF2B5EF4-FFF2-40B4-BE49-F238E27FC236}">
                <a16:creationId xmlns:a16="http://schemas.microsoft.com/office/drawing/2014/main" xmlns="" id="{CBABF8C5-C929-4D99-B8A1-E76FFA79A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3025" y="2117660"/>
            <a:ext cx="5091112" cy="269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设多边形的边数为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∵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它的内角和等于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)•180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       多边形外角和等于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360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   ∴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)•180°=2× 360º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           解得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=6.</a:t>
            </a:r>
          </a:p>
          <a:p>
            <a:pPr>
              <a:spcBef>
                <a:spcPts val="6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这个多边形的边数为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6.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0663" name="组合 6">
            <a:extLst>
              <a:ext uri="{FF2B5EF4-FFF2-40B4-BE49-F238E27FC236}">
                <a16:creationId xmlns:a16="http://schemas.microsoft.com/office/drawing/2014/main" xmlns="" id="{B8D835CA-1756-4495-8869-D7E2E0150818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542925"/>
            <a:ext cx="1858963" cy="492125"/>
            <a:chOff x="427462" y="558483"/>
            <a:chExt cx="1858351" cy="492762"/>
          </a:xfrm>
        </p:grpSpPr>
        <p:grpSp>
          <p:nvGrpSpPr>
            <p:cNvPr id="70664" name="组合 5">
              <a:extLst>
                <a:ext uri="{FF2B5EF4-FFF2-40B4-BE49-F238E27FC236}">
                  <a16:creationId xmlns:a16="http://schemas.microsoft.com/office/drawing/2014/main" xmlns="" id="{969BACCF-8200-4725-BAEE-D10419D78B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05BBC605-0E57-4DC2-8C43-50573708694E}"/>
                  </a:ext>
                </a:extLst>
              </p:cNvPr>
              <p:cNvSpPr/>
              <p:nvPr/>
            </p:nvSpPr>
            <p:spPr>
              <a:xfrm>
                <a:off x="2177459" y="-557331"/>
                <a:ext cx="426897" cy="42600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135F3EF7-EBDD-4F95-81C4-DF43567114F9}"/>
                  </a:ext>
                </a:extLst>
              </p:cNvPr>
              <p:cNvSpPr/>
              <p:nvPr/>
            </p:nvSpPr>
            <p:spPr>
              <a:xfrm>
                <a:off x="2507550" y="-557331"/>
                <a:ext cx="426897" cy="42600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xmlns="" id="{7EF9FE84-F58D-4689-AC60-F2DAF215715B}"/>
                  </a:ext>
                </a:extLst>
              </p:cNvPr>
              <p:cNvSpPr/>
              <p:nvPr/>
            </p:nvSpPr>
            <p:spPr>
              <a:xfrm>
                <a:off x="2837642" y="-557331"/>
                <a:ext cx="426897" cy="42600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7C7E4968-3941-4CEF-AF69-9D60FADB23B8}"/>
                  </a:ext>
                </a:extLst>
              </p:cNvPr>
              <p:cNvSpPr/>
              <p:nvPr/>
            </p:nvSpPr>
            <p:spPr>
              <a:xfrm>
                <a:off x="3167733" y="-557331"/>
                <a:ext cx="426897" cy="42600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7D4C2CF7-F4E8-47CF-9362-133416EA2BD1}"/>
                  </a:ext>
                </a:extLst>
              </p:cNvPr>
              <p:cNvSpPr/>
              <p:nvPr/>
            </p:nvSpPr>
            <p:spPr>
              <a:xfrm>
                <a:off x="3567652" y="-557331"/>
                <a:ext cx="426897" cy="426001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0670" name="文本框 11">
              <a:extLst>
                <a:ext uri="{FF2B5EF4-FFF2-40B4-BE49-F238E27FC236}">
                  <a16:creationId xmlns:a16="http://schemas.microsoft.com/office/drawing/2014/main" xmlns="" id="{66A04A97-9C54-41C0-97A9-7719D3E5F3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0671" name="文本框 2">
            <a:extLst>
              <a:ext uri="{FF2B5EF4-FFF2-40B4-BE49-F238E27FC236}">
                <a16:creationId xmlns:a16="http://schemas.microsoft.com/office/drawing/2014/main" xmlns="" id="{CF9E1996-CB3B-491E-85D8-79F103025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7544" y="542925"/>
            <a:ext cx="669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多边形的内角和公式和外角和公式的综合应用</a:t>
            </a:r>
          </a:p>
        </p:txBody>
      </p:sp>
      <p:grpSp>
        <p:nvGrpSpPr>
          <p:cNvPr id="17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8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xmlns="" id="{B703424C-17DA-42E8-8E4E-17B58527C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788" y="557213"/>
            <a:ext cx="785120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已知一个多边形的每个内角与外角的比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都是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7:2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这个多边形的边数</a:t>
            </a:r>
            <a:r>
              <a:rPr lang="en-US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387" name="Text Box 2">
            <a:extLst>
              <a:ext uri="{FF2B5EF4-FFF2-40B4-BE49-F238E27FC236}">
                <a16:creationId xmlns:a16="http://schemas.microsoft.com/office/drawing/2014/main" xmlns="" id="{DDC67D49-2762-46D9-8D01-DD8770399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951" y="1617663"/>
            <a:ext cx="7422596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解法一：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设这个多边形的内角为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7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，外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角为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根据题意得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88" name="TextBox 3">
            <a:extLst>
              <a:ext uri="{FF2B5EF4-FFF2-40B4-BE49-F238E27FC236}">
                <a16:creationId xmlns:a16="http://schemas.microsoft.com/office/drawing/2014/main" xmlns="" id="{8AF03D92-8061-4940-BFC3-23598874F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8737" y="2213994"/>
            <a:ext cx="170591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7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389" name="TextBox 4">
            <a:extLst>
              <a:ext uri="{FF2B5EF4-FFF2-40B4-BE49-F238E27FC236}">
                <a16:creationId xmlns:a16="http://schemas.microsoft.com/office/drawing/2014/main" xmlns="" id="{8D10323F-AB2C-46AA-83C7-6621B860F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0613" y="2679700"/>
            <a:ext cx="134844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解得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=20.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390" name="TextBox 5">
            <a:extLst>
              <a:ext uri="{FF2B5EF4-FFF2-40B4-BE49-F238E27FC236}">
                <a16:creationId xmlns:a16="http://schemas.microsoft.com/office/drawing/2014/main" xmlns="" id="{40C55CC2-04D8-4880-9417-049337713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8" y="3089275"/>
            <a:ext cx="485261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即每个内角是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140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个外角是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40 °.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91" name="TextBox 6">
            <a:extLst>
              <a:ext uri="{FF2B5EF4-FFF2-40B4-BE49-F238E27FC236}">
                <a16:creationId xmlns:a16="http://schemas.microsoft.com/office/drawing/2014/main" xmlns="" id="{40B57239-A357-40D5-AD1B-A7961FDA6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7438" y="3467100"/>
            <a:ext cx="21611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360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° ÷40 °=9.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6392" name="TextBox 7">
            <a:extLst>
              <a:ext uri="{FF2B5EF4-FFF2-40B4-BE49-F238E27FC236}">
                <a16:creationId xmlns:a16="http://schemas.microsoft.com/office/drawing/2014/main" xmlns="" id="{BD5CCEF5-6164-4115-A6BA-ADA5545799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88" y="3868738"/>
            <a:ext cx="32816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答：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这个多边形是九边形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16393" name="云形标注 8">
            <a:extLst>
              <a:ext uri="{FF2B5EF4-FFF2-40B4-BE49-F238E27FC236}">
                <a16:creationId xmlns:a16="http://schemas.microsoft.com/office/drawing/2014/main" xmlns="" id="{BD13DA0F-2FDD-45CB-8C37-5E479EF0F0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5025" y="3286125"/>
            <a:ext cx="3228975" cy="1552575"/>
          </a:xfrm>
          <a:prstGeom prst="cloudCallout">
            <a:avLst>
              <a:gd name="adj1" fmla="val -44472"/>
              <a:gd name="adj2" fmla="val -11330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zh-CN" sz="2100" dirty="0">
              <a:latin typeface="+mn-lt"/>
            </a:endParaRPr>
          </a:p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还有其他解法吗？</a:t>
            </a:r>
          </a:p>
        </p:txBody>
      </p:sp>
      <p:grpSp>
        <p:nvGrpSpPr>
          <p:cNvPr id="14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5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allAtOnce" bldLvl="0"/>
      <p:bldP spid="16388" grpId="0"/>
      <p:bldP spid="16389" grpId="0"/>
      <p:bldP spid="16390" grpId="0"/>
      <p:bldP spid="16391" grpId="0"/>
      <p:bldP spid="16392" grpId="0"/>
      <p:bldP spid="1639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2">
            <a:extLst>
              <a:ext uri="{FF2B5EF4-FFF2-40B4-BE49-F238E27FC236}">
                <a16:creationId xmlns:a16="http://schemas.microsoft.com/office/drawing/2014/main" xmlns="" id="{35C0E4EB-7FF2-4B4B-8956-7CB462653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4347" y="684799"/>
            <a:ext cx="66377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解法二：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设这个多边形的边数为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，根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据题意得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89" name="TextBox 4">
            <a:extLst>
              <a:ext uri="{FF2B5EF4-FFF2-40B4-BE49-F238E27FC236}">
                <a16:creationId xmlns:a16="http://schemas.microsoft.com/office/drawing/2014/main" xmlns="" id="{1CCDF1CA-3BC1-4027-97C9-3B477E53C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0428" y="2591375"/>
            <a:ext cx="18389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解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得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=9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2" name="TextBox 7">
            <a:extLst>
              <a:ext uri="{FF2B5EF4-FFF2-40B4-BE49-F238E27FC236}">
                <a16:creationId xmlns:a16="http://schemas.microsoft.com/office/drawing/2014/main" xmlns="" id="{B8F2B9A9-B61E-45F2-88A2-CEA35DEF4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8145" y="3422854"/>
            <a:ext cx="3743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答：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这个多边形是九边形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</a:p>
        </p:txBody>
      </p:sp>
      <p:graphicFrame>
        <p:nvGraphicFramePr>
          <p:cNvPr id="2" name="对象 1">
            <a:hlinkClick r:id="" action="ppaction://ole?verb=1"/>
            <a:extLst>
              <a:ext uri="{FF2B5EF4-FFF2-40B4-BE49-F238E27FC236}">
                <a16:creationId xmlns:a16="http://schemas.microsoft.com/office/drawing/2014/main" xmlns="" id="{CC0CC664-F1E9-490E-B9AC-38A8097430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954586"/>
              </p:ext>
            </p:extLst>
          </p:nvPr>
        </p:nvGraphicFramePr>
        <p:xfrm>
          <a:off x="3610883" y="1516151"/>
          <a:ext cx="1844675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2" r:id="rId3" imgW="1016721" imgH="419370" progId="Equation.KSEE3">
                  <p:embed/>
                </p:oleObj>
              </mc:Choice>
              <mc:Fallback>
                <p:oleObj r:id="rId3" imgW="1016721" imgH="419370" progId="Equation.KSEE3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0883" y="1516151"/>
                        <a:ext cx="1844675" cy="760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2">
            <a:extLst>
              <a:ext uri="{FF2B5EF4-FFF2-40B4-BE49-F238E27FC236}">
                <a16:creationId xmlns:a16="http://schemas.microsoft.com/office/drawing/2014/main" xmlns="" id="{05FB8D2F-DB33-4273-BF23-035FD4040339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52886"/>
            <a:ext cx="2006600" cy="343764"/>
            <a:chOff x="248" y="236"/>
            <a:chExt cx="3160" cy="541"/>
          </a:xfrm>
        </p:grpSpPr>
        <p:cxnSp>
          <p:nvCxnSpPr>
            <p:cNvPr id="13" name="直线连接符 14">
              <a:extLst>
                <a:ext uri="{FF2B5EF4-FFF2-40B4-BE49-F238E27FC236}">
                  <a16:creationId xmlns:a16="http://schemas.microsoft.com/office/drawing/2014/main" xmlns="" id="{E576E0F1-75DB-4C08-9FDD-03510478A124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E25A02E5-5051-4B3E-88C9-1EDDB94CE57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51" y="236"/>
              <a:ext cx="565" cy="500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8">
            <a:extLst>
              <a:ext uri="{FF2B5EF4-FFF2-40B4-BE49-F238E27FC236}">
                <a16:creationId xmlns:a16="http://schemas.microsoft.com/office/drawing/2014/main" xmlns="" id="{8DDBD2DD-829D-442D-B4E1-45609EA0B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995" y="-35437"/>
            <a:ext cx="1466850" cy="47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+mn-lt"/>
                <a:cs typeface="Yuanti SC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/>
      <p:bldP spid="163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CAB9DF9-CC49-4E37-9A46-C00545B42FB0}"/>
              </a:ext>
            </a:extLst>
          </p:cNvPr>
          <p:cNvSpPr txBox="1"/>
          <p:nvPr/>
        </p:nvSpPr>
        <p:spPr>
          <a:xfrm>
            <a:off x="996542" y="686660"/>
            <a:ext cx="7662382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4. 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如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图，在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正五边形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ABCDE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中，连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接</a:t>
            </a:r>
            <a:r>
              <a:rPr lang="en-US" altLang="zh-CN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BE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，求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∠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B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E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的度数．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74754" name="图片 2">
            <a:extLst>
              <a:ext uri="{FF2B5EF4-FFF2-40B4-BE49-F238E27FC236}">
                <a16:creationId xmlns:a16="http://schemas.microsoft.com/office/drawing/2014/main" xmlns="" id="{D6CA1F65-0388-4841-B827-4D338A0BD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11706" y="1533140"/>
            <a:ext cx="1879442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3">
            <a:extLst>
              <a:ext uri="{FF2B5EF4-FFF2-40B4-BE49-F238E27FC236}">
                <a16:creationId xmlns:a16="http://schemas.microsoft.com/office/drawing/2014/main" xmlns="" id="{C20580FF-D275-48D4-A376-C212C59D4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304" y="1740028"/>
            <a:ext cx="6103937" cy="1840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由题意得</a:t>
            </a:r>
          </a:p>
          <a:p>
            <a:pPr>
              <a:lnSpc>
                <a:spcPct val="190000"/>
              </a:lnSpc>
            </a:pP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，所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∠AEB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   (180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)=36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AED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AEB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=108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–36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=72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aphicFrame>
        <p:nvGraphicFramePr>
          <p:cNvPr id="30724" name="对象 4">
            <a:hlinkClick r:id="" action="ppaction://ole?verb=1"/>
            <a:extLst>
              <a:ext uri="{FF2B5EF4-FFF2-40B4-BE49-F238E27FC236}">
                <a16:creationId xmlns:a16="http://schemas.microsoft.com/office/drawing/2014/main" xmlns="" id="{1761857E-C1EB-4DB4-A74B-A728CB5E7B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714428"/>
              </p:ext>
            </p:extLst>
          </p:nvPr>
        </p:nvGraphicFramePr>
        <p:xfrm>
          <a:off x="2627226" y="1740028"/>
          <a:ext cx="4068762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42" r:id="rId4" imgW="2234880" imgH="431640" progId="Equation.KSEE3">
                  <p:embed/>
                </p:oleObj>
              </mc:Choice>
              <mc:Fallback>
                <p:oleObj r:id="rId4" imgW="2234880" imgH="431640" progId="Equation.KSEE3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226" y="1740028"/>
                        <a:ext cx="4068762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5" name="对象 7">
            <a:hlinkClick r:id="" action="ppaction://ole?verb=1"/>
            <a:extLst>
              <a:ext uri="{FF2B5EF4-FFF2-40B4-BE49-F238E27FC236}">
                <a16:creationId xmlns:a16="http://schemas.microsoft.com/office/drawing/2014/main" xmlns="" id="{EFD95DFC-3D6C-4168-8FA3-5D449434EC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494137"/>
              </p:ext>
            </p:extLst>
          </p:nvPr>
        </p:nvGraphicFramePr>
        <p:xfrm>
          <a:off x="3631420" y="2406378"/>
          <a:ext cx="25717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43" r:id="rId6" imgW="152280" imgH="393480" progId="Equation.KSEE3">
                  <p:embed/>
                </p:oleObj>
              </mc:Choice>
              <mc:Fallback>
                <p:oleObj r:id="rId6" imgW="152280" imgH="393480" progId="Equation.KSEE3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1420" y="2406378"/>
                        <a:ext cx="257175" cy="66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5">
            <a:extLst>
              <a:ext uri="{FF2B5EF4-FFF2-40B4-BE49-F238E27FC236}">
                <a16:creationId xmlns:a16="http://schemas.microsoft.com/office/drawing/2014/main" xmlns="" id="{A8817AF1-2E4A-456B-AC79-E4B7B67C1454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74834"/>
            <a:ext cx="2006600" cy="477838"/>
            <a:chOff x="248" y="35"/>
            <a:chExt cx="3160" cy="752"/>
          </a:xfrm>
        </p:grpSpPr>
        <p:sp>
          <p:nvSpPr>
            <p:cNvPr id="12" name="文本框 15">
              <a:extLst>
                <a:ext uri="{FF2B5EF4-FFF2-40B4-BE49-F238E27FC236}">
                  <a16:creationId xmlns:a16="http://schemas.microsoft.com/office/drawing/2014/main" xmlns="" id="{410B8F3F-CF88-464C-8907-428D6A112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" y="3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3" name="组合 2">
              <a:extLst>
                <a:ext uri="{FF2B5EF4-FFF2-40B4-BE49-F238E27FC236}">
                  <a16:creationId xmlns:a16="http://schemas.microsoft.com/office/drawing/2014/main" xmlns="" id="{05FB8D2F-DB33-4273-BF23-035FD40403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4" name="直线连接符 14">
                <a:extLst>
                  <a:ext uri="{FF2B5EF4-FFF2-40B4-BE49-F238E27FC236}">
                    <a16:creationId xmlns:a16="http://schemas.microsoft.com/office/drawing/2014/main" xmlns="" id="{E576E0F1-75DB-4C08-9FDD-03510478A12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:a16="http://schemas.microsoft.com/office/drawing/2014/main" xmlns="" id="{E25A02E5-5051-4B3E-88C9-1EDDB94CE57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51" y="71395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Box 2">
            <a:extLst>
              <a:ext uri="{FF2B5EF4-FFF2-40B4-BE49-F238E27FC236}">
                <a16:creationId xmlns:a16="http://schemas.microsoft.com/office/drawing/2014/main" xmlns="" id="{B545FE73-F77C-444B-94AD-2D0AAF352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613" y="1166031"/>
            <a:ext cx="847722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正多边形的一个外角等于40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那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么这个正多边形的边数为（　　）</a:t>
            </a: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A．6	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B．7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C．8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D．9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5779" name="组合 3">
            <a:extLst>
              <a:ext uri="{FF2B5EF4-FFF2-40B4-BE49-F238E27FC236}">
                <a16:creationId xmlns:a16="http://schemas.microsoft.com/office/drawing/2014/main" xmlns="" id="{DD734CA2-7594-40E9-876F-2C4FC321754E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75780" name="组合 2">
              <a:extLst>
                <a:ext uri="{FF2B5EF4-FFF2-40B4-BE49-F238E27FC236}">
                  <a16:creationId xmlns:a16="http://schemas.microsoft.com/office/drawing/2014/main" xmlns="" id="{0DA5C8B3-F217-4FED-B3BC-6353F43E60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51FD96B8-25E1-46AF-93C2-934046617972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BA3D57D3-2F5C-400D-AC13-DA50BF0B0E96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2392ADEA-8384-4F73-B75C-D6400921BA9E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0C6DFB7F-528D-46DE-9434-EEB8FFFDD958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5785" name="矩形 1">
              <a:extLst>
                <a:ext uri="{FF2B5EF4-FFF2-40B4-BE49-F238E27FC236}">
                  <a16:creationId xmlns:a16="http://schemas.microsoft.com/office/drawing/2014/main" xmlns="" id="{5BEC0A3B-768C-4652-90C8-06F9F0F4A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连接中考</a:t>
              </a:r>
            </a:p>
          </p:txBody>
        </p:sp>
      </p:grpSp>
      <p:grpSp>
        <p:nvGrpSpPr>
          <p:cNvPr id="75786" name="组合 5">
            <a:extLst>
              <a:ext uri="{FF2B5EF4-FFF2-40B4-BE49-F238E27FC236}">
                <a16:creationId xmlns:a16="http://schemas.microsoft.com/office/drawing/2014/main" xmlns="" id="{A8817AF1-2E4A-456B-AC79-E4B7B67C1454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44333"/>
            <a:ext cx="2006600" cy="477838"/>
            <a:chOff x="248" y="83"/>
            <a:chExt cx="3160" cy="752"/>
          </a:xfrm>
        </p:grpSpPr>
        <p:sp>
          <p:nvSpPr>
            <p:cNvPr id="75787" name="文本框 15">
              <a:extLst>
                <a:ext uri="{FF2B5EF4-FFF2-40B4-BE49-F238E27FC236}">
                  <a16:creationId xmlns:a16="http://schemas.microsoft.com/office/drawing/2014/main" xmlns="" id="{410B8F3F-CF88-464C-8907-428D6A112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" y="83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75788" name="组合 2">
              <a:extLst>
                <a:ext uri="{FF2B5EF4-FFF2-40B4-BE49-F238E27FC236}">
                  <a16:creationId xmlns:a16="http://schemas.microsoft.com/office/drawing/2014/main" xmlns="" id="{05FB8D2F-DB33-4273-BF23-035FD40403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:a16="http://schemas.microsoft.com/office/drawing/2014/main" xmlns="" id="{E576E0F1-75DB-4C08-9FDD-03510478A12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:a16="http://schemas.microsoft.com/office/drawing/2014/main" xmlns="" id="{E25A02E5-5051-4B3E-88C9-1EDDB94CE57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5793" name="文本框 6">
            <a:extLst>
              <a:ext uri="{FF2B5EF4-FFF2-40B4-BE49-F238E27FC236}">
                <a16:creationId xmlns:a16="http://schemas.microsoft.com/office/drawing/2014/main" xmlns="" id="{61D6FBE4-36C6-4FD2-B19E-F019CC247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81" y="3293492"/>
            <a:ext cx="79774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正多边形的一个外角等于40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°，且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外角和为360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这个正多边形的边数是：360°÷40°=9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BE0A79F-3BA3-4566-83F5-3B4D185AB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1" y="2041744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D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3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:a16="http://schemas.microsoft.com/office/drawing/2014/main" xmlns="" id="{38E8D972-9B50-432E-9206-1D8B32F42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386" y="2548301"/>
            <a:ext cx="6830430" cy="1478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通过不同方法探索多边形的</a:t>
            </a:r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内角和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外角和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公式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:a16="http://schemas.microsoft.com/office/drawing/2014/main" xmlns="" id="{AB5177A9-8B47-41C2-B028-A534B215E4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766" y="959724"/>
            <a:ext cx="6602413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运用多边形的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内角和公式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外角和公式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解决问题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线连接符 14">
            <a:extLst>
              <a:ext uri="{FF2B5EF4-FFF2-40B4-BE49-F238E27FC236}">
                <a16:creationId xmlns:a16="http://schemas.microsoft.com/office/drawing/2014/main" xmlns="" id="{7302FE05-9D59-42B9-B15D-329D1265FB64}"/>
              </a:ext>
            </a:extLst>
          </p:cNvPr>
          <p:cNvCxnSpPr/>
          <p:nvPr/>
        </p:nvCxnSpPr>
        <p:spPr>
          <a:xfrm>
            <a:off x="1588" y="421605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061" name="文本框 18">
            <a:extLst>
              <a:ext uri="{FF2B5EF4-FFF2-40B4-BE49-F238E27FC236}">
                <a16:creationId xmlns:a16="http://schemas.microsoft.com/office/drawing/2014/main" xmlns="" id="{5F516168-0C31-45B4-8207-0E9B5DFA9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-16545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>
                <a:latin typeface="宋体" panose="02010600030101010101" pitchFamily="2" charset="-122"/>
                <a:cs typeface="Yuanti SC"/>
              </a:rPr>
              <a:t>素养目标</a:t>
            </a:r>
          </a:p>
        </p:txBody>
      </p:sp>
      <p:sp>
        <p:nvSpPr>
          <p:cNvPr id="17" name="Freeform 74">
            <a:extLst>
              <a:ext uri="{FF2B5EF4-FFF2-40B4-BE49-F238E27FC236}">
                <a16:creationId xmlns:a16="http://schemas.microsoft.com/office/drawing/2014/main" xmlns="" id="{9D3F665C-202B-443D-B563-70BEE691B4F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57163" y="58068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782" y="757065"/>
            <a:ext cx="7646360" cy="3391537"/>
            <a:chOff x="-38068" y="547515"/>
            <a:chExt cx="7646360" cy="3391537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236929"/>
              <a:ext cx="7643687" cy="2702123"/>
              <a:chOff x="224" y="1365"/>
              <a:chExt cx="13581" cy="5599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6869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741" y="3804"/>
                <a:ext cx="5504" cy="625"/>
              </a:xfrm>
              <a:prstGeom prst="bentConnector3">
                <a:avLst>
                  <a:gd name="adj1" fmla="val 62445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08292" y="547515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9">
            <a:extLst>
              <a:ext uri="{FF2B5EF4-FFF2-40B4-BE49-F238E27FC236}">
                <a16:creationId xmlns:a16="http://schemas.microsoft.com/office/drawing/2014/main" xmlns="" id="{50F62E66-51F0-40BD-94D6-C02B16D56C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025" y="1180827"/>
            <a:ext cx="784158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一个多边形的内角和是其外角和的3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倍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这个多边形的边数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_____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5779" name="组合 3">
            <a:extLst>
              <a:ext uri="{FF2B5EF4-FFF2-40B4-BE49-F238E27FC236}">
                <a16:creationId xmlns:a16="http://schemas.microsoft.com/office/drawing/2014/main" xmlns="" id="{DD734CA2-7594-40E9-876F-2C4FC321754E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75780" name="组合 2">
              <a:extLst>
                <a:ext uri="{FF2B5EF4-FFF2-40B4-BE49-F238E27FC236}">
                  <a16:creationId xmlns:a16="http://schemas.microsoft.com/office/drawing/2014/main" xmlns="" id="{0DA5C8B3-F217-4FED-B3BC-6353F43E60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51FD96B8-25E1-46AF-93C2-934046617972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BA3D57D3-2F5C-400D-AC13-DA50BF0B0E96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2392ADEA-8384-4F73-B75C-D6400921BA9E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0C6DFB7F-528D-46DE-9434-EEB8FFFDD958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5785" name="矩形 1">
              <a:extLst>
                <a:ext uri="{FF2B5EF4-FFF2-40B4-BE49-F238E27FC236}">
                  <a16:creationId xmlns:a16="http://schemas.microsoft.com/office/drawing/2014/main" xmlns="" id="{5BEC0A3B-768C-4652-90C8-06F9F0F4A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grpSp>
        <p:nvGrpSpPr>
          <p:cNvPr id="75786" name="组合 5">
            <a:extLst>
              <a:ext uri="{FF2B5EF4-FFF2-40B4-BE49-F238E27FC236}">
                <a16:creationId xmlns:a16="http://schemas.microsoft.com/office/drawing/2014/main" xmlns="" id="{A8817AF1-2E4A-456B-AC79-E4B7B67C1454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74834"/>
            <a:ext cx="2006600" cy="477838"/>
            <a:chOff x="248" y="35"/>
            <a:chExt cx="3160" cy="752"/>
          </a:xfrm>
        </p:grpSpPr>
        <p:sp>
          <p:nvSpPr>
            <p:cNvPr id="75787" name="文本框 15">
              <a:extLst>
                <a:ext uri="{FF2B5EF4-FFF2-40B4-BE49-F238E27FC236}">
                  <a16:creationId xmlns:a16="http://schemas.microsoft.com/office/drawing/2014/main" xmlns="" id="{410B8F3F-CF88-464C-8907-428D6A112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" y="3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75788" name="组合 2">
              <a:extLst>
                <a:ext uri="{FF2B5EF4-FFF2-40B4-BE49-F238E27FC236}">
                  <a16:creationId xmlns:a16="http://schemas.microsoft.com/office/drawing/2014/main" xmlns="" id="{05FB8D2F-DB33-4273-BF23-035FD40403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:a16="http://schemas.microsoft.com/office/drawing/2014/main" xmlns="" id="{E576E0F1-75DB-4C08-9FDD-03510478A12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:a16="http://schemas.microsoft.com/office/drawing/2014/main" xmlns="" id="{E25A02E5-5051-4B3E-88C9-1EDDB94CE57E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" name="云形标注 4">
            <a:extLst>
              <a:ext uri="{FF2B5EF4-FFF2-40B4-BE49-F238E27FC236}">
                <a16:creationId xmlns:a16="http://schemas.microsoft.com/office/drawing/2014/main" xmlns="" id="{8459780B-3E8B-4464-8A72-7E3D42717E0D}"/>
              </a:ext>
            </a:extLst>
          </p:cNvPr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 noProof="1">
              <a:ea typeface="楷体" panose="02010609060101010101" pitchFamily="49" charset="-122"/>
            </a:endParaRPr>
          </a:p>
        </p:txBody>
      </p:sp>
      <p:sp>
        <p:nvSpPr>
          <p:cNvPr id="75792" name="文本框 6">
            <a:extLst>
              <a:ext uri="{FF2B5EF4-FFF2-40B4-BE49-F238E27FC236}">
                <a16:creationId xmlns:a16="http://schemas.microsoft.com/office/drawing/2014/main" xmlns="" id="{9CBE556E-A87C-4B90-BF94-20B05512B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158" y="2547719"/>
            <a:ext cx="745331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设多边形的边数为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，根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据题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意，得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）•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180=3×360，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    解得           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=8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    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这个多边形的边数是8．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22402A7-E978-4FAB-BFD8-BA264A531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4022" y="2015920"/>
            <a:ext cx="407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14501511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>
            <a:extLst>
              <a:ext uri="{FF2B5EF4-FFF2-40B4-BE49-F238E27FC236}">
                <a16:creationId xmlns:a16="http://schemas.microsoft.com/office/drawing/2014/main" xmlns="" id="{3851879B-484D-41B3-96ED-E4B57F653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314" y="1054050"/>
            <a:ext cx="857268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判断．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当多边形边数增加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时，它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的内角和也随着增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ea typeface="楷体" panose="02010609060101010101" pitchFamily="49" charset="-122"/>
              </a:rPr>
              <a:t>　　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当多边形边数增加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时，它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的外角和也随着增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ea typeface="楷体" panose="02010609060101010101" pitchFamily="49" charset="-122"/>
              </a:rPr>
              <a:t>　　）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en-US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3)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三角形的外角和与八边形的外角和相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            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ea typeface="楷体" panose="02010609060101010101" pitchFamily="49" charset="-122"/>
              </a:rPr>
              <a:t>　　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）</a:t>
            </a:r>
            <a:endParaRPr lang="zh-CN" altLang="zh-CN" sz="2400" b="1" dirty="0">
              <a:ea typeface="楷体" panose="02010609060101010101" pitchFamily="49" charset="-122"/>
            </a:endParaRPr>
          </a:p>
        </p:txBody>
      </p:sp>
      <p:grpSp>
        <p:nvGrpSpPr>
          <p:cNvPr id="2" name="组合 11">
            <a:extLst>
              <a:ext uri="{FF2B5EF4-FFF2-40B4-BE49-F238E27FC236}">
                <a16:creationId xmlns:a16="http://schemas.microsoft.com/office/drawing/2014/main" xmlns="" id="{EBA675EA-EA34-4555-A252-8FCF5E795B44}"/>
              </a:ext>
            </a:extLst>
          </p:cNvPr>
          <p:cNvGrpSpPr>
            <a:grpSpLocks/>
          </p:cNvGrpSpPr>
          <p:nvPr/>
        </p:nvGrpSpPr>
        <p:grpSpPr bwMode="auto">
          <a:xfrm>
            <a:off x="7999413" y="2434000"/>
            <a:ext cx="215900" cy="269875"/>
            <a:chOff x="5292080" y="5085184"/>
            <a:chExt cx="288032" cy="360040"/>
          </a:xfrm>
        </p:grpSpPr>
        <p:cxnSp>
          <p:nvCxnSpPr>
            <p:cNvPr id="76803" name="直接连接符 4">
              <a:extLst>
                <a:ext uri="{FF2B5EF4-FFF2-40B4-BE49-F238E27FC236}">
                  <a16:creationId xmlns:a16="http://schemas.microsoft.com/office/drawing/2014/main" xmlns="" id="{913DA3A4-7C48-47D9-8366-9C2A222F5F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04" name="直接连接符 6">
              <a:extLst>
                <a:ext uri="{FF2B5EF4-FFF2-40B4-BE49-F238E27FC236}">
                  <a16:creationId xmlns:a16="http://schemas.microsoft.com/office/drawing/2014/main" xmlns="" id="{F9EDAB76-AC57-489C-889B-9CD2A99A184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12">
            <a:extLst>
              <a:ext uri="{FF2B5EF4-FFF2-40B4-BE49-F238E27FC236}">
                <a16:creationId xmlns:a16="http://schemas.microsoft.com/office/drawing/2014/main" xmlns="" id="{1CBD0D8D-B859-4DAD-B67C-62D705F0F193}"/>
              </a:ext>
            </a:extLst>
          </p:cNvPr>
          <p:cNvGrpSpPr>
            <a:grpSpLocks/>
          </p:cNvGrpSpPr>
          <p:nvPr/>
        </p:nvGrpSpPr>
        <p:grpSpPr bwMode="auto">
          <a:xfrm>
            <a:off x="7999413" y="1732061"/>
            <a:ext cx="323850" cy="269875"/>
            <a:chOff x="5292080" y="4932784"/>
            <a:chExt cx="432048" cy="360040"/>
          </a:xfrm>
        </p:grpSpPr>
        <p:cxnSp>
          <p:nvCxnSpPr>
            <p:cNvPr id="76806" name="直接连接符 13">
              <a:extLst>
                <a:ext uri="{FF2B5EF4-FFF2-40B4-BE49-F238E27FC236}">
                  <a16:creationId xmlns:a16="http://schemas.microsoft.com/office/drawing/2014/main" xmlns="" id="{26A3B8B2-E7FF-4479-9695-2246437FBC0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07" name="直接连接符 14">
              <a:extLst>
                <a:ext uri="{FF2B5EF4-FFF2-40B4-BE49-F238E27FC236}">
                  <a16:creationId xmlns:a16="http://schemas.microsoft.com/office/drawing/2014/main" xmlns="" id="{6BA91449-5CC9-4AA6-A279-227A053E225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12">
            <a:extLst>
              <a:ext uri="{FF2B5EF4-FFF2-40B4-BE49-F238E27FC236}">
                <a16:creationId xmlns:a16="http://schemas.microsoft.com/office/drawing/2014/main" xmlns="" id="{8D04A206-3E6D-4DB1-8CAE-9A4F1F5AA36C}"/>
              </a:ext>
            </a:extLst>
          </p:cNvPr>
          <p:cNvGrpSpPr>
            <a:grpSpLocks/>
          </p:cNvGrpSpPr>
          <p:nvPr/>
        </p:nvGrpSpPr>
        <p:grpSpPr bwMode="auto">
          <a:xfrm>
            <a:off x="7945438" y="2913645"/>
            <a:ext cx="323850" cy="269875"/>
            <a:chOff x="5292080" y="4932784"/>
            <a:chExt cx="432048" cy="360040"/>
          </a:xfrm>
        </p:grpSpPr>
        <p:cxnSp>
          <p:nvCxnSpPr>
            <p:cNvPr id="76809" name="直接连接符 13">
              <a:extLst>
                <a:ext uri="{FF2B5EF4-FFF2-40B4-BE49-F238E27FC236}">
                  <a16:creationId xmlns:a16="http://schemas.microsoft.com/office/drawing/2014/main" xmlns="" id="{E78F260D-6CA6-4407-9E17-B86E52E3858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10" name="直接连接符 14">
              <a:extLst>
                <a:ext uri="{FF2B5EF4-FFF2-40B4-BE49-F238E27FC236}">
                  <a16:creationId xmlns:a16="http://schemas.microsoft.com/office/drawing/2014/main" xmlns="" id="{05134E54-651C-442E-8B26-586D954B402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6811" name="文本框 5">
            <a:extLst>
              <a:ext uri="{FF2B5EF4-FFF2-40B4-BE49-F238E27FC236}">
                <a16:creationId xmlns:a16="http://schemas.microsoft.com/office/drawing/2014/main" xmlns="" id="{D018C1B8-4E13-4852-BF56-8D2256207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1" y="3362374"/>
            <a:ext cx="778773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个多边形的每一个外角都是36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这个多边形的边数是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grpSp>
        <p:nvGrpSpPr>
          <p:cNvPr id="76817" name="组合 4">
            <a:extLst>
              <a:ext uri="{FF2B5EF4-FFF2-40B4-BE49-F238E27FC236}">
                <a16:creationId xmlns:a16="http://schemas.microsoft.com/office/drawing/2014/main" xmlns="" id="{F5C3D0A5-3A61-4FFF-965E-1B179A0BCD40}"/>
              </a:ext>
            </a:extLst>
          </p:cNvPr>
          <p:cNvGrpSpPr>
            <a:grpSpLocks/>
          </p:cNvGrpSpPr>
          <p:nvPr/>
        </p:nvGrpSpPr>
        <p:grpSpPr bwMode="auto">
          <a:xfrm>
            <a:off x="3169965" y="580257"/>
            <a:ext cx="2480310" cy="494331"/>
            <a:chOff x="5083" y="1100"/>
            <a:chExt cx="3905" cy="778"/>
          </a:xfrm>
        </p:grpSpPr>
        <p:grpSp>
          <p:nvGrpSpPr>
            <p:cNvPr id="76818" name="组合 1">
              <a:extLst>
                <a:ext uri="{FF2B5EF4-FFF2-40B4-BE49-F238E27FC236}">
                  <a16:creationId xmlns:a16="http://schemas.microsoft.com/office/drawing/2014/main" xmlns="" id="{FD513D9F-3719-44F6-A2A9-339B2983B8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DD3F245E-5C9F-4037-AC93-46BE18D7734C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ECFD01F6-D201-4D4E-BB86-F553BBAA45AE}"/>
                  </a:ext>
                </a:extLst>
              </p:cNvPr>
              <p:cNvSpPr/>
              <p:nvPr/>
            </p:nvSpPr>
            <p:spPr>
              <a:xfrm rot="3000000">
                <a:off x="4478764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2BEEA319-CEBD-41B0-BF81-8A4A1C54C9FB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A4F13CA1-C349-4E7B-BFBA-84E714E7C032}"/>
                  </a:ext>
                </a:extLst>
              </p:cNvPr>
              <p:cNvSpPr/>
              <p:nvPr/>
            </p:nvSpPr>
            <p:spPr>
              <a:xfrm rot="3000000">
                <a:off x="3564290" y="597147"/>
                <a:ext cx="418939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0072F05E-1A0B-40CE-8F9D-6C32A32E1D93}"/>
                  </a:ext>
                </a:extLst>
              </p:cNvPr>
              <p:cNvSpPr/>
              <p:nvPr/>
            </p:nvSpPr>
            <p:spPr>
              <a:xfrm rot="3000000">
                <a:off x="5393237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6824" name="TextBox 15">
              <a:extLst>
                <a:ext uri="{FF2B5EF4-FFF2-40B4-BE49-F238E27FC236}">
                  <a16:creationId xmlns:a16="http://schemas.microsoft.com/office/drawing/2014/main" xmlns="" id="{035177C3-3C16-4445-8757-5F8E2FF54F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FF6460D-DBAC-4D01-8155-0DFC56C3B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3620" y="3848578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</a:p>
        </p:txBody>
      </p:sp>
      <p:grpSp>
        <p:nvGrpSpPr>
          <p:cNvPr id="31" name="组合 2">
            <a:extLst>
              <a:ext uri="{FF2B5EF4-FFF2-40B4-BE49-F238E27FC236}">
                <a16:creationId xmlns:a16="http://schemas.microsoft.com/office/drawing/2014/main" xmlns="" id="{85857D74-5512-4CCF-9B74-651000CD711F}"/>
              </a:ext>
            </a:extLst>
          </p:cNvPr>
          <p:cNvGrpSpPr>
            <a:grpSpLocks/>
          </p:cNvGrpSpPr>
          <p:nvPr/>
        </p:nvGrpSpPr>
        <p:grpSpPr bwMode="auto">
          <a:xfrm>
            <a:off x="8838" y="-55068"/>
            <a:ext cx="2006600" cy="476924"/>
            <a:chOff x="263" y="149"/>
            <a:chExt cx="3160" cy="753"/>
          </a:xfrm>
        </p:grpSpPr>
        <p:sp>
          <p:nvSpPr>
            <p:cNvPr id="32" name="文本框 20">
              <a:extLst>
                <a:ext uri="{FF2B5EF4-FFF2-40B4-BE49-F238E27FC236}">
                  <a16:creationId xmlns:a16="http://schemas.microsoft.com/office/drawing/2014/main" xmlns="" id="{13C7B702-BDC3-4E32-8BCF-AD0C3F50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33" name="组合 1">
              <a:extLst>
                <a:ext uri="{FF2B5EF4-FFF2-40B4-BE49-F238E27FC236}">
                  <a16:creationId xmlns:a16="http://schemas.microsoft.com/office/drawing/2014/main" xmlns="" id="{CD4CE741-9EAF-440B-9A0E-ACD4764D60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34" name="直线连接符 19">
                <a:extLst>
                  <a:ext uri="{FF2B5EF4-FFF2-40B4-BE49-F238E27FC236}">
                    <a16:creationId xmlns:a16="http://schemas.microsoft.com/office/drawing/2014/main" xmlns="" id="{66107A0D-7FA4-4975-B060-920D5084254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74">
                <a:extLst>
                  <a:ext uri="{FF2B5EF4-FFF2-40B4-BE49-F238E27FC236}">
                    <a16:creationId xmlns:a16="http://schemas.microsoft.com/office/drawing/2014/main" xmlns="" id="{DDEB3402-FBA5-4EE9-B1A2-4FD0F394E44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1">
            <a:extLst>
              <a:ext uri="{FF2B5EF4-FFF2-40B4-BE49-F238E27FC236}">
                <a16:creationId xmlns:a16="http://schemas.microsoft.com/office/drawing/2014/main" xmlns="" id="{5ABF6836-7CDE-4353-ACF2-02C2474CB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9" y="1327637"/>
            <a:ext cx="7567650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示，小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华从点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发，沿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直线前进10米后左转24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°，再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沿直线前进10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米，又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向左转24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zh-CN" altLang="en-US" sz="2400" b="1" baseline="30000" dirty="0" smtClean="0">
                <a:latin typeface="+mj-ea"/>
                <a:ea typeface="+mj-ea"/>
              </a:rPr>
              <a:t>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，照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这样走下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去，他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第一次回到出发地点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的路程一共是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米．</a:t>
            </a:r>
          </a:p>
        </p:txBody>
      </p:sp>
      <p:pic>
        <p:nvPicPr>
          <p:cNvPr id="77826" name="图片 2">
            <a:extLst>
              <a:ext uri="{FF2B5EF4-FFF2-40B4-BE49-F238E27FC236}">
                <a16:creationId xmlns:a16="http://schemas.microsoft.com/office/drawing/2014/main" xmlns="" id="{EC9CF2FB-BD20-4B9C-B2D6-4B585014C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5954" y="3001169"/>
            <a:ext cx="2873375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矩形 16">
            <a:extLst>
              <a:ext uri="{FF2B5EF4-FFF2-40B4-BE49-F238E27FC236}">
                <a16:creationId xmlns:a16="http://schemas.microsoft.com/office/drawing/2014/main" xmlns="" id="{31A1B806-D64B-4E45-B206-E0BD3B961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943" y="2916810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2">
            <a:extLst>
              <a:ext uri="{FF2B5EF4-FFF2-40B4-BE49-F238E27FC236}">
                <a16:creationId xmlns:a16="http://schemas.microsoft.com/office/drawing/2014/main" xmlns="" id="{85857D74-5512-4CCF-9B74-651000CD711F}"/>
              </a:ext>
            </a:extLst>
          </p:cNvPr>
          <p:cNvGrpSpPr>
            <a:grpSpLocks/>
          </p:cNvGrpSpPr>
          <p:nvPr/>
        </p:nvGrpSpPr>
        <p:grpSpPr bwMode="auto">
          <a:xfrm>
            <a:off x="8838" y="-55068"/>
            <a:ext cx="2006600" cy="476924"/>
            <a:chOff x="263" y="149"/>
            <a:chExt cx="3160" cy="753"/>
          </a:xfrm>
        </p:grpSpPr>
        <p:sp>
          <p:nvSpPr>
            <p:cNvPr id="12" name="文本框 20">
              <a:extLst>
                <a:ext uri="{FF2B5EF4-FFF2-40B4-BE49-F238E27FC236}">
                  <a16:creationId xmlns:a16="http://schemas.microsoft.com/office/drawing/2014/main" xmlns="" id="{13C7B702-BDC3-4E32-8BCF-AD0C3F50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13" name="组合 1">
              <a:extLst>
                <a:ext uri="{FF2B5EF4-FFF2-40B4-BE49-F238E27FC236}">
                  <a16:creationId xmlns:a16="http://schemas.microsoft.com/office/drawing/2014/main" xmlns="" id="{CD4CE741-9EAF-440B-9A0E-ACD4764D60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14" name="直线连接符 19">
                <a:extLst>
                  <a:ext uri="{FF2B5EF4-FFF2-40B4-BE49-F238E27FC236}">
                    <a16:creationId xmlns:a16="http://schemas.microsoft.com/office/drawing/2014/main" xmlns="" id="{66107A0D-7FA4-4975-B060-920D5084254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:a16="http://schemas.microsoft.com/office/drawing/2014/main" xmlns="" id="{DDEB3402-FBA5-4EE9-B1A2-4FD0F394E44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4">
            <a:extLst>
              <a:ext uri="{FF2B5EF4-FFF2-40B4-BE49-F238E27FC236}">
                <a16:creationId xmlns:a16="http://schemas.microsoft.com/office/drawing/2014/main" xmlns="" id="{F5C3D0A5-3A61-4FFF-965E-1B179A0BCD40}"/>
              </a:ext>
            </a:extLst>
          </p:cNvPr>
          <p:cNvGrpSpPr>
            <a:grpSpLocks/>
          </p:cNvGrpSpPr>
          <p:nvPr/>
        </p:nvGrpSpPr>
        <p:grpSpPr bwMode="auto">
          <a:xfrm>
            <a:off x="3169965" y="580257"/>
            <a:ext cx="2480310" cy="494331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FD513D9F-3719-44F6-A2A9-339B2983B8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DD3F245E-5C9F-4037-AC93-46BE18D7734C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ECFD01F6-D201-4D4E-BB86-F553BBAA45AE}"/>
                  </a:ext>
                </a:extLst>
              </p:cNvPr>
              <p:cNvSpPr/>
              <p:nvPr/>
            </p:nvSpPr>
            <p:spPr>
              <a:xfrm rot="3000000">
                <a:off x="4478764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2BEEA319-CEBD-41B0-BF81-8A4A1C54C9FB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A4F13CA1-C349-4E7B-BFBA-84E714E7C032}"/>
                  </a:ext>
                </a:extLst>
              </p:cNvPr>
              <p:cNvSpPr/>
              <p:nvPr/>
            </p:nvSpPr>
            <p:spPr>
              <a:xfrm rot="3000000">
                <a:off x="3564290" y="597147"/>
                <a:ext cx="418939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0072F05E-1A0B-40CE-8F9D-6C32A32E1D93}"/>
                  </a:ext>
                </a:extLst>
              </p:cNvPr>
              <p:cNvSpPr/>
              <p:nvPr/>
            </p:nvSpPr>
            <p:spPr>
              <a:xfrm rot="3000000">
                <a:off x="5393237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035177C3-3C16-4445-8757-5F8E2FF54F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Box 5">
            <a:extLst>
              <a:ext uri="{FF2B5EF4-FFF2-40B4-BE49-F238E27FC236}">
                <a16:creationId xmlns:a16="http://schemas.microsoft.com/office/drawing/2014/main" xmlns="" id="{7B4BA4D9-321A-4FD3-9911-74C8F74DE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218" y="1255547"/>
            <a:ext cx="822783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个多边形从一个顶点可引对角线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条，这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内角和等于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A. 360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°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     B. 540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°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C. 720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°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 D. 900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°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437" name="矩形 6">
            <a:extLst>
              <a:ext uri="{FF2B5EF4-FFF2-40B4-BE49-F238E27FC236}">
                <a16:creationId xmlns:a16="http://schemas.microsoft.com/office/drawing/2014/main" xmlns="" id="{C0941011-580F-4287-A852-46A14BABC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2107" y="1907114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</a:p>
        </p:txBody>
      </p:sp>
      <p:grpSp>
        <p:nvGrpSpPr>
          <p:cNvPr id="16" name="组合 4">
            <a:extLst>
              <a:ext uri="{FF2B5EF4-FFF2-40B4-BE49-F238E27FC236}">
                <a16:creationId xmlns:a16="http://schemas.microsoft.com/office/drawing/2014/main" xmlns="" id="{F5C3D0A5-3A61-4FFF-965E-1B179A0BCD40}"/>
              </a:ext>
            </a:extLst>
          </p:cNvPr>
          <p:cNvGrpSpPr>
            <a:grpSpLocks/>
          </p:cNvGrpSpPr>
          <p:nvPr/>
        </p:nvGrpSpPr>
        <p:grpSpPr bwMode="auto">
          <a:xfrm>
            <a:off x="3169965" y="580257"/>
            <a:ext cx="2480310" cy="494331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FD513D9F-3719-44F6-A2A9-339B2983B8C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DD3F245E-5C9F-4037-AC93-46BE18D7734C}"/>
                  </a:ext>
                </a:extLst>
              </p:cNvPr>
              <p:cNvSpPr/>
              <p:nvPr/>
            </p:nvSpPr>
            <p:spPr>
              <a:xfrm rot="3000000">
                <a:off x="4021527" y="597147"/>
                <a:ext cx="418939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ECFD01F6-D201-4D4E-BB86-F553BBAA45AE}"/>
                  </a:ext>
                </a:extLst>
              </p:cNvPr>
              <p:cNvSpPr/>
              <p:nvPr/>
            </p:nvSpPr>
            <p:spPr>
              <a:xfrm rot="3000000">
                <a:off x="4478764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2BEEA319-CEBD-41B0-BF81-8A4A1C54C9FB}"/>
                  </a:ext>
                </a:extLst>
              </p:cNvPr>
              <p:cNvSpPr/>
              <p:nvPr/>
            </p:nvSpPr>
            <p:spPr>
              <a:xfrm rot="3000000">
                <a:off x="4936001" y="597147"/>
                <a:ext cx="418939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A4F13CA1-C349-4E7B-BFBA-84E714E7C032}"/>
                  </a:ext>
                </a:extLst>
              </p:cNvPr>
              <p:cNvSpPr/>
              <p:nvPr/>
            </p:nvSpPr>
            <p:spPr>
              <a:xfrm rot="3000000">
                <a:off x="3564290" y="597147"/>
                <a:ext cx="418939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0072F05E-1A0B-40CE-8F9D-6C32A32E1D93}"/>
                  </a:ext>
                </a:extLst>
              </p:cNvPr>
              <p:cNvSpPr/>
              <p:nvPr/>
            </p:nvSpPr>
            <p:spPr>
              <a:xfrm rot="3000000">
                <a:off x="5393237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035177C3-3C16-4445-8757-5F8E2FF54F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0" name="组合 2">
            <a:extLst>
              <a:ext uri="{FF2B5EF4-FFF2-40B4-BE49-F238E27FC236}">
                <a16:creationId xmlns:a16="http://schemas.microsoft.com/office/drawing/2014/main" xmlns="" id="{85857D74-5512-4CCF-9B74-651000CD711F}"/>
              </a:ext>
            </a:extLst>
          </p:cNvPr>
          <p:cNvGrpSpPr>
            <a:grpSpLocks/>
          </p:cNvGrpSpPr>
          <p:nvPr/>
        </p:nvGrpSpPr>
        <p:grpSpPr bwMode="auto">
          <a:xfrm>
            <a:off x="8838" y="-55068"/>
            <a:ext cx="2006600" cy="476924"/>
            <a:chOff x="263" y="149"/>
            <a:chExt cx="3160" cy="753"/>
          </a:xfrm>
        </p:grpSpPr>
        <p:sp>
          <p:nvSpPr>
            <p:cNvPr id="22" name="文本框 20">
              <a:extLst>
                <a:ext uri="{FF2B5EF4-FFF2-40B4-BE49-F238E27FC236}">
                  <a16:creationId xmlns:a16="http://schemas.microsoft.com/office/drawing/2014/main" xmlns="" id="{13C7B702-BDC3-4E32-8BCF-AD0C3F50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26" name="组合 1">
              <a:extLst>
                <a:ext uri="{FF2B5EF4-FFF2-40B4-BE49-F238E27FC236}">
                  <a16:creationId xmlns:a16="http://schemas.microsoft.com/office/drawing/2014/main" xmlns="" id="{CD4CE741-9EAF-440B-9A0E-ACD4764D60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27" name="直线连接符 19">
                <a:extLst>
                  <a:ext uri="{FF2B5EF4-FFF2-40B4-BE49-F238E27FC236}">
                    <a16:creationId xmlns:a16="http://schemas.microsoft.com/office/drawing/2014/main" xmlns="" id="{66107A0D-7FA4-4975-B060-920D5084254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>
                <a:extLst>
                  <a:ext uri="{FF2B5EF4-FFF2-40B4-BE49-F238E27FC236}">
                    <a16:creationId xmlns:a16="http://schemas.microsoft.com/office/drawing/2014/main" xmlns="" id="{DDEB3402-FBA5-4EE9-B1A2-4FD0F394E44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99">
            <a:extLst>
              <a:ext uri="{FF2B5EF4-FFF2-40B4-BE49-F238E27FC236}">
                <a16:creationId xmlns:a16="http://schemas.microsoft.com/office/drawing/2014/main" xmlns="" id="{A1FA4E78-FEA1-4492-8108-C64F96F79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03" y="1307339"/>
            <a:ext cx="796333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个多边形的内角和为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1800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，截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去一个角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后，求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得到的多边形的内角和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842" name="文本框 3">
                <a:extLst>
                  <a:ext uri="{FF2B5EF4-FFF2-40B4-BE49-F238E27FC236}">
                    <a16:creationId xmlns:a16="http://schemas.microsoft.com/office/drawing/2014/main" xmlns="" id="{560FAD4A-51AE-4C7D-9307-E0333A0970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3603" y="2280601"/>
                <a:ext cx="8041057" cy="24237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b="1" dirty="0">
                    <a:solidFill>
                      <a:srgbClr val="0000FF"/>
                    </a:solidFill>
                    <a:latin typeface="+mn-lt"/>
                    <a:ea typeface="黑体" panose="02010609060101010101" pitchFamily="49" charset="-122"/>
                  </a:rPr>
                  <a:t>解：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设多边形的边数为</a:t>
                </a:r>
                <a:r>
                  <a:rPr lang="en-US" altLang="zh-CN" sz="2000" b="1" i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n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，则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有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180</a:t>
                </a:r>
                <a14:m>
                  <m:oMath xmlns:m="http://schemas.openxmlformats.org/officeDocument/2006/math">
                    <m:r>
                      <a:rPr lang="en-US" altLang="zh-CN" sz="2000" b="1" i="1" smtClean="0">
                        <a:solidFill>
                          <a:srgbClr val="FF0000"/>
                        </a:solidFill>
                        <a:latin typeface="Cambria Math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× 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（</a:t>
                </a:r>
                <a:r>
                  <a:rPr lang="en-US" altLang="zh-CN" sz="20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n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–2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）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=1800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°，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解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得 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n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=12.</a:t>
                </a:r>
                <a:endParaRPr lang="zh-CN" altLang="en-US" sz="20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原多边形边数为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12.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∵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一个多边形截去一个内角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后，边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数可能减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1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，可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能不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变，也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可能加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1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新多边形的边数可能是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11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12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13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新多边形的内角和可能是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1620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1800°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1980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°.</a:t>
                </a:r>
              </a:p>
            </p:txBody>
          </p:sp>
        </mc:Choice>
        <mc:Fallback xmlns="">
          <p:sp>
            <p:nvSpPr>
              <p:cNvPr id="35842" name="文本框 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560FAD4A-51AE-4C7D-9307-E0333A097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3603" y="2280601"/>
                <a:ext cx="8041057" cy="2423740"/>
              </a:xfrm>
              <a:prstGeom prst="rect">
                <a:avLst/>
              </a:prstGeom>
              <a:blipFill rotWithShape="0">
                <a:blip r:embed="rId2"/>
                <a:stretch>
                  <a:fillRect l="-910" r="-1592" b="-12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9880" name="组合 6">
            <a:extLst>
              <a:ext uri="{FF2B5EF4-FFF2-40B4-BE49-F238E27FC236}">
                <a16:creationId xmlns:a16="http://schemas.microsoft.com/office/drawing/2014/main" xmlns="" id="{E34EC77E-5587-405E-90B3-8CA94E77A3BC}"/>
              </a:ext>
            </a:extLst>
          </p:cNvPr>
          <p:cNvGrpSpPr>
            <a:grpSpLocks/>
          </p:cNvGrpSpPr>
          <p:nvPr/>
        </p:nvGrpSpPr>
        <p:grpSpPr bwMode="auto">
          <a:xfrm>
            <a:off x="3212845" y="590664"/>
            <a:ext cx="2479675" cy="522287"/>
            <a:chOff x="5060" y="905"/>
            <a:chExt cx="3904" cy="822"/>
          </a:xfrm>
        </p:grpSpPr>
        <p:grpSp>
          <p:nvGrpSpPr>
            <p:cNvPr id="79881" name="组合 21">
              <a:extLst>
                <a:ext uri="{FF2B5EF4-FFF2-40B4-BE49-F238E27FC236}">
                  <a16:creationId xmlns:a16="http://schemas.microsoft.com/office/drawing/2014/main" xmlns="" id="{6999144E-4D44-49AF-B0C0-101A6E6EFB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4AFA23B6-B608-4748-8D0D-CE16376CF383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08C10B6F-361B-40AE-9E44-AF11C0542457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E16D711E-677B-4CDE-A763-64F41469DEA2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7F4CC28D-09FE-439C-B3AB-96955BA05191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EEEDE952-2CCC-4E17-8CFB-70A59E8C2D5E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9887" name="TextBox 15">
              <a:extLst>
                <a:ext uri="{FF2B5EF4-FFF2-40B4-BE49-F238E27FC236}">
                  <a16:creationId xmlns:a16="http://schemas.microsoft.com/office/drawing/2014/main" xmlns="" id="{DEB1FFD5-861A-4BE7-85A2-DAC40DF419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0" name="组合 2">
            <a:extLst>
              <a:ext uri="{FF2B5EF4-FFF2-40B4-BE49-F238E27FC236}">
                <a16:creationId xmlns:a16="http://schemas.microsoft.com/office/drawing/2014/main" xmlns="" id="{85857D74-5512-4CCF-9B74-651000CD711F}"/>
              </a:ext>
            </a:extLst>
          </p:cNvPr>
          <p:cNvGrpSpPr>
            <a:grpSpLocks/>
          </p:cNvGrpSpPr>
          <p:nvPr/>
        </p:nvGrpSpPr>
        <p:grpSpPr bwMode="auto">
          <a:xfrm>
            <a:off x="8838" y="-24666"/>
            <a:ext cx="2006600" cy="476924"/>
            <a:chOff x="263" y="197"/>
            <a:chExt cx="3160" cy="753"/>
          </a:xfrm>
        </p:grpSpPr>
        <p:sp>
          <p:nvSpPr>
            <p:cNvPr id="22" name="文本框 20">
              <a:extLst>
                <a:ext uri="{FF2B5EF4-FFF2-40B4-BE49-F238E27FC236}">
                  <a16:creationId xmlns:a16="http://schemas.microsoft.com/office/drawing/2014/main" xmlns="" id="{13C7B702-BDC3-4E32-8BCF-AD0C3F50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9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29" name="组合 1">
              <a:extLst>
                <a:ext uri="{FF2B5EF4-FFF2-40B4-BE49-F238E27FC236}">
                  <a16:creationId xmlns:a16="http://schemas.microsoft.com/office/drawing/2014/main" xmlns="" id="{CD4CE741-9EAF-440B-9A0E-ACD4764D60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30" name="直线连接符 19">
                <a:extLst>
                  <a:ext uri="{FF2B5EF4-FFF2-40B4-BE49-F238E27FC236}">
                    <a16:creationId xmlns:a16="http://schemas.microsoft.com/office/drawing/2014/main" xmlns="" id="{66107A0D-7FA4-4975-B060-920D5084254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>
                <a:extLst>
                  <a:ext uri="{FF2B5EF4-FFF2-40B4-BE49-F238E27FC236}">
                    <a16:creationId xmlns:a16="http://schemas.microsoft.com/office/drawing/2014/main" xmlns="" id="{DDEB3402-FBA5-4EE9-B1A2-4FD0F394E44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768" y="1516851"/>
            <a:ext cx="2962825" cy="1692788"/>
          </a:xfrm>
          <a:prstGeom prst="rect">
            <a:avLst/>
          </a:prstGeom>
        </p:spPr>
      </p:pic>
      <p:sp>
        <p:nvSpPr>
          <p:cNvPr id="80897" name="文本框 99">
            <a:extLst>
              <a:ext uri="{FF2B5EF4-FFF2-40B4-BE49-F238E27FC236}">
                <a16:creationId xmlns:a16="http://schemas.microsoft.com/office/drawing/2014/main" xmlns="" id="{FA525B9C-43C0-41E5-B7E1-B78D0C05C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844" y="1021868"/>
            <a:ext cx="826315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∠7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866" name="文本框 1">
            <a:extLst>
              <a:ext uri="{FF2B5EF4-FFF2-40B4-BE49-F238E27FC236}">
                <a16:creationId xmlns:a16="http://schemas.microsoft.com/office/drawing/2014/main" xmlns="" id="{D4EAED52-D186-4195-AD71-B4A43E975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144" y="1495933"/>
            <a:ext cx="594249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∵∠3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∠4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∠8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9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∠8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∠9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五边形的内角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和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540°.</a:t>
            </a:r>
          </a:p>
        </p:txBody>
      </p:sp>
      <p:cxnSp>
        <p:nvCxnSpPr>
          <p:cNvPr id="36868" name="直接连接符 3">
            <a:extLst>
              <a:ext uri="{FF2B5EF4-FFF2-40B4-BE49-F238E27FC236}">
                <a16:creationId xmlns:a16="http://schemas.microsoft.com/office/drawing/2014/main" xmlns="" id="{1117ED6B-F2E6-4F83-AB8F-8B8F6278BD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52730" y="2942513"/>
            <a:ext cx="1027112" cy="1079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69" name="Arc 18">
            <a:extLst>
              <a:ext uri="{FF2B5EF4-FFF2-40B4-BE49-F238E27FC236}">
                <a16:creationId xmlns:a16="http://schemas.microsoft.com/office/drawing/2014/main" xmlns="" id="{0FC9AA14-9CD6-4DD0-829B-0D67906C0DC1}"/>
              </a:ext>
            </a:extLst>
          </p:cNvPr>
          <p:cNvSpPr>
            <a:spLocks noChangeArrowheads="1"/>
          </p:cNvSpPr>
          <p:nvPr/>
        </p:nvSpPr>
        <p:spPr bwMode="auto">
          <a:xfrm rot="347877" flipH="1">
            <a:off x="7090830" y="2802813"/>
            <a:ext cx="307975" cy="153988"/>
          </a:xfrm>
          <a:custGeom>
            <a:avLst/>
            <a:gdLst>
              <a:gd name="T0" fmla="*/ 3392 w 21600"/>
              <a:gd name="T1" fmla="*/ 23179 h 23180"/>
              <a:gd name="T2" fmla="*/ 0 w 21600"/>
              <a:gd name="T3" fmla="*/ 11559 h 23180"/>
              <a:gd name="T4" fmla="*/ 3353 w 21600"/>
              <a:gd name="T5" fmla="*/ 0 h 23180"/>
              <a:gd name="T6" fmla="*/ 3392 w 21600"/>
              <a:gd name="T7" fmla="*/ 23179 h 23180"/>
              <a:gd name="T8" fmla="*/ 0 w 21600"/>
              <a:gd name="T9" fmla="*/ 11559 h 23180"/>
              <a:gd name="T10" fmla="*/ 3353 w 21600"/>
              <a:gd name="T11" fmla="*/ 0 h 23180"/>
              <a:gd name="T12" fmla="*/ 21600 w 21600"/>
              <a:gd name="T13" fmla="*/ 11559 h 23180"/>
              <a:gd name="T14" fmla="*/ 3392 w 21600"/>
              <a:gd name="T15" fmla="*/ 23179 h 2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3180" fill="none">
                <a:moveTo>
                  <a:pt x="3392" y="23179"/>
                </a:moveTo>
                <a:cubicBezTo>
                  <a:pt x="1177" y="19708"/>
                  <a:pt x="0" y="15676"/>
                  <a:pt x="0" y="11559"/>
                </a:cubicBezTo>
                <a:cubicBezTo>
                  <a:pt x="-1" y="7466"/>
                  <a:pt x="1162" y="3457"/>
                  <a:pt x="3353" y="0"/>
                </a:cubicBezTo>
              </a:path>
              <a:path w="21600" h="23180" stroke="0">
                <a:moveTo>
                  <a:pt x="3392" y="23179"/>
                </a:moveTo>
                <a:cubicBezTo>
                  <a:pt x="1177" y="19708"/>
                  <a:pt x="0" y="15676"/>
                  <a:pt x="0" y="11559"/>
                </a:cubicBezTo>
                <a:cubicBezTo>
                  <a:pt x="-1" y="7466"/>
                  <a:pt x="1162" y="3457"/>
                  <a:pt x="3353" y="0"/>
                </a:cubicBezTo>
                <a:lnTo>
                  <a:pt x="21600" y="11559"/>
                </a:lnTo>
                <a:lnTo>
                  <a:pt x="3392" y="23179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6870" name="Arc 18">
            <a:extLst>
              <a:ext uri="{FF2B5EF4-FFF2-40B4-BE49-F238E27FC236}">
                <a16:creationId xmlns:a16="http://schemas.microsoft.com/office/drawing/2014/main" xmlns="" id="{7A044E91-68EF-4D73-97BD-88D5A3D68F4B}"/>
              </a:ext>
            </a:extLst>
          </p:cNvPr>
          <p:cNvSpPr>
            <a:spLocks noChangeArrowheads="1"/>
          </p:cNvSpPr>
          <p:nvPr/>
        </p:nvSpPr>
        <p:spPr bwMode="auto">
          <a:xfrm rot="10547875" flipH="1">
            <a:off x="7857592" y="2840913"/>
            <a:ext cx="307975" cy="153988"/>
          </a:xfrm>
          <a:custGeom>
            <a:avLst/>
            <a:gdLst>
              <a:gd name="T0" fmla="*/ 3392 w 21600"/>
              <a:gd name="T1" fmla="*/ 23179 h 23180"/>
              <a:gd name="T2" fmla="*/ 0 w 21600"/>
              <a:gd name="T3" fmla="*/ 11559 h 23180"/>
              <a:gd name="T4" fmla="*/ 3353 w 21600"/>
              <a:gd name="T5" fmla="*/ 0 h 23180"/>
              <a:gd name="T6" fmla="*/ 3392 w 21600"/>
              <a:gd name="T7" fmla="*/ 23179 h 23180"/>
              <a:gd name="T8" fmla="*/ 0 w 21600"/>
              <a:gd name="T9" fmla="*/ 11559 h 23180"/>
              <a:gd name="T10" fmla="*/ 3353 w 21600"/>
              <a:gd name="T11" fmla="*/ 0 h 23180"/>
              <a:gd name="T12" fmla="*/ 21600 w 21600"/>
              <a:gd name="T13" fmla="*/ 11559 h 23180"/>
              <a:gd name="T14" fmla="*/ 3392 w 21600"/>
              <a:gd name="T15" fmla="*/ 23179 h 2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3180" fill="none">
                <a:moveTo>
                  <a:pt x="3392" y="23179"/>
                </a:moveTo>
                <a:cubicBezTo>
                  <a:pt x="1177" y="19708"/>
                  <a:pt x="0" y="15676"/>
                  <a:pt x="0" y="11559"/>
                </a:cubicBezTo>
                <a:cubicBezTo>
                  <a:pt x="-1" y="7466"/>
                  <a:pt x="1162" y="3457"/>
                  <a:pt x="3353" y="0"/>
                </a:cubicBezTo>
              </a:path>
              <a:path w="21600" h="23180" stroke="0">
                <a:moveTo>
                  <a:pt x="3392" y="23179"/>
                </a:moveTo>
                <a:cubicBezTo>
                  <a:pt x="1177" y="19708"/>
                  <a:pt x="0" y="15676"/>
                  <a:pt x="0" y="11559"/>
                </a:cubicBezTo>
                <a:cubicBezTo>
                  <a:pt x="-1" y="7466"/>
                  <a:pt x="1162" y="3457"/>
                  <a:pt x="3353" y="0"/>
                </a:cubicBezTo>
                <a:lnTo>
                  <a:pt x="21600" y="11559"/>
                </a:lnTo>
                <a:lnTo>
                  <a:pt x="3392" y="23179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6871" name="文本框 5">
            <a:extLst>
              <a:ext uri="{FF2B5EF4-FFF2-40B4-BE49-F238E27FC236}">
                <a16:creationId xmlns:a16="http://schemas.microsoft.com/office/drawing/2014/main" xmlns="" id="{CF009779-D586-4E4B-867E-A63FF11B2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6417" y="2712326"/>
            <a:ext cx="263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</a:rPr>
              <a:t>8</a:t>
            </a:r>
          </a:p>
        </p:txBody>
      </p:sp>
      <p:sp>
        <p:nvSpPr>
          <p:cNvPr id="36872" name="文本框 6">
            <a:extLst>
              <a:ext uri="{FF2B5EF4-FFF2-40B4-BE49-F238E27FC236}">
                <a16:creationId xmlns:a16="http://schemas.microsoft.com/office/drawing/2014/main" xmlns="" id="{8230D6D6-EAB1-4EB5-949A-D860B95B6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1217" y="2713913"/>
            <a:ext cx="265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</a:rPr>
              <a:t>9</a:t>
            </a:r>
          </a:p>
        </p:txBody>
      </p:sp>
      <p:grpSp>
        <p:nvGrpSpPr>
          <p:cNvPr id="80910" name="组合 2">
            <a:extLst>
              <a:ext uri="{FF2B5EF4-FFF2-40B4-BE49-F238E27FC236}">
                <a16:creationId xmlns:a16="http://schemas.microsoft.com/office/drawing/2014/main" xmlns="" id="{3C24CB63-11EB-4D23-A749-E118E412823D}"/>
              </a:ext>
            </a:extLst>
          </p:cNvPr>
          <p:cNvGrpSpPr>
            <a:grpSpLocks/>
          </p:cNvGrpSpPr>
          <p:nvPr/>
        </p:nvGrpSpPr>
        <p:grpSpPr bwMode="auto">
          <a:xfrm>
            <a:off x="3179527" y="488578"/>
            <a:ext cx="2478088" cy="522287"/>
            <a:chOff x="5060" y="905"/>
            <a:chExt cx="3904" cy="822"/>
          </a:xfrm>
        </p:grpSpPr>
        <p:grpSp>
          <p:nvGrpSpPr>
            <p:cNvPr id="80911" name="组合 6">
              <a:extLst>
                <a:ext uri="{FF2B5EF4-FFF2-40B4-BE49-F238E27FC236}">
                  <a16:creationId xmlns:a16="http://schemas.microsoft.com/office/drawing/2014/main" xmlns="" id="{F3A98B1B-631A-4707-B454-1E849FDC255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7E0BE4CB-DB30-4E94-8ADF-E01387F01D1C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848B483C-CAD9-4687-9B99-51D26C95E3A7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CF1CD7B9-6358-4A46-86C2-CDB0A393250A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5BEA3D48-C4A2-4727-99DB-97AE37B59E72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4C27D271-4920-4C9D-98A8-CAB4FD876B9E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0917" name="TextBox 15">
              <a:extLst>
                <a:ext uri="{FF2B5EF4-FFF2-40B4-BE49-F238E27FC236}">
                  <a16:creationId xmlns:a16="http://schemas.microsoft.com/office/drawing/2014/main" xmlns="" id="{079738A7-DF85-4B66-80D4-43D8072AAD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8" name="组合 2">
            <a:extLst>
              <a:ext uri="{FF2B5EF4-FFF2-40B4-BE49-F238E27FC236}">
                <a16:creationId xmlns:a16="http://schemas.microsoft.com/office/drawing/2014/main" xmlns="" id="{85857D74-5512-4CCF-9B74-651000CD711F}"/>
              </a:ext>
            </a:extLst>
          </p:cNvPr>
          <p:cNvGrpSpPr>
            <a:grpSpLocks/>
          </p:cNvGrpSpPr>
          <p:nvPr/>
        </p:nvGrpSpPr>
        <p:grpSpPr bwMode="auto">
          <a:xfrm>
            <a:off x="8838" y="-55068"/>
            <a:ext cx="2006600" cy="476924"/>
            <a:chOff x="263" y="149"/>
            <a:chExt cx="3160" cy="753"/>
          </a:xfrm>
        </p:grpSpPr>
        <p:sp>
          <p:nvSpPr>
            <p:cNvPr id="29" name="文本框 20">
              <a:extLst>
                <a:ext uri="{FF2B5EF4-FFF2-40B4-BE49-F238E27FC236}">
                  <a16:creationId xmlns:a16="http://schemas.microsoft.com/office/drawing/2014/main" xmlns="" id="{13C7B702-BDC3-4E32-8BCF-AD0C3F50C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30" name="组合 1">
              <a:extLst>
                <a:ext uri="{FF2B5EF4-FFF2-40B4-BE49-F238E27FC236}">
                  <a16:creationId xmlns:a16="http://schemas.microsoft.com/office/drawing/2014/main" xmlns="" id="{CD4CE741-9EAF-440B-9A0E-ACD4764D60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31" name="直线连接符 19">
                <a:extLst>
                  <a:ext uri="{FF2B5EF4-FFF2-40B4-BE49-F238E27FC236}">
                    <a16:creationId xmlns:a16="http://schemas.microsoft.com/office/drawing/2014/main" xmlns="" id="{66107A0D-7FA4-4975-B060-920D5084254C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>
                <a:extLst>
                  <a:ext uri="{FF2B5EF4-FFF2-40B4-BE49-F238E27FC236}">
                    <a16:creationId xmlns:a16="http://schemas.microsoft.com/office/drawing/2014/main" xmlns="" id="{DDEB3402-FBA5-4EE9-B1A2-4FD0F394E44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69CC82A-61FF-40EF-A118-175D53335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71" y="2147310"/>
            <a:ext cx="1601455" cy="83099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多边形的内角和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BF409CA-246E-47B1-BE2E-E3CA9C7AB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950913"/>
            <a:ext cx="1263650" cy="73818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内角和计算公式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DEFB6F0-F8F1-4163-BB33-B813211D4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0" y="719138"/>
            <a:ext cx="5011082" cy="1546577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 × 180 °(</a:t>
            </a:r>
            <a:r>
              <a:rPr lang="en-US" altLang="zh-CN" sz="2100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≥3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的整数</a:t>
            </a:r>
            <a:r>
              <a:rPr lang="zh-CN" altLang="en-US" sz="21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100" dirty="0" smtClean="0">
                <a:latin typeface="+mn-lt"/>
                <a:ea typeface="黑体" panose="02010609060101010101" pitchFamily="49" charset="-122"/>
              </a:rPr>
              <a:t>① </a:t>
            </a:r>
            <a:r>
              <a:rPr lang="zh-CN" altLang="en-US" sz="2100" dirty="0">
                <a:latin typeface="+mn-lt"/>
                <a:ea typeface="黑体" panose="02010609060101010101" pitchFamily="49" charset="-122"/>
              </a:rPr>
              <a:t>边数增加</a:t>
            </a:r>
            <a:r>
              <a:rPr lang="en-US" altLang="zh-CN" sz="2100" dirty="0" smtClean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100" dirty="0" smtClean="0">
                <a:latin typeface="+mn-lt"/>
                <a:ea typeface="黑体" panose="02010609060101010101" pitchFamily="49" charset="-122"/>
              </a:rPr>
              <a:t>，内</a:t>
            </a:r>
            <a:r>
              <a:rPr lang="zh-CN" altLang="en-US" sz="2100" dirty="0">
                <a:latin typeface="+mn-lt"/>
                <a:ea typeface="黑体" panose="02010609060101010101" pitchFamily="49" charset="-122"/>
              </a:rPr>
              <a:t>角和增加</a:t>
            </a:r>
            <a:r>
              <a:rPr lang="en-US" altLang="zh-CN" sz="2100" dirty="0">
                <a:latin typeface="+mn-lt"/>
                <a:ea typeface="黑体" panose="02010609060101010101" pitchFamily="49" charset="-122"/>
              </a:rPr>
              <a:t>180</a:t>
            </a:r>
            <a:r>
              <a:rPr lang="zh-CN" altLang="en-US" sz="2100" dirty="0">
                <a:latin typeface="+mn-lt"/>
                <a:ea typeface="黑体" panose="02010609060101010101" pitchFamily="49" charset="-122"/>
              </a:rPr>
              <a:t>°；②内角和是</a:t>
            </a:r>
            <a:r>
              <a:rPr lang="en-US" altLang="zh-CN" sz="2100" dirty="0">
                <a:latin typeface="+mn-lt"/>
                <a:ea typeface="黑体" panose="02010609060101010101" pitchFamily="49" charset="-122"/>
              </a:rPr>
              <a:t>180</a:t>
            </a:r>
            <a:r>
              <a:rPr lang="zh-CN" altLang="en-US" sz="2100" dirty="0">
                <a:latin typeface="+mn-lt"/>
                <a:ea typeface="黑体" panose="02010609060101010101" pitchFamily="49" charset="-122"/>
              </a:rPr>
              <a:t>°的整倍数</a:t>
            </a:r>
            <a:r>
              <a:rPr lang="en-US" altLang="zh-CN" sz="2100" dirty="0"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10C18DA-C8BF-458D-A28F-E30C8A264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5388" y="2333625"/>
            <a:ext cx="928687" cy="73660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外角和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35DE17F-DDBC-4264-B616-79DC78FB3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0" y="2329096"/>
            <a:ext cx="4278313" cy="106045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多边形的外角和等于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360°</a:t>
            </a: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特别注意：与边数无关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61741F1-9BD9-4DCD-AF97-D15AD0841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525" y="3639575"/>
            <a:ext cx="923925" cy="73660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正多</a:t>
            </a:r>
            <a:endParaRPr lang="en-US" altLang="zh-CN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di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边形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xmlns="" id="{4ED6550A-78F4-4D0F-AA6A-D6866EC8652A}"/>
              </a:ext>
            </a:extLst>
          </p:cNvPr>
          <p:cNvSpPr>
            <a:spLocks/>
          </p:cNvSpPr>
          <p:nvPr/>
        </p:nvSpPr>
        <p:spPr bwMode="auto">
          <a:xfrm>
            <a:off x="2228094" y="1184858"/>
            <a:ext cx="107950" cy="2755900"/>
          </a:xfrm>
          <a:prstGeom prst="leftBrace">
            <a:avLst>
              <a:gd name="adj1" fmla="val 6619"/>
              <a:gd name="adj2" fmla="val 50000"/>
            </a:avLst>
          </a:prstGeom>
          <a:noFill/>
          <a:ln w="25400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/>
          </a:p>
        </p:txBody>
      </p:sp>
      <p:sp>
        <p:nvSpPr>
          <p:cNvPr id="11" name="右箭头 10">
            <a:extLst>
              <a:ext uri="{FF2B5EF4-FFF2-40B4-BE49-F238E27FC236}">
                <a16:creationId xmlns:a16="http://schemas.microsoft.com/office/drawing/2014/main" xmlns="" id="{B039487A-EA49-4493-A739-7BAE49ECB006}"/>
              </a:ext>
            </a:extLst>
          </p:cNvPr>
          <p:cNvSpPr/>
          <p:nvPr/>
        </p:nvSpPr>
        <p:spPr bwMode="auto">
          <a:xfrm>
            <a:off x="3703172" y="1112838"/>
            <a:ext cx="325437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2" name="右箭头 11">
            <a:extLst>
              <a:ext uri="{FF2B5EF4-FFF2-40B4-BE49-F238E27FC236}">
                <a16:creationId xmlns:a16="http://schemas.microsoft.com/office/drawing/2014/main" xmlns="" id="{C851A379-D6C7-41D4-96B6-F9363EC5A869}"/>
              </a:ext>
            </a:extLst>
          </p:cNvPr>
          <p:cNvSpPr/>
          <p:nvPr/>
        </p:nvSpPr>
        <p:spPr bwMode="auto">
          <a:xfrm>
            <a:off x="3551238" y="2695575"/>
            <a:ext cx="325437" cy="271463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3" name="右箭头 12">
            <a:extLst>
              <a:ext uri="{FF2B5EF4-FFF2-40B4-BE49-F238E27FC236}">
                <a16:creationId xmlns:a16="http://schemas.microsoft.com/office/drawing/2014/main" xmlns="" id="{1559183F-397F-46E7-AC4B-B87E7331E423}"/>
              </a:ext>
            </a:extLst>
          </p:cNvPr>
          <p:cNvSpPr/>
          <p:nvPr/>
        </p:nvSpPr>
        <p:spPr bwMode="auto">
          <a:xfrm>
            <a:off x="3551238" y="3760788"/>
            <a:ext cx="325437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2" name="组合 15">
            <a:extLst>
              <a:ext uri="{FF2B5EF4-FFF2-40B4-BE49-F238E27FC236}">
                <a16:creationId xmlns:a16="http://schemas.microsoft.com/office/drawing/2014/main" xmlns="" id="{CAE2A80B-3F6B-4FC4-87FF-D71D13685C9A}"/>
              </a:ext>
            </a:extLst>
          </p:cNvPr>
          <p:cNvGrpSpPr>
            <a:grpSpLocks/>
          </p:cNvGrpSpPr>
          <p:nvPr/>
        </p:nvGrpSpPr>
        <p:grpSpPr bwMode="auto">
          <a:xfrm>
            <a:off x="4017963" y="3622678"/>
            <a:ext cx="3533775" cy="578573"/>
            <a:chOff x="3779838" y="4869160"/>
            <a:chExt cx="4320554" cy="615736"/>
          </a:xfrm>
        </p:grpSpPr>
        <p:sp>
          <p:nvSpPr>
            <p:cNvPr id="81932" name="TextBox 8">
              <a:extLst>
                <a:ext uri="{FF2B5EF4-FFF2-40B4-BE49-F238E27FC236}">
                  <a16:creationId xmlns:a16="http://schemas.microsoft.com/office/drawing/2014/main" xmlns="" id="{80EA6E6F-AA64-4AD2-88E7-AA45B0ED74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9838" y="4870747"/>
              <a:ext cx="4320554" cy="614149"/>
            </a:xfrm>
            <a:prstGeom prst="rect">
              <a:avLst/>
            </a:prstGeom>
            <a:noFill/>
            <a:ln w="25400">
              <a:solidFill>
                <a:srgbClr val="404040">
                  <a:alpha val="5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内角</a:t>
              </a:r>
              <a:r>
                <a:rPr lang="en-US" altLang="zh-CN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=</a:t>
              </a: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   </a:t>
              </a:r>
              <a:r>
                <a:rPr lang="zh-CN" altLang="en-US" sz="21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，外</a:t>
              </a: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角</a:t>
              </a:r>
              <a:r>
                <a:rPr lang="en-US" altLang="zh-CN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=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aphicFrame>
          <p:nvGraphicFramePr>
            <p:cNvPr id="81933" name="Object 14">
              <a:extLst>
                <a:ext uri="{FF2B5EF4-FFF2-40B4-BE49-F238E27FC236}">
                  <a16:creationId xmlns:a16="http://schemas.microsoft.com/office/drawing/2014/main" xmlns="" id="{BED2280D-3FF6-4960-A193-87CC466FD8B7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4797209" y="4869160"/>
            <a:ext cx="1156473" cy="5857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17" r:id="rId3" imgW="851269" imgH="393871" progId="Equation.DSMT4">
                    <p:embed/>
                  </p:oleObj>
                </mc:Choice>
                <mc:Fallback>
                  <p:oleObj r:id="rId3" imgW="851269" imgH="393871" progId="Equation.DSMT4">
                    <p:embed/>
                    <p:pic>
                      <p:nvPicPr>
                        <p:cNvPr id="0" name="Object 1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97209" y="4869160"/>
                          <a:ext cx="1156473" cy="5857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34" name="Object 15">
              <a:extLst>
                <a:ext uri="{FF2B5EF4-FFF2-40B4-BE49-F238E27FC236}">
                  <a16:creationId xmlns:a16="http://schemas.microsoft.com/office/drawing/2014/main" xmlns="" id="{804F9E40-C406-4380-B8FD-5A4786BC6A4A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7380795" y="4923425"/>
            <a:ext cx="444081" cy="531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18" r:id="rId5" imgW="355909" imgH="394042" progId="Equation.DSMT4">
                    <p:embed/>
                  </p:oleObj>
                </mc:Choice>
                <mc:Fallback>
                  <p:oleObj r:id="rId5" imgW="355909" imgH="394042" progId="Equation.DSMT4">
                    <p:embed/>
                    <p:pic>
                      <p:nvPicPr>
                        <p:cNvPr id="0" name="Object 1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80795" y="4923425"/>
                          <a:ext cx="444081" cy="5314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1935" name="组合 1">
            <a:extLst>
              <a:ext uri="{FF2B5EF4-FFF2-40B4-BE49-F238E27FC236}">
                <a16:creationId xmlns:a16="http://schemas.microsoft.com/office/drawing/2014/main" xmlns="" id="{9DBADFAD-0DDE-4C86-AD17-2C97D0CC0E84}"/>
              </a:ext>
            </a:extLst>
          </p:cNvPr>
          <p:cNvGrpSpPr>
            <a:grpSpLocks/>
          </p:cNvGrpSpPr>
          <p:nvPr/>
        </p:nvGrpSpPr>
        <p:grpSpPr bwMode="auto">
          <a:xfrm>
            <a:off x="3466" y="-59223"/>
            <a:ext cx="2006600" cy="478473"/>
            <a:chOff x="227" y="33"/>
            <a:chExt cx="3160" cy="753"/>
          </a:xfrm>
        </p:grpSpPr>
        <p:cxnSp>
          <p:nvCxnSpPr>
            <p:cNvPr id="17" name="直线连接符 16">
              <a:extLst>
                <a:ext uri="{FF2B5EF4-FFF2-40B4-BE49-F238E27FC236}">
                  <a16:creationId xmlns:a16="http://schemas.microsoft.com/office/drawing/2014/main" xmlns="" id="{4C98B220-D755-4726-99AD-DBA2588EDA13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937" name="文本框 17">
              <a:extLst>
                <a:ext uri="{FF2B5EF4-FFF2-40B4-BE49-F238E27FC236}">
                  <a16:creationId xmlns:a16="http://schemas.microsoft.com/office/drawing/2014/main" xmlns="" id="{70A0CE17-D161-4AD0-A7BD-BD6CCF3665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9" name="Freeform 74">
              <a:extLst>
                <a:ext uri="{FF2B5EF4-FFF2-40B4-BE49-F238E27FC236}">
                  <a16:creationId xmlns:a16="http://schemas.microsoft.com/office/drawing/2014/main" xmlns="" id="{4BA9F2B0-0C68-494E-9C3F-720BCCD95B0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214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77" y="-58820"/>
            <a:ext cx="2006600" cy="477838"/>
            <a:chOff x="7777" y="-58820"/>
            <a:chExt cx="2006600" cy="477838"/>
          </a:xfrm>
        </p:grpSpPr>
        <p:sp>
          <p:nvSpPr>
            <p:cNvPr id="82947" name="文本框 7">
              <a:extLst>
                <a:ext uri="{FF2B5EF4-FFF2-40B4-BE49-F238E27FC236}">
                  <a16:creationId xmlns:a16="http://schemas.microsoft.com/office/drawing/2014/main" xmlns="" id="{10E199BF-9DF4-4BF2-8E9A-2D39B943D1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427" y="-5882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82948" name="组合 1">
              <a:extLst>
                <a:ext uri="{FF2B5EF4-FFF2-40B4-BE49-F238E27FC236}">
                  <a16:creationId xmlns:a16="http://schemas.microsoft.com/office/drawing/2014/main" xmlns="" id="{83B82398-9AED-464D-9C34-52D11438A4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77" y="30728"/>
              <a:ext cx="2006600" cy="380697"/>
              <a:chOff x="248" y="178"/>
              <a:chExt cx="3160" cy="600"/>
            </a:xfrm>
          </p:grpSpPr>
          <p:cxnSp>
            <p:nvCxnSpPr>
              <p:cNvPr id="7" name="直线连接符 6">
                <a:extLst>
                  <a:ext uri="{FF2B5EF4-FFF2-40B4-BE49-F238E27FC236}">
                    <a16:creationId xmlns:a16="http://schemas.microsoft.com/office/drawing/2014/main" xmlns="" id="{BC021B1C-90B5-4569-9D0A-B494912A4911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reeform 74">
                <a:extLst>
                  <a:ext uri="{FF2B5EF4-FFF2-40B4-BE49-F238E27FC236}">
                    <a16:creationId xmlns:a16="http://schemas.microsoft.com/office/drawing/2014/main" xmlns="" id="{CE044473-4575-47AB-A0DD-02A429FA75E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43" y="178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10" name="等腰三角形 9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5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6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7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540370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42272561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7" name="矩形 387076">
            <a:extLst>
              <a:ext uri="{FF2B5EF4-FFF2-40B4-BE49-F238E27FC236}">
                <a16:creationId xmlns:a16="http://schemas.microsoft.com/office/drawing/2014/main" xmlns="" id="{1929F586-4C46-4525-B7E7-54C4A1EC0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7909" y="2300288"/>
            <a:ext cx="620395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知道长方形和正方形的内角和是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多少度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                  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</a:p>
        </p:txBody>
      </p:sp>
      <p:sp>
        <p:nvSpPr>
          <p:cNvPr id="387078" name="文本框 387077">
            <a:extLst>
              <a:ext uri="{FF2B5EF4-FFF2-40B4-BE49-F238E27FC236}">
                <a16:creationId xmlns:a16="http://schemas.microsoft.com/office/drawing/2014/main" xmlns="" id="{12C8FA4A-1B93-4471-8C4C-DCF97199D4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7909" y="1206500"/>
            <a:ext cx="5402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角形内角和是多少度？</a:t>
            </a:r>
          </a:p>
        </p:txBody>
      </p:sp>
      <p:sp>
        <p:nvSpPr>
          <p:cNvPr id="387079" name="文本框 387078">
            <a:extLst>
              <a:ext uri="{FF2B5EF4-FFF2-40B4-BE49-F238E27FC236}">
                <a16:creationId xmlns:a16="http://schemas.microsoft.com/office/drawing/2014/main" xmlns="" id="{519049C7-247B-47B7-B6E9-3891BA4D4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871" y="1746266"/>
            <a:ext cx="28067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三角形内角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和是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180°.</a:t>
            </a:r>
          </a:p>
        </p:txBody>
      </p:sp>
      <p:sp>
        <p:nvSpPr>
          <p:cNvPr id="387082" name="文本框 387081">
            <a:extLst>
              <a:ext uri="{FF2B5EF4-FFF2-40B4-BE49-F238E27FC236}">
                <a16:creationId xmlns:a16="http://schemas.microsoft.com/office/drawing/2014/main" xmlns="" id="{158B005A-A797-492B-88C2-35FC6205E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0084" y="2841625"/>
            <a:ext cx="14686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都是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360°.</a:t>
            </a:r>
          </a:p>
        </p:txBody>
      </p:sp>
      <p:sp>
        <p:nvSpPr>
          <p:cNvPr id="387088" name="矩形 387087">
            <a:extLst>
              <a:ext uri="{FF2B5EF4-FFF2-40B4-BE49-F238E27FC236}">
                <a16:creationId xmlns:a16="http://schemas.microsoft.com/office/drawing/2014/main" xmlns="" id="{EC5EBB25-0D62-4C93-885F-5DC3FC422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8365" y="2809154"/>
            <a:ext cx="1189038" cy="649288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7089" name="矩形 387088">
            <a:extLst>
              <a:ext uri="{FF2B5EF4-FFF2-40B4-BE49-F238E27FC236}">
                <a16:creationId xmlns:a16="http://schemas.microsoft.com/office/drawing/2014/main" xmlns="" id="{122C6C5F-46F3-4F5C-BABA-870729693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3028" y="2809154"/>
            <a:ext cx="647700" cy="649288"/>
          </a:xfrm>
          <a:prstGeom prst="rect">
            <a:avLst/>
          </a:prstGeom>
          <a:solidFill>
            <a:srgbClr val="33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7090" name="等腰三角形 387089">
            <a:extLst>
              <a:ext uri="{FF2B5EF4-FFF2-40B4-BE49-F238E27FC236}">
                <a16:creationId xmlns:a16="http://schemas.microsoft.com/office/drawing/2014/main" xmlns="" id="{3316889D-9F09-47F2-862E-A10757BDE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8365" y="1290340"/>
            <a:ext cx="865188" cy="755650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7091" name="任意多边形 387090">
            <a:extLst>
              <a:ext uri="{FF2B5EF4-FFF2-40B4-BE49-F238E27FC236}">
                <a16:creationId xmlns:a16="http://schemas.microsoft.com/office/drawing/2014/main" xmlns="" id="{9916C0A8-F4C6-4904-816F-2BDF14597BD5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962540" y="4134740"/>
            <a:ext cx="1728788" cy="701675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6B3E7AA-32F0-4F56-9403-972E24B52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3159" y="3633788"/>
            <a:ext cx="52260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想任意四边形的内角和是多少度？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</a:p>
        </p:txBody>
      </p:sp>
      <p:sp>
        <p:nvSpPr>
          <p:cNvPr id="46092" name="文本框 6151">
            <a:extLst>
              <a:ext uri="{FF2B5EF4-FFF2-40B4-BE49-F238E27FC236}">
                <a16:creationId xmlns:a16="http://schemas.microsoft.com/office/drawing/2014/main" xmlns="" id="{8B255390-66BB-4443-8FAE-37AB17F77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3559" y="459322"/>
            <a:ext cx="2325687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多边形的内角和</a:t>
            </a:r>
          </a:p>
        </p:txBody>
      </p:sp>
      <p:grpSp>
        <p:nvGrpSpPr>
          <p:cNvPr id="46093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095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097" name="组合 4">
            <a:extLst>
              <a:ext uri="{FF2B5EF4-FFF2-40B4-BE49-F238E27FC236}">
                <a16:creationId xmlns:a16="http://schemas.microsoft.com/office/drawing/2014/main" xmlns="" id="{E7727673-400A-40B1-BFC4-7A9970474D87}"/>
              </a:ext>
            </a:extLst>
          </p:cNvPr>
          <p:cNvGrpSpPr>
            <a:grpSpLocks/>
          </p:cNvGrpSpPr>
          <p:nvPr/>
        </p:nvGrpSpPr>
        <p:grpSpPr bwMode="auto">
          <a:xfrm>
            <a:off x="2066925" y="509479"/>
            <a:ext cx="1685925" cy="409791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xmlns="" id="{439BC4DA-F38D-4A61-882B-BD6515149373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6099" name="矩形 1">
              <a:extLst>
                <a:ext uri="{FF2B5EF4-FFF2-40B4-BE49-F238E27FC236}">
                  <a16:creationId xmlns:a16="http://schemas.microsoft.com/office/drawing/2014/main" xmlns="" id="{4AF79D41-4790-4B50-8D02-2840D953D3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986466" y="119778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19143" y="2194160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2653" y="3551175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87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7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87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7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8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38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7091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文本框 39941">
            <a:extLst>
              <a:ext uri="{FF2B5EF4-FFF2-40B4-BE49-F238E27FC236}">
                <a16:creationId xmlns:a16="http://schemas.microsoft.com/office/drawing/2014/main" xmlns="" id="{6E39D9E4-EECF-4B59-A24B-C788A6FEA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7596" y="1056402"/>
            <a:ext cx="61339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猜想：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四边形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的内角和是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360°.</a:t>
            </a:r>
          </a:p>
        </p:txBody>
      </p:sp>
      <p:sp>
        <p:nvSpPr>
          <p:cNvPr id="39943" name="文本框 39942">
            <a:extLst>
              <a:ext uri="{FF2B5EF4-FFF2-40B4-BE49-F238E27FC236}">
                <a16:creationId xmlns:a16="http://schemas.microsoft.com/office/drawing/2014/main" xmlns="" id="{7C4D5C7C-44D6-4B7E-ABC9-2E62FDF14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8479" y="1649423"/>
            <a:ext cx="6663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能用以前学过的知识说明一下你的结论吗？</a:t>
            </a:r>
          </a:p>
        </p:txBody>
      </p:sp>
      <p:sp>
        <p:nvSpPr>
          <p:cNvPr id="47107" name="矩形 39944">
            <a:extLst>
              <a:ext uri="{FF2B5EF4-FFF2-40B4-BE49-F238E27FC236}">
                <a16:creationId xmlns:a16="http://schemas.microsoft.com/office/drawing/2014/main" xmlns="" id="{DE92B955-95D4-40E6-BE30-C7BE6B2E9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15083" name="矩形 515082">
            <a:extLst>
              <a:ext uri="{FF2B5EF4-FFF2-40B4-BE49-F238E27FC236}">
                <a16:creationId xmlns:a16="http://schemas.microsoft.com/office/drawing/2014/main" xmlns="" id="{0E311BF7-296A-4439-A0F9-B91D1B60F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420" y="2324100"/>
            <a:ext cx="4169268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解法一：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所以四边形被分为两个三角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形，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所以四边形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内角和为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°×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2=360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3" name="组合 515085">
            <a:extLst>
              <a:ext uri="{FF2B5EF4-FFF2-40B4-BE49-F238E27FC236}">
                <a16:creationId xmlns:a16="http://schemas.microsoft.com/office/drawing/2014/main" xmlns="" id="{5646A10B-06C2-43A5-8956-9C111424DC44}"/>
              </a:ext>
            </a:extLst>
          </p:cNvPr>
          <p:cNvGrpSpPr>
            <a:grpSpLocks/>
          </p:cNvGrpSpPr>
          <p:nvPr/>
        </p:nvGrpSpPr>
        <p:grpSpPr bwMode="auto">
          <a:xfrm>
            <a:off x="5416252" y="2093414"/>
            <a:ext cx="2654557" cy="2528840"/>
            <a:chOff x="3637" y="1797"/>
            <a:chExt cx="1547" cy="1642"/>
          </a:xfrm>
        </p:grpSpPr>
        <p:sp>
          <p:nvSpPr>
            <p:cNvPr id="47111" name="Line 25">
              <a:extLst>
                <a:ext uri="{FF2B5EF4-FFF2-40B4-BE49-F238E27FC236}">
                  <a16:creationId xmlns:a16="http://schemas.microsoft.com/office/drawing/2014/main" xmlns="" id="{C37F9939-C931-493F-894E-ECBB8FEA9E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0" y="2015"/>
              <a:ext cx="115" cy="119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grpSp>
          <p:nvGrpSpPr>
            <p:cNvPr id="47112" name="组合 515087">
              <a:extLst>
                <a:ext uri="{FF2B5EF4-FFF2-40B4-BE49-F238E27FC236}">
                  <a16:creationId xmlns:a16="http://schemas.microsoft.com/office/drawing/2014/main" xmlns="" id="{588DC479-5C2D-466C-81C6-CC0BB76B28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7" y="1797"/>
              <a:ext cx="1547" cy="1642"/>
              <a:chOff x="3637" y="1797"/>
              <a:chExt cx="1547" cy="1642"/>
            </a:xfrm>
          </p:grpSpPr>
          <p:sp>
            <p:nvSpPr>
              <p:cNvPr id="47113" name="Line 21">
                <a:extLst>
                  <a:ext uri="{FF2B5EF4-FFF2-40B4-BE49-F238E27FC236}">
                    <a16:creationId xmlns:a16="http://schemas.microsoft.com/office/drawing/2014/main" xmlns="" id="{E0B0D725-2975-42D3-B2B4-C5536889A6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8" y="2920"/>
                <a:ext cx="977" cy="293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7114" name="Line 22">
                <a:extLst>
                  <a:ext uri="{FF2B5EF4-FFF2-40B4-BE49-F238E27FC236}">
                    <a16:creationId xmlns:a16="http://schemas.microsoft.com/office/drawing/2014/main" xmlns="" id="{6F759EAA-EF17-4AD5-AF01-6899DB74C6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759" y="2202"/>
                <a:ext cx="309" cy="7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7115" name="Line 23">
                <a:extLst>
                  <a:ext uri="{FF2B5EF4-FFF2-40B4-BE49-F238E27FC236}">
                    <a16:creationId xmlns:a16="http://schemas.microsoft.com/office/drawing/2014/main" xmlns="" id="{02561C12-E8C9-4F01-810B-B0B882E0E6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59" y="2015"/>
                <a:ext cx="1171" cy="18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7116" name="Text Box 26">
                <a:extLst>
                  <a:ext uri="{FF2B5EF4-FFF2-40B4-BE49-F238E27FC236}">
                    <a16:creationId xmlns:a16="http://schemas.microsoft.com/office/drawing/2014/main" xmlns="" id="{0364B711-48F7-4D99-BD4D-AD1A184BB4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37" y="1954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47117" name="Text Box 27">
                <a:extLst>
                  <a:ext uri="{FF2B5EF4-FFF2-40B4-BE49-F238E27FC236}">
                    <a16:creationId xmlns:a16="http://schemas.microsoft.com/office/drawing/2014/main" xmlns="" id="{80797010-514A-4D64-A3FA-E2AEA6234C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4" y="295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47118" name="Text Box 28">
                <a:extLst>
                  <a:ext uri="{FF2B5EF4-FFF2-40B4-BE49-F238E27FC236}">
                    <a16:creationId xmlns:a16="http://schemas.microsoft.com/office/drawing/2014/main" xmlns="" id="{43750CE2-26F5-4938-B183-1AD1774EFB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72" y="316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47119" name="Text Box 29">
                <a:extLst>
                  <a:ext uri="{FF2B5EF4-FFF2-40B4-BE49-F238E27FC236}">
                    <a16:creationId xmlns:a16="http://schemas.microsoft.com/office/drawing/2014/main" xmlns="" id="{D21D9F3A-2AE2-4D60-AFF2-E1A6CB4E5A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37" y="1797"/>
                <a:ext cx="21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49" charset="-122"/>
                  </a:rPr>
                  <a:t>D</a:t>
                </a:r>
              </a:p>
            </p:txBody>
          </p:sp>
        </p:grpSp>
      </p:grpSp>
      <p:sp>
        <p:nvSpPr>
          <p:cNvPr id="7185" name="直接连接符 515095">
            <a:extLst>
              <a:ext uri="{FF2B5EF4-FFF2-40B4-BE49-F238E27FC236}">
                <a16:creationId xmlns:a16="http://schemas.microsoft.com/office/drawing/2014/main" xmlns="" id="{0D00CD8C-CB9F-4999-94AF-34C8DDC42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4215" y="2710951"/>
            <a:ext cx="2197100" cy="155575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22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3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6146" name="圆角矩形 31">
            <a:extLst>
              <a:ext uri="{FF2B5EF4-FFF2-40B4-BE49-F238E27FC236}">
                <a16:creationId xmlns:a16="http://schemas.microsoft.com/office/drawing/2014/main" xmlns="" id="{09461CE3-511E-4AFD-AB39-AE9A2F95F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0870" y="511321"/>
            <a:ext cx="1641475" cy="431800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zh-CN" altLang="en-US" sz="2000" b="1" dirty="0">
                <a:latin typeface="+mn-lt"/>
                <a:ea typeface="微软雅黑" panose="020B0503020204020204" pitchFamily="34" charset="-122"/>
                <a:sym typeface="微软雅黑" panose="020B0503020204020204" pitchFamily="34" charset="-122"/>
              </a:rPr>
              <a:t>猜想与证明</a:t>
            </a:r>
          </a:p>
        </p:txBody>
      </p:sp>
      <p:sp>
        <p:nvSpPr>
          <p:cNvPr id="30" name="矩形 29"/>
          <p:cNvSpPr/>
          <p:nvPr/>
        </p:nvSpPr>
        <p:spPr>
          <a:xfrm>
            <a:off x="1187947" y="163174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b="1" dirty="0">
              <a:solidFill>
                <a:prstClr val="black"/>
              </a:solidFill>
              <a:latin typeface="+mn-lt"/>
              <a:ea typeface="宋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5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5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5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15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>
            <a:extLst>
              <a:ext uri="{FF2B5EF4-FFF2-40B4-BE49-F238E27FC236}">
                <a16:creationId xmlns:a16="http://schemas.microsoft.com/office/drawing/2014/main" xmlns="" id="{9BC73173-A2BB-4A21-A9FD-030A7D52B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05" y="817475"/>
            <a:ext cx="827033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法二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图，在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边上任取一点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   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以该四边形被分成三个三角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形，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   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的内角和为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3–(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CED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=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°×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3–180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endParaRPr lang="en-US" altLang="zh-CN" sz="2400" b="1" dirty="0" smtClean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     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8129" name="组合 515085">
            <a:extLst>
              <a:ext uri="{FF2B5EF4-FFF2-40B4-BE49-F238E27FC236}">
                <a16:creationId xmlns:a16="http://schemas.microsoft.com/office/drawing/2014/main" xmlns="" id="{BB5B3480-9BAE-4318-9360-59B63C2002A9}"/>
              </a:ext>
            </a:extLst>
          </p:cNvPr>
          <p:cNvGrpSpPr>
            <a:grpSpLocks/>
          </p:cNvGrpSpPr>
          <p:nvPr/>
        </p:nvGrpSpPr>
        <p:grpSpPr bwMode="auto">
          <a:xfrm>
            <a:off x="6137053" y="1895136"/>
            <a:ext cx="2656146" cy="2528840"/>
            <a:chOff x="3637" y="1797"/>
            <a:chExt cx="1547" cy="1642"/>
          </a:xfrm>
        </p:grpSpPr>
        <p:sp>
          <p:nvSpPr>
            <p:cNvPr id="48130" name="Line 25">
              <a:extLst>
                <a:ext uri="{FF2B5EF4-FFF2-40B4-BE49-F238E27FC236}">
                  <a16:creationId xmlns:a16="http://schemas.microsoft.com/office/drawing/2014/main" xmlns="" id="{957440A5-2489-4F9D-A391-2A6E1F4D3E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0" y="2015"/>
              <a:ext cx="115" cy="119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48131" name="组合 515087">
              <a:extLst>
                <a:ext uri="{FF2B5EF4-FFF2-40B4-BE49-F238E27FC236}">
                  <a16:creationId xmlns:a16="http://schemas.microsoft.com/office/drawing/2014/main" xmlns="" id="{155DBD6B-CB7D-4B0E-8227-0460C5F6A5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7" y="1797"/>
              <a:ext cx="1547" cy="1642"/>
              <a:chOff x="3637" y="1797"/>
              <a:chExt cx="1547" cy="1642"/>
            </a:xfrm>
          </p:grpSpPr>
          <p:sp>
            <p:nvSpPr>
              <p:cNvPr id="48132" name="Line 21">
                <a:extLst>
                  <a:ext uri="{FF2B5EF4-FFF2-40B4-BE49-F238E27FC236}">
                    <a16:creationId xmlns:a16="http://schemas.microsoft.com/office/drawing/2014/main" xmlns="" id="{8ECB4A6D-90C6-460A-A8FE-ACC5C4308F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8" y="2920"/>
                <a:ext cx="977" cy="293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8133" name="Line 22">
                <a:extLst>
                  <a:ext uri="{FF2B5EF4-FFF2-40B4-BE49-F238E27FC236}">
                    <a16:creationId xmlns:a16="http://schemas.microsoft.com/office/drawing/2014/main" xmlns="" id="{661020BD-7E1A-43C0-8ACA-2187CD0EB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759" y="2202"/>
                <a:ext cx="309" cy="7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8134" name="Line 23">
                <a:extLst>
                  <a:ext uri="{FF2B5EF4-FFF2-40B4-BE49-F238E27FC236}">
                    <a16:creationId xmlns:a16="http://schemas.microsoft.com/office/drawing/2014/main" xmlns="" id="{6C849141-DFD7-4E7F-B7C4-19A092552B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59" y="2015"/>
                <a:ext cx="1171" cy="18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8135" name="Text Box 26">
                <a:extLst>
                  <a:ext uri="{FF2B5EF4-FFF2-40B4-BE49-F238E27FC236}">
                    <a16:creationId xmlns:a16="http://schemas.microsoft.com/office/drawing/2014/main" xmlns="" id="{2F4D384D-9AA7-4674-8472-DB94ABB7FF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37" y="1954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48136" name="Text Box 27">
                <a:extLst>
                  <a:ext uri="{FF2B5EF4-FFF2-40B4-BE49-F238E27FC236}">
                    <a16:creationId xmlns:a16="http://schemas.microsoft.com/office/drawing/2014/main" xmlns="" id="{712B6ECE-EF7B-463F-AE41-A673BF8AEC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4" y="295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48137" name="Text Box 28">
                <a:extLst>
                  <a:ext uri="{FF2B5EF4-FFF2-40B4-BE49-F238E27FC236}">
                    <a16:creationId xmlns:a16="http://schemas.microsoft.com/office/drawing/2014/main" xmlns="" id="{C18DA1A8-8ED0-4B33-85A0-A74DEACBBE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72" y="316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48138" name="Text Box 29">
                <a:extLst>
                  <a:ext uri="{FF2B5EF4-FFF2-40B4-BE49-F238E27FC236}">
                    <a16:creationId xmlns:a16="http://schemas.microsoft.com/office/drawing/2014/main" xmlns="" id="{A884F093-C772-4B46-8113-5E037D1AE2E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37" y="1797"/>
                <a:ext cx="21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D</a:t>
                </a:r>
              </a:p>
            </p:txBody>
          </p:sp>
        </p:grpSp>
      </p:grpSp>
      <p:sp>
        <p:nvSpPr>
          <p:cNvPr id="8209" name="直接连接符 515095">
            <a:extLst>
              <a:ext uri="{FF2B5EF4-FFF2-40B4-BE49-F238E27FC236}">
                <a16:creationId xmlns:a16="http://schemas.microsoft.com/office/drawing/2014/main" xmlns="" id="{650629E3-E356-47D4-B030-82A08847B8B0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6603" y="2512674"/>
            <a:ext cx="1289050" cy="1330325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直接连接符 515095">
            <a:extLst>
              <a:ext uri="{FF2B5EF4-FFF2-40B4-BE49-F238E27FC236}">
                <a16:creationId xmlns:a16="http://schemas.microsoft.com/office/drawing/2014/main" xmlns="" id="{F3ECEBF0-0456-4F17-86DC-2F6F89E803A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35653" y="2230099"/>
            <a:ext cx="722312" cy="1612900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Text Box 27">
            <a:extLst>
              <a:ext uri="{FF2B5EF4-FFF2-40B4-BE49-F238E27FC236}">
                <a16:creationId xmlns:a16="http://schemas.microsoft.com/office/drawing/2014/main" xmlns="" id="{EC24962C-0303-44E0-B768-D535902C1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028" y="3779499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</a:p>
        </p:txBody>
      </p:sp>
      <p:graphicFrame>
        <p:nvGraphicFramePr>
          <p:cNvPr id="43038" name="对象 43037">
            <a:extLst>
              <a:ext uri="{FF2B5EF4-FFF2-40B4-BE49-F238E27FC236}">
                <a16:creationId xmlns:a16="http://schemas.microsoft.com/office/drawing/2014/main" xmlns="" id="{84745C87-2020-4BC8-8A50-0596700515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9739268"/>
              </p:ext>
            </p:extLst>
          </p:nvPr>
        </p:nvGraphicFramePr>
        <p:xfrm>
          <a:off x="7562628" y="3730286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89" r:id="rId3" imgW="114102" imgH="114102" progId="Equation.3">
                  <p:embed/>
                </p:oleObj>
              </mc:Choice>
              <mc:Fallback>
                <p:oleObj r:id="rId3" imgW="114102" imgH="114102" progId="Equation.3">
                  <p:embed/>
                  <p:pic>
                    <p:nvPicPr>
                      <p:cNvPr id="0" name="对象 4303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628" y="3730286"/>
                        <a:ext cx="161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2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515095">
            <a:extLst>
              <a:ext uri="{FF2B5EF4-FFF2-40B4-BE49-F238E27FC236}">
                <a16:creationId xmlns:a16="http://schemas.microsoft.com/office/drawing/2014/main" xmlns="" id="{431F816C-55DF-45E0-ADE0-2BBC2594A5E9}"/>
              </a:ext>
            </a:extLst>
          </p:cNvPr>
          <p:cNvSpPr>
            <a:spLocks noChangeShapeType="1"/>
          </p:cNvSpPr>
          <p:nvPr/>
        </p:nvSpPr>
        <p:spPr bwMode="auto">
          <a:xfrm>
            <a:off x="7259309" y="2194211"/>
            <a:ext cx="892175" cy="1028700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直接连接符 515095">
            <a:extLst>
              <a:ext uri="{FF2B5EF4-FFF2-40B4-BE49-F238E27FC236}">
                <a16:creationId xmlns:a16="http://schemas.microsoft.com/office/drawing/2014/main" xmlns="" id="{F6713379-5218-4D35-A1B9-1B0CA8C801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02071" y="2194211"/>
            <a:ext cx="757238" cy="579437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9989" name="矩形 169988">
            <a:extLst>
              <a:ext uri="{FF2B5EF4-FFF2-40B4-BE49-F238E27FC236}">
                <a16:creationId xmlns:a16="http://schemas.microsoft.com/office/drawing/2014/main" xmlns="" id="{04CFB7D8-A9D4-4058-B2AF-862D68DB9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0262" y="660399"/>
            <a:ext cx="672147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法三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图，在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内部取一点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把四边形分成四个三角形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：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ADE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CDE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所以四边形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内角和为：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4–(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CED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CEB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4–360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49156" name="组合 515085">
            <a:extLst>
              <a:ext uri="{FF2B5EF4-FFF2-40B4-BE49-F238E27FC236}">
                <a16:creationId xmlns:a16="http://schemas.microsoft.com/office/drawing/2014/main" xmlns="" id="{710C5D98-3450-4781-AA88-B1B0944E5605}"/>
              </a:ext>
            </a:extLst>
          </p:cNvPr>
          <p:cNvGrpSpPr>
            <a:grpSpLocks/>
          </p:cNvGrpSpPr>
          <p:nvPr/>
        </p:nvGrpSpPr>
        <p:grpSpPr bwMode="auto">
          <a:xfrm>
            <a:off x="5760709" y="1048036"/>
            <a:ext cx="2656146" cy="2530428"/>
            <a:chOff x="3637" y="1797"/>
            <a:chExt cx="1547" cy="1642"/>
          </a:xfrm>
        </p:grpSpPr>
        <p:sp>
          <p:nvSpPr>
            <p:cNvPr id="49157" name="Line 25">
              <a:extLst>
                <a:ext uri="{FF2B5EF4-FFF2-40B4-BE49-F238E27FC236}">
                  <a16:creationId xmlns:a16="http://schemas.microsoft.com/office/drawing/2014/main" xmlns="" id="{EA96121B-4B47-40C1-A213-AA4C3D3989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0" y="2015"/>
              <a:ext cx="115" cy="119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49158" name="组合 515087">
              <a:extLst>
                <a:ext uri="{FF2B5EF4-FFF2-40B4-BE49-F238E27FC236}">
                  <a16:creationId xmlns:a16="http://schemas.microsoft.com/office/drawing/2014/main" xmlns="" id="{6BE3CE46-2F13-437E-83AE-494B714344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7" y="1797"/>
              <a:ext cx="1547" cy="1642"/>
              <a:chOff x="3637" y="1797"/>
              <a:chExt cx="1547" cy="1642"/>
            </a:xfrm>
          </p:grpSpPr>
          <p:sp>
            <p:nvSpPr>
              <p:cNvPr id="49159" name="Line 21">
                <a:extLst>
                  <a:ext uri="{FF2B5EF4-FFF2-40B4-BE49-F238E27FC236}">
                    <a16:creationId xmlns:a16="http://schemas.microsoft.com/office/drawing/2014/main" xmlns="" id="{F8907059-4B9F-468B-BA1A-1B1436C1B6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8" y="2920"/>
                <a:ext cx="977" cy="293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9160" name="Line 22">
                <a:extLst>
                  <a:ext uri="{FF2B5EF4-FFF2-40B4-BE49-F238E27FC236}">
                    <a16:creationId xmlns:a16="http://schemas.microsoft.com/office/drawing/2014/main" xmlns="" id="{2AE45832-9E40-46AB-83AD-F8B019DA0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759" y="2202"/>
                <a:ext cx="309" cy="7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9161" name="Line 23">
                <a:extLst>
                  <a:ext uri="{FF2B5EF4-FFF2-40B4-BE49-F238E27FC236}">
                    <a16:creationId xmlns:a16="http://schemas.microsoft.com/office/drawing/2014/main" xmlns="" id="{DEC467EB-4359-4D6D-88BB-82E515AC8C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59" y="2015"/>
                <a:ext cx="1171" cy="18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9162" name="Text Box 26">
                <a:extLst>
                  <a:ext uri="{FF2B5EF4-FFF2-40B4-BE49-F238E27FC236}">
                    <a16:creationId xmlns:a16="http://schemas.microsoft.com/office/drawing/2014/main" xmlns="" id="{4DA17B9D-E834-4D4E-A152-CB0E9586A9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37" y="1954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49163" name="Text Box 27">
                <a:extLst>
                  <a:ext uri="{FF2B5EF4-FFF2-40B4-BE49-F238E27FC236}">
                    <a16:creationId xmlns:a16="http://schemas.microsoft.com/office/drawing/2014/main" xmlns="" id="{58589436-2E7E-406E-8C61-880AD5385D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4" y="295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49164" name="Text Box 28">
                <a:extLst>
                  <a:ext uri="{FF2B5EF4-FFF2-40B4-BE49-F238E27FC236}">
                    <a16:creationId xmlns:a16="http://schemas.microsoft.com/office/drawing/2014/main" xmlns="" id="{085343B9-A2AE-4ECE-AB32-0AC41FFFC4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72" y="316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49165" name="Text Box 29">
                <a:extLst>
                  <a:ext uri="{FF2B5EF4-FFF2-40B4-BE49-F238E27FC236}">
                    <a16:creationId xmlns:a16="http://schemas.microsoft.com/office/drawing/2014/main" xmlns="" id="{93BD28D4-8B00-4172-9C8D-4DBBB430F4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37" y="1797"/>
                <a:ext cx="21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D</a:t>
                </a:r>
              </a:p>
            </p:txBody>
          </p:sp>
        </p:grpSp>
      </p:grpSp>
      <p:sp>
        <p:nvSpPr>
          <p:cNvPr id="8209" name="直接连接符 515095">
            <a:extLst>
              <a:ext uri="{FF2B5EF4-FFF2-40B4-BE49-F238E27FC236}">
                <a16:creationId xmlns:a16="http://schemas.microsoft.com/office/drawing/2014/main" xmlns="" id="{3C303DE4-E6F9-46FA-A70B-D8575F1AFD22}"/>
              </a:ext>
            </a:extLst>
          </p:cNvPr>
          <p:cNvSpPr>
            <a:spLocks noChangeShapeType="1"/>
          </p:cNvSpPr>
          <p:nvPr/>
        </p:nvSpPr>
        <p:spPr bwMode="auto">
          <a:xfrm>
            <a:off x="5970259" y="1678273"/>
            <a:ext cx="1289050" cy="501650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直接连接符 515095">
            <a:extLst>
              <a:ext uri="{FF2B5EF4-FFF2-40B4-BE49-F238E27FC236}">
                <a16:creationId xmlns:a16="http://schemas.microsoft.com/office/drawing/2014/main" xmlns="" id="{5856F8FC-4E5C-427D-891A-454C940592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59309" y="1397286"/>
            <a:ext cx="722312" cy="796925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Text Box 27">
            <a:extLst>
              <a:ext uri="{FF2B5EF4-FFF2-40B4-BE49-F238E27FC236}">
                <a16:creationId xmlns:a16="http://schemas.microsoft.com/office/drawing/2014/main" xmlns="" id="{CF443FD2-3C13-49EB-A28F-83962FBD3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4684" y="2179923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</a:p>
        </p:txBody>
      </p:sp>
      <p:graphicFrame>
        <p:nvGraphicFramePr>
          <p:cNvPr id="43038" name="对象 43037">
            <a:extLst>
              <a:ext uri="{FF2B5EF4-FFF2-40B4-BE49-F238E27FC236}">
                <a16:creationId xmlns:a16="http://schemas.microsoft.com/office/drawing/2014/main" xmlns="" id="{1B191219-7EF0-4DCC-ABF4-2720410C3E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9426381"/>
              </p:ext>
            </p:extLst>
          </p:nvPr>
        </p:nvGraphicFramePr>
        <p:xfrm>
          <a:off x="7186284" y="2132298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5" r:id="rId3" imgW="114102" imgH="114102" progId="Equation.3">
                  <p:embed/>
                </p:oleObj>
              </mc:Choice>
              <mc:Fallback>
                <p:oleObj r:id="rId3" imgW="114102" imgH="114102" progId="Equation.3">
                  <p:embed/>
                  <p:pic>
                    <p:nvPicPr>
                      <p:cNvPr id="0" name="对象 4303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6284" y="2132298"/>
                        <a:ext cx="161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69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699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99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699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699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515095">
            <a:extLst>
              <a:ext uri="{FF2B5EF4-FFF2-40B4-BE49-F238E27FC236}">
                <a16:creationId xmlns:a16="http://schemas.microsoft.com/office/drawing/2014/main" xmlns="" id="{591E60BB-B433-4633-9442-15348D7645CA}"/>
              </a:ext>
            </a:extLst>
          </p:cNvPr>
          <p:cNvSpPr>
            <a:spLocks noChangeShapeType="1"/>
          </p:cNvSpPr>
          <p:nvPr/>
        </p:nvSpPr>
        <p:spPr bwMode="auto">
          <a:xfrm>
            <a:off x="2084388" y="3289213"/>
            <a:ext cx="2281237" cy="836613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0" name="直接连接符 515095">
            <a:extLst>
              <a:ext uri="{FF2B5EF4-FFF2-40B4-BE49-F238E27FC236}">
                <a16:creationId xmlns:a16="http://schemas.microsoft.com/office/drawing/2014/main" xmlns="" id="{91941220-7274-41CE-BD74-660363A6CB1D}"/>
              </a:ext>
            </a:extLst>
          </p:cNvPr>
          <p:cNvSpPr>
            <a:spLocks noChangeShapeType="1"/>
          </p:cNvSpPr>
          <p:nvPr/>
        </p:nvSpPr>
        <p:spPr bwMode="auto">
          <a:xfrm rot="420000">
            <a:off x="2084388" y="3332076"/>
            <a:ext cx="693737" cy="320675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grpSp>
        <p:nvGrpSpPr>
          <p:cNvPr id="50179" name="组合 515085">
            <a:extLst>
              <a:ext uri="{FF2B5EF4-FFF2-40B4-BE49-F238E27FC236}">
                <a16:creationId xmlns:a16="http://schemas.microsoft.com/office/drawing/2014/main" xmlns="" id="{255E2B10-6CAD-497F-BCAE-AD7C4CE87663}"/>
              </a:ext>
            </a:extLst>
          </p:cNvPr>
          <p:cNvGrpSpPr>
            <a:grpSpLocks/>
          </p:cNvGrpSpPr>
          <p:nvPr/>
        </p:nvGrpSpPr>
        <p:grpSpPr bwMode="auto">
          <a:xfrm>
            <a:off x="1978025" y="1950951"/>
            <a:ext cx="2654557" cy="2528840"/>
            <a:chOff x="3637" y="1797"/>
            <a:chExt cx="1547" cy="1642"/>
          </a:xfrm>
        </p:grpSpPr>
        <p:sp>
          <p:nvSpPr>
            <p:cNvPr id="50180" name="Line 25">
              <a:extLst>
                <a:ext uri="{FF2B5EF4-FFF2-40B4-BE49-F238E27FC236}">
                  <a16:creationId xmlns:a16="http://schemas.microsoft.com/office/drawing/2014/main" xmlns="" id="{CAA2C6C5-9616-430B-A790-132DCBEFAA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0" y="2015"/>
              <a:ext cx="115" cy="119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grpSp>
          <p:nvGrpSpPr>
            <p:cNvPr id="50181" name="组合 515087">
              <a:extLst>
                <a:ext uri="{FF2B5EF4-FFF2-40B4-BE49-F238E27FC236}">
                  <a16:creationId xmlns:a16="http://schemas.microsoft.com/office/drawing/2014/main" xmlns="" id="{4D74704C-FA1C-4CDF-A24B-FE87BD4DA2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7" y="1797"/>
              <a:ext cx="1547" cy="1642"/>
              <a:chOff x="3637" y="1797"/>
              <a:chExt cx="1547" cy="1642"/>
            </a:xfrm>
          </p:grpSpPr>
          <p:sp>
            <p:nvSpPr>
              <p:cNvPr id="50182" name="Line 21">
                <a:extLst>
                  <a:ext uri="{FF2B5EF4-FFF2-40B4-BE49-F238E27FC236}">
                    <a16:creationId xmlns:a16="http://schemas.microsoft.com/office/drawing/2014/main" xmlns="" id="{465D17CA-2E5C-400E-8DE2-B7F395CCA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8" y="2920"/>
                <a:ext cx="977" cy="293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50183" name="Line 22">
                <a:extLst>
                  <a:ext uri="{FF2B5EF4-FFF2-40B4-BE49-F238E27FC236}">
                    <a16:creationId xmlns:a16="http://schemas.microsoft.com/office/drawing/2014/main" xmlns="" id="{C5D7FBD4-06AD-4F2A-B8EA-AFB699E599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759" y="2202"/>
                <a:ext cx="309" cy="7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50184" name="Line 23">
                <a:extLst>
                  <a:ext uri="{FF2B5EF4-FFF2-40B4-BE49-F238E27FC236}">
                    <a16:creationId xmlns:a16="http://schemas.microsoft.com/office/drawing/2014/main" xmlns="" id="{7A7682D6-8C60-49B5-B993-4EFC1D9D36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59" y="2015"/>
                <a:ext cx="1171" cy="18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50185" name="Text Box 26">
                <a:extLst>
                  <a:ext uri="{FF2B5EF4-FFF2-40B4-BE49-F238E27FC236}">
                    <a16:creationId xmlns:a16="http://schemas.microsoft.com/office/drawing/2014/main" xmlns="" id="{3C514698-1CAF-4D40-B618-3294D1C2F9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37" y="1954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50186" name="Text Box 27">
                <a:extLst>
                  <a:ext uri="{FF2B5EF4-FFF2-40B4-BE49-F238E27FC236}">
                    <a16:creationId xmlns:a16="http://schemas.microsoft.com/office/drawing/2014/main" xmlns="" id="{D4B58901-546B-4898-92E3-53AFA659A5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4" y="295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50187" name="Text Box 28">
                <a:extLst>
                  <a:ext uri="{FF2B5EF4-FFF2-40B4-BE49-F238E27FC236}">
                    <a16:creationId xmlns:a16="http://schemas.microsoft.com/office/drawing/2014/main" xmlns="" id="{67A93470-57C0-4726-B7CC-3D238B6445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72" y="316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49" charset="-122"/>
                  </a:rPr>
                  <a:t>C</a:t>
                </a:r>
              </a:p>
            </p:txBody>
          </p:sp>
          <p:sp>
            <p:nvSpPr>
              <p:cNvPr id="50188" name="Text Box 29">
                <a:extLst>
                  <a:ext uri="{FF2B5EF4-FFF2-40B4-BE49-F238E27FC236}">
                    <a16:creationId xmlns:a16="http://schemas.microsoft.com/office/drawing/2014/main" xmlns="" id="{8A018F86-CDDA-40F3-A588-5EDBDA40B80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37" y="1797"/>
                <a:ext cx="21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latin typeface="+mn-lt"/>
                    <a:ea typeface="黑体" panose="02010609060101010101" pitchFamily="49" charset="-122"/>
                  </a:rPr>
                  <a:t>D</a:t>
                </a:r>
              </a:p>
            </p:txBody>
          </p:sp>
        </p:grpSp>
      </p:grpSp>
      <p:sp>
        <p:nvSpPr>
          <p:cNvPr id="11" name="直接连接符 515095">
            <a:extLst>
              <a:ext uri="{FF2B5EF4-FFF2-40B4-BE49-F238E27FC236}">
                <a16:creationId xmlns:a16="http://schemas.microsoft.com/office/drawing/2014/main" xmlns="" id="{8D44E712-081C-4502-8E33-04E433ACBC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84388" y="2581188"/>
            <a:ext cx="101600" cy="709613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2" name="直接连接符 515095">
            <a:extLst>
              <a:ext uri="{FF2B5EF4-FFF2-40B4-BE49-F238E27FC236}">
                <a16:creationId xmlns:a16="http://schemas.microsoft.com/office/drawing/2014/main" xmlns="" id="{3581D599-AF6A-4EA8-8B19-80B62E497AE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82800" y="2287501"/>
            <a:ext cx="2112963" cy="1003300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3" name="Text Box 27">
            <a:extLst>
              <a:ext uri="{FF2B5EF4-FFF2-40B4-BE49-F238E27FC236}">
                <a16:creationId xmlns:a16="http://schemas.microsoft.com/office/drawing/2014/main" xmlns="" id="{9330F3C2-7AB9-4732-9413-316A8A4D97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9588" y="3087601"/>
            <a:ext cx="3497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P</a:t>
            </a:r>
          </a:p>
        </p:txBody>
      </p:sp>
      <p:graphicFrame>
        <p:nvGraphicFramePr>
          <p:cNvPr id="14" name="对象 13">
            <a:extLst>
              <a:ext uri="{FF2B5EF4-FFF2-40B4-BE49-F238E27FC236}">
                <a16:creationId xmlns:a16="http://schemas.microsoft.com/office/drawing/2014/main" xmlns="" id="{DE89C1FE-E6AE-44D0-9077-F457F27413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120049"/>
              </p:ext>
            </p:extLst>
          </p:nvPr>
        </p:nvGraphicFramePr>
        <p:xfrm>
          <a:off x="2024063" y="3195551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2" r:id="rId3" imgW="114102" imgH="114102" progId="Equation.3">
                  <p:embed/>
                </p:oleObj>
              </mc:Choice>
              <mc:Fallback>
                <p:oleObj r:id="rId3" imgW="114102" imgH="114102" progId="Equation.3">
                  <p:embed/>
                  <p:pic>
                    <p:nvPicPr>
                      <p:cNvPr id="0" name="对象 1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063" y="3195551"/>
                        <a:ext cx="161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5" name="文本框 52244">
            <a:extLst>
              <a:ext uri="{FF2B5EF4-FFF2-40B4-BE49-F238E27FC236}">
                <a16:creationId xmlns:a16="http://schemas.microsoft.com/office/drawing/2014/main" xmlns="" id="{80E9FD21-C68D-406D-9042-6827D0EF5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950" y="463550"/>
            <a:ext cx="752326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法四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如图，在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四边形外任取一点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，连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将四边形变成有一个公共顶点的四个三角形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52295" name="矩形 52294">
            <a:extLst>
              <a:ext uri="{FF2B5EF4-FFF2-40B4-BE49-F238E27FC236}">
                <a16:creationId xmlns:a16="http://schemas.microsoft.com/office/drawing/2014/main" xmlns="" id="{89025AA7-8859-4E93-97EF-6F0215E24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2895" y="1397987"/>
            <a:ext cx="773405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所以四边形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内角和为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°×3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180°=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360°.</a:t>
            </a:r>
          </a:p>
        </p:txBody>
      </p:sp>
      <p:sp>
        <p:nvSpPr>
          <p:cNvPr id="10259" name="云形标注 15">
            <a:extLst>
              <a:ext uri="{FF2B5EF4-FFF2-40B4-BE49-F238E27FC236}">
                <a16:creationId xmlns:a16="http://schemas.microsoft.com/office/drawing/2014/main" xmlns="" id="{E9929B20-4358-4525-ACE3-2FC8DE564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9766" y="2037105"/>
            <a:ext cx="3136900" cy="2117725"/>
          </a:xfrm>
          <a:prstGeom prst="cloudCallout">
            <a:avLst>
              <a:gd name="adj1" fmla="val -60130"/>
              <a:gd name="adj2" fmla="val -39023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b="1" dirty="0">
                <a:latin typeface="+mn-lt"/>
                <a:ea typeface="楷体" panose="02010609060101010101" pitchFamily="49" charset="-122"/>
              </a:rPr>
              <a:t>这四种方法都运用了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转化思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想</a:t>
            </a:r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，把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四边形分割成三角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形</a:t>
            </a:r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，转</a:t>
            </a:r>
            <a:r>
              <a:rPr lang="zh-CN" altLang="en-US" b="1" dirty="0">
                <a:latin typeface="+mn-lt"/>
                <a:ea typeface="楷体" panose="02010609060101010101" pitchFamily="49" charset="-122"/>
              </a:rPr>
              <a:t>化到已经学了的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三角形内角和</a:t>
            </a:r>
            <a:r>
              <a:rPr lang="zh-CN" altLang="en-US" b="1" dirty="0">
                <a:latin typeface="+mn-lt"/>
                <a:ea typeface="楷体" panose="02010609060101010101" pitchFamily="49" charset="-122"/>
              </a:rPr>
              <a:t>求解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10260" name="流程图: 过程 16">
            <a:extLst>
              <a:ext uri="{FF2B5EF4-FFF2-40B4-BE49-F238E27FC236}">
                <a16:creationId xmlns:a16="http://schemas.microsoft.com/office/drawing/2014/main" xmlns="" id="{546A3656-2B5B-48A9-B8AB-2C841C134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8220" y="4478251"/>
            <a:ext cx="5543089" cy="407988"/>
          </a:xfrm>
          <a:prstGeom prst="flowChart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sz="24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结论</a:t>
            </a:r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400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</a:rPr>
              <a:t>四边形的内角和为</a:t>
            </a:r>
            <a:r>
              <a:rPr lang="en-US" altLang="zh-CN" sz="2400" b="1" dirty="0">
                <a:latin typeface="+mn-lt"/>
              </a:rPr>
              <a:t>360</a:t>
            </a:r>
            <a:r>
              <a:rPr lang="zh-CN" altLang="en-US" sz="2400" b="1" dirty="0">
                <a:latin typeface="+mn-lt"/>
              </a:rPr>
              <a:t>°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grpSp>
        <p:nvGrpSpPr>
          <p:cNvPr id="26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8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2245" grpId="0"/>
      <p:bldP spid="52295" grpId="0"/>
      <p:bldP spid="10259" grpId="0" bldLvl="0" animBg="1"/>
      <p:bldP spid="1026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2C98973C-6DFA-402A-B337-B868E216A371}"/>
              </a:ext>
            </a:extLst>
          </p:cNvPr>
          <p:cNvSpPr/>
          <p:nvPr/>
        </p:nvSpPr>
        <p:spPr>
          <a:xfrm>
            <a:off x="911689" y="998288"/>
            <a:ext cx="7568806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+mn-ea"/>
              </a:rPr>
              <a:t>例</a:t>
            </a:r>
            <a:r>
              <a:rPr lang="en-US" altLang="zh-CN" sz="2400" b="1" noProof="1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+mn-ea"/>
              </a:rPr>
              <a:t>1</a:t>
            </a:r>
            <a:r>
              <a:rPr lang="zh-CN" altLang="en-US" sz="2400" b="1" noProof="1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+mn-ea"/>
              </a:rPr>
              <a:t>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果一个四边形的一组对角互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补，那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么另一组对角有什么关系？试说明理由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xmlns="" id="{6354608E-3BB0-40E3-8302-D6FB889B6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477" y="2107007"/>
            <a:ext cx="79380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 </a:t>
            </a:r>
            <a:endParaRPr lang="zh-CN" altLang="en-US" sz="21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xmlns="" id="{C04D2E7A-BACB-41E3-9186-84D71D1D0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4401" y="2115703"/>
            <a:ext cx="32464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图，四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边形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=180°.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46DFFFE4-4469-40EF-915B-EB39790B6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2924236"/>
            <a:ext cx="55197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4–2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 ×180 °= 360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xmlns="" id="{2669E076-6F4C-44BA-ABA5-648A3940C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750" y="2914711"/>
            <a:ext cx="8651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因为  </a:t>
            </a:r>
          </a:p>
          <a:p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xmlns="" id="{C82576CF-2828-456A-B8D7-4619E10164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562" y="3378788"/>
            <a:ext cx="4182555" cy="887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360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） </a:t>
            </a: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360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180° =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180°.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xmlns="" id="{C7F0C103-DA14-4C9E-81E9-F2AD42F242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5082" y="3453009"/>
            <a:ext cx="10255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 </a:t>
            </a:r>
          </a:p>
          <a:p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1208" name="组合 29">
            <a:extLst>
              <a:ext uri="{FF2B5EF4-FFF2-40B4-BE49-F238E27FC236}">
                <a16:creationId xmlns:a16="http://schemas.microsoft.com/office/drawing/2014/main" xmlns="" id="{10FE3006-2969-4553-8E2B-042BC01EDDF1}"/>
              </a:ext>
            </a:extLst>
          </p:cNvPr>
          <p:cNvGrpSpPr>
            <a:grpSpLocks/>
          </p:cNvGrpSpPr>
          <p:nvPr/>
        </p:nvGrpSpPr>
        <p:grpSpPr bwMode="auto">
          <a:xfrm>
            <a:off x="6247352" y="1320126"/>
            <a:ext cx="2300288" cy="1873188"/>
            <a:chOff x="5604937" y="1557482"/>
            <a:chExt cx="3067861" cy="2497506"/>
          </a:xfrm>
        </p:grpSpPr>
        <p:grpSp>
          <p:nvGrpSpPr>
            <p:cNvPr id="51209" name="组合 24">
              <a:extLst>
                <a:ext uri="{FF2B5EF4-FFF2-40B4-BE49-F238E27FC236}">
                  <a16:creationId xmlns:a16="http://schemas.microsoft.com/office/drawing/2014/main" xmlns="" id="{98090734-FB51-456C-A44B-3033C7255E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12160" y="2132856"/>
              <a:ext cx="2232248" cy="1440160"/>
              <a:chOff x="6012160" y="2132856"/>
              <a:chExt cx="2232248" cy="1440160"/>
            </a:xfrm>
          </p:grpSpPr>
          <p:cxnSp>
            <p:nvCxnSpPr>
              <p:cNvPr id="51210" name="直接连接符 17">
                <a:extLst>
                  <a:ext uri="{FF2B5EF4-FFF2-40B4-BE49-F238E27FC236}">
                    <a16:creationId xmlns:a16="http://schemas.microsoft.com/office/drawing/2014/main" xmlns="" id="{B1980EDE-28C1-4A0D-858A-930220C39C9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6012160" y="2132856"/>
                <a:ext cx="936104" cy="93610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211" name="直接连接符 19">
                <a:extLst>
                  <a:ext uri="{FF2B5EF4-FFF2-40B4-BE49-F238E27FC236}">
                    <a16:creationId xmlns:a16="http://schemas.microsoft.com/office/drawing/2014/main" xmlns="" id="{3DDD30F7-9064-4923-A8A7-D604F153389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948264" y="2132856"/>
                <a:ext cx="1296144" cy="57606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212" name="直接连接符 21">
                <a:extLst>
                  <a:ext uri="{FF2B5EF4-FFF2-40B4-BE49-F238E27FC236}">
                    <a16:creationId xmlns:a16="http://schemas.microsoft.com/office/drawing/2014/main" xmlns="" id="{D9CCB06A-414B-43F2-B430-C557E39CD9A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244408" y="2708920"/>
                <a:ext cx="0" cy="8640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213" name="直接连接符 23">
                <a:extLst>
                  <a:ext uri="{FF2B5EF4-FFF2-40B4-BE49-F238E27FC236}">
                    <a16:creationId xmlns:a16="http://schemas.microsoft.com/office/drawing/2014/main" xmlns="" id="{B454E466-EAE8-498F-B07B-AC632BFFBCA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012160" y="3068960"/>
                <a:ext cx="2232248" cy="50405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1214" name="TextBox 25">
              <a:extLst>
                <a:ext uri="{FF2B5EF4-FFF2-40B4-BE49-F238E27FC236}">
                  <a16:creationId xmlns:a16="http://schemas.microsoft.com/office/drawing/2014/main" xmlns="" id="{33BBB213-CE0F-404E-BEE2-1FDCCA8DC4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6255" y="1557482"/>
              <a:ext cx="485731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A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1215" name="TextBox 26">
              <a:extLst>
                <a:ext uri="{FF2B5EF4-FFF2-40B4-BE49-F238E27FC236}">
                  <a16:creationId xmlns:a16="http://schemas.microsoft.com/office/drawing/2014/main" xmlns="" id="{F4C8846B-6E08-4507-86C0-D670768364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4937" y="2852937"/>
              <a:ext cx="485731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B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1216" name="TextBox 27">
              <a:extLst>
                <a:ext uri="{FF2B5EF4-FFF2-40B4-BE49-F238E27FC236}">
                  <a16:creationId xmlns:a16="http://schemas.microsoft.com/office/drawing/2014/main" xmlns="" id="{ED9425A9-2083-488A-B63F-D5AC204AB8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24956" y="3501008"/>
              <a:ext cx="485731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C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1217" name="TextBox 28">
              <a:extLst>
                <a:ext uri="{FF2B5EF4-FFF2-40B4-BE49-F238E27FC236}">
                  <a16:creationId xmlns:a16="http://schemas.microsoft.com/office/drawing/2014/main" xmlns="" id="{4AEEE045-7B0F-43BD-9827-350E4309A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72400" y="2391271"/>
              <a:ext cx="500398" cy="551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D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FB21ECC1-22E9-4951-AF1F-B50E15A30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289" y="4289292"/>
            <a:ext cx="7975457" cy="646331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如果一个四边形的一组对角互</a:t>
            </a:r>
            <a:r>
              <a:rPr lang="zh-CN" altLang="en-US" sz="2400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补，那</a:t>
            </a:r>
            <a:r>
              <a:rPr lang="zh-CN" altLang="en-US" sz="24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么另一组</a:t>
            </a:r>
            <a:r>
              <a:rPr lang="zh-CN" altLang="en-US" sz="2400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对角也互补</a:t>
            </a:r>
            <a:r>
              <a:rPr lang="en-US" altLang="zh-CN" sz="24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51223" name="组合 6">
            <a:extLst>
              <a:ext uri="{FF2B5EF4-FFF2-40B4-BE49-F238E27FC236}">
                <a16:creationId xmlns:a16="http://schemas.microsoft.com/office/drawing/2014/main" xmlns="" id="{97BCFBA3-8E32-4B00-A71D-23268DBC1924}"/>
              </a:ext>
            </a:extLst>
          </p:cNvPr>
          <p:cNvGrpSpPr>
            <a:grpSpLocks/>
          </p:cNvGrpSpPr>
          <p:nvPr/>
        </p:nvGrpSpPr>
        <p:grpSpPr bwMode="auto">
          <a:xfrm>
            <a:off x="711994" y="506413"/>
            <a:ext cx="1858963" cy="492125"/>
            <a:chOff x="427462" y="558483"/>
            <a:chExt cx="1858351" cy="492443"/>
          </a:xfrm>
        </p:grpSpPr>
        <p:grpSp>
          <p:nvGrpSpPr>
            <p:cNvPr id="51224" name="组合 5">
              <a:extLst>
                <a:ext uri="{FF2B5EF4-FFF2-40B4-BE49-F238E27FC236}">
                  <a16:creationId xmlns:a16="http://schemas.microsoft.com/office/drawing/2014/main" xmlns="" id="{1F2E98B6-0B2F-41C7-9EF6-901C951DE2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D1C686A1-43DA-4325-B600-1717CC5BA685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E9D18C08-04B0-47F4-93ED-4F26CE810CD5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00194E4D-3262-43C4-92CF-052C596F8061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F9FC653E-6E60-4733-AE9D-1686F6CCE4AF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C4D32F24-1602-4893-B11E-BDDA75F404D1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51230" name="文本框 11">
              <a:extLst>
                <a:ext uri="{FF2B5EF4-FFF2-40B4-BE49-F238E27FC236}">
                  <a16:creationId xmlns:a16="http://schemas.microsoft.com/office/drawing/2014/main" xmlns="" id="{C113B987-1DD2-449E-ADBB-02EA1593FB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1231" name="文本框 2">
            <a:extLst>
              <a:ext uri="{FF2B5EF4-FFF2-40B4-BE49-F238E27FC236}">
                <a16:creationId xmlns:a16="http://schemas.microsoft.com/office/drawing/2014/main" xmlns="" id="{0103CB6C-069C-4721-94C8-24077C64EB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839" y="514482"/>
            <a:ext cx="54606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运用四边形内角和定理进行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证明或计算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3" name="组合 2">
            <a:extLst>
              <a:ext uri="{FF2B5EF4-FFF2-40B4-BE49-F238E27FC236}">
                <a16:creationId xmlns:a16="http://schemas.microsoft.com/office/drawing/2014/main" xmlns="" id="{EF415E34-A2B3-4E4E-9BF3-94D721B894F2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4" name="直线连接符 23">
              <a:extLst>
                <a:ext uri="{FF2B5EF4-FFF2-40B4-BE49-F238E27FC236}">
                  <a16:creationId xmlns:a16="http://schemas.microsoft.com/office/drawing/2014/main" xmlns="" id="{673EF00F-6C53-40FA-BE7D-7872FF1FEF59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>
              <a:extLst>
                <a:ext uri="{FF2B5EF4-FFF2-40B4-BE49-F238E27FC236}">
                  <a16:creationId xmlns:a16="http://schemas.microsoft.com/office/drawing/2014/main" xmlns="" id="{8DDBD2DD-829D-442D-B4E1-45609EA0B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xmlns="" id="{989B7AF1-9B7C-41B7-A92E-40CF49FDFF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5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6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bb9ef687-0279-40e4-843e-9ec00975e04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</TotalTime>
  <Pages>0</Pages>
  <Words>2743</Words>
  <Characters>0</Characters>
  <Application>Microsoft Office PowerPoint</Application>
  <DocSecurity>0</DocSecurity>
  <PresentationFormat>全屏显示(16:9)</PresentationFormat>
  <Lines>0</Lines>
  <Paragraphs>425</Paragraphs>
  <Slides>38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38</vt:i4>
      </vt:variant>
    </vt:vector>
  </HeadingPairs>
  <TitlesOfParts>
    <vt:vector size="43" baseType="lpstr">
      <vt:lpstr>《七彩课堂》课件模板（新）</vt:lpstr>
      <vt:lpstr>1_《七彩课堂》课件模板（新）</vt:lpstr>
      <vt:lpstr>Microsoft 公式 3.0</vt:lpstr>
      <vt:lpstr>Equation.KSEE3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1150</cp:revision>
  <dcterms:created xsi:type="dcterms:W3CDTF">2016-01-14T07:05:12Z</dcterms:created>
  <dcterms:modified xsi:type="dcterms:W3CDTF">2020-04-28T03:46:15Z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