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  <p:sldMasterId id="2147484002" r:id="rId2"/>
  </p:sldMasterIdLst>
  <p:notesMasterIdLst>
    <p:notesMasterId r:id="rId60"/>
  </p:notesMasterIdLst>
  <p:handoutMasterIdLst>
    <p:handoutMasterId r:id="rId61"/>
  </p:handoutMasterIdLst>
  <p:sldIdLst>
    <p:sldId id="399" r:id="rId3"/>
    <p:sldId id="720" r:id="rId4"/>
    <p:sldId id="640" r:id="rId5"/>
    <p:sldId id="715" r:id="rId6"/>
    <p:sldId id="641" r:id="rId7"/>
    <p:sldId id="643" r:id="rId8"/>
    <p:sldId id="644" r:id="rId9"/>
    <p:sldId id="645" r:id="rId10"/>
    <p:sldId id="646" r:id="rId11"/>
    <p:sldId id="647" r:id="rId12"/>
    <p:sldId id="648" r:id="rId13"/>
    <p:sldId id="649" r:id="rId14"/>
    <p:sldId id="650" r:id="rId15"/>
    <p:sldId id="651" r:id="rId16"/>
    <p:sldId id="653" r:id="rId17"/>
    <p:sldId id="654" r:id="rId18"/>
    <p:sldId id="663" r:id="rId19"/>
    <p:sldId id="656" r:id="rId20"/>
    <p:sldId id="658" r:id="rId21"/>
    <p:sldId id="659" r:id="rId22"/>
    <p:sldId id="660" r:id="rId23"/>
    <p:sldId id="686" r:id="rId24"/>
    <p:sldId id="661" r:id="rId25"/>
    <p:sldId id="662" r:id="rId26"/>
    <p:sldId id="448" r:id="rId27"/>
    <p:sldId id="664" r:id="rId28"/>
    <p:sldId id="665" r:id="rId29"/>
    <p:sldId id="666" r:id="rId30"/>
    <p:sldId id="667" r:id="rId31"/>
    <p:sldId id="668" r:id="rId32"/>
    <p:sldId id="683" r:id="rId33"/>
    <p:sldId id="716" r:id="rId34"/>
    <p:sldId id="688" r:id="rId35"/>
    <p:sldId id="717" r:id="rId36"/>
    <p:sldId id="690" r:id="rId37"/>
    <p:sldId id="691" r:id="rId38"/>
    <p:sldId id="692" r:id="rId39"/>
    <p:sldId id="693" r:id="rId40"/>
    <p:sldId id="694" r:id="rId41"/>
    <p:sldId id="695" r:id="rId42"/>
    <p:sldId id="696" r:id="rId43"/>
    <p:sldId id="697" r:id="rId44"/>
    <p:sldId id="698" r:id="rId45"/>
    <p:sldId id="699" r:id="rId46"/>
    <p:sldId id="701" r:id="rId47"/>
    <p:sldId id="702" r:id="rId48"/>
    <p:sldId id="703" r:id="rId49"/>
    <p:sldId id="704" r:id="rId50"/>
    <p:sldId id="706" r:id="rId51"/>
    <p:sldId id="707" r:id="rId52"/>
    <p:sldId id="708" r:id="rId53"/>
    <p:sldId id="709" r:id="rId54"/>
    <p:sldId id="710" r:id="rId55"/>
    <p:sldId id="711" r:id="rId56"/>
    <p:sldId id="712" r:id="rId57"/>
    <p:sldId id="713" r:id="rId58"/>
    <p:sldId id="719" r:id="rId59"/>
  </p:sldIdLst>
  <p:sldSz cx="9144000" cy="5143500" type="screen16x9"/>
  <p:notesSz cx="6858000" cy="9144000"/>
  <p:custDataLst>
    <p:tags r:id="rId6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86">
          <p15:clr>
            <a:srgbClr val="A4A3A4"/>
          </p15:clr>
        </p15:guide>
        <p15:guide id="2" pos="28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5" autoAdjust="0"/>
    <p:restoredTop sz="95825" autoAdjust="0"/>
  </p:normalViewPr>
  <p:slideViewPr>
    <p:cSldViewPr snapToGrid="0">
      <p:cViewPr varScale="1">
        <p:scale>
          <a:sx n="114" d="100"/>
          <a:sy n="114" d="100"/>
        </p:scale>
        <p:origin x="-534" y="-102"/>
      </p:cViewPr>
      <p:guideLst>
        <p:guide orient="horz" pos="1486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4" Type="http://schemas.openxmlformats.org/officeDocument/2006/relationships/image" Target="../media/image72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02152C8F-D9A2-4AF2-9632-845045119F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23872F1-4931-47DF-A042-F7492D3281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BFA4E57-CD6B-458E-BF50-31221327D9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A0BD045-C165-439F-8558-FED4526CE6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9EBC2BA-6471-4F5B-B0FC-D8681CE328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46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3CD7E6E-B4E2-4954-AC8D-2C815BBB46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4D0E8B9-B703-4194-8113-6E030C303B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>
            <a:extLst>
              <a:ext uri="{FF2B5EF4-FFF2-40B4-BE49-F238E27FC236}">
                <a16:creationId xmlns="" xmlns:a16="http://schemas.microsoft.com/office/drawing/2014/main" id="{C12A9476-95C0-44FE-A347-86D5A161F5E3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27DBA9C-D710-4FD8-BCFE-D9F660EC73A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D8ADECB-2DAE-4B2C-9BE1-737E390034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0030101010101" pitchFamily="2" charset="-122"/>
              </a:defRPr>
            </a:lvl1pPr>
          </a:lstStyle>
          <a:p>
            <a:fld id="{6063FC5C-322D-4926-9F26-8C92E1ACE2C9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69639" name="Picture 2">
            <a:extLst>
              <a:ext uri="{FF2B5EF4-FFF2-40B4-BE49-F238E27FC236}">
                <a16:creationId xmlns="" xmlns:a16="http://schemas.microsoft.com/office/drawing/2014/main" id="{DE1771C8-E41B-4ADC-8807-5E9075250C9F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>
            <a:extLst>
              <a:ext uri="{FF2B5EF4-FFF2-40B4-BE49-F238E27FC236}">
                <a16:creationId xmlns="" xmlns:a16="http://schemas.microsoft.com/office/drawing/2014/main" id="{015B4F64-291F-4E66-A36F-928FDD3A3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</a:p>
        </p:txBody>
      </p:sp>
      <p:sp>
        <p:nvSpPr>
          <p:cNvPr id="9" name="幻灯片图像占位符 8">
            <a:extLst>
              <a:ext uri="{FF2B5EF4-FFF2-40B4-BE49-F238E27FC236}">
                <a16:creationId xmlns="" xmlns:a16="http://schemas.microsoft.com/office/drawing/2014/main" id="{99A96888-8FB1-48A5-99ED-78979C457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542871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>
            <a:extLst>
              <a:ext uri="{FF2B5EF4-FFF2-40B4-BE49-F238E27FC236}">
                <a16:creationId xmlns="" xmlns:a16="http://schemas.microsoft.com/office/drawing/2014/main" id="{19C3AA2A-5D01-4D8A-AC4F-977596AD2A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panose="020B0604020202020204" pitchFamily="34" charset="0"/>
              <a:buChar char="•"/>
            </a:pPr>
            <a:fld id="{8B5AAC75-C2AC-42A3-AFEB-B629C0BFA80B}" type="slidenum">
              <a:rPr lang="en-US" altLang="zh-CN" smtClean="0">
                <a:solidFill>
                  <a:prstClr val="black"/>
                </a:solidFill>
              </a:rPr>
              <a:pPr>
                <a:buFont typeface="Arial" panose="020B0604020202020204" pitchFamily="34" charset="0"/>
                <a:buChar char="•"/>
              </a:pPr>
              <a:t>33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9394" name="Rectangle 2">
            <a:extLst>
              <a:ext uri="{FF2B5EF4-FFF2-40B4-BE49-F238E27FC236}">
                <a16:creationId xmlns="" xmlns:a16="http://schemas.microsoft.com/office/drawing/2014/main" id="{B1F7BFA8-63FA-4477-A523-B6663F46E9DF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>
            <a:extLst>
              <a:ext uri="{FF2B5EF4-FFF2-40B4-BE49-F238E27FC236}">
                <a16:creationId xmlns="" xmlns:a16="http://schemas.microsoft.com/office/drawing/2014/main" id="{CCE50EEF-71B9-434E-823D-795082D92FA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r>
              <a:rPr lang="en-US" altLang="zh-CN">
                <a:ea typeface="黑体" panose="02010609060101010101" pitchFamily="49" charset="-122"/>
              </a:rPr>
              <a:t>www.czsx.com.cn</a:t>
            </a:r>
          </a:p>
        </p:txBody>
      </p:sp>
    </p:spTree>
    <p:extLst>
      <p:ext uri="{BB962C8B-B14F-4D97-AF65-F5344CB8AC3E}">
        <p14:creationId xmlns:p14="http://schemas.microsoft.com/office/powerpoint/2010/main" val="2279155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  <a:pPr/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3175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  <a:pPr/>
              <a:t>42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197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5543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>
            <a:extLst>
              <a:ext uri="{FF2B5EF4-FFF2-40B4-BE49-F238E27FC236}">
                <a16:creationId xmlns="" xmlns:a16="http://schemas.microsoft.com/office/drawing/2014/main" id="{2C70303F-7599-4C3D-B8FA-ECC87BDE96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panose="020B0604020202020204" pitchFamily="34" charset="0"/>
              <a:buChar char="•"/>
            </a:pPr>
            <a:fld id="{7A9BFBCB-EB9B-4982-9AE4-AEFD7D024B15}" type="slidenum">
              <a:rPr lang="en-US" altLang="zh-CN" smtClean="0">
                <a:solidFill>
                  <a:prstClr val="black"/>
                </a:solidFill>
              </a:rPr>
              <a:pPr>
                <a:buFont typeface="Arial" panose="020B0604020202020204" pitchFamily="34" charset="0"/>
                <a:buChar char="•"/>
              </a:pPr>
              <a:t>48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6802" name="Rectangle 2">
            <a:extLst>
              <a:ext uri="{FF2B5EF4-FFF2-40B4-BE49-F238E27FC236}">
                <a16:creationId xmlns="" xmlns:a16="http://schemas.microsoft.com/office/drawing/2014/main" id="{2C8F1743-B5A0-4210-BE68-2D3510B54C5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>
            <a:extLst>
              <a:ext uri="{FF2B5EF4-FFF2-40B4-BE49-F238E27FC236}">
                <a16:creationId xmlns="" xmlns:a16="http://schemas.microsoft.com/office/drawing/2014/main" id="{82138365-EFDA-401D-AFAA-F2FDFF0D606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>
            <a:prstTxWarp prst="textNoShape">
              <a:avLst/>
            </a:prstTxWarp>
          </a:bodyPr>
          <a:lstStyle/>
          <a:p>
            <a:r>
              <a:rPr lang="zh-CN" altLang="en-US">
                <a:ea typeface="黑体" panose="02010609060101010101" pitchFamily="49" charset="-122"/>
              </a:rPr>
              <a:t>巩固定义</a:t>
            </a:r>
          </a:p>
        </p:txBody>
      </p:sp>
    </p:spTree>
    <p:extLst>
      <p:ext uri="{BB962C8B-B14F-4D97-AF65-F5344CB8AC3E}">
        <p14:creationId xmlns:p14="http://schemas.microsoft.com/office/powerpoint/2010/main" val="2765123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>
            <a:extLst>
              <a:ext uri="{FF2B5EF4-FFF2-40B4-BE49-F238E27FC236}">
                <a16:creationId xmlns="" xmlns:a16="http://schemas.microsoft.com/office/drawing/2014/main" id="{364E5E42-EECF-425E-A81A-E046CD033B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pPr>
              <a:buFont typeface="Arial" panose="020B0604020202020204" pitchFamily="34" charset="0"/>
              <a:buChar char="•"/>
            </a:pPr>
            <a:fld id="{4FBAEBB4-3B84-4E8B-8B15-BDEC265B0E55}" type="slidenum">
              <a:rPr lang="en-US" altLang="zh-CN" smtClean="0">
                <a:solidFill>
                  <a:prstClr val="black"/>
                </a:solidFill>
              </a:rPr>
              <a:pPr>
                <a:buFont typeface="Arial" panose="020B0604020202020204" pitchFamily="34" charset="0"/>
                <a:buChar char="•"/>
              </a:pPr>
              <a:t>49</a:t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9874" name="Rectangle 2">
            <a:extLst>
              <a:ext uri="{FF2B5EF4-FFF2-40B4-BE49-F238E27FC236}">
                <a16:creationId xmlns="" xmlns:a16="http://schemas.microsoft.com/office/drawing/2014/main" id="{01D9B975-7117-470C-A2CD-5556570CE025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>
            <a:extLst>
              <a:ext uri="{FF2B5EF4-FFF2-40B4-BE49-F238E27FC236}">
                <a16:creationId xmlns="" xmlns:a16="http://schemas.microsoft.com/office/drawing/2014/main" id="{71A3143B-ACD3-4048-A20D-F9F843F414E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27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03610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19685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731496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589000"/>
      </p:ext>
    </p:extLst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720474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90628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44461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16376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95717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483075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69056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4568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022679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5131241"/>
      </p:ext>
    </p:extLst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269981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915057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03053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FA74DDF-918C-4880-AB1D-3F5C5BD596CD}"/>
              </a:ext>
            </a:extLst>
          </p:cNvPr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>
            <a:extLst>
              <a:ext uri="{FF2B5EF4-FFF2-40B4-BE49-F238E27FC236}">
                <a16:creationId xmlns="" xmlns:a16="http://schemas.microsoft.com/office/drawing/2014/main" id="{3C57D844-E7F7-4390-82B2-5E5E6199535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>
              <a:extLst>
                <a:ext uri="{FF2B5EF4-FFF2-40B4-BE49-F238E27FC236}">
                  <a16:creationId xmlns="" xmlns:a16="http://schemas.microsoft.com/office/drawing/2014/main" id="{51F33045-46B0-4045-BDFF-A7C44439DE2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>
                <a:extLst>
                  <a:ext uri="{FF2B5EF4-FFF2-40B4-BE49-F238E27FC236}">
                    <a16:creationId xmlns="" xmlns:a16="http://schemas.microsoft.com/office/drawing/2014/main" id="{D02B2515-FA30-4C08-A919-E4C009C4F3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>
                <a:extLst>
                  <a:ext uri="{FF2B5EF4-FFF2-40B4-BE49-F238E27FC236}">
                    <a16:creationId xmlns="" xmlns:a16="http://schemas.microsoft.com/office/drawing/2014/main" id="{D652CDF6-3D23-49B9-BDF0-B37CCA9F1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>
                <a:extLst>
                  <a:ext uri="{FF2B5EF4-FFF2-40B4-BE49-F238E27FC236}">
                    <a16:creationId xmlns="" xmlns:a16="http://schemas.microsoft.com/office/drawing/2014/main" id="{AB63F356-C778-46DB-84C2-1AA7EFB1B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>
                <a:extLst>
                  <a:ext uri="{FF2B5EF4-FFF2-40B4-BE49-F238E27FC236}">
                    <a16:creationId xmlns="" xmlns:a16="http://schemas.microsoft.com/office/drawing/2014/main" id="{F01691A4-422B-4D55-8FFA-310A8BFD6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>
                <a:extLst>
                  <a:ext uri="{FF2B5EF4-FFF2-40B4-BE49-F238E27FC236}">
                    <a16:creationId xmlns="" xmlns:a16="http://schemas.microsoft.com/office/drawing/2014/main" id="{1E45253F-CFE4-4BF4-9F36-9B5D56C12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>
                <a:extLst>
                  <a:ext uri="{FF2B5EF4-FFF2-40B4-BE49-F238E27FC236}">
                    <a16:creationId xmlns="" xmlns:a16="http://schemas.microsoft.com/office/drawing/2014/main" id="{21659559-8999-4FA4-A180-655FC17A4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>
                <a:extLst>
                  <a:ext uri="{FF2B5EF4-FFF2-40B4-BE49-F238E27FC236}">
                    <a16:creationId xmlns="" xmlns:a16="http://schemas.microsoft.com/office/drawing/2014/main" id="{48CA9B2D-7B57-4773-AADE-969C71C40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>
                <a:extLst>
                  <a:ext uri="{FF2B5EF4-FFF2-40B4-BE49-F238E27FC236}">
                    <a16:creationId xmlns="" xmlns:a16="http://schemas.microsoft.com/office/drawing/2014/main" id="{5EC8FD6F-3A65-41F0-90F8-0AD4A65C20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>
                <a:extLst>
                  <a:ext uri="{FF2B5EF4-FFF2-40B4-BE49-F238E27FC236}">
                    <a16:creationId xmlns="" xmlns:a16="http://schemas.microsoft.com/office/drawing/2014/main" id="{86E7FB7D-5360-4E39-B8D4-1B5315602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>
                <a:extLst>
                  <a:ext uri="{FF2B5EF4-FFF2-40B4-BE49-F238E27FC236}">
                    <a16:creationId xmlns="" xmlns:a16="http://schemas.microsoft.com/office/drawing/2014/main" id="{E6B09319-8360-410A-9900-248676045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>
              <a:extLst>
                <a:ext uri="{FF2B5EF4-FFF2-40B4-BE49-F238E27FC236}">
                  <a16:creationId xmlns="" xmlns:a16="http://schemas.microsoft.com/office/drawing/2014/main" id="{DD91AFEA-8AFD-49C2-B098-7F30F6DA744B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>
                <a:extLst>
                  <a:ext uri="{FF2B5EF4-FFF2-40B4-BE49-F238E27FC236}">
                    <a16:creationId xmlns="" xmlns:a16="http://schemas.microsoft.com/office/drawing/2014/main" id="{DDCD57D7-533A-42D7-A2D7-D2BB9AFA4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>
                <a:extLst>
                  <a:ext uri="{FF2B5EF4-FFF2-40B4-BE49-F238E27FC236}">
                    <a16:creationId xmlns="" xmlns:a16="http://schemas.microsoft.com/office/drawing/2014/main" id="{F3E7BE0D-3C95-455B-AFB3-0A9853FFE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>
                <a:extLst>
                  <a:ext uri="{FF2B5EF4-FFF2-40B4-BE49-F238E27FC236}">
                    <a16:creationId xmlns="" xmlns:a16="http://schemas.microsoft.com/office/drawing/2014/main" id="{788B397A-5301-443D-A78D-FD8C8CD65C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>
                <a:extLst>
                  <a:ext uri="{FF2B5EF4-FFF2-40B4-BE49-F238E27FC236}">
                    <a16:creationId xmlns="" xmlns:a16="http://schemas.microsoft.com/office/drawing/2014/main" id="{1DAF3E13-057A-4403-A503-4E180F28C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>
                <a:extLst>
                  <a:ext uri="{FF2B5EF4-FFF2-40B4-BE49-F238E27FC236}">
                    <a16:creationId xmlns="" xmlns:a16="http://schemas.microsoft.com/office/drawing/2014/main" id="{0E333863-1282-4921-B686-23107733D0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>
                <a:extLst>
                  <a:ext uri="{FF2B5EF4-FFF2-40B4-BE49-F238E27FC236}">
                    <a16:creationId xmlns="" xmlns:a16="http://schemas.microsoft.com/office/drawing/2014/main" id="{82403ADF-03B4-4520-8673-12C580C92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>
                <a:extLst>
                  <a:ext uri="{FF2B5EF4-FFF2-40B4-BE49-F238E27FC236}">
                    <a16:creationId xmlns="" xmlns:a16="http://schemas.microsoft.com/office/drawing/2014/main" id="{6758E5C2-A71D-468E-B243-FA302B24B6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>
                <a:extLst>
                  <a:ext uri="{FF2B5EF4-FFF2-40B4-BE49-F238E27FC236}">
                    <a16:creationId xmlns="" xmlns:a16="http://schemas.microsoft.com/office/drawing/2014/main" id="{791D4368-9FF3-444F-9CD0-6A2974B58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>
                <a:extLst>
                  <a:ext uri="{FF2B5EF4-FFF2-40B4-BE49-F238E27FC236}">
                    <a16:creationId xmlns="" xmlns:a16="http://schemas.microsoft.com/office/drawing/2014/main" id="{647CB7A1-A7AE-4DAA-AD77-A1928A33F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>
                <a:extLst>
                  <a:ext uri="{FF2B5EF4-FFF2-40B4-BE49-F238E27FC236}">
                    <a16:creationId xmlns="" xmlns:a16="http://schemas.microsoft.com/office/drawing/2014/main" id="{6771D180-7712-4538-91D1-B93E4500C5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>
                <a:extLst>
                  <a:ext uri="{FF2B5EF4-FFF2-40B4-BE49-F238E27FC236}">
                    <a16:creationId xmlns="" xmlns:a16="http://schemas.microsoft.com/office/drawing/2014/main" id="{050E607F-CFFB-4F08-BADA-FE6686E4B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>
            <a:extLst>
              <a:ext uri="{FF2B5EF4-FFF2-40B4-BE49-F238E27FC236}">
                <a16:creationId xmlns="" xmlns:a16="http://schemas.microsoft.com/office/drawing/2014/main" id="{D7047779-53D3-4305-9D0C-2FDA5C3BEB2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>
              <a:extLst>
                <a:ext uri="{FF2B5EF4-FFF2-40B4-BE49-F238E27FC236}">
                  <a16:creationId xmlns="" xmlns:a16="http://schemas.microsoft.com/office/drawing/2014/main" id="{7B29EAC5-49DD-455F-8B10-4C51EED5D6F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>
              <a:extLst>
                <a:ext uri="{FF2B5EF4-FFF2-40B4-BE49-F238E27FC236}">
                  <a16:creationId xmlns="" xmlns:a16="http://schemas.microsoft.com/office/drawing/2014/main" id="{E7958A25-5242-4FE4-AA44-86C5A1F1159D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>
                <a:extLst>
                  <a:ext uri="{FF2B5EF4-FFF2-40B4-BE49-F238E27FC236}">
                    <a16:creationId xmlns="" xmlns:a16="http://schemas.microsoft.com/office/drawing/2014/main" id="{4E999703-8157-4F36-85D9-E245A1528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>
                <a:extLst>
                  <a:ext uri="{FF2B5EF4-FFF2-40B4-BE49-F238E27FC236}">
                    <a16:creationId xmlns="" xmlns:a16="http://schemas.microsoft.com/office/drawing/2014/main" id="{5CF7C7F7-396E-48A7-92E2-018055A19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>
                <a:extLst>
                  <a:ext uri="{FF2B5EF4-FFF2-40B4-BE49-F238E27FC236}">
                    <a16:creationId xmlns="" xmlns:a16="http://schemas.microsoft.com/office/drawing/2014/main" id="{A51AE286-BA5C-420C-9AE5-8BD064D63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>
                <a:extLst>
                  <a:ext uri="{FF2B5EF4-FFF2-40B4-BE49-F238E27FC236}">
                    <a16:creationId xmlns="" xmlns:a16="http://schemas.microsoft.com/office/drawing/2014/main" id="{45A015A2-EDE8-4F7C-AC4F-D37195902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>
                <a:extLst>
                  <a:ext uri="{FF2B5EF4-FFF2-40B4-BE49-F238E27FC236}">
                    <a16:creationId xmlns="" xmlns:a16="http://schemas.microsoft.com/office/drawing/2014/main" id="{21FA429F-147A-4300-96CA-7D80A88A0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>
                <a:extLst>
                  <a:ext uri="{FF2B5EF4-FFF2-40B4-BE49-F238E27FC236}">
                    <a16:creationId xmlns="" xmlns:a16="http://schemas.microsoft.com/office/drawing/2014/main" id="{BCF1B285-95ED-4439-BA28-F047D37E0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>
                <a:extLst>
                  <a:ext uri="{FF2B5EF4-FFF2-40B4-BE49-F238E27FC236}">
                    <a16:creationId xmlns="" xmlns:a16="http://schemas.microsoft.com/office/drawing/2014/main" id="{934A0647-CF01-49CF-8270-0C13DE478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>
                <a:extLst>
                  <a:ext uri="{FF2B5EF4-FFF2-40B4-BE49-F238E27FC236}">
                    <a16:creationId xmlns="" xmlns:a16="http://schemas.microsoft.com/office/drawing/2014/main" id="{10F76EE3-902C-42B8-93EE-44F6459CC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>
                <a:extLst>
                  <a:ext uri="{FF2B5EF4-FFF2-40B4-BE49-F238E27FC236}">
                    <a16:creationId xmlns="" xmlns:a16="http://schemas.microsoft.com/office/drawing/2014/main" id="{19E43277-ADFD-4CCC-A3B6-0019F8B90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>
                <a:extLst>
                  <a:ext uri="{FF2B5EF4-FFF2-40B4-BE49-F238E27FC236}">
                    <a16:creationId xmlns="" xmlns:a16="http://schemas.microsoft.com/office/drawing/2014/main" id="{BF269FBC-4C71-497A-85FA-3480A892F09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>
                <a:extLst>
                  <a:ext uri="{FF2B5EF4-FFF2-40B4-BE49-F238E27FC236}">
                    <a16:creationId xmlns="" xmlns:a16="http://schemas.microsoft.com/office/drawing/2014/main" id="{654AE78A-16D8-477A-B788-521898D5C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>
            <a:extLst>
              <a:ext uri="{FF2B5EF4-FFF2-40B4-BE49-F238E27FC236}">
                <a16:creationId xmlns="" xmlns:a16="http://schemas.microsoft.com/office/drawing/2014/main" id="{E511BBA5-7A09-465E-9CA0-381B63BA94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3991" y="8720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分式方程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849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63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4" r:id="rId9"/>
    <p:sldLayoutId id="2147483995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262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slide" Target="slide32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2.png"/><Relationship Id="rId4" Type="http://schemas.openxmlformats.org/officeDocument/2006/relationships/image" Target="../media/image4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7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6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53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55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7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63.wmf"/><Relationship Id="rId3" Type="http://schemas.openxmlformats.org/officeDocument/2006/relationships/audio" Target="../media/audio1.wav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62.wmf"/><Relationship Id="rId5" Type="http://schemas.openxmlformats.org/officeDocument/2006/relationships/image" Target="../media/image59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61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audio" Target="../media/audio1.wav"/><Relationship Id="rId7" Type="http://schemas.openxmlformats.org/officeDocument/2006/relationships/image" Target="../media/image6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2.bin"/><Relationship Id="rId5" Type="http://schemas.openxmlformats.org/officeDocument/2006/relationships/image" Target="../media/image64.e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6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55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72.wmf"/><Relationship Id="rId5" Type="http://schemas.openxmlformats.org/officeDocument/2006/relationships/image" Target="../media/image69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71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77.wmf"/><Relationship Id="rId3" Type="http://schemas.openxmlformats.org/officeDocument/2006/relationships/oleObject" Target="../embeddings/oleObject60.bin"/><Relationship Id="rId7" Type="http://schemas.openxmlformats.org/officeDocument/2006/relationships/image" Target="../media/image12.png"/><Relationship Id="rId12" Type="http://schemas.openxmlformats.org/officeDocument/2006/relationships/oleObject" Target="../embeddings/oleObject6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74.wmf"/><Relationship Id="rId11" Type="http://schemas.openxmlformats.org/officeDocument/2006/relationships/image" Target="../media/image76.wmf"/><Relationship Id="rId5" Type="http://schemas.openxmlformats.org/officeDocument/2006/relationships/oleObject" Target="../embeddings/oleObject61.bin"/><Relationship Id="rId10" Type="http://schemas.openxmlformats.org/officeDocument/2006/relationships/oleObject" Target="../embeddings/oleObject63.bin"/><Relationship Id="rId4" Type="http://schemas.openxmlformats.org/officeDocument/2006/relationships/image" Target="../media/image73.wmf"/><Relationship Id="rId9" Type="http://schemas.openxmlformats.org/officeDocument/2006/relationships/image" Target="../media/image7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78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2.png"/><Relationship Id="rId4" Type="http://schemas.openxmlformats.org/officeDocument/2006/relationships/image" Target="../media/image81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0.bin"/><Relationship Id="rId5" Type="http://schemas.openxmlformats.org/officeDocument/2006/relationships/image" Target="../media/image82.wmf"/><Relationship Id="rId4" Type="http://schemas.openxmlformats.org/officeDocument/2006/relationships/oleObject" Target="../embeddings/oleObject69.bin"/><Relationship Id="rId9" Type="http://schemas.openxmlformats.org/officeDocument/2006/relationships/image" Target="../media/image8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7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87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88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5" descr="https://ss1.baidu.com/6ONXsjip0QIZ8tyhnq/it/u=3806147764,994740599&amp;fm=173&amp;app=25&amp;f=JPEG?w=600&amp;h=401&amp;s=E27BAF7653B36C37D6EBECC80300F0F3">
            <a:extLst>
              <a:ext uri="{FF2B5EF4-FFF2-40B4-BE49-F238E27FC236}">
                <a16:creationId xmlns="" xmlns:a16="http://schemas.microsoft.com/office/drawing/2014/main" id="{DC58EC07-23DB-4203-8FB8-9135B81D89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4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-1" y="-2726"/>
            <a:ext cx="3561908" cy="435611"/>
            <a:chOff x="-1" y="-2726"/>
            <a:chExt cx="3561908" cy="435611"/>
          </a:xfrm>
        </p:grpSpPr>
        <p:sp>
          <p:nvSpPr>
            <p:cNvPr id="16" name="圆角矩形 15"/>
            <p:cNvSpPr/>
            <p:nvPr/>
          </p:nvSpPr>
          <p:spPr>
            <a:xfrm>
              <a:off x="-1" y="-2726"/>
              <a:ext cx="3561908" cy="435611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158452" y="32775"/>
              <a:ext cx="333862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人教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版 数学 </a:t>
              </a: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八</a:t>
              </a:r>
              <a:r>
                <a:rPr lang="zh-CN" altLang="en-US" sz="2000" b="1" dirty="0" smtClean="0">
                  <a:solidFill>
                    <a:prstClr val="white"/>
                  </a:solidFill>
                  <a:latin typeface="宋体" panose="02010600030101010101" pitchFamily="2" charset="-122"/>
                </a:rPr>
                <a:t>年级 上册</a:t>
              </a:r>
              <a:endPara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TextBox 48">
            <a:extLst>
              <a:ext uri="{FF2B5EF4-FFF2-40B4-BE49-F238E27FC236}">
                <a16:creationId xmlns:a16="http://schemas.microsoft.com/office/drawing/2014/main" xmlns="" id="{C2FE3BED-14CC-411F-B0EA-DBA6ADBB5DBD}"/>
              </a:ext>
            </a:extLst>
          </p:cNvPr>
          <p:cNvSpPr txBox="1"/>
          <p:nvPr/>
        </p:nvSpPr>
        <p:spPr>
          <a:xfrm>
            <a:off x="622935" y="1717675"/>
            <a:ext cx="8380730" cy="80791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15.3 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分式方程</a:t>
            </a:r>
            <a:endParaRPr lang="en-US" altLang="zh-CN" sz="4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itchFamily="2" charset="-122"/>
              <a:sym typeface="+mn-ea"/>
            </a:endParaRPr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504113" y="4080193"/>
            <a:ext cx="1639887" cy="417513"/>
            <a:chOff x="149639" y="497986"/>
            <a:chExt cx="1639993" cy="41687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752" y="536028"/>
              <a:ext cx="1628880" cy="3788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文本框 11"/>
            <p:cNvSpPr txBox="1">
              <a:spLocks noChangeArrowheads="1"/>
            </p:cNvSpPr>
            <p:nvPr/>
          </p:nvSpPr>
          <p:spPr bwMode="auto">
            <a:xfrm>
              <a:off x="149639" y="497986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4" action="ppaction://hlinksldjump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11"/>
          <p:cNvGrpSpPr>
            <a:grpSpLocks/>
          </p:cNvGrpSpPr>
          <p:nvPr/>
        </p:nvGrpSpPr>
        <p:grpSpPr bwMode="auto">
          <a:xfrm>
            <a:off x="7513638" y="4607243"/>
            <a:ext cx="1630362" cy="400050"/>
            <a:chOff x="321077" y="536227"/>
            <a:chExt cx="1629583" cy="400110"/>
          </a:xfrm>
        </p:grpSpPr>
        <p:pic>
          <p:nvPicPr>
            <p:cNvPr id="24" name="图片 2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hlinkClick r:id="rId6" action="ppaction://hlinksldjump"/>
                </a:rPr>
                <a:t>第二课时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290">
            <a:extLst>
              <a:ext uri="{FF2B5EF4-FFF2-40B4-BE49-F238E27FC236}">
                <a16:creationId xmlns="" xmlns:a16="http://schemas.microsoft.com/office/drawing/2014/main" id="{89BD2DD8-9F0D-49B0-90AF-57E06FB5F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466378"/>
            <a:ext cx="7210425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en-US" sz="2400" b="1" dirty="0">
                <a:latin typeface="+mn-lt"/>
              </a:rPr>
              <a:t>）分母中含有未知数的方程，通过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去分母</a:t>
            </a:r>
            <a:r>
              <a:rPr lang="zh-CN" altLang="en-US" sz="2400" b="1" dirty="0">
                <a:latin typeface="+mn-lt"/>
              </a:rPr>
              <a:t>就化为</a:t>
            </a:r>
            <a:r>
              <a:rPr lang="zh-CN" altLang="en-US" sz="2400" b="1" dirty="0" smtClean="0">
                <a:latin typeface="+mn-lt"/>
              </a:rPr>
              <a:t>整式</a:t>
            </a:r>
            <a:r>
              <a:rPr lang="zh-CN" altLang="en-US" sz="2400" b="1" dirty="0">
                <a:latin typeface="+mn-lt"/>
              </a:rPr>
              <a:t>方程了．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）利用等式的</a:t>
            </a:r>
            <a:r>
              <a:rPr lang="zh-CN" altLang="en-US" sz="2400" b="1" dirty="0" smtClean="0">
                <a:latin typeface="+mn-lt"/>
              </a:rPr>
              <a:t>性质</a:t>
            </a:r>
            <a:r>
              <a:rPr lang="zh-CN" altLang="en-US" sz="2400" dirty="0">
                <a:latin typeface="+mn-lt"/>
              </a:rPr>
              <a:t>，</a:t>
            </a:r>
            <a:r>
              <a:rPr lang="zh-CN" altLang="en-US" sz="2400" b="1" dirty="0" smtClean="0">
                <a:latin typeface="+mn-lt"/>
              </a:rPr>
              <a:t>可以</a:t>
            </a:r>
            <a:r>
              <a:rPr lang="zh-CN" altLang="en-US" sz="2400" b="1" dirty="0">
                <a:latin typeface="+mn-lt"/>
              </a:rPr>
              <a:t>在方程两边都乘同一个</a:t>
            </a:r>
            <a:r>
              <a:rPr lang="zh-CN" altLang="en-US" sz="2400" b="1" dirty="0" smtClean="0">
                <a:latin typeface="+mn-lt"/>
              </a:rPr>
              <a:t>式子</a:t>
            </a:r>
            <a:r>
              <a:rPr lang="en-US" altLang="zh-CN" sz="2400" b="1" dirty="0" smtClean="0">
                <a:latin typeface="+mn-lt"/>
              </a:rPr>
              <a:t>——</a:t>
            </a:r>
            <a:r>
              <a:rPr lang="zh-CN" altLang="en-US" sz="2400" b="1" dirty="0">
                <a:latin typeface="+mn-lt"/>
              </a:rPr>
              <a:t>各分母的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最简公分母</a:t>
            </a:r>
            <a:r>
              <a:rPr lang="zh-CN" altLang="en-US" sz="2400" dirty="0">
                <a:latin typeface="+mn-lt"/>
              </a:rPr>
              <a:t>．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13313">
            <a:extLst>
              <a:ext uri="{FF2B5EF4-FFF2-40B4-BE49-F238E27FC236}">
                <a16:creationId xmlns="" xmlns:a16="http://schemas.microsoft.com/office/drawing/2014/main" id="{F2A61DED-C3CA-4CDF-9358-D8F5DC040B23}"/>
              </a:ext>
            </a:extLst>
          </p:cNvPr>
          <p:cNvGrpSpPr>
            <a:grpSpLocks/>
          </p:cNvGrpSpPr>
          <p:nvPr/>
        </p:nvGrpSpPr>
        <p:grpSpPr bwMode="auto">
          <a:xfrm>
            <a:off x="532130" y="660401"/>
            <a:ext cx="4160789" cy="657225"/>
            <a:chOff x="0" y="16"/>
            <a:chExt cx="3096" cy="552"/>
          </a:xfrm>
        </p:grpSpPr>
        <p:graphicFrame>
          <p:nvGraphicFramePr>
            <p:cNvPr id="80898" name="对象 13314">
              <a:extLst>
                <a:ext uri="{FF2B5EF4-FFF2-40B4-BE49-F238E27FC236}">
                  <a16:creationId xmlns="" xmlns:a16="http://schemas.microsoft.com/office/drawing/2014/main" id="{3D24A22B-E8CF-46D4-97FC-5BD6D82B352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40869754"/>
                </p:ext>
              </p:extLst>
            </p:nvPr>
          </p:nvGraphicFramePr>
          <p:xfrm>
            <a:off x="1785" y="16"/>
            <a:ext cx="1311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156" r:id="rId3" imgW="2082800" imgH="876300" progId="Equation.DSMT4">
                    <p:embed/>
                  </p:oleObj>
                </mc:Choice>
                <mc:Fallback>
                  <p:oleObj r:id="rId3" imgW="2082800" imgH="876300" progId="Equation.DSMT4">
                    <p:embed/>
                    <p:pic>
                      <p:nvPicPr>
                        <p:cNvPr id="0" name="对象 133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5" y="16"/>
                          <a:ext cx="1311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899" name="Text Box 11">
              <a:extLst>
                <a:ext uri="{FF2B5EF4-FFF2-40B4-BE49-F238E27FC236}">
                  <a16:creationId xmlns="" xmlns:a16="http://schemas.microsoft.com/office/drawing/2014/main" id="{C76A77BE-F175-4A00-A538-D1767830B7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0"/>
              <a:ext cx="266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例</a:t>
              </a:r>
              <a:r>
                <a:rPr lang="zh-CN" altLang="en-US" sz="2400" b="1" dirty="0"/>
                <a:t>　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解分式方程</a:t>
              </a:r>
            </a:p>
          </p:txBody>
        </p:sp>
      </p:grpSp>
      <p:graphicFrame>
        <p:nvGraphicFramePr>
          <p:cNvPr id="13317" name="对象 13316">
            <a:extLst>
              <a:ext uri="{FF2B5EF4-FFF2-40B4-BE49-F238E27FC236}">
                <a16:creationId xmlns="" xmlns:a16="http://schemas.microsoft.com/office/drawing/2014/main" id="{C8728DCD-736D-4360-96E9-A6CABB6F4F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101331"/>
              </p:ext>
            </p:extLst>
          </p:nvPr>
        </p:nvGraphicFramePr>
        <p:xfrm>
          <a:off x="1262063" y="2392363"/>
          <a:ext cx="5334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57" r:id="rId5" imgW="7112000" imgH="876300" progId="Equation.DSMT4">
                  <p:embed/>
                </p:oleObj>
              </mc:Choice>
              <mc:Fallback>
                <p:oleObj r:id="rId5" imgW="7112000" imgH="876300" progId="Equation.DSMT4">
                  <p:embed/>
                  <p:pic>
                    <p:nvPicPr>
                      <p:cNvPr id="0" name="对象 133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2063" y="2392363"/>
                        <a:ext cx="53340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8" name="组合 13317">
            <a:extLst>
              <a:ext uri="{FF2B5EF4-FFF2-40B4-BE49-F238E27FC236}">
                <a16:creationId xmlns="" xmlns:a16="http://schemas.microsoft.com/office/drawing/2014/main" id="{96C75470-2D82-487D-8DD7-535A4821B68C}"/>
              </a:ext>
            </a:extLst>
          </p:cNvPr>
          <p:cNvGrpSpPr>
            <a:grpSpLocks/>
          </p:cNvGrpSpPr>
          <p:nvPr/>
        </p:nvGrpSpPr>
        <p:grpSpPr bwMode="auto">
          <a:xfrm>
            <a:off x="1204595" y="3138488"/>
            <a:ext cx="2620963" cy="461962"/>
            <a:chOff x="0" y="-48"/>
            <a:chExt cx="2202" cy="388"/>
          </a:xfrm>
        </p:grpSpPr>
        <p:graphicFrame>
          <p:nvGraphicFramePr>
            <p:cNvPr id="80902" name="对象 13318">
              <a:extLst>
                <a:ext uri="{FF2B5EF4-FFF2-40B4-BE49-F238E27FC236}">
                  <a16:creationId xmlns="" xmlns:a16="http://schemas.microsoft.com/office/drawing/2014/main" id="{65D3C765-BA0E-46FE-88E5-1A153C5A970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3762468"/>
                </p:ext>
              </p:extLst>
            </p:nvPr>
          </p:nvGraphicFramePr>
          <p:xfrm>
            <a:off x="363" y="59"/>
            <a:ext cx="1839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158" name="Equation" r:id="rId7" imgW="2920680" imgH="342720" progId="Equation.DSMT4">
                    <p:embed/>
                  </p:oleObj>
                </mc:Choice>
                <mc:Fallback>
                  <p:oleObj name="Equation" r:id="rId7" imgW="2920680" imgH="342720" progId="Equation.DSMT4">
                    <p:embed/>
                    <p:pic>
                      <p:nvPicPr>
                        <p:cNvPr id="0" name="对象 133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" y="59"/>
                          <a:ext cx="1839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3" name="Text Box 18">
              <a:extLst>
                <a:ext uri="{FF2B5EF4-FFF2-40B4-BE49-F238E27FC236}">
                  <a16:creationId xmlns="" xmlns:a16="http://schemas.microsoft.com/office/drawing/2014/main" id="{FF39DAF4-18E2-4F89-A403-0BE9CE112B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-48"/>
              <a:ext cx="3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即</a:t>
              </a:r>
            </a:p>
          </p:txBody>
        </p:sp>
      </p:grpSp>
      <p:grpSp>
        <p:nvGrpSpPr>
          <p:cNvPr id="13321" name="组合 13320">
            <a:extLst>
              <a:ext uri="{FF2B5EF4-FFF2-40B4-BE49-F238E27FC236}">
                <a16:creationId xmlns="" xmlns:a16="http://schemas.microsoft.com/office/drawing/2014/main" id="{F41DA8E9-C905-4F1B-9F30-5759E842CA77}"/>
              </a:ext>
            </a:extLst>
          </p:cNvPr>
          <p:cNvGrpSpPr>
            <a:grpSpLocks/>
          </p:cNvGrpSpPr>
          <p:nvPr/>
        </p:nvGrpSpPr>
        <p:grpSpPr bwMode="auto">
          <a:xfrm>
            <a:off x="1203801" y="3662363"/>
            <a:ext cx="1306423" cy="461962"/>
            <a:chOff x="0" y="0"/>
            <a:chExt cx="1098" cy="388"/>
          </a:xfrm>
        </p:grpSpPr>
        <p:graphicFrame>
          <p:nvGraphicFramePr>
            <p:cNvPr id="80905" name="对象 13321">
              <a:extLst>
                <a:ext uri="{FF2B5EF4-FFF2-40B4-BE49-F238E27FC236}">
                  <a16:creationId xmlns="" xmlns:a16="http://schemas.microsoft.com/office/drawing/2014/main" id="{FB7A3702-C987-40B7-B9DC-73B10BADBDB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79594303"/>
                </p:ext>
              </p:extLst>
            </p:nvPr>
          </p:nvGraphicFramePr>
          <p:xfrm>
            <a:off x="690" y="92"/>
            <a:ext cx="408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159" r:id="rId9" imgW="647419" imgH="317362" progId="Equation.DSMT4">
                    <p:embed/>
                  </p:oleObj>
                </mc:Choice>
                <mc:Fallback>
                  <p:oleObj r:id="rId9" imgW="647419" imgH="317362" progId="Equation.DSMT4">
                    <p:embed/>
                    <p:pic>
                      <p:nvPicPr>
                        <p:cNvPr id="0" name="对象 133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0" y="92"/>
                          <a:ext cx="408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6" name="Text Box 22">
              <a:extLst>
                <a:ext uri="{FF2B5EF4-FFF2-40B4-BE49-F238E27FC236}">
                  <a16:creationId xmlns="" xmlns:a16="http://schemas.microsoft.com/office/drawing/2014/main" id="{979390E1-609B-4739-B579-246CAD702B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90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+mn-lt"/>
                  <a:ea typeface="仿宋" panose="02010609060101010101" pitchFamily="49" charset="-122"/>
                </a:rPr>
                <a:t>解得</a:t>
              </a:r>
            </a:p>
          </p:txBody>
        </p:sp>
      </p:grpSp>
      <p:sp>
        <p:nvSpPr>
          <p:cNvPr id="13324" name="Text Box 14">
            <a:extLst>
              <a:ext uri="{FF2B5EF4-FFF2-40B4-BE49-F238E27FC236}">
                <a16:creationId xmlns="" xmlns:a16="http://schemas.microsoft.com/office/drawing/2014/main" id="{A34559EB-1CAB-4844-B31D-13D8AB75D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807" y="1846263"/>
            <a:ext cx="1241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则得到，</a:t>
            </a:r>
          </a:p>
        </p:txBody>
      </p:sp>
      <p:grpSp>
        <p:nvGrpSpPr>
          <p:cNvPr id="13325" name="组合 13324">
            <a:extLst>
              <a:ext uri="{FF2B5EF4-FFF2-40B4-BE49-F238E27FC236}">
                <a16:creationId xmlns="" xmlns:a16="http://schemas.microsoft.com/office/drawing/2014/main" id="{EEB41FEA-81FA-4759-A793-44153A4DE0D8}"/>
              </a:ext>
            </a:extLst>
          </p:cNvPr>
          <p:cNvGrpSpPr>
            <a:grpSpLocks/>
          </p:cNvGrpSpPr>
          <p:nvPr/>
        </p:nvGrpSpPr>
        <p:grpSpPr bwMode="auto">
          <a:xfrm>
            <a:off x="1126807" y="1384301"/>
            <a:ext cx="6707175" cy="461962"/>
            <a:chOff x="0" y="0"/>
            <a:chExt cx="5634" cy="388"/>
          </a:xfrm>
        </p:grpSpPr>
        <p:graphicFrame>
          <p:nvGraphicFramePr>
            <p:cNvPr id="80909" name="对象 13325">
              <a:extLst>
                <a:ext uri="{FF2B5EF4-FFF2-40B4-BE49-F238E27FC236}">
                  <a16:creationId xmlns="" xmlns:a16="http://schemas.microsoft.com/office/drawing/2014/main" id="{C3E2059C-8C37-4418-8AC1-A1F25BE6ECF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05440188"/>
                </p:ext>
              </p:extLst>
            </p:nvPr>
          </p:nvGraphicFramePr>
          <p:xfrm>
            <a:off x="4003" y="67"/>
            <a:ext cx="1631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160" r:id="rId11" imgW="2589676" imgH="330057" progId="Equation.DSMT4">
                    <p:embed/>
                  </p:oleObj>
                </mc:Choice>
                <mc:Fallback>
                  <p:oleObj r:id="rId11" imgW="2589676" imgH="330057" progId="Equation.DSMT4">
                    <p:embed/>
                    <p:pic>
                      <p:nvPicPr>
                        <p:cNvPr id="0" name="对象 133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3" y="67"/>
                          <a:ext cx="1631" cy="2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10" name="Text Box 24">
              <a:extLst>
                <a:ext uri="{FF2B5EF4-FFF2-40B4-BE49-F238E27FC236}">
                  <a16:creationId xmlns="" xmlns:a16="http://schemas.microsoft.com/office/drawing/2014/main" id="{7FAB4733-3EC7-47E0-A5CA-0F2C5371D1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35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方程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两边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同乘各分母的最简公分母 </a:t>
              </a:r>
              <a:r>
                <a:rPr lang="zh-CN" altLang="en-US" sz="2400" b="1" dirty="0">
                  <a:solidFill>
                    <a:schemeClr val="hlink"/>
                  </a:solidFill>
                  <a:latin typeface="+mn-lt"/>
                  <a:ea typeface="仿宋" panose="02010609060101010101" pitchFamily="49" charset="-122"/>
                </a:rPr>
                <a:t>   </a:t>
              </a:r>
            </a:p>
          </p:txBody>
        </p:sp>
      </p:grp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5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3">
            <a:extLst>
              <a:ext uri="{FF2B5EF4-FFF2-40B4-BE49-F238E27FC236}">
                <a16:creationId xmlns="" xmlns:a16="http://schemas.microsoft.com/office/drawing/2014/main" id="{41BF60AC-1C46-4894-B8C3-056EF77CD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3" y="4657725"/>
            <a:ext cx="557053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2100" b="1">
                <a:latin typeface="宋体" panose="02010600030101010101" pitchFamily="2" charset="-122"/>
              </a:rPr>
              <a:t> 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2100" b="1">
                <a:latin typeface="宋体" panose="02010600030101010101" pitchFamily="2" charset="-122"/>
              </a:rPr>
              <a:t> </a:t>
            </a: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400" b="1">
              <a:latin typeface="Calibri" panose="020F0502020204030204" pitchFamily="3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400">
              <a:latin typeface="Calibri" panose="020F0502020204030204" pitchFamily="34" charset="0"/>
            </a:endParaRPr>
          </a:p>
        </p:txBody>
      </p:sp>
      <p:sp>
        <p:nvSpPr>
          <p:cNvPr id="81922" name="Rectangle 5">
            <a:extLst>
              <a:ext uri="{FF2B5EF4-FFF2-40B4-BE49-F238E27FC236}">
                <a16:creationId xmlns="" xmlns:a16="http://schemas.microsoft.com/office/drawing/2014/main" id="{DA34EEC9-A68A-4452-B5D2-C62598DE8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1923" name="Rectangle 7">
            <a:extLst>
              <a:ext uri="{FF2B5EF4-FFF2-40B4-BE49-F238E27FC236}">
                <a16:creationId xmlns="" xmlns:a16="http://schemas.microsoft.com/office/drawing/2014/main" id="{86BF168F-09EA-4068-A291-E91B3C029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1925" name="组合 14341">
            <a:extLst>
              <a:ext uri="{FF2B5EF4-FFF2-40B4-BE49-F238E27FC236}">
                <a16:creationId xmlns="" xmlns:a16="http://schemas.microsoft.com/office/drawing/2014/main" id="{410A64A1-7467-4E9D-A5A2-4D06E02C115A}"/>
              </a:ext>
            </a:extLst>
          </p:cNvPr>
          <p:cNvGrpSpPr>
            <a:grpSpLocks/>
          </p:cNvGrpSpPr>
          <p:nvPr/>
        </p:nvGrpSpPr>
        <p:grpSpPr bwMode="auto">
          <a:xfrm>
            <a:off x="714375" y="489250"/>
            <a:ext cx="7511951" cy="1027566"/>
            <a:chOff x="0" y="0"/>
            <a:chExt cx="6310" cy="862"/>
          </a:xfrm>
        </p:grpSpPr>
        <p:sp>
          <p:nvSpPr>
            <p:cNvPr id="81926" name="Text Box 30">
              <a:extLst>
                <a:ext uri="{FF2B5EF4-FFF2-40B4-BE49-F238E27FC236}">
                  <a16:creationId xmlns="" xmlns:a16="http://schemas.microsoft.com/office/drawing/2014/main" id="{59C47DDF-1FD8-4B3A-BAD0-DC8CFB534E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84"/>
              <a:ext cx="551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你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得到的解    是分式方程</a:t>
              </a:r>
              <a:endParaRPr lang="zh-CN" altLang="en-US" sz="2400" b="1" dirty="0">
                <a:solidFill>
                  <a:schemeClr val="hlink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81927" name="对象 14343">
              <a:extLst>
                <a:ext uri="{FF2B5EF4-FFF2-40B4-BE49-F238E27FC236}">
                  <a16:creationId xmlns="" xmlns:a16="http://schemas.microsoft.com/office/drawing/2014/main" id="{E7623270-CEE3-40CA-A5E8-CCE37800E42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2657085"/>
                </p:ext>
              </p:extLst>
            </p:nvPr>
          </p:nvGraphicFramePr>
          <p:xfrm>
            <a:off x="2266" y="192"/>
            <a:ext cx="352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42" r:id="rId3" imgW="558558" imgH="317362" progId="Equation.DSMT4">
                    <p:embed/>
                  </p:oleObj>
                </mc:Choice>
                <mc:Fallback>
                  <p:oleObj r:id="rId3" imgW="558558" imgH="317362" progId="Equation.DSMT4">
                    <p:embed/>
                    <p:pic>
                      <p:nvPicPr>
                        <p:cNvPr id="0" name="对象 143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6" y="192"/>
                          <a:ext cx="352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28" name="对象 14344">
              <a:extLst>
                <a:ext uri="{FF2B5EF4-FFF2-40B4-BE49-F238E27FC236}">
                  <a16:creationId xmlns="" xmlns:a16="http://schemas.microsoft.com/office/drawing/2014/main" id="{287EC835-60D6-4177-91ED-B445F6A807E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79605"/>
                </p:ext>
              </p:extLst>
            </p:nvPr>
          </p:nvGraphicFramePr>
          <p:xfrm>
            <a:off x="4104" y="0"/>
            <a:ext cx="1199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43" r:id="rId5" imgW="1905000" imgH="876300" progId="Equation.DSMT4">
                    <p:embed/>
                  </p:oleObj>
                </mc:Choice>
                <mc:Fallback>
                  <p:oleObj r:id="rId5" imgW="1905000" imgH="876300" progId="Equation.DSMT4">
                    <p:embed/>
                    <p:pic>
                      <p:nvPicPr>
                        <p:cNvPr id="0" name="对象 143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4" y="0"/>
                          <a:ext cx="1199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29" name="矩形 14345">
              <a:extLst>
                <a:ext uri="{FF2B5EF4-FFF2-40B4-BE49-F238E27FC236}">
                  <a16:creationId xmlns="" xmlns:a16="http://schemas.microsoft.com/office/drawing/2014/main" id="{5466A91A-4A61-489A-AC6A-13614302D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75"/>
              <a:ext cx="197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的解吗？　　　</a:t>
              </a:r>
            </a:p>
          </p:txBody>
        </p:sp>
      </p:grpSp>
      <p:sp>
        <p:nvSpPr>
          <p:cNvPr id="81935" name="文本框 2">
            <a:extLst>
              <a:ext uri="{FF2B5EF4-FFF2-40B4-BE49-F238E27FC236}">
                <a16:creationId xmlns="" xmlns:a16="http://schemas.microsoft.com/office/drawing/2014/main" id="{2E2BEB69-C66A-4DA2-BC2D-FA97C78B5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782" y="1610588"/>
            <a:ext cx="6113791" cy="267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检验：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把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代入分式方程得：</a:t>
            </a:r>
          </a:p>
          <a:p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左边</a:t>
            </a:r>
            <a:r>
              <a:rPr lang="en-US" altLang="zh-CN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</a:t>
            </a:r>
          </a:p>
          <a:p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右边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</a:t>
            </a:r>
          </a:p>
          <a:p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左边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右边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itchFamily="49" charset="-122"/>
              </a:rPr>
              <a:t>，所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=6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是原方程的解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itchFamily="49" charset="-122"/>
              </a:rPr>
              <a:t>.</a:t>
            </a:r>
          </a:p>
        </p:txBody>
      </p:sp>
      <p:graphicFrame>
        <p:nvGraphicFramePr>
          <p:cNvPr id="81936" name="对象 3">
            <a:hlinkClick r:id="" action="ppaction://ole?verb=1"/>
            <a:extLst>
              <a:ext uri="{FF2B5EF4-FFF2-40B4-BE49-F238E27FC236}">
                <a16:creationId xmlns="" xmlns:a16="http://schemas.microsoft.com/office/drawing/2014/main" id="{09E1AA7B-D23C-4491-AA42-643619A581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485065"/>
              </p:ext>
            </p:extLst>
          </p:nvPr>
        </p:nvGraphicFramePr>
        <p:xfrm>
          <a:off x="1775922" y="2329804"/>
          <a:ext cx="1366239" cy="53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4" r:id="rId7" imgW="1002960" imgH="393480" progId="Equation.KSEE3">
                  <p:embed/>
                </p:oleObj>
              </mc:Choice>
              <mc:Fallback>
                <p:oleObj r:id="rId7" imgW="1002960" imgH="39348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922" y="2329804"/>
                        <a:ext cx="1366239" cy="5375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7" name="对象 4">
            <a:hlinkClick r:id="" action="ppaction://ole?verb=1"/>
            <a:extLst>
              <a:ext uri="{FF2B5EF4-FFF2-40B4-BE49-F238E27FC236}">
                <a16:creationId xmlns="" xmlns:a16="http://schemas.microsoft.com/office/drawing/2014/main" id="{94CE0551-8241-4FCF-80DF-65434103D8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203415"/>
              </p:ext>
            </p:extLst>
          </p:nvPr>
        </p:nvGraphicFramePr>
        <p:xfrm>
          <a:off x="1762589" y="3050290"/>
          <a:ext cx="1365604" cy="55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5" r:id="rId9" imgW="977760" imgH="393480" progId="Equation.KSEE3">
                  <p:embed/>
                </p:oleObj>
              </mc:Choice>
              <mc:Fallback>
                <p:oleObj r:id="rId9" imgW="977760" imgH="39348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589" y="3050290"/>
                        <a:ext cx="1365604" cy="55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76577" y="58315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66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追问：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4">
            <a:extLst>
              <a:ext uri="{FF2B5EF4-FFF2-40B4-BE49-F238E27FC236}">
                <a16:creationId xmlns="" xmlns:a16="http://schemas.microsoft.com/office/drawing/2014/main" id="{721100F7-0146-4E5F-B47C-6302F4D14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2946" name="组合 15362">
            <a:extLst>
              <a:ext uri="{FF2B5EF4-FFF2-40B4-BE49-F238E27FC236}">
                <a16:creationId xmlns="" xmlns:a16="http://schemas.microsoft.com/office/drawing/2014/main" id="{69DACF9B-CC96-4B21-8A96-EBC8F87BD13A}"/>
              </a:ext>
            </a:extLst>
          </p:cNvPr>
          <p:cNvGrpSpPr>
            <a:grpSpLocks/>
          </p:cNvGrpSpPr>
          <p:nvPr/>
        </p:nvGrpSpPr>
        <p:grpSpPr bwMode="auto">
          <a:xfrm>
            <a:off x="1918970" y="666579"/>
            <a:ext cx="3485862" cy="666750"/>
            <a:chOff x="1152" y="0"/>
            <a:chExt cx="2927" cy="560"/>
          </a:xfrm>
        </p:grpSpPr>
        <p:graphicFrame>
          <p:nvGraphicFramePr>
            <p:cNvPr id="82947" name="对象 15363">
              <a:extLst>
                <a:ext uri="{FF2B5EF4-FFF2-40B4-BE49-F238E27FC236}">
                  <a16:creationId xmlns="" xmlns:a16="http://schemas.microsoft.com/office/drawing/2014/main" id="{3487FE54-2B89-4284-9B0F-D97C911B130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51" y="0"/>
            <a:ext cx="1328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69" r:id="rId3" imgW="2108200" imgH="889000" progId="Equation.DSMT4">
                    <p:embed/>
                  </p:oleObj>
                </mc:Choice>
                <mc:Fallback>
                  <p:oleObj r:id="rId3" imgW="2108200" imgH="889000" progId="Equation.DSMT4">
                    <p:embed/>
                    <p:pic>
                      <p:nvPicPr>
                        <p:cNvPr id="0" name="对象 153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1" y="0"/>
                          <a:ext cx="1328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948" name="Text Box 7">
              <a:extLst>
                <a:ext uri="{FF2B5EF4-FFF2-40B4-BE49-F238E27FC236}">
                  <a16:creationId xmlns="" xmlns:a16="http://schemas.microsoft.com/office/drawing/2014/main" id="{F242F1A6-2812-47AB-A4C9-A811204A58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127"/>
              <a:ext cx="15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解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分式方程：   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</a:t>
              </a:r>
            </a:p>
          </p:txBody>
        </p:sp>
      </p:grpSp>
      <p:sp>
        <p:nvSpPr>
          <p:cNvPr id="82949" name="Rectangle 8">
            <a:extLst>
              <a:ext uri="{FF2B5EF4-FFF2-40B4-BE49-F238E27FC236}">
                <a16:creationId xmlns="" xmlns:a16="http://schemas.microsoft.com/office/drawing/2014/main" id="{D7BDAB6A-470F-4C64-A731-2A3629CCA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2950" name="Rectangle 9">
            <a:extLst>
              <a:ext uri="{FF2B5EF4-FFF2-40B4-BE49-F238E27FC236}">
                <a16:creationId xmlns="" xmlns:a16="http://schemas.microsoft.com/office/drawing/2014/main" id="{C4E10B99-2724-4614-A35F-10CAB8896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2951" name="Rectangle 10">
            <a:extLst>
              <a:ext uri="{FF2B5EF4-FFF2-40B4-BE49-F238E27FC236}">
                <a16:creationId xmlns="" xmlns:a16="http://schemas.microsoft.com/office/drawing/2014/main" id="{A5F63444-6F13-42FE-ADBF-C77BD799B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15370" name="组合 15369">
            <a:extLst>
              <a:ext uri="{FF2B5EF4-FFF2-40B4-BE49-F238E27FC236}">
                <a16:creationId xmlns="" xmlns:a16="http://schemas.microsoft.com/office/drawing/2014/main" id="{29891BE3-1602-4B35-B1B3-D8B43E4822D6}"/>
              </a:ext>
            </a:extLst>
          </p:cNvPr>
          <p:cNvGrpSpPr>
            <a:grpSpLocks/>
          </p:cNvGrpSpPr>
          <p:nvPr/>
        </p:nvGrpSpPr>
        <p:grpSpPr bwMode="auto">
          <a:xfrm>
            <a:off x="493713" y="3188081"/>
            <a:ext cx="8278812" cy="1200746"/>
            <a:chOff x="0" y="0"/>
            <a:chExt cx="5738" cy="1008"/>
          </a:xfrm>
        </p:grpSpPr>
        <p:sp>
          <p:nvSpPr>
            <p:cNvPr id="82954" name="矩形 15370">
              <a:extLst>
                <a:ext uri="{FF2B5EF4-FFF2-40B4-BE49-F238E27FC236}">
                  <a16:creationId xmlns="" xmlns:a16="http://schemas.microsoft.com/office/drawing/2014/main" id="{A5763397-8DA5-46DB-8C2E-08610AA74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3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</a:rPr>
                <a:t>　　　　 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是原分式方程</a:t>
              </a:r>
              <a:r>
                <a:rPr lang="zh-CN" altLang="en-US" sz="24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变形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后的</a:t>
              </a:r>
              <a:r>
                <a:rPr lang="zh-CN" altLang="en-US" sz="2400" b="1" dirty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整式方程的解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，但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仿宋" pitchFamily="49" charset="-122"/>
                  <a:ea typeface="仿宋" pitchFamily="49" charset="-122"/>
                </a:rPr>
                <a:t>不是</a:t>
              </a:r>
              <a:r>
                <a:rPr lang="zh-CN" altLang="en-US" sz="2400" b="1" dirty="0" smtClean="0">
                  <a:latin typeface="仿宋" pitchFamily="49" charset="-122"/>
                  <a:ea typeface="仿宋" pitchFamily="49" charset="-122"/>
                </a:rPr>
                <a:t>原</a:t>
              </a:r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分式方程的解．</a:t>
              </a:r>
            </a:p>
          </p:txBody>
        </p:sp>
        <p:graphicFrame>
          <p:nvGraphicFramePr>
            <p:cNvPr id="82955" name="对象 15371">
              <a:extLst>
                <a:ext uri="{FF2B5EF4-FFF2-40B4-BE49-F238E27FC236}">
                  <a16:creationId xmlns="" xmlns:a16="http://schemas.microsoft.com/office/drawing/2014/main" id="{2F04DACE-A58F-438B-BD11-3461707C980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1535566"/>
                </p:ext>
              </p:extLst>
            </p:nvPr>
          </p:nvGraphicFramePr>
          <p:xfrm>
            <a:off x="480" y="172"/>
            <a:ext cx="486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170" r:id="rId5" imgW="571252" imgH="304668" progId="Equation.DSMT4">
                    <p:embed/>
                  </p:oleObj>
                </mc:Choice>
                <mc:Fallback>
                  <p:oleObj r:id="rId5" imgW="571252" imgH="304668" progId="Equation.DSMT4">
                    <p:embed/>
                    <p:pic>
                      <p:nvPicPr>
                        <p:cNvPr id="0" name="对象 153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172"/>
                          <a:ext cx="486" cy="2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6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07393" y="82550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116" y="1710097"/>
            <a:ext cx="7702819" cy="1071563"/>
            <a:chOff x="527116" y="1777209"/>
            <a:chExt cx="7702819" cy="1071563"/>
          </a:xfrm>
        </p:grpSpPr>
        <p:grpSp>
          <p:nvGrpSpPr>
            <p:cNvPr id="15373" name="组合 15372">
              <a:extLst>
                <a:ext uri="{FF2B5EF4-FFF2-40B4-BE49-F238E27FC236}">
                  <a16:creationId xmlns="" xmlns:a16="http://schemas.microsoft.com/office/drawing/2014/main" id="{5280BDC4-3CB7-4D0C-9BA5-2CE158A912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116" y="1777209"/>
              <a:ext cx="7702819" cy="1071563"/>
              <a:chOff x="0" y="0"/>
              <a:chExt cx="6470" cy="900"/>
            </a:xfrm>
          </p:grpSpPr>
          <p:sp>
            <p:nvSpPr>
              <p:cNvPr id="82957" name="Text Box 12">
                <a:extLst>
                  <a:ext uri="{FF2B5EF4-FFF2-40B4-BE49-F238E27FC236}">
                    <a16:creationId xmlns="" xmlns:a16="http://schemas.microsoft.com/office/drawing/2014/main" id="{9BC5DBDB-8B6D-4E18-B1F0-7F01C1900A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6" y="97"/>
                <a:ext cx="544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你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得到的解        是分式方程</a:t>
                </a:r>
                <a:endParaRPr lang="zh-CN" altLang="en-US" sz="2800" dirty="0">
                  <a:latin typeface="+mn-lt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82958" name="对象 15374">
                <a:extLst>
                  <a:ext uri="{FF2B5EF4-FFF2-40B4-BE49-F238E27FC236}">
                    <a16:creationId xmlns="" xmlns:a16="http://schemas.microsoft.com/office/drawing/2014/main" id="{2446C79A-90FD-48FC-A9D8-9D588E149CA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40027846"/>
                  </p:ext>
                </p:extLst>
              </p:nvPr>
            </p:nvGraphicFramePr>
            <p:xfrm>
              <a:off x="4357" y="0"/>
              <a:ext cx="1223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171" r:id="rId7" imgW="1943100" imgH="889000" progId="Equation.DSMT4">
                      <p:embed/>
                    </p:oleObj>
                  </mc:Choice>
                  <mc:Fallback>
                    <p:oleObj r:id="rId7" imgW="1943100" imgH="889000" progId="Equation.DSMT4">
                      <p:embed/>
                      <p:pic>
                        <p:nvPicPr>
                          <p:cNvPr id="0" name="对象 1537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57" y="0"/>
                            <a:ext cx="1223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2959" name="对象 15375">
                <a:extLst>
                  <a:ext uri="{FF2B5EF4-FFF2-40B4-BE49-F238E27FC236}">
                    <a16:creationId xmlns="" xmlns:a16="http://schemas.microsoft.com/office/drawing/2014/main" id="{8BCB73CF-0219-4F65-8E83-BB741D1A6F2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537" y="223"/>
              <a:ext cx="360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172" r:id="rId9" imgW="571252" imgH="304668" progId="Equation.DSMT4">
                      <p:embed/>
                    </p:oleObj>
                  </mc:Choice>
                  <mc:Fallback>
                    <p:oleObj r:id="rId9" imgW="571252" imgH="304668" progId="Equation.DSMT4">
                      <p:embed/>
                      <p:pic>
                        <p:nvPicPr>
                          <p:cNvPr id="0" name="对象 1537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37" y="223"/>
                            <a:ext cx="360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960" name="矩形 15376">
                <a:extLst>
                  <a:ext uri="{FF2B5EF4-FFF2-40B4-BE49-F238E27FC236}">
                    <a16:creationId xmlns="" xmlns:a16="http://schemas.microsoft.com/office/drawing/2014/main" id="{0ED469BB-9203-40B8-808B-791AA365F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12"/>
                <a:ext cx="353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的解吗？该如何验证呢？　　</a:t>
                </a: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649964" y="1873851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追问</a:t>
              </a:r>
              <a:r>
                <a:rPr lang="en-US" altLang="zh-CN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1</a:t>
              </a:r>
              <a:r>
                <a:rPr lang="zh-CN" altLang="en-US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：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组合 16386">
            <a:extLst>
              <a:ext uri="{FF2B5EF4-FFF2-40B4-BE49-F238E27FC236}">
                <a16:creationId xmlns="" xmlns:a16="http://schemas.microsoft.com/office/drawing/2014/main" id="{FCE2A11B-E5AF-42F0-9917-3FDAFA975536}"/>
              </a:ext>
            </a:extLst>
          </p:cNvPr>
          <p:cNvGrpSpPr>
            <a:grpSpLocks/>
          </p:cNvGrpSpPr>
          <p:nvPr/>
        </p:nvGrpSpPr>
        <p:grpSpPr bwMode="auto">
          <a:xfrm>
            <a:off x="535814" y="553657"/>
            <a:ext cx="8445807" cy="2360940"/>
            <a:chOff x="-478" y="-157"/>
            <a:chExt cx="7094" cy="1982"/>
          </a:xfrm>
        </p:grpSpPr>
        <p:sp>
          <p:nvSpPr>
            <p:cNvPr id="83971" name="Text Box 5">
              <a:extLst>
                <a:ext uri="{FF2B5EF4-FFF2-40B4-BE49-F238E27FC236}">
                  <a16:creationId xmlns="" xmlns:a16="http://schemas.microsoft.com/office/drawing/2014/main" id="{FFBC29CD-AEC0-484E-9E23-35D504CA5B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3" y="-157"/>
              <a:ext cx="7089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       上面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两个分式方程的求解过程中，同样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是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去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分母将分式方程化为整式方程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，为什么整式方程                 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的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解    是分式方程</a:t>
              </a:r>
            </a:p>
          </p:txBody>
        </p:sp>
        <p:graphicFrame>
          <p:nvGraphicFramePr>
            <p:cNvPr id="83972" name="对象 16388">
              <a:extLst>
                <a:ext uri="{FF2B5EF4-FFF2-40B4-BE49-F238E27FC236}">
                  <a16:creationId xmlns="" xmlns:a16="http://schemas.microsoft.com/office/drawing/2014/main" id="{0142D3D0-F99E-4DF8-A45A-1283F6CB80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310114"/>
                </p:ext>
              </p:extLst>
            </p:nvPr>
          </p:nvGraphicFramePr>
          <p:xfrm>
            <a:off x="4064" y="453"/>
            <a:ext cx="2383" cy="2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260" r:id="rId3" imgW="2843566" imgH="330057" progId="Equation.DSMT4">
                    <p:embed/>
                  </p:oleObj>
                </mc:Choice>
                <mc:Fallback>
                  <p:oleObj r:id="rId3" imgW="2843566" imgH="330057" progId="Equation.DSMT4">
                    <p:embed/>
                    <p:pic>
                      <p:nvPicPr>
                        <p:cNvPr id="0" name="对象 16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4" y="453"/>
                          <a:ext cx="2383" cy="2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4" name="对象 16390">
              <a:extLst>
                <a:ext uri="{FF2B5EF4-FFF2-40B4-BE49-F238E27FC236}">
                  <a16:creationId xmlns="" xmlns:a16="http://schemas.microsoft.com/office/drawing/2014/main" id="{DD70AA28-8B64-4285-AD5A-C93561C6072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33677"/>
                </p:ext>
              </p:extLst>
            </p:nvPr>
          </p:nvGraphicFramePr>
          <p:xfrm>
            <a:off x="188" y="923"/>
            <a:ext cx="398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261" r:id="rId5" imgW="558558" imgH="317362" progId="Equation.DSMT4">
                    <p:embed/>
                  </p:oleObj>
                </mc:Choice>
                <mc:Fallback>
                  <p:oleObj r:id="rId5" imgW="558558" imgH="317362" progId="Equation.DSMT4">
                    <p:embed/>
                    <p:pic>
                      <p:nvPicPr>
                        <p:cNvPr id="0" name="对象 163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" y="923"/>
                          <a:ext cx="398" cy="2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5" name="对象 16391">
              <a:extLst>
                <a:ext uri="{FF2B5EF4-FFF2-40B4-BE49-F238E27FC236}">
                  <a16:creationId xmlns="" xmlns:a16="http://schemas.microsoft.com/office/drawing/2014/main" id="{353A5F3E-359A-4FC5-95E5-ED43414A651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1809890"/>
                </p:ext>
              </p:extLst>
            </p:nvPr>
          </p:nvGraphicFramePr>
          <p:xfrm>
            <a:off x="2061" y="724"/>
            <a:ext cx="120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262" r:id="rId7" imgW="1905000" imgH="876300" progId="Equation.DSMT4">
                    <p:embed/>
                  </p:oleObj>
                </mc:Choice>
                <mc:Fallback>
                  <p:oleObj r:id="rId7" imgW="1905000" imgH="876300" progId="Equation.DSMT4">
                    <p:embed/>
                    <p:pic>
                      <p:nvPicPr>
                        <p:cNvPr id="0" name="对象 163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1" y="724"/>
                          <a:ext cx="120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6" name="对象 16392">
              <a:extLst>
                <a:ext uri="{FF2B5EF4-FFF2-40B4-BE49-F238E27FC236}">
                  <a16:creationId xmlns="" xmlns:a16="http://schemas.microsoft.com/office/drawing/2014/main" id="{16D18375-2E3B-474A-8F13-95D3190DC90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63515950"/>
                </p:ext>
              </p:extLst>
            </p:nvPr>
          </p:nvGraphicFramePr>
          <p:xfrm>
            <a:off x="148" y="1437"/>
            <a:ext cx="472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263" name="Equation" r:id="rId9" imgW="571252" imgH="304668" progId="Equation.DSMT4">
                    <p:embed/>
                  </p:oleObj>
                </mc:Choice>
                <mc:Fallback>
                  <p:oleObj name="Equation" r:id="rId9" imgW="571252" imgH="304668" progId="Equation.DSMT4">
                    <p:embed/>
                    <p:pic>
                      <p:nvPicPr>
                        <p:cNvPr id="0" name="对象 163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" y="1437"/>
                          <a:ext cx="472" cy="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3977" name="矩形 16393">
              <a:extLst>
                <a:ext uri="{FF2B5EF4-FFF2-40B4-BE49-F238E27FC236}">
                  <a16:creationId xmlns="" xmlns:a16="http://schemas.microsoft.com/office/drawing/2014/main" id="{3847240F-9EF3-40DD-8CB6-18B728AF5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5" y="811"/>
              <a:ext cx="314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楷体" pitchFamily="49" charset="-122"/>
                </a:rPr>
                <a:t>的解，而整式</a:t>
              </a:r>
              <a:r>
                <a:rPr lang="zh-CN" altLang="en-US" sz="2400" b="1" dirty="0" smtClean="0">
                  <a:latin typeface="+mn-lt"/>
                  <a:ea typeface="楷体" pitchFamily="49" charset="-122"/>
                </a:rPr>
                <a:t>方程</a:t>
              </a:r>
              <a:r>
                <a:rPr lang="en-US" altLang="zh-CN" sz="2400" b="1" i="1" dirty="0" smtClean="0">
                  <a:latin typeface="+mn-lt"/>
                  <a:ea typeface="楷体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latin typeface="+mn-lt"/>
                  <a:ea typeface="楷体" pitchFamily="49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2400" b="1" dirty="0" smtClean="0">
                  <a:latin typeface="+mn-lt"/>
                  <a:ea typeface="楷体" pitchFamily="49" charset="-122"/>
                </a:rPr>
                <a:t>5=10</a:t>
              </a:r>
              <a:endParaRPr lang="zh-CN" altLang="en-US" sz="2400" b="1" dirty="0">
                <a:latin typeface="+mn-lt"/>
                <a:ea typeface="楷体" pitchFamily="49" charset="-122"/>
              </a:endParaRPr>
            </a:p>
          </p:txBody>
        </p:sp>
        <p:sp>
          <p:nvSpPr>
            <p:cNvPr id="83978" name="矩形 16394">
              <a:extLst>
                <a:ext uri="{FF2B5EF4-FFF2-40B4-BE49-F238E27FC236}">
                  <a16:creationId xmlns="" xmlns:a16="http://schemas.microsoft.com/office/drawing/2014/main" id="{3491A7AA-BD98-49A7-AE27-B43D0C5B4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78" y="1365"/>
              <a:ext cx="7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解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　</a:t>
              </a:r>
            </a:p>
          </p:txBody>
        </p:sp>
        <p:grpSp>
          <p:nvGrpSpPr>
            <p:cNvPr id="83979" name="组合 16395">
              <a:extLst>
                <a:ext uri="{FF2B5EF4-FFF2-40B4-BE49-F238E27FC236}">
                  <a16:creationId xmlns="" xmlns:a16="http://schemas.microsoft.com/office/drawing/2014/main" id="{2D74BCFB-CF17-4B3C-924A-7C7DBEA4D8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7" y="1265"/>
              <a:ext cx="4170" cy="560"/>
              <a:chOff x="523" y="-278"/>
              <a:chExt cx="4170" cy="560"/>
            </a:xfrm>
          </p:grpSpPr>
          <p:graphicFrame>
            <p:nvGraphicFramePr>
              <p:cNvPr id="83980" name="对象 16396">
                <a:extLst>
                  <a:ext uri="{FF2B5EF4-FFF2-40B4-BE49-F238E27FC236}">
                    <a16:creationId xmlns="" xmlns:a16="http://schemas.microsoft.com/office/drawing/2014/main" id="{82E315D4-CC03-4DB6-95D0-1363EB92ADE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3071386"/>
                  </p:ext>
                </p:extLst>
              </p:nvPr>
            </p:nvGraphicFramePr>
            <p:xfrm>
              <a:off x="2460" y="-278"/>
              <a:ext cx="1223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4264" r:id="rId11" imgW="1943100" imgH="889000" progId="Equation.DSMT4">
                      <p:embed/>
                    </p:oleObj>
                  </mc:Choice>
                  <mc:Fallback>
                    <p:oleObj r:id="rId11" imgW="1943100" imgH="889000" progId="Equation.DSMT4">
                      <p:embed/>
                      <p:pic>
                        <p:nvPicPr>
                          <p:cNvPr id="0" name="对象 1639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60" y="-278"/>
                            <a:ext cx="1223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3981" name="矩形 16397">
                <a:extLst>
                  <a:ext uri="{FF2B5EF4-FFF2-40B4-BE49-F238E27FC236}">
                    <a16:creationId xmlns="" xmlns:a16="http://schemas.microsoft.com/office/drawing/2014/main" id="{74E591CD-4389-46E6-90A5-BCBCDC10AB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" y="-172"/>
                <a:ext cx="223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却不是分式方程　</a:t>
                </a:r>
              </a:p>
            </p:txBody>
          </p:sp>
          <p:sp>
            <p:nvSpPr>
              <p:cNvPr id="83982" name="矩形 16398">
                <a:extLst>
                  <a:ext uri="{FF2B5EF4-FFF2-40B4-BE49-F238E27FC236}">
                    <a16:creationId xmlns="" xmlns:a16="http://schemas.microsoft.com/office/drawing/2014/main" id="{1B762A36-0824-46D1-A6AF-1932DCFFF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5" y="-168"/>
                <a:ext cx="1048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的解？</a:t>
                </a:r>
              </a:p>
            </p:txBody>
          </p:sp>
        </p:grpSp>
      </p:grpSp>
      <p:grpSp>
        <p:nvGrpSpPr>
          <p:cNvPr id="2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3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56722" y="64667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66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追问</a:t>
            </a:r>
            <a:r>
              <a:rPr lang="en-US" altLang="zh-CN" sz="2400" b="1" dirty="0">
                <a:solidFill>
                  <a:srgbClr val="006666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006666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</a:p>
        </p:txBody>
      </p:sp>
      <p:sp>
        <p:nvSpPr>
          <p:cNvPr id="28" name="矩形 17410">
            <a:extLst>
              <a:ext uri="{FF2B5EF4-FFF2-40B4-BE49-F238E27FC236}">
                <a16:creationId xmlns="" xmlns:a16="http://schemas.microsoft.com/office/drawing/2014/main" id="{1F3D302E-A489-4FB2-B883-5D8AD2A6A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356" y="2906713"/>
            <a:ext cx="8362585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原因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</a:p>
          <a:p>
            <a:pPr eaLnBrk="0" hangingPunct="0"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在去分母的过程中，对原分式方程进行了变形，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而这种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变形是否引起分式方程解的变化，主要取决于所</a:t>
            </a:r>
            <a:r>
              <a:rPr lang="zh-CN" altLang="en-US" sz="2400" b="1" dirty="0" smtClean="0">
                <a:latin typeface="+mn-lt"/>
                <a:ea typeface="仿宋" pitchFamily="49" charset="-122"/>
              </a:rPr>
              <a:t>乘的</a:t>
            </a:r>
            <a:r>
              <a:rPr lang="zh-CN" altLang="en-US" sz="2400" b="1" dirty="0">
                <a:latin typeface="+mn-lt"/>
                <a:ea typeface="仿宋" pitchFamily="49" charset="-122"/>
              </a:rPr>
              <a:t>最简公分母是否为</a:t>
            </a:r>
            <a:r>
              <a:rPr lang="en-US" altLang="zh-CN" sz="2400" b="1" dirty="0">
                <a:latin typeface="+mn-lt"/>
                <a:ea typeface="仿宋" pitchFamily="49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7">
            <a:extLst>
              <a:ext uri="{FF2B5EF4-FFF2-40B4-BE49-F238E27FC236}">
                <a16:creationId xmlns="" xmlns:a16="http://schemas.microsoft.com/office/drawing/2014/main" id="{9445C9BB-3CC3-4CAD-9EB3-64AA430DD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88" y="1706563"/>
            <a:ext cx="496887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/>
          </a:p>
        </p:txBody>
      </p:sp>
      <p:sp>
        <p:nvSpPr>
          <p:cNvPr id="86019" name="Rectangle 12">
            <a:extLst>
              <a:ext uri="{FF2B5EF4-FFF2-40B4-BE49-F238E27FC236}">
                <a16:creationId xmlns="" xmlns:a16="http://schemas.microsoft.com/office/drawing/2014/main" id="{D309A13F-26EC-4698-B811-872669041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0" name="Rectangle 14">
            <a:extLst>
              <a:ext uri="{FF2B5EF4-FFF2-40B4-BE49-F238E27FC236}">
                <a16:creationId xmlns="" xmlns:a16="http://schemas.microsoft.com/office/drawing/2014/main" id="{4914BCCD-36AE-4518-ABB1-04D7842AC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1" name="Rectangle 16">
            <a:extLst>
              <a:ext uri="{FF2B5EF4-FFF2-40B4-BE49-F238E27FC236}">
                <a16:creationId xmlns="" xmlns:a16="http://schemas.microsoft.com/office/drawing/2014/main" id="{428D4870-6642-4E7F-8580-ED3598B19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2" name="Rectangle 18">
            <a:extLst>
              <a:ext uri="{FF2B5EF4-FFF2-40B4-BE49-F238E27FC236}">
                <a16:creationId xmlns="" xmlns:a16="http://schemas.microsoft.com/office/drawing/2014/main" id="{B81EE94B-701E-408F-9CB9-8D96EE94C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8441" name="矩形 18440">
            <a:extLst>
              <a:ext uri="{FF2B5EF4-FFF2-40B4-BE49-F238E27FC236}">
                <a16:creationId xmlns="" xmlns:a16="http://schemas.microsoft.com/office/drawing/2014/main" id="{1B546B19-2C5F-472C-82BB-01ECB812C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593" y="547215"/>
            <a:ext cx="8616157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检验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的方法主要有两种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）将整式方程的解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代入原分式方程</a:t>
            </a:r>
            <a:r>
              <a:rPr lang="zh-CN" altLang="en-US" sz="2400" b="1" dirty="0">
                <a:latin typeface="宋体" panose="02010600030101010101" pitchFamily="2" charset="-122"/>
              </a:rPr>
              <a:t>，看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左右两边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是否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相等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）将整式方程的解代入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最简公分母</a:t>
            </a:r>
            <a:r>
              <a:rPr lang="zh-CN" altLang="en-US" sz="2400" b="1" dirty="0">
                <a:latin typeface="宋体" panose="02010600030101010101" pitchFamily="2" charset="-122"/>
              </a:rPr>
              <a:t>，看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是否为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</a:p>
        </p:txBody>
      </p: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813" y="2805069"/>
            <a:ext cx="1213728" cy="196219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4332" y="2449274"/>
            <a:ext cx="3239135" cy="1052556"/>
            <a:chOff x="374332" y="2449274"/>
            <a:chExt cx="3239135" cy="1052556"/>
          </a:xfrm>
        </p:grpSpPr>
        <p:sp>
          <p:nvSpPr>
            <p:cNvPr id="18442" name="矩形 18441">
              <a:extLst>
                <a:ext uri="{FF2B5EF4-FFF2-40B4-BE49-F238E27FC236}">
                  <a16:creationId xmlns="" xmlns:a16="http://schemas.microsoft.com/office/drawing/2014/main" id="{A39DD9E1-8E1A-4520-9A61-1F8C138A4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625" y="2636000"/>
              <a:ext cx="252730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00" b="1" dirty="0">
                  <a:latin typeface="宋体" panose="02010600030101010101" pitchFamily="2" charset="-122"/>
                </a:rPr>
                <a:t>显然，第</a:t>
              </a:r>
              <a:r>
                <a:rPr lang="en-US" altLang="zh-CN" sz="2100" dirty="0">
                  <a:latin typeface="宋体" pitchFamily="2" charset="-122"/>
                </a:rPr>
                <a:t>2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种方法比较简便！</a:t>
              </a: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374332" y="2449274"/>
              <a:ext cx="3239135" cy="1052556"/>
            </a:xfrm>
            <a:prstGeom prst="cloudCallout">
              <a:avLst>
                <a:gd name="adj1" fmla="val 102672"/>
                <a:gd name="adj2" fmla="val -1750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8">
            <a:extLst>
              <a:ext uri="{FF2B5EF4-FFF2-40B4-BE49-F238E27FC236}">
                <a16:creationId xmlns="" xmlns:a16="http://schemas.microsoft.com/office/drawing/2014/main" id="{9A4D0DCC-A526-45CB-9E52-FFA823D2A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7042" name="Rectangle 16">
            <a:extLst>
              <a:ext uri="{FF2B5EF4-FFF2-40B4-BE49-F238E27FC236}">
                <a16:creationId xmlns="" xmlns:a16="http://schemas.microsoft.com/office/drawing/2014/main" id="{3A9BE0F3-D7A3-404E-9D40-3FF583E16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7044" name="组合 19460">
            <a:extLst>
              <a:ext uri="{FF2B5EF4-FFF2-40B4-BE49-F238E27FC236}">
                <a16:creationId xmlns="" xmlns:a16="http://schemas.microsoft.com/office/drawing/2014/main" id="{64663586-9303-483B-B69C-F2E19645BF49}"/>
              </a:ext>
            </a:extLst>
          </p:cNvPr>
          <p:cNvGrpSpPr>
            <a:grpSpLocks/>
          </p:cNvGrpSpPr>
          <p:nvPr/>
        </p:nvGrpSpPr>
        <p:grpSpPr bwMode="auto">
          <a:xfrm>
            <a:off x="633892" y="522104"/>
            <a:ext cx="7786241" cy="1741129"/>
            <a:chOff x="-24" y="35"/>
            <a:chExt cx="6540" cy="1463"/>
          </a:xfrm>
        </p:grpSpPr>
        <p:graphicFrame>
          <p:nvGraphicFramePr>
            <p:cNvPr id="87045" name="对象 19461">
              <a:extLst>
                <a:ext uri="{FF2B5EF4-FFF2-40B4-BE49-F238E27FC236}">
                  <a16:creationId xmlns="" xmlns:a16="http://schemas.microsoft.com/office/drawing/2014/main" id="{765F8D52-4038-4E4B-A95F-A965CBF140F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5433298"/>
                </p:ext>
              </p:extLst>
            </p:nvPr>
          </p:nvGraphicFramePr>
          <p:xfrm>
            <a:off x="2928" y="35"/>
            <a:ext cx="1199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58" r:id="rId3" imgW="1905000" imgH="876300" progId="Equation.DSMT4">
                    <p:embed/>
                  </p:oleObj>
                </mc:Choice>
                <mc:Fallback>
                  <p:oleObj r:id="rId3" imgW="1905000" imgH="876300" progId="Equation.DSMT4">
                    <p:embed/>
                    <p:pic>
                      <p:nvPicPr>
                        <p:cNvPr id="0" name="对象 194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35"/>
                          <a:ext cx="1199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046" name="对象 19462">
              <a:extLst>
                <a:ext uri="{FF2B5EF4-FFF2-40B4-BE49-F238E27FC236}">
                  <a16:creationId xmlns="" xmlns:a16="http://schemas.microsoft.com/office/drawing/2014/main" id="{81BE0FB3-636B-4902-B49D-BEA0449803F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26187672"/>
                </p:ext>
              </p:extLst>
            </p:nvPr>
          </p:nvGraphicFramePr>
          <p:xfrm>
            <a:off x="4720" y="49"/>
            <a:ext cx="1223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159" r:id="rId5" imgW="1943100" imgH="889000" progId="Equation.DSMT4">
                    <p:embed/>
                  </p:oleObj>
                </mc:Choice>
                <mc:Fallback>
                  <p:oleObj r:id="rId5" imgW="1943100" imgH="889000" progId="Equation.DSMT4">
                    <p:embed/>
                    <p:pic>
                      <p:nvPicPr>
                        <p:cNvPr id="0" name="对象 194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0" y="49"/>
                          <a:ext cx="1223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047" name="矩形 19463">
              <a:extLst>
                <a:ext uri="{FF2B5EF4-FFF2-40B4-BE49-F238E27FC236}">
                  <a16:creationId xmlns="" xmlns:a16="http://schemas.microsoft.com/office/drawing/2014/main" id="{7C633023-91DF-4F86-8F83-C1B42071C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" y="149"/>
              <a:ext cx="450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回顾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解分式方程            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与       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87049" name="矩形 19465">
              <a:extLst>
                <a:ext uri="{FF2B5EF4-FFF2-40B4-BE49-F238E27FC236}">
                  <a16:creationId xmlns="" xmlns:a16="http://schemas.microsoft.com/office/drawing/2014/main" id="{6F7EB25D-1063-42C8-B22F-3B4D4A7C0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4" y="562"/>
              <a:ext cx="6540" cy="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的过程，你能概括出解分式方程的基本思路和一般步骤吗？解分式方程应该注意什么</a:t>
              </a: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？</a:t>
              </a:r>
              <a:r>
                <a:rPr lang="en-US" altLang="zh-CN" sz="2400" b="1" dirty="0" smtClean="0">
                  <a:latin typeface="楷体" pitchFamily="49" charset="-122"/>
                  <a:ea typeface="楷体" pitchFamily="49" charset="-122"/>
                </a:rPr>
                <a:t>    </a:t>
              </a:r>
              <a:endParaRPr lang="en-US" altLang="zh-CN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5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8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00839" y="67082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AD103C2-231C-4FBF-BABF-1B5EEF610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892" y="2611438"/>
            <a:ext cx="6715125" cy="119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基本思路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将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分式方程化为整式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方程</a:t>
            </a:r>
            <a:r>
              <a:rPr lang="en-US" altLang="zh-CN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</a:p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一般</a:t>
            </a: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步骤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）去分母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）解整式方程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）检验．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0134B121-02F2-4236-95B5-67E005300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456" y="4025900"/>
            <a:ext cx="7731059" cy="75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由于去分母后解得的整式方程的解不一定是原分式方程</a:t>
            </a:r>
            <a:r>
              <a:rPr lang="zh-CN" altLang="en-US" sz="2100" b="1" dirty="0">
                <a:latin typeface="宋体" panose="02010600030101010101" pitchFamily="2" charset="-122"/>
              </a:rPr>
              <a:t>的解，所以需要检验．</a:t>
            </a:r>
          </a:p>
        </p:txBody>
      </p:sp>
      <p:pic>
        <p:nvPicPr>
          <p:cNvPr id="24" name="图片 17" descr="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78090" y="1996049"/>
            <a:ext cx="1141854" cy="152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B9CD0B0-19A2-4EB4-80F6-B297F44C3DE4}"/>
              </a:ext>
            </a:extLst>
          </p:cNvPr>
          <p:cNvSpPr/>
          <p:nvPr/>
        </p:nvSpPr>
        <p:spPr>
          <a:xfrm>
            <a:off x="940753" y="544513"/>
            <a:ext cx="775557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指出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下列方程中各分母的最简分母，并写出去分母后得到的整式方程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grpSp>
        <p:nvGrpSpPr>
          <p:cNvPr id="88066" name="组合 2">
            <a:extLst>
              <a:ext uri="{FF2B5EF4-FFF2-40B4-BE49-F238E27FC236}">
                <a16:creationId xmlns="" xmlns:a16="http://schemas.microsoft.com/office/drawing/2014/main" id="{9971B9FB-491D-4CA9-BE17-8638BE1F4454}"/>
              </a:ext>
            </a:extLst>
          </p:cNvPr>
          <p:cNvGrpSpPr>
            <a:grpSpLocks/>
          </p:cNvGrpSpPr>
          <p:nvPr/>
        </p:nvGrpSpPr>
        <p:grpSpPr bwMode="auto">
          <a:xfrm>
            <a:off x="931863" y="1727200"/>
            <a:ext cx="6302375" cy="876300"/>
            <a:chOff x="1623" y="2448"/>
            <a:chExt cx="9926" cy="1380"/>
          </a:xfrm>
        </p:grpSpPr>
        <p:sp>
          <p:nvSpPr>
            <p:cNvPr id="88067" name="矩形 2">
              <a:extLst>
                <a:ext uri="{FF2B5EF4-FFF2-40B4-BE49-F238E27FC236}">
                  <a16:creationId xmlns="" xmlns:a16="http://schemas.microsoft.com/office/drawing/2014/main" id="{8124F975-01B2-4223-B877-CC555A79E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2" y="2717"/>
              <a:ext cx="860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1"/>
                <a:t>①</a:t>
              </a:r>
              <a:endParaRPr lang="zh-CN" altLang="en-US" sz="2800" b="1"/>
            </a:p>
          </p:txBody>
        </p:sp>
        <p:graphicFrame>
          <p:nvGraphicFramePr>
            <p:cNvPr id="88068" name="对象 3">
              <a:extLst>
                <a:ext uri="{FF2B5EF4-FFF2-40B4-BE49-F238E27FC236}">
                  <a16:creationId xmlns="" xmlns:a16="http://schemas.microsoft.com/office/drawing/2014/main" id="{A553C670-54D7-4BDB-B443-DEB21AA6153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65" y="2447"/>
            <a:ext cx="3017" cy="1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75" r:id="rId3" imgW="889000" imgH="406400" progId="Equation.DSMT4">
                    <p:embed/>
                  </p:oleObj>
                </mc:Choice>
                <mc:Fallback>
                  <p:oleObj r:id="rId3" imgW="889000" imgH="40640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5" y="2447"/>
                          <a:ext cx="3017" cy="1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8069" name="对象 4">
              <a:extLst>
                <a:ext uri="{FF2B5EF4-FFF2-40B4-BE49-F238E27FC236}">
                  <a16:creationId xmlns="" xmlns:a16="http://schemas.microsoft.com/office/drawing/2014/main" id="{4273D030-1B64-4733-AD4C-4BF75FED2F6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715" y="2447"/>
            <a:ext cx="3835" cy="1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176" r:id="rId5" imgW="1130300" imgH="406400" progId="Equation.DSMT4">
                    <p:embed/>
                  </p:oleObj>
                </mc:Choice>
                <mc:Fallback>
                  <p:oleObj r:id="rId5" imgW="1130300" imgH="4064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5" y="2447"/>
                          <a:ext cx="3835" cy="1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8070" name="矩形 6">
              <a:extLst>
                <a:ext uri="{FF2B5EF4-FFF2-40B4-BE49-F238E27FC236}">
                  <a16:creationId xmlns="" xmlns:a16="http://schemas.microsoft.com/office/drawing/2014/main" id="{285A1D3B-F64C-4BE1-8833-D8D268E69B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5" y="2717"/>
              <a:ext cx="860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1"/>
                <a:t>②</a:t>
              </a:r>
              <a:endParaRPr lang="zh-CN" altLang="en-US" sz="2800" b="1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F56F285-E8AC-43C0-ADD7-F8CF633DE485}"/>
              </a:ext>
            </a:extLst>
          </p:cNvPr>
          <p:cNvSpPr/>
          <p:nvPr/>
        </p:nvSpPr>
        <p:spPr>
          <a:xfrm>
            <a:off x="877888" y="2970213"/>
            <a:ext cx="7875587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①最简公分母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+3=4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；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D90829A-AEF9-46A1-8F7A-CF648EA97479}"/>
              </a:ext>
            </a:extLst>
          </p:cNvPr>
          <p:cNvSpPr/>
          <p:nvPr/>
        </p:nvSpPr>
        <p:spPr>
          <a:xfrm>
            <a:off x="1328738" y="3557588"/>
            <a:ext cx="6894512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②最简公分母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=4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；</a:t>
            </a:r>
          </a:p>
        </p:txBody>
      </p:sp>
      <p:grpSp>
        <p:nvGrpSpPr>
          <p:cNvPr id="10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3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37" y="5445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5">
            <a:extLst>
              <a:ext uri="{FF2B5EF4-FFF2-40B4-BE49-F238E27FC236}">
                <a16:creationId xmlns="" xmlns:a16="http://schemas.microsoft.com/office/drawing/2014/main" id="{3FADB116-5187-4024-A9CA-6479C5AC6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0114" name="Rectangle 7">
            <a:extLst>
              <a:ext uri="{FF2B5EF4-FFF2-40B4-BE49-F238E27FC236}">
                <a16:creationId xmlns="" xmlns:a16="http://schemas.microsoft.com/office/drawing/2014/main" id="{C132A56E-4189-4B98-B7B8-C82F435C1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0116" name="矩形 21510">
            <a:extLst>
              <a:ext uri="{FF2B5EF4-FFF2-40B4-BE49-F238E27FC236}">
                <a16:creationId xmlns="" xmlns:a16="http://schemas.microsoft.com/office/drawing/2014/main" id="{6854DA8B-1485-494D-A964-A46BC924C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3719" y="1223666"/>
            <a:ext cx="2815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解下列方程：</a:t>
            </a:r>
          </a:p>
        </p:txBody>
      </p:sp>
      <p:sp>
        <p:nvSpPr>
          <p:cNvPr id="90129" name="文本框 5">
            <a:extLst>
              <a:ext uri="{FF2B5EF4-FFF2-40B4-BE49-F238E27FC236}">
                <a16:creationId xmlns="" xmlns:a16="http://schemas.microsoft.com/office/drawing/2014/main" id="{31BC61DB-D0BD-4831-88AD-58D8D781C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5469" y="527049"/>
            <a:ext cx="1838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解分式方程</a:t>
            </a:r>
          </a:p>
        </p:txBody>
      </p:sp>
      <p:graphicFrame>
        <p:nvGraphicFramePr>
          <p:cNvPr id="90130" name="对象 4">
            <a:hlinkClick r:id="" action="ppaction://ole?verb=1"/>
            <a:extLst>
              <a:ext uri="{FF2B5EF4-FFF2-40B4-BE49-F238E27FC236}">
                <a16:creationId xmlns="" xmlns:a16="http://schemas.microsoft.com/office/drawing/2014/main" id="{F1981C16-E619-40F3-B990-7E2E62EA7A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990587"/>
              </p:ext>
            </p:extLst>
          </p:nvPr>
        </p:nvGraphicFramePr>
        <p:xfrm>
          <a:off x="3794125" y="1073165"/>
          <a:ext cx="12303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5" name="Equation" r:id="rId3" imgW="571320" imgH="393480" progId="Equation.DSMT4">
                  <p:embed/>
                </p:oleObj>
              </mc:Choice>
              <mc:Fallback>
                <p:oleObj name="Equation" r:id="rId3" imgW="571320" imgH="3934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25" y="1073165"/>
                        <a:ext cx="1230313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7" name="文本框 5">
            <a:extLst>
              <a:ext uri="{FF2B5EF4-FFF2-40B4-BE49-F238E27FC236}">
                <a16:creationId xmlns="" xmlns:a16="http://schemas.microsoft.com/office/drawing/2014/main" id="{2D7BD9E9-8DD5-4CD5-A8D5-BD78A8BF3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2001838"/>
            <a:ext cx="56680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方程的两边同乘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–2)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–6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：当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=6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时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，原方程的解是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/>
        </p:nvGrpSpPr>
        <p:grpSpPr bwMode="auto">
          <a:xfrm>
            <a:off x="1134502" y="494984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1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矩形 22532">
            <a:extLst>
              <a:ext uri="{FF2B5EF4-FFF2-40B4-BE49-F238E27FC236}">
                <a16:creationId xmlns="" xmlns:a16="http://schemas.microsoft.com/office/drawing/2014/main" id="{D77E8725-9FF0-4C23-8F97-091B4802A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188" y="741660"/>
            <a:ext cx="2271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解下列方程：</a:t>
            </a:r>
          </a:p>
        </p:txBody>
      </p:sp>
      <p:graphicFrame>
        <p:nvGraphicFramePr>
          <p:cNvPr id="91144" name="对象 3">
            <a:hlinkClick r:id="" action="ppaction://ole?verb=1"/>
            <a:extLst>
              <a:ext uri="{FF2B5EF4-FFF2-40B4-BE49-F238E27FC236}">
                <a16:creationId xmlns="" xmlns:a16="http://schemas.microsoft.com/office/drawing/2014/main" id="{52DDD5D6-22B6-4CDB-B584-DA2CC42A8C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341894"/>
              </p:ext>
            </p:extLst>
          </p:nvPr>
        </p:nvGraphicFramePr>
        <p:xfrm>
          <a:off x="3613149" y="660400"/>
          <a:ext cx="1174429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8" r:id="rId3" imgW="685800" imgH="393480" progId="Equation.KSEE3">
                  <p:embed/>
                </p:oleObj>
              </mc:Choice>
              <mc:Fallback>
                <p:oleObj r:id="rId3" imgW="685800" imgH="39348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149" y="660400"/>
                        <a:ext cx="1174429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1" name="文本框 5">
            <a:extLst>
              <a:ext uri="{FF2B5EF4-FFF2-40B4-BE49-F238E27FC236}">
                <a16:creationId xmlns="" xmlns:a16="http://schemas.microsoft.com/office/drawing/2014/main" id="{51EAD282-C19A-4556-BAE1-0D5A555C1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1258" y="1468438"/>
            <a:ext cx="494718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方程的两边同乘以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+3)=4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1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：当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0.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，原方程的解是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=1.</a:t>
            </a:r>
          </a:p>
        </p:txBody>
      </p:sp>
      <p:grpSp>
        <p:nvGrpSpPr>
          <p:cNvPr id="11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13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67" y="6143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9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第一课时</a:t>
              </a:r>
              <a:endParaRPr lang="zh-CN" altLang="en-US" sz="2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分式方程</a:t>
            </a:r>
          </a:p>
        </p:txBody>
      </p:sp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986376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组合 1037">
            <a:extLst>
              <a:ext uri="{FF2B5EF4-FFF2-40B4-BE49-F238E27FC236}">
                <a16:creationId xmlns="" xmlns:a16="http://schemas.microsoft.com/office/drawing/2014/main" id="{C744FA4D-1ACD-4CB4-93FC-65ECBA442ECA}"/>
              </a:ext>
            </a:extLst>
          </p:cNvPr>
          <p:cNvGrpSpPr>
            <a:grpSpLocks/>
          </p:cNvGrpSpPr>
          <p:nvPr/>
        </p:nvGrpSpPr>
        <p:grpSpPr bwMode="auto">
          <a:xfrm>
            <a:off x="914753" y="1204119"/>
            <a:ext cx="4205287" cy="666750"/>
            <a:chOff x="521" y="906"/>
            <a:chExt cx="3532" cy="560"/>
          </a:xfrm>
        </p:grpSpPr>
        <p:graphicFrame>
          <p:nvGraphicFramePr>
            <p:cNvPr id="92163" name="Object 4">
              <a:extLst>
                <a:ext uri="{FF2B5EF4-FFF2-40B4-BE49-F238E27FC236}">
                  <a16:creationId xmlns="" xmlns:a16="http://schemas.microsoft.com/office/drawing/2014/main" id="{3609AE90-8973-41CC-AEC8-C728283FEFB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38" y="906"/>
            <a:ext cx="2015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602" r:id="rId3" imgW="3200400" imgH="889000" progId="Equation.DSMT4">
                    <p:embed/>
                  </p:oleObj>
                </mc:Choice>
                <mc:Fallback>
                  <p:oleObj r:id="rId3" imgW="3200400" imgH="8890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8" y="906"/>
                          <a:ext cx="2015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4" name="矩形 1033">
              <a:extLst>
                <a:ext uri="{FF2B5EF4-FFF2-40B4-BE49-F238E27FC236}">
                  <a16:creationId xmlns="" xmlns:a16="http://schemas.microsoft.com/office/drawing/2014/main" id="{DD36143D-CEB1-4786-B980-15FF7849A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" y="1018"/>
              <a:ext cx="17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+mn-lt"/>
                  <a:ea typeface="黑体" pitchFamily="49" charset="-122"/>
                </a:rPr>
                <a:t>例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黑体" pitchFamily="49" charset="-122"/>
                </a:rPr>
                <a:t>2  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解方程　</a:t>
              </a:r>
              <a:endParaRPr lang="zh-CN" altLang="en-US" sz="2400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6" name="Text Box 4">
            <a:extLst>
              <a:ext uri="{FF2B5EF4-FFF2-40B4-BE49-F238E27FC236}">
                <a16:creationId xmlns="" xmlns:a16="http://schemas.microsoft.com/office/drawing/2014/main" id="{82A1A1FA-3195-40C5-AFF5-1034C0B14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1413" y="1941513"/>
            <a:ext cx="733583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解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方程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两边同乘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</a:t>
            </a:r>
            <a:endParaRPr lang="en-US" altLang="zh-CN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3.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化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简，得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=3.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=1.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检验：当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因此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不是原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分式方程的解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所以原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分式方程无解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1040" name="Object 4">
            <a:extLst>
              <a:ext uri="{FF2B5EF4-FFF2-40B4-BE49-F238E27FC236}">
                <a16:creationId xmlns="" xmlns:a16="http://schemas.microsoft.com/office/drawing/2014/main" id="{64677B7B-7F21-4871-93B7-5B5AAB1AAF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759734"/>
              </p:ext>
            </p:extLst>
          </p:nvPr>
        </p:nvGraphicFramePr>
        <p:xfrm>
          <a:off x="3758458" y="2018164"/>
          <a:ext cx="13049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3" r:id="rId5" imgW="1738391" imgH="406048" progId="Equation.DSMT4">
                  <p:embed/>
                </p:oleObj>
              </mc:Choice>
              <mc:Fallback>
                <p:oleObj r:id="rId5" imgW="1738391" imgH="40604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8458" y="2018164"/>
                        <a:ext cx="13049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2" name="Object 4">
            <a:extLst>
              <a:ext uri="{FF2B5EF4-FFF2-40B4-BE49-F238E27FC236}">
                <a16:creationId xmlns="" xmlns:a16="http://schemas.microsoft.com/office/drawing/2014/main" id="{A81C7131-0FEB-4773-92B2-E41ACF0E4C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71803"/>
              </p:ext>
            </p:extLst>
          </p:nvPr>
        </p:nvGraphicFramePr>
        <p:xfrm>
          <a:off x="2149475" y="2505075"/>
          <a:ext cx="2343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4" name="Equation" r:id="rId7" imgW="3124080" imgH="406080" progId="Equation.DSMT4">
                  <p:embed/>
                </p:oleObj>
              </mc:Choice>
              <mc:Fallback>
                <p:oleObj name="Equation" r:id="rId7" imgW="3124080" imgH="4060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2505075"/>
                        <a:ext cx="2343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3" name="Object 4">
            <a:extLst>
              <a:ext uri="{FF2B5EF4-FFF2-40B4-BE49-F238E27FC236}">
                <a16:creationId xmlns="" xmlns:a16="http://schemas.microsoft.com/office/drawing/2014/main" id="{A01D9BCA-B9EE-4EB3-9448-5B1AB13A8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087112"/>
              </p:ext>
            </p:extLst>
          </p:nvPr>
        </p:nvGraphicFramePr>
        <p:xfrm>
          <a:off x="3776663" y="3943350"/>
          <a:ext cx="1296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5" name="Equation" r:id="rId9" imgW="1726920" imgH="406080" progId="Equation.DSMT4">
                  <p:embed/>
                </p:oleObj>
              </mc:Choice>
              <mc:Fallback>
                <p:oleObj name="Equation" r:id="rId9" imgW="1726920" imgH="4060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663" y="3943350"/>
                        <a:ext cx="1296987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" name="Object 4">
            <a:extLst>
              <a:ext uri="{FF2B5EF4-FFF2-40B4-BE49-F238E27FC236}">
                <a16:creationId xmlns="" xmlns:a16="http://schemas.microsoft.com/office/drawing/2014/main" id="{F8AFCAE9-5ADF-48BB-96C4-447AD53C8D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320054"/>
              </p:ext>
            </p:extLst>
          </p:nvPr>
        </p:nvGraphicFramePr>
        <p:xfrm>
          <a:off x="2894013" y="3040966"/>
          <a:ext cx="436562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6" name="Equation" r:id="rId11" imgW="583920" imgH="317160" progId="Equation.DSMT4">
                  <p:embed/>
                </p:oleObj>
              </mc:Choice>
              <mc:Fallback>
                <p:oleObj name="Equation" r:id="rId11" imgW="583920" imgH="3171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040966"/>
                        <a:ext cx="436562" cy="23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5" name="Object 4">
            <a:extLst>
              <a:ext uri="{FF2B5EF4-FFF2-40B4-BE49-F238E27FC236}">
                <a16:creationId xmlns="" xmlns:a16="http://schemas.microsoft.com/office/drawing/2014/main" id="{848B5D34-3FC7-495F-A545-BD813E39C0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694200"/>
              </p:ext>
            </p:extLst>
          </p:nvPr>
        </p:nvGraphicFramePr>
        <p:xfrm>
          <a:off x="2518922" y="3581400"/>
          <a:ext cx="161925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7" name="Equation" r:id="rId13" imgW="215640" imgH="228600" progId="Equation.DSMT4">
                  <p:embed/>
                </p:oleObj>
              </mc:Choice>
              <mc:Fallback>
                <p:oleObj name="Equation" r:id="rId13" imgW="21564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8922" y="3581400"/>
                        <a:ext cx="161925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6" name="Object 4">
            <a:extLst>
              <a:ext uri="{FF2B5EF4-FFF2-40B4-BE49-F238E27FC236}">
                <a16:creationId xmlns="" xmlns:a16="http://schemas.microsoft.com/office/drawing/2014/main" id="{47873D42-9C51-4413-8860-7100F4AF8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054176"/>
              </p:ext>
            </p:extLst>
          </p:nvPr>
        </p:nvGraphicFramePr>
        <p:xfrm>
          <a:off x="2792368" y="4067175"/>
          <a:ext cx="161925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8" name="Equation" r:id="rId15" imgW="215640" imgH="228600" progId="Equation.DSMT4">
                  <p:embed/>
                </p:oleObj>
              </mc:Choice>
              <mc:Fallback>
                <p:oleObj name="Equation" r:id="rId15" imgW="21564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2368" y="4067175"/>
                        <a:ext cx="161925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7" name="文本框 5">
            <a:extLst>
              <a:ext uri="{FF2B5EF4-FFF2-40B4-BE49-F238E27FC236}">
                <a16:creationId xmlns="" xmlns:a16="http://schemas.microsoft.com/office/drawing/2014/main" id="{2B0EA386-8253-449F-A409-1D37931F2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8935" y="634528"/>
            <a:ext cx="4083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解含有整式项的分式方程</a:t>
            </a:r>
          </a:p>
        </p:txBody>
      </p:sp>
      <p:grpSp>
        <p:nvGrpSpPr>
          <p:cNvPr id="27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6"/>
          <p:cNvGrpSpPr>
            <a:grpSpLocks/>
          </p:cNvGrpSpPr>
          <p:nvPr/>
        </p:nvGrpSpPr>
        <p:grpSpPr bwMode="auto">
          <a:xfrm>
            <a:off x="848077" y="588648"/>
            <a:ext cx="2274656" cy="492440"/>
            <a:chOff x="402069" y="545931"/>
            <a:chExt cx="2273908" cy="492762"/>
          </a:xfrm>
        </p:grpSpPr>
        <p:grpSp>
          <p:nvGrpSpPr>
            <p:cNvPr id="40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="" xmlns:a16="http://schemas.microsoft.com/office/drawing/2014/main" id="{A1F67A89-E188-48DC-B240-B0C763CD9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1927225"/>
            <a:ext cx="3359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解分式方程的一般步骤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: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="" xmlns:a16="http://schemas.microsoft.com/office/drawing/2014/main" id="{221AC147-933A-4DA8-ABDC-4129024A1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1" y="2312988"/>
            <a:ext cx="8268970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1.</a:t>
            </a:r>
            <a:r>
              <a:rPr lang="zh-CN" altLang="en-US" sz="2100" b="1" dirty="0">
                <a:latin typeface="+mn-lt"/>
              </a:rPr>
              <a:t>在方程的两边都乘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最简公分母</a:t>
            </a:r>
            <a:r>
              <a:rPr lang="zh-CN" altLang="en-US" sz="2100" b="1" dirty="0">
                <a:latin typeface="+mn-lt"/>
              </a:rPr>
              <a:t>，约去分母，化成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整式方程</a:t>
            </a:r>
            <a:r>
              <a:rPr lang="en-US" altLang="zh-CN" sz="2100" b="1" dirty="0">
                <a:solidFill>
                  <a:srgbClr val="3333CC"/>
                </a:solidFill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2.</a:t>
            </a:r>
            <a:r>
              <a:rPr lang="zh-CN" altLang="en-US" sz="2100" b="1" dirty="0">
                <a:latin typeface="+mn-lt"/>
              </a:rPr>
              <a:t>解这个整式方程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3.</a:t>
            </a:r>
            <a:r>
              <a:rPr lang="zh-CN" altLang="en-US" sz="2100" b="1" dirty="0">
                <a:latin typeface="+mn-lt"/>
              </a:rPr>
              <a:t>把整式方程的解代入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最简公分母</a:t>
            </a:r>
            <a:r>
              <a:rPr lang="zh-CN" altLang="en-US" sz="2100" b="1" dirty="0">
                <a:latin typeface="+mn-lt"/>
              </a:rPr>
              <a:t>，如果最简公分母的值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不为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100" b="1" dirty="0">
                <a:solidFill>
                  <a:srgbClr val="3333CC"/>
                </a:solidFill>
                <a:latin typeface="+mn-lt"/>
              </a:rPr>
              <a:t>，</a:t>
            </a:r>
            <a:r>
              <a:rPr lang="zh-CN" altLang="en-US" sz="2100" b="1" dirty="0">
                <a:latin typeface="+mn-lt"/>
              </a:rPr>
              <a:t>则整式方程的解是原分式方程的解；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否则</a:t>
            </a:r>
            <a:r>
              <a:rPr lang="zh-CN" altLang="en-US" sz="2100" b="1" dirty="0">
                <a:latin typeface="+mn-lt"/>
              </a:rPr>
              <a:t>，这个解不是原分式方程的解，必须舍去</a:t>
            </a:r>
            <a:r>
              <a:rPr lang="en-US" altLang="zh-CN" sz="21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4.</a:t>
            </a:r>
            <a:r>
              <a:rPr lang="zh-CN" altLang="en-US" sz="2100" b="1" dirty="0">
                <a:latin typeface="+mn-lt"/>
              </a:rPr>
              <a:t>写出原方程的解</a:t>
            </a:r>
            <a:r>
              <a:rPr lang="en-US" altLang="zh-CN" sz="2100" b="1" dirty="0">
                <a:latin typeface="+mn-lt"/>
              </a:rPr>
              <a:t>.</a:t>
            </a:r>
          </a:p>
        </p:txBody>
      </p:sp>
      <p:sp>
        <p:nvSpPr>
          <p:cNvPr id="93187" name="Rectangle 4">
            <a:extLst>
              <a:ext uri="{FF2B5EF4-FFF2-40B4-BE49-F238E27FC236}">
                <a16:creationId xmlns="" xmlns:a16="http://schemas.microsoft.com/office/drawing/2014/main" id="{A9AFEBB8-E9C4-49E9-8F61-757EF4BBF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" y="581026"/>
            <a:ext cx="2693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解分式方程的思路：</a:t>
            </a:r>
          </a:p>
        </p:txBody>
      </p:sp>
      <p:sp>
        <p:nvSpPr>
          <p:cNvPr id="29701" name="Text Box 5">
            <a:extLst>
              <a:ext uri="{FF2B5EF4-FFF2-40B4-BE49-F238E27FC236}">
                <a16:creationId xmlns="" xmlns:a16="http://schemas.microsoft.com/office/drawing/2014/main" id="{C9D1204D-C552-437E-8BEE-032FDF46E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1336675"/>
            <a:ext cx="1452563" cy="461665"/>
          </a:xfrm>
          <a:prstGeom prst="rect">
            <a:avLst/>
          </a:prstGeom>
          <a:noFill/>
          <a:ln w="1587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分式方程</a:t>
            </a:r>
          </a:p>
        </p:txBody>
      </p:sp>
      <p:sp>
        <p:nvSpPr>
          <p:cNvPr id="29702" name="Text Box 6">
            <a:extLst>
              <a:ext uri="{FF2B5EF4-FFF2-40B4-BE49-F238E27FC236}">
                <a16:creationId xmlns="" xmlns:a16="http://schemas.microsoft.com/office/drawing/2014/main" id="{D1A96811-8FD4-42CC-844D-05D5D1179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5163" y="1333500"/>
            <a:ext cx="1503362" cy="461665"/>
          </a:xfrm>
          <a:prstGeom prst="rect">
            <a:avLst/>
          </a:prstGeom>
          <a:noFill/>
          <a:ln w="158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整式方程</a:t>
            </a:r>
          </a:p>
        </p:txBody>
      </p:sp>
      <p:sp>
        <p:nvSpPr>
          <p:cNvPr id="29703" name="Text Box 7">
            <a:extLst>
              <a:ext uri="{FF2B5EF4-FFF2-40B4-BE49-F238E27FC236}">
                <a16:creationId xmlns="" xmlns:a16="http://schemas.microsoft.com/office/drawing/2014/main" id="{E5965607-AF41-4F19-B469-72A2F3BDE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813" y="1147763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+mn-lt"/>
              </a:rPr>
              <a:t>去分母</a:t>
            </a:r>
          </a:p>
        </p:txBody>
      </p:sp>
      <p:sp>
        <p:nvSpPr>
          <p:cNvPr id="29704" name="AutoShape 8">
            <a:extLst>
              <a:ext uri="{FF2B5EF4-FFF2-40B4-BE49-F238E27FC236}">
                <a16:creationId xmlns="" xmlns:a16="http://schemas.microsoft.com/office/drawing/2014/main" id="{239A2F10-1B57-43D8-BBAB-384D3BFD98B6}"/>
              </a:ext>
            </a:extLst>
          </p:cNvPr>
          <p:cNvSpPr/>
          <p:nvPr/>
        </p:nvSpPr>
        <p:spPr>
          <a:xfrm>
            <a:off x="3030538" y="1474788"/>
            <a:ext cx="2587625" cy="163512"/>
          </a:xfrm>
          <a:prstGeom prst="rightArrow">
            <a:avLst>
              <a:gd name="adj1" fmla="val 50000"/>
              <a:gd name="adj2" fmla="val 396533"/>
            </a:avLst>
          </a:prstGeom>
          <a:solidFill>
            <a:schemeClr val="hlink"/>
          </a:solidFill>
          <a:ln w="1587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noProof="1">
              <a:latin typeface="+mn-lt"/>
            </a:endParaRPr>
          </a:p>
        </p:txBody>
      </p:sp>
      <p:sp>
        <p:nvSpPr>
          <p:cNvPr id="29705" name="Text Box 9">
            <a:extLst>
              <a:ext uri="{FF2B5EF4-FFF2-40B4-BE49-F238E27FC236}">
                <a16:creationId xmlns="" xmlns:a16="http://schemas.microsoft.com/office/drawing/2014/main" id="{A653B907-FD91-49BB-95D8-C4811A0A7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6275" y="4079876"/>
            <a:ext cx="2517775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一化二解三检验</a:t>
            </a:r>
          </a:p>
        </p:txBody>
      </p:sp>
      <p:grpSp>
        <p:nvGrpSpPr>
          <p:cNvPr id="1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1" grpId="0" bldLvl="0" animBg="1"/>
      <p:bldP spid="29702" grpId="0" bldLvl="0" animBg="1"/>
      <p:bldP spid="29703" grpId="0"/>
      <p:bldP spid="29704" grpId="0" bldLvl="0" animBg="1"/>
      <p:bldP spid="2970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19460">
            <a:extLst>
              <a:ext uri="{FF2B5EF4-FFF2-40B4-BE49-F238E27FC236}">
                <a16:creationId xmlns="" xmlns:a16="http://schemas.microsoft.com/office/drawing/2014/main" id="{AA6C8241-510E-47DD-81D6-1E91CD32BE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300" y="933450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解分式方程的一般步骤</a:t>
            </a:r>
            <a:r>
              <a:rPr lang="zh-CN" altLang="en-US" sz="2100" b="1" dirty="0">
                <a:solidFill>
                  <a:srgbClr val="0000FF"/>
                </a:solidFill>
                <a:latin typeface="宋体" pitchFamily="2" charset="-122"/>
              </a:rPr>
              <a:t>：</a:t>
            </a:r>
          </a:p>
        </p:txBody>
      </p:sp>
      <p:grpSp>
        <p:nvGrpSpPr>
          <p:cNvPr id="24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0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3400" y="171288"/>
            <a:ext cx="8286750" cy="4743612"/>
            <a:chOff x="552450" y="466725"/>
            <a:chExt cx="8286750" cy="4057650"/>
          </a:xfrm>
        </p:grpSpPr>
        <p:sp>
          <p:nvSpPr>
            <p:cNvPr id="32" name="剪去同侧角的矩形 3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itchFamily="49" charset="-122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F675A685-D114-44EC-BAFD-BE42CC5B07E0}"/>
              </a:ext>
            </a:extLst>
          </p:cNvPr>
          <p:cNvSpPr/>
          <p:nvPr/>
        </p:nvSpPr>
        <p:spPr>
          <a:xfrm>
            <a:off x="1123950" y="14954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100" b="1" dirty="0">
                <a:solidFill>
                  <a:schemeClr val="tx1"/>
                </a:solidFill>
                <a:ea typeface="宋体" pitchFamily="2" charset="-122"/>
              </a:rPr>
              <a:t>分式方程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EC59D6C4-5F51-4100-A182-7F10F295BB95}"/>
              </a:ext>
            </a:extLst>
          </p:cNvPr>
          <p:cNvSpPr/>
          <p:nvPr/>
        </p:nvSpPr>
        <p:spPr>
          <a:xfrm>
            <a:off x="3895725" y="1504950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100" b="1" dirty="0">
                <a:solidFill>
                  <a:schemeClr val="tx1"/>
                </a:solidFill>
                <a:ea typeface="宋体" pitchFamily="2" charset="-122"/>
              </a:rPr>
              <a:t>整式方程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8495DD4-A7B4-4F0F-AB3B-137E4EA805CD}"/>
              </a:ext>
            </a:extLst>
          </p:cNvPr>
          <p:cNvSpPr/>
          <p:nvPr/>
        </p:nvSpPr>
        <p:spPr>
          <a:xfrm>
            <a:off x="3895725" y="2609850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endParaRPr lang="zh-CN" altLang="en-US" sz="2100" b="1" i="1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116BBE5C-5889-4155-A604-E93DE46FF1E0}"/>
              </a:ext>
            </a:extLst>
          </p:cNvPr>
          <p:cNvSpPr/>
          <p:nvPr/>
        </p:nvSpPr>
        <p:spPr>
          <a:xfrm>
            <a:off x="1076325" y="3743325"/>
            <a:ext cx="168592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r>
              <a:rPr lang="zh-CN" altLang="en-US" sz="2100" b="1" dirty="0">
                <a:solidFill>
                  <a:schemeClr val="tx1"/>
                </a:solidFill>
                <a:ea typeface="宋体" pitchFamily="2" charset="-122"/>
              </a:rPr>
              <a:t>是分式方程的解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47469FD-3730-4833-AD5E-27423A96635B}"/>
              </a:ext>
            </a:extLst>
          </p:cNvPr>
          <p:cNvSpPr/>
          <p:nvPr/>
        </p:nvSpPr>
        <p:spPr>
          <a:xfrm>
            <a:off x="6505575" y="3743325"/>
            <a:ext cx="181927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r>
              <a:rPr lang="zh-CN" altLang="en-US" sz="2100" b="1" dirty="0">
                <a:solidFill>
                  <a:schemeClr val="tx1"/>
                </a:solidFill>
                <a:ea typeface="宋体" pitchFamily="2" charset="-122"/>
              </a:rPr>
              <a:t>不是分式方程的解</a:t>
            </a:r>
          </a:p>
        </p:txBody>
      </p:sp>
      <p:cxnSp>
        <p:nvCxnSpPr>
          <p:cNvPr id="41" name="直接箭头连接符 40">
            <a:extLst>
              <a:ext uri="{FF2B5EF4-FFF2-40B4-BE49-F238E27FC236}">
                <a16:creationId xmlns="" xmlns:a16="http://schemas.microsoft.com/office/drawing/2014/main" id="{415E703B-F5F0-4788-8B34-CBFEDA05AD2B}"/>
              </a:ext>
            </a:extLst>
          </p:cNvPr>
          <p:cNvCxnSpPr>
            <a:stCxn id="39" idx="3"/>
            <a:endCxn id="40" idx="1"/>
          </p:cNvCxnSpPr>
          <p:nvPr/>
        </p:nvCxnSpPr>
        <p:spPr>
          <a:xfrm flipV="1">
            <a:off x="2762250" y="4214813"/>
            <a:ext cx="3743325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542EEEA5-F759-4BCE-A2AE-21A524BDC96F}"/>
              </a:ext>
            </a:extLst>
          </p:cNvPr>
          <p:cNvCxnSpPr>
            <a:stCxn id="38" idx="2"/>
            <a:endCxn id="40" idx="1"/>
          </p:cNvCxnSpPr>
          <p:nvPr/>
        </p:nvCxnSpPr>
        <p:spPr>
          <a:xfrm>
            <a:off x="4691063" y="3095625"/>
            <a:ext cx="0" cy="11191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AF9ABB89-24C9-4BD0-83B6-2B98CDE90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3881438"/>
            <a:ext cx="192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42B275A7-3004-48DF-859D-697332CAE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7738" y="3873500"/>
            <a:ext cx="1694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cxnSp>
        <p:nvCxnSpPr>
          <p:cNvPr id="45" name="直接箭头连接符 44">
            <a:extLst>
              <a:ext uri="{FF2B5EF4-FFF2-40B4-BE49-F238E27FC236}">
                <a16:creationId xmlns="" xmlns:a16="http://schemas.microsoft.com/office/drawing/2014/main" id="{A822E684-5A93-4A63-9B20-DAECA8D66D3F}"/>
              </a:ext>
            </a:extLst>
          </p:cNvPr>
          <p:cNvCxnSpPr>
            <a:stCxn id="36" idx="3"/>
            <a:endCxn id="40" idx="1"/>
          </p:cNvCxnSpPr>
          <p:nvPr/>
        </p:nvCxnSpPr>
        <p:spPr>
          <a:xfrm flipV="1">
            <a:off x="2714625" y="1738313"/>
            <a:ext cx="1181100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EFD30334-5651-46D8-8523-D92041A48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3" y="1311275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latin typeface="+mn-lt"/>
              </a:rPr>
              <a:t>去分母</a:t>
            </a:r>
          </a:p>
        </p:txBody>
      </p:sp>
      <p:cxnSp>
        <p:nvCxnSpPr>
          <p:cNvPr id="47" name="直接箭头连接符 46">
            <a:extLst>
              <a:ext uri="{FF2B5EF4-FFF2-40B4-BE49-F238E27FC236}">
                <a16:creationId xmlns="" xmlns:a16="http://schemas.microsoft.com/office/drawing/2014/main" id="{2AF0572D-A9DE-4A43-8B2D-0748E1199FC7}"/>
              </a:ext>
            </a:extLst>
          </p:cNvPr>
          <p:cNvCxnSpPr>
            <a:stCxn id="37" idx="2"/>
            <a:endCxn id="40" idx="1"/>
          </p:cNvCxnSpPr>
          <p:nvPr/>
        </p:nvCxnSpPr>
        <p:spPr>
          <a:xfrm flipH="1">
            <a:off x="4691063" y="1990725"/>
            <a:ext cx="0" cy="619125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EAC82E9F-F2AE-4A67-828B-AE128FDF9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3" y="210026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解整式方程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331C1C85-134B-45EB-BFC8-2BED14D87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3" y="3254375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检验</a:t>
            </a:r>
          </a:p>
        </p:txBody>
      </p:sp>
      <p:cxnSp>
        <p:nvCxnSpPr>
          <p:cNvPr id="50" name="直接箭头连接符 49">
            <a:extLst>
              <a:ext uri="{FF2B5EF4-FFF2-40B4-BE49-F238E27FC236}">
                <a16:creationId xmlns="" xmlns:a16="http://schemas.microsoft.com/office/drawing/2014/main" id="{FA47B554-F7E9-498D-B305-4278A591F7B5}"/>
              </a:ext>
            </a:extLst>
          </p:cNvPr>
          <p:cNvCxnSpPr>
            <a:stCxn id="36" idx="2"/>
            <a:endCxn id="39" idx="0"/>
          </p:cNvCxnSpPr>
          <p:nvPr/>
        </p:nvCxnSpPr>
        <p:spPr>
          <a:xfrm>
            <a:off x="1919288" y="1981200"/>
            <a:ext cx="0" cy="1762125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右弧形箭头 50">
            <a:extLst>
              <a:ext uri="{FF2B5EF4-FFF2-40B4-BE49-F238E27FC236}">
                <a16:creationId xmlns="" xmlns:a16="http://schemas.microsoft.com/office/drawing/2014/main" id="{F316A46B-A767-4798-9167-FC82F30B5176}"/>
              </a:ext>
            </a:extLst>
          </p:cNvPr>
          <p:cNvSpPr/>
          <p:nvPr/>
        </p:nvSpPr>
        <p:spPr>
          <a:xfrm>
            <a:off x="2571750" y="2100263"/>
            <a:ext cx="1154113" cy="1554162"/>
          </a:xfrm>
          <a:prstGeom prst="curvedLeftArrow">
            <a:avLst>
              <a:gd name="adj1" fmla="val 8238"/>
              <a:gd name="adj2" fmla="val 27553"/>
              <a:gd name="adj3" fmla="val 1592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10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3" grpId="0"/>
      <p:bldP spid="44" grpId="0"/>
      <p:bldP spid="46" grpId="0"/>
      <p:bldP spid="48" grpId="0"/>
      <p:bldP spid="49" grpId="0"/>
      <p:bldP spid="5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文本框 4">
            <a:extLst>
              <a:ext uri="{FF2B5EF4-FFF2-40B4-BE49-F238E27FC236}">
                <a16:creationId xmlns="" xmlns:a16="http://schemas.microsoft.com/office/drawing/2014/main" id="{4CF6094D-0D91-4855-BE34-E26572BCE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437" y="574675"/>
            <a:ext cx="7507287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解分式方程                      时，去分母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后得到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的整式方程是（   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    ）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graphicFrame>
        <p:nvGraphicFramePr>
          <p:cNvPr id="95238" name="对象 5">
            <a:hlinkClick r:id="" action="ppaction://ole?verb=1"/>
            <a:extLst>
              <a:ext uri="{FF2B5EF4-FFF2-40B4-BE49-F238E27FC236}">
                <a16:creationId xmlns="" xmlns:a16="http://schemas.microsoft.com/office/drawing/2014/main" id="{F4239DCC-F835-4908-A421-BB153C2E26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578336"/>
              </p:ext>
            </p:extLst>
          </p:nvPr>
        </p:nvGraphicFramePr>
        <p:xfrm>
          <a:off x="2894807" y="533400"/>
          <a:ext cx="1630108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2" r:id="rId3" imgW="1168200" imgH="393480" progId="Equation.KSEE3">
                  <p:embed/>
                </p:oleObj>
              </mc:Choice>
              <mc:Fallback>
                <p:oleObj r:id="rId3" imgW="1168200" imgH="393480" progId="Equation.KSEE3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807" y="533400"/>
                        <a:ext cx="1630108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9" name="文本框 6">
            <a:extLst>
              <a:ext uri="{FF2B5EF4-FFF2-40B4-BE49-F238E27FC236}">
                <a16:creationId xmlns="" xmlns:a16="http://schemas.microsoft.com/office/drawing/2014/main" id="{FD8850E8-1E61-4416-B246-26F9796B5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733" y="1441450"/>
            <a:ext cx="457835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A. 2(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–8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)+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5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=16(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–7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B. 2(</a:t>
            </a:r>
            <a:r>
              <a:rPr lang="en-US" altLang="zh-CN" sz="2400" b="1" i="1" dirty="0" smtClean="0">
                <a:latin typeface="+mn-lt"/>
                <a:ea typeface="楷体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–8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)+5</a:t>
            </a:r>
            <a:r>
              <a:rPr lang="en-US" altLang="zh-CN" sz="2400" b="1" i="1" dirty="0">
                <a:latin typeface="+mn-lt"/>
                <a:ea typeface="楷体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=8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</a:rPr>
              <a:t>C. 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2(</a:t>
            </a:r>
            <a:r>
              <a:rPr lang="en-US" altLang="zh-CN" sz="2400" b="1" i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–8)–5</a:t>
            </a:r>
            <a:r>
              <a:rPr lang="en-US" altLang="zh-CN" sz="2400" b="1" i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=16(</a:t>
            </a:r>
            <a:r>
              <a:rPr lang="en-US" altLang="zh-CN" sz="2400" b="1" i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–7</a:t>
            </a:r>
            <a:r>
              <a:rPr lang="en-US" altLang="zh-CN" sz="2400" b="1" dirty="0">
                <a:latin typeface="+mn-lt"/>
                <a:ea typeface="楷体" pitchFamily="49" charset="-122"/>
                <a:sym typeface="微软雅黑" panose="020B0503020204020204" pitchFamily="34" charset="-122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D. 2(</a:t>
            </a:r>
            <a:r>
              <a:rPr lang="en-US" altLang="zh-CN" sz="2400" b="1" i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–8)–5</a:t>
            </a:r>
            <a:r>
              <a:rPr lang="en-US" altLang="zh-CN" sz="2400" b="1" i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itchFamily="49" charset="-122"/>
                <a:sym typeface="微软雅黑" panose="020B0503020204020204" pitchFamily="34" charset="-122"/>
              </a:rPr>
              <a:t>=8</a:t>
            </a:r>
            <a:endParaRPr lang="en-US" altLang="zh-CN" sz="2400" b="1" dirty="0">
              <a:latin typeface="+mn-lt"/>
              <a:ea typeface="楷体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9C30A10-6273-4E4F-B745-5AD0A16C7E83}"/>
              </a:ext>
            </a:extLst>
          </p:cNvPr>
          <p:cNvGrpSpPr>
            <a:grpSpLocks/>
          </p:cNvGrpSpPr>
          <p:nvPr/>
        </p:nvGrpSpPr>
        <p:grpSpPr bwMode="auto">
          <a:xfrm>
            <a:off x="800100" y="3258387"/>
            <a:ext cx="7962900" cy="1061720"/>
            <a:chOff x="2655" y="4955"/>
            <a:chExt cx="10860" cy="1672"/>
          </a:xfrm>
        </p:grpSpPr>
        <p:sp>
          <p:nvSpPr>
            <p:cNvPr id="95241" name="文本框 7">
              <a:extLst>
                <a:ext uri="{FF2B5EF4-FFF2-40B4-BE49-F238E27FC236}">
                  <a16:creationId xmlns="" xmlns:a16="http://schemas.microsoft.com/office/drawing/2014/main" id="{75F19497-08F6-4CC7-AECA-9B1F6AE5E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5" y="4955"/>
              <a:ext cx="10860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解析：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原方程可以变形</a:t>
              </a:r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为                            ，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两边都乘以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–7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得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–8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+5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=8×2(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–7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),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即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–8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)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+5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=16(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–7)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.</a:t>
              </a:r>
            </a:p>
          </p:txBody>
        </p:sp>
        <p:graphicFrame>
          <p:nvGraphicFramePr>
            <p:cNvPr id="95242" name="对象 8">
              <a:hlinkClick r:id="" action="ppaction://ole?verb=1"/>
              <a:extLst>
                <a:ext uri="{FF2B5EF4-FFF2-40B4-BE49-F238E27FC236}">
                  <a16:creationId xmlns="" xmlns:a16="http://schemas.microsoft.com/office/drawing/2014/main" id="{B9E19EF3-BB72-4339-8E09-FD8238C148C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7123110"/>
                </p:ext>
              </p:extLst>
            </p:nvPr>
          </p:nvGraphicFramePr>
          <p:xfrm>
            <a:off x="6913" y="5045"/>
            <a:ext cx="2484" cy="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53" r:id="rId5" imgW="1206360" imgH="419040" progId="Equation.KSEE3">
                    <p:embed/>
                  </p:oleObj>
                </mc:Choice>
                <mc:Fallback>
                  <p:oleObj r:id="rId5" imgW="1206360" imgH="419040" progId="Equation.KSEE3">
                    <p:embed/>
                    <p:pic>
                      <p:nvPicPr>
                        <p:cNvPr id="0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13" y="5045"/>
                          <a:ext cx="2484" cy="8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954" name="文本框 3">
            <a:extLst>
              <a:ext uri="{FF2B5EF4-FFF2-40B4-BE49-F238E27FC236}">
                <a16:creationId xmlns="" xmlns:a16="http://schemas.microsoft.com/office/drawing/2014/main" id="{73CBC330-FB85-4BD2-8349-612DDCD0A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724" y="1064120"/>
            <a:ext cx="440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p:grpSp>
        <p:nvGrpSpPr>
          <p:cNvPr id="13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-6801" y="-53975"/>
            <a:ext cx="2006600" cy="477838"/>
            <a:chOff x="248" y="40"/>
            <a:chExt cx="3160" cy="752"/>
          </a:xfrm>
        </p:grpSpPr>
        <p:cxnSp>
          <p:nvCxnSpPr>
            <p:cNvPr id="14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6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0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67" y="5381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7163" y="534988"/>
            <a:ext cx="8593137" cy="4770438"/>
            <a:chOff x="-3593057" y="1567519"/>
            <a:chExt cx="8776917" cy="5124845"/>
          </a:xfrm>
        </p:grpSpPr>
        <p:pic>
          <p:nvPicPr>
            <p:cNvPr id="19" name="一个圆顶角并剪去另一个顶角的矩形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6257" name="Rectangle 2">
            <a:extLst>
              <a:ext uri="{FF2B5EF4-FFF2-40B4-BE49-F238E27FC236}">
                <a16:creationId xmlns="" xmlns:a16="http://schemas.microsoft.com/office/drawing/2014/main" id="{B76065B2-4D58-49AD-AC0C-840D9B5E6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070" y="1430893"/>
            <a:ext cx="2217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易错易混点拨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="" xmlns:a16="http://schemas.microsoft.com/office/drawing/2014/main" id="{FC046EB3-0859-454A-9790-FA51D8E20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8" y="1841646"/>
            <a:ext cx="5975350" cy="50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(1)</a:t>
            </a:r>
            <a:r>
              <a:rPr lang="zh-CN" altLang="en-US" sz="2100" b="1" dirty="0">
                <a:latin typeface="宋体" panose="02010600030101010101" pitchFamily="2" charset="-122"/>
              </a:rPr>
              <a:t>去分母时，原方程的整式部分漏乘．</a:t>
            </a:r>
          </a:p>
        </p:txBody>
      </p:sp>
      <p:sp>
        <p:nvSpPr>
          <p:cNvPr id="30724" name="Rectangle 4">
            <a:extLst>
              <a:ext uri="{FF2B5EF4-FFF2-40B4-BE49-F238E27FC236}">
                <a16:creationId xmlns="" xmlns:a16="http://schemas.microsoft.com/office/drawing/2014/main" id="{7487B3A6-AC9B-4FC9-91C4-BB0E283A2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7765" y="2412072"/>
            <a:ext cx="6886575" cy="98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(2)</a:t>
            </a:r>
            <a:r>
              <a:rPr lang="zh-CN" altLang="en-US" sz="2100" b="1" dirty="0">
                <a:latin typeface="宋体" panose="02010600030101010101" pitchFamily="2" charset="-122"/>
              </a:rPr>
              <a:t>约去分母后，分子是多项式时， 没有添括号．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因分数线有括号的作用）   </a:t>
            </a:r>
          </a:p>
        </p:txBody>
      </p:sp>
      <p:sp>
        <p:nvSpPr>
          <p:cNvPr id="30725" name="Rectangle 5">
            <a:extLst>
              <a:ext uri="{FF2B5EF4-FFF2-40B4-BE49-F238E27FC236}">
                <a16:creationId xmlns="" xmlns:a16="http://schemas.microsoft.com/office/drawing/2014/main" id="{FE96FB03-0C8D-4FB5-8240-EE1167EED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3522001"/>
            <a:ext cx="6905625" cy="50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(3)</a:t>
            </a:r>
            <a:r>
              <a:rPr lang="zh-CN" altLang="en-US" sz="2100" b="1" dirty="0">
                <a:latin typeface="宋体" panose="02010600030101010101" pitchFamily="2" charset="-122"/>
              </a:rPr>
              <a:t>把整式方程的解代入最简公分母后的值为</a:t>
            </a:r>
            <a:r>
              <a:rPr lang="en-US" altLang="zh-CN" sz="2100" b="1" dirty="0">
                <a:latin typeface="宋体" panose="02010600030101010101" pitchFamily="2" charset="-122"/>
              </a:rPr>
              <a:t>0</a:t>
            </a:r>
            <a:r>
              <a:rPr lang="zh-CN" altLang="en-US" sz="2100" b="1" dirty="0">
                <a:latin typeface="宋体" panose="02010600030101010101" pitchFamily="2" charset="-122"/>
              </a:rPr>
              <a:t>，不舍掉</a:t>
            </a:r>
            <a:r>
              <a:rPr lang="en-US" altLang="zh-CN" sz="2100" b="1" dirty="0">
                <a:latin typeface="宋体" panose="02010600030101010101" pitchFamily="2" charset="-122"/>
              </a:rPr>
              <a:t>.   </a:t>
            </a:r>
          </a:p>
        </p:txBody>
      </p:sp>
      <p:grpSp>
        <p:nvGrpSpPr>
          <p:cNvPr id="11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2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 1"/>
          <p:cNvGrpSpPr/>
          <p:nvPr/>
        </p:nvGrpSpPr>
        <p:grpSpPr>
          <a:xfrm>
            <a:off x="1211265" y="582609"/>
            <a:ext cx="3184525" cy="617537"/>
            <a:chOff x="7647436" y="3815009"/>
            <a:chExt cx="3452021" cy="601051"/>
          </a:xfrm>
        </p:grpSpPr>
        <p:sp>
          <p:nvSpPr>
            <p:cNvPr id="22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方法点拨</a:t>
              </a:r>
            </a:p>
          </p:txBody>
        </p:sp>
        <p:pic>
          <p:nvPicPr>
            <p:cNvPr id="23" name="图片 22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1" name="组合 3">
            <a:extLst>
              <a:ext uri="{FF2B5EF4-FFF2-40B4-BE49-F238E27FC236}">
                <a16:creationId xmlns="" xmlns:a16="http://schemas.microsoft.com/office/drawing/2014/main" id="{A5E62252-38D8-46F8-9171-234517C442CB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547688"/>
            <a:ext cx="1879600" cy="476250"/>
            <a:chOff x="497257" y="753279"/>
            <a:chExt cx="1881032" cy="477054"/>
          </a:xfrm>
        </p:grpSpPr>
        <p:grpSp>
          <p:nvGrpSpPr>
            <p:cNvPr id="97282" name="组合 2">
              <a:extLst>
                <a:ext uri="{FF2B5EF4-FFF2-40B4-BE49-F238E27FC236}">
                  <a16:creationId xmlns="" xmlns:a16="http://schemas.microsoft.com/office/drawing/2014/main" id="{EAD6A815-C6AB-481B-B936-08DE24BA1E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85D1D94E-99D3-46D3-81AA-1BA5E5652A39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4C05A5BE-B86F-45AE-8DC2-7D79CE58EB32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16FBD912-4FF3-41C5-904B-C5464D03A878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1FBD41D3-5468-45FB-AA3E-4A052F0BCBE8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7287" name="矩形 1">
              <a:extLst>
                <a:ext uri="{FF2B5EF4-FFF2-40B4-BE49-F238E27FC236}">
                  <a16:creationId xmlns="" xmlns:a16="http://schemas.microsoft.com/office/drawing/2014/main" id="{19EEEE27-63B9-4DC8-9D4B-D03FB4C47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7295" name="TextBox 2">
                <a:extLst>
                  <a:ext uri="{FF2B5EF4-FFF2-40B4-BE49-F238E27FC236}">
                    <a16:creationId xmlns="" xmlns:a16="http://schemas.microsoft.com/office/drawing/2014/main" id="{29FDE568-1E4B-42E9-8190-5ECA1B497B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025" y="1080158"/>
                <a:ext cx="8451850" cy="144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itchFamily="49" charset="-122"/>
                  </a:rPr>
                  <a:t>1.</a:t>
                </a:r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分式方程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/>
                        <a:ea typeface="楷体" pitchFamily="49" charset="-122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 </a:t>
                </a:r>
                <a:r>
                  <a:rPr lang="zh-CN" altLang="zh-CN" sz="2400" b="1" dirty="0">
                    <a:latin typeface="+mn-lt"/>
                    <a:ea typeface="楷体" pitchFamily="49" charset="-122"/>
                  </a:rPr>
                  <a:t>=1的解是（　　）</a:t>
                </a: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  <a:ea typeface="楷体" pitchFamily="49" charset="-122"/>
                  </a:rPr>
                  <a:t>A．</a:t>
                </a:r>
                <a:r>
                  <a:rPr lang="zh-CN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itchFamily="49" charset="-122"/>
                  </a:rPr>
                  <a:t>=1	B．</a:t>
                </a:r>
                <a:r>
                  <a:rPr lang="zh-CN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1</a:t>
                </a:r>
                <a:r>
                  <a:rPr lang="zh-CN" altLang="zh-CN" sz="2400" b="1" dirty="0">
                    <a:latin typeface="+mn-lt"/>
                    <a:ea typeface="楷体" pitchFamily="49" charset="-122"/>
                  </a:rPr>
                  <a:t>	C．</a:t>
                </a:r>
                <a:r>
                  <a:rPr lang="zh-CN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itchFamily="49" charset="-122"/>
                  </a:rPr>
                  <a:t>=3	D．</a:t>
                </a:r>
                <a:r>
                  <a:rPr lang="zh-CN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itchFamily="49" charset="-122"/>
                  </a:rPr>
                  <a:t>3</a:t>
                </a:r>
                <a:endParaRPr lang="zh-CN" altLang="zh-CN" sz="2400" b="1" dirty="0">
                  <a:latin typeface="+mn-lt"/>
                  <a:ea typeface="楷体" pitchFamily="49" charset="-122"/>
                </a:endParaRPr>
              </a:p>
            </p:txBody>
          </p:sp>
        </mc:Choice>
        <mc:Fallback xmlns="">
          <p:sp>
            <p:nvSpPr>
              <p:cNvPr id="97295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29FDE568-1E4B-42E9-8190-5ECA1B497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025" y="1080158"/>
                <a:ext cx="8451850" cy="1446550"/>
              </a:xfrm>
              <a:prstGeom prst="rect">
                <a:avLst/>
              </a:prstGeom>
              <a:blipFill rotWithShape="1">
                <a:blip r:embed="rId2"/>
                <a:stretch>
                  <a:fillRect l="-1154" b="-88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011" name="文本框 4">
            <a:extLst>
              <a:ext uri="{FF2B5EF4-FFF2-40B4-BE49-F238E27FC236}">
                <a16:creationId xmlns="" xmlns:a16="http://schemas.microsoft.com/office/drawing/2014/main" id="{4ACD4E7C-E037-42B0-9DA5-02827FB37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281" y="1379397"/>
            <a:ext cx="427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300" name="文本框 2">
                <a:extLst>
                  <a:ext uri="{FF2B5EF4-FFF2-40B4-BE49-F238E27FC236}">
                    <a16:creationId xmlns="" xmlns:a16="http://schemas.microsoft.com/office/drawing/2014/main" id="{72069AF6-9E2D-443B-9936-91F9D23ACF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025" y="2531320"/>
                <a:ext cx="8267700" cy="200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itchFamily="49" charset="-122"/>
                  </a:rPr>
                  <a:t>2.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</a:rPr>
                  <a:t>关于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的分式方程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</a:rPr>
                      <m:t>=</m:t>
                    </m:r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</a:rPr>
                      <m:t>𝟎</m:t>
                    </m:r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</a:rPr>
                      <m:t>  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解为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=4，则常数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的值为（　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</a:rPr>
                  <a:t>    ）</a:t>
                </a:r>
                <a:endParaRPr lang="en-US" altLang="zh-CN" sz="2400" b="1" dirty="0">
                  <a:latin typeface="+mn-lt"/>
                  <a:ea typeface="楷体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err="1">
                    <a:latin typeface="+mn-lt"/>
                    <a:ea typeface="楷体" pitchFamily="49" charset="-122"/>
                  </a:rPr>
                  <a:t>A．</a:t>
                </a:r>
                <a:r>
                  <a:rPr lang="en-US" altLang="zh-CN" sz="2400" b="1" i="1" dirty="0" err="1">
                    <a:latin typeface="+mn-lt"/>
                    <a:ea typeface="楷体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=1	</a:t>
                </a:r>
                <a:r>
                  <a:rPr lang="en-US" altLang="zh-CN" sz="2400" b="1" dirty="0" err="1">
                    <a:latin typeface="+mn-lt"/>
                    <a:ea typeface="楷体" pitchFamily="49" charset="-122"/>
                  </a:rPr>
                  <a:t>B．</a:t>
                </a:r>
                <a:r>
                  <a:rPr lang="en-US" altLang="zh-CN" sz="2400" b="1" i="1" dirty="0" err="1">
                    <a:latin typeface="+mn-lt"/>
                    <a:ea typeface="楷体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=2	</a:t>
                </a:r>
                <a:r>
                  <a:rPr lang="en-US" altLang="zh-CN" sz="2400" b="1" dirty="0" err="1">
                    <a:latin typeface="+mn-lt"/>
                    <a:ea typeface="楷体" pitchFamily="49" charset="-122"/>
                  </a:rPr>
                  <a:t>C．</a:t>
                </a:r>
                <a:r>
                  <a:rPr lang="en-US" altLang="zh-CN" sz="2400" b="1" i="1" dirty="0" err="1">
                    <a:latin typeface="+mn-lt"/>
                    <a:ea typeface="楷体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=4	</a:t>
                </a:r>
                <a:r>
                  <a:rPr lang="en-US" altLang="zh-CN" sz="2400" b="1" dirty="0" err="1">
                    <a:latin typeface="+mn-lt"/>
                    <a:ea typeface="楷体" pitchFamily="49" charset="-122"/>
                  </a:rPr>
                  <a:t>D．</a:t>
                </a:r>
                <a:r>
                  <a:rPr lang="en-US" altLang="zh-CN" sz="2400" b="1" i="1" dirty="0" err="1">
                    <a:latin typeface="+mn-lt"/>
                    <a:ea typeface="楷体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itchFamily="49" charset="-122"/>
                  </a:rPr>
                  <a:t>=10</a:t>
                </a:r>
              </a:p>
            </p:txBody>
          </p:sp>
        </mc:Choice>
        <mc:Fallback xmlns="">
          <p:sp>
            <p:nvSpPr>
              <p:cNvPr id="97300" name="文本框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72069AF6-9E2D-443B-9936-91F9D23AC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025" y="2531320"/>
                <a:ext cx="8267700" cy="2000516"/>
              </a:xfrm>
              <a:prstGeom prst="rect">
                <a:avLst/>
              </a:prstGeom>
              <a:blipFill rotWithShape="1">
                <a:blip r:embed="rId3"/>
                <a:stretch>
                  <a:fillRect l="-1180" b="-30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016" name="文本框 9">
            <a:extLst>
              <a:ext uri="{FF2B5EF4-FFF2-40B4-BE49-F238E27FC236}">
                <a16:creationId xmlns="" xmlns:a16="http://schemas.microsoft.com/office/drawing/2014/main" id="{9EDFBE8E-2A43-4FBE-90E1-7DFE50222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91" y="3419617"/>
            <a:ext cx="5457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</a:p>
        </p:txBody>
      </p:sp>
      <p:grpSp>
        <p:nvGrpSpPr>
          <p:cNvPr id="29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0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32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1" grpId="0"/>
      <p:bldP spid="850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>
                <a:extLst>
                  <a:ext uri="{FF2B5EF4-FFF2-40B4-BE49-F238E27FC236}">
                    <a16:creationId xmlns="" xmlns:a16="http://schemas.microsoft.com/office/drawing/2014/main" id="{2A609FD8-D25C-4812-9749-A640665D13A5}"/>
                  </a:ext>
                </a:extLst>
              </p:cNvPr>
              <p:cNvSpPr/>
              <p:nvPr/>
            </p:nvSpPr>
            <p:spPr>
              <a:xfrm>
                <a:off x="457200" y="1252538"/>
                <a:ext cx="8267700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1.</a:t>
                </a:r>
                <a:r>
                  <a:rPr lang="zh-CN" alt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若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关于</a:t>
                </a:r>
                <a:r>
                  <a:rPr lang="en-US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zh-CN" alt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的分式方程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𝒎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zh-CN" altLang="en-US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den>
                    </m:f>
                    <m:r>
                      <a:rPr lang="en-US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=</m:t>
                    </m:r>
                    <m:r>
                      <a:rPr lang="en-US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𝟏</m:t>
                    </m:r>
                    <m:r>
                      <a:rPr lang="ar-AE" altLang="zh-CN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解为</a:t>
                </a:r>
                <a:r>
                  <a:rPr lang="en-US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=2，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则</a:t>
                </a:r>
                <a:r>
                  <a:rPr lang="en-US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的值为（　　）</a:t>
                </a: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A．5	</a:t>
                </a:r>
                <a:r>
                  <a:rPr 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                                          B．4</a:t>
                </a:r>
                <a:r>
                  <a:rPr 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 </a:t>
                </a: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C．3</a:t>
                </a:r>
                <a:r>
                  <a:rPr 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                                          D．2</a:t>
                </a:r>
                <a:endParaRPr sz="2400" b="1" dirty="0">
                  <a:latin typeface="+mn-lt"/>
                  <a:ea typeface="楷体" pitchFamily="49" charset="-122"/>
                  <a:cs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2A609FD8-D25C-4812-9749-A640665D13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252538"/>
                <a:ext cx="8267700" cy="2554545"/>
              </a:xfrm>
              <a:prstGeom prst="rect">
                <a:avLst/>
              </a:prstGeom>
              <a:blipFill rotWithShape="1">
                <a:blip r:embed="rId2"/>
                <a:stretch>
                  <a:fillRect l="-1106" b="-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0D86FFD-1E4C-45EC-B4BE-02F474A90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452" y="2146430"/>
            <a:ext cx="76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</a:p>
        </p:txBody>
      </p:sp>
      <p:grpSp>
        <p:nvGrpSpPr>
          <p:cNvPr id="98312" name="组合 7">
            <a:extLst>
              <a:ext uri="{FF2B5EF4-FFF2-40B4-BE49-F238E27FC236}">
                <a16:creationId xmlns="" xmlns:a16="http://schemas.microsoft.com/office/drawing/2014/main" id="{DAEF2F22-80A4-421F-B52B-24B8C57E132B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4988"/>
            <a:ext cx="2479675" cy="520700"/>
            <a:chOff x="5083" y="1100"/>
            <a:chExt cx="3904" cy="822"/>
          </a:xfrm>
        </p:grpSpPr>
        <p:grpSp>
          <p:nvGrpSpPr>
            <p:cNvPr id="98313" name="组合 1">
              <a:extLst>
                <a:ext uri="{FF2B5EF4-FFF2-40B4-BE49-F238E27FC236}">
                  <a16:creationId xmlns="" xmlns:a16="http://schemas.microsoft.com/office/drawing/2014/main" id="{8F80F847-72B0-4200-9253-489CE83A46E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EFEDF208-9C75-46E1-94AF-D210728BB30D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0C05C750-1E9F-4BA9-9D2D-144B503DF155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1238DE2F-697F-407D-9700-E246F881C009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9DA55F72-007F-4690-8DF8-E3057C057619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41267964-5EF4-4C41-9771-7ADCDB1120A3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8319" name="TextBox 15">
              <a:extLst>
                <a:ext uri="{FF2B5EF4-FFF2-40B4-BE49-F238E27FC236}">
                  <a16:creationId xmlns="" xmlns:a16="http://schemas.microsoft.com/office/drawing/2014/main" id="{6DB5B60B-DA30-45FC-B5C4-03570A9B5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9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>
                <a:extLst>
                  <a:ext uri="{FF2B5EF4-FFF2-40B4-BE49-F238E27FC236}">
                    <a16:creationId xmlns="" xmlns:a16="http://schemas.microsoft.com/office/drawing/2014/main" id="{9173DB6A-DEA3-45C5-A249-5AA458F5062E}"/>
                  </a:ext>
                </a:extLst>
              </p:cNvPr>
              <p:cNvSpPr/>
              <p:nvPr/>
            </p:nvSpPr>
            <p:spPr>
              <a:xfrm>
                <a:off x="771525" y="1174750"/>
                <a:ext cx="7562850" cy="22470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2.</a:t>
                </a:r>
                <a:r>
                  <a:rPr lang="zh-CN" altLang="en-US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ar-AE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den>
                    </m:f>
                    <m:r>
                      <a:rPr lang="ar-AE" altLang="zh-CN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  </m:t>
                    </m:r>
                  </m:oMath>
                </a14:m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的解为（　　）</a:t>
                </a: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=–1</a:t>
                </a:r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                                   B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=0	</a:t>
                </a:r>
                <a:endParaRPr lang="en-US" altLang="zh-CN" sz="2400" b="1" dirty="0" smtClean="0">
                  <a:latin typeface="+mn-lt"/>
                  <a:ea typeface="楷体" pitchFamily="49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C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/>
                            <a:ea typeface="楷体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/>
                        <a:ea typeface="楷体" pitchFamily="49" charset="-122"/>
                        <a:cs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                                   D</a:t>
                </a:r>
                <a:r>
                  <a:rPr lang="zh-CN" altLang="en-US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itchFamily="49" charset="-122"/>
                    <a:cs typeface="宋体" panose="02010600030101010101" pitchFamily="2" charset="-122"/>
                  </a:rPr>
                  <a:t>=1</a:t>
                </a:r>
                <a:endParaRPr altLang="zh-CN" sz="2400" b="1" dirty="0">
                  <a:latin typeface="+mn-lt"/>
                  <a:ea typeface="楷体" pitchFamily="49" charset="-122"/>
                  <a:cs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矩形 1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9173DB6A-DEA3-45C5-A249-5AA458F506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25" y="1174750"/>
                <a:ext cx="7562850" cy="2247090"/>
              </a:xfrm>
              <a:prstGeom prst="rect">
                <a:avLst/>
              </a:prstGeom>
              <a:blipFill rotWithShape="1">
                <a:blip r:embed="rId2"/>
                <a:stretch>
                  <a:fillRect l="-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A6CC69E-6041-41F3-BFD2-83B82B6A4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893" y="1446963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</a:p>
        </p:txBody>
      </p:sp>
      <p:grpSp>
        <p:nvGrpSpPr>
          <p:cNvPr id="13" name="组合 2"/>
          <p:cNvGrpSpPr>
            <a:grpSpLocks/>
          </p:cNvGrpSpPr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14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5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9" name="组合 7">
            <a:extLst>
              <a:ext uri="{FF2B5EF4-FFF2-40B4-BE49-F238E27FC236}">
                <a16:creationId xmlns="" xmlns:a16="http://schemas.microsoft.com/office/drawing/2014/main" id="{DAEF2F22-80A4-421F-B52B-24B8C57E132B}"/>
              </a:ext>
            </a:extLst>
          </p:cNvPr>
          <p:cNvGrpSpPr>
            <a:grpSpLocks/>
          </p:cNvGrpSpPr>
          <p:nvPr/>
        </p:nvGrpSpPr>
        <p:grpSpPr bwMode="auto">
          <a:xfrm>
            <a:off x="3308729" y="534988"/>
            <a:ext cx="2479675" cy="520700"/>
            <a:chOff x="5083" y="1100"/>
            <a:chExt cx="3904" cy="822"/>
          </a:xfrm>
        </p:grpSpPr>
        <p:grpSp>
          <p:nvGrpSpPr>
            <p:cNvPr id="20" name="组合 1">
              <a:extLst>
                <a:ext uri="{FF2B5EF4-FFF2-40B4-BE49-F238E27FC236}">
                  <a16:creationId xmlns="" xmlns:a16="http://schemas.microsoft.com/office/drawing/2014/main" id="{8F80F847-72B0-4200-9253-489CE83A46E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2" name="缺角矩形 21">
                <a:extLst>
                  <a:ext uri="{FF2B5EF4-FFF2-40B4-BE49-F238E27FC236}">
                    <a16:creationId xmlns="" xmlns:a16="http://schemas.microsoft.com/office/drawing/2014/main" id="{EFEDF208-9C75-46E1-94AF-D210728BB30D}"/>
                  </a:ext>
                </a:extLst>
              </p:cNvPr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0C05C750-1E9F-4BA9-9D2D-144B503DF155}"/>
                  </a:ext>
                </a:extLst>
              </p:cNvPr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1238DE2F-697F-407D-9700-E246F881C009}"/>
                  </a:ext>
                </a:extLst>
              </p:cNvPr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9DA55F72-007F-4690-8DF8-E3057C057619}"/>
                  </a:ext>
                </a:extLst>
              </p:cNvPr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41267964-5EF4-4C41-9771-7ADCDB1120A3}"/>
                  </a:ext>
                </a:extLst>
              </p:cNvPr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21" name="TextBox 15">
              <a:extLst>
                <a:ext uri="{FF2B5EF4-FFF2-40B4-BE49-F238E27FC236}">
                  <a16:creationId xmlns="" xmlns:a16="http://schemas.microsoft.com/office/drawing/2014/main" id="{6DB5B60B-DA30-45FC-B5C4-03570A9B5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52E0C15-6468-4234-9D27-0EAB759B39F6}"/>
              </a:ext>
            </a:extLst>
          </p:cNvPr>
          <p:cNvSpPr/>
          <p:nvPr/>
        </p:nvSpPr>
        <p:spPr>
          <a:xfrm>
            <a:off x="542925" y="979284"/>
            <a:ext cx="75438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        </a:t>
            </a: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已知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x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的方程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                                              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有增根，求该方程的增根和</a:t>
            </a:r>
            <a:r>
              <a:rPr lang="en-US" altLang="zh-CN" sz="2400" b="1" i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k</a:t>
            </a:r>
            <a:r>
              <a:rPr lang="zh-CN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的值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0C877D4-5789-49E5-993D-8DFD94A1E78E}"/>
              </a:ext>
            </a:extLst>
          </p:cNvPr>
          <p:cNvSpPr/>
          <p:nvPr/>
        </p:nvSpPr>
        <p:spPr>
          <a:xfrm>
            <a:off x="1186655" y="2336577"/>
            <a:ext cx="800100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去分母，得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+3–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–1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kx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整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理，得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–2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–4=0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因为有增根，所以增根为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=1.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时，代入方程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得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–4=0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，所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不是方程的增根；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时，代入方程，得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，所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方程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有增根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=1.</a:t>
            </a:r>
          </a:p>
        </p:txBody>
      </p:sp>
      <p:graphicFrame>
        <p:nvGraphicFramePr>
          <p:cNvPr id="6" name="对象 5">
            <a:extLst>
              <a:ext uri="{FF2B5EF4-FFF2-40B4-BE49-F238E27FC236}">
                <a16:creationId xmlns="" xmlns:a16="http://schemas.microsoft.com/office/drawing/2014/main" id="{71CC534E-15C2-4C20-ACE3-27D16FEDB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14788"/>
              </p:ext>
            </p:extLst>
          </p:nvPr>
        </p:nvGraphicFramePr>
        <p:xfrm>
          <a:off x="3585370" y="1007825"/>
          <a:ext cx="34321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3" r:id="rId3" imgW="1662978" imgH="406224" progId="Equation.DSMT4">
                  <p:embed/>
                </p:oleObj>
              </mc:Choice>
              <mc:Fallback>
                <p:oleObj r:id="rId3" imgW="1662978" imgH="406224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5370" y="1007825"/>
                        <a:ext cx="34321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0361" name="组合 6">
            <a:extLst>
              <a:ext uri="{FF2B5EF4-FFF2-40B4-BE49-F238E27FC236}">
                <a16:creationId xmlns="" xmlns:a16="http://schemas.microsoft.com/office/drawing/2014/main" id="{9F6BD7D2-4AA6-4702-8ECB-9CC91C868A1A}"/>
              </a:ext>
            </a:extLst>
          </p:cNvPr>
          <p:cNvGrpSpPr>
            <a:grpSpLocks/>
          </p:cNvGrpSpPr>
          <p:nvPr/>
        </p:nvGrpSpPr>
        <p:grpSpPr bwMode="auto">
          <a:xfrm>
            <a:off x="3301010" y="466259"/>
            <a:ext cx="2479675" cy="522288"/>
            <a:chOff x="5060" y="905"/>
            <a:chExt cx="3904" cy="822"/>
          </a:xfrm>
        </p:grpSpPr>
        <p:grpSp>
          <p:nvGrpSpPr>
            <p:cNvPr id="100362" name="组合 21">
              <a:extLst>
                <a:ext uri="{FF2B5EF4-FFF2-40B4-BE49-F238E27FC236}">
                  <a16:creationId xmlns="" xmlns:a16="http://schemas.microsoft.com/office/drawing/2014/main" id="{48BE1C00-F3BB-4E82-8355-094C625E66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21517658-5739-4957-887A-2BA4B14ABD73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7DC51447-EF7A-41FC-9C2E-76AB46C453A4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7999A84E-F552-4ADC-A4BA-F0BD80478B2C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64DAEB73-CF44-4F6B-80B8-EB2D9FFE280B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49CDC3F0-AA2F-4F9D-8773-7D6BE5793D77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0368" name="TextBox 15">
              <a:extLst>
                <a:ext uri="{FF2B5EF4-FFF2-40B4-BE49-F238E27FC236}">
                  <a16:creationId xmlns="" xmlns:a16="http://schemas.microsoft.com/office/drawing/2014/main" id="{C4B90A6F-295D-42EA-86B5-69493C1624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0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8C89ED9-9EE1-474C-AFA6-B1F0B8AF690A}"/>
              </a:ext>
            </a:extLst>
          </p:cNvPr>
          <p:cNvSpPr/>
          <p:nvPr/>
        </p:nvSpPr>
        <p:spPr>
          <a:xfrm>
            <a:off x="473075" y="963613"/>
            <a:ext cx="1215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itchFamily="49" charset="-122"/>
                <a:cs typeface="宋体" panose="02010600030101010101" pitchFamily="2" charset="-122"/>
              </a:rPr>
              <a:t>解方程</a:t>
            </a:r>
            <a:r>
              <a:rPr lang="en-US" altLang="zh-CN" sz="2400" b="1" dirty="0">
                <a:latin typeface="+mn-lt"/>
                <a:ea typeface="楷体" pitchFamily="49" charset="-122"/>
                <a:cs typeface="宋体" panose="02010600030101010101" pitchFamily="2" charset="-122"/>
              </a:rPr>
              <a:t>:</a:t>
            </a:r>
            <a:endParaRPr lang="zh-CN" altLang="zh-CN" sz="2400" b="1" dirty="0">
              <a:latin typeface="+mn-lt"/>
              <a:ea typeface="楷体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="" xmlns:a16="http://schemas.microsoft.com/office/drawing/2014/main" id="{A08BBD40-123B-4BF2-869C-B40A5D03C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156311"/>
              </p:ext>
            </p:extLst>
          </p:nvPr>
        </p:nvGraphicFramePr>
        <p:xfrm>
          <a:off x="1724025" y="1373188"/>
          <a:ext cx="5991225" cy="303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44" r:id="rId3" imgW="2501900" imgH="1282700" progId="Equation.DSMT4">
                  <p:embed/>
                </p:oleObj>
              </mc:Choice>
              <mc:Fallback>
                <p:oleObj r:id="rId3" imgW="2501900" imgH="12827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4025" y="1373188"/>
                        <a:ext cx="5991225" cy="303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1384" name="组合 2">
            <a:extLst>
              <a:ext uri="{FF2B5EF4-FFF2-40B4-BE49-F238E27FC236}">
                <a16:creationId xmlns="" xmlns:a16="http://schemas.microsoft.com/office/drawing/2014/main" id="{0CBC695A-D3A9-41C5-A908-76FE73462B14}"/>
              </a:ext>
            </a:extLst>
          </p:cNvPr>
          <p:cNvGrpSpPr>
            <a:grpSpLocks/>
          </p:cNvGrpSpPr>
          <p:nvPr/>
        </p:nvGrpSpPr>
        <p:grpSpPr bwMode="auto">
          <a:xfrm>
            <a:off x="3220994" y="485775"/>
            <a:ext cx="2478088" cy="522288"/>
            <a:chOff x="5060" y="905"/>
            <a:chExt cx="3904" cy="822"/>
          </a:xfrm>
        </p:grpSpPr>
        <p:grpSp>
          <p:nvGrpSpPr>
            <p:cNvPr id="101385" name="组合 6">
              <a:extLst>
                <a:ext uri="{FF2B5EF4-FFF2-40B4-BE49-F238E27FC236}">
                  <a16:creationId xmlns="" xmlns:a16="http://schemas.microsoft.com/office/drawing/2014/main" id="{89D6183C-E556-4D45-96B7-1E1B03B0152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>
                <a:extLst>
                  <a:ext uri="{FF2B5EF4-FFF2-40B4-BE49-F238E27FC236}">
                    <a16:creationId xmlns="" xmlns:a16="http://schemas.microsoft.com/office/drawing/2014/main" id="{11E2F81E-09D2-464F-99B2-BA974CF1D1ED}"/>
                  </a:ext>
                </a:extLst>
              </p:cNvPr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9033C47A-49C4-4E51-A593-AE262D4C3702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4D45A9BA-FC17-4D85-B1C9-A0232A96ACDE}"/>
                  </a:ext>
                </a:extLst>
              </p:cNvPr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4B2E0D47-A5EC-42D1-B98F-133FC7917791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E96A7D7B-97E0-49FE-B1F6-91BDF2F8545A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1391" name="TextBox 15">
              <a:extLst>
                <a:ext uri="{FF2B5EF4-FFF2-40B4-BE49-F238E27FC236}">
                  <a16:creationId xmlns="" xmlns:a16="http://schemas.microsoft.com/office/drawing/2014/main" id="{2E3F9DCA-5466-474E-88BA-929D839EFE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4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2">
            <a:extLst>
              <a:ext uri="{FF2B5EF4-FFF2-40B4-BE49-F238E27FC236}">
                <a16:creationId xmlns="" xmlns:a16="http://schemas.microsoft.com/office/drawing/2014/main" id="{9783AF2A-00F8-458D-9EF3-4F431A370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585788"/>
            <a:ext cx="781050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itchFamily="49" charset="-122"/>
              </a:rPr>
              <a:t>  </a:t>
            </a:r>
            <a:r>
              <a:rPr lang="en-US" altLang="zh-CN" sz="2400" b="1" dirty="0" smtClean="0">
                <a:latin typeface="+mn-lt"/>
                <a:ea typeface="楷体" pitchFamily="49" charset="-122"/>
              </a:rPr>
              <a:t>       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一艘轮船在静水中的最大航速为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20 km/h,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它沿江以最大航速顺流航行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100 km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所用时间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与以最大航速逆流航行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60 km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所用时间相等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江水的流速为多少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?</a:t>
            </a:r>
          </a:p>
        </p:txBody>
      </p:sp>
      <p:sp>
        <p:nvSpPr>
          <p:cNvPr id="19459" name="Text Box 3">
            <a:extLst>
              <a:ext uri="{FF2B5EF4-FFF2-40B4-BE49-F238E27FC236}">
                <a16:creationId xmlns="" xmlns:a16="http://schemas.microsoft.com/office/drawing/2014/main" id="{DFC967C7-BCE6-44AD-A665-ABABFAB15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231" y="2114408"/>
            <a:ext cx="3986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设江水的流速为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v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km/h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根据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题意，得</a:t>
            </a:r>
          </a:p>
        </p:txBody>
      </p:sp>
      <p:graphicFrame>
        <p:nvGraphicFramePr>
          <p:cNvPr id="19460" name="Object 4">
            <a:extLst>
              <a:ext uri="{FF2B5EF4-FFF2-40B4-BE49-F238E27FC236}">
                <a16:creationId xmlns="" xmlns:a16="http://schemas.microsoft.com/office/drawing/2014/main" id="{E2FE4816-0E4B-4162-AC45-D0D96A5AE7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7940127"/>
              </p:ext>
            </p:extLst>
          </p:nvPr>
        </p:nvGraphicFramePr>
        <p:xfrm>
          <a:off x="1801363" y="3326404"/>
          <a:ext cx="1862529" cy="832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9" r:id="rId3" imgW="807840" imgH="312120" progId="Equation.3">
                  <p:embed/>
                </p:oleObj>
              </mc:Choice>
              <mc:Fallback>
                <p:oleObj r:id="rId3" imgW="807840" imgH="31212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363" y="3326404"/>
                        <a:ext cx="1862529" cy="832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>
            <a:extLst>
              <a:ext uri="{FF2B5EF4-FFF2-40B4-BE49-F238E27FC236}">
                <a16:creationId xmlns="" xmlns:a16="http://schemas.microsoft.com/office/drawing/2014/main" id="{7880097A-0CD9-4F3A-A647-A69D5E67CF18}"/>
              </a:ext>
            </a:extLst>
          </p:cNvPr>
          <p:cNvGrpSpPr>
            <a:grpSpLocks/>
          </p:cNvGrpSpPr>
          <p:nvPr/>
        </p:nvGrpSpPr>
        <p:grpSpPr bwMode="auto">
          <a:xfrm>
            <a:off x="-12407" y="-61657"/>
            <a:ext cx="2006600" cy="493712"/>
            <a:chOff x="100" y="40"/>
            <a:chExt cx="3160" cy="778"/>
          </a:xfrm>
        </p:grpSpPr>
        <p:cxnSp>
          <p:nvCxnSpPr>
            <p:cNvPr id="12" name="直线连接符 10">
              <a:extLst>
                <a:ext uri="{FF2B5EF4-FFF2-40B4-BE49-F238E27FC236}">
                  <a16:creationId xmlns="" xmlns:a16="http://schemas.microsoft.com/office/drawing/2014/main" id="{CA10C281-E18C-4F97-B2FC-08C7AAE635AD}"/>
                </a:ext>
              </a:extLst>
            </p:cNvPr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>
              <a:extLst>
                <a:ext uri="{FF2B5EF4-FFF2-40B4-BE49-F238E27FC236}">
                  <a16:creationId xmlns="" xmlns:a16="http://schemas.microsoft.com/office/drawing/2014/main" id="{DE962E19-59F9-451D-9DA0-BE8EAABFD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55315A79-F6BA-4FBB-9145-94BC81D2251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287208" y="3214069"/>
            <a:ext cx="1160884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>
            <a:off x="5387480" y="2096226"/>
            <a:ext cx="2647950" cy="1351823"/>
          </a:xfrm>
          <a:prstGeom prst="cloudCallout">
            <a:avLst>
              <a:gd name="adj1" fmla="val -121670"/>
              <a:gd name="adj2" fmla="val 59549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的方程与以前学过的方程一样</a:t>
            </a:r>
            <a:r>
              <a:rPr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吗</a:t>
            </a:r>
            <a:r>
              <a:rPr lang="zh-CN" altLang="en-US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？</a:t>
            </a:r>
            <a:endParaRPr lang="zh-CN" altLang="en-US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A8E548C1-4FB0-4F3C-84B8-4A028A6AB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474375"/>
              </p:ext>
            </p:extLst>
          </p:nvPr>
        </p:nvGraphicFramePr>
        <p:xfrm>
          <a:off x="1094105" y="1273175"/>
          <a:ext cx="7259637" cy="218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9" name="Equation" r:id="rId3" imgW="4546440" imgH="1371600" progId="Equation.DSMT4">
                  <p:embed/>
                </p:oleObj>
              </mc:Choice>
              <mc:Fallback>
                <p:oleObj name="Equation" r:id="rId3" imgW="4546440" imgH="13716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4105" y="1273175"/>
                        <a:ext cx="7259637" cy="218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2" name="TextBox 2">
            <a:extLst>
              <a:ext uri="{FF2B5EF4-FFF2-40B4-BE49-F238E27FC236}">
                <a16:creationId xmlns="" xmlns:a16="http://schemas.microsoft.com/office/drawing/2014/main" id="{12E5BDA0-4514-4094-8A08-871BF6832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3" y="600075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：方程可化为：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4" name="TextBox 1">
            <a:extLst>
              <a:ext uri="{FF2B5EF4-FFF2-40B4-BE49-F238E27FC236}">
                <a16:creationId xmlns="" xmlns:a16="http://schemas.microsoft.com/office/drawing/2014/main" id="{24DA639D-E68C-44A5-9E63-CEB88723E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5215" y="28860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</a:p>
        </p:txBody>
      </p:sp>
      <p:graphicFrame>
        <p:nvGraphicFramePr>
          <p:cNvPr id="15" name="对象 2">
            <a:extLst>
              <a:ext uri="{FF2B5EF4-FFF2-40B4-BE49-F238E27FC236}">
                <a16:creationId xmlns="" xmlns:a16="http://schemas.microsoft.com/office/drawing/2014/main" id="{0C3F3B6B-E315-47F4-994C-6F50104640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70723"/>
              </p:ext>
            </p:extLst>
          </p:nvPr>
        </p:nvGraphicFramePr>
        <p:xfrm>
          <a:off x="4107503" y="2647950"/>
          <a:ext cx="3963987" cy="687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0" name="Equation" r:id="rId5" imgW="2641320" imgH="457200" progId="Equation.DSMT4">
                  <p:embed/>
                </p:oleObj>
              </mc:Choice>
              <mc:Fallback>
                <p:oleObj name="Equation" r:id="rId5" imgW="264132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7503" y="2647950"/>
                        <a:ext cx="3963987" cy="687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B4DDB19C-FC88-4583-9234-C072C8016403}"/>
              </a:ext>
            </a:extLst>
          </p:cNvPr>
          <p:cNvSpPr/>
          <p:nvPr/>
        </p:nvSpPr>
        <p:spPr>
          <a:xfrm>
            <a:off x="3610615" y="3470276"/>
            <a:ext cx="39917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解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=–3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经检验：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是原方程的根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2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AFCC622A-BBCB-4674-8B0A-8759FD030E08}"/>
              </a:ext>
            </a:extLst>
          </p:cNvPr>
          <p:cNvSpPr/>
          <p:nvPr/>
        </p:nvSpPr>
        <p:spPr>
          <a:xfrm>
            <a:off x="628650" y="1524000"/>
            <a:ext cx="1773238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解分式方程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639FC83-9918-4BE9-A655-851B300FEE6A}"/>
              </a:ext>
            </a:extLst>
          </p:cNvPr>
          <p:cNvSpPr/>
          <p:nvPr/>
        </p:nvSpPr>
        <p:spPr>
          <a:xfrm>
            <a:off x="3552825" y="15335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整式方程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107724E-DFA8-41BB-ADEC-FC0F856E295D}"/>
              </a:ext>
            </a:extLst>
          </p:cNvPr>
          <p:cNvSpPr/>
          <p:nvPr/>
        </p:nvSpPr>
        <p:spPr>
          <a:xfrm>
            <a:off x="3552825" y="26384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endParaRPr lang="zh-CN" altLang="en-US" sz="2400" b="1" i="1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72FE72E7-BF2F-48F5-A5DA-9E4F470E110F}"/>
              </a:ext>
            </a:extLst>
          </p:cNvPr>
          <p:cNvSpPr/>
          <p:nvPr/>
        </p:nvSpPr>
        <p:spPr>
          <a:xfrm>
            <a:off x="733425" y="3771900"/>
            <a:ext cx="168592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是分式方程的解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55CA831-73DF-4CF2-B3D8-AF278296869C}"/>
              </a:ext>
            </a:extLst>
          </p:cNvPr>
          <p:cNvSpPr/>
          <p:nvPr/>
        </p:nvSpPr>
        <p:spPr>
          <a:xfrm>
            <a:off x="6162675" y="3771900"/>
            <a:ext cx="181927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宋体" pitchFamily="2" charset="-122"/>
              </a:rPr>
              <a:t>x=a</a:t>
            </a:r>
            <a:r>
              <a:rPr lang="zh-CN" altLang="en-US" sz="2400" b="1" dirty="0">
                <a:solidFill>
                  <a:schemeClr val="tx1"/>
                </a:solidFill>
                <a:ea typeface="宋体" pitchFamily="2" charset="-122"/>
              </a:rPr>
              <a:t>不是分式方程的解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="" xmlns:a16="http://schemas.microsoft.com/office/drawing/2014/main" id="{83B88997-EF25-499B-A8BE-1CF5E800D8B6}"/>
              </a:ext>
            </a:extLst>
          </p:cNvPr>
          <p:cNvCxnSpPr>
            <a:stCxn id="35" idx="3"/>
            <a:endCxn id="36" idx="1"/>
          </p:cNvCxnSpPr>
          <p:nvPr/>
        </p:nvCxnSpPr>
        <p:spPr>
          <a:xfrm flipV="1">
            <a:off x="2419350" y="4243388"/>
            <a:ext cx="3743325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555240EF-C0CC-426A-9FEB-3478637CD415}"/>
              </a:ext>
            </a:extLst>
          </p:cNvPr>
          <p:cNvCxnSpPr>
            <a:stCxn id="34" idx="2"/>
            <a:endCxn id="36" idx="1"/>
          </p:cNvCxnSpPr>
          <p:nvPr/>
        </p:nvCxnSpPr>
        <p:spPr>
          <a:xfrm>
            <a:off x="4348163" y="3124200"/>
            <a:ext cx="0" cy="11191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E5EC4BEE-34E3-4EEB-BDAC-CDC82775A4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9350" y="3871913"/>
            <a:ext cx="192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D97CC696-35FB-477B-AC31-158F7C342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8" y="3873500"/>
            <a:ext cx="1695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cxnSp>
        <p:nvCxnSpPr>
          <p:cNvPr id="41" name="直接箭头连接符 40">
            <a:extLst>
              <a:ext uri="{FF2B5EF4-FFF2-40B4-BE49-F238E27FC236}">
                <a16:creationId xmlns="" xmlns:a16="http://schemas.microsoft.com/office/drawing/2014/main" id="{B7D8DAD0-7B86-40E5-8152-BBD93B067723}"/>
              </a:ext>
            </a:extLst>
          </p:cNvPr>
          <p:cNvCxnSpPr>
            <a:stCxn id="32" idx="3"/>
            <a:endCxn id="33" idx="1"/>
          </p:cNvCxnSpPr>
          <p:nvPr/>
        </p:nvCxnSpPr>
        <p:spPr>
          <a:xfrm>
            <a:off x="2401888" y="1766888"/>
            <a:ext cx="1150937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F1C97073-6B3B-4496-8185-338C60F48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1339850"/>
            <a:ext cx="958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去分母</a:t>
            </a:r>
          </a:p>
        </p:txBody>
      </p:sp>
      <p:cxnSp>
        <p:nvCxnSpPr>
          <p:cNvPr id="43" name="直接箭头连接符 42">
            <a:extLst>
              <a:ext uri="{FF2B5EF4-FFF2-40B4-BE49-F238E27FC236}">
                <a16:creationId xmlns="" xmlns:a16="http://schemas.microsoft.com/office/drawing/2014/main" id="{15E62A29-9F48-42C5-8DAB-0418C7A81516}"/>
              </a:ext>
            </a:extLst>
          </p:cNvPr>
          <p:cNvCxnSpPr>
            <a:stCxn id="33" idx="2"/>
            <a:endCxn id="36" idx="1"/>
          </p:cNvCxnSpPr>
          <p:nvPr/>
        </p:nvCxnSpPr>
        <p:spPr>
          <a:xfrm flipH="1">
            <a:off x="4348163" y="2019300"/>
            <a:ext cx="0" cy="619125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3C2F9D21-9FDF-4CC8-9916-FE2E96F2D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8163" y="2128838"/>
            <a:ext cx="1474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解整式方程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1F334F4F-FA40-415F-93D0-262CD4419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8163" y="3282950"/>
            <a:ext cx="700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检验</a:t>
            </a:r>
          </a:p>
        </p:txBody>
      </p:sp>
      <p:cxnSp>
        <p:nvCxnSpPr>
          <p:cNvPr id="46" name="直接箭头连接符 45">
            <a:extLst>
              <a:ext uri="{FF2B5EF4-FFF2-40B4-BE49-F238E27FC236}">
                <a16:creationId xmlns="" xmlns:a16="http://schemas.microsoft.com/office/drawing/2014/main" id="{47A2762A-52B5-4B3E-A517-CB2DC1D874B9}"/>
              </a:ext>
            </a:extLst>
          </p:cNvPr>
          <p:cNvCxnSpPr/>
          <p:nvPr/>
        </p:nvCxnSpPr>
        <p:spPr>
          <a:xfrm flipH="1">
            <a:off x="1557338" y="2009775"/>
            <a:ext cx="0" cy="1762125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右弧形箭头 46">
            <a:extLst>
              <a:ext uri="{FF2B5EF4-FFF2-40B4-BE49-F238E27FC236}">
                <a16:creationId xmlns="" xmlns:a16="http://schemas.microsoft.com/office/drawing/2014/main" id="{540CF0C6-40B8-4C33-AA81-929782EBBEF7}"/>
              </a:ext>
            </a:extLst>
          </p:cNvPr>
          <p:cNvSpPr/>
          <p:nvPr/>
        </p:nvSpPr>
        <p:spPr>
          <a:xfrm>
            <a:off x="2228850" y="2128838"/>
            <a:ext cx="1154113" cy="1554162"/>
          </a:xfrm>
          <a:prstGeom prst="curvedLeftArrow">
            <a:avLst>
              <a:gd name="adj1" fmla="val 8238"/>
              <a:gd name="adj2" fmla="val 27553"/>
              <a:gd name="adj3" fmla="val 1592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b="1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EF76CF1E-0611-43FD-A31F-A431325DE5D2}"/>
              </a:ext>
            </a:extLst>
          </p:cNvPr>
          <p:cNvSpPr/>
          <p:nvPr/>
        </p:nvSpPr>
        <p:spPr>
          <a:xfrm>
            <a:off x="646113" y="714375"/>
            <a:ext cx="1773237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ea typeface="宋体" pitchFamily="2" charset="-122"/>
              </a:rPr>
              <a:t>分式方程</a:t>
            </a:r>
            <a:endParaRPr lang="zh-CN" altLang="en-US" sz="2400" b="1" dirty="0">
              <a:solidFill>
                <a:schemeClr val="tx1"/>
              </a:solidFill>
              <a:ea typeface="宋体" pitchFamily="2" charset="-122"/>
            </a:endParaRPr>
          </a:p>
        </p:txBody>
      </p:sp>
      <p:cxnSp>
        <p:nvCxnSpPr>
          <p:cNvPr id="49" name="直接箭头连接符 48">
            <a:extLst>
              <a:ext uri="{FF2B5EF4-FFF2-40B4-BE49-F238E27FC236}">
                <a16:creationId xmlns="" xmlns:a16="http://schemas.microsoft.com/office/drawing/2014/main" id="{0B3C238D-2299-43E5-8325-C848842A6EC0}"/>
              </a:ext>
            </a:extLst>
          </p:cNvPr>
          <p:cNvCxnSpPr/>
          <p:nvPr/>
        </p:nvCxnSpPr>
        <p:spPr>
          <a:xfrm flipH="1">
            <a:off x="1525588" y="1225317"/>
            <a:ext cx="0" cy="2524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>
            <a:extLst>
              <a:ext uri="{FF2B5EF4-FFF2-40B4-BE49-F238E27FC236}">
                <a16:creationId xmlns="" xmlns:a16="http://schemas.microsoft.com/office/drawing/2014/main" id="{6F0A70FB-65AC-4F45-ABA6-D7FF654D0331}"/>
              </a:ext>
            </a:extLst>
          </p:cNvPr>
          <p:cNvCxnSpPr>
            <a:stCxn id="48" idx="3"/>
            <a:endCxn id="35" idx="0"/>
          </p:cNvCxnSpPr>
          <p:nvPr/>
        </p:nvCxnSpPr>
        <p:spPr>
          <a:xfrm>
            <a:off x="2419350" y="957263"/>
            <a:ext cx="1008063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12">
            <a:extLst>
              <a:ext uri="{FF2B5EF4-FFF2-40B4-BE49-F238E27FC236}">
                <a16:creationId xmlns="" xmlns:a16="http://schemas.microsoft.com/office/drawing/2014/main" id="{637FE81B-0A90-4FD4-A80E-AF0BF8C30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2075" y="558800"/>
            <a:ext cx="7080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+mn-lt"/>
              </a:rPr>
              <a:t>定义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802EDBEB-7752-4F97-8ECB-6C987F6D4444}"/>
              </a:ext>
            </a:extLst>
          </p:cNvPr>
          <p:cNvSpPr/>
          <p:nvPr/>
        </p:nvSpPr>
        <p:spPr>
          <a:xfrm>
            <a:off x="3465513" y="653256"/>
            <a:ext cx="4637087" cy="608013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schemeClr val="tx1"/>
                </a:solidFill>
                <a:ea typeface="宋体" pitchFamily="2" charset="-122"/>
              </a:rPr>
              <a:t>分母中含有未知数的方程叫做</a:t>
            </a:r>
            <a:r>
              <a:rPr lang="zh-CN" altLang="en-US" sz="2000" b="1" noProof="1" smtClean="0">
                <a:solidFill>
                  <a:schemeClr val="tx1"/>
                </a:solidFill>
                <a:ea typeface="宋体" pitchFamily="2" charset="-122"/>
              </a:rPr>
              <a:t>分式方程</a:t>
            </a:r>
            <a:r>
              <a:rPr lang="en-US" altLang="zh-CN" sz="2000" b="1" noProof="1" smtClean="0">
                <a:solidFill>
                  <a:schemeClr val="tx1"/>
                </a:solidFill>
                <a:ea typeface="宋体" pitchFamily="2" charset="-122"/>
              </a:rPr>
              <a:t>.</a:t>
            </a:r>
            <a:endParaRPr lang="zh-CN" altLang="en-US" sz="2000" b="1" noProof="1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9" grpId="0"/>
      <p:bldP spid="40" grpId="0"/>
      <p:bldP spid="42" grpId="0"/>
      <p:bldP spid="44" grpId="0"/>
      <p:bldP spid="45" grpId="0"/>
      <p:bldP spid="47" grpId="0" bldLvl="0" animBg="1"/>
      <p:bldP spid="48" grpId="0" bldLvl="0" animBg="1"/>
      <p:bldP spid="48" grpId="1" animBg="1"/>
      <p:bldP spid="51" grpId="0"/>
      <p:bldP spid="5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t="15882" r="5304" b="6987"/>
          <a:stretch/>
        </p:blipFill>
        <p:spPr>
          <a:xfrm>
            <a:off x="1026543" y="692966"/>
            <a:ext cx="7158498" cy="3757568"/>
          </a:xfrm>
          <a:prstGeom prst="rect">
            <a:avLst/>
          </a:prstGeom>
        </p:spPr>
      </p:pic>
      <p:grpSp>
        <p:nvGrpSpPr>
          <p:cNvPr id="3" name="组合 11"/>
          <p:cNvGrpSpPr>
            <a:grpSpLocks/>
          </p:cNvGrpSpPr>
          <p:nvPr/>
        </p:nvGrpSpPr>
        <p:grpSpPr bwMode="auto">
          <a:xfrm>
            <a:off x="0" y="0"/>
            <a:ext cx="1630362" cy="400050"/>
            <a:chOff x="321077" y="536227"/>
            <a:chExt cx="1629583" cy="40011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077" y="547342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文本框 11"/>
            <p:cNvSpPr txBox="1">
              <a:spLocks noChangeArrowheads="1"/>
            </p:cNvSpPr>
            <p:nvPr/>
          </p:nvSpPr>
          <p:spPr bwMode="auto">
            <a:xfrm>
              <a:off x="333190" y="536227"/>
              <a:ext cx="1231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zh-CN" altLang="en-US" sz="2000" b="1" dirty="0" smtClean="0">
                  <a:solidFill>
                    <a:prstClr val="white"/>
                  </a:solidFill>
                </a:rPr>
                <a:t>第二课</a:t>
              </a:r>
              <a:r>
                <a:rPr lang="zh-CN" altLang="en-US" sz="2000" b="1" dirty="0">
                  <a:solidFill>
                    <a:prstClr val="white"/>
                  </a:solidFill>
                </a:rPr>
                <a:t>时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611168" y="1968639"/>
            <a:ext cx="6085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sym typeface="+mn-ea"/>
              </a:rPr>
              <a:t>列分式方程解应用题 </a:t>
            </a:r>
          </a:p>
        </p:txBody>
      </p:sp>
      <p:pic>
        <p:nvPicPr>
          <p:cNvPr id="7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8" t="19895" r="9257" b="939"/>
          <a:stretch/>
        </p:blipFill>
        <p:spPr bwMode="auto">
          <a:xfrm>
            <a:off x="8185041" y="4574189"/>
            <a:ext cx="958959" cy="56931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55605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>
            <a:extLst>
              <a:ext uri="{FF2B5EF4-FFF2-40B4-BE49-F238E27FC236}">
                <a16:creationId xmlns="" xmlns:a16="http://schemas.microsoft.com/office/drawing/2014/main" id="{BE092938-025A-47E4-816A-0E0BD9A296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96" y="560248"/>
            <a:ext cx="3744936" cy="46166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解分式方程的一般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步骤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8723" name="Rectangle 3">
            <a:extLst>
              <a:ext uri="{FF2B5EF4-FFF2-40B4-BE49-F238E27FC236}">
                <a16:creationId xmlns="" xmlns:a16="http://schemas.microsoft.com/office/drawing/2014/main" id="{D6467D59-2135-43BA-8007-1C7FCED54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19" y="1047313"/>
            <a:ext cx="845856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1)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在方程的两边都乘以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itchFamily="49" charset="-122"/>
              </a:rPr>
              <a:t>最简公分母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，约去分母，化成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itchFamily="49" charset="-122"/>
              </a:rPr>
              <a:t>整式方程</a:t>
            </a: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itchFamily="49" charset="-122"/>
              </a:rPr>
              <a:t>.</a:t>
            </a: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解这个整式方程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3)</a:t>
            </a: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把整式方程的根代入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itchFamily="49" charset="-122"/>
              </a:rPr>
              <a:t>最简公分母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，看结果是不是为零，使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itchFamily="49" charset="-122"/>
              </a:rPr>
              <a:t>最简公分母为零的根是原方程的增根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，必须舍去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写出原方程的根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</p:txBody>
      </p:sp>
      <p:sp>
        <p:nvSpPr>
          <p:cNvPr id="58376" name="文本框 1">
            <a:extLst>
              <a:ext uri="{FF2B5EF4-FFF2-40B4-BE49-F238E27FC236}">
                <a16:creationId xmlns="" xmlns:a16="http://schemas.microsoft.com/office/drawing/2014/main" id="{00796F63-506C-4CFD-9572-EF6114D85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484" y="3891051"/>
            <a:ext cx="6994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楷体" pitchFamily="49" charset="-122"/>
              </a:rPr>
              <a:t>利用分式方程可以解决生活中的实际问题吗？</a:t>
            </a:r>
          </a:p>
        </p:txBody>
      </p:sp>
      <p:grpSp>
        <p:nvGrpSpPr>
          <p:cNvPr id="10" name="组合 1"/>
          <p:cNvGrpSpPr>
            <a:grpSpLocks/>
          </p:cNvGrpSpPr>
          <p:nvPr/>
        </p:nvGrpSpPr>
        <p:grpSpPr bwMode="auto">
          <a:xfrm>
            <a:off x="-3816" y="-68233"/>
            <a:ext cx="2006600" cy="493712"/>
            <a:chOff x="100" y="40"/>
            <a:chExt cx="3160" cy="778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/>
                  <a:cs typeface="Yuanti SC"/>
                </a:rPr>
                <a:t>导入新知</a:t>
              </a: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54707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5837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24934"/>
            <a:ext cx="2017712" cy="477838"/>
            <a:chOff x="1588" y="25400"/>
            <a:chExt cx="2017712" cy="477838"/>
          </a:xfrm>
        </p:grpSpPr>
        <p:cxnSp>
          <p:nvCxnSpPr>
            <p:cNvPr id="3" name="直线连接符 14">
              <a:extLst>
                <a:ext uri="{FF2B5EF4-FFF2-40B4-BE49-F238E27FC236}">
                  <a16:creationId xmlns:a16="http://schemas.microsoft.com/office/drawing/2014/main" xmlns="" id="{52F6E86E-6460-440B-BE24-161FF7ECC980}"/>
                </a:ext>
              </a:extLst>
            </p:cNvPr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>
              <a:extLst>
                <a:ext uri="{FF2B5EF4-FFF2-40B4-BE49-F238E27FC236}">
                  <a16:creationId xmlns:a16="http://schemas.microsoft.com/office/drawing/2014/main" xmlns="" id="{3A3DC8A8-FF66-4525-881B-BC7A8DF4C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素养目标</a:t>
              </a:r>
            </a:p>
          </p:txBody>
        </p:sp>
        <p:sp>
          <p:nvSpPr>
            <p:cNvPr id="5" name="Freeform 74">
              <a:extLst>
                <a:ext uri="{FF2B5EF4-FFF2-40B4-BE49-F238E27FC236}">
                  <a16:creationId xmlns:a16="http://schemas.microsoft.com/office/drawing/2014/main" xmlns="" id="{92FE9318-1BDF-424F-9231-7E3C1A1D8DF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732" y="3130763"/>
            <a:ext cx="7205662" cy="1269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能找出实际问题中的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等量关系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，熟练地列出相应的方程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041" y="1984375"/>
            <a:ext cx="7212183" cy="854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会解含有字母系数的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分式方程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898" y="1783"/>
                <a:ext cx="4818" cy="625"/>
              </a:xfrm>
              <a:prstGeom prst="bentConnector3">
                <a:avLst>
                  <a:gd name="adj1" fmla="val 4547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H="1" flipV="1">
              <a:off x="7301693" y="2752108"/>
              <a:ext cx="35" cy="1545509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301728" y="2752070"/>
              <a:ext cx="442096" cy="3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9841" y="622300"/>
            <a:ext cx="7212183" cy="1130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知道列方程解应用题为什么必须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验根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，掌握解题的基本步骤和要求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19861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640" y="2688203"/>
            <a:ext cx="1213728" cy="1962193"/>
          </a:xfrm>
          <a:prstGeom prst="rect">
            <a:avLst/>
          </a:prstGeom>
        </p:spPr>
      </p:pic>
      <p:sp>
        <p:nvSpPr>
          <p:cNvPr id="61441" name="Text Box 2">
            <a:extLst>
              <a:ext uri="{FF2B5EF4-FFF2-40B4-BE49-F238E27FC236}">
                <a16:creationId xmlns="" xmlns:a16="http://schemas.microsoft.com/office/drawing/2014/main" id="{007883E7-49A6-4F5E-A335-15B3B9210C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64" y="1349375"/>
            <a:ext cx="539813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、乙两人做某种机器零件，已知甲每小时比乙多做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个，甲做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90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个零件所用的时间和乙做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个零件所用的时间相等，求甲、乙每小时各做多少个零件？</a:t>
            </a:r>
          </a:p>
        </p:txBody>
      </p:sp>
      <p:sp>
        <p:nvSpPr>
          <p:cNvPr id="3080" name="AutoShape 12">
            <a:extLst>
              <a:ext uri="{FF2B5EF4-FFF2-40B4-BE49-F238E27FC236}">
                <a16:creationId xmlns="" xmlns:a16="http://schemas.microsoft.com/office/drawing/2014/main" id="{AC8ACD83-693F-4388-AD9B-853D37399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204" y="1546207"/>
            <a:ext cx="2400300" cy="1233444"/>
          </a:xfrm>
          <a:prstGeom prst="cloudCallout">
            <a:avLst>
              <a:gd name="adj1" fmla="val 38489"/>
              <a:gd name="adj2" fmla="val 107309"/>
            </a:avLst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</a:rPr>
              <a:t>请审题分析题意</a:t>
            </a:r>
            <a:r>
              <a: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</a:rPr>
              <a:t>设元</a:t>
            </a:r>
          </a:p>
        </p:txBody>
      </p:sp>
      <p:sp>
        <p:nvSpPr>
          <p:cNvPr id="61452" name="文本框 6151">
            <a:extLst>
              <a:ext uri="{FF2B5EF4-FFF2-40B4-BE49-F238E27FC236}">
                <a16:creationId xmlns="" xmlns:a16="http://schemas.microsoft.com/office/drawing/2014/main" id="{01E1D8B9-A408-4536-8B5C-3101BAE49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0" y="584702"/>
            <a:ext cx="3856038" cy="46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列分式方程解应用题的步骤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1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4"/>
          <p:cNvGrpSpPr>
            <a:grpSpLocks/>
          </p:cNvGrpSpPr>
          <p:nvPr/>
        </p:nvGrpSpPr>
        <p:grpSpPr bwMode="auto">
          <a:xfrm>
            <a:off x="1771278" y="658399"/>
            <a:ext cx="1685925" cy="409790"/>
            <a:chOff x="3485" y="1168"/>
            <a:chExt cx="2654" cy="644"/>
          </a:xfrm>
        </p:grpSpPr>
        <p:sp>
          <p:nvSpPr>
            <p:cNvPr id="19" name="圆角矩形 18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/>
                  <a:ea typeface="黑体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Times New Roman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7059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3">
            <a:extLst>
              <a:ext uri="{FF2B5EF4-FFF2-40B4-BE49-F238E27FC236}">
                <a16:creationId xmlns="" xmlns:a16="http://schemas.microsoft.com/office/drawing/2014/main" id="{02E6C990-0B16-4B1E-B367-392953FDF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636588"/>
            <a:ext cx="74295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设甲每小时做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个零件，则乙每小时做（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）个零件，依题意得：                                  </a:t>
            </a:r>
          </a:p>
        </p:txBody>
      </p:sp>
      <p:graphicFrame>
        <p:nvGraphicFramePr>
          <p:cNvPr id="62466" name="Object 6">
            <a:extLst>
              <a:ext uri="{FF2B5EF4-FFF2-40B4-BE49-F238E27FC236}">
                <a16:creationId xmlns="" xmlns:a16="http://schemas.microsoft.com/office/drawing/2014/main" id="{92276019-1BDA-4513-8991-63666F6ABF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642622"/>
              </p:ext>
            </p:extLst>
          </p:nvPr>
        </p:nvGraphicFramePr>
        <p:xfrm>
          <a:off x="3497263" y="1443038"/>
          <a:ext cx="220662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0" name="Equation" r:id="rId3" imgW="1218960" imgH="609480" progId="Equation.DSMT4">
                  <p:embed/>
                </p:oleObj>
              </mc:Choice>
              <mc:Fallback>
                <p:oleObj name="Equation" r:id="rId3" imgW="1218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1443038"/>
                        <a:ext cx="2206625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7" name="Object 9">
            <a:extLst>
              <a:ext uri="{FF2B5EF4-FFF2-40B4-BE49-F238E27FC236}">
                <a16:creationId xmlns="" xmlns:a16="http://schemas.microsoft.com/office/drawing/2014/main" id="{DC67B98F-CD3A-42A5-9A72-DB76113F2A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467328"/>
              </p:ext>
            </p:extLst>
          </p:nvPr>
        </p:nvGraphicFramePr>
        <p:xfrm>
          <a:off x="2028825" y="2599637"/>
          <a:ext cx="1093788" cy="36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61" name="Equation" r:id="rId5" imgW="749160" imgH="241200" progId="Equation.DSMT4">
                  <p:embed/>
                </p:oleObj>
              </mc:Choice>
              <mc:Fallback>
                <p:oleObj name="Equation" r:id="rId5" imgW="7491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825" y="2599637"/>
                        <a:ext cx="1093788" cy="368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Text Box 10">
            <a:extLst>
              <a:ext uri="{FF2B5EF4-FFF2-40B4-BE49-F238E27FC236}">
                <a16:creationId xmlns="" xmlns:a16="http://schemas.microsoft.com/office/drawing/2014/main" id="{4B641C23-159E-4B5B-90A3-BD4D7FC77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475" y="3093095"/>
            <a:ext cx="6216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且符合题意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2469" name="Text Box 11">
            <a:extLst>
              <a:ext uri="{FF2B5EF4-FFF2-40B4-BE49-F238E27FC236}">
                <a16:creationId xmlns="" xmlns:a16="http://schemas.microsoft.com/office/drawing/2014/main" id="{04F1FDCF-D7D2-4F04-AD2E-CFF5D72D2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4600" y="4203106"/>
            <a:ext cx="544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甲每小时做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个，乙每小时做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2470" name="Text Box 14">
            <a:extLst>
              <a:ext uri="{FF2B5EF4-FFF2-40B4-BE49-F238E27FC236}">
                <a16:creationId xmlns="" xmlns:a16="http://schemas.microsoft.com/office/drawing/2014/main" id="{436A203F-EAD4-4B87-812F-FA9CBDDAC0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4600" y="3646539"/>
            <a:ext cx="325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18,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–6=12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1" name="Text Box 11">
            <a:extLst>
              <a:ext uri="{FF2B5EF4-FFF2-40B4-BE49-F238E27FC236}">
                <a16:creationId xmlns="" xmlns:a16="http://schemas.microsoft.com/office/drawing/2014/main" id="{A8C80770-DF0D-472E-B927-559371D52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320" y="2460625"/>
            <a:ext cx="9004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</a:p>
        </p:txBody>
      </p:sp>
      <p:grpSp>
        <p:nvGrpSpPr>
          <p:cNvPr id="13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14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6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4086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/>
      <p:bldP spid="62468" grpId="0"/>
      <p:bldP spid="62469" grpId="0"/>
      <p:bldP spid="62470" grpId="0"/>
      <p:bldP spid="6247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>
            <a:extLst>
              <a:ext uri="{FF2B5EF4-FFF2-40B4-BE49-F238E27FC236}">
                <a16:creationId xmlns="" xmlns:a16="http://schemas.microsoft.com/office/drawing/2014/main" id="{831A82EF-975C-4D20-B881-A5D45A2A8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8" y="1190623"/>
            <a:ext cx="4908550" cy="43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列分式方程解应用题的一般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步骤：</a:t>
            </a:r>
            <a:endParaRPr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5" name="Rectangle 3">
            <a:extLst>
              <a:ext uri="{FF2B5EF4-FFF2-40B4-BE49-F238E27FC236}">
                <a16:creationId xmlns="" xmlns:a16="http://schemas.microsoft.com/office/drawing/2014/main" id="{58AAEC78-2D59-4106-B42F-783B18995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49" y="1612900"/>
            <a:ext cx="78009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1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审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分析题意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找出数量关系和相等关系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设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选择恰当的未知数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注意单位统一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3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列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根据数量和相等关系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正确列出方程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4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解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解这个分式方程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5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检验</a:t>
            </a:r>
            <a:r>
              <a:rPr lang="en-US" altLang="zh-CN" sz="2000" b="1" dirty="0">
                <a:latin typeface="+mn-lt"/>
              </a:rPr>
              <a:t>.</a:t>
            </a:r>
            <a:r>
              <a:rPr lang="zh-CN" altLang="en-US" sz="2000" b="1" dirty="0">
                <a:latin typeface="+mn-lt"/>
              </a:rPr>
              <a:t>既要检验所</a:t>
            </a:r>
            <a:r>
              <a:rPr lang="zh-CN" altLang="en-US" sz="2000" b="1" dirty="0" smtClean="0">
                <a:latin typeface="+mn-lt"/>
              </a:rPr>
              <a:t>求</a:t>
            </a:r>
            <a:r>
              <a:rPr lang="zh-CN" altLang="en-US" sz="2000" b="1" dirty="0">
                <a:latin typeface="+mn-lt"/>
              </a:rPr>
              <a:t>的</a:t>
            </a:r>
            <a:r>
              <a:rPr lang="zh-CN" altLang="en-US" sz="2000" b="1" dirty="0" smtClean="0">
                <a:latin typeface="+mn-lt"/>
              </a:rPr>
              <a:t>解是不是</a:t>
            </a:r>
            <a:r>
              <a:rPr lang="zh-CN" altLang="en-US" sz="2000" b="1" dirty="0">
                <a:latin typeface="+mn-lt"/>
              </a:rPr>
              <a:t>分式</a:t>
            </a:r>
            <a:r>
              <a:rPr lang="zh-CN" altLang="en-US" sz="2000" b="1" dirty="0" smtClean="0">
                <a:latin typeface="+mn-lt"/>
              </a:rPr>
              <a:t>方程</a:t>
            </a:r>
            <a:r>
              <a:rPr lang="zh-CN" altLang="en-US" sz="2000" b="1" dirty="0">
                <a:latin typeface="+mn-lt"/>
              </a:rPr>
              <a:t>的解，又要检验是否</a:t>
            </a:r>
            <a:r>
              <a:rPr lang="zh-CN" altLang="en-US" sz="2000" b="1" dirty="0" smtClean="0">
                <a:latin typeface="+mn-lt"/>
              </a:rPr>
              <a:t>符   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        </a:t>
            </a:r>
            <a:r>
              <a:rPr lang="zh-CN" altLang="en-US" sz="2000" b="1" dirty="0" smtClean="0">
                <a:latin typeface="+mn-lt"/>
              </a:rPr>
              <a:t>合</a:t>
            </a:r>
            <a:r>
              <a:rPr lang="zh-CN" altLang="en-US" sz="2000" b="1" dirty="0">
                <a:latin typeface="+mn-lt"/>
              </a:rPr>
              <a:t>实际意义</a:t>
            </a:r>
            <a:r>
              <a:rPr lang="en-US" altLang="zh-CN" sz="2000" b="1" dirty="0">
                <a:latin typeface="+mn-lt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6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答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注意单位和语言完整</a:t>
            </a:r>
            <a:r>
              <a:rPr lang="en-US" altLang="zh-CN" sz="2000" b="1" dirty="0">
                <a:latin typeface="+mn-lt"/>
              </a:rPr>
              <a:t>.</a:t>
            </a:r>
          </a:p>
        </p:txBody>
      </p:sp>
      <p:grpSp>
        <p:nvGrpSpPr>
          <p:cNvPr id="8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9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itchFamily="49" charset="-122"/>
                  </a:rPr>
                  <a:t>  归纳总结</a:t>
                </a: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/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17079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3">
            <a:extLst>
              <a:ext uri="{FF2B5EF4-FFF2-40B4-BE49-F238E27FC236}">
                <a16:creationId xmlns="" xmlns:a16="http://schemas.microsoft.com/office/drawing/2014/main" id="{2767C098-49A2-4CCD-B160-9CFFD40B0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49" y="997416"/>
            <a:ext cx="83343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两个工程队共同参与一项筑路工程，甲队单独施工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个月完成总工程的三分之一，这时增加了乙队，两队又共同工作了半个月，总工程全部完成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哪个队的施工速度快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?</a:t>
            </a:r>
          </a:p>
        </p:txBody>
      </p:sp>
      <p:sp>
        <p:nvSpPr>
          <p:cNvPr id="24580" name="Text Box 4">
            <a:extLst>
              <a:ext uri="{FF2B5EF4-FFF2-40B4-BE49-F238E27FC236}">
                <a16:creationId xmlns="" xmlns:a16="http://schemas.microsoft.com/office/drawing/2014/main" id="{86805C4D-3646-400D-B47A-2E250D8B4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" y="2616200"/>
            <a:ext cx="855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24581" name="Text Box 5">
            <a:extLst>
              <a:ext uri="{FF2B5EF4-FFF2-40B4-BE49-F238E27FC236}">
                <a16:creationId xmlns="" xmlns:a16="http://schemas.microsoft.com/office/drawing/2014/main" id="{C31DC4C2-7210-4DA2-A68D-B8D52E81C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6170" y="2549525"/>
            <a:ext cx="759301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甲队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个月完成总工程的</a:t>
            </a:r>
            <a:r>
              <a:rPr lang="zh-CN" altLang="en-US" sz="2000" b="1" u="sng" dirty="0">
                <a:latin typeface="+mn-lt"/>
              </a:rPr>
              <a:t>      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设乙队</a:t>
            </a:r>
            <a:r>
              <a:rPr lang="zh-CN" altLang="en-US" sz="2000" b="1" dirty="0" smtClean="0">
                <a:latin typeface="+mn-lt"/>
              </a:rPr>
              <a:t>如果单独</a:t>
            </a:r>
            <a:r>
              <a:rPr lang="zh-CN" altLang="en-US" sz="2000" b="1" dirty="0">
                <a:latin typeface="+mn-lt"/>
              </a:rPr>
              <a:t>施工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个月完成总工程的</a:t>
            </a:r>
            <a:r>
              <a:rPr lang="zh-CN" altLang="en-US" sz="2000" b="1" u="sng" dirty="0">
                <a:latin typeface="+mn-lt"/>
              </a:rPr>
              <a:t>      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那么甲</a:t>
            </a:r>
            <a:r>
              <a:rPr lang="zh-CN" altLang="en-US" sz="2000" b="1" dirty="0" smtClean="0">
                <a:latin typeface="+mn-lt"/>
              </a:rPr>
              <a:t>队半个月</a:t>
            </a:r>
            <a:r>
              <a:rPr lang="zh-CN" altLang="en-US" sz="2000" b="1" dirty="0">
                <a:latin typeface="+mn-lt"/>
              </a:rPr>
              <a:t>完成总工程的</a:t>
            </a:r>
            <a:r>
              <a:rPr lang="en-US" altLang="zh-CN" sz="2000" b="1" dirty="0">
                <a:latin typeface="+mn-lt"/>
              </a:rPr>
              <a:t>_____,</a:t>
            </a:r>
            <a:r>
              <a:rPr lang="zh-CN" altLang="en-US" sz="2000" b="1" dirty="0">
                <a:latin typeface="+mn-lt"/>
              </a:rPr>
              <a:t>乙队半个月</a:t>
            </a:r>
            <a:r>
              <a:rPr lang="zh-CN" altLang="en-US" sz="2000" b="1" dirty="0" smtClean="0">
                <a:latin typeface="+mn-lt"/>
              </a:rPr>
              <a:t>完成</a:t>
            </a:r>
            <a:r>
              <a:rPr lang="zh-CN" altLang="en-US" sz="2000" b="1" dirty="0">
                <a:latin typeface="+mn-lt"/>
              </a:rPr>
              <a:t>总工程的</a:t>
            </a:r>
            <a:r>
              <a:rPr lang="en-US" altLang="zh-CN" sz="2000" b="1" dirty="0">
                <a:latin typeface="+mn-lt"/>
              </a:rPr>
              <a:t>_____,</a:t>
            </a:r>
            <a:r>
              <a:rPr lang="zh-CN" altLang="en-US" sz="2000" b="1" dirty="0">
                <a:latin typeface="+mn-lt"/>
              </a:rPr>
              <a:t>两队半个月完成总工</a:t>
            </a:r>
            <a:r>
              <a:rPr lang="zh-CN" altLang="en-US" sz="2000" b="1" dirty="0" smtClean="0">
                <a:latin typeface="+mn-lt"/>
              </a:rPr>
              <a:t>程的</a:t>
            </a:r>
            <a:r>
              <a:rPr lang="en-US" altLang="zh-CN" sz="2000" b="1" dirty="0">
                <a:latin typeface="+mn-lt"/>
              </a:rPr>
              <a:t>_______ .</a:t>
            </a:r>
          </a:p>
        </p:txBody>
      </p:sp>
      <p:graphicFrame>
        <p:nvGraphicFramePr>
          <p:cNvPr id="24582" name="Object 6">
            <a:extLst>
              <a:ext uri="{FF2B5EF4-FFF2-40B4-BE49-F238E27FC236}">
                <a16:creationId xmlns="" xmlns:a16="http://schemas.microsoft.com/office/drawing/2014/main" id="{1F6AFA99-EA38-4B1B-BE2D-FE5F80D826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723706"/>
              </p:ext>
            </p:extLst>
          </p:nvPr>
        </p:nvGraphicFramePr>
        <p:xfrm>
          <a:off x="3981450" y="2424505"/>
          <a:ext cx="323850" cy="546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39" name="Equation" r:id="rId4" imgW="152280" imgH="393480" progId="Equation.DSMT4">
                  <p:embed/>
                </p:oleObj>
              </mc:Choice>
              <mc:Fallback>
                <p:oleObj name="Equation" r:id="rId4" imgW="152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2424505"/>
                        <a:ext cx="323850" cy="5464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7">
            <a:extLst>
              <a:ext uri="{FF2B5EF4-FFF2-40B4-BE49-F238E27FC236}">
                <a16:creationId xmlns="" xmlns:a16="http://schemas.microsoft.com/office/drawing/2014/main" id="{C04BC173-ACC4-43BA-8342-A18B01131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211691"/>
              </p:ext>
            </p:extLst>
          </p:nvPr>
        </p:nvGraphicFramePr>
        <p:xfrm>
          <a:off x="1551465" y="2937634"/>
          <a:ext cx="299719" cy="486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0" name="Equation" r:id="rId6" imgW="164880" imgH="393480" progId="Equation.DSMT4">
                  <p:embed/>
                </p:oleObj>
              </mc:Choice>
              <mc:Fallback>
                <p:oleObj name="Equation" r:id="rId6" imgW="164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465" y="2937634"/>
                        <a:ext cx="299719" cy="4866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8">
            <a:extLst>
              <a:ext uri="{FF2B5EF4-FFF2-40B4-BE49-F238E27FC236}">
                <a16:creationId xmlns="" xmlns:a16="http://schemas.microsoft.com/office/drawing/2014/main" id="{2C8C1D5D-9467-4C27-B398-9A62B9FBB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700598"/>
              </p:ext>
            </p:extLst>
          </p:nvPr>
        </p:nvGraphicFramePr>
        <p:xfrm>
          <a:off x="5438966" y="2941055"/>
          <a:ext cx="256983" cy="494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1" name="Equation" r:id="rId8" imgW="139680" imgH="393480" progId="Equation.DSMT4">
                  <p:embed/>
                </p:oleObj>
              </mc:Choice>
              <mc:Fallback>
                <p:oleObj name="Equation" r:id="rId8" imgW="139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8966" y="2941055"/>
                        <a:ext cx="256983" cy="4943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9">
            <a:extLst>
              <a:ext uri="{FF2B5EF4-FFF2-40B4-BE49-F238E27FC236}">
                <a16:creationId xmlns="" xmlns:a16="http://schemas.microsoft.com/office/drawing/2014/main" id="{BC179E06-C6C5-4CE3-AB3C-C199EB0FAB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928704"/>
              </p:ext>
            </p:extLst>
          </p:nvPr>
        </p:nvGraphicFramePr>
        <p:xfrm>
          <a:off x="1629751" y="3495675"/>
          <a:ext cx="28509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2"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9751" y="3495675"/>
                        <a:ext cx="28509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6" name="Object 10">
            <a:extLst>
              <a:ext uri="{FF2B5EF4-FFF2-40B4-BE49-F238E27FC236}">
                <a16:creationId xmlns="" xmlns:a16="http://schemas.microsoft.com/office/drawing/2014/main" id="{5240462D-B476-40EF-9E60-CE595FA870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029890"/>
              </p:ext>
            </p:extLst>
          </p:nvPr>
        </p:nvGraphicFramePr>
        <p:xfrm>
          <a:off x="5143500" y="3453323"/>
          <a:ext cx="681038" cy="493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43" name="Equation" r:id="rId12" imgW="583920" imgH="393480" progId="Equation.DSMT4">
                  <p:embed/>
                </p:oleObj>
              </mc:Choice>
              <mc:Fallback>
                <p:oleObj name="Equation" r:id="rId12" imgW="583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3453323"/>
                        <a:ext cx="681038" cy="493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4" name="文本框 1">
            <a:extLst>
              <a:ext uri="{FF2B5EF4-FFF2-40B4-BE49-F238E27FC236}">
                <a16:creationId xmlns="" xmlns:a16="http://schemas.microsoft.com/office/drawing/2014/main" id="{78CD191C-BA3C-45E2-BEFD-1D9194764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2611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利用分式方程解答工程问题</a:t>
            </a:r>
          </a:p>
        </p:txBody>
      </p:sp>
      <p:grpSp>
        <p:nvGrpSpPr>
          <p:cNvPr id="40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41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43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/>
        </p:nvGrpSpPr>
        <p:grpSpPr bwMode="auto">
          <a:xfrm>
            <a:off x="430530" y="534196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6274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>
            <a:extLst>
              <a:ext uri="{FF2B5EF4-FFF2-40B4-BE49-F238E27FC236}">
                <a16:creationId xmlns="" xmlns:a16="http://schemas.microsoft.com/office/drawing/2014/main" id="{6BCA1A6B-875F-4C7C-B421-88F174BCD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571" y="588832"/>
            <a:ext cx="649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293FC472-9AF2-4D29-BC70-B1F1F1356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066" y="496500"/>
            <a:ext cx="73934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设乙队如果单独施工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个月完成总工程的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依题意得</a:t>
            </a:r>
          </a:p>
        </p:txBody>
      </p:sp>
      <p:graphicFrame>
        <p:nvGraphicFramePr>
          <p:cNvPr id="15364" name="Object 4">
            <a:extLst>
              <a:ext uri="{FF2B5EF4-FFF2-40B4-BE49-F238E27FC236}">
                <a16:creationId xmlns="" xmlns:a16="http://schemas.microsoft.com/office/drawing/2014/main" id="{AE135607-1CE9-452D-83D2-2B285DDB66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157406"/>
              </p:ext>
            </p:extLst>
          </p:nvPr>
        </p:nvGraphicFramePr>
        <p:xfrm>
          <a:off x="6456124" y="496500"/>
          <a:ext cx="224535" cy="582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58" r:id="rId4" imgW="72000" imgH="272160" progId="Equation.3">
                  <p:embed/>
                </p:oleObj>
              </mc:Choice>
              <mc:Fallback>
                <p:oleObj r:id="rId4" imgW="72000" imgH="272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124" y="496500"/>
                        <a:ext cx="224535" cy="582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5">
            <a:extLst>
              <a:ext uri="{FF2B5EF4-FFF2-40B4-BE49-F238E27FC236}">
                <a16:creationId xmlns="" xmlns:a16="http://schemas.microsoft.com/office/drawing/2014/main" id="{8567E096-1B0F-43B3-9757-A5AD7D9D1A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998753"/>
              </p:ext>
            </p:extLst>
          </p:nvPr>
        </p:nvGraphicFramePr>
        <p:xfrm>
          <a:off x="3505811" y="1190625"/>
          <a:ext cx="195995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59" name="Equation" r:id="rId6" imgW="1574640" imgH="609480" progId="Equation.DSMT4">
                  <p:embed/>
                </p:oleObj>
              </mc:Choice>
              <mc:Fallback>
                <p:oleObj name="Equation" r:id="rId6" imgW="15746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811" y="1190625"/>
                        <a:ext cx="195995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6">
            <a:extLst>
              <a:ext uri="{FF2B5EF4-FFF2-40B4-BE49-F238E27FC236}">
                <a16:creationId xmlns="" xmlns:a16="http://schemas.microsoft.com/office/drawing/2014/main" id="{E60E696A-4A7D-470D-AF70-169BB6FB7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065" y="2173288"/>
            <a:ext cx="635907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+3=6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   解得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BD5DF91-9670-444E-9FB2-0FED21F96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066" y="2728913"/>
            <a:ext cx="5659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是原分式方程的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2942" y="-60325"/>
            <a:ext cx="2006600" cy="478473"/>
            <a:chOff x="248" y="40"/>
            <a:chExt cx="3160" cy="753"/>
          </a:xfrm>
        </p:grpSpPr>
        <p:cxnSp>
          <p:nvCxnSpPr>
            <p:cNvPr id="15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7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0451" y="3135313"/>
            <a:ext cx="7944375" cy="1235161"/>
            <a:chOff x="570451" y="3135313"/>
            <a:chExt cx="7944375" cy="1235161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D9CDA0BE-D413-4FEA-A244-53F834727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451" y="3135313"/>
              <a:ext cx="794437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答：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由上可知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若乙队单独施工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个月可以完成全部任务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而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甲队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个月完成总工程的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可知乙队施工速度快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7001297"/>
                </p:ext>
              </p:extLst>
            </p:nvPr>
          </p:nvGraphicFramePr>
          <p:xfrm>
            <a:off x="4279112" y="3693531"/>
            <a:ext cx="263525" cy="6769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660" name="Equation" r:id="rId8" imgW="152280" imgH="393480" progId="Equation.DSMT4">
                    <p:embed/>
                  </p:oleObj>
                </mc:Choice>
                <mc:Fallback>
                  <p:oleObj name="Equation" r:id="rId8" imgW="152280" imgH="393480" progId="Equation.DSMT4">
                    <p:embed/>
                    <p:pic>
                      <p:nvPicPr>
                        <p:cNvPr id="0" name="对象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79112" y="3693531"/>
                          <a:ext cx="263525" cy="6769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07014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28" y="3352800"/>
            <a:ext cx="7555266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分式方程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的概念．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B70DF34-9D2E-4316-80FE-A9EA6C039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202" y="1952380"/>
            <a:ext cx="7740223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会用去分母的方法解可化为一元一次方程的简单的分式方程，体会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化归思想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程序化思想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5" name="直线连接符 14">
              <a:extLst>
                <a:ext uri="{FF2B5EF4-FFF2-40B4-BE49-F238E27FC236}">
                  <a16:creationId xmlns="" xmlns:a16="http://schemas.microsoft.com/office/drawing/2014/main" id="{797A2E85-763C-4538-82CC-C85E9F2E552E}"/>
                </a:ext>
              </a:extLst>
            </p:cNvPr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>
              <a:extLst>
                <a:ext uri="{FF2B5EF4-FFF2-40B4-BE49-F238E27FC236}">
                  <a16:creationId xmlns="" xmlns:a16="http://schemas.microsoft.com/office/drawing/2014/main" id="{D72F3D9E-C7DB-42FF-97D4-023A9E1153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</a:p>
          </p:txBody>
        </p:sp>
        <p:sp>
          <p:nvSpPr>
            <p:cNvPr id="7" name="Freeform 74">
              <a:extLst>
                <a:ext uri="{FF2B5EF4-FFF2-40B4-BE49-F238E27FC236}">
                  <a16:creationId xmlns="" xmlns:a16="http://schemas.microsoft.com/office/drawing/2014/main" id="{4AF2A977-E134-4FD8-B846-9D714D2196E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7531" y="542437"/>
            <a:ext cx="8431355" cy="4021880"/>
            <a:chOff x="-367319" y="275737"/>
            <a:chExt cx="8431355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367319" y="427113"/>
              <a:ext cx="8431073" cy="3824657"/>
              <a:chOff x="-361" y="-313"/>
              <a:chExt cx="14980" cy="7925"/>
            </a:xfrm>
          </p:grpSpPr>
          <p:sp>
            <p:nvSpPr>
              <p:cNvPr id="13" name="直接箭头连接符 12"/>
              <p:cNvSpPr/>
              <p:nvPr/>
            </p:nvSpPr>
            <p:spPr>
              <a:xfrm>
                <a:off x="-361" y="7612"/>
                <a:ext cx="13626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1">
            <a:extLst>
              <a:ext uri="{FF2B5EF4-FFF2-40B4-BE49-F238E27FC236}">
                <a16:creationId xmlns="" xmlns:a16="http://schemas.microsoft.com/office/drawing/2014/main" id="{DEEA2F80-60CA-490F-BF69-23C81B0D9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184" y="685312"/>
            <a:ext cx="7555266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了解解分式方程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根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需要进行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检验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的原因．</a:t>
            </a:r>
          </a:p>
        </p:txBody>
      </p:sp>
    </p:spTree>
    <p:extLst>
      <p:ext uri="{BB962C8B-B14F-4D97-AF65-F5344CB8AC3E}">
        <p14:creationId xmlns:p14="http://schemas.microsoft.com/office/powerpoint/2010/main" val="19426162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31">
            <a:extLst>
              <a:ext uri="{FF2B5EF4-FFF2-40B4-BE49-F238E27FC236}">
                <a16:creationId xmlns="" xmlns:a16="http://schemas.microsoft.com/office/drawing/2014/main" id="{B3E6AEDE-6897-48EA-88BA-FE766614D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70" y="458147"/>
            <a:ext cx="804813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为了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提高产品的附加值，某公司计划将研发生产的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1 200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件新产品进行精加工后再投放市场，现有甲、乙两个工厂都具备加工能力，公司派出相关人员分别到这两间工厂了解情况，获得如下信息：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信息一：甲工厂单独加工完成这批产品比乙工厂单独加工完成这批产品多用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天；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信息二：乙工厂每天加工的数量是甲工厂每天加工数量的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1.5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倍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根据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以上信息，求甲、乙两个工厂每天分别能加工多少件新产品？</a:t>
            </a:r>
          </a:p>
        </p:txBody>
      </p:sp>
      <p:grpSp>
        <p:nvGrpSpPr>
          <p:cNvPr id="8" name="组合 5"/>
          <p:cNvGrpSpPr>
            <a:grpSpLocks/>
          </p:cNvGrpSpPr>
          <p:nvPr/>
        </p:nvGrpSpPr>
        <p:grpSpPr bwMode="auto">
          <a:xfrm>
            <a:off x="-6758" y="-51828"/>
            <a:ext cx="2006600" cy="477838"/>
            <a:chOff x="248" y="58"/>
            <a:chExt cx="3160" cy="752"/>
          </a:xfrm>
        </p:grpSpPr>
        <p:sp>
          <p:nvSpPr>
            <p:cNvPr id="9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0" name="组合 2"/>
            <p:cNvGrpSpPr>
              <a:grpSpLocks/>
            </p:cNvGrpSpPr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00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9" y="45814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98995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1">
            <a:extLst>
              <a:ext uri="{FF2B5EF4-FFF2-40B4-BE49-F238E27FC236}">
                <a16:creationId xmlns="" xmlns:a16="http://schemas.microsoft.com/office/drawing/2014/main" id="{408F1246-DD21-4012-A88A-ECE903E01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63" y="592138"/>
            <a:ext cx="838041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设甲工厂每天加工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件产品，则乙工厂每天加工</a:t>
            </a:r>
          </a:p>
          <a:p>
            <a:endParaRPr lang="zh-CN" altLang="en-US" sz="24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1.5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件产品，依题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意得                                      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是原方程的解，所以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1.5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=60.</a:t>
            </a: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甲工厂每天加工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件产品，乙工厂每天加工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7586" name="Object 12">
            <a:extLst>
              <a:ext uri="{FF2B5EF4-FFF2-40B4-BE49-F238E27FC236}">
                <a16:creationId xmlns="" xmlns:a16="http://schemas.microsoft.com/office/drawing/2014/main" id="{B33C9529-26EF-4406-9650-22F942A9C4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545257"/>
              </p:ext>
            </p:extLst>
          </p:nvPr>
        </p:nvGraphicFramePr>
        <p:xfrm>
          <a:off x="3859213" y="1208088"/>
          <a:ext cx="229393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4" name="Equation" r:id="rId3" imgW="1917360" imgH="609480" progId="Equation.DSMT4">
                  <p:embed/>
                </p:oleObj>
              </mc:Choice>
              <mc:Fallback>
                <p:oleObj name="Equation" r:id="rId3" imgW="19173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213" y="1208088"/>
                        <a:ext cx="229393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631" y="-51828"/>
            <a:ext cx="2006600" cy="477838"/>
            <a:chOff x="248" y="58"/>
            <a:chExt cx="3160" cy="752"/>
          </a:xfrm>
        </p:grpSpPr>
        <p:sp>
          <p:nvSpPr>
            <p:cNvPr id="5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6" name="组合 2"/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191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5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13083840-0D24-47D6-8F5F-3E234D75B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69" y="2769659"/>
            <a:ext cx="861456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km</a:t>
            </a:r>
            <a:r>
              <a:rPr lang="zh-CN" altLang="en-US" sz="2400" b="1" dirty="0">
                <a:ea typeface="仿宋" panose="02010609060101010101" pitchFamily="49" charset="-122"/>
              </a:rPr>
              <a:t>所用的</a:t>
            </a:r>
            <a:r>
              <a:rPr lang="zh-CN" altLang="en-US" sz="2400" b="1" dirty="0" smtClean="0">
                <a:ea typeface="仿宋" panose="02010609060101010101" pitchFamily="49" charset="-122"/>
              </a:rPr>
              <a:t>时间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；提速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后列车的平均速度为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km/h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，提速后列车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运行    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km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用时间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 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h.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根据行驶时间的等量关系可以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列出方程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:</a:t>
            </a:r>
          </a:p>
        </p:txBody>
      </p:sp>
      <p:sp>
        <p:nvSpPr>
          <p:cNvPr id="68611" name="矩形 1">
            <a:extLst>
              <a:ext uri="{FF2B5EF4-FFF2-40B4-BE49-F238E27FC236}">
                <a16:creationId xmlns="" xmlns:a16="http://schemas.microsoft.com/office/drawing/2014/main" id="{C8017686-1603-4AE5-A817-51A14FD7D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909" y="976284"/>
            <a:ext cx="857374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itchFamily="49" charset="-122"/>
              </a:rPr>
              <a:t>2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某列车平均提速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v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km/h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，用相同的时间，列车提速前行驶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s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，提速后比提速前多行驶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50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，提速前列车的平均速度为多少？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73600" y="4169329"/>
            <a:ext cx="1201739" cy="682542"/>
            <a:chOff x="3638550" y="4032250"/>
            <a:chExt cx="1112838" cy="591568"/>
          </a:xfrm>
        </p:grpSpPr>
        <p:sp>
          <p:nvSpPr>
            <p:cNvPr id="12316" name="Rectangle 7">
              <a:extLst>
                <a:ext uri="{FF2B5EF4-FFF2-40B4-BE49-F238E27FC236}">
                  <a16:creationId xmlns="" xmlns:a16="http://schemas.microsoft.com/office/drawing/2014/main" id="{405D078B-88AA-49A4-993C-F10DAA917C04}"/>
                </a:ext>
              </a:extLst>
            </p:cNvPr>
            <p:cNvSpPr/>
            <p:nvPr/>
          </p:nvSpPr>
          <p:spPr>
            <a:xfrm>
              <a:off x="3641725" y="4278313"/>
              <a:ext cx="214313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x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12320" name="Rectangle 14">
              <a:extLst>
                <a:ext uri="{FF2B5EF4-FFF2-40B4-BE49-F238E27FC236}">
                  <a16:creationId xmlns="" xmlns:a16="http://schemas.microsoft.com/office/drawing/2014/main" id="{B5D9A1E5-D841-4778-83FF-C0B7E86B39F6}"/>
                </a:ext>
              </a:extLst>
            </p:cNvPr>
            <p:cNvSpPr/>
            <p:nvPr/>
          </p:nvSpPr>
          <p:spPr>
            <a:xfrm>
              <a:off x="4130675" y="4303713"/>
              <a:ext cx="500063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x</a:t>
              </a:r>
              <a:r>
                <a:rPr lang="en-US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+</a:t>
              </a:r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v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12318" name="Line 12">
              <a:extLst>
                <a:ext uri="{FF2B5EF4-FFF2-40B4-BE49-F238E27FC236}">
                  <a16:creationId xmlns="" xmlns:a16="http://schemas.microsoft.com/office/drawing/2014/main" id="{0C401177-C861-4706-BB32-F0F226495F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3688" y="4344988"/>
              <a:ext cx="461962" cy="0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21" name="Rectangle 15">
              <a:extLst>
                <a:ext uri="{FF2B5EF4-FFF2-40B4-BE49-F238E27FC236}">
                  <a16:creationId xmlns="" xmlns:a16="http://schemas.microsoft.com/office/drawing/2014/main" id="{077C8AD0-B9BC-4AFC-BBE2-D1922D4DF031}"/>
                </a:ext>
              </a:extLst>
            </p:cNvPr>
            <p:cNvSpPr/>
            <p:nvPr/>
          </p:nvSpPr>
          <p:spPr>
            <a:xfrm>
              <a:off x="4097338" y="4032250"/>
              <a:ext cx="654050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s</a:t>
              </a:r>
              <a:r>
                <a:rPr lang="en-US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+50</a:t>
              </a:r>
              <a:endParaRPr lang="zh-CN" altLang="zh-CN" sz="2400" b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8377" name="Rectangle 6">
              <a:extLst>
                <a:ext uri="{FF2B5EF4-FFF2-40B4-BE49-F238E27FC236}">
                  <a16:creationId xmlns="" xmlns:a16="http://schemas.microsoft.com/office/drawing/2014/main" id="{03034963-CB90-452D-A573-334654A12423}"/>
                </a:ext>
              </a:extLst>
            </p:cNvPr>
            <p:cNvSpPr/>
            <p:nvPr/>
          </p:nvSpPr>
          <p:spPr>
            <a:xfrm>
              <a:off x="3886200" y="4183063"/>
              <a:ext cx="161802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=</a:t>
              </a:r>
            </a:p>
          </p:txBody>
        </p:sp>
        <p:sp>
          <p:nvSpPr>
            <p:cNvPr id="12315" name="Line 5">
              <a:extLst>
                <a:ext uri="{FF2B5EF4-FFF2-40B4-BE49-F238E27FC236}">
                  <a16:creationId xmlns="" xmlns:a16="http://schemas.microsoft.com/office/drawing/2014/main" id="{BBC49E88-0610-4854-BF31-4E7492ED5A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8550" y="4360863"/>
              <a:ext cx="131763" cy="1587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14" name="Rectangle 8">
              <a:extLst>
                <a:ext uri="{FF2B5EF4-FFF2-40B4-BE49-F238E27FC236}">
                  <a16:creationId xmlns="" xmlns:a16="http://schemas.microsoft.com/office/drawing/2014/main" id="{8E2B541F-2B5E-4B3C-8992-A18EFC1BE6F0}"/>
                </a:ext>
              </a:extLst>
            </p:cNvPr>
            <p:cNvSpPr/>
            <p:nvPr/>
          </p:nvSpPr>
          <p:spPr>
            <a:xfrm>
              <a:off x="3649663" y="4033838"/>
              <a:ext cx="111332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s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D66268E-0A7E-4F61-B4FC-F80A5FC73835}"/>
              </a:ext>
            </a:extLst>
          </p:cNvPr>
          <p:cNvSpPr/>
          <p:nvPr/>
        </p:nvSpPr>
        <p:spPr>
          <a:xfrm>
            <a:off x="281780" y="2312179"/>
            <a:ext cx="8511929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提速前列车的平均速度为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</a:rPr>
              <a:t>km/h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400" b="1" dirty="0">
                <a:ea typeface="仿宋" panose="02010609060101010101" pitchFamily="49" charset="-122"/>
              </a:rPr>
              <a:t>提速前列车行驶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9F2A3FBD-EC30-4C8B-A7EC-9E03F669B5B6}"/>
              </a:ext>
            </a:extLst>
          </p:cNvPr>
          <p:cNvSpPr/>
          <p:nvPr/>
        </p:nvSpPr>
        <p:spPr>
          <a:xfrm>
            <a:off x="2318662" y="3305189"/>
            <a:ext cx="12744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s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+50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）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62818" y="3197765"/>
            <a:ext cx="1084262" cy="609402"/>
            <a:chOff x="2662238" y="3678238"/>
            <a:chExt cx="1084262" cy="609402"/>
          </a:xfrm>
        </p:grpSpPr>
        <p:sp>
          <p:nvSpPr>
            <p:cNvPr id="12304" name="AutoShape 10">
              <a:extLst>
                <a:ext uri="{FF2B5EF4-FFF2-40B4-BE49-F238E27FC236}">
                  <a16:creationId xmlns="" xmlns:a16="http://schemas.microsoft.com/office/drawing/2014/main" id="{DB7FD680-83B3-42FB-AB1C-E500F0CAF56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662238" y="3678238"/>
              <a:ext cx="857250" cy="455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05" name="Line 12">
              <a:extLst>
                <a:ext uri="{FF2B5EF4-FFF2-40B4-BE49-F238E27FC236}">
                  <a16:creationId xmlns="" xmlns:a16="http://schemas.microsoft.com/office/drawing/2014/main" id="{849C9649-4E85-4D3D-8D5E-0F103F7CE9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6875" y="4032250"/>
              <a:ext cx="427038" cy="0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07" name="Rectangle 14">
              <a:extLst>
                <a:ext uri="{FF2B5EF4-FFF2-40B4-BE49-F238E27FC236}">
                  <a16:creationId xmlns="" xmlns:a16="http://schemas.microsoft.com/office/drawing/2014/main" id="{B20A7BEF-429A-4F76-A1AC-684D208D818E}"/>
                </a:ext>
              </a:extLst>
            </p:cNvPr>
            <p:cNvSpPr/>
            <p:nvPr/>
          </p:nvSpPr>
          <p:spPr>
            <a:xfrm>
              <a:off x="2966572" y="3979863"/>
              <a:ext cx="60325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000" b="1" noProof="1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v</a:t>
              </a:r>
              <a:endParaRPr lang="zh-CN" altLang="zh-CN" sz="2000" b="1" i="1" noProof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2308" name="Rectangle 15">
              <a:extLst>
                <a:ext uri="{FF2B5EF4-FFF2-40B4-BE49-F238E27FC236}">
                  <a16:creationId xmlns="" xmlns:a16="http://schemas.microsoft.com/office/drawing/2014/main" id="{E07604C7-7B2B-4A9D-BEB0-8E56E922DCFD}"/>
                </a:ext>
              </a:extLst>
            </p:cNvPr>
            <p:cNvSpPr/>
            <p:nvPr/>
          </p:nvSpPr>
          <p:spPr>
            <a:xfrm>
              <a:off x="2946400" y="3679825"/>
              <a:ext cx="80010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s</a:t>
              </a:r>
              <a:r>
                <a:rPr lang="en-US" altLang="zh-CN" sz="2000" b="1" noProof="1">
                  <a:solidFill>
                    <a:srgbClr val="FF0000"/>
                  </a:solidFill>
                  <a:latin typeface="+mn-lt"/>
                </a:rPr>
                <a:t>+50</a:t>
              </a:r>
              <a:endParaRPr lang="zh-CN" altLang="zh-CN" sz="2000" b="1" noProof="1">
                <a:solidFill>
                  <a:srgbClr val="FF0000"/>
                </a:solidFill>
                <a:latin typeface="+mn-lt"/>
              </a:endParaRPr>
            </a:p>
          </p:txBody>
        </p:sp>
      </p:grpSp>
      <p:graphicFrame>
        <p:nvGraphicFramePr>
          <p:cNvPr id="12326" name="Object 38">
            <a:extLst>
              <a:ext uri="{FF2B5EF4-FFF2-40B4-BE49-F238E27FC236}">
                <a16:creationId xmlns="" xmlns:a16="http://schemas.microsoft.com/office/drawing/2014/main" id="{F9F19EC9-3319-4357-8F80-58B43C2768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970635"/>
              </p:ext>
            </p:extLst>
          </p:nvPr>
        </p:nvGraphicFramePr>
        <p:xfrm>
          <a:off x="2933524" y="2769659"/>
          <a:ext cx="23812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05" name="Equation" r:id="rId4" imgW="241200" imgH="609480" progId="Equation.DSMT4">
                  <p:embed/>
                </p:oleObj>
              </mc:Choice>
              <mc:Fallback>
                <p:oleObj name="Equation" r:id="rId4" imgW="2412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524" y="2769659"/>
                        <a:ext cx="238125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38" name="文本框 1">
            <a:extLst>
              <a:ext uri="{FF2B5EF4-FFF2-40B4-BE49-F238E27FC236}">
                <a16:creationId xmlns="" xmlns:a16="http://schemas.microsoft.com/office/drawing/2014/main" id="{C3790F07-A64B-4887-A30A-6680E64A7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4873" y="550703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利用分式方程解答行程问题</a:t>
            </a:r>
          </a:p>
        </p:txBody>
      </p:sp>
      <p:grpSp>
        <p:nvGrpSpPr>
          <p:cNvPr id="32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33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35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6"/>
          <p:cNvGrpSpPr>
            <a:grpSpLocks/>
          </p:cNvGrpSpPr>
          <p:nvPr/>
        </p:nvGrpSpPr>
        <p:grpSpPr bwMode="auto">
          <a:xfrm>
            <a:off x="861336" y="522288"/>
            <a:ext cx="2274656" cy="492440"/>
            <a:chOff x="402069" y="545931"/>
            <a:chExt cx="2273908" cy="492762"/>
          </a:xfrm>
        </p:grpSpPr>
        <p:grpSp>
          <p:nvGrpSpPr>
            <p:cNvPr id="47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CDDA27A5-5D79-4ACB-859B-1E745B784003}"/>
              </a:ext>
            </a:extLst>
          </p:cNvPr>
          <p:cNvSpPr/>
          <p:nvPr/>
        </p:nvSpPr>
        <p:spPr>
          <a:xfrm>
            <a:off x="6876292" y="2824466"/>
            <a:ext cx="103627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x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+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v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）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1946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7" grpId="0"/>
      <p:bldP spid="43" grpId="0"/>
      <p:bldP spid="36" grpId="0"/>
      <p:bldP spid="36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3">
            <a:extLst>
              <a:ext uri="{FF2B5EF4-FFF2-40B4-BE49-F238E27FC236}">
                <a16:creationId xmlns="" xmlns:a16="http://schemas.microsoft.com/office/drawing/2014/main" id="{51C7010A-3B8F-45FD-85E8-5A9268821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657225"/>
            <a:ext cx="666749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去分母得：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+50)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去括号，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sx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sv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+50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移项、合并同类项，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xv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：由于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都是正数，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时，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）≠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提速前列车的平均速度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km/h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69634" name="对象 8197">
            <a:extLst>
              <a:ext uri="{FF2B5EF4-FFF2-40B4-BE49-F238E27FC236}">
                <a16:creationId xmlns="" xmlns:a16="http://schemas.microsoft.com/office/drawing/2014/main" id="{E1FE8EFC-FF35-4E2F-9675-1E8A62841A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480057"/>
              </p:ext>
            </p:extLst>
          </p:nvPr>
        </p:nvGraphicFramePr>
        <p:xfrm>
          <a:off x="4276725" y="2203450"/>
          <a:ext cx="6508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8" name="Equation" r:id="rId4" imgW="812520" imgH="609480" progId="Equation.DSMT4">
                  <p:embed/>
                </p:oleObj>
              </mc:Choice>
              <mc:Fallback>
                <p:oleObj name="Equation" r:id="rId4" imgW="81252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2203450"/>
                        <a:ext cx="6508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对象 8198">
            <a:extLst>
              <a:ext uri="{FF2B5EF4-FFF2-40B4-BE49-F238E27FC236}">
                <a16:creationId xmlns="" xmlns:a16="http://schemas.microsoft.com/office/drawing/2014/main" id="{A84079C2-22E1-46A1-9476-44E9F3F30D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55542"/>
              </p:ext>
            </p:extLst>
          </p:nvPr>
        </p:nvGraphicFramePr>
        <p:xfrm>
          <a:off x="4519613" y="2857500"/>
          <a:ext cx="5873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9" name="Equation" r:id="rId6" imgW="749160" imgH="609480" progId="Equation.DSMT4">
                  <p:embed/>
                </p:oleObj>
              </mc:Choice>
              <mc:Fallback>
                <p:oleObj name="Equation" r:id="rId6" imgW="74916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2857500"/>
                        <a:ext cx="58737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对象 8199">
            <a:extLst>
              <a:ext uri="{FF2B5EF4-FFF2-40B4-BE49-F238E27FC236}">
                <a16:creationId xmlns="" xmlns:a16="http://schemas.microsoft.com/office/drawing/2014/main" id="{0C8E3610-E6DF-4FE1-AE40-3C6D7F1E64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0125786"/>
              </p:ext>
            </p:extLst>
          </p:nvPr>
        </p:nvGraphicFramePr>
        <p:xfrm>
          <a:off x="1098550" y="3333750"/>
          <a:ext cx="5635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00" name="Equation" r:id="rId8" imgW="749160" imgH="609480" progId="Equation.DSMT4">
                  <p:embed/>
                </p:oleObj>
              </mc:Choice>
              <mc:Fallback>
                <p:oleObj name="Equation" r:id="rId8" imgW="74916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8550" y="3333750"/>
                        <a:ext cx="5635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对象 8200">
            <a:extLst>
              <a:ext uri="{FF2B5EF4-FFF2-40B4-BE49-F238E27FC236}">
                <a16:creationId xmlns="" xmlns:a16="http://schemas.microsoft.com/office/drawing/2014/main" id="{F2FC9D9A-868C-47F4-B90B-BF512FDB23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3879728"/>
              </p:ext>
            </p:extLst>
          </p:nvPr>
        </p:nvGraphicFramePr>
        <p:xfrm>
          <a:off x="5108895" y="3867532"/>
          <a:ext cx="431509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01" name="Equation" r:id="rId10" imgW="330120" imgH="609480" progId="Equation.DSMT4">
                  <p:embed/>
                </p:oleObj>
              </mc:Choice>
              <mc:Fallback>
                <p:oleObj name="Equation" r:id="rId10" imgW="33012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8895" y="3867532"/>
                        <a:ext cx="431509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2942" y="-60325"/>
            <a:ext cx="2006600" cy="478473"/>
            <a:chOff x="248" y="40"/>
            <a:chExt cx="3160" cy="753"/>
          </a:xfrm>
        </p:grpSpPr>
        <p:cxnSp>
          <p:nvCxnSpPr>
            <p:cNvPr id="12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4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1183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>
            <a:extLst>
              <a:ext uri="{FF2B5EF4-FFF2-40B4-BE49-F238E27FC236}">
                <a16:creationId xmlns="" xmlns:a16="http://schemas.microsoft.com/office/drawing/2014/main" id="{50FC1182-935E-4814-B76E-F9EABB8C9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930" y="404624"/>
            <a:ext cx="82391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itchFamily="49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年级学生去距学校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s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的博物馆参观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，一部分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学生骑自行车先走，过了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t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h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，其余学生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乘汽车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出发，结果他们同时到达．已知汽车的速度是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学生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骑车速度的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倍，求学生骑车的速度．</a:t>
            </a:r>
          </a:p>
        </p:txBody>
      </p:sp>
      <p:sp>
        <p:nvSpPr>
          <p:cNvPr id="13321" name="Text Box 4">
            <a:extLst>
              <a:ext uri="{FF2B5EF4-FFF2-40B4-BE49-F238E27FC236}">
                <a16:creationId xmlns="" xmlns:a16="http://schemas.microsoft.com/office/drawing/2014/main" id="{1702BBDE-9FDF-4990-AA0A-4718988E6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28" y="2318390"/>
            <a:ext cx="6574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设学生骑车的速度是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km/h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，由题意得，</a:t>
            </a:r>
          </a:p>
        </p:txBody>
      </p:sp>
      <p:graphicFrame>
        <p:nvGraphicFramePr>
          <p:cNvPr id="13322" name="Object 5">
            <a:extLst>
              <a:ext uri="{FF2B5EF4-FFF2-40B4-BE49-F238E27FC236}">
                <a16:creationId xmlns="" xmlns:a16="http://schemas.microsoft.com/office/drawing/2014/main" id="{84C736B5-1EA2-4A87-A7FF-B0C0E41F60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839569"/>
              </p:ext>
            </p:extLst>
          </p:nvPr>
        </p:nvGraphicFramePr>
        <p:xfrm>
          <a:off x="6796458" y="2214454"/>
          <a:ext cx="12287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29" name="Equation" r:id="rId3" imgW="1638000" imgH="876240" progId="Equation.DSMT4">
                  <p:embed/>
                </p:oleObj>
              </mc:Choice>
              <mc:Fallback>
                <p:oleObj name="Equation" r:id="rId3" imgW="1638000" imgH="876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6458" y="2214454"/>
                        <a:ext cx="12287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4" name="矩形 13323">
            <a:extLst>
              <a:ext uri="{FF2B5EF4-FFF2-40B4-BE49-F238E27FC236}">
                <a16:creationId xmlns="" xmlns:a16="http://schemas.microsoft.com/office/drawing/2014/main" id="{44DFDF65-7551-41FE-A952-4C4E302C7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318" y="2812956"/>
            <a:ext cx="522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，得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tx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3328" name="组合 13327">
            <a:extLst>
              <a:ext uri="{FF2B5EF4-FFF2-40B4-BE49-F238E27FC236}">
                <a16:creationId xmlns="" xmlns:a16="http://schemas.microsoft.com/office/drawing/2014/main" id="{E6A1082C-C26A-464A-81C1-EE1FA688A57F}"/>
              </a:ext>
            </a:extLst>
          </p:cNvPr>
          <p:cNvGrpSpPr>
            <a:grpSpLocks/>
          </p:cNvGrpSpPr>
          <p:nvPr/>
        </p:nvGrpSpPr>
        <p:grpSpPr bwMode="auto">
          <a:xfrm>
            <a:off x="5194178" y="2636456"/>
            <a:ext cx="2752265" cy="657225"/>
            <a:chOff x="3815" y="3205"/>
            <a:chExt cx="2312" cy="552"/>
          </a:xfrm>
        </p:grpSpPr>
        <p:sp>
          <p:nvSpPr>
            <p:cNvPr id="70663" name="矩形 13325">
              <a:extLst>
                <a:ext uri="{FF2B5EF4-FFF2-40B4-BE49-F238E27FC236}">
                  <a16:creationId xmlns="" xmlns:a16="http://schemas.microsoft.com/office/drawing/2014/main" id="{DA05C5EA-D384-4BF4-8C45-AA8C816F0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5" y="3349"/>
              <a:ext cx="231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仿宋" pitchFamily="49" charset="-122"/>
                  <a:ea typeface="仿宋" pitchFamily="49" charset="-122"/>
                </a:rPr>
                <a:t>解得</a:t>
              </a:r>
              <a:r>
                <a:rPr lang="zh-CN" altLang="en-US" sz="2400" b="1" dirty="0">
                  <a:latin typeface="+mn-lt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x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=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．　　</a:t>
              </a:r>
            </a:p>
          </p:txBody>
        </p:sp>
        <p:graphicFrame>
          <p:nvGraphicFramePr>
            <p:cNvPr id="70664" name="Object 7">
              <a:extLst>
                <a:ext uri="{FF2B5EF4-FFF2-40B4-BE49-F238E27FC236}">
                  <a16:creationId xmlns="" xmlns:a16="http://schemas.microsoft.com/office/drawing/2014/main" id="{FF040E2A-6448-47AF-B173-E45EBC3F028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279842"/>
                </p:ext>
              </p:extLst>
            </p:nvPr>
          </p:nvGraphicFramePr>
          <p:xfrm>
            <a:off x="4864" y="3205"/>
            <a:ext cx="256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30" name="Equation" r:id="rId5" imgW="406080" imgH="876240" progId="Equation.DSMT4">
                    <p:embed/>
                  </p:oleObj>
                </mc:Choice>
                <mc:Fallback>
                  <p:oleObj name="Equation" r:id="rId5" imgW="406080" imgH="876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4" y="3205"/>
                          <a:ext cx="256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5"/>
          <p:cNvGrpSpPr>
            <a:grpSpLocks/>
          </p:cNvGrpSpPr>
          <p:nvPr/>
        </p:nvGrpSpPr>
        <p:grpSpPr bwMode="auto">
          <a:xfrm>
            <a:off x="-6758" y="-51828"/>
            <a:ext cx="2006600" cy="477838"/>
            <a:chOff x="248" y="58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</a:p>
          </p:txBody>
        </p:sp>
        <p:grpSp>
          <p:nvGrpSpPr>
            <p:cNvPr id="16" name="组合 2"/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7" y="47582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33807">
            <a:extLst>
              <a:ext uri="{FF2B5EF4-FFF2-40B4-BE49-F238E27FC236}">
                <a16:creationId xmlns="" xmlns:a16="http://schemas.microsoft.com/office/drawing/2014/main" id="{1CE6FBF9-D1BE-4815-B803-4F9373DFBFF0}"/>
              </a:ext>
            </a:extLst>
          </p:cNvPr>
          <p:cNvGrpSpPr>
            <a:grpSpLocks/>
          </p:cNvGrpSpPr>
          <p:nvPr/>
        </p:nvGrpSpPr>
        <p:grpSpPr bwMode="auto">
          <a:xfrm>
            <a:off x="937913" y="3198704"/>
            <a:ext cx="6838094" cy="628650"/>
            <a:chOff x="438" y="2941"/>
            <a:chExt cx="5406" cy="552"/>
          </a:xfrm>
        </p:grpSpPr>
        <p:sp>
          <p:nvSpPr>
            <p:cNvPr id="21" name="矩形 33805">
              <a:extLst>
                <a:ext uri="{FF2B5EF4-FFF2-40B4-BE49-F238E27FC236}">
                  <a16:creationId xmlns="" xmlns:a16="http://schemas.microsoft.com/office/drawing/2014/main" id="{92F356CB-19AB-47AF-9EB7-1EF6A23A3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" y="3069"/>
              <a:ext cx="5406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检验：由于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t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都是正数， 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       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≠0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，</a:t>
              </a:r>
            </a:p>
          </p:txBody>
        </p:sp>
        <p:graphicFrame>
          <p:nvGraphicFramePr>
            <p:cNvPr id="22" name="Object 9">
              <a:extLst>
                <a:ext uri="{FF2B5EF4-FFF2-40B4-BE49-F238E27FC236}">
                  <a16:creationId xmlns="" xmlns:a16="http://schemas.microsoft.com/office/drawing/2014/main" id="{6B220F65-A24E-42FA-B6DE-F552704FA35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4204892"/>
                </p:ext>
              </p:extLst>
            </p:nvPr>
          </p:nvGraphicFramePr>
          <p:xfrm>
            <a:off x="3910" y="2941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31" r:id="rId8" imgW="380835" imgH="875920" progId="Equation.DSMT4">
                    <p:embed/>
                  </p:oleObj>
                </mc:Choice>
                <mc:Fallback>
                  <p:oleObj r:id="rId8" imgW="380835" imgH="8759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0" y="2941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DD038981-AFFB-458A-B21B-4C34076E28C3}"/>
              </a:ext>
            </a:extLst>
          </p:cNvPr>
          <p:cNvGrpSpPr>
            <a:grpSpLocks/>
          </p:cNvGrpSpPr>
          <p:nvPr/>
        </p:nvGrpSpPr>
        <p:grpSpPr bwMode="auto">
          <a:xfrm>
            <a:off x="1013320" y="3757901"/>
            <a:ext cx="6387702" cy="657225"/>
            <a:chOff x="526" y="2847"/>
            <a:chExt cx="5365" cy="552"/>
          </a:xfrm>
        </p:grpSpPr>
        <p:sp>
          <p:nvSpPr>
            <p:cNvPr id="24" name="矩形 33809">
              <a:extLst>
                <a:ext uri="{FF2B5EF4-FFF2-40B4-BE49-F238E27FC236}">
                  <a16:creationId xmlns="" xmlns:a16="http://schemas.microsoft.com/office/drawing/2014/main" id="{3B4FDDDF-8E13-4692-9060-625D32FB0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989"/>
              <a:ext cx="53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所以，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   </a:t>
              </a:r>
              <a:r>
                <a:rPr lang="en-US" altLang="zh-CN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原分式方程的解，且符合题意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.</a:t>
              </a:r>
            </a:p>
          </p:txBody>
        </p:sp>
        <p:graphicFrame>
          <p:nvGraphicFramePr>
            <p:cNvPr id="25" name="Object 10">
              <a:extLst>
                <a:ext uri="{FF2B5EF4-FFF2-40B4-BE49-F238E27FC236}">
                  <a16:creationId xmlns="" xmlns:a16="http://schemas.microsoft.com/office/drawing/2014/main" id="{0D9492A4-E22F-4564-BE81-4E61CB75A0C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6325181"/>
                </p:ext>
              </p:extLst>
            </p:nvPr>
          </p:nvGraphicFramePr>
          <p:xfrm>
            <a:off x="1819" y="2847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32" name="Equation" r:id="rId10" imgW="380835" imgH="875920" progId="Equation.DSMT4">
                    <p:embed/>
                  </p:oleObj>
                </mc:Choice>
                <mc:Fallback>
                  <p:oleObj name="Equation" r:id="rId10" imgW="380835" imgH="8759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9" y="2847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1F8E33E-5A70-4A2E-A42B-55F5110427F5}"/>
              </a:ext>
            </a:extLst>
          </p:cNvPr>
          <p:cNvGrpSpPr>
            <a:grpSpLocks/>
          </p:cNvGrpSpPr>
          <p:nvPr/>
        </p:nvGrpSpPr>
        <p:grpSpPr bwMode="auto">
          <a:xfrm>
            <a:off x="954989" y="4299882"/>
            <a:ext cx="5275954" cy="657225"/>
            <a:chOff x="327" y="3368"/>
            <a:chExt cx="4432" cy="552"/>
          </a:xfrm>
        </p:grpSpPr>
        <p:sp>
          <p:nvSpPr>
            <p:cNvPr id="27" name="矩形 33813">
              <a:extLst>
                <a:ext uri="{FF2B5EF4-FFF2-40B4-BE49-F238E27FC236}">
                  <a16:creationId xmlns="" xmlns:a16="http://schemas.microsoft.com/office/drawing/2014/main" id="{7C772506-8735-4687-BEC2-D0EA00E35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" y="3517"/>
              <a:ext cx="44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答：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学生骑车的速度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是    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</a:rPr>
                <a:t>km/h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．　　</a:t>
              </a:r>
            </a:p>
          </p:txBody>
        </p:sp>
        <p:graphicFrame>
          <p:nvGraphicFramePr>
            <p:cNvPr id="28" name="Object 11">
              <a:extLst>
                <a:ext uri="{FF2B5EF4-FFF2-40B4-BE49-F238E27FC236}">
                  <a16:creationId xmlns="" xmlns:a16="http://schemas.microsoft.com/office/drawing/2014/main" id="{B02B34BD-E6AE-4E62-BEA9-536732B44F9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68111231"/>
                </p:ext>
              </p:extLst>
            </p:nvPr>
          </p:nvGraphicFramePr>
          <p:xfrm>
            <a:off x="2995" y="3368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833" r:id="rId12" imgW="380835" imgH="875920" progId="Equation.DSMT4">
                    <p:embed/>
                  </p:oleObj>
                </mc:Choice>
                <mc:Fallback>
                  <p:oleObj r:id="rId12" imgW="380835" imgH="8759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5" y="3368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7770893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5" name="Text Box 17">
            <a:extLst>
              <a:ext uri="{FF2B5EF4-FFF2-40B4-BE49-F238E27FC236}">
                <a16:creationId xmlns="" xmlns:a16="http://schemas.microsoft.com/office/drawing/2014/main" id="{9C879368-1E3A-4030-83BC-1FB9B97E9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1322388"/>
            <a:ext cx="7251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itchFamily="49" charset="-122"/>
              </a:rPr>
              <a:t>3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关于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方程                                      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解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k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的值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graphicFrame>
        <p:nvGraphicFramePr>
          <p:cNvPr id="72706" name="Object 18">
            <a:extLst>
              <a:ext uri="{FF2B5EF4-FFF2-40B4-BE49-F238E27FC236}">
                <a16:creationId xmlns="" xmlns:a16="http://schemas.microsoft.com/office/drawing/2014/main" id="{41FD6978-581B-4E20-B3B6-5FE8FDBC20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2076939"/>
              </p:ext>
            </p:extLst>
          </p:nvPr>
        </p:nvGraphicFramePr>
        <p:xfrm>
          <a:off x="3276600" y="1214289"/>
          <a:ext cx="26082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7" name="Equation" r:id="rId3" imgW="2158920" imgH="609480" progId="Equation.DSMT4">
                  <p:embed/>
                </p:oleObj>
              </mc:Choice>
              <mc:Fallback>
                <p:oleObj name="Equation" r:id="rId3" imgW="215892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14289"/>
                        <a:ext cx="26082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>
            <a:extLst>
              <a:ext uri="{FF2B5EF4-FFF2-40B4-BE49-F238E27FC236}">
                <a16:creationId xmlns="" xmlns:a16="http://schemas.microsoft.com/office/drawing/2014/main" id="{3D769A28-A7C6-4969-BB80-C54F45E00B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8651105"/>
              </p:ext>
            </p:extLst>
          </p:nvPr>
        </p:nvGraphicFramePr>
        <p:xfrm>
          <a:off x="4810371" y="3704344"/>
          <a:ext cx="7127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8" name="Equation" r:id="rId5" imgW="774360" imgH="609480" progId="Equation.DSMT4">
                  <p:embed/>
                </p:oleObj>
              </mc:Choice>
              <mc:Fallback>
                <p:oleObj name="Equation" r:id="rId5" imgW="77436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371" y="3704344"/>
                        <a:ext cx="7127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>
            <a:extLst>
              <a:ext uri="{FF2B5EF4-FFF2-40B4-BE49-F238E27FC236}">
                <a16:creationId xmlns="" xmlns:a16="http://schemas.microsoft.com/office/drawing/2014/main" id="{5267D407-2759-44D1-AD3B-DED04BCE90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98649"/>
              </p:ext>
            </p:extLst>
          </p:nvPr>
        </p:nvGraphicFramePr>
        <p:xfrm>
          <a:off x="2898198" y="4229655"/>
          <a:ext cx="71278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9" name="Equation" r:id="rId7" imgW="774360" imgH="609480" progId="Equation.DSMT4">
                  <p:embed/>
                </p:oleObj>
              </mc:Choice>
              <mc:Fallback>
                <p:oleObj name="Equation" r:id="rId7" imgW="77436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198" y="4229655"/>
                        <a:ext cx="712787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21" name="文本框 3">
            <a:extLst>
              <a:ext uri="{FF2B5EF4-FFF2-40B4-BE49-F238E27FC236}">
                <a16:creationId xmlns="" xmlns:a16="http://schemas.microsoft.com/office/drawing/2014/main" id="{1E1E8671-F047-4CF9-8894-D6B0B9086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2075" y="622300"/>
            <a:ext cx="583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利用分式方程的根求字母的值或取值范围</a:t>
            </a:r>
          </a:p>
        </p:txBody>
      </p:sp>
      <p:grpSp>
        <p:nvGrpSpPr>
          <p:cNvPr id="19" name="组合 3">
            <a:extLst>
              <a:ext uri="{FF2B5EF4-FFF2-40B4-BE49-F238E27FC236}">
                <a16:creationId xmlns="" xmlns:a16="http://schemas.microsoft.com/office/drawing/2014/main" id="{A0A432C6-0D0C-4B75-970D-CE173B16A6F4}"/>
              </a:ext>
            </a:extLst>
          </p:cNvPr>
          <p:cNvGrpSpPr>
            <a:grpSpLocks/>
          </p:cNvGrpSpPr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20" name="直线连接符 13">
              <a:extLst>
                <a:ext uri="{FF2B5EF4-FFF2-40B4-BE49-F238E27FC236}">
                  <a16:creationId xmlns="" xmlns:a16="http://schemas.microsoft.com/office/drawing/2014/main" id="{7FADD5FD-67DE-4C21-9F2D-FAA2E64B7717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>
              <a:extLst>
                <a:ext uri="{FF2B5EF4-FFF2-40B4-BE49-F238E27FC236}">
                  <a16:creationId xmlns="" xmlns:a16="http://schemas.microsoft.com/office/drawing/2014/main" id="{895F91C5-B88A-4D3C-AE81-7E19E518B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8" name="Freeform 74">
              <a:extLst>
                <a:ext uri="{FF2B5EF4-FFF2-40B4-BE49-F238E27FC236}">
                  <a16:creationId xmlns="" xmlns:a16="http://schemas.microsoft.com/office/drawing/2014/main" id="{A8F5554B-18A2-405B-A064-E57504E8654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32643" y="1955188"/>
            <a:ext cx="7707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方程的两边同时乘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整理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,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因为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 –3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+1) ·3=4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 –3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)(–3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)=4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或         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原分式方程无解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</a:p>
        </p:txBody>
      </p:sp>
      <p:grpSp>
        <p:nvGrpSpPr>
          <p:cNvPr id="21" name="组合 6"/>
          <p:cNvGrpSpPr>
            <a:grpSpLocks/>
          </p:cNvGrpSpPr>
          <p:nvPr/>
        </p:nvGrpSpPr>
        <p:grpSpPr bwMode="auto">
          <a:xfrm>
            <a:off x="705647" y="584200"/>
            <a:ext cx="2274656" cy="492440"/>
            <a:chOff x="402069" y="545931"/>
            <a:chExt cx="2273908" cy="492762"/>
          </a:xfrm>
        </p:grpSpPr>
        <p:grpSp>
          <p:nvGrpSpPr>
            <p:cNvPr id="22" name="组合 5"/>
            <p:cNvGrpSpPr>
              <a:grpSpLocks/>
            </p:cNvGrpSpPr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/>
                  <a:ea typeface="宋体"/>
                </a:rPr>
                <a:t>3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9478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8" name="Text Box 14">
            <a:extLst>
              <a:ext uri="{FF2B5EF4-FFF2-40B4-BE49-F238E27FC236}">
                <a16:creationId xmlns="" xmlns:a16="http://schemas.microsoft.com/office/drawing/2014/main" id="{B07768D7-FBD2-40C2-93BC-E3B990AD8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984" y="827088"/>
            <a:ext cx="81837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如果关于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的方程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               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解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的值等于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（   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）</a:t>
            </a:r>
          </a:p>
          <a:p>
            <a:pPr eaLnBrk="0" hangingPunct="0"/>
            <a:endParaRPr lang="zh-CN" altLang="en-US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 eaLnBrk="0" hangingPunct="0"/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. –3                        B. –2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. –1                       D. 3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</p:txBody>
      </p:sp>
      <p:graphicFrame>
        <p:nvGraphicFramePr>
          <p:cNvPr id="73730" name="Object 15">
            <a:extLst>
              <a:ext uri="{FF2B5EF4-FFF2-40B4-BE49-F238E27FC236}">
                <a16:creationId xmlns="" xmlns:a16="http://schemas.microsoft.com/office/drawing/2014/main" id="{F11A6874-5F0C-4427-8124-F767E3471C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1404577"/>
              </p:ext>
            </p:extLst>
          </p:nvPr>
        </p:nvGraphicFramePr>
        <p:xfrm>
          <a:off x="3611563" y="720026"/>
          <a:ext cx="1738312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16" name="Equation" r:id="rId3" imgW="1536480" imgH="609480" progId="Equation.DSMT4">
                  <p:embed/>
                </p:oleObj>
              </mc:Choice>
              <mc:Fallback>
                <p:oleObj name="Equation" r:id="rId3" imgW="1536480" imgH="609480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1563" y="720026"/>
                        <a:ext cx="1738312" cy="598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37AA618-3B3D-49FF-ADFD-918A9519D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888" y="813542"/>
            <a:ext cx="31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04ECC8F-7F3B-4F70-A8FB-A6DE674DF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159" y="2349500"/>
            <a:ext cx="791706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程的两边都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–3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–3–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移项并合并同类项得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=5+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，由于方程无解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5+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–2.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-6535" y="-51828"/>
            <a:ext cx="2006600" cy="477838"/>
            <a:chOff x="248" y="58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12" name="组合 2"/>
            <p:cNvGrpSpPr>
              <a:grpSpLocks/>
            </p:cNvGrpSpPr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69" y="7921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887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8">
                                            <p:txEl>
                                              <p:charRg st="7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3" name="组合 3">
            <a:extLst>
              <a:ext uri="{FF2B5EF4-FFF2-40B4-BE49-F238E27FC236}">
                <a16:creationId xmlns="" xmlns:a16="http://schemas.microsoft.com/office/drawing/2014/main" id="{8F93251F-9AAE-4959-A8DA-1A5D02A40A10}"/>
              </a:ext>
            </a:extLst>
          </p:cNvPr>
          <p:cNvGrpSpPr>
            <a:grpSpLocks/>
          </p:cNvGrpSpPr>
          <p:nvPr/>
        </p:nvGrpSpPr>
        <p:grpSpPr bwMode="auto">
          <a:xfrm>
            <a:off x="3473450" y="433388"/>
            <a:ext cx="1879600" cy="476250"/>
            <a:chOff x="497257" y="753279"/>
            <a:chExt cx="1881032" cy="477054"/>
          </a:xfrm>
        </p:grpSpPr>
        <p:grpSp>
          <p:nvGrpSpPr>
            <p:cNvPr id="74754" name="组合 2">
              <a:extLst>
                <a:ext uri="{FF2B5EF4-FFF2-40B4-BE49-F238E27FC236}">
                  <a16:creationId xmlns="" xmlns:a16="http://schemas.microsoft.com/office/drawing/2014/main" id="{C8804D7A-DE2B-4DD2-8B14-CDF9748BF9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9" name="缺角矩形 18">
                <a:extLst>
                  <a:ext uri="{FF2B5EF4-FFF2-40B4-BE49-F238E27FC236}">
                    <a16:creationId xmlns="" xmlns:a16="http://schemas.microsoft.com/office/drawing/2014/main" id="{C0B5B91F-761F-42E1-9AE1-E442A97BD772}"/>
                  </a:ext>
                </a:extLst>
              </p:cNvPr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1ACEE94A-1033-4168-81E1-63FCE550FEDF}"/>
                  </a:ext>
                </a:extLst>
              </p:cNvPr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95DEF3A4-EBA3-43CF-A9AC-D8957522E74F}"/>
                  </a:ext>
                </a:extLst>
              </p:cNvPr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C1943635-B882-4D17-A61F-F5CE6EDC3895}"/>
                  </a:ext>
                </a:extLst>
              </p:cNvPr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759" name="矩形 1">
              <a:extLst>
                <a:ext uri="{FF2B5EF4-FFF2-40B4-BE49-F238E27FC236}">
                  <a16:creationId xmlns="" xmlns:a16="http://schemas.microsoft.com/office/drawing/2014/main" id="{CF327401-8B85-4753-8C8C-CFE1EFB91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</a:rPr>
                <a:t>连接中考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766" name="TextBox 2">
                <a:extLst>
                  <a:ext uri="{FF2B5EF4-FFF2-40B4-BE49-F238E27FC236}">
                    <a16:creationId xmlns="" xmlns:a16="http://schemas.microsoft.com/office/drawing/2014/main" id="{162DE790-56C0-4464-BBFE-63BDA4358B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4225" y="930562"/>
                <a:ext cx="8815387" cy="3273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甲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、乙两船从相距300km的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A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、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两地同时出发相向而行，甲船从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A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地顺流航行180km时与从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地逆流航行的乙船相遇，水流的速度为6km/h，若甲、乙两船在静水中的速度均为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x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km/h，则求两船在静水中的速度可列方程为（　　）</a:t>
                </a: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A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 smtClean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	</m:t>
                    </m:r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     </m:t>
                    </m:r>
                  </m:oMath>
                </a14:m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                  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</a:t>
                </a: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C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      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           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D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/>
                        <a:ea typeface="楷体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/>
                            <a:ea typeface="楷体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itchFamily="49" charset="-122"/>
                  </a:rPr>
                  <a:t>       </a:t>
                </a:r>
              </a:p>
            </p:txBody>
          </p:sp>
        </mc:Choice>
        <mc:Fallback xmlns="">
          <p:sp>
            <p:nvSpPr>
              <p:cNvPr id="74766" name="TextBox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62DE790-56C0-4464-BBFE-63BDA4358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4225" y="930562"/>
                <a:ext cx="8815387" cy="3273020"/>
              </a:xfrm>
              <a:prstGeom prst="rect">
                <a:avLst/>
              </a:prstGeom>
              <a:blipFill rotWithShape="1">
                <a:blip r:embed="rId2"/>
                <a:stretch>
                  <a:fillRect l="-1107" r="-415" b="-74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777" name="文本框 3">
            <a:extLst>
              <a:ext uri="{FF2B5EF4-FFF2-40B4-BE49-F238E27FC236}">
                <a16:creationId xmlns="" xmlns:a16="http://schemas.microsoft.com/office/drawing/2014/main" id="{0588D191-C755-4161-8256-3F95EB0C6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5326" y="2389773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</a:p>
        </p:txBody>
      </p:sp>
      <p:grpSp>
        <p:nvGrpSpPr>
          <p:cNvPr id="35" name="组合 5"/>
          <p:cNvGrpSpPr>
            <a:grpSpLocks/>
          </p:cNvGrpSpPr>
          <p:nvPr/>
        </p:nvGrpSpPr>
        <p:grpSpPr bwMode="auto">
          <a:xfrm>
            <a:off x="-6758" y="-51828"/>
            <a:ext cx="2006600" cy="477838"/>
            <a:chOff x="248" y="58"/>
            <a:chExt cx="3160" cy="752"/>
          </a:xfrm>
        </p:grpSpPr>
        <p:sp>
          <p:nvSpPr>
            <p:cNvPr id="36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itchFamily="2" charset="-122"/>
                  <a:cs typeface="Yuanti SC"/>
                </a:rPr>
                <a:t>巩固练习</a:t>
              </a:r>
            </a:p>
          </p:txBody>
        </p:sp>
        <p:grpSp>
          <p:nvGrpSpPr>
            <p:cNvPr id="37" name="组合 2"/>
            <p:cNvGrpSpPr>
              <a:grpSpLocks/>
            </p:cNvGrpSpPr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3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12410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>
            <a:extLst>
              <a:ext uri="{FF2B5EF4-FFF2-40B4-BE49-F238E27FC236}">
                <a16:creationId xmlns="" xmlns:a16="http://schemas.microsoft.com/office/drawing/2014/main" id="{B55415EC-F911-4A06-96D0-D7E810BFE1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6" y="1265238"/>
            <a:ext cx="6789182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下列方程中属于分式方程的有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（        ）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;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属于一元分式方程的有</a:t>
            </a:r>
            <a:r>
              <a:rPr lang="zh-CN" altLang="en-GB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（        ）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 eaLnBrk="0" hangingPunct="0">
              <a:spcBef>
                <a:spcPts val="24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①                 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②                </a:t>
            </a:r>
          </a:p>
          <a:p>
            <a:pPr eaLnBrk="0" hangingPunct="0">
              <a:spcBef>
                <a:spcPct val="50000"/>
              </a:spcBef>
            </a:pP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③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                     ④  </a:t>
            </a:r>
            <a:r>
              <a:rPr lang="en-GB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x</a:t>
            </a:r>
            <a:r>
              <a:rPr lang="en-GB" altLang="zh-CN" sz="2400" b="1" baseline="30000" dirty="0">
                <a:solidFill>
                  <a:prstClr val="black"/>
                </a:solidFill>
                <a:latin typeface="+mn-lt"/>
                <a:ea typeface="楷体" pitchFamily="49" charset="-122"/>
              </a:rPr>
              <a:t>2</a:t>
            </a:r>
            <a:r>
              <a:rPr lang="en-GB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 +</a:t>
            </a:r>
            <a:r>
              <a:rPr lang="en-GB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2</a:t>
            </a:r>
            <a:r>
              <a:rPr lang="en-GB" altLang="zh-CN" sz="2400" b="1" i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x</a:t>
            </a:r>
            <a:r>
              <a:rPr lang="en-GB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–1=0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371" name="Text Box 3">
            <a:extLst>
              <a:ext uri="{FF2B5EF4-FFF2-40B4-BE49-F238E27FC236}">
                <a16:creationId xmlns="" xmlns:a16="http://schemas.microsoft.com/office/drawing/2014/main" id="{2BF1512B-75B8-4676-8C4B-79CBA6008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9519" y="1265238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8372" name="Text Box 4">
            <a:extLst>
              <a:ext uri="{FF2B5EF4-FFF2-40B4-BE49-F238E27FC236}">
                <a16:creationId xmlns="" xmlns:a16="http://schemas.microsoft.com/office/drawing/2014/main" id="{004EC478-D141-4473-ABC0-F198C93F82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717" y="1790700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</a:p>
        </p:txBody>
      </p:sp>
      <p:graphicFrame>
        <p:nvGraphicFramePr>
          <p:cNvPr id="75780" name="Object 2">
            <a:extLst>
              <a:ext uri="{FF2B5EF4-FFF2-40B4-BE49-F238E27FC236}">
                <a16:creationId xmlns="" xmlns:a16="http://schemas.microsoft.com/office/drawing/2014/main" id="{566BBA1E-200E-431E-97D8-D1C452A0DA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7064726"/>
              </p:ext>
            </p:extLst>
          </p:nvPr>
        </p:nvGraphicFramePr>
        <p:xfrm>
          <a:off x="1094105" y="2355850"/>
          <a:ext cx="1632317" cy="748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3" r:id="rId4" imgW="888614" imgH="393529" progId="Equation.DSMT4">
                  <p:embed/>
                </p:oleObj>
              </mc:Choice>
              <mc:Fallback>
                <p:oleObj r:id="rId4" imgW="888614" imgH="393529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4105" y="2355850"/>
                        <a:ext cx="1632317" cy="748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1" name="Object 3">
            <a:extLst>
              <a:ext uri="{FF2B5EF4-FFF2-40B4-BE49-F238E27FC236}">
                <a16:creationId xmlns="" xmlns:a16="http://schemas.microsoft.com/office/drawing/2014/main" id="{9CE1A990-E6C4-451D-A7BC-2887541911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008086"/>
              </p:ext>
            </p:extLst>
          </p:nvPr>
        </p:nvGraphicFramePr>
        <p:xfrm>
          <a:off x="4738602" y="2251075"/>
          <a:ext cx="1944688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4" r:id="rId6" imgW="1256755" imgH="393529" progId="Equation.DSMT4">
                  <p:embed/>
                </p:oleObj>
              </mc:Choice>
              <mc:Fallback>
                <p:oleObj r:id="rId6" imgW="1256755" imgH="393529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8602" y="2251075"/>
                        <a:ext cx="1944688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2" name="Object 4">
            <a:extLst>
              <a:ext uri="{FF2B5EF4-FFF2-40B4-BE49-F238E27FC236}">
                <a16:creationId xmlns="" xmlns:a16="http://schemas.microsoft.com/office/drawing/2014/main" id="{1FDA2452-92A9-42B1-993A-22ABA7F080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496932"/>
              </p:ext>
            </p:extLst>
          </p:nvPr>
        </p:nvGraphicFramePr>
        <p:xfrm>
          <a:off x="1065213" y="3287247"/>
          <a:ext cx="1620837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5" r:id="rId8" imgW="622030" imgH="418918" progId="Equation.DSMT4">
                  <p:embed/>
                </p:oleObj>
              </mc:Choice>
              <mc:Fallback>
                <p:oleObj r:id="rId8" imgW="622030" imgH="418918" progId="Equation.DSMT4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13" y="3287247"/>
                        <a:ext cx="1620837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788" name="组合 7">
            <a:extLst>
              <a:ext uri="{FF2B5EF4-FFF2-40B4-BE49-F238E27FC236}">
                <a16:creationId xmlns="" xmlns:a16="http://schemas.microsoft.com/office/drawing/2014/main" id="{EEEFCDCA-6B6E-43D6-A651-0B7D01A522F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75789" name="组合 1">
              <a:extLst>
                <a:ext uri="{FF2B5EF4-FFF2-40B4-BE49-F238E27FC236}">
                  <a16:creationId xmlns="" xmlns:a16="http://schemas.microsoft.com/office/drawing/2014/main" id="{78643A1B-0C6F-4B1B-80A9-D44015FA377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BF37FEAF-0BF7-447E-A4B5-8DA674396FD2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C2274463-516C-4D91-AB98-20D8D338695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B6006AF9-520B-4155-932B-F994DD0A4921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5F6E834C-88CB-4CCA-A8D7-AB0FC669D561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AB2E59A3-0635-439D-8022-8776E9F55CBD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795" name="TextBox 15">
              <a:extLst>
                <a:ext uri="{FF2B5EF4-FFF2-40B4-BE49-F238E27FC236}">
                  <a16:creationId xmlns="" xmlns:a16="http://schemas.microsoft.com/office/drawing/2014/main" id="{CB66C641-FA97-45C4-9171-2141AED920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基础巩固题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33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6" name="Text Box 3">
            <a:extLst>
              <a:ext uri="{FF2B5EF4-FFF2-40B4-BE49-F238E27FC236}">
                <a16:creationId xmlns="" xmlns:a16="http://schemas.microsoft.com/office/drawing/2014/main" id="{2BF1512B-75B8-4676-8C4B-79CBA6008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9800" y="1259033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92790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58372" grpId="0" build="p"/>
      <p:bldP spid="36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>
            <a:extLst>
              <a:ext uri="{FF2B5EF4-FFF2-40B4-BE49-F238E27FC236}">
                <a16:creationId xmlns="" xmlns:a16="http://schemas.microsoft.com/office/drawing/2014/main" id="{88C66C2D-962B-4C14-A21E-53138FB8A47C}"/>
              </a:ext>
            </a:extLst>
          </p:cNvPr>
          <p:cNvGrpSpPr>
            <a:grpSpLocks/>
          </p:cNvGrpSpPr>
          <p:nvPr/>
        </p:nvGrpSpPr>
        <p:grpSpPr bwMode="auto">
          <a:xfrm>
            <a:off x="935038" y="1131909"/>
            <a:ext cx="4368800" cy="862012"/>
            <a:chOff x="1014" y="905"/>
            <a:chExt cx="2706" cy="501"/>
          </a:xfrm>
        </p:grpSpPr>
        <p:sp>
          <p:nvSpPr>
            <p:cNvPr id="847874" name="Text Box 2">
              <a:extLst>
                <a:ext uri="{FF2B5EF4-FFF2-40B4-BE49-F238E27FC236}">
                  <a16:creationId xmlns="" xmlns:a16="http://schemas.microsoft.com/office/drawing/2014/main" id="{C08783A8-05C1-4D0E-A3AF-3069756332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" y="1063"/>
              <a:ext cx="1072" cy="2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2400" b="1" dirty="0" smtClean="0">
                  <a:solidFill>
                    <a:srgbClr val="FF0000"/>
                  </a:solidFill>
                  <a:latin typeface="+mn-lt"/>
                  <a:ea typeface="楷体" pitchFamily="49" charset="-122"/>
                </a:rPr>
                <a:t>2.</a:t>
              </a:r>
              <a:r>
                <a:rPr kumimoji="1" lang="zh-CN" altLang="en-US" sz="2400" b="1" dirty="0" smtClean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解方程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+mn-lt"/>
                  <a:ea typeface="楷体" pitchFamily="49" charset="-122"/>
                </a:rPr>
                <a:t>： </a:t>
              </a:r>
            </a:p>
          </p:txBody>
        </p:sp>
        <p:graphicFrame>
          <p:nvGraphicFramePr>
            <p:cNvPr id="78851" name="Object 3">
              <a:extLst>
                <a:ext uri="{FF2B5EF4-FFF2-40B4-BE49-F238E27FC236}">
                  <a16:creationId xmlns="" xmlns:a16="http://schemas.microsoft.com/office/drawing/2014/main" id="{D5ABE95E-560A-4E3D-9DB6-6CC8B401666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143" y="905"/>
            <a:ext cx="1577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816" r:id="rId4" imgW="989741" imgH="317225" progId="Equation.DSMT4">
                    <p:embed/>
                  </p:oleObj>
                </mc:Choice>
                <mc:Fallback>
                  <p:oleObj r:id="rId4" imgW="989741" imgH="317225" progId="Equation.DSMT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3" y="905"/>
                          <a:ext cx="1577" cy="5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47877" name="Rectangle 5">
            <a:extLst>
              <a:ext uri="{FF2B5EF4-FFF2-40B4-BE49-F238E27FC236}">
                <a16:creationId xmlns="" xmlns:a16="http://schemas.microsoft.com/office/drawing/2014/main" id="{3E8F5F68-79B1-45F4-B77E-84FD4E6E9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8263" y="2663825"/>
            <a:ext cx="3965575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得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</a:p>
        </p:txBody>
      </p:sp>
      <p:sp>
        <p:nvSpPr>
          <p:cNvPr id="847878" name="Rectangle 6">
            <a:extLst>
              <a:ext uri="{FF2B5EF4-FFF2-40B4-BE49-F238E27FC236}">
                <a16:creationId xmlns="" xmlns:a16="http://schemas.microsoft.com/office/drawing/2014/main" id="{BCCEC323-8D4C-4403-B621-38F0FE050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7938" y="4337051"/>
            <a:ext cx="2265362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kumimoji="1"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原方程无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解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7879" name="Rectangle 7">
            <a:extLst>
              <a:ext uri="{FF2B5EF4-FFF2-40B4-BE49-F238E27FC236}">
                <a16:creationId xmlns="" xmlns:a16="http://schemas.microsoft.com/office/drawing/2014/main" id="{5B915146-1AA6-4787-994D-F724E85DD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463" y="2663825"/>
            <a:ext cx="976549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+mn-lt"/>
              </a:rPr>
              <a:t>=1</a:t>
            </a:r>
          </a:p>
        </p:txBody>
      </p:sp>
      <p:sp>
        <p:nvSpPr>
          <p:cNvPr id="847880" name="Rectangle 8">
            <a:extLst>
              <a:ext uri="{FF2B5EF4-FFF2-40B4-BE49-F238E27FC236}">
                <a16:creationId xmlns="" xmlns:a16="http://schemas.microsoft.com/office/drawing/2014/main" id="{00016E88-8EA8-4EC8-A254-DEC0E681B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988" y="3267075"/>
            <a:ext cx="5343129" cy="506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检验：当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kumimoji="1"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时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</a:p>
        </p:txBody>
      </p:sp>
      <p:sp>
        <p:nvSpPr>
          <p:cNvPr id="847881" name="Rectangle 9">
            <a:extLst>
              <a:ext uri="{FF2B5EF4-FFF2-40B4-BE49-F238E27FC236}">
                <a16:creationId xmlns="" xmlns:a16="http://schemas.microsoft.com/office/drawing/2014/main" id="{087833A9-7412-4C31-BC11-B369C4AD8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7463" y="3821073"/>
            <a:ext cx="3528530" cy="506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所以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kumimoji="1" lang="zh-CN" altLang="en-US" sz="2400" b="1" dirty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不是原方程的</a:t>
            </a:r>
            <a:r>
              <a:rPr kumimoji="1" lang="zh-CN" altLang="en-US" sz="24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根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="" xmlns:a16="http://schemas.microsoft.com/office/drawing/2014/main" id="{DC11748D-D0A0-4BA6-ADF6-26CE31BE3546}"/>
              </a:ext>
            </a:extLst>
          </p:cNvPr>
          <p:cNvGrpSpPr>
            <a:grpSpLocks/>
          </p:cNvGrpSpPr>
          <p:nvPr/>
        </p:nvGrpSpPr>
        <p:grpSpPr bwMode="auto">
          <a:xfrm>
            <a:off x="731838" y="2057400"/>
            <a:ext cx="6172200" cy="554038"/>
            <a:chOff x="295" y="1389"/>
            <a:chExt cx="5184" cy="465"/>
          </a:xfrm>
        </p:grpSpPr>
        <p:sp>
          <p:nvSpPr>
            <p:cNvPr id="847876" name="Text Box 4">
              <a:extLst>
                <a:ext uri="{FF2B5EF4-FFF2-40B4-BE49-F238E27FC236}">
                  <a16:creationId xmlns="" xmlns:a16="http://schemas.microsoft.com/office/drawing/2014/main" id="{5F9C39E1-C84D-4288-B689-E71C888CE5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" y="1389"/>
              <a:ext cx="5040" cy="4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FontTx/>
                <a:buNone/>
                <a:defRPr/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kumimoji="1" lang="zh-CN" altLang="en-US" sz="2400" b="1" dirty="0">
                  <a:latin typeface="仿宋" pitchFamily="49" charset="-122"/>
                  <a:ea typeface="仿宋" pitchFamily="49" charset="-122"/>
                </a:rPr>
                <a:t>方程两边都乘以最简公分母</a:t>
              </a:r>
            </a:p>
          </p:txBody>
        </p:sp>
        <p:graphicFrame>
          <p:nvGraphicFramePr>
            <p:cNvPr id="78859" name="Object 2">
              <a:extLst>
                <a:ext uri="{FF2B5EF4-FFF2-40B4-BE49-F238E27FC236}">
                  <a16:creationId xmlns="" xmlns:a16="http://schemas.microsoft.com/office/drawing/2014/main" id="{78B62C64-5DCC-4E2F-910D-4B84EF57AE6B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25047980"/>
                </p:ext>
              </p:extLst>
            </p:nvPr>
          </p:nvGraphicFramePr>
          <p:xfrm>
            <a:off x="3996" y="1434"/>
            <a:ext cx="1483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817" r:id="rId6" imgW="774360" imgH="203040" progId="Equation.3">
                    <p:embed/>
                  </p:oleObj>
                </mc:Choice>
                <mc:Fallback>
                  <p:oleObj r:id="rId6" imgW="774360" imgH="203040" progId="Equation.3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6" y="1434"/>
                          <a:ext cx="1483" cy="3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1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0" name="组合 7">
            <a:extLst>
              <a:ext uri="{FF2B5EF4-FFF2-40B4-BE49-F238E27FC236}">
                <a16:creationId xmlns="" xmlns:a16="http://schemas.microsoft.com/office/drawing/2014/main" id="{EEEFCDCA-6B6E-43D6-A651-0B7D01A522F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22" name="组合 1">
              <a:extLst>
                <a:ext uri="{FF2B5EF4-FFF2-40B4-BE49-F238E27FC236}">
                  <a16:creationId xmlns="" xmlns:a16="http://schemas.microsoft.com/office/drawing/2014/main" id="{78643A1B-0C6F-4B1B-80A9-D44015FA377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BF37FEAF-0BF7-447E-A4B5-8DA674396FD2}"/>
                  </a:ext>
                </a:extLst>
              </p:cNvPr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>
                <a:extLst>
                  <a:ext uri="{FF2B5EF4-FFF2-40B4-BE49-F238E27FC236}">
                    <a16:creationId xmlns="" xmlns:a16="http://schemas.microsoft.com/office/drawing/2014/main" id="{C2274463-516C-4D91-AB98-20D8D3386959}"/>
                  </a:ext>
                </a:extLst>
              </p:cNvPr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>
                <a:extLst>
                  <a:ext uri="{FF2B5EF4-FFF2-40B4-BE49-F238E27FC236}">
                    <a16:creationId xmlns="" xmlns:a16="http://schemas.microsoft.com/office/drawing/2014/main" id="{B6006AF9-520B-4155-932B-F994DD0A4921}"/>
                  </a:ext>
                </a:extLst>
              </p:cNvPr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>
                <a:extLst>
                  <a:ext uri="{FF2B5EF4-FFF2-40B4-BE49-F238E27FC236}">
                    <a16:creationId xmlns="" xmlns:a16="http://schemas.microsoft.com/office/drawing/2014/main" id="{5F6E834C-88CB-4CCA-A8D7-AB0FC669D561}"/>
                  </a:ext>
                </a:extLst>
              </p:cNvPr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缺角矩形 30">
                <a:extLst>
                  <a:ext uri="{FF2B5EF4-FFF2-40B4-BE49-F238E27FC236}">
                    <a16:creationId xmlns="" xmlns:a16="http://schemas.microsoft.com/office/drawing/2014/main" id="{AB2E59A3-0635-439D-8022-8776E9F55CBD}"/>
                  </a:ext>
                </a:extLst>
              </p:cNvPr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TextBox 15">
              <a:extLst>
                <a:ext uri="{FF2B5EF4-FFF2-40B4-BE49-F238E27FC236}">
                  <a16:creationId xmlns="" xmlns:a16="http://schemas.microsoft.com/office/drawing/2014/main" id="{CB66C641-FA97-45C4-9171-2141AED920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基础巩固题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025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877" grpId="0" bldLvl="0"/>
      <p:bldP spid="847878" grpId="0" bldLvl="0" animBg="1"/>
      <p:bldP spid="847879" grpId="0" bldLvl="0" animBg="1"/>
      <p:bldP spid="847880" grpId="0" bldLvl="0" animBg="1"/>
      <p:bldP spid="84788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0">
            <a:extLst>
              <a:ext uri="{FF2B5EF4-FFF2-40B4-BE49-F238E27FC236}">
                <a16:creationId xmlns="" xmlns:a16="http://schemas.microsoft.com/office/drawing/2014/main" id="{EC387A3A-5E7C-4827-95BB-B45B7F717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0" name="Rectangle 21">
            <a:extLst>
              <a:ext uri="{FF2B5EF4-FFF2-40B4-BE49-F238E27FC236}">
                <a16:creationId xmlns="" xmlns:a16="http://schemas.microsoft.com/office/drawing/2014/main" id="{B768838C-11BC-478D-82A2-8FB265F05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1" name="Rectangle 23">
            <a:extLst>
              <a:ext uri="{FF2B5EF4-FFF2-40B4-BE49-F238E27FC236}">
                <a16:creationId xmlns="" xmlns:a16="http://schemas.microsoft.com/office/drawing/2014/main" id="{A99D0115-CC58-432A-8D7A-67000D516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2" name="Rectangle 25">
            <a:extLst>
              <a:ext uri="{FF2B5EF4-FFF2-40B4-BE49-F238E27FC236}">
                <a16:creationId xmlns="" xmlns:a16="http://schemas.microsoft.com/office/drawing/2014/main" id="{B52BB1A9-84FB-4018-96DD-59498E4D7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6" name="矩形 6152">
            <a:extLst>
              <a:ext uri="{FF2B5EF4-FFF2-40B4-BE49-F238E27FC236}">
                <a16:creationId xmlns="" xmlns:a16="http://schemas.microsoft.com/office/drawing/2014/main" id="{CCB32249-135F-4D86-A6E4-38850338A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27" y="1215635"/>
            <a:ext cx="8573770" cy="134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         为要解决导入中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的问题，我们得到了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方程                        ．</a:t>
            </a:r>
            <a:endParaRPr lang="en-US" altLang="zh-CN" sz="2400" b="1" dirty="0" smtClean="0">
              <a:latin typeface="+mn-lt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仔细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观察这个方程，未知数的位置有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什么特点？ </a:t>
            </a:r>
            <a:endParaRPr lang="zh-CN" altLang="en-US" sz="2400" b="1" dirty="0">
              <a:latin typeface="+mn-lt"/>
              <a:ea typeface="楷体" pitchFamily="49" charset="-122"/>
            </a:endParaRPr>
          </a:p>
        </p:txBody>
      </p:sp>
      <p:sp>
        <p:nvSpPr>
          <p:cNvPr id="73745" name="文本框 6151">
            <a:extLst>
              <a:ext uri="{FF2B5EF4-FFF2-40B4-BE49-F238E27FC236}">
                <a16:creationId xmlns="" xmlns:a16="http://schemas.microsoft.com/office/drawing/2014/main" id="{D8C42D6D-77CA-4A07-AB81-C923E8996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350" y="720726"/>
            <a:ext cx="2325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分式方程的概念</a:t>
            </a:r>
          </a:p>
        </p:txBody>
      </p:sp>
      <p:grpSp>
        <p:nvGrpSpPr>
          <p:cNvPr id="19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2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238316" y="749173"/>
            <a:ext cx="1739920" cy="409791"/>
            <a:chOff x="3485" y="1168"/>
            <a:chExt cx="2739" cy="644"/>
          </a:xfrm>
        </p:grpSpPr>
        <p:sp>
          <p:nvSpPr>
            <p:cNvPr id="25" name="圆角矩形 24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6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445" y="2643914"/>
            <a:ext cx="8520430" cy="1191749"/>
            <a:chOff x="385445" y="2643914"/>
            <a:chExt cx="8520430" cy="1191749"/>
          </a:xfrm>
        </p:grpSpPr>
        <p:grpSp>
          <p:nvGrpSpPr>
            <p:cNvPr id="31" name="组合 7175">
              <a:extLst>
                <a:ext uri="{FF2B5EF4-FFF2-40B4-BE49-F238E27FC236}">
                  <a16:creationId xmlns="" xmlns:a16="http://schemas.microsoft.com/office/drawing/2014/main" id="{D32C21AF-3A16-4C76-928D-E142EEC2A1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5445" y="2643914"/>
              <a:ext cx="8520430" cy="1191749"/>
              <a:chOff x="0" y="54"/>
              <a:chExt cx="5639" cy="1002"/>
            </a:xfrm>
          </p:grpSpPr>
          <p:sp>
            <p:nvSpPr>
              <p:cNvPr id="32" name="Text Box 19">
                <a:extLst>
                  <a:ext uri="{FF2B5EF4-FFF2-40B4-BE49-F238E27FC236}">
                    <a16:creationId xmlns="" xmlns:a16="http://schemas.microsoft.com/office/drawing/2014/main" id="{84E5EBAB-C7DE-41CA-AB28-AF7C6DA8D8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40"/>
                <a:ext cx="5639" cy="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70000"/>
                  </a:spcBef>
                </a:pP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　</a:t>
                </a: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      方程    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　　　　　　　　　　　             </a:t>
                </a:r>
                <a:endParaRPr lang="en-US" altLang="zh-CN" sz="2400" b="1" dirty="0" smtClean="0">
                  <a:latin typeface="楷体" pitchFamily="49" charset="-122"/>
                  <a:ea typeface="楷体" pitchFamily="49" charset="-122"/>
                </a:endParaRPr>
              </a:p>
              <a:p>
                <a:pPr>
                  <a:spcBef>
                    <a:spcPct val="70000"/>
                  </a:spcBef>
                </a:pPr>
                <a:r>
                  <a:rPr lang="zh-CN" altLang="en-US" sz="2400" b="1" dirty="0" smtClean="0">
                    <a:latin typeface="楷体" pitchFamily="49" charset="-122"/>
                    <a:ea typeface="楷体" pitchFamily="49" charset="-122"/>
                  </a:rPr>
                  <a:t>与</a:t>
                </a:r>
                <a:r>
                  <a:rPr lang="zh-CN" altLang="en-US" sz="2400" b="1" dirty="0">
                    <a:latin typeface="楷体" pitchFamily="49" charset="-122"/>
                    <a:ea typeface="楷体" pitchFamily="49" charset="-122"/>
                  </a:rPr>
                  <a:t>上面的方程有什么共同特征？</a:t>
                </a:r>
              </a:p>
            </p:txBody>
          </p:sp>
          <p:graphicFrame>
            <p:nvGraphicFramePr>
              <p:cNvPr id="33" name="对象 7177">
                <a:extLst>
                  <a:ext uri="{FF2B5EF4-FFF2-40B4-BE49-F238E27FC236}">
                    <a16:creationId xmlns="" xmlns:a16="http://schemas.microsoft.com/office/drawing/2014/main" id="{C3820513-39DA-44D8-99BF-DC66FE3300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3451998"/>
                  </p:ext>
                </p:extLst>
              </p:nvPr>
            </p:nvGraphicFramePr>
            <p:xfrm>
              <a:off x="1341" y="54"/>
              <a:ext cx="2367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3899" r:id="rId3" imgW="3759200" imgH="889000" progId="Equation.DSMT4">
                      <p:embed/>
                    </p:oleObj>
                  </mc:Choice>
                  <mc:Fallback>
                    <p:oleObj r:id="rId3" imgW="3759200" imgH="8890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41" y="54"/>
                            <a:ext cx="2367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" name="对象 7178">
                <a:extLst>
                  <a:ext uri="{FF2B5EF4-FFF2-40B4-BE49-F238E27FC236}">
                    <a16:creationId xmlns="" xmlns:a16="http://schemas.microsoft.com/office/drawing/2014/main" id="{40A09091-7E07-49BA-81E9-40BEC34F7E4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3832517"/>
                  </p:ext>
                </p:extLst>
              </p:nvPr>
            </p:nvGraphicFramePr>
            <p:xfrm>
              <a:off x="3894" y="73"/>
              <a:ext cx="1319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3900" r:id="rId5" imgW="2095500" imgH="876300" progId="Equation.DSMT4">
                      <p:embed/>
                    </p:oleObj>
                  </mc:Choice>
                  <mc:Fallback>
                    <p:oleObj r:id="rId5" imgW="2095500" imgH="8763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94" y="73"/>
                            <a:ext cx="1319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7" name="矩形 36"/>
            <p:cNvSpPr/>
            <p:nvPr/>
          </p:nvSpPr>
          <p:spPr>
            <a:xfrm>
              <a:off x="499877" y="2746676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dirty="0" smtClean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追问</a:t>
              </a:r>
              <a:r>
                <a:rPr lang="en-US" altLang="zh-CN" sz="2400" b="1" dirty="0" smtClean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1</a:t>
              </a:r>
              <a:r>
                <a:rPr lang="zh-CN" altLang="en-US" sz="2400" b="1" dirty="0" smtClean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：</a:t>
              </a:r>
              <a:endParaRPr lang="zh-CN" altLang="en-US" dirty="0">
                <a:solidFill>
                  <a:srgbClr val="006666"/>
                </a:solidFill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038EB34-B77C-41ED-8065-4C7AE930D3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838" y="3970338"/>
            <a:ext cx="3433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分母中都含有未知数</a:t>
            </a:r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． </a:t>
            </a:r>
          </a:p>
        </p:txBody>
      </p:sp>
      <p:graphicFrame>
        <p:nvGraphicFramePr>
          <p:cNvPr id="3" name="对象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5062821"/>
              </p:ext>
            </p:extLst>
          </p:nvPr>
        </p:nvGraphicFramePr>
        <p:xfrm>
          <a:off x="6805613" y="1173677"/>
          <a:ext cx="1862137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1" r:id="rId7" imgW="807840" imgH="312120" progId="Equation.3">
                  <p:embed/>
                </p:oleObj>
              </mc:Choice>
              <mc:Fallback>
                <p:oleObj r:id="rId7" imgW="807840" imgH="31212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5613" y="1173677"/>
                        <a:ext cx="1862137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8">
            <a:extLst>
              <a:ext uri="{FF2B5EF4-FFF2-40B4-BE49-F238E27FC236}">
                <a16:creationId xmlns="" xmlns:a16="http://schemas.microsoft.com/office/drawing/2014/main" id="{6F8637D2-747D-4A46-9A92-960A68013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155" y="1174750"/>
            <a:ext cx="8488045" cy="312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某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公司购买了一批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型芯片，其中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型芯片的单价比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型芯片的单价少9元，已知该公司用3120元购买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型芯片的条数与用4200元购买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型芯片的条数相等．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（1）求该公司购买的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、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型芯片的单价各是多少元？</a:t>
            </a: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（2）若两种芯片共购买了200条，且购买的总费用为6280元，求购买了多少条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型芯片？</a:t>
            </a:r>
          </a:p>
        </p:txBody>
      </p:sp>
      <p:grpSp>
        <p:nvGrpSpPr>
          <p:cNvPr id="80899" name="组合 6">
            <a:extLst>
              <a:ext uri="{FF2B5EF4-FFF2-40B4-BE49-F238E27FC236}">
                <a16:creationId xmlns="" xmlns:a16="http://schemas.microsoft.com/office/drawing/2014/main" id="{1D0D8FF9-87C6-427A-AE5A-827EC4A88315}"/>
              </a:ext>
            </a:extLst>
          </p:cNvPr>
          <p:cNvGrpSpPr>
            <a:grpSpLocks/>
          </p:cNvGrpSpPr>
          <p:nvPr/>
        </p:nvGrpSpPr>
        <p:grpSpPr bwMode="auto">
          <a:xfrm>
            <a:off x="3273425" y="554038"/>
            <a:ext cx="2479675" cy="522287"/>
            <a:chOff x="5060" y="905"/>
            <a:chExt cx="3904" cy="822"/>
          </a:xfrm>
        </p:grpSpPr>
        <p:grpSp>
          <p:nvGrpSpPr>
            <p:cNvPr id="80900" name="组合 21">
              <a:extLst>
                <a:ext uri="{FF2B5EF4-FFF2-40B4-BE49-F238E27FC236}">
                  <a16:creationId xmlns="" xmlns:a16="http://schemas.microsoft.com/office/drawing/2014/main" id="{B4609170-2B64-452E-BDD7-766C96155CD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3AC8FDF9-2E16-4961-81B8-0AEC6BFA596B}"/>
                  </a:ext>
                </a:extLst>
              </p:cNvPr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7D8DA708-E6BF-40A2-BD9C-AB88B8D32E21}"/>
                  </a:ext>
                </a:extLst>
              </p:cNvPr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>
                <a:extLst>
                  <a:ext uri="{FF2B5EF4-FFF2-40B4-BE49-F238E27FC236}">
                    <a16:creationId xmlns="" xmlns:a16="http://schemas.microsoft.com/office/drawing/2014/main" id="{BCF4DC4D-6FAE-4281-8F39-679FA1B941FD}"/>
                  </a:ext>
                </a:extLst>
              </p:cNvPr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C4135E6B-6F87-4988-B01D-EA5B55905CAC}"/>
                  </a:ext>
                </a:extLst>
              </p:cNvPr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F9EDC899-E7A1-4ECD-BB2F-E1E355AE1312}"/>
                  </a:ext>
                </a:extLst>
              </p:cNvPr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0906" name="TextBox 15">
              <a:extLst>
                <a:ext uri="{FF2B5EF4-FFF2-40B4-BE49-F238E27FC236}">
                  <a16:creationId xmlns="" xmlns:a16="http://schemas.microsoft.com/office/drawing/2014/main" id="{129C993C-B50C-4132-B7C9-D1037FB7C9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能力提升题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2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443613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4">
                <a:extLst>
                  <a:ext uri="{FF2B5EF4-FFF2-40B4-BE49-F238E27FC236}">
                    <a16:creationId xmlns="" xmlns:a16="http://schemas.microsoft.com/office/drawing/2014/main" id="{75A9304E-C2E4-4A03-9481-516A84EAAE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9412" y="536575"/>
                <a:ext cx="8764588" cy="4298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zh-CN" sz="2000" b="1" dirty="0" smtClean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</a:rPr>
                  <a:t>：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（1）设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元/条，则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型芯片的单价为（</a:t>
                </a:r>
                <a:r>
                  <a:rPr lang="zh-CN" altLang="zh-CN" sz="2000" b="1" i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）元/条，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根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据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题意得：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𝟑𝟏𝟐𝟎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𝒙</m:t>
                        </m:r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−</m:t>
                        </m:r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仿宋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𝟒𝟐𝟎𝟎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zh-CN" altLang="zh-CN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仿宋" panose="02010609060101010101" pitchFamily="49" charset="-122"/>
                      </a:rPr>
                      <m:t>     </m:t>
                    </m:r>
                  </m:oMath>
                </a14:m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=35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，经检验，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=35是原方程的解，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9=26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．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000" b="1" dirty="0" smtClean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型芯片的单价为26元/条，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型芯片的单价为35元/条．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2）设购买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型芯片，则购买（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i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型芯片，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根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据题意得：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26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+35（200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）=6280，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=80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．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000" b="1" dirty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zh-CN" altLang="zh-CN" sz="2000" b="1" dirty="0">
                    <a:solidFill>
                      <a:srgbClr val="0000FF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购买了80条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型芯片．</a:t>
                </a:r>
              </a:p>
            </p:txBody>
          </p:sp>
        </mc:Choice>
        <mc:Fallback xmlns="">
          <p:sp>
            <p:nvSpPr>
              <p:cNvPr id="14" name="Text Box 4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75A9304E-C2E4-4A03-9481-516A84EAA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9412" y="536575"/>
                <a:ext cx="8764588" cy="4298677"/>
              </a:xfrm>
              <a:prstGeom prst="rect">
                <a:avLst/>
              </a:prstGeom>
              <a:blipFill rotWithShape="1">
                <a:blip r:embed="rId2"/>
                <a:stretch>
                  <a:fillRect l="-695" t="-993" r="-348" b="-170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9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6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726088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8">
            <a:extLst>
              <a:ext uri="{FF2B5EF4-FFF2-40B4-BE49-F238E27FC236}">
                <a16:creationId xmlns="" xmlns:a16="http://schemas.microsoft.com/office/drawing/2014/main" id="{3E63A16D-DCF0-4D6A-81F6-943902387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" y="998538"/>
            <a:ext cx="8591549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        某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镇道路改造工程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由甲、乙两工程队合作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20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天可完成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甲工程队单独施工比乙工程队单独施工多用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30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天完成此项工程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(1)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求甲、乙两工程队单独完成此项工程各需要多少天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?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(2)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若甲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itchFamily="49" charset="-122"/>
              </a:rPr>
              <a:t>工程队单独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做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天后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再由甲、乙两工程队合作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____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天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用含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的代数式表示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可完成此项工程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;</a:t>
            </a: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(3)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如果甲工程队施工每天需付施工费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乙工程队施工每天需付施工费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2.5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甲工程队至少要单独施工多少天后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再由甲、乙两工程队合作施工完成剩下的工程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才能使施工费不超过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64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itchFamily="49" charset="-122"/>
              </a:rPr>
              <a:t>?</a:t>
            </a:r>
          </a:p>
        </p:txBody>
      </p:sp>
      <p:grpSp>
        <p:nvGrpSpPr>
          <p:cNvPr id="82952" name="组合 2">
            <a:extLst>
              <a:ext uri="{FF2B5EF4-FFF2-40B4-BE49-F238E27FC236}">
                <a16:creationId xmlns="" xmlns:a16="http://schemas.microsoft.com/office/drawing/2014/main" id="{6B9F7AB5-E665-4154-B444-4F65970C3CD8}"/>
              </a:ext>
            </a:extLst>
          </p:cNvPr>
          <p:cNvGrpSpPr>
            <a:grpSpLocks/>
          </p:cNvGrpSpPr>
          <p:nvPr/>
        </p:nvGrpSpPr>
        <p:grpSpPr bwMode="auto">
          <a:xfrm>
            <a:off x="3257958" y="446991"/>
            <a:ext cx="2478088" cy="522287"/>
            <a:chOff x="5060" y="905"/>
            <a:chExt cx="3904" cy="822"/>
          </a:xfrm>
        </p:grpSpPr>
        <p:grpSp>
          <p:nvGrpSpPr>
            <p:cNvPr id="82953" name="组合 6">
              <a:extLst>
                <a:ext uri="{FF2B5EF4-FFF2-40B4-BE49-F238E27FC236}">
                  <a16:creationId xmlns="" xmlns:a16="http://schemas.microsoft.com/office/drawing/2014/main" id="{1DCA8C92-5A3A-4482-A442-0664C2DBD4D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>
                <a:extLst>
                  <a:ext uri="{FF2B5EF4-FFF2-40B4-BE49-F238E27FC236}">
                    <a16:creationId xmlns="" xmlns:a16="http://schemas.microsoft.com/office/drawing/2014/main" id="{394FDA7D-FBAB-465E-BED9-AEAF7597E629}"/>
                  </a:ext>
                </a:extLst>
              </p:cNvPr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>
                <a:extLst>
                  <a:ext uri="{FF2B5EF4-FFF2-40B4-BE49-F238E27FC236}">
                    <a16:creationId xmlns="" xmlns:a16="http://schemas.microsoft.com/office/drawing/2014/main" id="{7ACCB8E7-6212-40C7-994B-0FAB0B75EC8E}"/>
                  </a:ext>
                </a:extLst>
              </p:cNvPr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>
                <a:extLst>
                  <a:ext uri="{FF2B5EF4-FFF2-40B4-BE49-F238E27FC236}">
                    <a16:creationId xmlns="" xmlns:a16="http://schemas.microsoft.com/office/drawing/2014/main" id="{FDB56387-A75B-432B-A5F7-D9CC4870B710}"/>
                  </a:ext>
                </a:extLst>
              </p:cNvPr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>
                <a:extLst>
                  <a:ext uri="{FF2B5EF4-FFF2-40B4-BE49-F238E27FC236}">
                    <a16:creationId xmlns="" xmlns:a16="http://schemas.microsoft.com/office/drawing/2014/main" id="{903A419C-F72C-44AA-A0A9-06780FC6D8D4}"/>
                  </a:ext>
                </a:extLst>
              </p:cNvPr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>
                <a:extLst>
                  <a:ext uri="{FF2B5EF4-FFF2-40B4-BE49-F238E27FC236}">
                    <a16:creationId xmlns="" xmlns:a16="http://schemas.microsoft.com/office/drawing/2014/main" id="{26A7090E-4C29-4BC7-B4C0-9B2DA313E29C}"/>
                  </a:ext>
                </a:extLst>
              </p:cNvPr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59" name="TextBox 15">
              <a:extLst>
                <a:ext uri="{FF2B5EF4-FFF2-40B4-BE49-F238E27FC236}">
                  <a16:creationId xmlns="" xmlns:a16="http://schemas.microsoft.com/office/drawing/2014/main" id="{E90BDF8E-AA8F-4570-B5F4-ECE050FE1C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22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3801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Text Box 9">
            <a:extLst>
              <a:ext uri="{FF2B5EF4-FFF2-40B4-BE49-F238E27FC236}">
                <a16:creationId xmlns="" xmlns:a16="http://schemas.microsoft.com/office/drawing/2014/main" id="{F6C2B825-5784-479A-9A72-42235E679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550863"/>
            <a:ext cx="8343900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设乙单独做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天完成此项工程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则甲单独做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+30)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天完成此项工程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题意得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20(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)=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理得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–600=0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–20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=–20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都是分式方程的解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但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=–20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不符合题意舍去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+30=60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甲、乙两工程队单独完成此项工程各需要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0186" name="Object 10">
            <a:extLst>
              <a:ext uri="{FF2B5EF4-FFF2-40B4-BE49-F238E27FC236}">
                <a16:creationId xmlns="" xmlns:a16="http://schemas.microsoft.com/office/drawing/2014/main" id="{16B5C5EE-E2C2-433E-BD4C-80ADA7DC6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831595"/>
              </p:ext>
            </p:extLst>
          </p:nvPr>
        </p:nvGraphicFramePr>
        <p:xfrm>
          <a:off x="2890838" y="1427163"/>
          <a:ext cx="114617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89" name="Equation" r:id="rId3" imgW="1155600" imgH="609480" progId="Equation.DSMT4">
                  <p:embed/>
                </p:oleObj>
              </mc:Choice>
              <mc:Fallback>
                <p:oleObj name="Equation" r:id="rId3" imgW="11556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838" y="1427163"/>
                        <a:ext cx="1146175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6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1809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>
            <a:extLst>
              <a:ext uri="{FF2B5EF4-FFF2-40B4-BE49-F238E27FC236}">
                <a16:creationId xmlns="" xmlns:a16="http://schemas.microsoft.com/office/drawing/2014/main" id="{D945FE48-5121-4A09-9C8E-75C623CBD082}"/>
              </a:ext>
            </a:extLst>
          </p:cNvPr>
          <p:cNvSpPr txBox="1"/>
          <p:nvPr/>
        </p:nvSpPr>
        <p:spPr>
          <a:xfrm>
            <a:off x="428625" y="647760"/>
            <a:ext cx="804862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设甲单独做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天后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甲、乙再合作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20– 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可以完成此项</a:t>
            </a:r>
          </a:p>
          <a:p>
            <a:pPr>
              <a:lnSpc>
                <a:spcPct val="15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工程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1×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+(1+2.5)(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20–     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)≤64</a:t>
            </a: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≥36</a:t>
            </a:r>
          </a:p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noProof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甲工程队至少要单独做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天后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再由甲、乙两队合作完成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剩下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的工程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才能使施工费不超过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400" noProof="1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4994" name="Object 6">
            <a:extLst>
              <a:ext uri="{FF2B5EF4-FFF2-40B4-BE49-F238E27FC236}">
                <a16:creationId xmlns="" xmlns:a16="http://schemas.microsoft.com/office/drawing/2014/main" id="{ABE85973-13DF-4494-BA2A-C8CA1FFAAB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1146"/>
              </p:ext>
            </p:extLst>
          </p:nvPr>
        </p:nvGraphicFramePr>
        <p:xfrm>
          <a:off x="5691188" y="723960"/>
          <a:ext cx="2921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66" name="Equation" r:id="rId3" imgW="215640" imgH="609480" progId="Equation.DSMT4">
                  <p:embed/>
                </p:oleObj>
              </mc:Choice>
              <mc:Fallback>
                <p:oleObj name="Equation" r:id="rId3" imgW="21564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723960"/>
                        <a:ext cx="29210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336773"/>
              </p:ext>
            </p:extLst>
          </p:nvPr>
        </p:nvGraphicFramePr>
        <p:xfrm>
          <a:off x="4452937" y="1804936"/>
          <a:ext cx="2921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67" name="Equation" r:id="rId5" imgW="215640" imgH="609480" progId="Equation.DSMT4">
                  <p:embed/>
                </p:oleObj>
              </mc:Choice>
              <mc:Fallback>
                <p:oleObj name="Equation" r:id="rId5" imgW="215640" imgH="609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937" y="1804936"/>
                        <a:ext cx="29210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2"/>
          <p:cNvGrpSpPr>
            <a:grpSpLocks/>
          </p:cNvGrpSpPr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课堂检测</a:t>
              </a:r>
            </a:p>
          </p:txBody>
        </p:sp>
        <p:grpSp>
          <p:nvGrpSpPr>
            <p:cNvPr id="17" name="组合 1"/>
            <p:cNvGrpSpPr>
              <a:grpSpLocks/>
            </p:cNvGrpSpPr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7720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>
            <a:extLst>
              <a:ext uri="{FF2B5EF4-FFF2-40B4-BE49-F238E27FC236}">
                <a16:creationId xmlns="" xmlns:a16="http://schemas.microsoft.com/office/drawing/2014/main" id="{D6DD7A04-2522-4EF1-9EDD-3B80744EC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379538"/>
            <a:ext cx="200660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endParaRPr lang="zh-CN" altLang="en-US" sz="20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左大括号 2">
            <a:extLst>
              <a:ext uri="{FF2B5EF4-FFF2-40B4-BE49-F238E27FC236}">
                <a16:creationId xmlns="" xmlns:a16="http://schemas.microsoft.com/office/drawing/2014/main" id="{879B42F8-1806-4DB1-A6FE-166A9F38B582}"/>
              </a:ext>
            </a:extLst>
          </p:cNvPr>
          <p:cNvSpPr/>
          <p:nvPr/>
        </p:nvSpPr>
        <p:spPr>
          <a:xfrm>
            <a:off x="2005013" y="1011238"/>
            <a:ext cx="184150" cy="242411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420EA61-8E45-4F2B-8C75-0E3C95ECF615}"/>
              </a:ext>
            </a:extLst>
          </p:cNvPr>
          <p:cNvSpPr/>
          <p:nvPr/>
        </p:nvSpPr>
        <p:spPr>
          <a:xfrm>
            <a:off x="2311400" y="971550"/>
            <a:ext cx="561975" cy="704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步骤</a:t>
            </a:r>
          </a:p>
        </p:txBody>
      </p:sp>
      <p:sp>
        <p:nvSpPr>
          <p:cNvPr id="5" name="右箭头 4">
            <a:extLst>
              <a:ext uri="{FF2B5EF4-FFF2-40B4-BE49-F238E27FC236}">
                <a16:creationId xmlns="" xmlns:a16="http://schemas.microsoft.com/office/drawing/2014/main" id="{E75E1841-062D-4D21-83D2-B4CB4E5E11D6}"/>
              </a:ext>
            </a:extLst>
          </p:cNvPr>
          <p:cNvSpPr/>
          <p:nvPr/>
        </p:nvSpPr>
        <p:spPr>
          <a:xfrm>
            <a:off x="3048000" y="1103313"/>
            <a:ext cx="398463" cy="255587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="" xmlns:a16="http://schemas.microsoft.com/office/drawing/2014/main" id="{1C12A983-6C5F-427E-82D1-D71EBBF2F17A}"/>
              </a:ext>
            </a:extLst>
          </p:cNvPr>
          <p:cNvSpPr/>
          <p:nvPr/>
        </p:nvSpPr>
        <p:spPr>
          <a:xfrm>
            <a:off x="3660775" y="849313"/>
            <a:ext cx="2740025" cy="9493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</a:pP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1.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审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2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设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3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列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；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endParaRPr lang="en-US" altLang="zh-CN" sz="2000" b="1" noProof="1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4.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解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5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验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；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6.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答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.</a:t>
            </a:r>
            <a:endParaRPr lang="zh-CN" altLang="en-US" sz="2000" b="1" noProof="1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A500366-F5F0-4C30-8936-9DEB1D808FC0}"/>
              </a:ext>
            </a:extLst>
          </p:cNvPr>
          <p:cNvSpPr/>
          <p:nvPr/>
        </p:nvSpPr>
        <p:spPr>
          <a:xfrm>
            <a:off x="2343150" y="2965450"/>
            <a:ext cx="930275" cy="704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应用</a:t>
            </a:r>
          </a:p>
        </p:txBody>
      </p:sp>
      <p:sp>
        <p:nvSpPr>
          <p:cNvPr id="8" name="右箭头 7">
            <a:extLst>
              <a:ext uri="{FF2B5EF4-FFF2-40B4-BE49-F238E27FC236}">
                <a16:creationId xmlns="" xmlns:a16="http://schemas.microsoft.com/office/drawing/2014/main" id="{1D553B48-ED58-4A22-8864-B59977A28448}"/>
              </a:ext>
            </a:extLst>
          </p:cNvPr>
          <p:cNvSpPr/>
          <p:nvPr/>
        </p:nvSpPr>
        <p:spPr>
          <a:xfrm>
            <a:off x="3379788" y="3189288"/>
            <a:ext cx="398462" cy="255587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左大括号 8">
            <a:extLst>
              <a:ext uri="{FF2B5EF4-FFF2-40B4-BE49-F238E27FC236}">
                <a16:creationId xmlns="" xmlns:a16="http://schemas.microsoft.com/office/drawing/2014/main" id="{FDE8A91B-990F-4F6E-A579-30FFC6EFACC4}"/>
              </a:ext>
            </a:extLst>
          </p:cNvPr>
          <p:cNvSpPr/>
          <p:nvPr/>
        </p:nvSpPr>
        <p:spPr>
          <a:xfrm>
            <a:off x="3838357" y="2489200"/>
            <a:ext cx="184150" cy="175895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4255338-6367-4524-B8DD-C498A7BF5088}"/>
              </a:ext>
            </a:extLst>
          </p:cNvPr>
          <p:cNvSpPr/>
          <p:nvPr/>
        </p:nvSpPr>
        <p:spPr>
          <a:xfrm>
            <a:off x="4046538" y="2259013"/>
            <a:ext cx="4964112" cy="706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工程问题：工作量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工作效率×工作时间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98869DE-31AD-4E81-8F9F-DD3100F6AAC4}"/>
              </a:ext>
            </a:extLst>
          </p:cNvPr>
          <p:cNvSpPr/>
          <p:nvPr/>
        </p:nvSpPr>
        <p:spPr>
          <a:xfrm>
            <a:off x="4127500" y="3884613"/>
            <a:ext cx="3875088" cy="5826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行程问题：路程</a:t>
            </a:r>
            <a:r>
              <a:rPr lang="en-US" altLang="zh-CN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000" b="1" noProof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速度×时间</a:t>
            </a:r>
          </a:p>
        </p:txBody>
      </p:sp>
      <p:sp>
        <p:nvSpPr>
          <p:cNvPr id="12" name="单圆角矩形 11">
            <a:extLst>
              <a:ext uri="{FF2B5EF4-FFF2-40B4-BE49-F238E27FC236}">
                <a16:creationId xmlns="" xmlns:a16="http://schemas.microsoft.com/office/drawing/2014/main" id="{DD7D1813-58EC-4075-B246-1531F3AEF0A3}"/>
              </a:ext>
            </a:extLst>
          </p:cNvPr>
          <p:cNvSpPr/>
          <p:nvPr/>
        </p:nvSpPr>
        <p:spPr>
          <a:xfrm>
            <a:off x="438150" y="1828800"/>
            <a:ext cx="1524000" cy="808038"/>
          </a:xfrm>
          <a:prstGeom prst="round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列分式方程解应用题 </a:t>
            </a:r>
            <a:endParaRPr lang="zh-CN" altLang="en-US" sz="2000" b="1" noProof="1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8" name="组合 1"/>
          <p:cNvGrpSpPr>
            <a:grpSpLocks/>
          </p:cNvGrpSpPr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课堂小结</a:t>
              </a: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195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" y="-70385"/>
            <a:ext cx="2006600" cy="486407"/>
            <a:chOff x="193" y="-70385"/>
            <a:chExt cx="2006600" cy="486407"/>
          </a:xfrm>
        </p:grpSpPr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374843" y="-7038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itchFamily="2" charset="-122"/>
                  <a:cs typeface="Yuanti SC"/>
                </a:rPr>
                <a:t>课后作业</a:t>
              </a:r>
            </a:p>
          </p:txBody>
        </p:sp>
        <p:grpSp>
          <p:nvGrpSpPr>
            <p:cNvPr id="11" name="组合 1"/>
            <p:cNvGrpSpPr>
              <a:grpSpLocks/>
            </p:cNvGrpSpPr>
            <p:nvPr/>
          </p:nvGrpSpPr>
          <p:grpSpPr bwMode="auto">
            <a:xfrm>
              <a:off x="193" y="35325"/>
              <a:ext cx="2006600" cy="380697"/>
              <a:chOff x="248" y="178"/>
              <a:chExt cx="3160" cy="600"/>
            </a:xfrm>
          </p:grpSpPr>
          <p:cxnSp>
            <p:nvCxnSpPr>
              <p:cNvPr id="12" name="直线连接符 6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3" y="178"/>
                <a:ext cx="568" cy="503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9" name="等腰三角形 8"/>
          <p:cNvSpPr/>
          <p:nvPr>
            <p:custDataLst>
              <p:tags r:id="rId1"/>
            </p:custDataLst>
          </p:nvPr>
        </p:nvSpPr>
        <p:spPr bwMode="auto">
          <a:xfrm rot="16200000">
            <a:off x="763231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2"/>
            </p:custDataLst>
          </p:nvPr>
        </p:nvSpPr>
        <p:spPr bwMode="auto">
          <a:xfrm>
            <a:off x="875968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15" name="圆角矩形 14"/>
          <p:cNvSpPr/>
          <p:nvPr>
            <p:custDataLst>
              <p:tags r:id="rId3"/>
            </p:custDataLst>
          </p:nvPr>
        </p:nvSpPr>
        <p:spPr>
          <a:xfrm>
            <a:off x="3925439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>
            <p:custDataLst>
              <p:tags r:id="rId4"/>
            </p:custDataLst>
          </p:nvPr>
        </p:nvSpPr>
        <p:spPr>
          <a:xfrm>
            <a:off x="3925439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2"/>
          <p:cNvSpPr txBox="1"/>
          <p:nvPr>
            <p:custDataLst>
              <p:tags r:id="rId5"/>
            </p:custDataLst>
          </p:nvPr>
        </p:nvSpPr>
        <p:spPr bwMode="auto">
          <a:xfrm>
            <a:off x="4183511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18" name="文本框 13"/>
          <p:cNvSpPr txBox="1"/>
          <p:nvPr>
            <p:custDataLst>
              <p:tags r:id="rId6"/>
            </p:custDataLst>
          </p:nvPr>
        </p:nvSpPr>
        <p:spPr bwMode="auto">
          <a:xfrm>
            <a:off x="4183511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从课后习题中选取</a:t>
            </a:r>
          </a:p>
        </p:txBody>
      </p:sp>
      <p:sp>
        <p:nvSpPr>
          <p:cNvPr id="19" name="文本框 14"/>
          <p:cNvSpPr txBox="1"/>
          <p:nvPr>
            <p:custDataLst>
              <p:tags r:id="rId7"/>
            </p:custDataLst>
          </p:nvPr>
        </p:nvSpPr>
        <p:spPr bwMode="auto">
          <a:xfrm>
            <a:off x="4183511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20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4183511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  <p:extLst>
      <p:ext uri="{BB962C8B-B14F-4D97-AF65-F5344CB8AC3E}">
        <p14:creationId xmlns:p14="http://schemas.microsoft.com/office/powerpoint/2010/main" val="3280498979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652522" y="1397757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1007559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8195">
            <a:extLst>
              <a:ext uri="{FF2B5EF4-FFF2-40B4-BE49-F238E27FC236}">
                <a16:creationId xmlns="" xmlns:a16="http://schemas.microsoft.com/office/drawing/2014/main" id="{DDB07C6F-8820-4B21-8EAD-106B441CE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75" y="655565"/>
            <a:ext cx="6530955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分式方程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的概念：</a:t>
            </a:r>
          </a:p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分母中含有未知数的方程叫做分式方程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．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分式方程的特征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中含有未知数</a:t>
            </a:r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8197" name="矩形 8196">
            <a:extLst>
              <a:ext uri="{FF2B5EF4-FFF2-40B4-BE49-F238E27FC236}">
                <a16:creationId xmlns="" xmlns:a16="http://schemas.microsoft.com/office/drawing/2014/main" id="{215B746D-2715-4A20-9B49-E11CE185C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009" y="3095625"/>
            <a:ext cx="6743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我们</a:t>
            </a:r>
            <a:r>
              <a:rPr lang="zh-CN" altLang="en-US" sz="2400" b="1" dirty="0">
                <a:latin typeface="宋体" panose="02010600030101010101" pitchFamily="2" charset="-122"/>
              </a:rPr>
              <a:t>以前学习的方程都是整式方程，它们的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未知数不在</a:t>
            </a:r>
            <a:r>
              <a:rPr lang="zh-CN" altLang="en-US" sz="2400" b="1" dirty="0">
                <a:latin typeface="宋体" panose="02010600030101010101" pitchFamily="2" charset="-122"/>
              </a:rPr>
              <a:t>分母中</a:t>
            </a:r>
            <a:r>
              <a:rPr lang="zh-CN" altLang="en-US" sz="2400" b="1" dirty="0"/>
              <a:t>．</a:t>
            </a:r>
          </a:p>
        </p:txBody>
      </p:sp>
      <p:grpSp>
        <p:nvGrpSpPr>
          <p:cNvPr id="10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1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3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4652" y="2326173"/>
            <a:ext cx="5896747" cy="482118"/>
            <a:chOff x="604652" y="2326173"/>
            <a:chExt cx="5896747" cy="482118"/>
          </a:xfrm>
        </p:grpSpPr>
        <p:sp>
          <p:nvSpPr>
            <p:cNvPr id="8194" name="Rectangle 4">
              <a:extLst>
                <a:ext uri="{FF2B5EF4-FFF2-40B4-BE49-F238E27FC236}">
                  <a16:creationId xmlns="" xmlns:a16="http://schemas.microsoft.com/office/drawing/2014/main" id="{F1A6FC4D-C306-412B-AF5A-3DD9823FE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6039" y="2326173"/>
              <a:ext cx="4825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能再写出几个分式方程吗？　　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04652" y="2346626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追问</a:t>
              </a:r>
              <a:r>
                <a:rPr lang="en-US" altLang="zh-CN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2</a:t>
              </a:r>
              <a:r>
                <a:rPr lang="zh-CN" altLang="en-US" sz="2400" b="1" dirty="0">
                  <a:solidFill>
                    <a:srgbClr val="006666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：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113" y="2570331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3">
            <a:extLst>
              <a:ext uri="{FF2B5EF4-FFF2-40B4-BE49-F238E27FC236}">
                <a16:creationId xmlns="" xmlns:a16="http://schemas.microsoft.com/office/drawing/2014/main" id="{6C4C8797-498C-46DC-8A44-643E2D0C01B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20408" y="723107"/>
            <a:ext cx="7846219" cy="88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0000FF"/>
                </a:solidFill>
                <a:ea typeface="楷体" pitchFamily="49" charset="-122"/>
              </a:rPr>
              <a:t>1.</a:t>
            </a:r>
            <a:r>
              <a:rPr lang="zh-CN" altLang="en-US" b="1" dirty="0" smtClean="0">
                <a:ea typeface="楷体" pitchFamily="49" charset="-122"/>
              </a:rPr>
              <a:t>下列</a:t>
            </a:r>
            <a:r>
              <a:rPr lang="zh-CN" altLang="en-US" b="1" dirty="0">
                <a:ea typeface="楷体" pitchFamily="49" charset="-122"/>
              </a:rPr>
              <a:t>式子中，属于分式方程的是</a:t>
            </a:r>
            <a:r>
              <a:rPr lang="zh-CN" altLang="en-US" b="1" u="sng" dirty="0">
                <a:ea typeface="楷体" pitchFamily="49" charset="-122"/>
              </a:rPr>
              <a:t>      </a:t>
            </a:r>
            <a:r>
              <a:rPr lang="zh-CN" altLang="en-US" b="1" u="sng" dirty="0" smtClean="0">
                <a:ea typeface="楷体" pitchFamily="49" charset="-122"/>
              </a:rPr>
              <a:t>          </a:t>
            </a:r>
            <a:r>
              <a:rPr lang="zh-CN" altLang="en-US" b="1" dirty="0" smtClean="0">
                <a:ea typeface="楷体" pitchFamily="49" charset="-122"/>
              </a:rPr>
              <a:t>，属于</a:t>
            </a:r>
            <a:r>
              <a:rPr lang="zh-CN" altLang="en-US" b="1" dirty="0">
                <a:ea typeface="楷体" pitchFamily="49" charset="-122"/>
              </a:rPr>
              <a:t>整式方程的是</a:t>
            </a:r>
            <a:r>
              <a:rPr lang="zh-CN" altLang="en-US" b="1" u="sng" dirty="0">
                <a:ea typeface="楷体" pitchFamily="49" charset="-122"/>
              </a:rPr>
              <a:t> 　     </a:t>
            </a:r>
            <a:r>
              <a:rPr lang="zh-CN" altLang="en-US" b="1" dirty="0">
                <a:ea typeface="楷体" pitchFamily="49" charset="-122"/>
              </a:rPr>
              <a:t>（填序号）．</a:t>
            </a:r>
            <a:endParaRPr lang="zh-CN" altLang="en-US" sz="2800" dirty="0">
              <a:ea typeface="楷体" pitchFamily="49" charset="-122"/>
            </a:endParaRPr>
          </a:p>
        </p:txBody>
      </p:sp>
      <p:sp>
        <p:nvSpPr>
          <p:cNvPr id="76802" name="Rectangle 5">
            <a:extLst>
              <a:ext uri="{FF2B5EF4-FFF2-40B4-BE49-F238E27FC236}">
                <a16:creationId xmlns="" xmlns:a16="http://schemas.microsoft.com/office/drawing/2014/main" id="{C041C2F3-309C-4A07-80DD-C6D107658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3" name="Rectangle 7">
            <a:extLst>
              <a:ext uri="{FF2B5EF4-FFF2-40B4-BE49-F238E27FC236}">
                <a16:creationId xmlns="" xmlns:a16="http://schemas.microsoft.com/office/drawing/2014/main" id="{C28877DA-63C9-4723-806B-B15B8BC11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4" name="Rectangle 9">
            <a:extLst>
              <a:ext uri="{FF2B5EF4-FFF2-40B4-BE49-F238E27FC236}">
                <a16:creationId xmlns="" xmlns:a16="http://schemas.microsoft.com/office/drawing/2014/main" id="{9745ABA8-51E3-43C6-B8AC-0F1559660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5" name="Rectangle 11">
            <a:extLst>
              <a:ext uri="{FF2B5EF4-FFF2-40B4-BE49-F238E27FC236}">
                <a16:creationId xmlns="" xmlns:a16="http://schemas.microsoft.com/office/drawing/2014/main" id="{14072988-68FF-45E5-9083-7A04DE0DF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aphicFrame>
        <p:nvGraphicFramePr>
          <p:cNvPr id="76806" name="对象 9222">
            <a:extLst>
              <a:ext uri="{FF2B5EF4-FFF2-40B4-BE49-F238E27FC236}">
                <a16:creationId xmlns="" xmlns:a16="http://schemas.microsoft.com/office/drawing/2014/main" id="{450D42B4-E0BA-4D10-A88F-238299A1A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537273"/>
              </p:ext>
            </p:extLst>
          </p:nvPr>
        </p:nvGraphicFramePr>
        <p:xfrm>
          <a:off x="1570039" y="2081213"/>
          <a:ext cx="5497512" cy="2060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5" r:id="rId3" imgW="5016500" imgH="1879600" progId="Equation.DSMT4">
                  <p:embed/>
                </p:oleObj>
              </mc:Choice>
              <mc:Fallback>
                <p:oleObj r:id="rId3" imgW="5016500" imgH="1879600" progId="Equation.DSMT4">
                  <p:embed/>
                  <p:pic>
                    <p:nvPicPr>
                      <p:cNvPr id="0" name="对象 9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9" y="2081213"/>
                        <a:ext cx="5497512" cy="20606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Rectangle 13">
            <a:extLst>
              <a:ext uri="{FF2B5EF4-FFF2-40B4-BE49-F238E27FC236}">
                <a16:creationId xmlns="" xmlns:a16="http://schemas.microsoft.com/office/drawing/2014/main" id="{49EDEE6B-9B6D-4159-AB17-9DC6C601A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225" name="Text Box 15">
            <a:extLst>
              <a:ext uri="{FF2B5EF4-FFF2-40B4-BE49-F238E27FC236}">
                <a16:creationId xmlns="" xmlns:a16="http://schemas.microsoft.com/office/drawing/2014/main" id="{3351DD5C-ABDD-4BA2-B178-B2394E01E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3641" y="822319"/>
            <a:ext cx="826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227" name="Text Box 15">
            <a:extLst>
              <a:ext uri="{FF2B5EF4-FFF2-40B4-BE49-F238E27FC236}">
                <a16:creationId xmlns="" xmlns:a16="http://schemas.microsoft.com/office/drawing/2014/main" id="{F1417BF8-D372-4E46-94A0-A233462A0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962" y="1354931"/>
            <a:ext cx="969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6" name="组合 3">
            <a:extLst>
              <a:ext uri="{FF2B5EF4-FFF2-40B4-BE49-F238E27FC236}">
                <a16:creationId xmlns="" xmlns:a16="http://schemas.microsoft.com/office/drawing/2014/main" id="{D77D6099-7825-4F84-BBB5-714F78B6572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>
              <a:extLst>
                <a:ext uri="{FF2B5EF4-FFF2-40B4-BE49-F238E27FC236}">
                  <a16:creationId xmlns="" xmlns:a16="http://schemas.microsoft.com/office/drawing/2014/main" id="{BB9DB5A8-67E8-4425-9B7D-83995D14E820}"/>
                </a:ext>
              </a:extLst>
            </p:cNvPr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>
              <a:extLst>
                <a:ext uri="{FF2B5EF4-FFF2-40B4-BE49-F238E27FC236}">
                  <a16:creationId xmlns="" xmlns:a16="http://schemas.microsoft.com/office/drawing/2014/main" id="{E754C1BF-314A-4F8E-A446-EEC7B9456A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</a:p>
          </p:txBody>
        </p:sp>
        <p:sp>
          <p:nvSpPr>
            <p:cNvPr id="19" name="Freeform 74">
              <a:extLst>
                <a:ext uri="{FF2B5EF4-FFF2-40B4-BE49-F238E27FC236}">
                  <a16:creationId xmlns="" xmlns:a16="http://schemas.microsoft.com/office/drawing/2014/main" id="{0D1CD04F-AF96-44CA-9F94-7BB02A42199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9136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15">
            <a:extLst>
              <a:ext uri="{FF2B5EF4-FFF2-40B4-BE49-F238E27FC236}">
                <a16:creationId xmlns="" xmlns:a16="http://schemas.microsoft.com/office/drawing/2014/main" id="{3351DD5C-ABDD-4BA2-B178-B2394E01E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1935" y="829317"/>
            <a:ext cx="932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7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>
            <a:extLst>
              <a:ext uri="{FF2B5EF4-FFF2-40B4-BE49-F238E27FC236}">
                <a16:creationId xmlns="" xmlns:a16="http://schemas.microsoft.com/office/drawing/2014/main" id="{3F0F8533-C7EE-4D85-93FB-93842BC4E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0245" name="矩形 10244">
            <a:extLst>
              <a:ext uri="{FF2B5EF4-FFF2-40B4-BE49-F238E27FC236}">
                <a16:creationId xmlns="" xmlns:a16="http://schemas.microsoft.com/office/drawing/2014/main" id="{C8777FDA-44BB-419B-AB46-1664BAA85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16" y="2703513"/>
            <a:ext cx="8154034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总结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　　这些解法的共同特点是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先去分母</a:t>
            </a:r>
            <a:r>
              <a:rPr lang="zh-CN" altLang="en-US" sz="2400" b="1" dirty="0">
                <a:latin typeface="宋体" panose="02010600030101010101" pitchFamily="2" charset="-122"/>
              </a:rPr>
              <a:t>，将分式方程转化为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整式方程</a:t>
            </a:r>
            <a:r>
              <a:rPr lang="zh-CN" altLang="en-US" sz="2400" b="1" dirty="0">
                <a:latin typeface="宋体" panose="02010600030101010101" pitchFamily="2" charset="-122"/>
              </a:rPr>
              <a:t>，再解整式方程</a:t>
            </a:r>
            <a:r>
              <a:rPr lang="zh-CN" altLang="en-US" sz="2400" dirty="0"/>
              <a:t>．</a:t>
            </a:r>
          </a:p>
        </p:txBody>
      </p:sp>
      <p:grpSp>
        <p:nvGrpSpPr>
          <p:cNvPr id="77829" name="组合 10245">
            <a:extLst>
              <a:ext uri="{FF2B5EF4-FFF2-40B4-BE49-F238E27FC236}">
                <a16:creationId xmlns="" xmlns:a16="http://schemas.microsoft.com/office/drawing/2014/main" id="{685084E4-F02C-4D93-87D3-5CD326644049}"/>
              </a:ext>
            </a:extLst>
          </p:cNvPr>
          <p:cNvGrpSpPr>
            <a:grpSpLocks/>
          </p:cNvGrpSpPr>
          <p:nvPr/>
        </p:nvGrpSpPr>
        <p:grpSpPr bwMode="auto">
          <a:xfrm>
            <a:off x="1657495" y="1122363"/>
            <a:ext cx="5920132" cy="657225"/>
            <a:chOff x="1160" y="48"/>
            <a:chExt cx="4972" cy="552"/>
          </a:xfrm>
        </p:grpSpPr>
        <p:graphicFrame>
          <p:nvGraphicFramePr>
            <p:cNvPr id="77830" name="对象 10246">
              <a:extLst>
                <a:ext uri="{FF2B5EF4-FFF2-40B4-BE49-F238E27FC236}">
                  <a16:creationId xmlns="" xmlns:a16="http://schemas.microsoft.com/office/drawing/2014/main" id="{47D2273D-2B1E-44B6-B828-36BF9180C6E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3089166"/>
                </p:ext>
              </p:extLst>
            </p:nvPr>
          </p:nvGraphicFramePr>
          <p:xfrm>
            <a:off x="3703" y="48"/>
            <a:ext cx="120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91" r:id="rId3" imgW="1905000" imgH="876300" progId="Equation.DSMT4">
                    <p:embed/>
                  </p:oleObj>
                </mc:Choice>
                <mc:Fallback>
                  <p:oleObj r:id="rId3" imgW="1905000" imgH="876300" progId="Equation.DSMT4">
                    <p:embed/>
                    <p:pic>
                      <p:nvPicPr>
                        <p:cNvPr id="0" name="对象 102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3" y="48"/>
                          <a:ext cx="120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31" name="矩形 10247">
              <a:extLst>
                <a:ext uri="{FF2B5EF4-FFF2-40B4-BE49-F238E27FC236}">
                  <a16:creationId xmlns="" xmlns:a16="http://schemas.microsoft.com/office/drawing/2014/main" id="{D8B29506-ADA2-41A2-A717-D12CEF689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" y="175"/>
              <a:ext cx="497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你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能试着解分式方程            吗？   </a:t>
              </a:r>
            </a:p>
          </p:txBody>
        </p:sp>
      </p:grpSp>
      <p:sp>
        <p:nvSpPr>
          <p:cNvPr id="77839" name="文本框 6151">
            <a:extLst>
              <a:ext uri="{FF2B5EF4-FFF2-40B4-BE49-F238E27FC236}">
                <a16:creationId xmlns="" xmlns:a16="http://schemas.microsoft.com/office/drawing/2014/main" id="{67E6FE34-DF9C-41D7-82F8-D75942037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5154" y="584803"/>
            <a:ext cx="17129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解分式方程</a:t>
            </a:r>
          </a:p>
        </p:txBody>
      </p:sp>
      <p:grpSp>
        <p:nvGrpSpPr>
          <p:cNvPr id="17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8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20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4">
            <a:extLst>
              <a:ext uri="{FF2B5EF4-FFF2-40B4-BE49-F238E27FC236}">
                <a16:creationId xmlns="" xmlns:a16="http://schemas.microsoft.com/office/drawing/2014/main" id="{E8834767-42CB-42AA-9BB9-639850408C2D}"/>
              </a:ext>
            </a:extLst>
          </p:cNvPr>
          <p:cNvGrpSpPr>
            <a:grpSpLocks/>
          </p:cNvGrpSpPr>
          <p:nvPr/>
        </p:nvGrpSpPr>
        <p:grpSpPr bwMode="auto">
          <a:xfrm>
            <a:off x="2257366" y="615823"/>
            <a:ext cx="1739920" cy="409791"/>
            <a:chOff x="3485" y="1168"/>
            <a:chExt cx="2739" cy="644"/>
          </a:xfrm>
        </p:grpSpPr>
        <p:sp>
          <p:nvSpPr>
            <p:cNvPr id="22" name="圆角矩形 21">
              <a:extLst>
                <a:ext uri="{FF2B5EF4-FFF2-40B4-BE49-F238E27FC236}">
                  <a16:creationId xmlns="" xmlns:a16="http://schemas.microsoft.com/office/drawing/2014/main" id="{8560262D-CCF3-4357-AE27-AA5E668E406D}"/>
                </a:ext>
              </a:extLst>
            </p:cNvPr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3" name="矩形 1">
              <a:extLst>
                <a:ext uri="{FF2B5EF4-FFF2-40B4-BE49-F238E27FC236}">
                  <a16:creationId xmlns="" xmlns:a16="http://schemas.microsoft.com/office/drawing/2014/main" id="{1A1ACE70-1C34-4264-8B16-7D60DBA15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61802" y="126483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ea typeface="黑体" panose="02010609060101010101" pitchFamily="2" charset="-122"/>
                <a:cs typeface="Times New Roman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7903" y="2016125"/>
            <a:ext cx="6563169" cy="470545"/>
            <a:chOff x="637903" y="2016125"/>
            <a:chExt cx="6563169" cy="470545"/>
          </a:xfrm>
        </p:grpSpPr>
        <p:sp>
          <p:nvSpPr>
            <p:cNvPr id="10243" name="Rectangle 6">
              <a:extLst>
                <a:ext uri="{FF2B5EF4-FFF2-40B4-BE49-F238E27FC236}">
                  <a16:creationId xmlns="" xmlns:a16="http://schemas.microsoft.com/office/drawing/2014/main" id="{D931CD11-57B4-4722-9DF1-5F13BD452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447" y="2025005"/>
              <a:ext cx="55086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这些</a:t>
              </a:r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解法有什么共同特点？ 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37903" y="2016125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2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Times New Roman" pitchFamily="18" charset="0"/>
                  <a:ea typeface="黑体" panose="02010609060101010101" pitchFamily="2" charset="-122"/>
                  <a:cs typeface="Times New Roman" pitchFamily="18" charset="0"/>
                </a:rPr>
                <a:t>：</a:t>
              </a:r>
              <a:endParaRPr lang="zh-CN" altLang="en-US" dirty="0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9">
            <a:extLst>
              <a:ext uri="{FF2B5EF4-FFF2-40B4-BE49-F238E27FC236}">
                <a16:creationId xmlns="" xmlns:a16="http://schemas.microsoft.com/office/drawing/2014/main" id="{44C621A8-9C2F-43CE-88FE-2AD79B521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1163638"/>
            <a:ext cx="6724650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）如何把分式方程转化为整式方程呢？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）怎样去分母？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）在方程两边乘以什么样的式子才能把每一个</a:t>
            </a:r>
            <a:r>
              <a:rPr lang="zh-CN" altLang="en-US" sz="2400" b="1" dirty="0" smtClean="0">
                <a:latin typeface="+mn-lt"/>
                <a:ea typeface="楷体" pitchFamily="49" charset="-122"/>
              </a:rPr>
              <a:t>分母都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约去呢？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itchFamily="49" charset="-122"/>
              </a:rPr>
              <a:t>）这样做的依据是什么？</a:t>
            </a:r>
          </a:p>
        </p:txBody>
      </p:sp>
      <p:grpSp>
        <p:nvGrpSpPr>
          <p:cNvPr id="8" name="组合 2">
            <a:extLst>
              <a:ext uri="{FF2B5EF4-FFF2-40B4-BE49-F238E27FC236}">
                <a16:creationId xmlns="" xmlns:a16="http://schemas.microsoft.com/office/drawing/2014/main" id="{FD506D37-CD6F-4F47-8226-9E9915903295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>
              <a:extLst>
                <a:ext uri="{FF2B5EF4-FFF2-40B4-BE49-F238E27FC236}">
                  <a16:creationId xmlns="" xmlns:a16="http://schemas.microsoft.com/office/drawing/2014/main" id="{A7282A2B-2C10-4F5A-8D1E-BD5FBDC9FB96}"/>
                </a:ext>
              </a:extLst>
            </p:cNvPr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>
              <a:extLst>
                <a:ext uri="{FF2B5EF4-FFF2-40B4-BE49-F238E27FC236}">
                  <a16:creationId xmlns="" xmlns:a16="http://schemas.microsoft.com/office/drawing/2014/main" id="{375EC0F7-1780-47FC-9F25-ABC170ED5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</a:p>
          </p:txBody>
        </p:sp>
        <p:sp>
          <p:nvSpPr>
            <p:cNvPr id="11" name="Freeform 74">
              <a:extLst>
                <a:ext uri="{FF2B5EF4-FFF2-40B4-BE49-F238E27FC236}">
                  <a16:creationId xmlns="" xmlns:a16="http://schemas.microsoft.com/office/drawing/2014/main" id="{D41AE6B6-1EF8-4D23-890E-6463A23B5A05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929" y="549115"/>
            <a:ext cx="1877403" cy="595473"/>
            <a:chOff x="1619672" y="3848821"/>
            <a:chExt cx="1877403" cy="595473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15" name="流程图: 库存数据 14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微软雅黑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/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788" y="2409191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5398c06-2755-4c95-a61f-07ae99c26983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3585</Words>
  <Application>Microsoft Office PowerPoint</Application>
  <PresentationFormat>全屏显示(16:9)</PresentationFormat>
  <Paragraphs>417</Paragraphs>
  <Slides>57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57</vt:i4>
      </vt:variant>
    </vt:vector>
  </HeadingPairs>
  <TitlesOfParts>
    <vt:vector size="63" baseType="lpstr">
      <vt:lpstr>4_《七彩课堂》课件模板（新）</vt:lpstr>
      <vt:lpstr>2_《七彩课堂》课件模板（新）</vt:lpstr>
      <vt:lpstr>Microsoft 公式 3.0</vt:lpstr>
      <vt:lpstr>MathType 6.0 Equation</vt:lpstr>
      <vt:lpstr>Equation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1187</cp:revision>
  <dcterms:created xsi:type="dcterms:W3CDTF">2016-01-14T07:05:00Z</dcterms:created>
  <dcterms:modified xsi:type="dcterms:W3CDTF">2020-04-28T05:10:40Z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