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5"/>
  </p:notesMasterIdLst>
  <p:sldIdLst>
    <p:sldId id="257" r:id="rId3"/>
    <p:sldId id="261" r:id="rId4"/>
    <p:sldId id="262" r:id="rId5"/>
    <p:sldId id="295" r:id="rId6"/>
    <p:sldId id="260" r:id="rId7"/>
    <p:sldId id="264" r:id="rId8"/>
    <p:sldId id="273" r:id="rId9"/>
    <p:sldId id="274" r:id="rId10"/>
    <p:sldId id="259" r:id="rId11"/>
    <p:sldId id="276" r:id="rId12"/>
    <p:sldId id="266" r:id="rId13"/>
    <p:sldId id="275" r:id="rId14"/>
    <p:sldId id="268" r:id="rId15"/>
    <p:sldId id="322" r:id="rId16"/>
    <p:sldId id="317" r:id="rId17"/>
    <p:sldId id="319" r:id="rId18"/>
    <p:sldId id="298" r:id="rId19"/>
    <p:sldId id="306" r:id="rId20"/>
    <p:sldId id="313" r:id="rId21"/>
    <p:sldId id="302" r:id="rId22"/>
    <p:sldId id="315" r:id="rId23"/>
    <p:sldId id="314" r:id="rId24"/>
    <p:sldId id="324" r:id="rId25"/>
    <p:sldId id="325" r:id="rId26"/>
    <p:sldId id="269" r:id="rId27"/>
    <p:sldId id="277" r:id="rId28"/>
    <p:sldId id="258" r:id="rId29"/>
    <p:sldId id="263" r:id="rId30"/>
    <p:sldId id="278" r:id="rId31"/>
    <p:sldId id="321" r:id="rId32"/>
    <p:sldId id="323" r:id="rId33"/>
    <p:sldId id="326" r:id="rId34"/>
  </p:sldIdLst>
  <p:sldSz cx="9144000" cy="6858000" type="screen4x3"/>
  <p:notesSz cx="6858000" cy="9144000"/>
  <p:defaultTextStyle>
    <a:defPPr>
      <a:defRPr lang="zh-CN"/>
    </a:defPPr>
    <a:lvl1pPr algn="ctr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3600"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3600"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3600"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3600"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00"/>
    <a:srgbClr val="3333FF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94" y="-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379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/>
            </a:lvl1pPr>
          </a:lstStyle>
          <a:p>
            <a:pPr>
              <a:defRPr/>
            </a:pPr>
            <a:fld id="{81BE50B5-5511-496D-ABB8-93FB77EF7CE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687679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powerpoint/" TargetMode="External"/><Relationship Id="rId13" Type="http://schemas.openxmlformats.org/officeDocument/2006/relationships/hyperlink" Target="http://www.1ppt.cn/" TargetMode="External"/><Relationship Id="rId18" Type="http://schemas.openxmlformats.org/officeDocument/2006/relationships/hyperlink" Target="http://www.1ppt.com/kejian/meishu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hyperlink" Target="http://www.1ppt.com/kejian/huaxue/" TargetMode="External"/><Relationship Id="rId7" Type="http://schemas.openxmlformats.org/officeDocument/2006/relationships/hyperlink" Target="http://www.1ppt.com/xiazai/" TargetMode="External"/><Relationship Id="rId12" Type="http://schemas.openxmlformats.org/officeDocument/2006/relationships/hyperlink" Target="http://www.1ppt.com/jiaoan/" TargetMode="External"/><Relationship Id="rId17" Type="http://schemas.openxmlformats.org/officeDocument/2006/relationships/hyperlink" Target="http://www.1ppt.com/kejian/yingyu/" TargetMode="External"/><Relationship Id="rId2" Type="http://schemas.openxmlformats.org/officeDocument/2006/relationships/slide" Target="../slides/slide6.xml"/><Relationship Id="rId16" Type="http://schemas.openxmlformats.org/officeDocument/2006/relationships/hyperlink" Target="http://www.1ppt.com/kejian/shuxue/" TargetMode="External"/><Relationship Id="rId20" Type="http://schemas.openxmlformats.org/officeDocument/2006/relationships/hyperlink" Target="http://www.1ppt.com/kejian/wuli/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1ppt.com/tubiao/" TargetMode="External"/><Relationship Id="rId11" Type="http://schemas.openxmlformats.org/officeDocument/2006/relationships/hyperlink" Target="http://www.1ppt.com/shiti/" TargetMode="External"/><Relationship Id="rId24" Type="http://schemas.openxmlformats.org/officeDocument/2006/relationships/hyperlink" Target="http://www.1ppt.com/kejian/lishi/" TargetMode="External"/><Relationship Id="rId5" Type="http://schemas.openxmlformats.org/officeDocument/2006/relationships/hyperlink" Target="http://www.1ppt.com/beijing/" TargetMode="External"/><Relationship Id="rId15" Type="http://schemas.openxmlformats.org/officeDocument/2006/relationships/hyperlink" Target="http://www.1ppt.com/kejian/yuwen/" TargetMode="External"/><Relationship Id="rId23" Type="http://schemas.openxmlformats.org/officeDocument/2006/relationships/hyperlink" Target="http://www.1ppt.com/kejian/dili/" TargetMode="External"/><Relationship Id="rId10" Type="http://schemas.openxmlformats.org/officeDocument/2006/relationships/hyperlink" Target="http://www.1ppt.com/fanwen/" TargetMode="External"/><Relationship Id="rId19" Type="http://schemas.openxmlformats.org/officeDocument/2006/relationships/hyperlink" Target="http://www.1ppt.com/kejian/kexue/" TargetMode="External"/><Relationship Id="rId4" Type="http://schemas.openxmlformats.org/officeDocument/2006/relationships/hyperlink" Target="http://www.1ppt.com/sucai/" TargetMode="External"/><Relationship Id="rId9" Type="http://schemas.openxmlformats.org/officeDocument/2006/relationships/hyperlink" Target="http://www.1ppt.com/ziliao/" TargetMode="External"/><Relationship Id="rId14" Type="http://schemas.openxmlformats.org/officeDocument/2006/relationships/hyperlink" Target="http://www.1ppt.com/kejian/" TargetMode="External"/><Relationship Id="rId22" Type="http://schemas.openxmlformats.org/officeDocument/2006/relationships/hyperlink" Target="http://www.1ppt.com/kejian/shengwu/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BE50B5-5511-496D-ABB8-93FB77EF7CE3}" type="slidenum">
              <a:rPr lang="en-US" altLang="zh-CN" smtClean="0"/>
              <a:pPr>
                <a:defRPr/>
              </a:pPr>
              <a:t>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93869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002E4039-9F0B-4348-B82D-1DC2FEAAAD87}" type="slidenum">
              <a:rPr lang="en-US" altLang="zh-CN" sz="1200" b="0"/>
              <a:pPr eaLnBrk="1" hangingPunct="1"/>
              <a:t>17</a:t>
            </a:fld>
            <a:endParaRPr lang="en-US" altLang="zh-CN" sz="1200" b="0"/>
          </a:p>
        </p:txBody>
      </p:sp>
      <p:sp>
        <p:nvSpPr>
          <p:cNvPr id="3481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4E110906-EC14-4F03-A493-26609739B1F2}" type="slidenum">
              <a:rPr lang="en-US" altLang="zh-CN" sz="1200" b="0"/>
              <a:pPr eaLnBrk="1" hangingPunct="1"/>
              <a:t>20</a:t>
            </a:fld>
            <a:endParaRPr lang="en-US" altLang="zh-CN" sz="1200" b="0"/>
          </a:p>
        </p:txBody>
      </p:sp>
      <p:sp>
        <p:nvSpPr>
          <p:cNvPr id="3584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C4DDB-F316-4707-863E-64F2BB39E6F0}" type="slidenum">
              <a:rPr lang="zh-CN" altLang="en-US" smtClean="0">
                <a:solidFill>
                  <a:prstClr val="black"/>
                </a:solidFill>
              </a:rPr>
              <a:pPr/>
              <a:t>32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096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CA54DF-32C2-4DFA-9663-9BA6D012F08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28580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F5C096-8288-4BA8-B170-0CCE62CB4A9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84494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45207C-D562-4DE8-8D63-00ED5535C9E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526936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2455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4966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5394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181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2034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4086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7683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326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E4D8B7-1860-4994-895D-7124A5989FF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03398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6042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2686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320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99B936-51AC-483D-8FFA-F78CF013098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32478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AC2E64-57F0-43F2-9710-82F32BEED00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82418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9CAFAA-6993-4AD3-B993-A16010ACAED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65070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3F7512-93BB-4DEE-87E1-26F963E22CE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56715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A6EFF3-2F32-4031-8844-21942DABD41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97881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DBCBB-A2E1-41A4-810D-EBC26866060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78361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843AF6-E869-412A-9C21-958029403D5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83701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/>
            </a:lvl1pPr>
          </a:lstStyle>
          <a:p>
            <a:pPr>
              <a:defRPr/>
            </a:pPr>
            <a:fld id="{E2249336-4820-4D3F-A173-D65B15AE777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b="0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2019/2/23</a:t>
            </a:fld>
            <a:endParaRPr lang="zh-CN" altLang="en-US" b="0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b="0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b="0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b="0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01996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eekg.com/print/5288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&#20013;&#21326;&#25104;&#35821;&#25925;&#20107;&#183;&#22218;&#33828;&#26144;&#38634;.flv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hyperlink" Target="&#22218;&#33828;&#26144;&#38634;.flv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13" Type="http://schemas.openxmlformats.org/officeDocument/2006/relationships/image" Target="../media/image29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12" Type="http://schemas.openxmlformats.org/officeDocument/2006/relationships/image" Target="../media/image28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11" Type="http://schemas.openxmlformats.org/officeDocument/2006/relationships/image" Target="../media/image27.jpeg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Relationship Id="rId14" Type="http://schemas.openxmlformats.org/officeDocument/2006/relationships/image" Target="../media/image30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tubiao/" TargetMode="External"/><Relationship Id="rId13" Type="http://schemas.openxmlformats.org/officeDocument/2006/relationships/hyperlink" Target="http://www.1ppt.com/ziliao/" TargetMode="External"/><Relationship Id="rId18" Type="http://schemas.openxmlformats.org/officeDocument/2006/relationships/hyperlink" Target="http://www.1ppt.cn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image" Target="../media/image40.png"/><Relationship Id="rId7" Type="http://schemas.openxmlformats.org/officeDocument/2006/relationships/hyperlink" Target="http://www.1ppt.com/beijing/" TargetMode="External"/><Relationship Id="rId12" Type="http://schemas.openxmlformats.org/officeDocument/2006/relationships/hyperlink" Target="http://www.1ppt.com/excel/" TargetMode="External"/><Relationship Id="rId17" Type="http://schemas.openxmlformats.org/officeDocument/2006/relationships/hyperlink" Target="http://www.1ppt.com/jiaoan/" TargetMode="External"/><Relationship Id="rId2" Type="http://schemas.openxmlformats.org/officeDocument/2006/relationships/notesSlide" Target="../notesSlides/notesSlide4.xml"/><Relationship Id="rId16" Type="http://schemas.openxmlformats.org/officeDocument/2006/relationships/hyperlink" Target="http://www.1ppt.com/shiti/" TargetMode="External"/><Relationship Id="rId20" Type="http://schemas.openxmlformats.org/officeDocument/2006/relationships/image" Target="../media/image39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sucai/" TargetMode="External"/><Relationship Id="rId11" Type="http://schemas.openxmlformats.org/officeDocument/2006/relationships/hyperlink" Target="http://www.1ppt.com/word/" TargetMode="External"/><Relationship Id="rId5" Type="http://schemas.openxmlformats.org/officeDocument/2006/relationships/hyperlink" Target="http://www.1ppt.com/jieri/" TargetMode="External"/><Relationship Id="rId15" Type="http://schemas.openxmlformats.org/officeDocument/2006/relationships/hyperlink" Target="http://www.1ppt.com/fanwen/" TargetMode="External"/><Relationship Id="rId10" Type="http://schemas.openxmlformats.org/officeDocument/2006/relationships/hyperlink" Target="http://www.1ppt.com/powerpoint/" TargetMode="External"/><Relationship Id="rId19" Type="http://schemas.openxmlformats.org/officeDocument/2006/relationships/image" Target="../media/image38.png"/><Relationship Id="rId4" Type="http://schemas.openxmlformats.org/officeDocument/2006/relationships/hyperlink" Target="http://www.1ppt.com/hangye/" TargetMode="External"/><Relationship Id="rId9" Type="http://schemas.openxmlformats.org/officeDocument/2006/relationships/hyperlink" Target="http://www.1ppt.com/xiazai/" TargetMode="External"/><Relationship Id="rId14" Type="http://schemas.openxmlformats.org/officeDocument/2006/relationships/hyperlink" Target="http://www.1ppt.com/kejia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hyperlink" Target="&#35856;&#36259;&#23567;&#21697;%5b&#40065;&#29677;&#25945;&#23376;%5d&#23725;&#21335;&#31908;&#21095;.flv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gif"/><Relationship Id="rId4" Type="http://schemas.openxmlformats.org/officeDocument/2006/relationships/hyperlink" Target="file:///C:\Documents%20and%20Settings\Administrator\&#26700;&#38754;\&#35838;&#20214;\33.sw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1155700" y="1143000"/>
            <a:ext cx="5029200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zh-CN" altLang="en-US" sz="8800" dirty="0">
                <a:ea typeface="楷体" pitchFamily="49" charset="-122"/>
              </a:rPr>
              <a:t>珍惜时间</a:t>
            </a:r>
          </a:p>
          <a:p>
            <a:pPr algn="l" eaLnBrk="1" hangingPunct="1"/>
            <a:r>
              <a:rPr lang="zh-CN" altLang="en-US" sz="8800" dirty="0">
                <a:ea typeface="楷体" pitchFamily="49" charset="-122"/>
              </a:rPr>
              <a:t>贵在坚持</a:t>
            </a:r>
          </a:p>
        </p:txBody>
      </p:sp>
      <p:sp>
        <p:nvSpPr>
          <p:cNvPr id="4" name="矩形 3"/>
          <p:cNvSpPr/>
          <p:nvPr/>
        </p:nvSpPr>
        <p:spPr>
          <a:xfrm>
            <a:off x="0" y="5791200"/>
            <a:ext cx="9144000" cy="5332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灯片编号占位符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DE37F7E9-E838-42B9-A1ED-8FDF5674D91A}" type="slidenum">
              <a:rPr lang="en-US" altLang="zh-CN" sz="1400" b="0"/>
              <a:pPr eaLnBrk="1" hangingPunct="1"/>
              <a:t>10</a:t>
            </a:fld>
            <a:endParaRPr lang="en-US" altLang="zh-CN" sz="1400" b="0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dirty="0" smtClean="0">
                <a:solidFill>
                  <a:schemeClr val="folHlink"/>
                </a:solidFill>
              </a:rPr>
              <a:t>小故事、大智慧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zh-CN" altLang="en-US" b="1" dirty="0" smtClean="0">
                <a:solidFill>
                  <a:srgbClr val="3333FF"/>
                </a:solidFill>
              </a:rPr>
              <a:t>很久很久以前</a:t>
            </a:r>
            <a:r>
              <a:rPr lang="zh-CN" altLang="en-US" b="1" dirty="0" smtClean="0">
                <a:solidFill>
                  <a:srgbClr val="FF0000"/>
                </a:solidFill>
              </a:rPr>
              <a:t>，在一个很远很远的地方，一位老酋长正病危。他找来村中最优秀的三个年轻人，对他们说：“这是我要离开你们的时候了，我要你们为我做最后一件事。你们三个都是身强体壮而又智慧过人的好孩子，现在，请你们尽其可能地去攀登那座我们一向奉为神圣的大山。你们要尽其可能爬到最高的、最凌越的地方，然后，折回头来告诉我你们的见闻。”</a:t>
            </a:r>
            <a:endParaRPr lang="zh-CN" altLang="en-US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灯片编号占位符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C7084522-03BF-4F67-987F-35796C014A54}" type="slidenum">
              <a:rPr lang="en-US" altLang="zh-CN" sz="1400" b="0"/>
              <a:pPr eaLnBrk="1" hangingPunct="1"/>
              <a:t>11</a:t>
            </a:fld>
            <a:endParaRPr lang="en-US" altLang="zh-CN" sz="1400" b="0"/>
          </a:p>
        </p:txBody>
      </p:sp>
      <p:sp>
        <p:nvSpPr>
          <p:cNvPr id="122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smtClean="0">
                <a:solidFill>
                  <a:schemeClr val="folHlink"/>
                </a:solidFill>
              </a:rPr>
              <a:t>小故事、大智慧</a:t>
            </a:r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3333FF"/>
                </a:solidFill>
              </a:rPr>
              <a:t>三天后，第一个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年轻人回来了，他笑生双靥，衣履光鲜：“酋长，我到达山顶了，我看到繁花夹道，流泉淙淙，鸟鸣嘤嘤，那地方真不坏啊！”老酋长笑笑说：“孩子，那条路我当年也走过，你说的鸟语花香的地方不是山顶，而是山麓。你回去吧！”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FF0000"/>
                </a:solidFill>
              </a:rPr>
              <a:t>一周以后，第二个年轻人也回来了，他神情疲倦，满脸风霜：“酋长，我到达山顶了。我看到高大肃穆的松树林，我看到秃鹰盘旋，那是一个好地方。” “可惜啊！孩子，那不是山顶，那是山腰。不过，也难为你了，你回去吧！”</a:t>
            </a:r>
            <a:endParaRPr lang="zh-CN" altLang="en-US" sz="28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4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43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B2972747-1E19-4A32-ADE5-2A94249CA430}" type="slidenum">
              <a:rPr lang="en-US" altLang="zh-CN" sz="1400" b="0"/>
              <a:pPr eaLnBrk="1" hangingPunct="1"/>
              <a:t>12</a:t>
            </a:fld>
            <a:endParaRPr lang="en-US" altLang="zh-CN" sz="1400" b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zh-CN" altLang="en-US" b="1" smtClean="0">
                <a:solidFill>
                  <a:schemeClr val="folHlink"/>
                </a:solidFill>
              </a:rPr>
              <a:t>小故事、大智慧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28600" y="1249363"/>
            <a:ext cx="8686800" cy="4525962"/>
          </a:xfrm>
        </p:spPr>
        <p:txBody>
          <a:bodyPr/>
          <a:lstStyle/>
          <a:p>
            <a:pPr marL="457200" indent="-457200" eaLnBrk="1" hangingPunct="1">
              <a:lnSpc>
                <a:spcPct val="80000"/>
              </a:lnSpc>
              <a:spcBef>
                <a:spcPct val="50000"/>
              </a:spcBef>
            </a:pPr>
            <a:r>
              <a:rPr lang="zh-CN" altLang="en-US" b="1" smtClean="0">
                <a:solidFill>
                  <a:srgbClr val="3333FF"/>
                </a:solidFill>
              </a:rPr>
              <a:t>一个月过去了，</a:t>
            </a:r>
            <a:r>
              <a:rPr lang="zh-CN" altLang="en-US" b="1" smtClean="0">
                <a:solidFill>
                  <a:srgbClr val="FF0000"/>
                </a:solidFill>
              </a:rPr>
              <a:t>大家都开始为第三位年轻人的安危担心，他却一步一蹭，衣不蔽体地回来了。他发枯唇燥：“酋长，我终于到达山顶，只剩下清炯的眼神。但是，我该怎么说呢？那里只有高风悲旋，蓝天四垂。”“你难道在那里一无所见吗？难道连蝴蝶也没有一只吗？”“是的，酋长，高处一无所有。你所能看到的，只有你自己。只有‘一个人’被放在天地间的渺小感，只有想千古英雄的悲激心情。” “孩子，你到的是真的山顶。按照我们的传统，天意要立你做新酋长，祝福你。”真英雄何所遇？他遇到的是全身的伤痕，是孤单的长途，以及愈来愈真切的渺小感。</a:t>
            </a:r>
            <a:endParaRPr lang="zh-CN" altLang="en-US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灯片编号占位符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02219A78-19A9-4B04-8503-D8B1BCEEA318}" type="slidenum">
              <a:rPr lang="en-US" altLang="zh-CN" sz="1400" b="0"/>
              <a:pPr eaLnBrk="1" hangingPunct="1"/>
              <a:t>13</a:t>
            </a:fld>
            <a:endParaRPr lang="en-US" altLang="zh-CN" sz="1400" b="0"/>
          </a:p>
        </p:txBody>
      </p:sp>
      <p:pic>
        <p:nvPicPr>
          <p:cNvPr id="14339" name="Picture 4" descr="１１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Text Box 5"/>
          <p:cNvSpPr txBox="1">
            <a:spLocks noChangeArrowheads="1"/>
          </p:cNvSpPr>
          <p:nvPr/>
        </p:nvSpPr>
        <p:spPr bwMode="auto">
          <a:xfrm>
            <a:off x="1905000" y="409575"/>
            <a:ext cx="7162800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en-US" sz="5400"/>
              <a:t>请同学们来谈谈看完这则故事之后的感受。</a:t>
            </a: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1219200" y="2881313"/>
            <a:ext cx="5943600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7200">
                <a:solidFill>
                  <a:srgbClr val="3333FF"/>
                </a:solidFill>
                <a:ea typeface="楷体" pitchFamily="49" charset="-122"/>
              </a:rPr>
              <a:t>贵在坚持！</a:t>
            </a: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381000" y="3886200"/>
            <a:ext cx="6477000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7200">
                <a:solidFill>
                  <a:srgbClr val="3333FF"/>
                </a:solidFill>
                <a:ea typeface="楷体" pitchFamily="49" charset="-122"/>
              </a:rPr>
              <a:t>难在坚持！</a:t>
            </a: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838200" y="5029200"/>
            <a:ext cx="5562600" cy="393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7200">
                <a:solidFill>
                  <a:srgbClr val="3333FF"/>
                </a:solidFill>
                <a:ea typeface="楷体" pitchFamily="49" charset="-122"/>
              </a:rPr>
              <a:t>成在坚持！</a:t>
            </a:r>
          </a:p>
          <a:p>
            <a:pPr eaLnBrk="1" hangingPunct="1"/>
            <a:endParaRPr lang="zh-CN" altLang="en-US" sz="7200">
              <a:ea typeface="楷体" pitchFamily="49" charset="-122"/>
            </a:endParaRPr>
          </a:p>
          <a:p>
            <a:pPr eaLnBrk="1" hangingPunct="1">
              <a:spcBef>
                <a:spcPct val="50000"/>
              </a:spcBef>
            </a:pPr>
            <a:endParaRPr lang="en-US" altLang="zh-CN" sz="7200"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1" grpId="0"/>
      <p:bldP spid="1639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灯片编号占位符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BB5BC190-7BE5-4126-8971-6C3D24DC396B}" type="slidenum">
              <a:rPr lang="en-US" altLang="zh-CN" sz="1400" b="0"/>
              <a:pPr eaLnBrk="1" hangingPunct="1"/>
              <a:t>14</a:t>
            </a:fld>
            <a:endParaRPr lang="en-US" altLang="zh-CN" sz="1400" b="0"/>
          </a:p>
        </p:txBody>
      </p:sp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1676400" y="228600"/>
            <a:ext cx="6705600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en-US"/>
              <a:t>高中三年是艰苦难熬的，但是，没有苦，哪有甜呢？只要我们坚持不懈，“不经一翻彻骨寒，怎得梅花扑鼻香！”</a:t>
            </a:r>
          </a:p>
        </p:txBody>
      </p:sp>
      <p:sp>
        <p:nvSpPr>
          <p:cNvPr id="15364" name="WordArt 5"/>
          <p:cNvSpPr>
            <a:spLocks noChangeArrowheads="1" noChangeShapeType="1" noTextEdit="1"/>
          </p:cNvSpPr>
          <p:nvPr/>
        </p:nvSpPr>
        <p:spPr bwMode="auto">
          <a:xfrm>
            <a:off x="3962400" y="3124200"/>
            <a:ext cx="5181600" cy="11430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r>
              <a:rPr lang="en-US" altLang="zh-CN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宋体"/>
                <a:ea typeface="宋体"/>
              </a:rPr>
              <a:t>Nothing is impossible!</a:t>
            </a:r>
            <a:endParaRPr lang="zh-CN" altLang="en-US" kern="1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latin typeface="宋体"/>
              <a:ea typeface="宋体"/>
            </a:endParaRPr>
          </a:p>
        </p:txBody>
      </p:sp>
      <p:pic>
        <p:nvPicPr>
          <p:cNvPr id="15365" name="Picture 6" descr="public_img_1071053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590800"/>
            <a:ext cx="396875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灯片编号占位符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AC596565-BFF6-4451-8BA8-DEE8B33A6969}" type="slidenum">
              <a:rPr lang="en-US" altLang="zh-CN" sz="1400" b="0"/>
              <a:pPr eaLnBrk="1" hangingPunct="1"/>
              <a:t>15</a:t>
            </a:fld>
            <a:endParaRPr lang="en-US" altLang="zh-CN" sz="1400" b="0"/>
          </a:p>
        </p:txBody>
      </p:sp>
      <p:pic>
        <p:nvPicPr>
          <p:cNvPr id="16387" name="Picture 2" descr="20070812032629X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79613" cy="191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6000" b="1" smtClean="0">
                <a:solidFill>
                  <a:srgbClr val="A50021"/>
                </a:solidFill>
              </a:rPr>
              <a:t>   </a:t>
            </a:r>
            <a:r>
              <a:rPr lang="zh-CN" altLang="en-US" sz="6000" b="1" smtClean="0">
                <a:solidFill>
                  <a:srgbClr val="A50021"/>
                </a:solidFill>
              </a:rPr>
              <a:t>珍惜时间</a:t>
            </a:r>
          </a:p>
        </p:txBody>
      </p:sp>
      <p:sp>
        <p:nvSpPr>
          <p:cNvPr id="16389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4213" y="2076450"/>
            <a:ext cx="7561262" cy="34861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CN" smtClean="0"/>
              <a:t>   </a:t>
            </a:r>
            <a:r>
              <a:rPr lang="zh-CN" altLang="en-US" sz="3600" b="1" smtClean="0"/>
              <a:t>不经意间，时间正一分一秒地从我们身边流逝。时间是不等人的。想挤出时间不容易，但失去时间却很容易。无论迎着多少无奈，无论听着多少感慨，它从不因势而变，因人而异。凡是在事业上取得成功的人，没有一个不是珍惜时间的典范。请看名人珍惜时间的故事：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灯片编号占位符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24036859-C3CB-45A4-ABD9-E6AE5B12D087}" type="slidenum">
              <a:rPr lang="en-US" altLang="zh-CN" sz="1400" b="0"/>
              <a:pPr eaLnBrk="1" hangingPunct="1"/>
              <a:t>16</a:t>
            </a:fld>
            <a:endParaRPr lang="en-US" altLang="zh-CN" sz="1400" b="0"/>
          </a:p>
        </p:txBody>
      </p:sp>
      <p:pic>
        <p:nvPicPr>
          <p:cNvPr id="17411" name="Picture 2" descr="2006090411462266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963613"/>
            <a:ext cx="9144000" cy="782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438400" y="381000"/>
            <a:ext cx="3694113" cy="820738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zh-CN" altLang="en-US" b="1" smtClean="0">
                <a:hlinkClick r:id="rId3" action="ppaction://hlinkfile"/>
              </a:rPr>
              <a:t>囊萤映雪的故事</a:t>
            </a:r>
            <a:endParaRPr lang="zh-CN" altLang="en-US" b="1" smtClean="0">
              <a:hlinkClick r:id="rId4" action="ppaction://hlinkfile"/>
            </a:endParaRPr>
          </a:p>
        </p:txBody>
      </p:sp>
      <p:pic>
        <p:nvPicPr>
          <p:cNvPr id="17413" name="Picture 5" descr="u=1576019225,1985467621&amp;fm=0&amp;gp=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7150"/>
            <a:ext cx="2339975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6" descr="200773116491817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1863" y="25400"/>
            <a:ext cx="3132137" cy="248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灯片编号占位符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C31EE1B3-052C-415C-9663-610C86646FC2}" type="slidenum">
              <a:rPr lang="en-US" altLang="zh-CN" sz="1400" b="0"/>
              <a:pPr eaLnBrk="1" hangingPunct="1"/>
              <a:t>17</a:t>
            </a:fld>
            <a:endParaRPr lang="en-US" altLang="zh-CN" sz="1400" b="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smtClean="0"/>
              <a:t>鲁迅的故事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pic>
        <p:nvPicPr>
          <p:cNvPr id="18437" name="Picture 4" descr="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1295400"/>
            <a:ext cx="8496300" cy="522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灯片编号占位符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3F499EA0-445F-4077-8CA8-F84A37AEA1A2}" type="slidenum">
              <a:rPr lang="en-US" altLang="zh-CN" sz="1400" b="0"/>
              <a:pPr eaLnBrk="1" hangingPunct="1"/>
              <a:t>18</a:t>
            </a:fld>
            <a:endParaRPr lang="en-US" altLang="zh-CN" sz="1400" b="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60350"/>
            <a:ext cx="8540750" cy="1143000"/>
          </a:xfrm>
        </p:spPr>
        <p:txBody>
          <a:bodyPr/>
          <a:lstStyle/>
          <a:p>
            <a:pPr eaLnBrk="1" hangingPunct="1"/>
            <a:r>
              <a:rPr lang="zh-CN" altLang="en-US" b="1" dirty="0" smtClean="0">
                <a:solidFill>
                  <a:schemeClr val="tx1"/>
                </a:solidFill>
              </a:rPr>
              <a:t>鲁迅的故事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12875"/>
            <a:ext cx="8839200" cy="44545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zh-CN" altLang="en-US" sz="3600" b="1" dirty="0" smtClean="0">
                <a:solidFill>
                  <a:srgbClr val="3333FF"/>
                </a:solidFill>
              </a:rPr>
              <a:t>鲁迅的眼中，</a:t>
            </a:r>
            <a:r>
              <a:rPr lang="zh-CN" altLang="en-US" sz="3600" b="1" dirty="0" smtClean="0"/>
              <a:t>时间就如同生命。“美国人说，时间就是金钱。但我想：时间就是性命。倘若无端的  空耗别人的时间，其实是无异于谋财害命的。”</a:t>
            </a:r>
          </a:p>
          <a:p>
            <a:pPr eaLnBrk="1" hangingPunct="1">
              <a:lnSpc>
                <a:spcPct val="80000"/>
              </a:lnSpc>
            </a:pPr>
            <a:r>
              <a:rPr lang="zh-CN" altLang="en-US" sz="3600" b="1" dirty="0" smtClean="0"/>
              <a:t>因此，鲁迅最讨厌那些“成天东家跑跑，西家坐坐，说长道短”的人，在他忙于工作的  时候，如果有人来找他聊天或闲扯，即使是很要好的朋友，他也会毫不客气地对人家说：“唉，你又来了，就没有别的事好做吗？”</a:t>
            </a:r>
            <a:endParaRPr lang="zh-CN" altLang="en-US" sz="12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灯片编号占位符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CEBBFC80-ABFA-4E3F-8FEC-2ED9A3640F14}" type="slidenum">
              <a:rPr lang="en-US" altLang="zh-CN" sz="1400" b="0"/>
              <a:pPr eaLnBrk="1" hangingPunct="1"/>
              <a:t>19</a:t>
            </a:fld>
            <a:endParaRPr lang="en-US" altLang="zh-CN" sz="1400" b="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pic>
        <p:nvPicPr>
          <p:cNvPr id="20485" name="Picture 4" descr="2007452119402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灯片编号占位符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B8F6789B-D27D-4CB5-8CDC-8A25290335E0}" type="slidenum">
              <a:rPr lang="en-US" altLang="zh-CN" sz="1400" b="0"/>
              <a:pPr eaLnBrk="1" hangingPunct="1"/>
              <a:t>2</a:t>
            </a:fld>
            <a:endParaRPr lang="en-US" altLang="zh-CN" sz="1400" b="0"/>
          </a:p>
        </p:txBody>
      </p:sp>
      <p:pic>
        <p:nvPicPr>
          <p:cNvPr id="3075" name="Picture 4" descr="１１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1828800" y="0"/>
            <a:ext cx="7162800" cy="256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en-US" dirty="0">
                <a:ea typeface="楷体" pitchFamily="49" charset="-122"/>
              </a:rPr>
              <a:t>在我们的一生中，有很多事物是值得我们去珍惜和认真对待的，请仔细看下面五种事物：</a:t>
            </a:r>
          </a:p>
          <a:p>
            <a:pPr algn="l" eaLnBrk="1" hangingPunct="1">
              <a:spcBef>
                <a:spcPct val="50000"/>
              </a:spcBef>
            </a:pPr>
            <a:r>
              <a:rPr lang="zh-CN" altLang="en-US" dirty="0">
                <a:solidFill>
                  <a:srgbClr val="FF33CC"/>
                </a:solidFill>
                <a:ea typeface="楷体" pitchFamily="49" charset="-122"/>
              </a:rPr>
              <a:t>理想、亲情、爱情、友谊、时间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0" y="3276600"/>
            <a:ext cx="5715000" cy="338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en-US" dirty="0">
                <a:ea typeface="楷体" pitchFamily="49" charset="-122"/>
              </a:rPr>
              <a:t>现在请同学们拿出纸和笔，在这五种事物中，迅速划去一个你认为不是很重要的事物，注意你只有一次选择的机会，不可以后悔。依此类推</a:t>
            </a:r>
            <a:r>
              <a:rPr lang="en-US" altLang="zh-CN" dirty="0">
                <a:latin typeface="楷体" pitchFamily="49" charset="-122"/>
                <a:ea typeface="楷体" pitchFamily="49" charset="-122"/>
              </a:rPr>
              <a:t>……</a:t>
            </a:r>
            <a:endParaRPr lang="en-US" altLang="zh-CN" dirty="0"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/>
      <p:bldP spid="92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灯片编号占位符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17CDFE1A-405B-4927-9BFA-5E0FAC7A86E8}" type="slidenum">
              <a:rPr lang="en-US" altLang="zh-CN" sz="1400" b="0"/>
              <a:pPr eaLnBrk="1" hangingPunct="1"/>
              <a:t>20</a:t>
            </a:fld>
            <a:endParaRPr lang="en-US" altLang="zh-CN" sz="1400" b="0"/>
          </a:p>
        </p:txBody>
      </p:sp>
      <p:sp>
        <p:nvSpPr>
          <p:cNvPr id="21507" name="Text Box 2"/>
          <p:cNvSpPr txBox="1">
            <a:spLocks noChangeArrowheads="1"/>
          </p:cNvSpPr>
          <p:nvPr/>
        </p:nvSpPr>
        <p:spPr bwMode="auto">
          <a:xfrm>
            <a:off x="4859338" y="1700213"/>
            <a:ext cx="27559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l" eaLnBrk="1" hangingPunct="1"/>
            <a:endParaRPr lang="zh-CN" altLang="zh-CN" sz="2400" b="0"/>
          </a:p>
        </p:txBody>
      </p:sp>
      <p:sp>
        <p:nvSpPr>
          <p:cNvPr id="21508" name="Text Box 3"/>
          <p:cNvSpPr txBox="1">
            <a:spLocks noChangeArrowheads="1"/>
          </p:cNvSpPr>
          <p:nvPr/>
        </p:nvSpPr>
        <p:spPr bwMode="auto">
          <a:xfrm>
            <a:off x="2987675" y="1700213"/>
            <a:ext cx="34559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l" eaLnBrk="1" hangingPunct="1"/>
            <a:endParaRPr lang="zh-CN" altLang="zh-CN" sz="2400" b="0"/>
          </a:p>
        </p:txBody>
      </p:sp>
      <p:sp>
        <p:nvSpPr>
          <p:cNvPr id="105476" name="Text Box 4"/>
          <p:cNvSpPr txBox="1">
            <a:spLocks noChangeArrowheads="1"/>
          </p:cNvSpPr>
          <p:nvPr/>
        </p:nvSpPr>
        <p:spPr bwMode="auto">
          <a:xfrm>
            <a:off x="228600" y="1187917"/>
            <a:ext cx="87630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en-US" sz="6000" dirty="0" smtClean="0">
                <a:latin typeface="楷体" pitchFamily="49" charset="-122"/>
                <a:ea typeface="楷体" pitchFamily="49" charset="-122"/>
              </a:rPr>
              <a:t>同</a:t>
            </a:r>
            <a:r>
              <a:rPr lang="zh-CN" altLang="en-US" sz="6000" dirty="0">
                <a:latin typeface="楷体" pitchFamily="49" charset="-122"/>
                <a:ea typeface="楷体" pitchFamily="49" charset="-122"/>
              </a:rPr>
              <a:t>学们知道一些关于珍惜时间的名人名言吗</a:t>
            </a:r>
            <a:r>
              <a:rPr lang="zh-CN" altLang="en-US" sz="6000" dirty="0" smtClean="0">
                <a:latin typeface="楷体" pitchFamily="49" charset="-122"/>
                <a:ea typeface="楷体" pitchFamily="49" charset="-122"/>
              </a:rPr>
              <a:t>？</a:t>
            </a:r>
            <a:endParaRPr lang="zh-CN" altLang="en-US" sz="6000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灯片编号占位符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0246C33B-BF74-449B-B8A3-20D69767E1F5}" type="slidenum">
              <a:rPr lang="en-US" altLang="zh-CN" sz="1400" b="0"/>
              <a:pPr eaLnBrk="1" hangingPunct="1"/>
              <a:t>21</a:t>
            </a:fld>
            <a:endParaRPr lang="en-US" altLang="zh-CN" sz="1400" b="0"/>
          </a:p>
        </p:txBody>
      </p:sp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dirty="0" smtClean="0">
                <a:ea typeface="楷体" pitchFamily="49" charset="-122"/>
              </a:rPr>
              <a:t>珍惜时间的名人名言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91440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CN" sz="2800" b="1" dirty="0" smtClean="0"/>
              <a:t>①.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盛年不重来，一日难再晨。及时当勉励，岁月不待人。                               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陶渊明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zh-CN" altLang="en-US" sz="2800" b="1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sz="2800" b="1" dirty="0" smtClean="0"/>
              <a:t>②</a:t>
            </a:r>
            <a:r>
              <a:rPr lang="en-US" altLang="zh-CN" sz="2800" b="1" dirty="0" smtClean="0"/>
              <a:t>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生命是以时间为单位的，浪费别人的时间等于谋财害命；浪费自己的时间，等于慢性自杀。  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鲁 迅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zh-CN" altLang="en-US" sz="2800" b="1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sz="2800" b="1" dirty="0" smtClean="0"/>
              <a:t>③</a:t>
            </a:r>
            <a:r>
              <a:rPr lang="en-US" altLang="zh-CN" sz="2800" b="1" dirty="0" smtClean="0"/>
              <a:t>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三更灯火五更鸡，正是男儿读书时，黑发不知勤学早，白首方悔读书迟。                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颜真卿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zh-CN" altLang="en-US" sz="2800" b="1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zh-CN" sz="2800" b="1" dirty="0" smtClean="0"/>
              <a:t>④</a:t>
            </a:r>
            <a:r>
              <a:rPr lang="en-US" altLang="zh-CN" sz="2800" b="1" dirty="0" smtClean="0"/>
              <a:t>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时不可及，日不可留。               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——《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墨子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》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zh-CN" sz="2800" b="1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zh-CN" sz="2800" b="1" dirty="0" smtClean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zh-CN" sz="2800" b="1" dirty="0" smtClean="0"/>
          </a:p>
        </p:txBody>
      </p:sp>
      <p:sp>
        <p:nvSpPr>
          <p:cNvPr id="123910" name="Oval 6" descr="1"/>
          <p:cNvSpPr>
            <a:spLocks noChangeArrowheads="1"/>
          </p:cNvSpPr>
          <p:nvPr/>
        </p:nvSpPr>
        <p:spPr bwMode="auto">
          <a:xfrm>
            <a:off x="762000" y="1447800"/>
            <a:ext cx="6781800" cy="4953000"/>
          </a:xfrm>
          <a:prstGeom prst="ellipse">
            <a:avLst/>
          </a:prstGeom>
          <a:blipFill dpi="0" rotWithShape="0">
            <a:blip r:embed="rId3"/>
            <a:srcRect/>
            <a:stretch>
              <a:fillRect/>
            </a:stretch>
          </a:blip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3919" name="Rectangle 15" descr="111"/>
          <p:cNvSpPr>
            <a:spLocks noChangeArrowheads="1"/>
          </p:cNvSpPr>
          <p:nvPr/>
        </p:nvSpPr>
        <p:spPr bwMode="auto">
          <a:xfrm>
            <a:off x="990600" y="1828800"/>
            <a:ext cx="6324600" cy="4419600"/>
          </a:xfrm>
          <a:prstGeom prst="rect">
            <a:avLst/>
          </a:prstGeom>
          <a:blipFill dpi="0" rotWithShape="0">
            <a:blip r:embed="rId4"/>
            <a:srcRect/>
            <a:stretch>
              <a:fillRect/>
            </a:stretch>
          </a:blip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3920" name="AutoShape 16" descr="2"/>
          <p:cNvSpPr>
            <a:spLocks noChangeArrowheads="1"/>
          </p:cNvSpPr>
          <p:nvPr/>
        </p:nvSpPr>
        <p:spPr bwMode="auto">
          <a:xfrm>
            <a:off x="914400" y="1676400"/>
            <a:ext cx="6172200" cy="4648200"/>
          </a:xfrm>
          <a:prstGeom prst="flowChartMagneticTape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3921" name="AutoShape 17" descr="22"/>
          <p:cNvSpPr>
            <a:spLocks noChangeArrowheads="1"/>
          </p:cNvSpPr>
          <p:nvPr/>
        </p:nvSpPr>
        <p:spPr bwMode="auto">
          <a:xfrm>
            <a:off x="1447800" y="1524000"/>
            <a:ext cx="5562600" cy="4876800"/>
          </a:xfrm>
          <a:prstGeom prst="octagon">
            <a:avLst>
              <a:gd name="adj" fmla="val 29287"/>
            </a:avLst>
          </a:prstGeom>
          <a:blipFill dpi="0" rotWithShape="1">
            <a:blip r:embed="rId6"/>
            <a:srcRect/>
            <a:stretch>
              <a:fillRect/>
            </a:stretch>
          </a:blip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3922" name="AutoShape 18" descr="222"/>
          <p:cNvSpPr>
            <a:spLocks noChangeArrowheads="1"/>
          </p:cNvSpPr>
          <p:nvPr/>
        </p:nvSpPr>
        <p:spPr bwMode="auto">
          <a:xfrm>
            <a:off x="1447800" y="1905000"/>
            <a:ext cx="5638800" cy="4572000"/>
          </a:xfrm>
          <a:prstGeom prst="roundRect">
            <a:avLst>
              <a:gd name="adj" fmla="val 16667"/>
            </a:avLst>
          </a:prstGeom>
          <a:blipFill dpi="0" rotWithShape="1">
            <a:blip r:embed="rId7"/>
            <a:srcRect/>
            <a:stretch>
              <a:fillRect/>
            </a:stretch>
          </a:blip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3923" name="AutoShape 19" descr="3"/>
          <p:cNvSpPr>
            <a:spLocks noChangeArrowheads="1"/>
          </p:cNvSpPr>
          <p:nvPr/>
        </p:nvSpPr>
        <p:spPr bwMode="auto">
          <a:xfrm>
            <a:off x="990600" y="2057400"/>
            <a:ext cx="6096000" cy="4267200"/>
          </a:xfrm>
          <a:prstGeom prst="hexagon">
            <a:avLst>
              <a:gd name="adj" fmla="val 35714"/>
              <a:gd name="vf" fmla="val 115470"/>
            </a:avLst>
          </a:prstGeom>
          <a:blipFill dpi="0" rotWithShape="1">
            <a:blip r:embed="rId8"/>
            <a:srcRect/>
            <a:stretch>
              <a:fillRect/>
            </a:stretch>
          </a:blip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3924" name="AutoShape 20" descr="33"/>
          <p:cNvSpPr>
            <a:spLocks noChangeArrowheads="1"/>
          </p:cNvSpPr>
          <p:nvPr/>
        </p:nvSpPr>
        <p:spPr bwMode="auto">
          <a:xfrm>
            <a:off x="1828800" y="1676400"/>
            <a:ext cx="5181600" cy="4876800"/>
          </a:xfrm>
          <a:prstGeom prst="foldedCorner">
            <a:avLst>
              <a:gd name="adj" fmla="val 12500"/>
            </a:avLst>
          </a:prstGeom>
          <a:blipFill dpi="0" rotWithShape="1">
            <a:blip r:embed="rId9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3925" name="AutoShape 21" descr="333"/>
          <p:cNvSpPr>
            <a:spLocks noChangeArrowheads="1"/>
          </p:cNvSpPr>
          <p:nvPr/>
        </p:nvSpPr>
        <p:spPr bwMode="auto">
          <a:xfrm>
            <a:off x="1447800" y="2133600"/>
            <a:ext cx="5334000" cy="3962400"/>
          </a:xfrm>
          <a:prstGeom prst="wedgeRoundRectCallout">
            <a:avLst>
              <a:gd name="adj1" fmla="val -13662"/>
              <a:gd name="adj2" fmla="val 63463"/>
              <a:gd name="adj3" fmla="val 16667"/>
            </a:avLst>
          </a:prstGeom>
          <a:blipFill dpi="0" rotWithShape="1">
            <a:blip r:embed="rId10"/>
            <a:srcRect/>
            <a:stretch>
              <a:fillRect/>
            </a:stretch>
          </a:blip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zh-CN"/>
          </a:p>
        </p:txBody>
      </p:sp>
      <p:sp>
        <p:nvSpPr>
          <p:cNvPr id="123927" name="AutoShape 23" descr="4"/>
          <p:cNvSpPr>
            <a:spLocks noChangeArrowheads="1"/>
          </p:cNvSpPr>
          <p:nvPr/>
        </p:nvSpPr>
        <p:spPr bwMode="auto">
          <a:xfrm>
            <a:off x="533400" y="1752600"/>
            <a:ext cx="5715000" cy="4191000"/>
          </a:xfrm>
          <a:prstGeom prst="flowChartPunchedTape">
            <a:avLst/>
          </a:prstGeom>
          <a:blipFill dpi="0" rotWithShape="1">
            <a:blip r:embed="rId11"/>
            <a:srcRect/>
            <a:stretch>
              <a:fillRect/>
            </a:stretch>
          </a:blip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3928" name="AutoShape 24" descr="44"/>
          <p:cNvSpPr>
            <a:spLocks noChangeArrowheads="1"/>
          </p:cNvSpPr>
          <p:nvPr/>
        </p:nvSpPr>
        <p:spPr bwMode="auto">
          <a:xfrm>
            <a:off x="1143000" y="2667000"/>
            <a:ext cx="5562600" cy="2743200"/>
          </a:xfrm>
          <a:prstGeom prst="cloudCallout">
            <a:avLst>
              <a:gd name="adj1" fmla="val -30051"/>
              <a:gd name="adj2" fmla="val 92245"/>
            </a:avLst>
          </a:prstGeom>
          <a:blipFill dpi="0" rotWithShape="1">
            <a:blip r:embed="rId12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zh-CN"/>
          </a:p>
        </p:txBody>
      </p:sp>
      <p:sp>
        <p:nvSpPr>
          <p:cNvPr id="123929" name="AutoShape 25" descr="5555"/>
          <p:cNvSpPr>
            <a:spLocks noChangeArrowheads="1"/>
          </p:cNvSpPr>
          <p:nvPr/>
        </p:nvSpPr>
        <p:spPr bwMode="auto">
          <a:xfrm>
            <a:off x="609600" y="2286000"/>
            <a:ext cx="7010400" cy="3886200"/>
          </a:xfrm>
          <a:prstGeom prst="flowChartPredefinedProcess">
            <a:avLst/>
          </a:prstGeom>
          <a:blipFill dpi="0" rotWithShape="1">
            <a:blip r:embed="rId13"/>
            <a:srcRect/>
            <a:stretch>
              <a:fillRect/>
            </a:stretch>
          </a:blip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3932" name="AutoShape 28" descr="7"/>
          <p:cNvSpPr>
            <a:spLocks noChangeArrowheads="1"/>
          </p:cNvSpPr>
          <p:nvPr/>
        </p:nvSpPr>
        <p:spPr bwMode="auto">
          <a:xfrm>
            <a:off x="1066800" y="2286000"/>
            <a:ext cx="6248400" cy="4114800"/>
          </a:xfrm>
          <a:prstGeom prst="bevel">
            <a:avLst>
              <a:gd name="adj" fmla="val 12500"/>
            </a:avLst>
          </a:prstGeom>
          <a:blipFill dpi="0" rotWithShape="1">
            <a:blip r:embed="rId14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3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239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3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1239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3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239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3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1239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3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39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39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39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3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239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3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1239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3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1239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3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39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39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239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3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9" dur="500"/>
                                        <p:tgtEl>
                                          <p:spTgt spid="1239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3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4" dur="2000"/>
                                        <p:tgtEl>
                                          <p:spTgt spid="1239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3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9" dur="2000"/>
                                        <p:tgtEl>
                                          <p:spTgt spid="1239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3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6" grpId="0"/>
      <p:bldP spid="123907" grpId="0" build="p"/>
      <p:bldP spid="123910" grpId="0" animBg="1"/>
      <p:bldP spid="123919" grpId="0" animBg="1"/>
      <p:bldP spid="123920" grpId="0" animBg="1"/>
      <p:bldP spid="123921" grpId="0" animBg="1"/>
      <p:bldP spid="123922" grpId="0" animBg="1"/>
      <p:bldP spid="123923" grpId="0" animBg="1"/>
      <p:bldP spid="123924" grpId="0" animBg="1"/>
      <p:bldP spid="123925" grpId="0" animBg="1"/>
      <p:bldP spid="123927" grpId="0" animBg="1"/>
      <p:bldP spid="123928" grpId="0" animBg="1"/>
      <p:bldP spid="123929" grpId="0" animBg="1"/>
      <p:bldP spid="12393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灯片编号占位符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51FA1572-ECAE-4977-B6F4-747962F1262F}" type="slidenum">
              <a:rPr lang="en-US" altLang="zh-CN" sz="1400" b="0"/>
              <a:pPr eaLnBrk="1" hangingPunct="1"/>
              <a:t>22</a:t>
            </a:fld>
            <a:endParaRPr lang="en-US" altLang="zh-CN" sz="1400" b="0"/>
          </a:p>
        </p:txBody>
      </p:sp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smtClean="0">
                <a:ea typeface="楷体" pitchFamily="49" charset="-122"/>
              </a:rPr>
              <a:t>珍惜时间的名人名言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en-US" altLang="zh-CN" sz="2800" b="1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zh-CN" sz="2800" b="1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zh-CN" sz="2800" b="1" dirty="0" smtClean="0"/>
              <a:t>⑥.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莫等闲白了少年头，空悲切。       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岳飞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zh-CN" altLang="en-US" sz="2800" b="1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800" b="1" dirty="0" smtClean="0"/>
              <a:t>⑦</a:t>
            </a:r>
            <a:r>
              <a:rPr lang="en-US" altLang="zh-CN" sz="2800" b="1" dirty="0" smtClean="0"/>
              <a:t>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一寸光阴一寸金，寸金难买寸光阴。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罗懋登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zh-CN" altLang="en-US" sz="2800" b="1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800" b="1" dirty="0" smtClean="0"/>
              <a:t>⑧</a:t>
            </a:r>
            <a:r>
              <a:rPr lang="en-US" altLang="zh-CN" sz="2800" b="1" dirty="0" smtClean="0"/>
              <a:t>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时间，就象海绵里的水，只要愿意挤，总还是有的。                            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—— 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鲁迅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zh-CN" altLang="en-US" sz="2800" b="1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800" b="1" dirty="0" smtClean="0"/>
              <a:t>⑨</a:t>
            </a:r>
            <a:r>
              <a:rPr lang="en-US" altLang="zh-CN" sz="2800" b="1" dirty="0" smtClean="0"/>
              <a:t>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放弃时间的人，时间也放弃他。 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莎士比亚</a:t>
            </a:r>
          </a:p>
          <a:p>
            <a:pPr eaLnBrk="1" hangingPunct="1">
              <a:lnSpc>
                <a:spcPct val="80000"/>
              </a:lnSpc>
            </a:pPr>
            <a:endParaRPr lang="en-US" altLang="zh-CN" sz="2800" dirty="0" smtClean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2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2" grpId="0"/>
      <p:bldP spid="12288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灯片编号占位符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8AE3F39C-CF98-4830-A3F5-01231F184360}" type="slidenum">
              <a:rPr lang="en-US" altLang="zh-CN" sz="1400" b="0"/>
              <a:pPr eaLnBrk="1" hangingPunct="1"/>
              <a:t>23</a:t>
            </a:fld>
            <a:endParaRPr lang="en-US" altLang="zh-CN" sz="1400" b="0"/>
          </a:p>
        </p:txBody>
      </p:sp>
      <p:sp>
        <p:nvSpPr>
          <p:cNvPr id="24579" name="Rectangle 4"/>
          <p:cNvSpPr>
            <a:spLocks noChangeArrowheads="1"/>
          </p:cNvSpPr>
          <p:nvPr/>
        </p:nvSpPr>
        <p:spPr bwMode="auto">
          <a:xfrm>
            <a:off x="1981200" y="304800"/>
            <a:ext cx="48704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2010</a:t>
            </a:r>
            <a:r>
              <a:rPr lang="zh-CN" altLang="en-US"/>
              <a:t>年广西高考分数线</a:t>
            </a:r>
          </a:p>
        </p:txBody>
      </p:sp>
      <p:sp>
        <p:nvSpPr>
          <p:cNvPr id="24580" name="Rectangle 5"/>
          <p:cNvSpPr>
            <a:spLocks noChangeArrowheads="1"/>
          </p:cNvSpPr>
          <p:nvPr/>
        </p:nvSpPr>
        <p:spPr bwMode="auto">
          <a:xfrm>
            <a:off x="339725" y="1066800"/>
            <a:ext cx="8153400" cy="527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0" dirty="0"/>
              <a:t>一、普通本</a:t>
            </a:r>
          </a:p>
          <a:p>
            <a:r>
              <a:rPr lang="zh-CN" altLang="en-US" sz="2000" b="0" dirty="0"/>
              <a:t> 一本：理工类</a:t>
            </a:r>
            <a:r>
              <a:rPr lang="en-US" altLang="zh-CN" sz="2000" b="0" dirty="0">
                <a:solidFill>
                  <a:srgbClr val="FF0000"/>
                </a:solidFill>
              </a:rPr>
              <a:t>500</a:t>
            </a:r>
            <a:r>
              <a:rPr lang="zh-CN" altLang="en-US" sz="2000" b="0" dirty="0">
                <a:solidFill>
                  <a:srgbClr val="FF0000"/>
                </a:solidFill>
              </a:rPr>
              <a:t>分，</a:t>
            </a:r>
            <a:r>
              <a:rPr lang="zh-CN" altLang="en-US" sz="2000" b="0" dirty="0"/>
              <a:t>文史类</a:t>
            </a:r>
            <a:r>
              <a:rPr lang="en-US" altLang="zh-CN" sz="2000" b="0" dirty="0">
                <a:solidFill>
                  <a:srgbClr val="FF0000"/>
                </a:solidFill>
              </a:rPr>
              <a:t>510</a:t>
            </a:r>
            <a:r>
              <a:rPr lang="zh-CN" altLang="en-US" sz="2000" b="0" dirty="0">
                <a:solidFill>
                  <a:srgbClr val="FF0000"/>
                </a:solidFill>
              </a:rPr>
              <a:t>分</a:t>
            </a:r>
          </a:p>
          <a:p>
            <a:r>
              <a:rPr lang="zh-CN" altLang="en-US" sz="2000" b="0" dirty="0"/>
              <a:t>    二本：理工类</a:t>
            </a:r>
            <a:r>
              <a:rPr lang="en-US" altLang="zh-CN" sz="2000" b="0" dirty="0">
                <a:solidFill>
                  <a:srgbClr val="0000CC"/>
                </a:solidFill>
              </a:rPr>
              <a:t>433</a:t>
            </a:r>
            <a:r>
              <a:rPr lang="zh-CN" altLang="en-US" sz="2000" b="0" dirty="0">
                <a:solidFill>
                  <a:srgbClr val="0000CC"/>
                </a:solidFill>
              </a:rPr>
              <a:t>分</a:t>
            </a:r>
            <a:r>
              <a:rPr lang="zh-CN" altLang="en-US" sz="2000" b="0" dirty="0"/>
              <a:t>，文史类</a:t>
            </a:r>
            <a:r>
              <a:rPr lang="en-US" altLang="zh-CN" sz="2000" b="0" dirty="0">
                <a:solidFill>
                  <a:srgbClr val="0000CC"/>
                </a:solidFill>
              </a:rPr>
              <a:t>453</a:t>
            </a:r>
            <a:r>
              <a:rPr lang="zh-CN" altLang="en-US" sz="2000" b="0" dirty="0">
                <a:solidFill>
                  <a:srgbClr val="0000CC"/>
                </a:solidFill>
              </a:rPr>
              <a:t>分。</a:t>
            </a:r>
            <a:r>
              <a:rPr lang="zh-CN" altLang="en-US" sz="2000" b="0" dirty="0"/>
              <a:t> </a:t>
            </a:r>
          </a:p>
          <a:p>
            <a:r>
              <a:rPr lang="zh-CN" altLang="en-US" sz="2000" b="0" dirty="0"/>
              <a:t>    三本：理工类</a:t>
            </a:r>
            <a:r>
              <a:rPr lang="en-US" altLang="zh-CN" sz="2000" b="0" dirty="0"/>
              <a:t>351</a:t>
            </a:r>
            <a:r>
              <a:rPr lang="zh-CN" altLang="en-US" sz="2000" b="0" dirty="0"/>
              <a:t>分，文史类</a:t>
            </a:r>
            <a:r>
              <a:rPr lang="en-US" altLang="zh-CN" sz="2000" b="0" dirty="0"/>
              <a:t>383</a:t>
            </a:r>
            <a:r>
              <a:rPr lang="zh-CN" altLang="en-US" sz="2000" b="0" dirty="0"/>
              <a:t>分    </a:t>
            </a:r>
          </a:p>
          <a:p>
            <a:r>
              <a:rPr lang="zh-CN" altLang="en-US" sz="2000" b="0" dirty="0"/>
              <a:t>    高职高专：理工类、文史类</a:t>
            </a:r>
            <a:r>
              <a:rPr lang="en-US" altLang="zh-CN" sz="2000" b="0" dirty="0"/>
              <a:t>210</a:t>
            </a:r>
            <a:r>
              <a:rPr lang="zh-CN" altLang="en-US" sz="2000" b="0" dirty="0"/>
              <a:t>分。 </a:t>
            </a:r>
          </a:p>
          <a:p>
            <a:r>
              <a:rPr lang="zh-CN" altLang="en-US" sz="2000" b="0" dirty="0"/>
              <a:t>二、体育类录取分数线 </a:t>
            </a:r>
            <a:br>
              <a:rPr lang="zh-CN" altLang="en-US" sz="2000" b="0" dirty="0"/>
            </a:br>
            <a:r>
              <a:rPr lang="zh-CN" altLang="en-US" sz="2000" b="0" dirty="0"/>
              <a:t>    普通本科</a:t>
            </a:r>
            <a:r>
              <a:rPr lang="en-US" altLang="zh-CN" sz="2000" b="0" dirty="0"/>
              <a:t>(</a:t>
            </a:r>
            <a:r>
              <a:rPr lang="zh-CN" altLang="en-US" sz="2000" b="0" dirty="0"/>
              <a:t>文化</a:t>
            </a:r>
            <a:r>
              <a:rPr lang="en-US" altLang="zh-CN" sz="2000" b="0" dirty="0"/>
              <a:t>/</a:t>
            </a:r>
            <a:r>
              <a:rPr lang="zh-CN" altLang="en-US" sz="2000" b="0" dirty="0"/>
              <a:t>术科</a:t>
            </a:r>
            <a:r>
              <a:rPr lang="en-US" altLang="zh-CN" sz="2000" b="0" dirty="0"/>
              <a:t>)</a:t>
            </a:r>
            <a:r>
              <a:rPr lang="zh-CN" altLang="en-US" sz="2000" b="0" dirty="0"/>
              <a:t>：</a:t>
            </a:r>
            <a:r>
              <a:rPr lang="en-US" altLang="zh-CN" sz="2000" b="0" dirty="0"/>
              <a:t>284</a:t>
            </a:r>
            <a:r>
              <a:rPr lang="zh-CN" altLang="en-US" sz="2000" b="0" dirty="0"/>
              <a:t>分</a:t>
            </a:r>
            <a:r>
              <a:rPr lang="en-US" altLang="zh-CN" sz="2000" b="0" dirty="0"/>
              <a:t>/ 83</a:t>
            </a:r>
            <a:r>
              <a:rPr lang="zh-CN" altLang="en-US" sz="2000" b="0" dirty="0"/>
              <a:t>分。 </a:t>
            </a:r>
            <a:br>
              <a:rPr lang="zh-CN" altLang="en-US" sz="2000" b="0" dirty="0"/>
            </a:br>
            <a:r>
              <a:rPr lang="zh-CN" altLang="en-US" sz="2000" b="0" dirty="0"/>
              <a:t>    独立学院本科</a:t>
            </a:r>
            <a:r>
              <a:rPr lang="en-US" altLang="zh-CN" sz="2000" b="0" dirty="0"/>
              <a:t>(</a:t>
            </a:r>
            <a:r>
              <a:rPr lang="zh-CN" altLang="en-US" sz="2000" b="0" dirty="0"/>
              <a:t>文化</a:t>
            </a:r>
            <a:r>
              <a:rPr lang="en-US" altLang="zh-CN" sz="2000" b="0" dirty="0"/>
              <a:t>/</a:t>
            </a:r>
            <a:r>
              <a:rPr lang="zh-CN" altLang="en-US" sz="2000" b="0" dirty="0"/>
              <a:t>术科</a:t>
            </a:r>
            <a:r>
              <a:rPr lang="en-US" altLang="zh-CN" sz="2000" b="0" dirty="0"/>
              <a:t>)</a:t>
            </a:r>
            <a:r>
              <a:rPr lang="zh-CN" altLang="en-US" sz="2000" b="0" dirty="0"/>
              <a:t>：</a:t>
            </a:r>
            <a:r>
              <a:rPr lang="en-US" altLang="zh-CN" sz="2000" b="0" dirty="0"/>
              <a:t>247</a:t>
            </a:r>
            <a:r>
              <a:rPr lang="zh-CN" altLang="en-US" sz="2000" b="0" dirty="0"/>
              <a:t>分</a:t>
            </a:r>
            <a:r>
              <a:rPr lang="en-US" altLang="zh-CN" sz="2000" b="0" dirty="0"/>
              <a:t>/ 72</a:t>
            </a:r>
            <a:r>
              <a:rPr lang="zh-CN" altLang="en-US" sz="2000" b="0" dirty="0"/>
              <a:t>分。 </a:t>
            </a:r>
            <a:br>
              <a:rPr lang="zh-CN" altLang="en-US" sz="2000" b="0" dirty="0"/>
            </a:br>
            <a:r>
              <a:rPr lang="zh-CN" altLang="en-US" sz="2000" b="0" dirty="0"/>
              <a:t>    高职高专</a:t>
            </a:r>
            <a:r>
              <a:rPr lang="en-US" altLang="zh-CN" sz="2000" b="0" dirty="0"/>
              <a:t>(</a:t>
            </a:r>
            <a:r>
              <a:rPr lang="zh-CN" altLang="en-US" sz="2000" b="0" dirty="0"/>
              <a:t>文化</a:t>
            </a:r>
            <a:r>
              <a:rPr lang="en-US" altLang="zh-CN" sz="2000" b="0" dirty="0"/>
              <a:t>/</a:t>
            </a:r>
            <a:r>
              <a:rPr lang="zh-CN" altLang="en-US" sz="2000" b="0" dirty="0"/>
              <a:t>术科</a:t>
            </a:r>
            <a:r>
              <a:rPr lang="en-US" altLang="zh-CN" sz="2000" b="0" dirty="0"/>
              <a:t>)</a:t>
            </a:r>
            <a:r>
              <a:rPr lang="zh-CN" altLang="en-US" sz="2000" b="0" dirty="0"/>
              <a:t>：</a:t>
            </a:r>
            <a:r>
              <a:rPr lang="en-US" altLang="zh-CN" sz="2000" b="0" dirty="0"/>
              <a:t>180</a:t>
            </a:r>
            <a:r>
              <a:rPr lang="zh-CN" altLang="en-US" sz="2000" b="0" dirty="0"/>
              <a:t>分</a:t>
            </a:r>
            <a:r>
              <a:rPr lang="en-US" altLang="zh-CN" sz="2000" b="0" dirty="0"/>
              <a:t>/ 60</a:t>
            </a:r>
            <a:r>
              <a:rPr lang="zh-CN" altLang="en-US" sz="2000" b="0" dirty="0"/>
              <a:t>分。 </a:t>
            </a:r>
            <a:br>
              <a:rPr lang="zh-CN" altLang="en-US" sz="2000" b="0" dirty="0"/>
            </a:br>
            <a:r>
              <a:rPr lang="zh-CN" altLang="en-US" sz="2000" b="0" dirty="0"/>
              <a:t>三、艺术类文化分数线 </a:t>
            </a:r>
            <a:br>
              <a:rPr lang="zh-CN" altLang="en-US" sz="2000" b="0" dirty="0"/>
            </a:br>
            <a:r>
              <a:rPr lang="zh-CN" altLang="en-US" sz="2000" b="0" dirty="0"/>
              <a:t>    各批次文化分的最低控制分数线分别为： </a:t>
            </a:r>
            <a:br>
              <a:rPr lang="zh-CN" altLang="en-US" sz="2000" b="0" dirty="0"/>
            </a:br>
            <a:r>
              <a:rPr lang="zh-CN" altLang="en-US" sz="2000" b="0" dirty="0"/>
              <a:t>    普通本科 </a:t>
            </a:r>
            <a:br>
              <a:rPr lang="zh-CN" altLang="en-US" sz="2000" b="0" dirty="0"/>
            </a:br>
            <a:r>
              <a:rPr lang="zh-CN" altLang="en-US" sz="2000" b="0" dirty="0"/>
              <a:t>    艺术理类：</a:t>
            </a:r>
            <a:r>
              <a:rPr lang="en-US" altLang="zh-CN" sz="2000" b="0" dirty="0"/>
              <a:t>281</a:t>
            </a:r>
            <a:r>
              <a:rPr lang="zh-CN" altLang="en-US" sz="2000" b="0" dirty="0"/>
              <a:t>分 艺术文类：</a:t>
            </a:r>
            <a:r>
              <a:rPr lang="en-US" altLang="zh-CN" sz="2000" b="0" dirty="0"/>
              <a:t>294</a:t>
            </a:r>
            <a:r>
              <a:rPr lang="zh-CN" altLang="en-US" sz="2000" b="0" dirty="0"/>
              <a:t>分 </a:t>
            </a:r>
            <a:br>
              <a:rPr lang="zh-CN" altLang="en-US" sz="2000" b="0" dirty="0"/>
            </a:br>
            <a:r>
              <a:rPr lang="zh-CN" altLang="en-US" sz="2000" b="0" dirty="0"/>
              <a:t>    独立学院本科 </a:t>
            </a:r>
            <a:br>
              <a:rPr lang="zh-CN" altLang="en-US" sz="2000" b="0" dirty="0"/>
            </a:br>
            <a:r>
              <a:rPr lang="zh-CN" altLang="en-US" sz="2000" b="0" dirty="0"/>
              <a:t>    艺术理类：</a:t>
            </a:r>
            <a:r>
              <a:rPr lang="en-US" altLang="zh-CN" sz="2000" b="0" dirty="0"/>
              <a:t>228</a:t>
            </a:r>
            <a:r>
              <a:rPr lang="zh-CN" altLang="en-US" sz="2000" b="0" dirty="0"/>
              <a:t>分 艺术文类：</a:t>
            </a:r>
            <a:r>
              <a:rPr lang="en-US" altLang="zh-CN" sz="2000" b="0" dirty="0"/>
              <a:t>249</a:t>
            </a:r>
            <a:r>
              <a:rPr lang="zh-CN" altLang="en-US" sz="2000" b="0" dirty="0"/>
              <a:t>分 </a:t>
            </a:r>
            <a:br>
              <a:rPr lang="zh-CN" altLang="en-US" sz="2000" b="0" dirty="0"/>
            </a:br>
            <a:r>
              <a:rPr lang="zh-CN" altLang="en-US" sz="2000" b="0" dirty="0"/>
              <a:t>    高职高专 </a:t>
            </a:r>
            <a:br>
              <a:rPr lang="zh-CN" altLang="en-US" sz="2000" b="0" dirty="0"/>
            </a:br>
            <a:r>
              <a:rPr lang="zh-CN" altLang="en-US" sz="2000" b="0" dirty="0"/>
              <a:t>    艺术理类：</a:t>
            </a:r>
            <a:r>
              <a:rPr lang="en-US" altLang="zh-CN" sz="2000" b="0" dirty="0"/>
              <a:t>147</a:t>
            </a:r>
            <a:r>
              <a:rPr lang="zh-CN" altLang="en-US" sz="2000" b="0" dirty="0"/>
              <a:t>分 艺术文类：</a:t>
            </a:r>
            <a:r>
              <a:rPr lang="en-US" altLang="zh-CN" sz="2000" b="0" dirty="0"/>
              <a:t>147</a:t>
            </a:r>
            <a:r>
              <a:rPr lang="zh-CN" altLang="en-US" sz="2000" b="0" dirty="0"/>
              <a:t>分</a:t>
            </a:r>
            <a:r>
              <a:rPr lang="zh-CN" altLang="en-US" sz="20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灯片编号占位符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6455C453-7D6E-442D-84A8-D650D69D54DF}" type="slidenum">
              <a:rPr lang="en-US" altLang="zh-CN" sz="1400" b="0"/>
              <a:pPr eaLnBrk="1" hangingPunct="1"/>
              <a:t>24</a:t>
            </a:fld>
            <a:endParaRPr lang="en-US" altLang="zh-CN" sz="1400" b="0"/>
          </a:p>
        </p:txBody>
      </p:sp>
      <p:sp>
        <p:nvSpPr>
          <p:cNvPr id="25603" name="Text Box 4"/>
          <p:cNvSpPr txBox="1">
            <a:spLocks noChangeArrowheads="1"/>
          </p:cNvSpPr>
          <p:nvPr/>
        </p:nvSpPr>
        <p:spPr bwMode="auto">
          <a:xfrm>
            <a:off x="1143000" y="838200"/>
            <a:ext cx="6858000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en-US" dirty="0"/>
              <a:t>你定好你的高考分数了吗？三年时间不算长，辛苦三年，幸福三代人！考场如战场，珍惜时间，把握现在！</a:t>
            </a:r>
          </a:p>
        </p:txBody>
      </p:sp>
      <p:sp>
        <p:nvSpPr>
          <p:cNvPr id="136197" name="WordArt 5"/>
          <p:cNvSpPr>
            <a:spLocks noChangeArrowheads="1" noChangeShapeType="1" noTextEdit="1"/>
          </p:cNvSpPr>
          <p:nvPr/>
        </p:nvSpPr>
        <p:spPr bwMode="auto">
          <a:xfrm>
            <a:off x="4800600" y="2971800"/>
            <a:ext cx="3771900" cy="13716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r>
              <a:rPr lang="en-US" altLang="zh-CN" sz="48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宋体"/>
                <a:ea typeface="宋体"/>
              </a:rPr>
              <a:t>Keep moving!</a:t>
            </a:r>
            <a:endParaRPr lang="zh-CN" altLang="en-US" sz="4800" kern="1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宋体"/>
              <a:ea typeface="宋体"/>
            </a:endParaRPr>
          </a:p>
        </p:txBody>
      </p:sp>
      <p:pic>
        <p:nvPicPr>
          <p:cNvPr id="25605" name="Picture 6" descr="200711101537229687780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8400" y="4724400"/>
            <a:ext cx="34544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6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6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6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6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1361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7" grpId="0" animBg="1"/>
      <p:bldP spid="136197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灯片编号占位符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5D142B97-DA05-4501-98DA-92D078360562}" type="slidenum">
              <a:rPr lang="en-US" altLang="zh-CN" sz="1400" b="0"/>
              <a:pPr eaLnBrk="1" hangingPunct="1"/>
              <a:t>25</a:t>
            </a:fld>
            <a:endParaRPr lang="en-US" altLang="zh-CN" sz="1400" b="0"/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1524000" y="762000"/>
            <a:ext cx="6019800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en-US" dirty="0">
                <a:ea typeface="楷体" pitchFamily="49" charset="-122"/>
              </a:rPr>
              <a:t>高一的学习生活对于我们来说是艰苦而又富有挑战的生活，别让人生当中最美好的时光从你的身边偷偷溜走，把时间利用起来吧，做一个善用时间的强者，而不做浪费时间的恶人。</a:t>
            </a:r>
          </a:p>
        </p:txBody>
      </p:sp>
      <p:sp>
        <p:nvSpPr>
          <p:cNvPr id="26629" name="Text Box 6"/>
          <p:cNvSpPr txBox="1">
            <a:spLocks noChangeArrowheads="1"/>
          </p:cNvSpPr>
          <p:nvPr/>
        </p:nvSpPr>
        <p:spPr bwMode="auto">
          <a:xfrm>
            <a:off x="0" y="3657600"/>
            <a:ext cx="7010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zh-CN" altLang="zh-CN" b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灯片编号占位符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1E01ECBB-976A-46B6-88C1-11D649B9451E}" type="slidenum">
              <a:rPr lang="en-US" altLang="zh-CN" sz="1400" b="0"/>
              <a:pPr eaLnBrk="1" hangingPunct="1"/>
              <a:t>26</a:t>
            </a:fld>
            <a:endParaRPr lang="en-US" altLang="zh-CN" sz="1400" b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给自己制定一个有时间期限的学习目标。</a:t>
            </a:r>
            <a:r>
              <a:rPr lang="en-US" altLang="zh-CN" b="1" dirty="0" smtClean="0">
                <a:latin typeface="楷体" pitchFamily="49" charset="-122"/>
                <a:ea typeface="楷体" pitchFamily="49" charset="-122"/>
              </a:rPr>
              <a:t>(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如为自己定一个星期目标</a:t>
            </a:r>
            <a:r>
              <a:rPr lang="en-US" altLang="zh-CN" b="1" dirty="0" smtClean="0">
                <a:latin typeface="楷体" pitchFamily="49" charset="-122"/>
                <a:ea typeface="楷体" pitchFamily="49" charset="-122"/>
              </a:rPr>
              <a:t>)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合理安排好各科的学习时间，尤其做好文理科时间的分配。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找出自己一天当中的时间盲点，利用这些时间给自己创造学习的机会。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努力让自己的每一秒钟都过得充实有意义。</a:t>
            </a:r>
            <a:endParaRPr lang="zh-CN" altLang="en-US" dirty="0" smtClean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4820" name="WordArt 4"/>
          <p:cNvSpPr>
            <a:spLocks noChangeArrowheads="1" noChangeShapeType="1" noTextEdit="1"/>
          </p:cNvSpPr>
          <p:nvPr/>
        </p:nvSpPr>
        <p:spPr bwMode="auto">
          <a:xfrm>
            <a:off x="3124200" y="533400"/>
            <a:ext cx="3048000" cy="12954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r>
              <a:rPr lang="en-US" altLang="zh-CN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宋体"/>
                <a:ea typeface="宋体"/>
              </a:rPr>
              <a:t>Suggestions</a:t>
            </a:r>
            <a:endParaRPr lang="zh-CN" altLang="en-US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latin typeface="宋体"/>
              <a:ea typeface="宋体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/>
      <p:bldP spid="3482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灯片编号占位符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E91ABE23-912B-4F7D-B131-61A5AC17DCF0}" type="slidenum">
              <a:rPr lang="en-US" altLang="zh-CN" sz="1400" b="0"/>
              <a:pPr eaLnBrk="1" hangingPunct="1"/>
              <a:t>27</a:t>
            </a:fld>
            <a:endParaRPr lang="en-US" altLang="zh-CN" sz="1400" b="0"/>
          </a:p>
        </p:txBody>
      </p:sp>
      <p:pic>
        <p:nvPicPr>
          <p:cNvPr id="28675" name="Picture 5" descr="９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1828800" y="1946275"/>
            <a:ext cx="5562600" cy="338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en-US">
                <a:ea typeface="楷体" pitchFamily="49" charset="-122"/>
              </a:rPr>
              <a:t>带着一脸的兴奋和茫然，我们已经度过了高一的两个月，时间在我们面前匆匆划过，留下一道道优美的弧线，或许也留下了挥之不去的遗憾</a:t>
            </a:r>
            <a:r>
              <a:rPr lang="en-US" altLang="zh-CN">
                <a:latin typeface="楷体" pitchFamily="49" charset="-122"/>
                <a:ea typeface="楷体" pitchFamily="49" charset="-122"/>
              </a:rPr>
              <a:t>……</a:t>
            </a:r>
            <a:endParaRPr lang="en-US" altLang="zh-CN"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课件１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8" name="灯片编号占位符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7B2639BA-012D-4347-9779-7ED357A28FA5}" type="slidenum">
              <a:rPr lang="en-US" altLang="zh-CN" sz="1400" b="0"/>
              <a:pPr eaLnBrk="1" hangingPunct="1"/>
              <a:t>28</a:t>
            </a:fld>
            <a:endParaRPr lang="en-US" altLang="zh-CN" sz="1400" b="0"/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571500" y="1351508"/>
            <a:ext cx="6172200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en-US" sz="6600" dirty="0">
                <a:ea typeface="楷体" pitchFamily="49" charset="-122"/>
              </a:rPr>
              <a:t>对于时间我们别无他法，唯有珍惜时间，持之以恒！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课件１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2" name="灯片编号占位符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8254157F-AB16-4931-8398-B92BAA03A51F}" type="slidenum">
              <a:rPr lang="en-US" altLang="zh-CN" sz="1400" b="0"/>
              <a:pPr eaLnBrk="1" hangingPunct="1"/>
              <a:t>29</a:t>
            </a:fld>
            <a:endParaRPr lang="en-US" altLang="zh-CN" sz="1400" b="0"/>
          </a:p>
        </p:txBody>
      </p:sp>
      <p:sp>
        <p:nvSpPr>
          <p:cNvPr id="65542" name="Text Box 6"/>
          <p:cNvSpPr txBox="1">
            <a:spLocks noChangeArrowheads="1"/>
          </p:cNvSpPr>
          <p:nvPr/>
        </p:nvSpPr>
        <p:spPr bwMode="auto">
          <a:xfrm>
            <a:off x="5318125" y="533400"/>
            <a:ext cx="1190625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en-US" sz="66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珍 惜 时 间</a:t>
            </a:r>
            <a:endParaRPr lang="zh-CN" altLang="en-US" sz="6600" b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5543" name="Text Box 7"/>
          <p:cNvSpPr txBox="1">
            <a:spLocks noChangeArrowheads="1"/>
          </p:cNvSpPr>
          <p:nvPr/>
        </p:nvSpPr>
        <p:spPr bwMode="auto">
          <a:xfrm>
            <a:off x="2276296" y="1066800"/>
            <a:ext cx="1200329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en-US" sz="66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持 之 以 </a:t>
            </a:r>
            <a:r>
              <a:rPr lang="zh-CN" altLang="en-US" sz="66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恒 </a:t>
            </a:r>
            <a:endParaRPr lang="zh-CN" altLang="en-US" sz="66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655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655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1000"/>
                                        <p:tgtEl>
                                          <p:spTgt spid="655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1000"/>
                                        <p:tgtEl>
                                          <p:spTgt spid="655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000"/>
                                        <p:tgtEl>
                                          <p:spTgt spid="655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灯片编号占位符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5B109362-C07F-4E38-B564-7D30DCFD9AE9}" type="slidenum">
              <a:rPr lang="en-US" altLang="zh-CN" sz="1400" b="0"/>
              <a:pPr eaLnBrk="1" hangingPunct="1"/>
              <a:t>3</a:t>
            </a:fld>
            <a:endParaRPr lang="en-US" altLang="zh-CN" sz="1400" b="0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5029200" y="266700"/>
            <a:ext cx="4038600" cy="613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en-US" dirty="0">
                <a:ea typeface="楷体" pitchFamily="49" charset="-122"/>
              </a:rPr>
              <a:t>最后我们来看看结果。大部分同学留下来的也许都是时间，因为只要还有时间，我们就有希望去获取其他四样我们认为重要的事物。可是现实却是最残酷的，我们恰恰最留不住的就是－－</a:t>
            </a:r>
            <a:r>
              <a:rPr lang="zh-CN" altLang="en-US" dirty="0">
                <a:solidFill>
                  <a:srgbClr val="3333FF"/>
                </a:solidFill>
                <a:ea typeface="楷体" pitchFamily="49" charset="-122"/>
              </a:rPr>
              <a:t>时间</a:t>
            </a:r>
            <a:r>
              <a:rPr lang="zh-CN" altLang="en-US" dirty="0">
                <a:ea typeface="楷体" pitchFamily="49" charset="-122"/>
              </a:rPr>
              <a:t>。</a:t>
            </a:r>
          </a:p>
        </p:txBody>
      </p:sp>
      <p:pic>
        <p:nvPicPr>
          <p:cNvPr id="4100" name="Picture 6" descr="2006042912034232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876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课件１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6" name="灯片编号占位符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331A4062-30F9-4145-86BC-49F13B139195}" type="slidenum">
              <a:rPr lang="en-US" altLang="zh-CN" sz="1400" b="0"/>
              <a:pPr eaLnBrk="1" hangingPunct="1"/>
              <a:t>30</a:t>
            </a:fld>
            <a:endParaRPr lang="en-US" altLang="zh-CN" sz="1400" b="0"/>
          </a:p>
        </p:txBody>
      </p:sp>
      <p:sp>
        <p:nvSpPr>
          <p:cNvPr id="131075" name="Text Box 3"/>
          <p:cNvSpPr txBox="1">
            <a:spLocks noChangeArrowheads="1"/>
          </p:cNvSpPr>
          <p:nvPr/>
        </p:nvSpPr>
        <p:spPr bwMode="auto">
          <a:xfrm>
            <a:off x="1828800" y="2362200"/>
            <a:ext cx="5562600" cy="192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800" dirty="0">
                <a:solidFill>
                  <a:srgbClr val="FF0000"/>
                </a:solidFill>
                <a:ea typeface="楷体" pitchFamily="49" charset="-122"/>
              </a:rPr>
              <a:t>激情燃烧高中岁月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4800" dirty="0">
                <a:solidFill>
                  <a:srgbClr val="FF0000"/>
                </a:solidFill>
                <a:ea typeface="楷体" pitchFamily="49" charset="-122"/>
              </a:rPr>
              <a:t>不留遗憾高考之时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6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31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31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31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灯片编号占位符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19869AB1-0C0D-47BC-A544-D2D3ED00DEDF}" type="slidenum">
              <a:rPr lang="en-US" altLang="zh-CN" sz="1400" b="0"/>
              <a:pPr eaLnBrk="1" hangingPunct="1"/>
              <a:t>31</a:t>
            </a:fld>
            <a:endParaRPr lang="en-US" altLang="zh-CN" sz="1400" b="0"/>
          </a:p>
        </p:txBody>
      </p:sp>
      <p:sp>
        <p:nvSpPr>
          <p:cNvPr id="134148" name="WordArt 4"/>
          <p:cNvSpPr>
            <a:spLocks noChangeArrowheads="1" noChangeShapeType="1" noTextEdit="1"/>
          </p:cNvSpPr>
          <p:nvPr/>
        </p:nvSpPr>
        <p:spPr bwMode="auto">
          <a:xfrm>
            <a:off x="1447800" y="1981200"/>
            <a:ext cx="5638800" cy="2819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楷体"/>
                <a:ea typeface="楷体"/>
              </a:rPr>
              <a:t>祝大家学习进步</a:t>
            </a:r>
          </a:p>
        </p:txBody>
      </p:sp>
      <p:pic>
        <p:nvPicPr>
          <p:cNvPr id="32772" name="Picture 5" descr="wMTpQ==_lYHjyDKqKEU4(1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381000"/>
            <a:ext cx="3581400" cy="317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4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4" y="4437112"/>
            <a:ext cx="645557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www.1ppt.com/moban/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www.1ppt.com/hangye/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www.1ppt.com/jieri/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www.1ppt.com/sucai/</a:t>
            </a:r>
            <a:endParaRPr lang="en-US" altLang="zh-CN" sz="1100" b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www.1ppt.com/beijing/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www.1ppt.com/tubiao/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www.1ppt.com/xiazai/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www.1ppt.com/powerpoint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www.1ppt.com/word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www.1ppt.com/excel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www.1ppt.com/ziliao/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www.1ppt.com/kejian/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www.1ppt.com/fanwen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www.1ppt.com/shiti/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b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www.1ppt.com/jiaoan/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8"/>
              </a:rPr>
              <a:t>www.1ppt.cn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b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9144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b="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802" y="315180"/>
            <a:ext cx="7711638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3097345"/>
            <a:ext cx="4103687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l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b="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b="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b="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b="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b="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3097345"/>
            <a:ext cx="4103688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l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b="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b="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b="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4001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676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灯片编号占位符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8354FB4E-8385-4F5B-9EBB-34CF61FCBCC2}" type="slidenum">
              <a:rPr lang="en-US" altLang="zh-CN" sz="1400" b="0"/>
              <a:pPr eaLnBrk="1" hangingPunct="1"/>
              <a:t>4</a:t>
            </a:fld>
            <a:endParaRPr lang="en-US" altLang="zh-CN" sz="1400" b="0"/>
          </a:p>
        </p:txBody>
      </p:sp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dirty="0" smtClean="0">
                <a:solidFill>
                  <a:srgbClr val="008000"/>
                </a:solidFill>
                <a:ea typeface="楷体" pitchFamily="49" charset="-122"/>
              </a:rPr>
              <a:t>珍惜时间</a:t>
            </a:r>
            <a:endParaRPr lang="zh-CN" altLang="en-US" dirty="0" smtClean="0">
              <a:ea typeface="楷体" pitchFamily="49" charset="-122"/>
              <a:hlinkClick r:id="rId2" action="ppaction://hlinkfile"/>
            </a:endParaRP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杨柳枯了，有再青的时候。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桃花谢了，有再开的时候。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燕子飞了，有再来的时候。           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然而有一样东西却是一去不复返。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它给勤奋者留下智慧和力量，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它给懒惰者留下空虚和懊悔。 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它是组成生命的材料，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它是衡量重量的标准，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它就是时间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！</a:t>
            </a:r>
            <a:endParaRPr lang="zh-CN" altLang="en-US" b="1" dirty="0" smtClean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5125" name="Picture 4" descr="2007410222258903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228600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96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58" grpId="0"/>
      <p:bldP spid="9625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灯片编号占位符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1A9ADE7A-4976-4EF4-992C-66D2010EFC4D}" type="slidenum">
              <a:rPr lang="en-US" altLang="zh-CN" sz="1400" b="0"/>
              <a:pPr eaLnBrk="1" hangingPunct="1"/>
              <a:t>5</a:t>
            </a:fld>
            <a:endParaRPr lang="en-US" altLang="zh-CN" sz="1400" b="0"/>
          </a:p>
        </p:txBody>
      </p:sp>
      <p:pic>
        <p:nvPicPr>
          <p:cNvPr id="6147" name="Picture 4" descr="１１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1752600" y="9525"/>
            <a:ext cx="7239000" cy="338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en-US" dirty="0">
                <a:latin typeface="楷体" pitchFamily="49" charset="-122"/>
                <a:ea typeface="楷体" pitchFamily="49" charset="-122"/>
              </a:rPr>
              <a:t>想象有一家银行每天早上都在你的帐户里存入＄</a:t>
            </a:r>
            <a:r>
              <a:rPr lang="en-US" altLang="zh-CN" dirty="0">
                <a:latin typeface="楷体" pitchFamily="49" charset="-122"/>
                <a:ea typeface="楷体" pitchFamily="49" charset="-122"/>
              </a:rPr>
              <a:t>86,400</a:t>
            </a:r>
            <a:r>
              <a:rPr lang="zh-CN" altLang="en-US" dirty="0">
                <a:latin typeface="楷体" pitchFamily="49" charset="-122"/>
                <a:ea typeface="楷体" pitchFamily="49" charset="-122"/>
              </a:rPr>
              <a:t>，可是每天的帐户余额都不能结转到明天，一到结算时间，银行就会把你当日未用尽的款项全数删除。 </a:t>
            </a:r>
            <a:br>
              <a:rPr lang="zh-CN" altLang="en-US" dirty="0">
                <a:latin typeface="楷体" pitchFamily="49" charset="-122"/>
                <a:ea typeface="楷体" pitchFamily="49" charset="-122"/>
              </a:rPr>
            </a:br>
            <a:r>
              <a:rPr lang="zh-CN" altLang="en-US" dirty="0">
                <a:solidFill>
                  <a:srgbClr val="FF33CC"/>
                </a:solidFill>
                <a:latin typeface="楷体" pitchFamily="49" charset="-122"/>
                <a:ea typeface="楷体" pitchFamily="49" charset="-122"/>
              </a:rPr>
              <a:t>这种情况下你会怎么做呢？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0" y="3657600"/>
            <a:ext cx="6019800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en-US">
                <a:latin typeface="楷体" pitchFamily="49" charset="-122"/>
                <a:ea typeface="楷体" pitchFamily="49" charset="-122"/>
              </a:rPr>
              <a:t>当然， 每天不留分文地全数提领是最佳选择。  </a:t>
            </a:r>
            <a:br>
              <a:rPr lang="zh-CN" altLang="en-US">
                <a:latin typeface="楷体" pitchFamily="49" charset="-122"/>
                <a:ea typeface="楷体" pitchFamily="49" charset="-122"/>
              </a:rPr>
            </a:br>
            <a:endParaRPr lang="zh-CN" altLang="en-US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-152400" y="4800600"/>
            <a:ext cx="6934200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en-US">
                <a:latin typeface="楷体" pitchFamily="49" charset="-122"/>
                <a:ea typeface="楷体" pitchFamily="49" charset="-122"/>
              </a:rPr>
              <a:t>你可能不晓得，其实我们每个人都有这样的一个银行，她的名字是</a:t>
            </a:r>
            <a:br>
              <a:rPr lang="zh-CN" altLang="en-US">
                <a:latin typeface="楷体" pitchFamily="49" charset="-122"/>
                <a:ea typeface="楷体" pitchFamily="49" charset="-122"/>
              </a:rPr>
            </a:br>
            <a:endParaRPr lang="zh-CN" altLang="en-US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457200" y="5943600"/>
            <a:ext cx="4038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>
                <a:solidFill>
                  <a:srgbClr val="3333FF"/>
                </a:solidFill>
                <a:latin typeface="楷体" pitchFamily="49" charset="-122"/>
                <a:ea typeface="楷体" pitchFamily="49" charset="-122"/>
              </a:rPr>
              <a:t>「时间</a:t>
            </a:r>
            <a:r>
              <a:rPr lang="en-US" altLang="zh-CN">
                <a:solidFill>
                  <a:srgbClr val="3333FF"/>
                </a:solidFill>
                <a:latin typeface="楷体" pitchFamily="49" charset="-122"/>
                <a:ea typeface="楷体" pitchFamily="49" charset="-122"/>
              </a:rPr>
              <a:t>(TIME)</a:t>
            </a:r>
            <a:r>
              <a:rPr lang="zh-CN" altLang="en-US">
                <a:solidFill>
                  <a:srgbClr val="3333FF"/>
                </a:solidFill>
                <a:latin typeface="楷体" pitchFamily="49" charset="-122"/>
                <a:ea typeface="楷体" pitchFamily="49" charset="-122"/>
              </a:rPr>
              <a:t>」。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8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8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8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133600" y="2047322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sp>
        <p:nvSpPr>
          <p:cNvPr id="7170" name="灯片编号占位符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202AFF16-774F-493B-99D2-95639045C6B6}" type="slidenum">
              <a:rPr lang="en-US" altLang="zh-CN" sz="1400" b="0"/>
              <a:pPr eaLnBrk="1" hangingPunct="1"/>
              <a:t>6</a:t>
            </a:fld>
            <a:endParaRPr lang="en-US" altLang="zh-CN" sz="1400" b="0"/>
          </a:p>
        </p:txBody>
      </p:sp>
      <p:pic>
        <p:nvPicPr>
          <p:cNvPr id="7171" name="Picture 4" descr="１１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828800" y="0"/>
            <a:ext cx="7315200" cy="252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每天早上「时间银行」总会为你在帐户里自动存入</a:t>
            </a: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86400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秒；一到晚上，她也会自动地把你当日虚掷掉的光阴全数注销，没有分秒可以结转到明天，你也不能提前预支片刻。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0" y="2895600"/>
            <a:ext cx="6172200" cy="374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en-US" sz="3000">
                <a:solidFill>
                  <a:srgbClr val="3333FF"/>
                </a:solidFill>
                <a:ea typeface="楷体" pitchFamily="49" charset="-122"/>
              </a:rPr>
              <a:t>如果你没能适当使用这些时间存款，损失掉的只有你自己会承担。没有回头重来，也不能预提明天，你必须根据你所拥有的这些时间存款而活在现在。你应该善加投资运用，以换取最大的健康、快乐与成功。时间总是不停地在运转，努力让每个今天都有最佳收获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灯片编号占位符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177EC8E8-4D0F-4D39-8400-2D5C5BB2DFE5}" type="slidenum">
              <a:rPr lang="en-US" altLang="zh-CN" sz="1400" b="0"/>
              <a:pPr eaLnBrk="1" hangingPunct="1"/>
              <a:t>7</a:t>
            </a:fld>
            <a:endParaRPr lang="en-US" altLang="zh-CN" sz="1400" b="0"/>
          </a:p>
        </p:txBody>
      </p:sp>
      <p:pic>
        <p:nvPicPr>
          <p:cNvPr id="8195" name="Picture 2" descr="课件１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4800" b="1" dirty="0" smtClean="0">
                <a:ea typeface="楷体" pitchFamily="49" charset="-122"/>
              </a:rPr>
              <a:t>体会时间的价值</a:t>
            </a:r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zh-CN" altLang="en-US" b="1" dirty="0" smtClean="0">
                <a:ea typeface="楷体" pitchFamily="49" charset="-122"/>
              </a:rPr>
              <a:t>想要体会「一年」有多少价值，你可以去问一个高考失利的学生。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zh-CN" altLang="en-US" b="1" dirty="0" smtClean="0">
                <a:ea typeface="楷体" pitchFamily="49" charset="-122"/>
              </a:rPr>
              <a:t>想要体会「一月」有多少价值，你可以去问一个不幸早产的母亲。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zh-CN" altLang="en-US" b="1" dirty="0" smtClean="0">
                <a:ea typeface="楷体" pitchFamily="49" charset="-122"/>
              </a:rPr>
              <a:t>想要体会「一周」有多少价值，你可以去问一个定期周刊的编辑。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    </a:t>
            </a:r>
            <a:endParaRPr lang="zh-CN" altLang="en-US" b="1" dirty="0" smtClean="0">
              <a:ea typeface="楷体" pitchFamily="49" charset="-122"/>
            </a:endParaRP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zh-CN" altLang="en-US" b="1" dirty="0" smtClean="0">
                <a:ea typeface="楷体" pitchFamily="49" charset="-122"/>
              </a:rPr>
              <a:t>想要体会「一小时」有多少价值，你可以去问一对等待相聚的恋人。</a:t>
            </a:r>
            <a:endParaRPr lang="zh-CN" altLang="en-US" dirty="0" smtClean="0"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6" grpId="0"/>
      <p:bldP spid="2560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灯片编号占位符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5F0BC61C-A26F-497A-8F66-36058A994B18}" type="slidenum">
              <a:rPr lang="en-US" altLang="zh-CN" sz="1400" b="0"/>
              <a:pPr eaLnBrk="1" hangingPunct="1"/>
              <a:t>8</a:t>
            </a:fld>
            <a:endParaRPr lang="en-US" altLang="zh-CN" sz="1400" b="0"/>
          </a:p>
        </p:txBody>
      </p:sp>
      <p:pic>
        <p:nvPicPr>
          <p:cNvPr id="9219" name="Picture 2" descr="课件１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4800" b="1" smtClean="0">
                <a:ea typeface="楷体" pitchFamily="49" charset="-122"/>
              </a:rPr>
              <a:t>体会时间的价值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zh-CN" altLang="en-US" sz="3600" b="1" dirty="0" smtClean="0">
                <a:ea typeface="楷体" pitchFamily="49" charset="-122"/>
              </a:rPr>
              <a:t>想要体会「一分钟」有多少价值，你可以去问一个错过火车的旅人。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endParaRPr lang="zh-CN" altLang="en-US" sz="3600" b="1" dirty="0" smtClean="0">
              <a:ea typeface="楷体" pitchFamily="49" charset="-122"/>
            </a:endParaRP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zh-CN" altLang="en-US" sz="3600" b="1" dirty="0" smtClean="0">
                <a:ea typeface="楷体" pitchFamily="49" charset="-122"/>
              </a:rPr>
              <a:t>想要体会「一秒钟」有多少价值，你可以去问一个死里逃生的幸运儿。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endParaRPr lang="zh-CN" altLang="en-US" sz="3600" b="1" dirty="0" smtClean="0">
              <a:ea typeface="楷体" pitchFamily="49" charset="-122"/>
            </a:endParaRP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zh-CN" altLang="en-US" sz="3600" b="1" dirty="0" smtClean="0">
                <a:ea typeface="楷体" pitchFamily="49" charset="-122"/>
              </a:rPr>
              <a:t>想要体会「一毫秒」有多少价值，你可以去问一个错失金牌的运动员。</a:t>
            </a:r>
            <a:r>
              <a:rPr lang="zh-CN" altLang="en-US" sz="3600" b="1" dirty="0" smtClean="0">
                <a:latin typeface="楷体" pitchFamily="49" charset="-122"/>
                <a:ea typeface="楷体" pitchFamily="49" charset="-122"/>
              </a:rPr>
              <a:t> </a:t>
            </a:r>
            <a:endParaRPr lang="zh-CN" altLang="en-US" sz="3600" b="1" dirty="0" smtClean="0">
              <a:ea typeface="楷体" pitchFamily="49" charset="-122"/>
            </a:endParaRPr>
          </a:p>
          <a:p>
            <a:pPr eaLnBrk="1" hangingPunct="1">
              <a:lnSpc>
                <a:spcPct val="80000"/>
              </a:lnSpc>
            </a:pPr>
            <a:endParaRPr lang="en-US" altLang="zh-CN" sz="3600" dirty="0" smtClean="0"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/>
      <p:bldP spid="2867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灯片编号占位符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47CC03F8-168D-49C9-993F-DFCEDEA9AE23}" type="slidenum">
              <a:rPr lang="en-US" altLang="zh-CN" sz="1400" b="0"/>
              <a:pPr eaLnBrk="1" hangingPunct="1"/>
              <a:t>9</a:t>
            </a:fld>
            <a:endParaRPr lang="en-US" altLang="zh-CN" sz="1400" b="0"/>
          </a:p>
        </p:txBody>
      </p:sp>
      <p:pic>
        <p:nvPicPr>
          <p:cNvPr id="10243" name="Picture 4" descr="u=4014694299,487499785&amp;gp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9200" y="0"/>
            <a:ext cx="4114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228600" y="1295400"/>
            <a:ext cx="4572000" cy="374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en-US" sz="4000" dirty="0">
                <a:solidFill>
                  <a:srgbClr val="FF33CC"/>
                </a:solidFill>
                <a:ea typeface="楷体" pitchFamily="49" charset="-122"/>
              </a:rPr>
              <a:t>给你们一分钟时间，仔细回想一下，你最初希望用这一个月的时间做什么？最后你用这些时间做了什么？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0" y="381000"/>
            <a:ext cx="5334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en-US" sz="4000" dirty="0">
                <a:ea typeface="楷体" pitchFamily="49" charset="-122"/>
              </a:rPr>
              <a:t>谁偷走了我们的时间？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152400" y="5410200"/>
            <a:ext cx="1524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en-US">
                <a:solidFill>
                  <a:schemeClr val="accent2"/>
                </a:solidFill>
                <a:ea typeface="楷体" pitchFamily="49" charset="-122"/>
              </a:rPr>
              <a:t>懒惰、</a:t>
            </a:r>
          </a:p>
        </p:txBody>
      </p:sp>
      <p:pic>
        <p:nvPicPr>
          <p:cNvPr id="10247" name="Picture 9" descr="u=1789975368,1290197459&amp;fm=0&amp;gp=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4600" y="914400"/>
            <a:ext cx="133350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10" descr="4">
            <a:hlinkClick r:id="rId4" action="ppaction://program"/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962400" y="3505200"/>
            <a:ext cx="2268538" cy="299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1428750" y="5402263"/>
            <a:ext cx="1447800" cy="146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en-US">
                <a:solidFill>
                  <a:schemeClr val="accent2"/>
                </a:solidFill>
                <a:ea typeface="楷体" pitchFamily="49" charset="-122"/>
              </a:rPr>
              <a:t>拖拉、</a:t>
            </a:r>
          </a:p>
          <a:p>
            <a:pPr eaLnBrk="1" hangingPunct="1">
              <a:spcBef>
                <a:spcPct val="50000"/>
              </a:spcBef>
            </a:pPr>
            <a:endParaRPr lang="en-US" altLang="zh-CN">
              <a:ea typeface="楷体" pitchFamily="49" charset="-122"/>
            </a:endParaRP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2667000" y="5381625"/>
            <a:ext cx="2362200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en-US">
                <a:solidFill>
                  <a:schemeClr val="accent2"/>
                </a:solidFill>
                <a:ea typeface="楷体" pitchFamily="49" charset="-122"/>
              </a:rPr>
              <a:t>半途而废</a:t>
            </a:r>
          </a:p>
          <a:p>
            <a:pPr eaLnBrk="1" hangingPunct="1">
              <a:spcBef>
                <a:spcPct val="50000"/>
              </a:spcBef>
            </a:pPr>
            <a:endParaRPr lang="en-US" altLang="zh-CN"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7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/>
      <p:bldP spid="7175" grpId="0"/>
      <p:bldP spid="7176" grpId="0"/>
      <p:bldP spid="7179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809</TotalTime>
  <Words>3119</Words>
  <Application>Microsoft Office PowerPoint</Application>
  <PresentationFormat>全屏显示(4:3)</PresentationFormat>
  <Paragraphs>171</Paragraphs>
  <Slides>32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32</vt:i4>
      </vt:variant>
    </vt:vector>
  </HeadingPairs>
  <TitlesOfParts>
    <vt:vector size="37" baseType="lpstr">
      <vt:lpstr>Arial</vt:lpstr>
      <vt:lpstr>宋体</vt:lpstr>
      <vt:lpstr>楷体</vt:lpstr>
      <vt:lpstr>第一PPT模板网-WWW.1PPT.COM</vt:lpstr>
      <vt:lpstr>Office 主题</vt:lpstr>
      <vt:lpstr>PowerPoint 演示文稿</vt:lpstr>
      <vt:lpstr>PowerPoint 演示文稿</vt:lpstr>
      <vt:lpstr>PowerPoint 演示文稿</vt:lpstr>
      <vt:lpstr>珍惜时间</vt:lpstr>
      <vt:lpstr>PowerPoint 演示文稿</vt:lpstr>
      <vt:lpstr>PowerPoint 演示文稿</vt:lpstr>
      <vt:lpstr>体会时间的价值</vt:lpstr>
      <vt:lpstr>体会时间的价值</vt:lpstr>
      <vt:lpstr>PowerPoint 演示文稿</vt:lpstr>
      <vt:lpstr>小故事、大智慧</vt:lpstr>
      <vt:lpstr>小故事、大智慧</vt:lpstr>
      <vt:lpstr>小故事、大智慧</vt:lpstr>
      <vt:lpstr>PowerPoint 演示文稿</vt:lpstr>
      <vt:lpstr>PowerPoint 演示文稿</vt:lpstr>
      <vt:lpstr>   珍惜时间</vt:lpstr>
      <vt:lpstr>PowerPoint 演示文稿</vt:lpstr>
      <vt:lpstr>鲁迅的故事</vt:lpstr>
      <vt:lpstr>鲁迅的故事</vt:lpstr>
      <vt:lpstr>PowerPoint 演示文稿</vt:lpstr>
      <vt:lpstr>PowerPoint 演示文稿</vt:lpstr>
      <vt:lpstr>珍惜时间的名人名言</vt:lpstr>
      <vt:lpstr>珍惜时间的名人名言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subject>第一PPT模板网-WWW.1PPT.COM</dc:subject>
  <dc:creator>第一PPT模板网-WWW.1PPT.COM</dc:creator>
  <cp:keywords>第一PPT模板网-WWW.1PPT.COM</cp:keywords>
  <cp:lastPrinted>1601-01-01T00:00:00Z</cp:lastPrinted>
  <dcterms:created xsi:type="dcterms:W3CDTF">1601-01-01T00:00:00Z</dcterms:created>
  <dcterms:modified xsi:type="dcterms:W3CDTF">2019-02-23T07:24:53Z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