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9" r:id="rId2"/>
  </p:sldMasterIdLst>
  <p:notesMasterIdLst>
    <p:notesMasterId r:id="rId19"/>
  </p:notesMasterIdLst>
  <p:sldIdLst>
    <p:sldId id="286" r:id="rId3"/>
    <p:sldId id="257" r:id="rId4"/>
    <p:sldId id="268" r:id="rId5"/>
    <p:sldId id="261" r:id="rId6"/>
    <p:sldId id="258" r:id="rId7"/>
    <p:sldId id="262" r:id="rId8"/>
    <p:sldId id="259" r:id="rId9"/>
    <p:sldId id="263" r:id="rId10"/>
    <p:sldId id="285" r:id="rId11"/>
    <p:sldId id="260" r:id="rId12"/>
    <p:sldId id="269" r:id="rId13"/>
    <p:sldId id="272" r:id="rId14"/>
    <p:sldId id="270" r:id="rId15"/>
    <p:sldId id="271" r:id="rId16"/>
    <p:sldId id="264" r:id="rId17"/>
    <p:sldId id="287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660066"/>
    <a:srgbClr val="FF0000"/>
    <a:srgbClr val="00FFFF"/>
    <a:srgbClr val="FF9900"/>
    <a:srgbClr val="0000FF"/>
    <a:srgbClr val="66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0" autoAdjust="0"/>
    <p:restoredTop sz="95700" autoAdjust="0"/>
  </p:normalViewPr>
  <p:slideViewPr>
    <p:cSldViewPr>
      <p:cViewPr>
        <p:scale>
          <a:sx n="100" d="100"/>
          <a:sy n="100" d="100"/>
        </p:scale>
        <p:origin x="-3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F62A0-B675-4D54-9ACB-95F172846990}" type="datetimeFigureOut">
              <a:rPr lang="zh-CN" altLang="en-US" smtClean="0"/>
              <a:t>2019/1/25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4C1E9-E127-4350-8610-9190BABDD7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49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256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B29602-58DC-4264-A462-68FE4C87B9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466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A47A20-B1AE-479D-82B4-1B4AC02CC4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648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7FD959-B45C-40C8-BEE9-D0A3DC26D18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4589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B4AC9F-003E-449B-BC6F-DE48951B7D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7290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62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525EC5-4B2E-482C-8895-0655B41997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7493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280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67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622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633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17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98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97D67F-AC23-4091-8782-107CE8CBF0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3771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472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57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981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402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9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BF2FE2-BBA9-4909-92FD-7AB3B3E27B9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98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1D06EE-DC44-4813-BC73-27FCBB929B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615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66633E4-9BF8-4D03-AF48-B2A656F4F1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93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5273F8-5BBB-4C3F-8979-2336CAF30A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687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26858A-0EC4-48ED-BC16-2EBF363E53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393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DB9059-0565-48E9-A53C-4E8CE0C4CA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954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78640F-6165-4A23-8601-25D7C63ACB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61495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24579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4580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4581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4582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 smtClean="0"/>
            </a:lvl1pPr>
          </a:lstStyle>
          <a:p>
            <a:pPr>
              <a:defRPr/>
            </a:pPr>
            <a:fld id="{7EF89A61-2DE4-4FF5-B75C-6AE3BA49A1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4289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I:\&#29579;&#33993;%20-%20&#25105;&#23398;&#38647;&#38155;&#22909;&#27036;&#26679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5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539551" y="1484784"/>
            <a:ext cx="8215313" cy="1639639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zh-CN" altLang="en-US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微软雅黑" pitchFamily="34" charset="-122"/>
                <a:ea typeface="微软雅黑" pitchFamily="34" charset="-122"/>
              </a:rPr>
              <a:t>三月春风 迎雷锋 </a:t>
            </a:r>
          </a:p>
        </p:txBody>
      </p:sp>
      <p:sp>
        <p:nvSpPr>
          <p:cNvPr id="3" name="矩形 2"/>
          <p:cNvSpPr/>
          <p:nvPr/>
        </p:nvSpPr>
        <p:spPr>
          <a:xfrm>
            <a:off x="3528952" y="3501008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kern="10" dirty="0" smtClean="0">
                <a:ln w="19050">
                  <a:noFill/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华文楷体" pitchFamily="2" charset="-122"/>
                <a:ea typeface="华文楷体" pitchFamily="2" charset="-122"/>
              </a:rPr>
              <a:t>主题班会</a:t>
            </a:r>
            <a:endParaRPr lang="zh-CN" altLang="en-US" sz="4000" kern="10" dirty="0">
              <a:ln w="19050">
                <a:noFill/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73239" y="5493990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377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3600450" cy="15113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zh-CN" alt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雷锋在国外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179388" y="1916113"/>
            <a:ext cx="7127875" cy="446405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55650" y="2133600"/>
            <a:ext cx="561657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altLang="zh-CN" sz="1800" b="1" dirty="0">
                <a:solidFill>
                  <a:srgbClr val="0033CC"/>
                </a:solidFill>
              </a:rPr>
              <a:t>      </a:t>
            </a:r>
            <a:r>
              <a:rPr lang="zh-CN" altLang="en-US" sz="2400" b="1" dirty="0">
                <a:solidFill>
                  <a:srgbClr val="0033CC"/>
                </a:solidFill>
              </a:rPr>
              <a:t>雷锋的名字已经超越了国界和疆域，全世界的人民在不同的国度用不同语言读着他的故事，在不同的岗位怀着同样的真诚学着他的精神。</a:t>
            </a:r>
            <a:r>
              <a:rPr lang="zh-CN" altLang="en-US" sz="2400" b="1" dirty="0">
                <a:solidFill>
                  <a:srgbClr val="FF0000"/>
                </a:solidFill>
              </a:rPr>
              <a:t>美国人</a:t>
            </a:r>
            <a:r>
              <a:rPr lang="zh-CN" altLang="en-US" sz="2400" b="1" dirty="0">
                <a:solidFill>
                  <a:srgbClr val="0033CC"/>
                </a:solidFill>
              </a:rPr>
              <a:t>说：“雷锋属于世界。”</a:t>
            </a:r>
            <a:r>
              <a:rPr lang="zh-CN" altLang="en-US" sz="2400" b="1" dirty="0">
                <a:solidFill>
                  <a:srgbClr val="FF0000"/>
                </a:solidFill>
              </a:rPr>
              <a:t>巴西人</a:t>
            </a:r>
            <a:r>
              <a:rPr lang="zh-CN" altLang="en-US" sz="2400" b="1" dirty="0">
                <a:solidFill>
                  <a:srgbClr val="0033CC"/>
                </a:solidFill>
              </a:rPr>
              <a:t>说：“雷锋应是精神领袖。”</a:t>
            </a:r>
            <a:r>
              <a:rPr lang="zh-CN" altLang="en-US" sz="2400" b="1" dirty="0">
                <a:solidFill>
                  <a:srgbClr val="FF0000"/>
                </a:solidFill>
              </a:rPr>
              <a:t>日本人</a:t>
            </a:r>
            <a:r>
              <a:rPr lang="zh-CN" altLang="en-US" sz="2400" b="1" dirty="0">
                <a:solidFill>
                  <a:srgbClr val="0033CC"/>
                </a:solidFill>
              </a:rPr>
              <a:t>说：“要像雷锋那样生活。”美国专门成立了学习雷锋研究会，泰国政府专门翻印</a:t>
            </a:r>
            <a:r>
              <a:rPr lang="en-US" altLang="zh-CN" sz="2400" b="1" dirty="0">
                <a:solidFill>
                  <a:srgbClr val="0033CC"/>
                </a:solidFill>
              </a:rPr>
              <a:t>《</a:t>
            </a:r>
            <a:r>
              <a:rPr lang="zh-CN" altLang="en-US" sz="2400" b="1" dirty="0">
                <a:solidFill>
                  <a:srgbClr val="0033CC"/>
                </a:solidFill>
              </a:rPr>
              <a:t>雷锋</a:t>
            </a:r>
            <a:r>
              <a:rPr lang="en-US" altLang="zh-CN" sz="2400" b="1" dirty="0">
                <a:solidFill>
                  <a:srgbClr val="0033CC"/>
                </a:solidFill>
              </a:rPr>
              <a:t>》</a:t>
            </a:r>
            <a:r>
              <a:rPr lang="zh-CN" altLang="en-US" sz="2400" b="1" dirty="0">
                <a:solidFill>
                  <a:srgbClr val="0033CC"/>
                </a:solidFill>
              </a:rPr>
              <a:t>图书发给国民学习，美国西点军校的大厅里悬挂着五位“英雄像”，首位就是雷锋。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animBg="1"/>
      <p:bldP spid="6150" grpId="0" animBg="1"/>
      <p:bldP spid="61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WordArt 7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27432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zh-CN" altLang="en-US" sz="3600" kern="10" spc="720" dirty="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宋体"/>
                <a:ea typeface="宋体"/>
              </a:rPr>
              <a:t>外国人评雷锋</a:t>
            </a:r>
          </a:p>
        </p:txBody>
      </p:sp>
      <p:sp>
        <p:nvSpPr>
          <p:cNvPr id="3994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8229600" cy="4530725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dirty="0" smtClean="0"/>
          </a:p>
          <a:p>
            <a:pPr eaLnBrk="1" hangingPunct="1"/>
            <a:r>
              <a:rPr lang="zh-CN" altLang="en-US" b="1" dirty="0" smtClean="0"/>
              <a:t>向雷锋学习，学习做人是全人类的永久课题。”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澳大利亚摄影师理查德</a:t>
            </a:r>
            <a:r>
              <a:rPr lang="en-US" altLang="zh-CN" b="1" dirty="0" smtClean="0"/>
              <a:t>·</a:t>
            </a:r>
            <a:r>
              <a:rPr lang="zh-CN" altLang="en-US" b="1" dirty="0" smtClean="0"/>
              <a:t>麦格雷 </a:t>
            </a:r>
          </a:p>
          <a:p>
            <a:pPr eaLnBrk="1" hangingPunct="1"/>
            <a:endParaRPr lang="zh-CN" altLang="en-US" b="1" dirty="0" smtClean="0"/>
          </a:p>
          <a:p>
            <a:pPr eaLnBrk="1" hangingPunct="1"/>
            <a:endParaRPr lang="zh-CN" altLang="en-US" b="1" dirty="0" smtClean="0"/>
          </a:p>
          <a:p>
            <a:pPr eaLnBrk="1" hangingPunct="1"/>
            <a:r>
              <a:rPr lang="zh-CN" altLang="en-US" b="1" dirty="0" smtClean="0"/>
              <a:t>雷锋精神能覆盖整个大洋，使世界更加和平、美好。” 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美国青年山</a:t>
            </a:r>
            <a:r>
              <a:rPr lang="zh-CN" altLang="en-US" b="1" dirty="0" smtClean="0"/>
              <a:t>姆</a:t>
            </a:r>
            <a:endParaRPr lang="zh-CN" alt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9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99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9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9" descr="雷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463"/>
            <a:ext cx="410368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10" descr="雷锋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620713"/>
            <a:ext cx="5076825" cy="404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1" name="王蓉 - 我学雷锋好榜样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WordArt 17"/>
          <p:cNvSpPr>
            <a:spLocks noChangeArrowheads="1" noChangeShapeType="1" noTextEdit="1"/>
          </p:cNvSpPr>
          <p:nvPr/>
        </p:nvSpPr>
        <p:spPr bwMode="auto">
          <a:xfrm>
            <a:off x="4643438" y="4652963"/>
            <a:ext cx="3933825" cy="131127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请欣赏</a:t>
            </a:r>
          </a:p>
          <a:p>
            <a:r>
              <a:rPr lang="zh-CN" altLang="en-US" sz="4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我学雷锋好榜样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849" fill="hold"/>
                                        <p:tgtEl>
                                          <p:spTgt spid="481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4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）雷锋原名是：</a:t>
            </a:r>
            <a:r>
              <a:rPr lang="zh-CN" altLang="en-US" dirty="0" smtClean="0">
                <a:solidFill>
                  <a:srgbClr val="0033CC"/>
                </a:solidFill>
              </a:rPr>
              <a:t>雷振兴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）雷锋出生日期：</a:t>
            </a:r>
            <a:r>
              <a:rPr lang="en-US" altLang="zh-CN" dirty="0" smtClean="0">
                <a:solidFill>
                  <a:srgbClr val="0033CC"/>
                </a:solidFill>
              </a:rPr>
              <a:t>1940</a:t>
            </a:r>
            <a:r>
              <a:rPr lang="zh-CN" altLang="en-US" dirty="0" smtClean="0">
                <a:solidFill>
                  <a:srgbClr val="0033CC"/>
                </a:solidFill>
              </a:rPr>
              <a:t>年</a:t>
            </a:r>
            <a:r>
              <a:rPr lang="en-US" altLang="zh-CN" dirty="0" smtClean="0">
                <a:solidFill>
                  <a:srgbClr val="0033CC"/>
                </a:solidFill>
              </a:rPr>
              <a:t>12</a:t>
            </a:r>
            <a:r>
              <a:rPr lang="zh-CN" altLang="en-US" dirty="0" smtClean="0">
                <a:solidFill>
                  <a:srgbClr val="0033CC"/>
                </a:solidFill>
              </a:rPr>
              <a:t>月</a:t>
            </a:r>
            <a:r>
              <a:rPr lang="en-US" altLang="zh-CN" dirty="0" smtClean="0">
                <a:solidFill>
                  <a:srgbClr val="0033CC"/>
                </a:solidFill>
              </a:rPr>
              <a:t>18</a:t>
            </a:r>
            <a:r>
              <a:rPr lang="zh-CN" altLang="en-US" dirty="0" smtClean="0">
                <a:solidFill>
                  <a:srgbClr val="0033CC"/>
                </a:solidFill>
              </a:rPr>
              <a:t>日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）雷锋是哪里人：</a:t>
            </a:r>
            <a:r>
              <a:rPr lang="zh-CN" altLang="en-US" dirty="0" smtClean="0">
                <a:solidFill>
                  <a:srgbClr val="0033CC"/>
                </a:solidFill>
              </a:rPr>
              <a:t>湖南省望城县简家塘村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）雷锋几岁成的孤儿：</a:t>
            </a:r>
            <a:r>
              <a:rPr lang="zh-CN" altLang="en-US" dirty="0" smtClean="0">
                <a:solidFill>
                  <a:srgbClr val="0033CC"/>
                </a:solidFill>
              </a:rPr>
              <a:t>不到</a:t>
            </a:r>
            <a:r>
              <a:rPr lang="en-US" altLang="zh-CN" dirty="0" smtClean="0">
                <a:solidFill>
                  <a:srgbClr val="0033CC"/>
                </a:solidFill>
              </a:rPr>
              <a:t>7</a:t>
            </a:r>
            <a:r>
              <a:rPr lang="zh-CN" altLang="en-US" dirty="0" smtClean="0">
                <a:solidFill>
                  <a:srgbClr val="0033CC"/>
                </a:solidFill>
              </a:rPr>
              <a:t>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5</a:t>
            </a:r>
            <a:r>
              <a:rPr lang="zh-CN" altLang="en-US" dirty="0" smtClean="0"/>
              <a:t>）雷锋多少岁殉职：</a:t>
            </a:r>
            <a:r>
              <a:rPr lang="en-US" altLang="zh-CN" dirty="0" smtClean="0">
                <a:solidFill>
                  <a:srgbClr val="0033CC"/>
                </a:solidFill>
              </a:rPr>
              <a:t>22</a:t>
            </a:r>
            <a:r>
              <a:rPr lang="zh-CN" altLang="en-US" dirty="0" smtClean="0">
                <a:solidFill>
                  <a:srgbClr val="0033CC"/>
                </a:solidFill>
              </a:rPr>
              <a:t>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6</a:t>
            </a:r>
            <a:r>
              <a:rPr lang="zh-CN" altLang="en-US" dirty="0" smtClean="0"/>
              <a:t>）雷锋是怎么殉职的：</a:t>
            </a:r>
            <a:r>
              <a:rPr lang="zh-CN" altLang="en-US" dirty="0" smtClean="0">
                <a:solidFill>
                  <a:srgbClr val="0033CC"/>
                </a:solidFill>
              </a:rPr>
              <a:t>被方林杆子砸到头部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7</a:t>
            </a:r>
            <a:r>
              <a:rPr lang="zh-CN" altLang="en-US" dirty="0" smtClean="0"/>
              <a:t>）学雷锋日：</a:t>
            </a:r>
            <a:r>
              <a:rPr lang="en-US" altLang="zh-CN" dirty="0" smtClean="0">
                <a:solidFill>
                  <a:srgbClr val="0033CC"/>
                </a:solidFill>
              </a:rPr>
              <a:t>3</a:t>
            </a:r>
            <a:r>
              <a:rPr lang="zh-CN" altLang="en-US" dirty="0" smtClean="0">
                <a:solidFill>
                  <a:srgbClr val="0033CC"/>
                </a:solidFill>
              </a:rPr>
              <a:t>月</a:t>
            </a:r>
            <a:r>
              <a:rPr lang="en-US" altLang="zh-CN" dirty="0" smtClean="0">
                <a:solidFill>
                  <a:srgbClr val="0033CC"/>
                </a:solidFill>
              </a:rPr>
              <a:t>5</a:t>
            </a:r>
            <a:r>
              <a:rPr lang="zh-CN" altLang="en-US" dirty="0" smtClean="0">
                <a:solidFill>
                  <a:srgbClr val="0033CC"/>
                </a:solidFill>
              </a:rPr>
              <a:t>日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dirty="0" smtClean="0"/>
              <a:t>8</a:t>
            </a:r>
            <a:r>
              <a:rPr lang="zh-CN" altLang="en-US" dirty="0" smtClean="0"/>
              <a:t>）有那些歌是歌颂雷锋的：</a:t>
            </a:r>
            <a:r>
              <a:rPr lang="zh-CN" altLang="en-US" dirty="0" smtClean="0">
                <a:solidFill>
                  <a:srgbClr val="0033CC"/>
                </a:solidFill>
              </a:rPr>
              <a:t>学习雷锋好榜样</a:t>
            </a:r>
          </a:p>
        </p:txBody>
      </p:sp>
      <p:sp>
        <p:nvSpPr>
          <p:cNvPr id="28675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1828800" cy="457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zh-CN" altLang="en-US" sz="3600" kern="10" dirty="0">
                <a:ln w="9525">
                  <a:solidFill>
                    <a:srgbClr val="9900CC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问题抢答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20713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zh-CN" smtClean="0"/>
              <a:t>9</a:t>
            </a:r>
            <a:r>
              <a:rPr lang="zh-CN" altLang="en-US" smtClean="0"/>
              <a:t>）雷锋什么时候入的党：</a:t>
            </a:r>
            <a:r>
              <a:rPr lang="en-US" altLang="zh-CN" smtClean="0">
                <a:solidFill>
                  <a:srgbClr val="0033CC"/>
                </a:solidFill>
              </a:rPr>
              <a:t>1960</a:t>
            </a:r>
            <a:r>
              <a:rPr lang="zh-CN" altLang="en-US" smtClean="0">
                <a:solidFill>
                  <a:srgbClr val="0033CC"/>
                </a:solidFill>
              </a:rPr>
              <a:t>年</a:t>
            </a:r>
            <a:r>
              <a:rPr lang="en-US" altLang="zh-CN" smtClean="0">
                <a:solidFill>
                  <a:srgbClr val="0033CC"/>
                </a:solidFill>
              </a:rPr>
              <a:t>11</a:t>
            </a:r>
            <a:r>
              <a:rPr lang="zh-CN" altLang="en-US" smtClean="0">
                <a:solidFill>
                  <a:srgbClr val="0033CC"/>
                </a:solidFill>
              </a:rPr>
              <a:t>月</a:t>
            </a:r>
            <a:r>
              <a:rPr lang="en-US" altLang="zh-CN" smtClean="0">
                <a:solidFill>
                  <a:srgbClr val="0033CC"/>
                </a:solidFill>
              </a:rPr>
              <a:t>8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</a:p>
          <a:p>
            <a:pPr eaLnBrk="1" hangingPunct="1"/>
            <a:r>
              <a:rPr lang="en-US" altLang="zh-CN" smtClean="0"/>
              <a:t>10</a:t>
            </a:r>
            <a:r>
              <a:rPr lang="zh-CN" altLang="en-US" smtClean="0"/>
              <a:t>）</a:t>
            </a:r>
            <a:r>
              <a:rPr lang="en-US" altLang="zh-CN" smtClean="0"/>
              <a:t>3</a:t>
            </a:r>
            <a:r>
              <a:rPr lang="zh-CN" altLang="en-US" smtClean="0"/>
              <a:t>月份还有哪些节日：</a:t>
            </a:r>
          </a:p>
          <a:p>
            <a:pPr eaLnBrk="1" hangingPunct="1"/>
            <a:r>
              <a:rPr lang="en-US" altLang="zh-CN" smtClean="0">
                <a:solidFill>
                  <a:srgbClr val="0033CC"/>
                </a:solidFill>
              </a:rPr>
              <a:t>3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全国爱儿日          </a:t>
            </a:r>
            <a:r>
              <a:rPr lang="en-US" altLang="zh-CN" smtClean="0">
                <a:solidFill>
                  <a:srgbClr val="0033CC"/>
                </a:solidFill>
              </a:rPr>
              <a:t>5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学雷锋日          </a:t>
            </a:r>
            <a:r>
              <a:rPr lang="en-US" altLang="zh-CN" smtClean="0">
                <a:solidFill>
                  <a:srgbClr val="0033CC"/>
                </a:solidFill>
              </a:rPr>
              <a:t>8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妇女节        </a:t>
            </a:r>
            <a:r>
              <a:rPr lang="en-US" altLang="zh-CN" smtClean="0">
                <a:solidFill>
                  <a:srgbClr val="0033CC"/>
                </a:solidFill>
              </a:rPr>
              <a:t>12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中国植树节</a:t>
            </a:r>
          </a:p>
          <a:p>
            <a:pPr eaLnBrk="1" hangingPunct="1"/>
            <a:r>
              <a:rPr lang="en-US" altLang="zh-CN" smtClean="0">
                <a:solidFill>
                  <a:srgbClr val="0033CC"/>
                </a:solidFill>
              </a:rPr>
              <a:t>14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白色情人节  </a:t>
            </a:r>
            <a:r>
              <a:rPr lang="en-US" altLang="zh-CN" smtClean="0">
                <a:solidFill>
                  <a:srgbClr val="0033CC"/>
                </a:solidFill>
              </a:rPr>
              <a:t>15</a:t>
            </a:r>
            <a:r>
              <a:rPr lang="zh-CN" altLang="en-US" smtClean="0">
                <a:solidFill>
                  <a:srgbClr val="0033CC"/>
                </a:solidFill>
              </a:rPr>
              <a:t>日</a:t>
            </a:r>
            <a:r>
              <a:rPr lang="en-US" altLang="zh-CN" smtClean="0">
                <a:solidFill>
                  <a:srgbClr val="0033CC"/>
                </a:solidFill>
              </a:rPr>
              <a:t>——</a:t>
            </a:r>
            <a:r>
              <a:rPr lang="zh-CN" altLang="en-US" smtClean="0">
                <a:solidFill>
                  <a:srgbClr val="0033CC"/>
                </a:solidFill>
              </a:rPr>
              <a:t>世界消费者权益日   </a:t>
            </a:r>
            <a:r>
              <a:rPr lang="en-US" altLang="zh-CN" smtClean="0">
                <a:solidFill>
                  <a:srgbClr val="0033CC"/>
                </a:solidFill>
              </a:rPr>
              <a:t>……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            </a:t>
            </a:r>
          </a:p>
        </p:txBody>
      </p:sp>
      <p:pic>
        <p:nvPicPr>
          <p:cNvPr id="29699" name="Picture 11" descr="en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3789363"/>
            <a:ext cx="1800225" cy="1800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 rot="5400000">
            <a:off x="-1980405" y="2708350"/>
            <a:ext cx="5832475" cy="1081087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zh-CN" altLang="en-US" sz="3600" b="1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什么是雷锋精神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835150" y="685384"/>
            <a:ext cx="7129463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zh-CN" sz="2800" b="1" dirty="0">
                <a:solidFill>
                  <a:srgbClr val="FF0000"/>
                </a:solidFill>
              </a:rPr>
              <a:t>      </a:t>
            </a:r>
            <a:r>
              <a:rPr lang="zh-CN" altLang="en-US" sz="2800" b="1" dirty="0"/>
              <a:t>雷锋精神的精髓是“全心全意为人民服务”。雷锋精神在一代又一代人的诠释下不断升华，它代表着先进的人生观：“做一个对人民有用的人”；高尚的道德观：“活着就是为了使别人生活的更美好”；正确的价值观：“在平凡细小的工作中，干出不平凡的业绩”。它是一股源远流长的精神力量，早已跨越了时代的界限，超越了自身所原有的历史局限，成为了先进思想文化的重要组成部分。他的名字就像高高悬挂在天空的一颗璀璨的明星，尽管有时也会有薄雾笼罩，但决不会陨落 </a:t>
            </a:r>
            <a:r>
              <a:rPr lang="zh-CN" altLang="en-US" sz="2800" b="1" dirty="0" smtClean="0"/>
              <a:t> 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3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 rot="5400000">
            <a:off x="-1264729" y="2664692"/>
            <a:ext cx="4824387" cy="1016364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auto"/>
            <a:r>
              <a:rPr lang="zh-CN" altLang="en-US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雷锋的简介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267744" y="562233"/>
            <a:ext cx="6696075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kumimoji="1" lang="en-US" altLang="zh-CN" sz="2400" b="1" dirty="0">
                <a:solidFill>
                  <a:srgbClr val="FF0000"/>
                </a:solidFill>
              </a:rPr>
              <a:t>   </a:t>
            </a:r>
            <a:r>
              <a:rPr kumimoji="1" lang="en-US" altLang="zh-CN" sz="2400" b="1" dirty="0" smtClean="0">
                <a:solidFill>
                  <a:srgbClr val="FF0000"/>
                </a:solidFill>
              </a:rPr>
              <a:t>     </a:t>
            </a:r>
            <a:r>
              <a:rPr kumimoji="1" lang="zh-CN" altLang="en-US" b="1" dirty="0" smtClean="0">
                <a:solidFill>
                  <a:srgbClr val="800000"/>
                </a:solidFill>
              </a:rPr>
              <a:t>雷</a:t>
            </a:r>
            <a:r>
              <a:rPr kumimoji="1" lang="zh-CN" altLang="en-US" b="1" dirty="0">
                <a:solidFill>
                  <a:srgbClr val="800000"/>
                </a:solidFill>
              </a:rPr>
              <a:t>锋生于</a:t>
            </a:r>
            <a:r>
              <a:rPr kumimoji="1" lang="en-US" altLang="zh-CN" b="1" dirty="0">
                <a:solidFill>
                  <a:srgbClr val="800000"/>
                </a:solidFill>
              </a:rPr>
              <a:t>1940</a:t>
            </a:r>
            <a:r>
              <a:rPr kumimoji="1" lang="zh-CN" altLang="en-US" b="1" dirty="0">
                <a:solidFill>
                  <a:srgbClr val="800000"/>
                </a:solidFill>
              </a:rPr>
              <a:t>年</a:t>
            </a:r>
            <a:r>
              <a:rPr kumimoji="1" lang="en-US" altLang="zh-CN" b="1" dirty="0">
                <a:solidFill>
                  <a:srgbClr val="800000"/>
                </a:solidFill>
              </a:rPr>
              <a:t>12</a:t>
            </a:r>
            <a:r>
              <a:rPr kumimoji="1" lang="zh-CN" altLang="en-US" b="1" dirty="0">
                <a:solidFill>
                  <a:srgbClr val="800000"/>
                </a:solidFill>
              </a:rPr>
              <a:t>月</a:t>
            </a:r>
            <a:r>
              <a:rPr kumimoji="1" lang="en-US" altLang="zh-CN" b="1" dirty="0">
                <a:solidFill>
                  <a:srgbClr val="800000"/>
                </a:solidFill>
              </a:rPr>
              <a:t>8</a:t>
            </a:r>
            <a:r>
              <a:rPr kumimoji="1" lang="zh-CN" altLang="en-US" b="1" dirty="0">
                <a:solidFill>
                  <a:srgbClr val="800000"/>
                </a:solidFill>
              </a:rPr>
              <a:t>日，</a:t>
            </a:r>
            <a:r>
              <a:rPr kumimoji="1" lang="en-US" altLang="zh-CN" b="1" dirty="0">
                <a:solidFill>
                  <a:srgbClr val="800000"/>
                </a:solidFill>
              </a:rPr>
              <a:t>1962</a:t>
            </a:r>
            <a:r>
              <a:rPr kumimoji="1" lang="zh-CN" altLang="en-US" b="1" dirty="0">
                <a:solidFill>
                  <a:srgbClr val="800000"/>
                </a:solidFill>
              </a:rPr>
              <a:t>年</a:t>
            </a:r>
            <a:r>
              <a:rPr kumimoji="1" lang="en-US" altLang="zh-CN" b="1" dirty="0">
                <a:solidFill>
                  <a:srgbClr val="800000"/>
                </a:solidFill>
              </a:rPr>
              <a:t>8</a:t>
            </a:r>
            <a:r>
              <a:rPr kumimoji="1" lang="zh-CN" altLang="en-US" b="1" dirty="0">
                <a:solidFill>
                  <a:srgbClr val="800000"/>
                </a:solidFill>
              </a:rPr>
              <a:t>月</a:t>
            </a:r>
            <a:r>
              <a:rPr kumimoji="1" lang="en-US" altLang="zh-CN" b="1" dirty="0">
                <a:solidFill>
                  <a:srgbClr val="800000"/>
                </a:solidFill>
              </a:rPr>
              <a:t>15</a:t>
            </a:r>
            <a:r>
              <a:rPr kumimoji="1" lang="zh-CN" altLang="en-US" b="1" dirty="0">
                <a:solidFill>
                  <a:srgbClr val="800000"/>
                </a:solidFill>
              </a:rPr>
              <a:t>日逝世，年仅</a:t>
            </a:r>
            <a:r>
              <a:rPr kumimoji="1" lang="en-US" altLang="zh-CN" b="1" dirty="0">
                <a:solidFill>
                  <a:srgbClr val="800000"/>
                </a:solidFill>
              </a:rPr>
              <a:t>22</a:t>
            </a:r>
            <a:r>
              <a:rPr kumimoji="1" lang="zh-CN" altLang="en-US" b="1" dirty="0">
                <a:solidFill>
                  <a:srgbClr val="800000"/>
                </a:solidFill>
              </a:rPr>
              <a:t>岁。虽然他没有上过战场，没有鲜花的簇拥，但是，他却以他的精神使人们永远赞颂他。</a:t>
            </a:r>
          </a:p>
          <a:p>
            <a:pPr algn="l" eaLnBrk="1" hangingPunct="1">
              <a:spcBef>
                <a:spcPct val="0"/>
              </a:spcBef>
            </a:pPr>
            <a:r>
              <a:rPr kumimoji="1" lang="zh-CN" altLang="en-US" b="1" dirty="0">
                <a:solidFill>
                  <a:srgbClr val="800000"/>
                </a:solidFill>
              </a:rPr>
              <a:t>        在残酷的民族压迫和阶级剥削之下，短短几年雷锋的爷爷、爸爸、哥哥、弟弟和妈妈相继去世，不满</a:t>
            </a:r>
            <a:r>
              <a:rPr kumimoji="1" lang="en-US" altLang="zh-CN" b="1" dirty="0">
                <a:solidFill>
                  <a:srgbClr val="800000"/>
                </a:solidFill>
              </a:rPr>
              <a:t>7</a:t>
            </a:r>
            <a:r>
              <a:rPr kumimoji="1" lang="zh-CN" altLang="en-US" b="1" dirty="0">
                <a:solidFill>
                  <a:srgbClr val="800000"/>
                </a:solidFill>
              </a:rPr>
              <a:t>岁的他已成了孤儿。在大家的照顾下，雷锋才熬了过来</a:t>
            </a:r>
            <a:r>
              <a:rPr kumimoji="1" lang="zh-CN" altLang="en-US" b="1" dirty="0" smtClean="0">
                <a:solidFill>
                  <a:srgbClr val="800000"/>
                </a:solidFill>
              </a:rPr>
              <a:t>。</a:t>
            </a:r>
            <a:endParaRPr kumimoji="1" lang="zh-CN" altLang="en-US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2" y="692150"/>
            <a:ext cx="8352159" cy="4530725"/>
          </a:xfrm>
        </p:spPr>
        <p:txBody>
          <a:bodyPr/>
          <a:lstStyle/>
          <a:p>
            <a:pPr eaLnBrk="1" hangingPunct="1"/>
            <a:r>
              <a:rPr lang="zh-CN" altLang="en-US" sz="2800" b="1" dirty="0" smtClean="0">
                <a:solidFill>
                  <a:srgbClr val="800000"/>
                </a:solidFill>
              </a:rPr>
              <a:t>解放后，在党和人民的关心之下，雷锋上了学。不断努力的他毕业之后担任了乡镇府和县委会的通讯员和公务员，并被评为“工作模范”；</a:t>
            </a:r>
            <a:r>
              <a:rPr lang="en-US" altLang="zh-CN" sz="2800" b="1" dirty="0" smtClean="0">
                <a:solidFill>
                  <a:srgbClr val="800000"/>
                </a:solidFill>
              </a:rPr>
              <a:t>1957</a:t>
            </a:r>
            <a:r>
              <a:rPr lang="zh-CN" altLang="en-US" sz="2800" b="1" dirty="0" smtClean="0">
                <a:solidFill>
                  <a:srgbClr val="800000"/>
                </a:solidFill>
              </a:rPr>
              <a:t>年加入了共产主义青年团，在望城县沩水工程中被评为“工地模范”。后又多次被评为先进工作者，劳动模范和红旗手。  </a:t>
            </a:r>
          </a:p>
          <a:p>
            <a:pPr eaLnBrk="1" hangingPunct="1"/>
            <a:r>
              <a:rPr lang="zh-CN" altLang="en-US" sz="2800" b="1" dirty="0" smtClean="0">
                <a:solidFill>
                  <a:srgbClr val="800000"/>
                </a:solidFill>
              </a:rPr>
              <a:t>        </a:t>
            </a:r>
            <a:r>
              <a:rPr lang="en-US" altLang="zh-CN" sz="2800" b="1" dirty="0" smtClean="0">
                <a:solidFill>
                  <a:srgbClr val="800000"/>
                </a:solidFill>
              </a:rPr>
              <a:t>1960</a:t>
            </a:r>
            <a:r>
              <a:rPr lang="zh-CN" altLang="en-US" sz="2800" b="1" dirty="0" smtClean="0">
                <a:solidFill>
                  <a:srgbClr val="800000"/>
                </a:solidFill>
              </a:rPr>
              <a:t>年</a:t>
            </a:r>
            <a:r>
              <a:rPr lang="en-US" altLang="zh-CN" sz="2800" b="1" dirty="0" smtClean="0">
                <a:solidFill>
                  <a:srgbClr val="80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800000"/>
                </a:solidFill>
              </a:rPr>
              <a:t>月</a:t>
            </a:r>
            <a:r>
              <a:rPr lang="en-US" altLang="zh-CN" sz="2800" b="1" dirty="0" smtClean="0">
                <a:solidFill>
                  <a:srgbClr val="800000"/>
                </a:solidFill>
              </a:rPr>
              <a:t>8</a:t>
            </a:r>
            <a:r>
              <a:rPr lang="zh-CN" altLang="en-US" sz="2800" b="1" dirty="0" smtClean="0">
                <a:solidFill>
                  <a:srgbClr val="800000"/>
                </a:solidFill>
              </a:rPr>
              <a:t>日，雷锋加入了解放军，同年加入了共产党。</a:t>
            </a:r>
            <a:r>
              <a:rPr lang="en-US" altLang="zh-CN" sz="2800" b="1" dirty="0" smtClean="0">
                <a:solidFill>
                  <a:srgbClr val="80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800000"/>
                </a:solidFill>
              </a:rPr>
              <a:t>年中学习驾驶技术，精心保养汽车。每次都出色完成任务。荣获一次二等功，两次三等功，优秀战士和节约标兵，模范共青团员，主席团成员。为人民而活为人民而死。被各代伟人称赞。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200604222327017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54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无标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33375"/>
            <a:ext cx="430530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223169" y="188640"/>
            <a:ext cx="6624637" cy="9622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en-US" altLang="zh-CN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3</a:t>
            </a:r>
            <a:r>
              <a:rPr lang="zh-CN" alt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月</a:t>
            </a:r>
            <a:r>
              <a:rPr lang="en-US" altLang="zh-CN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5</a:t>
            </a:r>
            <a:r>
              <a:rPr lang="zh-CN" altLang="en-US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日 雷锋纪念日的来历 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827088" y="2349500"/>
            <a:ext cx="741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/>
            <a:endParaRPr lang="zh-CN" altLang="zh-CN" sz="1800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50824" y="1196975"/>
            <a:ext cx="8569647" cy="4530725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95000"/>
              <a:buFont typeface="Wingdings" pitchFamily="2" charset="2"/>
              <a:buNone/>
            </a:pPr>
            <a:r>
              <a:rPr lang="en-US" altLang="zh-CN" sz="2800" b="1" dirty="0" smtClean="0"/>
              <a:t>1962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8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15</a:t>
            </a:r>
            <a:r>
              <a:rPr lang="zh-CN" altLang="en-US" sz="2800" b="1" dirty="0" smtClean="0"/>
              <a:t>日，雷锋同志不幸因公殉职后，他的日记陆续被一些新闻媒体报导出来。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中国青年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杂志社觉得雷锋是和平时期青年的一个楷模，打算在</a:t>
            </a:r>
            <a:r>
              <a:rPr lang="en-US" altLang="zh-CN" sz="2800" b="1" dirty="0" smtClean="0"/>
              <a:t>1963</a:t>
            </a:r>
            <a:r>
              <a:rPr lang="zh-CN" altLang="en-US" sz="2800" b="1" dirty="0" smtClean="0"/>
              <a:t>年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日出一本合刊介绍雷锋事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17</a:t>
            </a:r>
            <a:r>
              <a:rPr lang="zh-CN" altLang="en-US" sz="2800" b="1" dirty="0" smtClean="0"/>
              <a:t>日他们给毛主席写信希望它能为雷锋题词，毛主席看信后为了全面概括雷锋同志一切从人民利益出发，全心全意为人民服务的精神，写下了“向雷锋同志学习”这一著名题词。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日，毛主席的题词在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中国青年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上刊出了。</a:t>
            </a:r>
            <a:r>
              <a:rPr lang="en-US" altLang="zh-CN" sz="2800" b="1" dirty="0" smtClean="0"/>
              <a:t>4</a:t>
            </a:r>
            <a:r>
              <a:rPr lang="zh-CN" altLang="en-US" sz="2800" b="1" dirty="0" smtClean="0"/>
              <a:t>日，新华社发通稿。</a:t>
            </a:r>
            <a:r>
              <a:rPr lang="en-US" altLang="zh-CN" sz="2800" b="1" dirty="0" smtClean="0"/>
              <a:t>5</a:t>
            </a:r>
            <a:r>
              <a:rPr lang="zh-CN" altLang="en-US" sz="2800" b="1" dirty="0" smtClean="0"/>
              <a:t>日，全国各大报纸纷纷刊载毛主席向“向雷锋同志学习”的题词。后来，中央决定，把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5</a:t>
            </a:r>
            <a:r>
              <a:rPr lang="zh-CN" altLang="en-US" sz="2800" b="1" dirty="0" smtClean="0"/>
              <a:t>日定为雷锋纪念日。</a:t>
            </a:r>
          </a:p>
          <a:p>
            <a:pPr eaLnBrk="1" hangingPunct="1"/>
            <a:endParaRPr lang="en-US" altLang="zh-CN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3960813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NewsMedia_2436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60350"/>
            <a:ext cx="4392612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5830888" y="188913"/>
            <a:ext cx="3313112" cy="2087562"/>
          </a:xfrm>
          <a:prstGeom prst="wedgeEllipseCallout">
            <a:avLst>
              <a:gd name="adj1" fmla="val -44009"/>
              <a:gd name="adj2" fmla="val 83764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4572000" y="3573463"/>
            <a:ext cx="4175125" cy="237648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en-US" altLang="zh-CN" sz="1800" b="1"/>
              <a:t>“</a:t>
            </a:r>
            <a:r>
              <a:rPr lang="zh-CN" altLang="en-US" sz="1800" b="1"/>
              <a:t>对待同志要像春天般的温暖，对待工作要像夏天一样的火热，对待个人主义要像秋风扫落叶一样，对待敌人要像严冬一样残酷无情。” </a:t>
            </a:r>
          </a:p>
          <a:p>
            <a:pPr algn="l">
              <a:spcBef>
                <a:spcPct val="0"/>
              </a:spcBef>
            </a:pPr>
            <a:r>
              <a:rPr lang="zh-CN" altLang="en-US" sz="1800" b="1"/>
              <a:t>     </a:t>
            </a:r>
          </a:p>
          <a:p>
            <a:pPr algn="l">
              <a:spcBef>
                <a:spcPct val="0"/>
              </a:spcBef>
            </a:pPr>
            <a:endParaRPr lang="zh-CN" altLang="en-US" sz="1800" b="1"/>
          </a:p>
          <a:p>
            <a:pPr algn="l">
              <a:spcBef>
                <a:spcPct val="0"/>
              </a:spcBef>
            </a:pPr>
            <a:r>
              <a:rPr lang="zh-CN" altLang="en-US" sz="1800" b="1"/>
              <a:t> </a:t>
            </a:r>
            <a:r>
              <a:rPr lang="en-US" altLang="zh-CN" sz="1800" b="1"/>
              <a:t>—</a:t>
            </a:r>
            <a:r>
              <a:rPr lang="zh-CN" altLang="en-US" sz="1800" b="1"/>
              <a:t>摘自</a:t>
            </a:r>
            <a:r>
              <a:rPr lang="en-US" altLang="zh-CN" sz="1800" b="1"/>
              <a:t>1960</a:t>
            </a:r>
            <a:r>
              <a:rPr lang="zh-CN" altLang="en-US" sz="1800" b="1"/>
              <a:t>年</a:t>
            </a:r>
            <a:r>
              <a:rPr lang="en-US" altLang="zh-CN" sz="1800" b="1"/>
              <a:t>10</a:t>
            </a:r>
            <a:r>
              <a:rPr lang="zh-CN" altLang="en-US" sz="1800" b="1"/>
              <a:t>月</a:t>
            </a:r>
            <a:r>
              <a:rPr lang="en-US" altLang="zh-CN" sz="1800" b="1"/>
              <a:t>21</a:t>
            </a:r>
            <a:r>
              <a:rPr lang="zh-CN" altLang="en-US" sz="1800" b="1"/>
              <a:t>日雷锋日记“</a:t>
            </a:r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250825" y="2060575"/>
            <a:ext cx="4175125" cy="2735263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en-US" altLang="zh-CN" sz="1400" b="1"/>
              <a:t>      </a:t>
            </a:r>
            <a:r>
              <a:rPr lang="zh-CN" altLang="en-US" sz="1400" b="1"/>
              <a:t>一块好好的木板，上面一个眼也没有，但钉子为什么能钉进去呢？原来是靠压力硬挤进去的，硬钻进去的。由此看来，钉子有两个长处：一个是挤劲，一个是钻劲。我们在学习上，也要提倡这种‘钉子’精神，善于挤和善于钻。”</a:t>
            </a:r>
          </a:p>
          <a:p>
            <a:pPr algn="l">
              <a:spcBef>
                <a:spcPct val="0"/>
              </a:spcBef>
            </a:pPr>
            <a:r>
              <a:rPr lang="zh-CN" altLang="en-US" sz="1400" b="1"/>
              <a:t>　</a:t>
            </a:r>
            <a:r>
              <a:rPr lang="en-US" altLang="zh-CN" sz="1400" b="1"/>
              <a:t>———</a:t>
            </a:r>
            <a:r>
              <a:rPr lang="zh-CN" altLang="en-US" sz="1400" b="1"/>
              <a:t>摘自</a:t>
            </a:r>
            <a:r>
              <a:rPr lang="en-US" altLang="zh-CN" sz="1400" b="1"/>
              <a:t>1961</a:t>
            </a:r>
            <a:r>
              <a:rPr lang="zh-CN" altLang="en-US" sz="1400" b="1"/>
              <a:t>年</a:t>
            </a:r>
            <a:r>
              <a:rPr lang="en-US" altLang="zh-CN" sz="1400" b="1"/>
              <a:t>10</a:t>
            </a:r>
            <a:r>
              <a:rPr lang="zh-CN" altLang="en-US" sz="1400" b="1"/>
              <a:t>月</a:t>
            </a:r>
            <a:r>
              <a:rPr lang="en-US" altLang="zh-CN" sz="1400" b="1"/>
              <a:t>19</a:t>
            </a:r>
            <a:r>
              <a:rPr lang="zh-CN" altLang="en-US" sz="1400" b="1"/>
              <a:t>日雷锋日记</a:t>
            </a:r>
          </a:p>
        </p:txBody>
      </p:sp>
      <p:sp>
        <p:nvSpPr>
          <p:cNvPr id="5132" name="WordArt 12"/>
          <p:cNvSpPr>
            <a:spLocks noChangeArrowheads="1" noChangeShapeType="1" noTextEdit="1"/>
          </p:cNvSpPr>
          <p:nvPr/>
        </p:nvSpPr>
        <p:spPr bwMode="auto">
          <a:xfrm>
            <a:off x="900113" y="404813"/>
            <a:ext cx="3671887" cy="12954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r>
              <a:rPr lang="zh-CN" alt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/>
                <a:ea typeface="宋体"/>
              </a:rPr>
              <a:t>雷锋日记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300788" y="404813"/>
            <a:ext cx="2520950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zh-CN" sz="1600" b="1"/>
              <a:t>“</a:t>
            </a:r>
            <a:r>
              <a:rPr lang="zh-CN" altLang="en-US" sz="1600" b="1"/>
              <a:t>人的生命是有限的，可是，为人民服务是无限的，我要把有限的生命，投入到无限的为人民服务中去</a:t>
            </a:r>
            <a:r>
              <a:rPr lang="en-US" altLang="zh-CN" sz="1600" b="1"/>
              <a:t>……”</a:t>
            </a:r>
          </a:p>
          <a:p>
            <a:pPr algn="l" eaLnBrk="1" hangingPunct="1">
              <a:spcBef>
                <a:spcPct val="0"/>
              </a:spcBef>
            </a:pPr>
            <a:r>
              <a:rPr lang="zh-CN" altLang="en-US" sz="1600" b="1"/>
              <a:t>　　</a:t>
            </a:r>
            <a:r>
              <a:rPr lang="en-US" altLang="zh-CN" sz="1600" b="1"/>
              <a:t>———</a:t>
            </a:r>
            <a:r>
              <a:rPr lang="zh-CN" altLang="en-US" sz="1600" b="1"/>
              <a:t>摘自</a:t>
            </a:r>
            <a:r>
              <a:rPr lang="en-US" altLang="zh-CN" sz="1600" b="1"/>
              <a:t>1961</a:t>
            </a:r>
            <a:r>
              <a:rPr lang="zh-CN" altLang="en-US" sz="1600" b="1"/>
              <a:t>年</a:t>
            </a:r>
            <a:r>
              <a:rPr lang="en-US" altLang="zh-CN" sz="1600" b="1"/>
              <a:t>10</a:t>
            </a:r>
            <a:r>
              <a:rPr lang="zh-CN" altLang="en-US" sz="1600" b="1"/>
              <a:t>月</a:t>
            </a:r>
            <a:r>
              <a:rPr lang="en-US" altLang="zh-CN" sz="1600" b="1"/>
              <a:t>20</a:t>
            </a:r>
            <a:r>
              <a:rPr lang="zh-CN" altLang="en-US" sz="1600" b="1"/>
              <a:t>日雷锋日记</a:t>
            </a:r>
          </a:p>
          <a:p>
            <a:pPr algn="l" eaLnBrk="1" hangingPunct="1">
              <a:spcBef>
                <a:spcPct val="0"/>
              </a:spcBef>
            </a:pPr>
            <a:r>
              <a:rPr lang="zh-CN" altLang="en-US" sz="1800" b="1"/>
              <a:t>     </a:t>
            </a:r>
          </a:p>
          <a:p>
            <a:pPr algn="l" eaLnBrk="1" hangingPunct="1"/>
            <a:endParaRPr lang="en-US" altLang="zh-CN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8" grpId="0" animBg="1"/>
      <p:bldP spid="5131" grpId="0" animBg="1"/>
      <p:bldP spid="5132" grpId="0" animBg="1"/>
      <p:bldP spid="51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53f02eb36c30e2b7d9335aa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33375"/>
            <a:ext cx="4319587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NewsMedia_2436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3887788" cy="61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NewsMedia_2431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8424862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707070"/>
            </a:gs>
            <a:gs pos="50000">
              <a:srgbClr val="FFFFFF"/>
            </a:gs>
            <a:gs pos="100000">
              <a:srgbClr val="707070"/>
            </a:gs>
          </a:gsLst>
          <a:lin ang="27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Front">
            <a:rot lat="19799999" lon="19439998" rev="0"/>
          </a:camera>
          <a:lightRig rig="legacyNormal2" dir="t"/>
        </a:scene3d>
        <a:sp3d extrusionH="354000" prstMaterial="legacyMatte">
          <a:bevelT w="13500" h="13500" prst="angle"/>
          <a:bevelB w="13500" h="13500" prst="angle"/>
          <a:extrusionClr>
            <a:srgbClr val="939676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707070"/>
            </a:gs>
            <a:gs pos="50000">
              <a:srgbClr val="FFFFFF"/>
            </a:gs>
            <a:gs pos="100000">
              <a:srgbClr val="707070"/>
            </a:gs>
          </a:gsLst>
          <a:lin ang="27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PerspectiveFront">
            <a:rot lat="19799999" lon="19439998" rev="0"/>
          </a:camera>
          <a:lightRig rig="legacyNormal2" dir="t"/>
        </a:scene3d>
        <a:sp3d extrusionH="354000" prstMaterial="legacyMatte">
          <a:bevelT w="13500" h="13500" prst="angle"/>
          <a:bevelB w="13500" h="13500" prst="angle"/>
          <a:extrusionClr>
            <a:srgbClr val="939676"/>
          </a:extrusionClr>
        </a:sp3d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zh-CN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1750</Words>
  <Application>Microsoft Office PowerPoint</Application>
  <PresentationFormat>全屏显示(4:3)</PresentationFormat>
  <Paragraphs>62</Paragraphs>
  <Slides>16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Times New Roman</vt:lpstr>
      <vt:lpstr>楷体_GB2312</vt:lpstr>
      <vt:lpstr>华文新魏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2011-03-13T12:28:42Z</dcterms:created>
  <dcterms:modified xsi:type="dcterms:W3CDTF">2019-01-25T05:56:15Z</dcterms:modified>
</cp:coreProperties>
</file>