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3" r:id="rId2"/>
  </p:sldMasterIdLst>
  <p:notesMasterIdLst>
    <p:notesMasterId r:id="rId27"/>
  </p:notesMasterIdLst>
  <p:handoutMasterIdLst>
    <p:handoutMasterId r:id="rId28"/>
  </p:handoutMasterIdLst>
  <p:sldIdLst>
    <p:sldId id="854" r:id="rId3"/>
    <p:sldId id="855" r:id="rId4"/>
    <p:sldId id="323" r:id="rId5"/>
    <p:sldId id="856" r:id="rId6"/>
    <p:sldId id="857" r:id="rId7"/>
    <p:sldId id="844" r:id="rId8"/>
    <p:sldId id="859" r:id="rId9"/>
    <p:sldId id="823" r:id="rId10"/>
    <p:sldId id="835" r:id="rId11"/>
    <p:sldId id="860" r:id="rId12"/>
    <p:sldId id="861" r:id="rId13"/>
    <p:sldId id="862" r:id="rId14"/>
    <p:sldId id="863" r:id="rId15"/>
    <p:sldId id="760" r:id="rId16"/>
    <p:sldId id="846" r:id="rId17"/>
    <p:sldId id="808" r:id="rId18"/>
    <p:sldId id="842" r:id="rId19"/>
    <p:sldId id="847" r:id="rId20"/>
    <p:sldId id="848" r:id="rId21"/>
    <p:sldId id="852" r:id="rId22"/>
    <p:sldId id="849" r:id="rId23"/>
    <p:sldId id="850" r:id="rId24"/>
    <p:sldId id="853" r:id="rId25"/>
    <p:sldId id="824" r:id="rId26"/>
  </p:sldIdLst>
  <p:sldSz cx="9144000" cy="5143500" type="screen16x9"/>
  <p:notesSz cx="6858000" cy="9144000"/>
  <p:embeddedFontLst>
    <p:embeddedFont>
      <p:font typeface="Calibri" pitchFamily="34" charset="0"/>
      <p:regular r:id="rId29"/>
      <p:bold r:id="rId30"/>
      <p:italic r:id="rId31"/>
      <p:boldItalic r:id="rId32"/>
    </p:embeddedFont>
    <p:embeddedFont>
      <p:font typeface="黑体" pitchFamily="49" charset="-122"/>
      <p:regular r:id="rId33"/>
    </p:embeddedFont>
    <p:embeddedFont>
      <p:font typeface="幼圆" pitchFamily="49" charset="-122"/>
      <p:regular r:id="rId34"/>
    </p:embeddedFont>
    <p:embeddedFont>
      <p:font typeface="楷体" pitchFamily="49" charset="-122"/>
      <p:regular r:id="rId35"/>
    </p:embeddedFont>
    <p:embeddedFont>
      <p:font typeface="微软雅黑" pitchFamily="34" charset="-122"/>
      <p:regular r:id="rId36"/>
      <p:bold r:id="rId37"/>
    </p:embeddedFont>
    <p:embeddedFont>
      <p:font typeface="仿宋" pitchFamily="49" charset="-122"/>
      <p:regular r:id="rId3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46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F9F"/>
    <a:srgbClr val="FFF2DD"/>
    <a:srgbClr val="009900"/>
    <a:srgbClr val="FF6600"/>
    <a:srgbClr val="FF0000"/>
    <a:srgbClr val="EE6060"/>
    <a:srgbClr val="FF9933"/>
    <a:srgbClr val="0070C0"/>
    <a:srgbClr val="FFB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1728" autoAdjust="0"/>
  </p:normalViewPr>
  <p:slideViewPr>
    <p:cSldViewPr>
      <p:cViewPr>
        <p:scale>
          <a:sx n="90" d="100"/>
          <a:sy n="90" d="100"/>
        </p:scale>
        <p:origin x="-420" y="-402"/>
      </p:cViewPr>
      <p:guideLst>
        <p:guide orient="horz" pos="146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6.fntdata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1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36" Type="http://schemas.openxmlformats.org/officeDocument/2006/relationships/font" Target="fonts/font8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2020/10/28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504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2020/10/28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900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735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582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331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9391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29" y="87489"/>
            <a:ext cx="1026274" cy="48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组合 6"/>
          <p:cNvGrpSpPr/>
          <p:nvPr userDrawn="1"/>
        </p:nvGrpSpPr>
        <p:grpSpPr>
          <a:xfrm>
            <a:off x="0" y="99695"/>
            <a:ext cx="2312670" cy="275590"/>
            <a:chOff x="1" y="92978"/>
            <a:chExt cx="2771800" cy="282757"/>
          </a:xfrm>
        </p:grpSpPr>
        <p:sp>
          <p:nvSpPr>
            <p:cNvPr id="8" name="矩形 7"/>
            <p:cNvSpPr/>
            <p:nvPr userDrawn="1"/>
          </p:nvSpPr>
          <p:spPr>
            <a:xfrm flipH="1">
              <a:off x="1" y="123478"/>
              <a:ext cx="2771800" cy="216000"/>
            </a:xfrm>
            <a:prstGeom prst="rect">
              <a:avLst/>
            </a:prstGeom>
            <a:gradFill flip="none" rotWithShape="1">
              <a:gsLst>
                <a:gs pos="40000">
                  <a:schemeClr val="accent5">
                    <a:lumMod val="60000"/>
                    <a:lumOff val="40000"/>
                  </a:schemeClr>
                </a:gs>
                <a:gs pos="97000">
                  <a:schemeClr val="bg1">
                    <a:alpha val="0"/>
                  </a:schemeClr>
                </a:gs>
                <a:gs pos="70000">
                  <a:schemeClr val="accent5">
                    <a:lumMod val="40000"/>
                    <a:lumOff val="60000"/>
                    <a:alpha val="76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文本框 10"/>
            <p:cNvSpPr txBox="1"/>
            <p:nvPr userDrawn="1"/>
          </p:nvSpPr>
          <p:spPr>
            <a:xfrm>
              <a:off x="1" y="92978"/>
              <a:ext cx="2631003" cy="2827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口语交际</a:t>
              </a:r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：怎么表演课本剧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87900"/>
            <a:ext cx="9144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slow"/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29" y="87489"/>
            <a:ext cx="1026274" cy="48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9456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35838;&#26412;&#21095;&#23567;&#33521;&#38596;&#38632;&#26469;.mp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microsoft.com/office/2007/relationships/hdphoto" Target="../media/hdphoto3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 flipH="1">
            <a:off x="17145" y="120015"/>
            <a:ext cx="4252595" cy="26416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"/>
          <p:cNvSpPr txBox="1"/>
          <p:nvPr/>
        </p:nvSpPr>
        <p:spPr>
          <a:xfrm>
            <a:off x="143501" y="120211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五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下册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>
            <a:hlinkClick r:id="rId3" action="ppaction://hlinkfile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7" t="18981" r="11410"/>
          <a:stretch/>
        </p:blipFill>
        <p:spPr>
          <a:xfrm>
            <a:off x="2074046" y="843558"/>
            <a:ext cx="4914904" cy="29334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63888" y="3934221"/>
            <a:ext cx="2276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solidFill>
                  <a:srgbClr val="00B050"/>
                </a:solidFill>
                <a:latin typeface="仿宋" pitchFamily="49" charset="-122"/>
                <a:ea typeface="仿宋" pitchFamily="49" charset="-122"/>
              </a:rPr>
              <a:t>点击</a:t>
            </a:r>
            <a:r>
              <a:rPr lang="zh-CN" altLang="en-US" sz="1800" b="1" dirty="0" smtClean="0">
                <a:solidFill>
                  <a:srgbClr val="00B050"/>
                </a:solidFill>
                <a:latin typeface="仿宋" pitchFamily="49" charset="-122"/>
                <a:ea typeface="仿宋" pitchFamily="49" charset="-122"/>
              </a:rPr>
              <a:t>图片</a:t>
            </a:r>
            <a:r>
              <a:rPr lang="zh-CN" altLang="en-US" sz="1800" b="1" dirty="0" smtClean="0">
                <a:solidFill>
                  <a:srgbClr val="00B050"/>
                </a:solidFill>
                <a:latin typeface="仿宋" pitchFamily="49" charset="-122"/>
                <a:ea typeface="仿宋" pitchFamily="49" charset="-122"/>
              </a:rPr>
              <a:t>，播放视频</a:t>
            </a:r>
            <a:endParaRPr lang="zh-CN" altLang="en-US" sz="1800" b="1" dirty="0">
              <a:solidFill>
                <a:srgbClr val="00B050"/>
              </a:solidFill>
              <a:latin typeface="仿宋" pitchFamily="49" charset="-122"/>
              <a:ea typeface="仿宋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10735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角圆角矩形 2"/>
          <p:cNvSpPr/>
          <p:nvPr/>
        </p:nvSpPr>
        <p:spPr>
          <a:xfrm>
            <a:off x="1218391" y="1511687"/>
            <a:ext cx="6737985" cy="2265045"/>
          </a:xfrm>
          <a:prstGeom prst="round2DiagRect">
            <a:avLst/>
          </a:prstGeom>
          <a:solidFill>
            <a:schemeClr val="bg1"/>
          </a:solidFill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720090">
              <a:lnSpc>
                <a:spcPct val="140000"/>
              </a:lnSpc>
            </a:pP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indent="720090">
              <a:lnSpc>
                <a:spcPct val="140000"/>
              </a:lnSpc>
            </a:pP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indent="720090">
              <a:lnSpc>
                <a:spcPct val="140000"/>
              </a:lnSpc>
            </a:pP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indent="720090" algn="l">
              <a:lnSpc>
                <a:spcPct val="140000"/>
              </a:lnSpc>
            </a:pP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47" b="100000" l="1385" r="90000">
                        <a14:foregroundMark x1="19077" y1="31336" x2="19077" y2="31336"/>
                        <a14:foregroundMark x1="71231" y1="26267" x2="71231" y2="26267"/>
                        <a14:foregroundMark x1="64308" y1="89555" x2="64308" y2="89555"/>
                        <a14:foregroundMark x1="49846" y1="92166" x2="49846" y2="92166"/>
                        <a14:foregroundMark x1="54308" y1="89555" x2="54308" y2="89555"/>
                        <a14:foregroundMark x1="22923" y1="31951" x2="22923" y2="31951"/>
                        <a14:foregroundMark x1="22308" y1="29493" x2="22308" y2="29493"/>
                        <a14:foregroundMark x1="25385" y1="26882" x2="25385" y2="26882"/>
                        <a14:foregroundMark x1="6462" y1="26882" x2="6462" y2="26882"/>
                        <a14:foregroundMark x1="51077" y1="78341" x2="51077" y2="78341"/>
                        <a14:foregroundMark x1="59231" y1="78341" x2="59231" y2="78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3755127"/>
            <a:ext cx="1369695" cy="137223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03315" y="1744236"/>
            <a:ext cx="701597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1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）“演员”与角色的形象、性格的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相似度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indent="720090">
              <a:lnSpc>
                <a:spcPct val="150000"/>
              </a:lnSpc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要比较高；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indent="720090">
              <a:lnSpc>
                <a:spcPct val="150000"/>
              </a:lnSpc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2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）“演员”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能否表现出角色的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特点。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indent="720090"/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48144" y="339502"/>
            <a:ext cx="7761453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>
              <a:lnSpc>
                <a:spcPct val="14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一起来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总结：分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角色时，我们要考虑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2971328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角圆角矩形 2"/>
          <p:cNvSpPr/>
          <p:nvPr/>
        </p:nvSpPr>
        <p:spPr>
          <a:xfrm>
            <a:off x="1056769" y="1275606"/>
            <a:ext cx="6985203" cy="2421994"/>
          </a:xfrm>
          <a:prstGeom prst="round2DiagRect">
            <a:avLst/>
          </a:prstGeom>
          <a:solidFill>
            <a:schemeClr val="bg1"/>
          </a:solidFill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720090">
              <a:lnSpc>
                <a:spcPct val="140000"/>
              </a:lnSpc>
            </a:pP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indent="720090">
              <a:lnSpc>
                <a:spcPct val="140000"/>
              </a:lnSpc>
            </a:pP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indent="720090">
              <a:lnSpc>
                <a:spcPct val="140000"/>
              </a:lnSpc>
            </a:pP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indent="720090" algn="l">
              <a:lnSpc>
                <a:spcPct val="140000"/>
              </a:lnSpc>
            </a:pP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47" b="100000" l="1385" r="90000">
                        <a14:foregroundMark x1="19077" y1="31336" x2="19077" y2="31336"/>
                        <a14:foregroundMark x1="71231" y1="26267" x2="71231" y2="26267"/>
                        <a14:foregroundMark x1="64308" y1="89555" x2="64308" y2="89555"/>
                        <a14:foregroundMark x1="49846" y1="92166" x2="49846" y2="92166"/>
                        <a14:foregroundMark x1="54308" y1="89555" x2="54308" y2="89555"/>
                        <a14:foregroundMark x1="22923" y1="31951" x2="22923" y2="31951"/>
                        <a14:foregroundMark x1="22308" y1="29493" x2="22308" y2="29493"/>
                        <a14:foregroundMark x1="25385" y1="26882" x2="25385" y2="26882"/>
                        <a14:foregroundMark x1="6462" y1="26882" x2="6462" y2="26882"/>
                        <a14:foregroundMark x1="51077" y1="78341" x2="51077" y2="78341"/>
                        <a14:foregroundMark x1="59231" y1="78341" x2="59231" y2="78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579" y="3469808"/>
            <a:ext cx="1369695" cy="137223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056769" y="1393334"/>
            <a:ext cx="70436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 algn="l"/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可以从角色的台词、表情、动作等方面进行讨论。如，怎么把课文中叙述的语言改为人物的对话，表演时可以加上哪些表情和动作。此外，还可以想想需要准备哪些服装和道具。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0" y="339502"/>
            <a:ext cx="2265680" cy="575945"/>
          </a:xfrm>
          <a:prstGeom prst="horizontalScroll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/>
              <a:t>怎么演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4669109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79712" y="1142387"/>
            <a:ext cx="655272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请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同学们默读教材</a:t>
            </a:r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第三部分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的内容，交流：讨论的时候，主持人和组员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应该怎么做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呢？请用不同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的符号标记出来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r>
              <a:rPr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56" y="1584226"/>
            <a:ext cx="1296144" cy="216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80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779912" y="883791"/>
            <a:ext cx="1080120" cy="504056"/>
          </a:xfrm>
          <a:prstGeom prst="rect">
            <a:avLst/>
          </a:prstGeom>
          <a:solidFill>
            <a:srgbClr val="FFFFCC"/>
          </a:solidFill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860032" y="883791"/>
            <a:ext cx="1080120" cy="504056"/>
          </a:xfrm>
          <a:prstGeom prst="rect">
            <a:avLst/>
          </a:prstGeom>
          <a:solidFill>
            <a:srgbClr val="FFFFCC"/>
          </a:solidFill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对角圆角矩形 2"/>
          <p:cNvSpPr/>
          <p:nvPr/>
        </p:nvSpPr>
        <p:spPr>
          <a:xfrm>
            <a:off x="738505" y="778495"/>
            <a:ext cx="7371715" cy="2873375"/>
          </a:xfrm>
          <a:prstGeom prst="round2DiagRect">
            <a:avLst/>
          </a:prstGeom>
          <a:solidFill>
            <a:schemeClr val="bg1"/>
          </a:solidFill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47" b="100000" l="1385" r="90000">
                        <a14:foregroundMark x1="19077" y1="31336" x2="19077" y2="31336"/>
                        <a14:foregroundMark x1="71231" y1="26267" x2="71231" y2="26267"/>
                        <a14:foregroundMark x1="64308" y1="89555" x2="64308" y2="89555"/>
                        <a14:foregroundMark x1="49846" y1="92166" x2="49846" y2="92166"/>
                        <a14:foregroundMark x1="54308" y1="89555" x2="54308" y2="89555"/>
                        <a14:foregroundMark x1="22923" y1="31951" x2="22923" y2="31951"/>
                        <a14:foregroundMark x1="22308" y1="29493" x2="22308" y2="29493"/>
                        <a14:foregroundMark x1="25385" y1="26882" x2="25385" y2="26882"/>
                        <a14:foregroundMark x1="6462" y1="26882" x2="6462" y2="26882"/>
                        <a14:foregroundMark x1="51077" y1="78341" x2="51077" y2="78341"/>
                        <a14:foregroundMark x1="59231" y1="78341" x2="59231" y2="78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220" y="3603305"/>
            <a:ext cx="1142365" cy="12192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86459" y="782947"/>
            <a:ext cx="7075805" cy="3084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讨论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时，大家轮流做主持人，其他组员既要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清楚地表达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自己的想法，又要认真听取别人的意见。意见不同时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，要一起协商，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形成一致的看法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en-US" altLang="zh-CN" sz="28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331640" y="3878630"/>
            <a:ext cx="6431597" cy="66855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主持讨论时，要引导每个人发表意见。意见不统一时要组织协调并尊重大家的共同决定。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6671261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角圆角矩形 2"/>
          <p:cNvSpPr/>
          <p:nvPr/>
        </p:nvSpPr>
        <p:spPr>
          <a:xfrm>
            <a:off x="944701" y="672710"/>
            <a:ext cx="7371715" cy="2873375"/>
          </a:xfrm>
          <a:prstGeom prst="round2DiagRect">
            <a:avLst/>
          </a:prstGeom>
          <a:solidFill>
            <a:schemeClr val="bg1"/>
          </a:solidFill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47" b="100000" l="1385" r="90000">
                        <a14:foregroundMark x1="19077" y1="31336" x2="19077" y2="31336"/>
                        <a14:foregroundMark x1="71231" y1="26267" x2="71231" y2="26267"/>
                        <a14:foregroundMark x1="64308" y1="89555" x2="64308" y2="89555"/>
                        <a14:foregroundMark x1="49846" y1="92166" x2="49846" y2="92166"/>
                        <a14:foregroundMark x1="54308" y1="89555" x2="54308" y2="89555"/>
                        <a14:foregroundMark x1="22923" y1="31951" x2="22923" y2="31951"/>
                        <a14:foregroundMark x1="22308" y1="29493" x2="22308" y2="29493"/>
                        <a14:foregroundMark x1="25385" y1="26882" x2="25385" y2="26882"/>
                        <a14:foregroundMark x1="6462" y1="26882" x2="6462" y2="26882"/>
                        <a14:foregroundMark x1="51077" y1="78341" x2="51077" y2="78341"/>
                        <a14:foregroundMark x1="59231" y1="78341" x2="59231" y2="78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220" y="3794125"/>
            <a:ext cx="1142365" cy="12192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96595" y="782947"/>
            <a:ext cx="7075805" cy="3084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讨论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时，大家轮流做主持人，其他组员既要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清楚地表达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自己的想法，又要认真听取别人的意见。意见不同时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，要一起协商，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形成一致的看法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en-US" altLang="zh-CN" sz="28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399678" y="3989496"/>
            <a:ext cx="6461760" cy="82845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清楚表达自己的意见，认真听取别人的意见，尊重大家的意见。</a:t>
            </a:r>
            <a:endParaRPr lang="zh-CN" altLang="en-US" sz="2400" dirty="0"/>
          </a:p>
        </p:txBody>
      </p:sp>
      <p:sp>
        <p:nvSpPr>
          <p:cNvPr id="8" name="椭圆 7"/>
          <p:cNvSpPr/>
          <p:nvPr/>
        </p:nvSpPr>
        <p:spPr>
          <a:xfrm>
            <a:off x="2877684" y="1584130"/>
            <a:ext cx="936104" cy="636606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138971" y="943908"/>
            <a:ext cx="864096" cy="636606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658773" y="1522145"/>
            <a:ext cx="936104" cy="636606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161825" y="1551360"/>
            <a:ext cx="936104" cy="636606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263328" y="2180829"/>
            <a:ext cx="936104" cy="636606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430472" y="2158751"/>
            <a:ext cx="936104" cy="636606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45840" y="555526"/>
            <a:ext cx="7452320" cy="4254187"/>
            <a:chOff x="845840" y="555526"/>
            <a:chExt cx="7452320" cy="425418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840" y="555526"/>
              <a:ext cx="7452320" cy="4254187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2627784" y="1661373"/>
              <a:ext cx="4320480" cy="9823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2800" b="1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师生</a:t>
              </a:r>
              <a:r>
                <a:rPr lang="zh-CN" altLang="en-US" sz="28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合作，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一起</a:t>
              </a:r>
              <a:endParaRPr lang="en-US" altLang="zh-CN" sz="28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>
                <a:lnSpc>
                  <a:spcPct val="110000"/>
                </a:lnSpc>
              </a:pPr>
              <a:r>
                <a:rPr lang="en-US" altLang="zh-CN" sz="28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讨论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“选课文”。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6429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252536" y="214205"/>
            <a:ext cx="1979712" cy="1625377"/>
            <a:chOff x="3491880" y="-61739"/>
            <a:chExt cx="2279613" cy="2057425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5738" l="10000" r="90000">
                          <a14:foregroundMark x1="35738" y1="68033" x2="71311" y2="57541"/>
                          <a14:foregroundMark x1="31475" y1="56885" x2="69016" y2="75246"/>
                          <a14:foregroundMark x1="29180" y1="51311" x2="32623" y2="76721"/>
                          <a14:foregroundMark x1="73115" y1="53279" x2="74590" y2="75902"/>
                          <a14:foregroundMark x1="34262" y1="51311" x2="69180" y2="51311"/>
                          <a14:foregroundMark x1="37049" y1="82459" x2="72951" y2="82131"/>
                          <a14:foregroundMark x1="24754" y1="51639" x2="26066" y2="7901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8531" y="-61739"/>
              <a:ext cx="2057425" cy="2057425"/>
            </a:xfrm>
            <a:prstGeom prst="rect">
              <a:avLst/>
            </a:prstGeom>
          </p:spPr>
        </p:pic>
        <p:sp>
          <p:nvSpPr>
            <p:cNvPr id="12" name="流程图: 决策 11"/>
            <p:cNvSpPr/>
            <p:nvPr/>
          </p:nvSpPr>
          <p:spPr>
            <a:xfrm>
              <a:off x="3491880" y="915566"/>
              <a:ext cx="2279613" cy="648072"/>
            </a:xfrm>
            <a:prstGeom prst="flowChartDecision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zh-CN" altLang="en-US" sz="2800" b="1" dirty="0" smtClean="0">
                  <a:solidFill>
                    <a:srgbClr val="0000FF"/>
                  </a:solidFill>
                  <a:latin typeface="幼圆" pitchFamily="49" charset="-122"/>
                  <a:ea typeface="幼圆" pitchFamily="49" charset="-122"/>
                </a:rPr>
                <a:t>范例</a:t>
              </a:r>
              <a:endParaRPr lang="zh-CN" altLang="en-US" sz="2800" b="1" dirty="0">
                <a:solidFill>
                  <a:srgbClr val="0000FF"/>
                </a:solidFill>
                <a:latin typeface="幼圆" pitchFamily="49" charset="-122"/>
                <a:ea typeface="幼圆" pitchFamily="49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79884" y="1274991"/>
            <a:ext cx="7356612" cy="1562453"/>
            <a:chOff x="1475655" y="717035"/>
            <a:chExt cx="7356612" cy="1562453"/>
          </a:xfrm>
        </p:grpSpPr>
        <p:sp>
          <p:nvSpPr>
            <p:cNvPr id="8" name="流程图: 可选过程 7"/>
            <p:cNvSpPr/>
            <p:nvPr/>
          </p:nvSpPr>
          <p:spPr>
            <a:xfrm>
              <a:off x="1475655" y="717035"/>
              <a:ext cx="6552730" cy="1562453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92D050"/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    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主持人老师：</a:t>
              </a:r>
              <a:r>
                <a:rPr lang="zh-CN" altLang="en-US" sz="24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我们学过许多名著，了解了很多经典的人物形象，大家讨论一下，你想选择什么什么课文来表演课本剧呢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？</a:t>
              </a:r>
              <a:endPara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3" name="图片 12" descr="LS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28384" y="717650"/>
              <a:ext cx="803883" cy="1426254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382195" y="2844353"/>
            <a:ext cx="8654301" cy="1527597"/>
            <a:chOff x="382195" y="2844353"/>
            <a:chExt cx="8654301" cy="1527597"/>
          </a:xfrm>
        </p:grpSpPr>
        <p:sp>
          <p:nvSpPr>
            <p:cNvPr id="14" name="流程图: 可选过程 13"/>
            <p:cNvSpPr/>
            <p:nvPr/>
          </p:nvSpPr>
          <p:spPr>
            <a:xfrm>
              <a:off x="1187624" y="2951538"/>
              <a:ext cx="7848872" cy="1420412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00B0F0"/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   </a:t>
              </a:r>
              <a:endParaRPr lang="en-US" altLang="zh-CN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 </a:t>
              </a:r>
              <a:r>
                <a:rPr lang="en-US" altLang="zh-CN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   </a:t>
              </a:r>
              <a:r>
                <a:rPr lang="zh-CN" altLang="en-US" sz="26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组员李明</a:t>
              </a:r>
              <a:r>
                <a:rPr lang="zh-CN" altLang="en-US" sz="26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：我觉得</a:t>
              </a:r>
              <a:r>
                <a:rPr lang="zh-CN" altLang="en-US" sz="26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《草船借箭》</a:t>
              </a:r>
              <a:r>
                <a:rPr lang="zh-CN" altLang="en-US" sz="26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和</a:t>
              </a:r>
              <a:r>
                <a:rPr lang="zh-CN" altLang="en-US" sz="26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《景阳冈》</a:t>
              </a:r>
              <a:r>
                <a:rPr lang="zh-CN" altLang="en-US" sz="26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中的片段比较适合表演课本剧，里面人物形象突出，如果通过舞台的形式展现出来，效果一定很好。</a:t>
              </a:r>
              <a:endParaRPr lang="zh-CN" altLang="en-US" sz="2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indent="720090"/>
              <a:endParaRPr lang="zh-CN" altLang="en-US"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195" y="2844353"/>
              <a:ext cx="792088" cy="1527597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36512" y="649012"/>
            <a:ext cx="9022950" cy="2045120"/>
            <a:chOff x="-36512" y="649012"/>
            <a:chExt cx="9022950" cy="2045120"/>
          </a:xfrm>
        </p:grpSpPr>
        <p:sp>
          <p:nvSpPr>
            <p:cNvPr id="8" name="流程图: 可选过程 7"/>
            <p:cNvSpPr/>
            <p:nvPr/>
          </p:nvSpPr>
          <p:spPr>
            <a:xfrm>
              <a:off x="899592" y="649012"/>
              <a:ext cx="8086846" cy="2045120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C000"/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r>
                <a:rPr lang="en-US" altLang="zh-CN" sz="22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    </a:t>
              </a:r>
              <a:r>
                <a:rPr lang="zh-CN" altLang="en-US" sz="22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组员郑亮</a:t>
              </a:r>
              <a:r>
                <a:rPr lang="zh-CN" altLang="en-US" sz="22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：对，</a:t>
              </a:r>
              <a:r>
                <a:rPr lang="zh-CN" altLang="en-US" sz="22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我同意</a:t>
              </a:r>
              <a:r>
                <a:rPr lang="zh-CN" altLang="en-US" sz="22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李明的观点。不过还要</a:t>
              </a:r>
              <a:r>
                <a:rPr lang="zh-CN" altLang="en-US" sz="22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Arial" panose="020B0604020202020204" pitchFamily="34" charset="0"/>
                  <a:sym typeface="+mn-ea"/>
                </a:rPr>
                <a:t>根据需要对故事内容进行适当的修改。设计人物的台词、动作、表情，要尽量符合人物的身份、性格等。比如说，</a:t>
              </a:r>
              <a:r>
                <a:rPr lang="zh-CN" altLang="en-US" sz="22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Arial" panose="020B0604020202020204" pitchFamily="34" charset="0"/>
                  <a:sym typeface="+mn-ea"/>
                </a:rPr>
                <a:t>《草船借箭》中诸葛亮神机妙算，以大局为重。鲁肃老实忠厚。</a:t>
              </a:r>
              <a:r>
                <a:rPr lang="zh-CN" altLang="en-US" sz="22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Arial" panose="020B0604020202020204" pitchFamily="34" charset="0"/>
                  <a:sym typeface="+mn-ea"/>
                </a:rPr>
                <a:t>设计台词时要能更好地突出人物的形象。</a:t>
              </a:r>
              <a:endParaRPr lang="zh-CN" altLang="en-US" sz="2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771550"/>
              <a:ext cx="1136388" cy="1852804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498242" y="3000164"/>
            <a:ext cx="8488196" cy="1670449"/>
            <a:chOff x="498242" y="3000164"/>
            <a:chExt cx="8488196" cy="1670449"/>
          </a:xfrm>
        </p:grpSpPr>
        <p:sp>
          <p:nvSpPr>
            <p:cNvPr id="13" name="流程图: 可选过程 12"/>
            <p:cNvSpPr/>
            <p:nvPr/>
          </p:nvSpPr>
          <p:spPr>
            <a:xfrm>
              <a:off x="498242" y="3328858"/>
              <a:ext cx="7390765" cy="1341755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F9F9F"/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    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组员王月</a:t>
              </a:r>
              <a:r>
                <a:rPr lang="zh-CN" altLang="en-US" sz="24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：选定好谁来扮演相关角色，排练时</a:t>
              </a:r>
              <a:r>
                <a:rPr lang="zh-CN" altLang="en-US" sz="24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Arial" panose="020B0604020202020204" pitchFamily="34" charset="0"/>
                  <a:sym typeface="+mn-ea"/>
                </a:rPr>
                <a:t>可以制作或选用一些简单的道具，还可配上音乐。</a:t>
              </a: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870773" y="3000164"/>
              <a:ext cx="1115665" cy="1670449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55683"/>
              </p:ext>
            </p:extLst>
          </p:nvPr>
        </p:nvGraphicFramePr>
        <p:xfrm>
          <a:off x="25048" y="1043106"/>
          <a:ext cx="9144000" cy="385818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46552">
                  <a:extLst>
                    <a:ext uri="{9D8B030D-6E8A-4147-A177-3AD203B41FA5}">
                      <a16:colId xmlns="" xmlns:a16="http://schemas.microsoft.com/office/drawing/2014/main" val="1166563320"/>
                    </a:ext>
                  </a:extLst>
                </a:gridCol>
                <a:gridCol w="5040560">
                  <a:extLst>
                    <a:ext uri="{9D8B030D-6E8A-4147-A177-3AD203B41FA5}">
                      <a16:colId xmlns="" xmlns:a16="http://schemas.microsoft.com/office/drawing/2014/main" val="248406409"/>
                    </a:ext>
                  </a:extLst>
                </a:gridCol>
                <a:gridCol w="3156888">
                  <a:extLst>
                    <a:ext uri="{9D8B030D-6E8A-4147-A177-3AD203B41FA5}">
                      <a16:colId xmlns="" xmlns:a16="http://schemas.microsoft.com/office/drawing/2014/main" val="2448020582"/>
                    </a:ext>
                  </a:extLst>
                </a:gridCol>
              </a:tblGrid>
              <a:tr h="4154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主持人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组员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69417529"/>
                  </a:ext>
                </a:extLst>
              </a:tr>
              <a:tr h="240955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要求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1.</a:t>
                      </a:r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提出讨论任务，说明讨论的标准。</a:t>
                      </a:r>
                      <a:endParaRPr lang="en-US" altLang="zh-CN" sz="24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r>
                        <a:rPr lang="en-US" altLang="zh-CN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2.</a:t>
                      </a:r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引导每个人发表意见，说出自己的观点及理由。</a:t>
                      </a:r>
                    </a:p>
                    <a:p>
                      <a:r>
                        <a:rPr lang="en-US" altLang="zh-CN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3.</a:t>
                      </a:r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意见不统一时，组织再次讨论，听取最合理的意见，形成一致的看法。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1.</a:t>
                      </a:r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清楚地表达自己的想法。</a:t>
                      </a:r>
                    </a:p>
                    <a:p>
                      <a:r>
                        <a:rPr lang="en-US" altLang="zh-CN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2.</a:t>
                      </a:r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认真听取别人的意见。</a:t>
                      </a:r>
                    </a:p>
                    <a:p>
                      <a:r>
                        <a:rPr lang="en-US" altLang="zh-CN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3.</a:t>
                      </a:r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尊重大家的共同决定。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23476349"/>
                  </a:ext>
                </a:extLst>
              </a:tr>
              <a:tr h="99143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表现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☆☆☆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☆☆☆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60329596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2843808" y="267494"/>
            <a:ext cx="3456384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幼圆" pitchFamily="49" charset="-122"/>
                <a:ea typeface="幼圆" pitchFamily="49" charset="-122"/>
                <a:cs typeface="微软雅黑" panose="020B0503020204020204" charset="-122"/>
              </a:rPr>
              <a:t>讨论</a:t>
            </a:r>
            <a:r>
              <a:rPr lang="zh-CN" altLang="en-US" sz="2800" b="1" dirty="0" smtClean="0">
                <a:solidFill>
                  <a:srgbClr val="0000FF"/>
                </a:solidFill>
                <a:latin typeface="幼圆" pitchFamily="49" charset="-122"/>
                <a:ea typeface="幼圆" pitchFamily="49" charset="-122"/>
                <a:cs typeface="微软雅黑" panose="020B0503020204020204" charset="-122"/>
              </a:rPr>
              <a:t>评价表</a:t>
            </a:r>
            <a:endParaRPr lang="zh-CN" altLang="en-US" sz="2000" b="1" dirty="0">
              <a:solidFill>
                <a:srgbClr val="0000FF"/>
              </a:solidFill>
              <a:latin typeface="幼圆" pitchFamily="49" charset="-122"/>
              <a:ea typeface="幼圆" pitchFamily="49" charset="-122"/>
              <a:cs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387173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40" y="699542"/>
            <a:ext cx="7452320" cy="425418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195736" y="1491630"/>
            <a:ext cx="4320480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人小组选择一</a:t>
            </a:r>
            <a:r>
              <a:rPr lang="zh-CN" altLang="en-US" sz="28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个内容，练习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“主持讨论”。</a:t>
            </a:r>
            <a:endParaRPr lang="zh-CN" altLang="en-US" sz="2800" b="1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877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39502"/>
            <a:ext cx="7345007" cy="4524320"/>
          </a:xfrm>
          <a:prstGeom prst="rect">
            <a:avLst/>
          </a:prstGeom>
          <a:noFill/>
        </p:spPr>
        <p:txBody>
          <a:bodyPr wrap="square" lIns="91445" tIns="45722" rIns="91445" bIns="45722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视频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中，同学们表演的是哪一篇课文的内容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en-US" altLang="zh-CN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这些</a:t>
            </a:r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同学将课文进行加工后，搬上舞台进行表演，这就是课本剧表演</a:t>
            </a:r>
            <a:r>
              <a:rPr lang="zh-CN" altLang="en-US" sz="32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3200" b="1" dirty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你们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喜欢演课本剧吗？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我们也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来举行一次课本剧表演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活动吧。</a:t>
            </a:r>
            <a:endParaRPr lang="en-US" altLang="zh-CN" sz="3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198" y="3904156"/>
            <a:ext cx="804402" cy="94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80308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45603" y="2218421"/>
            <a:ext cx="2210544" cy="936104"/>
            <a:chOff x="1043608" y="2329169"/>
            <a:chExt cx="2210544" cy="936104"/>
          </a:xfrm>
        </p:grpSpPr>
        <p:sp>
          <p:nvSpPr>
            <p:cNvPr id="4" name="云形标注 3"/>
            <p:cNvSpPr/>
            <p:nvPr/>
          </p:nvSpPr>
          <p:spPr>
            <a:xfrm>
              <a:off x="1043608" y="2329169"/>
              <a:ext cx="2210544" cy="936104"/>
            </a:xfrm>
            <a:prstGeom prst="cloudCallout">
              <a:avLst>
                <a:gd name="adj1" fmla="val 59494"/>
                <a:gd name="adj2" fmla="val 72215"/>
              </a:avLst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418451" y="2466054"/>
              <a:ext cx="12666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选课文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938261" y="794625"/>
            <a:ext cx="2737395" cy="1144592"/>
            <a:chOff x="1043608" y="2329169"/>
            <a:chExt cx="2210544" cy="936104"/>
          </a:xfrm>
        </p:grpSpPr>
        <p:sp>
          <p:nvSpPr>
            <p:cNvPr id="8" name="云形标注 7"/>
            <p:cNvSpPr/>
            <p:nvPr/>
          </p:nvSpPr>
          <p:spPr>
            <a:xfrm>
              <a:off x="1043608" y="2329169"/>
              <a:ext cx="2210544" cy="936104"/>
            </a:xfrm>
            <a:prstGeom prst="cloudCallout">
              <a:avLst>
                <a:gd name="adj1" fmla="val 29913"/>
                <a:gd name="adj2" fmla="val 160235"/>
              </a:avLst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77085" y="2370355"/>
              <a:ext cx="1807922" cy="7433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人物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的语言、动作、神态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461720" y="1695201"/>
            <a:ext cx="2464840" cy="936104"/>
            <a:chOff x="1043608" y="2329169"/>
            <a:chExt cx="2464840" cy="936104"/>
          </a:xfrm>
        </p:grpSpPr>
        <p:sp>
          <p:nvSpPr>
            <p:cNvPr id="11" name="云形标注 10"/>
            <p:cNvSpPr/>
            <p:nvPr/>
          </p:nvSpPr>
          <p:spPr>
            <a:xfrm>
              <a:off x="1043608" y="2329169"/>
              <a:ext cx="2210544" cy="936104"/>
            </a:xfrm>
            <a:prstGeom prst="cloudCallout">
              <a:avLst>
                <a:gd name="adj1" fmla="val 2039"/>
                <a:gd name="adj2" fmla="val 96763"/>
              </a:avLst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492224" y="2508027"/>
              <a:ext cx="20162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分角色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672264" y="2139031"/>
            <a:ext cx="2367680" cy="1015493"/>
            <a:chOff x="886472" y="2329168"/>
            <a:chExt cx="2367680" cy="1015493"/>
          </a:xfrm>
        </p:grpSpPr>
        <p:sp>
          <p:nvSpPr>
            <p:cNvPr id="14" name="云形标注 13"/>
            <p:cNvSpPr/>
            <p:nvPr/>
          </p:nvSpPr>
          <p:spPr>
            <a:xfrm>
              <a:off x="886472" y="2329168"/>
              <a:ext cx="2367680" cy="1015493"/>
            </a:xfrm>
            <a:prstGeom prst="cloudCallout">
              <a:avLst>
                <a:gd name="adj1" fmla="val -16128"/>
                <a:gd name="adj2" fmla="val 94721"/>
              </a:avLst>
            </a:prstGeom>
            <a:solidFill>
              <a:schemeClr val="bg1"/>
            </a:solidFill>
            <a:ln>
              <a:solidFill>
                <a:srgbClr val="FF9F9F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37928" y="2359608"/>
              <a:ext cx="201622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服装、道具的选择</a:t>
              </a:r>
            </a:p>
          </p:txBody>
        </p:sp>
      </p:grpSp>
      <p:pic>
        <p:nvPicPr>
          <p:cNvPr id="1026" name="Picture 2" descr="http://pic.51yuansu.com/pic3/cover/02/51/41/59e6cc6a66367_61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084" y="3043238"/>
            <a:ext cx="5603854" cy="1975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41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11829"/>
            <a:ext cx="1440160" cy="206503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096621" y="1321192"/>
            <a:ext cx="5211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从课文到剧本，都有哪些变化？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08304" y="2338883"/>
            <a:ext cx="1528167" cy="2331772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347864" y="2461354"/>
            <a:ext cx="3960440" cy="1944216"/>
            <a:chOff x="4644008" y="2067694"/>
            <a:chExt cx="3960440" cy="1944216"/>
          </a:xfrm>
        </p:grpSpPr>
        <p:sp>
          <p:nvSpPr>
            <p:cNvPr id="5" name="云形 4"/>
            <p:cNvSpPr/>
            <p:nvPr/>
          </p:nvSpPr>
          <p:spPr>
            <a:xfrm>
              <a:off x="4644008" y="2067694"/>
              <a:ext cx="3960440" cy="1944216"/>
            </a:xfrm>
            <a:prstGeom prst="cloud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004048" y="2338883"/>
              <a:ext cx="345638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要将课文中叙述性的语言转换为人物的对话、动作和神态。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997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60505" y="3291830"/>
            <a:ext cx="7020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设计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恰当的人物语言、动作和神态，是我们讨论的第三个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内容。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979711" y="375629"/>
            <a:ext cx="4245754" cy="2204812"/>
            <a:chOff x="4149286" y="2067694"/>
            <a:chExt cx="4167129" cy="1944216"/>
          </a:xfrm>
        </p:grpSpPr>
        <p:sp>
          <p:nvSpPr>
            <p:cNvPr id="5" name="云形 4"/>
            <p:cNvSpPr/>
            <p:nvPr/>
          </p:nvSpPr>
          <p:spPr>
            <a:xfrm>
              <a:off x="4149286" y="2067694"/>
              <a:ext cx="4167129" cy="1944216"/>
            </a:xfrm>
            <a:prstGeom prst="cloud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14683" y="2199070"/>
              <a:ext cx="3247027" cy="1601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设计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的人物语言、动作和神态要符合角色的内心情感和性格特点。</a:t>
              </a: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30857" y="416479"/>
            <a:ext cx="1678295" cy="251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75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47" b="100000" l="1385" r="90000">
                        <a14:foregroundMark x1="19077" y1="31336" x2="19077" y2="31336"/>
                        <a14:foregroundMark x1="71231" y1="26267" x2="71231" y2="26267"/>
                        <a14:foregroundMark x1="64308" y1="89555" x2="64308" y2="89555"/>
                        <a14:foregroundMark x1="49846" y1="92166" x2="49846" y2="92166"/>
                        <a14:foregroundMark x1="54308" y1="89555" x2="54308" y2="89555"/>
                        <a14:foregroundMark x1="22923" y1="31951" x2="22923" y2="31951"/>
                        <a14:foregroundMark x1="22308" y1="29493" x2="22308" y2="29493"/>
                        <a14:foregroundMark x1="25385" y1="26882" x2="25385" y2="26882"/>
                        <a14:foregroundMark x1="6462" y1="26882" x2="6462" y2="26882"/>
                        <a14:foregroundMark x1="51077" y1="78341" x2="51077" y2="78341"/>
                        <a14:foregroundMark x1="59231" y1="78341" x2="59231" y2="78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870" y="3166359"/>
            <a:ext cx="1674448" cy="167702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460967" y="987574"/>
            <a:ext cx="627938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请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四个小组分别上台展示四个讨论环节，全班评选优秀小组、最佳主持人、最佳组员。</a:t>
            </a:r>
          </a:p>
          <a:p>
            <a:pPr>
              <a:lnSpc>
                <a:spcPct val="150000"/>
              </a:lnSpc>
            </a:pPr>
            <a:r>
              <a:rPr lang="zh-CN" altLang="en-US" sz="3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课后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开展课本剧表演活动</a:t>
            </a:r>
            <a:r>
              <a:rPr lang="zh-CN" altLang="en-US" sz="3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78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" y="0"/>
            <a:ext cx="9139428" cy="5143500"/>
          </a:xfrm>
          <a:prstGeom prst="rect">
            <a:avLst/>
          </a:prstGeom>
        </p:spPr>
      </p:pic>
      <p:sp>
        <p:nvSpPr>
          <p:cNvPr id="10" name="文本框 3"/>
          <p:cNvSpPr txBox="1"/>
          <p:nvPr/>
        </p:nvSpPr>
        <p:spPr>
          <a:xfrm>
            <a:off x="883562" y="1419622"/>
            <a:ext cx="7369325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伴你成长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6968256" y="-1"/>
            <a:ext cx="1927372" cy="771551"/>
            <a:chOff x="6968256" y="-1"/>
            <a:chExt cx="1927372" cy="771551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14" name="文本框 35"/>
            <p:cNvSpPr txBox="1"/>
            <p:nvPr/>
          </p:nvSpPr>
          <p:spPr>
            <a:xfrm>
              <a:off x="7164288" y="509940"/>
              <a:ext cx="9813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en-US" altLang="zh-CN" sz="1050" dirty="0">
                  <a:solidFill>
                    <a:prstClr val="white">
                      <a:lumMod val="75000"/>
                    </a:prstClr>
                  </a:solidFill>
                </a:rPr>
                <a:t>QICAIKETANG</a:t>
              </a:r>
              <a:endParaRPr kumimoji="1" lang="zh-CN" altLang="en-US" sz="105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 flipH="1">
            <a:off x="17145" y="120015"/>
            <a:ext cx="4252595" cy="26416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"/>
          <p:cNvSpPr txBox="1"/>
          <p:nvPr/>
        </p:nvSpPr>
        <p:spPr>
          <a:xfrm>
            <a:off x="143501" y="120211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五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下册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1560" y="1419622"/>
            <a:ext cx="7837402" cy="2123658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r>
              <a:rPr lang="zh-CN" altLang="en-US" sz="6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口语</a:t>
            </a:r>
            <a:r>
              <a:rPr lang="zh-CN" altLang="en-US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交际：</a:t>
            </a:r>
            <a:endParaRPr lang="en-US" altLang="zh-CN" sz="66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怎么表演课本剧</a:t>
            </a:r>
            <a:endParaRPr lang="zh-CN" altLang="en-US" sz="6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1725" y="1419622"/>
            <a:ext cx="6552728" cy="2308328"/>
          </a:xfrm>
          <a:prstGeom prst="rect">
            <a:avLst/>
          </a:prstGeom>
          <a:noFill/>
        </p:spPr>
        <p:txBody>
          <a:bodyPr wrap="square" lIns="91445" tIns="45722" rIns="91445" bIns="45722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默读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本次口语交际的要求，说一说本次口语交际的任务是什么？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要讨论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哪些内容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en-US" altLang="zh-CN" sz="3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 descr="n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933583" y="1721456"/>
            <a:ext cx="888142" cy="1704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14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t="1517"/>
          <a:stretch/>
        </p:blipFill>
        <p:spPr>
          <a:xfrm>
            <a:off x="323528" y="528818"/>
            <a:ext cx="8104174" cy="4614681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1331640" y="1818248"/>
            <a:ext cx="1080120" cy="465471"/>
          </a:xfrm>
          <a:prstGeom prst="ellipse">
            <a:avLst/>
          </a:prstGeom>
          <a:grpFill/>
          <a:ln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7524328" y="2682343"/>
            <a:ext cx="687349" cy="465471"/>
          </a:xfrm>
          <a:prstGeom prst="ellipse">
            <a:avLst/>
          </a:prstGeom>
          <a:grpFill/>
          <a:ln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843808" y="3037221"/>
            <a:ext cx="687349" cy="465471"/>
          </a:xfrm>
          <a:prstGeom prst="ellipse">
            <a:avLst/>
          </a:prstGeom>
          <a:grpFill/>
          <a:ln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531157" y="3037220"/>
            <a:ext cx="687349" cy="465471"/>
          </a:xfrm>
          <a:prstGeom prst="ellipse">
            <a:avLst/>
          </a:prstGeom>
          <a:grpFill/>
          <a:ln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275856" y="1818248"/>
            <a:ext cx="687349" cy="465471"/>
          </a:xfrm>
          <a:prstGeom prst="ellipse">
            <a:avLst/>
          </a:prstGeom>
          <a:grpFill/>
          <a:ln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963205" y="1818247"/>
            <a:ext cx="687349" cy="465471"/>
          </a:xfrm>
          <a:prstGeom prst="ellipse">
            <a:avLst/>
          </a:prstGeom>
          <a:grpFill/>
          <a:ln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359207" y="2643758"/>
            <a:ext cx="1080120" cy="465471"/>
          </a:xfrm>
          <a:prstGeom prst="ellipse">
            <a:avLst/>
          </a:prstGeom>
          <a:grpFill/>
          <a:ln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385900" y="810136"/>
            <a:ext cx="971600" cy="542642"/>
          </a:xfrm>
          <a:prstGeom prst="ellipse">
            <a:avLst/>
          </a:prstGeom>
          <a:grpFill/>
          <a:ln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868144" y="941270"/>
            <a:ext cx="910875" cy="411508"/>
          </a:xfrm>
          <a:prstGeom prst="ellipse">
            <a:avLst/>
          </a:prstGeom>
          <a:grpFill/>
          <a:ln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28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0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s://i01piccdn.sogoucdn.com/3de8065040c4bdf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 l="7692" t="5767" r="7692" b="13490"/>
          <a:stretch>
            <a:fillRect/>
          </a:stretch>
        </p:blipFill>
        <p:spPr bwMode="auto">
          <a:xfrm flipH="1">
            <a:off x="2915816" y="2787774"/>
            <a:ext cx="3364753" cy="1742657"/>
          </a:xfrm>
          <a:prstGeom prst="rect">
            <a:avLst/>
          </a:prstGeom>
          <a:noFill/>
        </p:spPr>
      </p:pic>
      <p:sp>
        <p:nvSpPr>
          <p:cNvPr id="8" name="圆角矩形标注 7"/>
          <p:cNvSpPr/>
          <p:nvPr/>
        </p:nvSpPr>
        <p:spPr>
          <a:xfrm>
            <a:off x="539552" y="2467919"/>
            <a:ext cx="1800200" cy="804764"/>
          </a:xfrm>
          <a:prstGeom prst="wedgeRoundRectCallout">
            <a:avLst>
              <a:gd name="adj1" fmla="val 93626"/>
              <a:gd name="adj2" fmla="val 71824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45" tIns="45722" rIns="91445" bIns="45722"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选课文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3347864" y="1275606"/>
            <a:ext cx="2336584" cy="672849"/>
          </a:xfrm>
          <a:prstGeom prst="wedgeRoundRectCallout">
            <a:avLst>
              <a:gd name="adj1" fmla="val 8921"/>
              <a:gd name="adj2" fmla="val 149359"/>
              <a:gd name="adj3" fmla="val 16667"/>
            </a:avLst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分角色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6588224" y="2654418"/>
            <a:ext cx="1755812" cy="660748"/>
          </a:xfrm>
          <a:prstGeom prst="wedgeRoundRectCallout">
            <a:avLst>
              <a:gd name="adj1" fmla="val -86317"/>
              <a:gd name="adj2" fmla="val 50770"/>
              <a:gd name="adj3" fmla="val 16667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怎么演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984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4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47" b="100000" l="1385" r="90000">
                        <a14:foregroundMark x1="19077" y1="31336" x2="19077" y2="31336"/>
                        <a14:foregroundMark x1="71231" y1="26267" x2="71231" y2="26267"/>
                        <a14:foregroundMark x1="64308" y1="89555" x2="64308" y2="89555"/>
                        <a14:foregroundMark x1="49846" y1="92166" x2="49846" y2="92166"/>
                        <a14:foregroundMark x1="54308" y1="89555" x2="54308" y2="89555"/>
                        <a14:foregroundMark x1="22923" y1="31951" x2="22923" y2="31951"/>
                        <a14:foregroundMark x1="22308" y1="29493" x2="22308" y2="29493"/>
                        <a14:foregroundMark x1="25385" y1="26882" x2="25385" y2="26882"/>
                        <a14:foregroundMark x1="6462" y1="26882" x2="6462" y2="26882"/>
                        <a14:foregroundMark x1="51077" y1="78341" x2="51077" y2="78341"/>
                        <a14:foregroundMark x1="59231" y1="78341" x2="59231" y2="78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426" y="3567755"/>
            <a:ext cx="1369695" cy="137223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7583" y="1040080"/>
            <a:ext cx="7656691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>
              <a:lnSpc>
                <a:spcPct val="14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请同学们边读教材第一段话边思考：学过的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课文中，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哪一篇适合表演课本剧？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98928" y="481897"/>
            <a:ext cx="2265680" cy="575945"/>
          </a:xfrm>
          <a:prstGeom prst="horizontalScroll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/>
              <a:t>选课文</a:t>
            </a:r>
            <a:endParaRPr lang="zh-CN" altLang="en-US" sz="2800" dirty="0"/>
          </a:p>
        </p:txBody>
      </p:sp>
      <p:sp>
        <p:nvSpPr>
          <p:cNvPr id="11" name="矩形 10"/>
          <p:cNvSpPr/>
          <p:nvPr/>
        </p:nvSpPr>
        <p:spPr>
          <a:xfrm>
            <a:off x="1183343" y="3161856"/>
            <a:ext cx="1826142" cy="584775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草船借箭</a:t>
            </a:r>
            <a:endParaRPr lang="zh-CN" altLang="en-US" sz="3200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52031" y="2643758"/>
            <a:ext cx="1415773" cy="584775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景阳冈</a:t>
            </a:r>
            <a:endParaRPr lang="zh-CN" altLang="en-US" sz="3200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42202" y="3161856"/>
            <a:ext cx="1826142" cy="584775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猴王出世</a:t>
            </a:r>
            <a:endParaRPr lang="zh-CN" altLang="en-US" sz="3200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58738" y="4020738"/>
            <a:ext cx="1826142" cy="584775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红楼春趣</a:t>
            </a:r>
            <a:endParaRPr lang="zh-CN" altLang="en-US" sz="3200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138968" y="4088048"/>
            <a:ext cx="1005404" cy="584775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……</a:t>
            </a:r>
            <a:endParaRPr lang="zh-CN" altLang="en-US" sz="3200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459339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47" b="100000" l="1385" r="90000">
                        <a14:foregroundMark x1="19077" y1="31336" x2="19077" y2="31336"/>
                        <a14:foregroundMark x1="71231" y1="26267" x2="71231" y2="26267"/>
                        <a14:foregroundMark x1="64308" y1="89555" x2="64308" y2="89555"/>
                        <a14:foregroundMark x1="49846" y1="92166" x2="49846" y2="92166"/>
                        <a14:foregroundMark x1="54308" y1="89555" x2="54308" y2="89555"/>
                        <a14:foregroundMark x1="22923" y1="31951" x2="22923" y2="31951"/>
                        <a14:foregroundMark x1="22308" y1="29493" x2="22308" y2="29493"/>
                        <a14:foregroundMark x1="25385" y1="26882" x2="25385" y2="26882"/>
                        <a14:foregroundMark x1="6462" y1="26882" x2="6462" y2="26882"/>
                        <a14:foregroundMark x1="51077" y1="78341" x2="51077" y2="78341"/>
                        <a14:foregroundMark x1="59231" y1="78341" x2="59231" y2="78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3539374"/>
            <a:ext cx="1369695" cy="137223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502856" y="969895"/>
            <a:ext cx="7066359" cy="67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 algn="l">
              <a:lnSpc>
                <a:spcPct val="14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我们一起来归纳吧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179512" y="477986"/>
            <a:ext cx="2265680" cy="575945"/>
          </a:xfrm>
          <a:prstGeom prst="horizontalScroll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/>
              <a:t>选课文</a:t>
            </a:r>
            <a:endParaRPr lang="zh-CN" altLang="en-US" sz="2800" dirty="0"/>
          </a:p>
        </p:txBody>
      </p:sp>
      <p:sp>
        <p:nvSpPr>
          <p:cNvPr id="8" name="对角圆角矩形 7"/>
          <p:cNvSpPr/>
          <p:nvPr/>
        </p:nvSpPr>
        <p:spPr>
          <a:xfrm>
            <a:off x="1012177" y="1803498"/>
            <a:ext cx="6985203" cy="2421994"/>
          </a:xfrm>
          <a:prstGeom prst="round2DiagRect">
            <a:avLst/>
          </a:prstGeom>
          <a:solidFill>
            <a:schemeClr val="bg1"/>
          </a:solidFill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720090">
              <a:lnSpc>
                <a:spcPct val="140000"/>
              </a:lnSpc>
            </a:pP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indent="720090">
              <a:lnSpc>
                <a:spcPct val="140000"/>
              </a:lnSpc>
            </a:pP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indent="720090">
              <a:lnSpc>
                <a:spcPct val="140000"/>
              </a:lnSpc>
            </a:pP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indent="720090" algn="l">
              <a:lnSpc>
                <a:spcPct val="140000"/>
              </a:lnSpc>
            </a:pP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966" y="1774348"/>
            <a:ext cx="7043623" cy="2480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>
              <a:lnSpc>
                <a:spcPct val="11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1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）情节跌宕起伏，人物对话丰富的课文往往更能吸引观众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；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indent="720090">
              <a:lnSpc>
                <a:spcPct val="11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2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）选择课文要考虑文中人物的数量，故事的环境等因素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；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indent="720090">
              <a:lnSpc>
                <a:spcPct val="110000"/>
              </a:lnSpc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3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）不一定要表演全篇课文，选择其中的某个精彩片段，降低表演难度，更容易取得成功。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395536" y="815443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/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 怎样分角色呢？让我们以“</a:t>
            </a: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草船借箭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”为例，来看一看我们班哪些同学适合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表演那些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角色。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0" y="339502"/>
            <a:ext cx="2265680" cy="575945"/>
          </a:xfrm>
          <a:prstGeom prst="horizontalScroll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/>
              <a:t>分角色</a:t>
            </a:r>
            <a:endParaRPr lang="zh-CN" altLang="en-US" sz="2800" dirty="0"/>
          </a:p>
        </p:txBody>
      </p:sp>
      <p:sp>
        <p:nvSpPr>
          <p:cNvPr id="12" name="矩形 11"/>
          <p:cNvSpPr/>
          <p:nvPr/>
        </p:nvSpPr>
        <p:spPr>
          <a:xfrm>
            <a:off x="323528" y="3147814"/>
            <a:ext cx="1826142" cy="584775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草船借箭</a:t>
            </a:r>
            <a:endParaRPr lang="zh-CN" altLang="en-US" sz="3200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2836319" y="2624594"/>
            <a:ext cx="1266693" cy="523220"/>
          </a:xfrm>
          <a:prstGeom prst="rect">
            <a:avLst/>
          </a:prstGeom>
          <a:solidFill>
            <a:srgbClr val="FFF2DD"/>
          </a:solidFill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>
            <a:spAutoFit/>
          </a:bodyPr>
          <a:lstStyle/>
          <a:p>
            <a:pPr eaLnBrk="1" hangingPunct="1"/>
            <a:r>
              <a:rPr lang="zh-CN" altLang="en-US" sz="28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诸葛亮</a:t>
            </a:r>
            <a:endParaRPr lang="zh-CN" altLang="en-US" sz="28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4333727" y="2744075"/>
            <a:ext cx="688839" cy="284257"/>
          </a:xfrm>
          <a:prstGeom prst="striped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5277826" y="2624593"/>
            <a:ext cx="1266693" cy="523220"/>
          </a:xfrm>
          <a:prstGeom prst="rect">
            <a:avLst/>
          </a:prstGeom>
          <a:solidFill>
            <a:srgbClr val="FFF2DD"/>
          </a:solidFill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>
            <a:spAutoFit/>
          </a:bodyPr>
          <a:lstStyle/>
          <a:p>
            <a:pPr eaLnBrk="1" hangingPunct="1"/>
            <a:r>
              <a:rPr lang="zh-CN" altLang="en-US" sz="28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陈小天</a:t>
            </a:r>
            <a:endParaRPr lang="zh-CN" altLang="en-US" sz="28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6948425" y="2624594"/>
            <a:ext cx="1576525" cy="523220"/>
          </a:xfrm>
          <a:custGeom>
            <a:avLst/>
            <a:gdLst>
              <a:gd name="connsiteX0" fmla="*/ 0 w 1992628"/>
              <a:gd name="connsiteY0" fmla="*/ 158418 h 1584175"/>
              <a:gd name="connsiteX1" fmla="*/ 158418 w 1992628"/>
              <a:gd name="connsiteY1" fmla="*/ 0 h 1584175"/>
              <a:gd name="connsiteX2" fmla="*/ 1834211 w 1992628"/>
              <a:gd name="connsiteY2" fmla="*/ 0 h 1584175"/>
              <a:gd name="connsiteX3" fmla="*/ 1992629 w 1992628"/>
              <a:gd name="connsiteY3" fmla="*/ 158418 h 1584175"/>
              <a:gd name="connsiteX4" fmla="*/ 1992628 w 1992628"/>
              <a:gd name="connsiteY4" fmla="*/ 1425758 h 1584175"/>
              <a:gd name="connsiteX5" fmla="*/ 1834210 w 1992628"/>
              <a:gd name="connsiteY5" fmla="*/ 1584176 h 1584175"/>
              <a:gd name="connsiteX6" fmla="*/ 158418 w 1992628"/>
              <a:gd name="connsiteY6" fmla="*/ 1584175 h 1584175"/>
              <a:gd name="connsiteX7" fmla="*/ 0 w 1992628"/>
              <a:gd name="connsiteY7" fmla="*/ 1425757 h 1584175"/>
              <a:gd name="connsiteX8" fmla="*/ 0 w 1992628"/>
              <a:gd name="connsiteY8" fmla="*/ 158418 h 15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2628" h="1584175">
                <a:moveTo>
                  <a:pt x="0" y="158418"/>
                </a:moveTo>
                <a:cubicBezTo>
                  <a:pt x="0" y="70926"/>
                  <a:pt x="70926" y="0"/>
                  <a:pt x="158418" y="0"/>
                </a:cubicBezTo>
                <a:lnTo>
                  <a:pt x="1834211" y="0"/>
                </a:lnTo>
                <a:cubicBezTo>
                  <a:pt x="1921703" y="0"/>
                  <a:pt x="1992629" y="70926"/>
                  <a:pt x="1992629" y="158418"/>
                </a:cubicBezTo>
                <a:cubicBezTo>
                  <a:pt x="1992629" y="580865"/>
                  <a:pt x="1992628" y="1003311"/>
                  <a:pt x="1992628" y="1425758"/>
                </a:cubicBezTo>
                <a:cubicBezTo>
                  <a:pt x="1992628" y="1513250"/>
                  <a:pt x="1921702" y="1584176"/>
                  <a:pt x="1834210" y="1584176"/>
                </a:cubicBezTo>
                <a:lnTo>
                  <a:pt x="158418" y="1584175"/>
                </a:lnTo>
                <a:cubicBezTo>
                  <a:pt x="70926" y="1584175"/>
                  <a:pt x="0" y="1513249"/>
                  <a:pt x="0" y="1425757"/>
                </a:cubicBezTo>
                <a:lnTo>
                  <a:pt x="0" y="15841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7839" tIns="137839" rIns="137839" bIns="137839" numCol="1" spcCol="1270" anchor="ctr" anchorCtr="0">
            <a:noAutofit/>
          </a:bodyPr>
          <a:lstStyle/>
          <a:p>
            <a:pPr lvl="0" algn="ctr" defTabSz="1066800" rtl="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kern="1200" dirty="0" smtClean="0"/>
              <a:t>神机妙算</a:t>
            </a:r>
            <a:endParaRPr lang="zh-CN" sz="2000" b="1" kern="1200" dirty="0"/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>
            <a:off x="2837824" y="3470979"/>
            <a:ext cx="1268296" cy="523220"/>
          </a:xfrm>
          <a:prstGeom prst="rect">
            <a:avLst/>
          </a:prstGeom>
          <a:solidFill>
            <a:srgbClr val="FFF2DD"/>
          </a:solidFill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>
            <a:spAutoFit/>
          </a:bodyPr>
          <a:lstStyle/>
          <a:p>
            <a:pPr eaLnBrk="1" hangingPunct="1"/>
            <a:r>
              <a:rPr lang="zh-CN" altLang="en-US" sz="28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周  瑜</a:t>
            </a:r>
            <a:endParaRPr lang="zh-CN" altLang="en-US" sz="28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0" name="TextBox 11"/>
          <p:cNvSpPr txBox="1">
            <a:spLocks noChangeArrowheads="1"/>
          </p:cNvSpPr>
          <p:nvPr/>
        </p:nvSpPr>
        <p:spPr bwMode="auto">
          <a:xfrm>
            <a:off x="2836318" y="4378335"/>
            <a:ext cx="1268296" cy="523220"/>
          </a:xfrm>
          <a:prstGeom prst="rect">
            <a:avLst/>
          </a:prstGeom>
          <a:solidFill>
            <a:srgbClr val="FFF2DD"/>
          </a:solidFill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>
            <a:spAutoFit/>
          </a:bodyPr>
          <a:lstStyle/>
          <a:p>
            <a:pPr eaLnBrk="1" hangingPunct="1"/>
            <a:r>
              <a:rPr lang="zh-CN" altLang="en-US" sz="28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黄  盖</a:t>
            </a:r>
            <a:endParaRPr lang="zh-CN" altLang="en-US" sz="28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>
            <a:off x="4319034" y="3590460"/>
            <a:ext cx="688839" cy="284257"/>
          </a:xfrm>
          <a:prstGeom prst="striped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11"/>
          <p:cNvSpPr txBox="1">
            <a:spLocks noChangeArrowheads="1"/>
          </p:cNvSpPr>
          <p:nvPr/>
        </p:nvSpPr>
        <p:spPr bwMode="auto">
          <a:xfrm>
            <a:off x="4339296" y="4497816"/>
            <a:ext cx="688839" cy="284257"/>
          </a:xfrm>
          <a:prstGeom prst="striped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11"/>
          <p:cNvSpPr txBox="1">
            <a:spLocks noChangeArrowheads="1"/>
          </p:cNvSpPr>
          <p:nvPr/>
        </p:nvSpPr>
        <p:spPr bwMode="auto">
          <a:xfrm>
            <a:off x="5314041" y="3439028"/>
            <a:ext cx="1266693" cy="523220"/>
          </a:xfrm>
          <a:prstGeom prst="rect">
            <a:avLst/>
          </a:prstGeom>
          <a:solidFill>
            <a:srgbClr val="FFF2DD"/>
          </a:solidFill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>
            <a:spAutoFit/>
          </a:bodyPr>
          <a:lstStyle/>
          <a:p>
            <a:pPr eaLnBrk="1" hangingPunct="1"/>
            <a:r>
              <a:rPr lang="zh-CN" altLang="en-US" sz="28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吴子轩</a:t>
            </a:r>
            <a:endParaRPr lang="zh-CN" altLang="en-US" sz="28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>
            <a:off x="5299463" y="4344486"/>
            <a:ext cx="1266693" cy="523220"/>
          </a:xfrm>
          <a:prstGeom prst="rect">
            <a:avLst/>
          </a:prstGeom>
          <a:solidFill>
            <a:srgbClr val="FFF2DD"/>
          </a:solidFill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>
            <a:spAutoFit/>
          </a:bodyPr>
          <a:lstStyle/>
          <a:p>
            <a:pPr eaLnBrk="1" hangingPunct="1"/>
            <a:r>
              <a:rPr lang="zh-CN" altLang="en-US" sz="28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胡远航</a:t>
            </a:r>
            <a:endParaRPr lang="zh-CN" altLang="en-US" sz="28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6948425" y="3423750"/>
            <a:ext cx="1576525" cy="523220"/>
          </a:xfrm>
          <a:custGeom>
            <a:avLst/>
            <a:gdLst>
              <a:gd name="connsiteX0" fmla="*/ 0 w 1992628"/>
              <a:gd name="connsiteY0" fmla="*/ 158418 h 1584175"/>
              <a:gd name="connsiteX1" fmla="*/ 158418 w 1992628"/>
              <a:gd name="connsiteY1" fmla="*/ 0 h 1584175"/>
              <a:gd name="connsiteX2" fmla="*/ 1834211 w 1992628"/>
              <a:gd name="connsiteY2" fmla="*/ 0 h 1584175"/>
              <a:gd name="connsiteX3" fmla="*/ 1992629 w 1992628"/>
              <a:gd name="connsiteY3" fmla="*/ 158418 h 1584175"/>
              <a:gd name="connsiteX4" fmla="*/ 1992628 w 1992628"/>
              <a:gd name="connsiteY4" fmla="*/ 1425758 h 1584175"/>
              <a:gd name="connsiteX5" fmla="*/ 1834210 w 1992628"/>
              <a:gd name="connsiteY5" fmla="*/ 1584176 h 1584175"/>
              <a:gd name="connsiteX6" fmla="*/ 158418 w 1992628"/>
              <a:gd name="connsiteY6" fmla="*/ 1584175 h 1584175"/>
              <a:gd name="connsiteX7" fmla="*/ 0 w 1992628"/>
              <a:gd name="connsiteY7" fmla="*/ 1425757 h 1584175"/>
              <a:gd name="connsiteX8" fmla="*/ 0 w 1992628"/>
              <a:gd name="connsiteY8" fmla="*/ 158418 h 15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2628" h="1584175">
                <a:moveTo>
                  <a:pt x="0" y="158418"/>
                </a:moveTo>
                <a:cubicBezTo>
                  <a:pt x="0" y="70926"/>
                  <a:pt x="70926" y="0"/>
                  <a:pt x="158418" y="0"/>
                </a:cubicBezTo>
                <a:lnTo>
                  <a:pt x="1834211" y="0"/>
                </a:lnTo>
                <a:cubicBezTo>
                  <a:pt x="1921703" y="0"/>
                  <a:pt x="1992629" y="70926"/>
                  <a:pt x="1992629" y="158418"/>
                </a:cubicBezTo>
                <a:cubicBezTo>
                  <a:pt x="1992629" y="580865"/>
                  <a:pt x="1992628" y="1003311"/>
                  <a:pt x="1992628" y="1425758"/>
                </a:cubicBezTo>
                <a:cubicBezTo>
                  <a:pt x="1992628" y="1513250"/>
                  <a:pt x="1921702" y="1584176"/>
                  <a:pt x="1834210" y="1584176"/>
                </a:cubicBezTo>
                <a:lnTo>
                  <a:pt x="158418" y="1584175"/>
                </a:lnTo>
                <a:cubicBezTo>
                  <a:pt x="70926" y="1584175"/>
                  <a:pt x="0" y="1513249"/>
                  <a:pt x="0" y="1425757"/>
                </a:cubicBezTo>
                <a:lnTo>
                  <a:pt x="0" y="15841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7839" tIns="137839" rIns="137839" bIns="137839" numCol="1" spcCol="1270" anchor="ctr" anchorCtr="0">
            <a:noAutofit/>
          </a:bodyPr>
          <a:lstStyle/>
          <a:p>
            <a:pPr lvl="0" algn="ctr" defTabSz="1066800"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/>
              <a:t>妒才忌能</a:t>
            </a:r>
            <a:endParaRPr lang="zh-CN" sz="2000" b="1" kern="1200" dirty="0"/>
          </a:p>
        </p:txBody>
      </p:sp>
      <p:sp>
        <p:nvSpPr>
          <p:cNvPr id="26" name="任意多边形 25"/>
          <p:cNvSpPr/>
          <p:nvPr/>
        </p:nvSpPr>
        <p:spPr>
          <a:xfrm>
            <a:off x="6948425" y="4344486"/>
            <a:ext cx="1576525" cy="523220"/>
          </a:xfrm>
          <a:custGeom>
            <a:avLst/>
            <a:gdLst>
              <a:gd name="connsiteX0" fmla="*/ 0 w 1992628"/>
              <a:gd name="connsiteY0" fmla="*/ 158418 h 1584175"/>
              <a:gd name="connsiteX1" fmla="*/ 158418 w 1992628"/>
              <a:gd name="connsiteY1" fmla="*/ 0 h 1584175"/>
              <a:gd name="connsiteX2" fmla="*/ 1834211 w 1992628"/>
              <a:gd name="connsiteY2" fmla="*/ 0 h 1584175"/>
              <a:gd name="connsiteX3" fmla="*/ 1992629 w 1992628"/>
              <a:gd name="connsiteY3" fmla="*/ 158418 h 1584175"/>
              <a:gd name="connsiteX4" fmla="*/ 1992628 w 1992628"/>
              <a:gd name="connsiteY4" fmla="*/ 1425758 h 1584175"/>
              <a:gd name="connsiteX5" fmla="*/ 1834210 w 1992628"/>
              <a:gd name="connsiteY5" fmla="*/ 1584176 h 1584175"/>
              <a:gd name="connsiteX6" fmla="*/ 158418 w 1992628"/>
              <a:gd name="connsiteY6" fmla="*/ 1584175 h 1584175"/>
              <a:gd name="connsiteX7" fmla="*/ 0 w 1992628"/>
              <a:gd name="connsiteY7" fmla="*/ 1425757 h 1584175"/>
              <a:gd name="connsiteX8" fmla="*/ 0 w 1992628"/>
              <a:gd name="connsiteY8" fmla="*/ 158418 h 15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2628" h="1584175">
                <a:moveTo>
                  <a:pt x="0" y="158418"/>
                </a:moveTo>
                <a:cubicBezTo>
                  <a:pt x="0" y="70926"/>
                  <a:pt x="70926" y="0"/>
                  <a:pt x="158418" y="0"/>
                </a:cubicBezTo>
                <a:lnTo>
                  <a:pt x="1834211" y="0"/>
                </a:lnTo>
                <a:cubicBezTo>
                  <a:pt x="1921703" y="0"/>
                  <a:pt x="1992629" y="70926"/>
                  <a:pt x="1992629" y="158418"/>
                </a:cubicBezTo>
                <a:cubicBezTo>
                  <a:pt x="1992629" y="580865"/>
                  <a:pt x="1992628" y="1003311"/>
                  <a:pt x="1992628" y="1425758"/>
                </a:cubicBezTo>
                <a:cubicBezTo>
                  <a:pt x="1992628" y="1513250"/>
                  <a:pt x="1921702" y="1584176"/>
                  <a:pt x="1834210" y="1584176"/>
                </a:cubicBezTo>
                <a:lnTo>
                  <a:pt x="158418" y="1584175"/>
                </a:lnTo>
                <a:cubicBezTo>
                  <a:pt x="70926" y="1584175"/>
                  <a:pt x="0" y="1513249"/>
                  <a:pt x="0" y="1425757"/>
                </a:cubicBezTo>
                <a:lnTo>
                  <a:pt x="0" y="15841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7839" tIns="137839" rIns="137839" bIns="137839" numCol="1" spcCol="1270" anchor="ctr" anchorCtr="0">
            <a:noAutofit/>
          </a:bodyPr>
          <a:lstStyle/>
          <a:p>
            <a:pPr lvl="0" algn="ctr" defTabSz="1066800" rtl="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kern="1200" dirty="0" smtClean="0"/>
              <a:t>忠厚老实</a:t>
            </a:r>
            <a:endParaRPr lang="zh-CN" sz="2000" b="1" kern="1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904</Words>
  <Application>Microsoft Office PowerPoint</Application>
  <PresentationFormat>全屏显示(16:9)</PresentationFormat>
  <Paragraphs>93</Paragraphs>
  <Slides>24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Calibri</vt:lpstr>
      <vt:lpstr>黑体</vt:lpstr>
      <vt:lpstr>幼圆</vt:lpstr>
      <vt:lpstr>Times New Roman</vt:lpstr>
      <vt:lpstr>Xingkai SC</vt:lpstr>
      <vt:lpstr>楷体</vt:lpstr>
      <vt:lpstr>微软雅黑</vt:lpstr>
      <vt:lpstr>仿宋</vt:lpstr>
      <vt:lpstr>1_Office 主题​​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126</cp:revision>
  <dcterms:created xsi:type="dcterms:W3CDTF">2017-03-17T02:28:00Z</dcterms:created>
  <dcterms:modified xsi:type="dcterms:W3CDTF">2020-10-28T01:18:32Z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2052-11.1.0.8808</vt:lpwstr>
  </property>
</Properties>
</file>