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4"/>
  </p:notesMasterIdLst>
  <p:handoutMasterIdLst>
    <p:handoutMasterId r:id="rId45"/>
  </p:handoutMasterIdLst>
  <p:sldIdLst>
    <p:sldId id="1047" r:id="rId2"/>
    <p:sldId id="1041" r:id="rId3"/>
    <p:sldId id="992" r:id="rId4"/>
    <p:sldId id="1039" r:id="rId5"/>
    <p:sldId id="1040" r:id="rId6"/>
    <p:sldId id="1029" r:id="rId7"/>
    <p:sldId id="1030" r:id="rId8"/>
    <p:sldId id="1043" r:id="rId9"/>
    <p:sldId id="1028" r:id="rId10"/>
    <p:sldId id="1048" r:id="rId11"/>
    <p:sldId id="991" r:id="rId12"/>
    <p:sldId id="1025" r:id="rId13"/>
    <p:sldId id="1026" r:id="rId14"/>
    <p:sldId id="1027" r:id="rId15"/>
    <p:sldId id="1051" r:id="rId16"/>
    <p:sldId id="1050" r:id="rId17"/>
    <p:sldId id="1052" r:id="rId18"/>
    <p:sldId id="1049" r:id="rId19"/>
    <p:sldId id="1031" r:id="rId20"/>
    <p:sldId id="1016" r:id="rId21"/>
    <p:sldId id="1032" r:id="rId22"/>
    <p:sldId id="1044" r:id="rId23"/>
    <p:sldId id="1053" r:id="rId24"/>
    <p:sldId id="1054" r:id="rId25"/>
    <p:sldId id="1055" r:id="rId26"/>
    <p:sldId id="1033" r:id="rId27"/>
    <p:sldId id="849" r:id="rId28"/>
    <p:sldId id="1056" r:id="rId29"/>
    <p:sldId id="906" r:id="rId30"/>
    <p:sldId id="1057" r:id="rId31"/>
    <p:sldId id="968" r:id="rId32"/>
    <p:sldId id="970" r:id="rId33"/>
    <p:sldId id="1058" r:id="rId34"/>
    <p:sldId id="969" r:id="rId35"/>
    <p:sldId id="1059" r:id="rId36"/>
    <p:sldId id="1023" r:id="rId37"/>
    <p:sldId id="1060" r:id="rId38"/>
    <p:sldId id="1046" r:id="rId39"/>
    <p:sldId id="1035" r:id="rId40"/>
    <p:sldId id="1061" r:id="rId41"/>
    <p:sldId id="1038" r:id="rId42"/>
    <p:sldId id="976" r:id="rId43"/>
  </p:sldIdLst>
  <p:sldSz cx="9144000" cy="5143500" type="screen16x9"/>
  <p:notesSz cx="6858000" cy="9144000"/>
  <p:embeddedFontLst>
    <p:embeddedFont>
      <p:font typeface="黑体" pitchFamily="49" charset="-122"/>
      <p:regular r:id="rId46"/>
    </p:embeddedFont>
    <p:embeddedFont>
      <p:font typeface="楷体" pitchFamily="49" charset="-122"/>
      <p:regular r:id="rId47"/>
    </p:embeddedFont>
    <p:embeddedFont>
      <p:font typeface="微软雅黑" pitchFamily="34" charset="-122"/>
      <p:regular r:id="rId48"/>
      <p:bold r:id="rId49"/>
    </p:embeddedFont>
    <p:embeddedFont>
      <p:font typeface="汉语拼音" pitchFamily="34" charset="0"/>
      <p:regular r:id="rId50"/>
    </p:embeddedFont>
    <p:embeddedFont>
      <p:font typeface="Calibri" pitchFamily="34" charset="0"/>
      <p:regular r:id="rId51"/>
      <p:bold r:id="rId52"/>
      <p:italic r:id="rId53"/>
      <p:boldItalic r:id="rId5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CEB7BA-57BC-404C-9576-6A7C589B65E2}">
          <p14:sldIdLst>
            <p14:sldId id="1047"/>
            <p14:sldId id="1041"/>
            <p14:sldId id="992"/>
            <p14:sldId id="1039"/>
            <p14:sldId id="1040"/>
            <p14:sldId id="1029"/>
            <p14:sldId id="1030"/>
            <p14:sldId id="1043"/>
            <p14:sldId id="1028"/>
            <p14:sldId id="1048"/>
            <p14:sldId id="991"/>
            <p14:sldId id="1025"/>
            <p14:sldId id="1026"/>
            <p14:sldId id="1027"/>
            <p14:sldId id="1051"/>
            <p14:sldId id="1050"/>
            <p14:sldId id="1052"/>
            <p14:sldId id="1049"/>
            <p14:sldId id="1031"/>
            <p14:sldId id="1016"/>
            <p14:sldId id="1032"/>
            <p14:sldId id="1044"/>
            <p14:sldId id="1053"/>
            <p14:sldId id="1054"/>
            <p14:sldId id="1055"/>
            <p14:sldId id="1033"/>
            <p14:sldId id="849"/>
            <p14:sldId id="1056"/>
            <p14:sldId id="906"/>
            <p14:sldId id="1057"/>
            <p14:sldId id="968"/>
            <p14:sldId id="970"/>
            <p14:sldId id="1058"/>
            <p14:sldId id="969"/>
            <p14:sldId id="1059"/>
            <p14:sldId id="1023"/>
            <p14:sldId id="1060"/>
            <p14:sldId id="1046"/>
            <p14:sldId id="1035"/>
            <p14:sldId id="1061"/>
            <p14:sldId id="1038"/>
            <p14:sldId id="976"/>
          </p14:sldIdLst>
        </p14:section>
      </p14:sectionLst>
    </p:ext>
    <p:ext uri="{EFAFB233-063F-42B5-8137-9DF3F51BA10A}">
      <p15:sldGuideLst xmlns:p15="http://schemas.microsoft.com/office/powerpoint/2012/main" xmlns="">
        <p15:guide id="1" orient="horz" pos="1545">
          <p15:clr>
            <a:srgbClr val="A4A3A4"/>
          </p15:clr>
        </p15:guide>
        <p15:guide id="2" pos="290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F9933"/>
    <a:srgbClr val="FF9900"/>
    <a:srgbClr val="E6E6E6"/>
    <a:srgbClr val="4F81BD"/>
    <a:srgbClr val="2E2ED0"/>
    <a:srgbClr val="FF33CC"/>
    <a:srgbClr val="FF0000"/>
    <a:srgbClr val="FF9F9F"/>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5" autoAdjust="0"/>
    <p:restoredTop sz="94660"/>
  </p:normalViewPr>
  <p:slideViewPr>
    <p:cSldViewPr>
      <p:cViewPr>
        <p:scale>
          <a:sx n="100" d="100"/>
          <a:sy n="100" d="100"/>
        </p:scale>
        <p:origin x="-672" y="-294"/>
      </p:cViewPr>
      <p:guideLst>
        <p:guide orient="horz" pos="1545"/>
        <p:guide pos="2907"/>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2020/11/9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324910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t>2020/11/9</a:t>
            </a:fld>
            <a:endParaRPr lang="zh-CN" altLang="en-US"/>
          </a:p>
        </p:txBody>
      </p:sp>
      <p:sp>
        <p:nvSpPr>
          <p:cNvPr id="4" name="幻灯片图像占位符 3"/>
          <p:cNvSpPr>
            <a:spLocks noGrp="1" noRot="1" noChangeAspect="1"/>
          </p:cNvSpPr>
          <p:nvPr>
            <p:ph type="sldImg" idx="2"/>
          </p:nvPr>
        </p:nvSpPr>
        <p:spPr>
          <a:xfrm>
            <a:off x="381534" y="685800"/>
            <a:ext cx="6094934"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t>‹#›</a:t>
            </a:fld>
            <a:endParaRPr lang="zh-CN" altLang="en-US"/>
          </a:p>
        </p:txBody>
      </p:sp>
    </p:spTree>
    <p:extLst>
      <p:ext uri="{BB962C8B-B14F-4D97-AF65-F5344CB8AC3E}">
        <p14:creationId xmlns:p14="http://schemas.microsoft.com/office/powerpoint/2010/main" val="1656894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1090680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11</a:t>
            </a:fld>
            <a:endParaRPr lang="zh-CN" altLang="en-US"/>
          </a:p>
        </p:txBody>
      </p:sp>
    </p:spTree>
    <p:extLst>
      <p:ext uri="{BB962C8B-B14F-4D97-AF65-F5344CB8AC3E}">
        <p14:creationId xmlns:p14="http://schemas.microsoft.com/office/powerpoint/2010/main" val="2050248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31</a:t>
            </a:fld>
            <a:endParaRPr lang="zh-CN" altLang="en-US"/>
          </a:p>
        </p:txBody>
      </p:sp>
    </p:spTree>
    <p:extLst>
      <p:ext uri="{BB962C8B-B14F-4D97-AF65-F5344CB8AC3E}">
        <p14:creationId xmlns:p14="http://schemas.microsoft.com/office/powerpoint/2010/main" val="1239489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32</a:t>
            </a:fld>
            <a:endParaRPr lang="zh-CN" altLang="en-US"/>
          </a:p>
        </p:txBody>
      </p:sp>
    </p:spTree>
    <p:extLst>
      <p:ext uri="{BB962C8B-B14F-4D97-AF65-F5344CB8AC3E}">
        <p14:creationId xmlns:p14="http://schemas.microsoft.com/office/powerpoint/2010/main" val="2730402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34</a:t>
            </a:fld>
            <a:endParaRPr lang="zh-CN" altLang="en-US"/>
          </a:p>
        </p:txBody>
      </p:sp>
    </p:spTree>
    <p:extLst>
      <p:ext uri="{BB962C8B-B14F-4D97-AF65-F5344CB8AC3E}">
        <p14:creationId xmlns:p14="http://schemas.microsoft.com/office/powerpoint/2010/main" val="3731370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t>38</a:t>
            </a:fld>
            <a:endParaRPr lang="zh-CN" altLang="en-US">
              <a:solidFill>
                <a:prstClr val="black"/>
              </a:solidFill>
            </a:endParaRPr>
          </a:p>
        </p:txBody>
      </p:sp>
    </p:spTree>
    <p:extLst>
      <p:ext uri="{BB962C8B-B14F-4D97-AF65-F5344CB8AC3E}">
        <p14:creationId xmlns:p14="http://schemas.microsoft.com/office/powerpoint/2010/main" val="3333588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t>39</a:t>
            </a:fld>
            <a:endParaRPr lang="zh-CN" altLang="en-US">
              <a:solidFill>
                <a:prstClr val="black"/>
              </a:solidFill>
            </a:endParaRPr>
          </a:p>
        </p:txBody>
      </p:sp>
    </p:spTree>
    <p:extLst>
      <p:ext uri="{BB962C8B-B14F-4D97-AF65-F5344CB8AC3E}">
        <p14:creationId xmlns:p14="http://schemas.microsoft.com/office/powerpoint/2010/main" val="1478757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40</a:t>
            </a:fld>
            <a:endParaRPr lang="zh-CN" altLang="en-US"/>
          </a:p>
        </p:txBody>
      </p:sp>
    </p:spTree>
    <p:extLst>
      <p:ext uri="{BB962C8B-B14F-4D97-AF65-F5344CB8AC3E}">
        <p14:creationId xmlns:p14="http://schemas.microsoft.com/office/powerpoint/2010/main" val="3731370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B050">
            <a:alpha val="6000"/>
          </a:srgbClr>
        </a:solidFill>
        <a:effectLst/>
      </p:bgPr>
    </p:bg>
    <p:spTree>
      <p:nvGrpSpPr>
        <p:cNvPr id="1" name=""/>
        <p:cNvGrpSpPr/>
        <p:nvPr/>
      </p:nvGrpSpPr>
      <p:grpSpPr>
        <a:xfrm>
          <a:off x="0" y="0"/>
          <a:ext cx="0" cy="0"/>
          <a:chOff x="0" y="0"/>
          <a:chExt cx="0" cy="0"/>
        </a:xfrm>
      </p:grpSpPr>
      <p:pic>
        <p:nvPicPr>
          <p:cNvPr id="9" name="Picture 2"/>
          <p:cNvPicPr>
            <a:picLocks noChangeAspect="1" noChangeArrowheads="1"/>
          </p:cNvPicPr>
          <p:nvPr userDrawn="1"/>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5029" y="87489"/>
            <a:ext cx="1026274" cy="489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组合 9"/>
          <p:cNvGrpSpPr/>
          <p:nvPr userDrawn="1"/>
        </p:nvGrpSpPr>
        <p:grpSpPr>
          <a:xfrm>
            <a:off x="1" y="92978"/>
            <a:ext cx="2771800" cy="276999"/>
            <a:chOff x="1" y="92978"/>
            <a:chExt cx="2771800" cy="276999"/>
          </a:xfrm>
        </p:grpSpPr>
        <p:sp>
          <p:nvSpPr>
            <p:cNvPr id="11" name="矩形 10"/>
            <p:cNvSpPr/>
            <p:nvPr userDrawn="1"/>
          </p:nvSpPr>
          <p:spPr>
            <a:xfrm flipH="1">
              <a:off x="1" y="123478"/>
              <a:ext cx="2771800" cy="216000"/>
            </a:xfrm>
            <a:prstGeom prst="rect">
              <a:avLst/>
            </a:prstGeom>
            <a:gradFill flip="none" rotWithShape="1">
              <a:gsLst>
                <a:gs pos="40000">
                  <a:srgbClr val="00B9FA">
                    <a:lumMod val="60000"/>
                    <a:lumOff val="40000"/>
                  </a:srgbClr>
                </a:gs>
                <a:gs pos="97000">
                  <a:sysClr val="window" lastClr="FFFFFF">
                    <a:alpha val="0"/>
                  </a:sysClr>
                </a:gs>
                <a:gs pos="70000">
                  <a:srgbClr val="00B9FA">
                    <a:lumMod val="40000"/>
                    <a:lumOff val="60000"/>
                    <a:alpha val="76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ysClr val="window" lastClr="FFFFFF"/>
                </a:solidFill>
                <a:effectLst/>
                <a:uLnTx/>
                <a:uFillTx/>
                <a:latin typeface="Times New Roman"/>
                <a:ea typeface="微软雅黑"/>
                <a:cs typeface="+mn-cs"/>
              </a:endParaRPr>
            </a:p>
          </p:txBody>
        </p:sp>
        <p:sp>
          <p:nvSpPr>
            <p:cNvPr id="12" name="文本框 10"/>
            <p:cNvSpPr txBox="1"/>
            <p:nvPr userDrawn="1"/>
          </p:nvSpPr>
          <p:spPr>
            <a:xfrm>
              <a:off x="193237" y="92978"/>
              <a:ext cx="800219"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1200" b="0" i="0" u="none" strike="noStrike" kern="0" cap="none" spc="0" normalizeH="0" baseline="0" noProof="0" smtClean="0">
                  <a:ln>
                    <a:noFill/>
                  </a:ln>
                  <a:solidFill>
                    <a:sysClr val="windowText" lastClr="000000"/>
                  </a:solidFill>
                  <a:effectLst/>
                  <a:uLnTx/>
                  <a:uFillTx/>
                  <a:latin typeface="黑体" pitchFamily="49" charset="-122"/>
                  <a:ea typeface="黑体" pitchFamily="49" charset="-122"/>
                </a:rPr>
                <a:t>语文园地</a:t>
              </a:r>
              <a:endParaRPr kumimoji="1" lang="zh-CN" altLang="en-US" sz="1200" b="0" i="0" u="none" strike="noStrike" kern="0" cap="none" spc="0" normalizeH="0" baseline="0" noProof="0" dirty="0" smtClean="0">
                <a:ln>
                  <a:noFill/>
                </a:ln>
                <a:solidFill>
                  <a:sysClr val="windowText" lastClr="000000"/>
                </a:solidFill>
                <a:effectLst/>
                <a:uLnTx/>
                <a:uFillTx/>
                <a:latin typeface="黑体" pitchFamily="49" charset="-122"/>
                <a:ea typeface="黑体" pitchFamily="49" charset="-122"/>
              </a:endParaRPr>
            </a:p>
          </p:txBody>
        </p:sp>
      </p:grpSp>
      <p:pic>
        <p:nvPicPr>
          <p:cNvPr id="13" name="Picture 2" descr="C:\Users\wzsdth\Desktop\图片1_副本.jpg"/>
          <p:cNvPicPr>
            <a:picLocks noChangeAspect="1" noChangeArrowheads="1"/>
          </p:cNvPicPr>
          <p:nvPr userDrawn="1"/>
        </p:nvPicPr>
        <p:blipFill rotWithShape="1">
          <a:blip r:embed="rId7">
            <a:extLst>
              <a:ext uri="{BEBA8EAE-BF5A-486C-A8C5-ECC9F3942E4B}">
                <a14:imgProps xmlns:a14="http://schemas.microsoft.com/office/drawing/2010/main">
                  <a14:imgLayer r:embed="rId8">
                    <a14:imgEffect>
                      <a14:backgroundRemoval t="9524" b="100000" l="0" r="100000">
                        <a14:backgroundMark x1="96125" y1="39456" x2="96125" y2="39456"/>
                      </a14:backgroundRemoval>
                    </a14:imgEffect>
                    <a14:imgEffect>
                      <a14:sharpenSoften amount="25000"/>
                    </a14:imgEffect>
                  </a14:imgLayer>
                </a14:imgProps>
              </a:ext>
              <a:ext uri="{28A0092B-C50C-407E-A947-70E740481C1C}">
                <a14:useLocalDpi xmlns:a14="http://schemas.microsoft.com/office/drawing/2010/main" val="0"/>
              </a:ext>
            </a:extLst>
          </a:blip>
          <a:srcRect t="38483"/>
          <a:stretch/>
        </p:blipFill>
        <p:spPr bwMode="auto">
          <a:xfrm>
            <a:off x="0" y="4133850"/>
            <a:ext cx="9163795" cy="103109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9.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slide" Target="slide2.xml"/><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microsoft.com/office/2007/relationships/hdphoto" Target="../media/hdphoto6.wdp"/></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09758PICqUQ_1024[1]"/>
          <p:cNvPicPr>
            <a:picLocks noChangeAspect="1"/>
          </p:cNvPicPr>
          <p:nvPr/>
        </p:nvPicPr>
        <p:blipFill>
          <a:blip r:embed="rId3"/>
          <a:stretch>
            <a:fillRect/>
          </a:stretch>
        </p:blipFill>
        <p:spPr>
          <a:xfrm>
            <a:off x="6523495" y="207720"/>
            <a:ext cx="1470890" cy="1470890"/>
          </a:xfrm>
          <a:prstGeom prst="rect">
            <a:avLst/>
          </a:prstGeom>
        </p:spPr>
      </p:pic>
      <p:pic>
        <p:nvPicPr>
          <p:cNvPr id="2" name="图片 1" descr="12040205[1]"/>
          <p:cNvPicPr>
            <a:picLocks noChangeAspect="1"/>
          </p:cNvPicPr>
          <p:nvPr/>
        </p:nvPicPr>
        <p:blipFill>
          <a:blip r:embed="rId4">
            <a:clrChange>
              <a:clrFrom>
                <a:srgbClr val="FFFFFF">
                  <a:alpha val="100000"/>
                </a:srgbClr>
              </a:clrFrom>
              <a:clrTo>
                <a:srgbClr val="FFFFFF">
                  <a:alpha val="100000"/>
                  <a:alpha val="0"/>
                </a:srgbClr>
              </a:clrTo>
            </a:clrChange>
          </a:blip>
          <a:srcRect t="73664" b="4943"/>
          <a:stretch>
            <a:fillRect/>
          </a:stretch>
        </p:blipFill>
        <p:spPr>
          <a:xfrm>
            <a:off x="1691680" y="2820706"/>
            <a:ext cx="5720180" cy="1263212"/>
          </a:xfrm>
          <a:prstGeom prst="snip2SameRect">
            <a:avLst/>
          </a:prstGeom>
        </p:spPr>
      </p:pic>
      <p:sp>
        <p:nvSpPr>
          <p:cNvPr id="3" name="文本框 2"/>
          <p:cNvSpPr txBox="1"/>
          <p:nvPr/>
        </p:nvSpPr>
        <p:spPr>
          <a:xfrm>
            <a:off x="2060103" y="3501033"/>
            <a:ext cx="309880" cy="299085"/>
          </a:xfrm>
          <a:prstGeom prst="rect">
            <a:avLst/>
          </a:prstGeom>
          <a:noFill/>
        </p:spPr>
        <p:txBody>
          <a:bodyPr wrap="none" rtlCol="0">
            <a:spAutoFit/>
          </a:bodyPr>
          <a:lstStyle/>
          <a:p>
            <a:endParaRPr lang="zh-CN" altLang="en-US" sz="1350"/>
          </a:p>
        </p:txBody>
      </p:sp>
      <p:sp>
        <p:nvSpPr>
          <p:cNvPr id="7" name="矩形 6"/>
          <p:cNvSpPr/>
          <p:nvPr/>
        </p:nvSpPr>
        <p:spPr>
          <a:xfrm>
            <a:off x="2267102" y="1199940"/>
            <a:ext cx="3890809" cy="1200329"/>
          </a:xfrm>
          <a:prstGeom prst="rect">
            <a:avLst/>
          </a:prstGeom>
          <a:noFill/>
          <a:ln>
            <a:noFill/>
          </a:ln>
        </p:spPr>
        <p:txBody>
          <a:bodyPr wrap="none" rtlCol="0" anchor="t">
            <a:spAutoFit/>
            <a:scene3d>
              <a:camera prst="orthographicFront"/>
              <a:lightRig rig="threePt" dir="t">
                <a:rot lat="0" lon="0" rev="0"/>
              </a:lightRig>
            </a:scene3d>
            <a:sp3d extrusionH="120650" prstMaterial="matte"/>
          </a:bodyPr>
          <a:lstStyle/>
          <a:p>
            <a:pPr algn="ctr"/>
            <a:r>
              <a:rPr lang="zh-CN" altLang="en-US" sz="7200" b="1"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语文</a:t>
            </a:r>
            <a:r>
              <a:rPr lang="zh-CN" altLang="en-US" sz="7200" b="1" dirty="0" smtClean="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园地</a:t>
            </a:r>
            <a:endParaRPr lang="zh-CN" altLang="en-US" sz="7200" b="1"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endParaRPr>
          </a:p>
        </p:txBody>
      </p:sp>
      <p:grpSp>
        <p:nvGrpSpPr>
          <p:cNvPr id="10" name="组合 9"/>
          <p:cNvGrpSpPr/>
          <p:nvPr/>
        </p:nvGrpSpPr>
        <p:grpSpPr>
          <a:xfrm>
            <a:off x="7262897" y="4227934"/>
            <a:ext cx="1629583" cy="400110"/>
            <a:chOff x="7262897" y="4227934"/>
            <a:chExt cx="1629583" cy="40011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2897" y="4238670"/>
              <a:ext cx="1629583" cy="378638"/>
            </a:xfrm>
            <a:prstGeom prst="rect">
              <a:avLst/>
            </a:prstGeom>
            <a:ln>
              <a:noFill/>
            </a:ln>
            <a:effectLst>
              <a:outerShdw blurRad="292100" dist="139700" dir="2700000" algn="tl" rotWithShape="0">
                <a:srgbClr val="333333">
                  <a:alpha val="65000"/>
                </a:srgbClr>
              </a:outerShdw>
            </a:effectLst>
          </p:spPr>
        </p:pic>
        <p:sp>
          <p:nvSpPr>
            <p:cNvPr id="12" name="文本框 15">
              <a:hlinkClick r:id="rId6" action="ppaction://hlinksldjump"/>
            </p:cNvPr>
            <p:cNvSpPr txBox="1"/>
            <p:nvPr/>
          </p:nvSpPr>
          <p:spPr>
            <a:xfrm>
              <a:off x="7275010" y="4227934"/>
              <a:ext cx="1231486" cy="400110"/>
            </a:xfrm>
            <a:prstGeom prst="rect">
              <a:avLst/>
            </a:prstGeom>
            <a:noFill/>
          </p:spPr>
          <p:txBody>
            <a:bodyPr wrap="square" rtlCol="0">
              <a:spAutoFit/>
            </a:bodyPr>
            <a:lstStyle/>
            <a:p>
              <a:pPr algn="ctr"/>
              <a:r>
                <a:rPr kumimoji="1" lang="zh-CN" altLang="en-US" sz="2000" b="1" dirty="0">
                  <a:solidFill>
                    <a:schemeClr val="bg1"/>
                  </a:solidFill>
                </a:rPr>
                <a:t>第一课时</a:t>
              </a:r>
            </a:p>
          </p:txBody>
        </p:sp>
      </p:grpSp>
      <p:grpSp>
        <p:nvGrpSpPr>
          <p:cNvPr id="13" name="组合 12"/>
          <p:cNvGrpSpPr/>
          <p:nvPr/>
        </p:nvGrpSpPr>
        <p:grpSpPr>
          <a:xfrm>
            <a:off x="7262897" y="4619912"/>
            <a:ext cx="1629583" cy="409676"/>
            <a:chOff x="7262897" y="4619912"/>
            <a:chExt cx="1629583" cy="409676"/>
          </a:xfrm>
        </p:grpSpPr>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2897" y="4630647"/>
              <a:ext cx="1629583" cy="398941"/>
            </a:xfrm>
            <a:prstGeom prst="rect">
              <a:avLst/>
            </a:prstGeom>
            <a:ln>
              <a:noFill/>
            </a:ln>
            <a:effectLst>
              <a:outerShdw blurRad="292100" dist="139700" dir="2700000" algn="tl" rotWithShape="0">
                <a:srgbClr val="333333">
                  <a:alpha val="65000"/>
                </a:srgbClr>
              </a:outerShdw>
            </a:effectLst>
          </p:spPr>
        </p:pic>
        <p:sp>
          <p:nvSpPr>
            <p:cNvPr id="15" name="文本框 14">
              <a:hlinkClick r:id="rId7" action="ppaction://hlinksldjump"/>
            </p:cNvPr>
            <p:cNvSpPr txBox="1"/>
            <p:nvPr/>
          </p:nvSpPr>
          <p:spPr>
            <a:xfrm>
              <a:off x="7275010" y="4619912"/>
              <a:ext cx="1297518" cy="400110"/>
            </a:xfrm>
            <a:prstGeom prst="rect">
              <a:avLst/>
            </a:prstGeom>
            <a:noFill/>
          </p:spPr>
          <p:txBody>
            <a:bodyPr wrap="square" rtlCol="0">
              <a:spAutoFit/>
            </a:bodyPr>
            <a:lstStyle/>
            <a:p>
              <a:pPr algn="ctr"/>
              <a:r>
                <a:rPr kumimoji="1" lang="zh-CN" altLang="en-US" sz="2000" b="1" dirty="0">
                  <a:solidFill>
                    <a:schemeClr val="bg1"/>
                  </a:solidFill>
                </a:rPr>
                <a:t>第二课时</a:t>
              </a:r>
            </a:p>
          </p:txBody>
        </p:sp>
      </p:grpSp>
      <p:sp>
        <p:nvSpPr>
          <p:cNvPr id="26" name="矩形 25"/>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a typeface="黑体" panose="02010609060101010101" pitchFamily="49" charset="-122"/>
            </a:endParaRPr>
          </a:p>
        </p:txBody>
      </p:sp>
      <p:sp>
        <p:nvSpPr>
          <p:cNvPr id="27" name="文本框 1"/>
          <p:cNvSpPr txBox="1"/>
          <p:nvPr/>
        </p:nvSpPr>
        <p:spPr>
          <a:xfrm>
            <a:off x="161281" y="110686"/>
            <a:ext cx="1569660" cy="276999"/>
          </a:xfrm>
          <a:prstGeom prst="rect">
            <a:avLst/>
          </a:prstGeom>
          <a:noFill/>
        </p:spPr>
        <p:txBody>
          <a:bodyPr wrap="none" rtlCol="0">
            <a:spAutoFit/>
          </a:bodyPr>
          <a:lstStyle/>
          <a:p>
            <a:r>
              <a:rPr kumimoji="1" lang="zh-CN" altLang="en-US" sz="1200" dirty="0" smtClean="0">
                <a:solidFill>
                  <a:prstClr val="black"/>
                </a:solidFill>
                <a:latin typeface="黑体" pitchFamily="49" charset="-122"/>
                <a:ea typeface="黑体" pitchFamily="49" charset="-122"/>
              </a:rPr>
              <a:t>语文  五年级  下册</a:t>
            </a:r>
            <a:endParaRPr kumimoji="1" lang="zh-CN" altLang="en-US" sz="1200" dirty="0">
              <a:solidFill>
                <a:prstClr val="black"/>
              </a:solidFill>
              <a:latin typeface="黑体" pitchFamily="49" charset="-122"/>
              <a:ea typeface="黑体" pitchFamily="49" charset="-122"/>
            </a:endParaRPr>
          </a:p>
        </p:txBody>
      </p:sp>
    </p:spTree>
    <p:custDataLst>
      <p:tags r:id="rId1"/>
    </p:custDataLst>
    <p:extLst>
      <p:ext uri="{BB962C8B-B14F-4D97-AF65-F5344CB8AC3E}">
        <p14:creationId xmlns:p14="http://schemas.microsoft.com/office/powerpoint/2010/main" val="3441727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6"/>
          <p:cNvSpPr txBox="1"/>
          <p:nvPr/>
        </p:nvSpPr>
        <p:spPr>
          <a:xfrm>
            <a:off x="2569424" y="932116"/>
            <a:ext cx="5977861" cy="3046988"/>
          </a:xfrm>
          <a:prstGeom prst="rect">
            <a:avLst/>
          </a:prstGeom>
          <a:noFill/>
        </p:spPr>
        <p:txBody>
          <a:bodyPr wrap="square" rtlCol="0" anchor="t">
            <a:spAutoFit/>
          </a:bodyPr>
          <a:lstStyle/>
          <a:p>
            <a:pPr>
              <a:lnSpc>
                <a:spcPct val="150000"/>
              </a:lnSpc>
            </a:pPr>
            <a:r>
              <a:rPr kumimoji="1" lang="zh-CN" altLang="en-US" sz="3200" spc="330" smtClean="0">
                <a:latin typeface="黑体" panose="02010609060101010101" charset="-122"/>
                <a:ea typeface="黑体" panose="02010609060101010101" charset="-122"/>
              </a:rPr>
              <a:t>    读一读题目要求，说一说：从三个</a:t>
            </a:r>
            <a:r>
              <a:rPr kumimoji="1" lang="zh-CN" altLang="en-US" sz="3200" spc="330" dirty="0">
                <a:latin typeface="黑体" panose="02010609060101010101" charset="-122"/>
                <a:ea typeface="黑体" panose="02010609060101010101" charset="-122"/>
              </a:rPr>
              <a:t>例句中，你分别体会到人物怎样的内心活动？是从哪里体会到的？</a:t>
            </a:r>
            <a:endParaRPr kumimoji="1" lang="zh-CN" altLang="en-US" sz="3200" spc="330" dirty="0">
              <a:solidFill>
                <a:srgbClr val="C00000"/>
              </a:solidFill>
              <a:latin typeface="黑体" panose="02010609060101010101" charset="-122"/>
              <a:ea typeface="黑体" panose="02010609060101010101"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843558"/>
            <a:ext cx="2160240" cy="3095777"/>
          </a:xfrm>
          <a:prstGeom prst="rect">
            <a:avLst/>
          </a:prstGeom>
        </p:spPr>
      </p:pic>
    </p:spTree>
    <p:extLst>
      <p:ext uri="{BB962C8B-B14F-4D97-AF65-F5344CB8AC3E}">
        <p14:creationId xmlns:p14="http://schemas.microsoft.com/office/powerpoint/2010/main" val="12549090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67544" y="629041"/>
            <a:ext cx="7992888" cy="2086725"/>
          </a:xfrm>
          <a:prstGeom prst="rect">
            <a:avLst/>
          </a:prstGeom>
        </p:spPr>
        <p:txBody>
          <a:bodyPr wrap="square">
            <a:spAutoFit/>
          </a:bodyPr>
          <a:lstStyle/>
          <a:p>
            <a:pPr>
              <a:lnSpc>
                <a:spcPct val="120000"/>
              </a:lnSpc>
            </a:pPr>
            <a:r>
              <a:rPr lang="zh-CN" altLang="en-US" sz="3600" b="1" smtClean="0">
                <a:latin typeface="楷体" pitchFamily="49" charset="-122"/>
                <a:ea typeface="楷体" pitchFamily="49" charset="-122"/>
              </a:rPr>
              <a:t>    从</a:t>
            </a:r>
            <a:r>
              <a:rPr lang="zh-CN" altLang="en-US" sz="3600" b="1" dirty="0">
                <a:latin typeface="楷体" pitchFamily="49" charset="-122"/>
                <a:ea typeface="楷体" pitchFamily="49" charset="-122"/>
              </a:rPr>
              <a:t>见到这封电报起，毛主席整整一天没说一句话，只是一支接着一支地吸着烟。</a:t>
            </a:r>
          </a:p>
        </p:txBody>
      </p:sp>
      <p:pic>
        <p:nvPicPr>
          <p:cNvPr id="5" name="Picture 2" descr="https://timgsa.baidu.com/timg?image&amp;quality=80&amp;size=b9999_10000&amp;sec=1538618504567&amp;di=93d4341889aee9bb6815eab58c87ed95&amp;imgtype=0&amp;src=http%3A%2F%2Fpic.58pic.com%2F58pic%2F17%2F03%2F20%2F05C58PICh2H_1024.jpg"/>
          <p:cNvPicPr>
            <a:picLocks noChangeAspect="1" noChangeArrowheads="1"/>
          </p:cNvPicPr>
          <p:nvPr/>
        </p:nvPicPr>
        <p:blipFill>
          <a:blip r:embed="rId3">
            <a:clrChange>
              <a:clrFrom>
                <a:srgbClr val="FFFFFF"/>
              </a:clrFrom>
              <a:clrTo>
                <a:srgbClr val="FFFFFF">
                  <a:alpha val="0"/>
                </a:srgbClr>
              </a:clrTo>
            </a:clrChange>
          </a:blip>
          <a:srcRect l="46875" r="34082" b="47547"/>
          <a:stretch>
            <a:fillRect/>
          </a:stretch>
        </p:blipFill>
        <p:spPr bwMode="auto">
          <a:xfrm>
            <a:off x="7668344" y="2211710"/>
            <a:ext cx="901269" cy="2279727"/>
          </a:xfrm>
          <a:prstGeom prst="rect">
            <a:avLst/>
          </a:prstGeom>
          <a:noFill/>
        </p:spPr>
      </p:pic>
      <p:sp>
        <p:nvSpPr>
          <p:cNvPr id="6" name="矩形标注 5"/>
          <p:cNvSpPr/>
          <p:nvPr/>
        </p:nvSpPr>
        <p:spPr>
          <a:xfrm>
            <a:off x="524144" y="2924313"/>
            <a:ext cx="6032554" cy="1532727"/>
          </a:xfrm>
          <a:prstGeom prst="wedgeRectCallout">
            <a:avLst>
              <a:gd name="adj1" fmla="val 65218"/>
              <a:gd name="adj2" fmla="val -58862"/>
            </a:avLst>
          </a:prstGeom>
          <a:solidFill>
            <a:srgbClr val="00B050">
              <a:alpha val="10000"/>
            </a:srgbClr>
          </a:solidFill>
          <a:ln>
            <a:solidFill>
              <a:srgbClr val="92D050"/>
            </a:solidFill>
            <a:prstDash val="solid"/>
          </a:ln>
        </p:spPr>
        <p:txBody>
          <a:bodyPr wrap="square" rtlCol="0">
            <a:spAutoFit/>
          </a:bodyPr>
          <a:lstStyle/>
          <a:p>
            <a:pPr defTabSz="685800">
              <a:lnSpc>
                <a:spcPct val="130000"/>
              </a:lnSpc>
            </a:pPr>
            <a:r>
              <a:rPr lang="zh-CN" altLang="en-US" sz="3600" b="1" smtClean="0">
                <a:latin typeface="+mn-ea"/>
              </a:rPr>
              <a:t>    我</a:t>
            </a:r>
            <a:r>
              <a:rPr lang="zh-CN" altLang="en-US" sz="3600" b="1">
                <a:latin typeface="+mn-ea"/>
              </a:rPr>
              <a:t>从毛主席的动作描写，体会到毛主席的悲伤、心痛。</a:t>
            </a:r>
          </a:p>
        </p:txBody>
      </p:sp>
      <p:cxnSp>
        <p:nvCxnSpPr>
          <p:cNvPr id="8" name="直接连接符 7"/>
          <p:cNvCxnSpPr/>
          <p:nvPr/>
        </p:nvCxnSpPr>
        <p:spPr>
          <a:xfrm>
            <a:off x="6876256" y="1275606"/>
            <a:ext cx="158417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80744" y="1923678"/>
            <a:ext cx="787968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24144" y="2571750"/>
            <a:ext cx="123954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95536" y="555526"/>
            <a:ext cx="8208912" cy="2308717"/>
          </a:xfrm>
          <a:prstGeom prst="roundRect">
            <a:avLst/>
          </a:prstGeom>
        </p:spPr>
        <p:txBody>
          <a:bodyPr wrap="square">
            <a:spAutoFit/>
          </a:bodyPr>
          <a:lstStyle/>
          <a:p>
            <a:pPr>
              <a:lnSpc>
                <a:spcPct val="120000"/>
              </a:lnSpc>
            </a:pPr>
            <a:r>
              <a:rPr lang="zh-CN" altLang="en-US" sz="3600" b="1" smtClean="0">
                <a:solidFill>
                  <a:schemeClr val="tx1"/>
                </a:solidFill>
                <a:latin typeface="楷体" pitchFamily="49" charset="-122"/>
                <a:ea typeface="楷体" pitchFamily="49" charset="-122"/>
              </a:rPr>
              <a:t>    黄</a:t>
            </a:r>
            <a:r>
              <a:rPr lang="zh-CN" altLang="en-US" sz="3600" b="1" dirty="0">
                <a:solidFill>
                  <a:schemeClr val="tx1"/>
                </a:solidFill>
                <a:latin typeface="楷体" pitchFamily="49" charset="-122"/>
                <a:ea typeface="楷体" pitchFamily="49" charset="-122"/>
              </a:rPr>
              <a:t>继光愤怒地注视着敌人的火力点，他转过身来坚定地对营参谋长说：“参谋长，请把这个任务交给我吧</a:t>
            </a:r>
            <a:r>
              <a:rPr lang="zh-CN" altLang="en-US" sz="3600" b="1">
                <a:solidFill>
                  <a:schemeClr val="tx1"/>
                </a:solidFill>
                <a:latin typeface="楷体" pitchFamily="49" charset="-122"/>
                <a:ea typeface="楷体" pitchFamily="49" charset="-122"/>
              </a:rPr>
              <a:t>！</a:t>
            </a:r>
            <a:r>
              <a:rPr lang="zh-CN" altLang="en-US" sz="3600" b="1" smtClean="0">
                <a:solidFill>
                  <a:schemeClr val="tx1"/>
                </a:solidFill>
                <a:latin typeface="楷体" pitchFamily="49" charset="-122"/>
                <a:ea typeface="楷体" pitchFamily="49" charset="-122"/>
              </a:rPr>
              <a:t>”</a:t>
            </a:r>
            <a:endParaRPr lang="zh-CN" altLang="en-US" sz="3600" b="1" dirty="0">
              <a:solidFill>
                <a:schemeClr val="tx1"/>
              </a:solidFill>
              <a:latin typeface="楷体" pitchFamily="49" charset="-122"/>
              <a:ea typeface="楷体" pitchFamily="49"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extLst>
              <a:ext uri="{BEBA8EAE-BF5A-486C-A8C5-ECC9F3942E4B}">
                <a14:imgProps xmlns:a14="http://schemas.microsoft.com/office/drawing/2010/main">
                  <a14:imgLayer r:embed="rId3">
                    <a14:imgEffect>
                      <a14:backgroundRemoval t="0" b="100000" l="0" r="100000">
                        <a14:foregroundMark x1="46000" y1="47500" x2="46000" y2="47500"/>
                        <a14:foregroundMark x1="54000" y1="50750" x2="54000" y2="50750"/>
                        <a14:foregroundMark x1="37750" y1="89250" x2="37750" y2="89250"/>
                        <a14:foregroundMark x1="65250" y1="89750" x2="65250" y2="89750"/>
                      </a14:backgroundRemoval>
                    </a14:imgEffect>
                  </a14:imgLayer>
                </a14:imgProps>
              </a:ext>
            </a:extLst>
          </a:blip>
          <a:srcRect l="23146" t="4083" r="16958" b="3229"/>
          <a:stretch>
            <a:fillRect/>
          </a:stretch>
        </p:blipFill>
        <p:spPr>
          <a:xfrm>
            <a:off x="364616" y="2926853"/>
            <a:ext cx="1097483" cy="1698331"/>
          </a:xfrm>
          <a:prstGeom prst="rect">
            <a:avLst/>
          </a:prstGeom>
        </p:spPr>
      </p:pic>
      <p:sp>
        <p:nvSpPr>
          <p:cNvPr id="8" name="矩形标注 7"/>
          <p:cNvSpPr/>
          <p:nvPr/>
        </p:nvSpPr>
        <p:spPr>
          <a:xfrm flipH="1">
            <a:off x="2735019" y="2864243"/>
            <a:ext cx="5904656" cy="1754326"/>
          </a:xfrm>
          <a:prstGeom prst="wedgeRectCallout">
            <a:avLst>
              <a:gd name="adj1" fmla="val 73295"/>
              <a:gd name="adj2" fmla="val 19855"/>
            </a:avLst>
          </a:prstGeom>
          <a:solidFill>
            <a:srgbClr val="00B050">
              <a:alpha val="10000"/>
            </a:srgbClr>
          </a:solidFill>
          <a:ln>
            <a:solidFill>
              <a:srgbClr val="92D050"/>
            </a:solidFill>
            <a:prstDash val="solid"/>
          </a:ln>
        </p:spPr>
        <p:txBody>
          <a:bodyPr wrap="square" rtlCol="0">
            <a:spAutoFit/>
          </a:bodyPr>
          <a:lstStyle/>
          <a:p>
            <a:pPr defTabSz="685800"/>
            <a:r>
              <a:rPr lang="zh-CN" altLang="en-US" sz="3600" b="1" smtClean="0">
                <a:latin typeface="+mn-ea"/>
              </a:rPr>
              <a:t>    我从</a:t>
            </a:r>
            <a:r>
              <a:rPr lang="zh-CN" altLang="en-US" sz="3600" b="1">
                <a:latin typeface="+mn-ea"/>
              </a:rPr>
              <a:t>黄继光的神态、动作、语言描写，能体会出黄继光的坚定与勇敢。</a:t>
            </a:r>
          </a:p>
        </p:txBody>
      </p:sp>
      <p:cxnSp>
        <p:nvCxnSpPr>
          <p:cNvPr id="10" name="直接连接符 9"/>
          <p:cNvCxnSpPr/>
          <p:nvPr/>
        </p:nvCxnSpPr>
        <p:spPr>
          <a:xfrm>
            <a:off x="2915816" y="1275606"/>
            <a:ext cx="230425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462099" y="1923678"/>
            <a:ext cx="699833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4965" y="2643758"/>
            <a:ext cx="699833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07504" y="408771"/>
            <a:ext cx="8784976" cy="1826883"/>
          </a:xfrm>
          <a:prstGeom prst="roundRect">
            <a:avLst/>
          </a:prstGeom>
        </p:spPr>
        <p:txBody>
          <a:bodyPr wrap="square">
            <a:spAutoFit/>
          </a:bodyPr>
          <a:lstStyle/>
          <a:p>
            <a:pPr>
              <a:lnSpc>
                <a:spcPct val="110000"/>
              </a:lnSpc>
            </a:pPr>
            <a:r>
              <a:rPr lang="zh-CN" altLang="en-US" sz="3200" b="1" smtClean="0">
                <a:solidFill>
                  <a:schemeClr val="tx1"/>
                </a:solidFill>
                <a:latin typeface="楷体" pitchFamily="49" charset="-122"/>
                <a:ea typeface="楷体" pitchFamily="49" charset="-122"/>
              </a:rPr>
              <a:t>    将军</a:t>
            </a:r>
            <a:r>
              <a:rPr lang="zh-CN" altLang="en-US" sz="3200" b="1" dirty="0">
                <a:solidFill>
                  <a:schemeClr val="tx1"/>
                </a:solidFill>
                <a:latin typeface="楷体" pitchFamily="49" charset="-122"/>
                <a:ea typeface="楷体" pitchFamily="49" charset="-122"/>
              </a:rPr>
              <a:t>看了看他们桌子上的罐头，喉咙哽了一下，说：“同志们</a:t>
            </a:r>
            <a:r>
              <a:rPr lang="en-US" altLang="zh-CN" sz="3200" b="1" dirty="0">
                <a:solidFill>
                  <a:schemeClr val="tx1"/>
                </a:solidFill>
                <a:latin typeface="楷体" pitchFamily="49" charset="-122"/>
                <a:ea typeface="楷体" pitchFamily="49" charset="-122"/>
              </a:rPr>
              <a:t>……</a:t>
            </a:r>
            <a:r>
              <a:rPr lang="zh-CN" altLang="en-US" sz="3200" b="1" dirty="0">
                <a:solidFill>
                  <a:schemeClr val="tx1"/>
                </a:solidFill>
                <a:latin typeface="楷体" pitchFamily="49" charset="-122"/>
                <a:ea typeface="楷体" pitchFamily="49" charset="-122"/>
              </a:rPr>
              <a:t>”停了一下，又说：“孩子们，我给大家分菜，每人一筷子</a:t>
            </a:r>
            <a:r>
              <a:rPr lang="zh-CN" altLang="en-US" sz="3200" b="1">
                <a:solidFill>
                  <a:schemeClr val="tx1"/>
                </a:solidFill>
                <a:latin typeface="楷体" pitchFamily="49" charset="-122"/>
                <a:ea typeface="楷体" pitchFamily="49" charset="-122"/>
              </a:rPr>
              <a:t>。</a:t>
            </a:r>
            <a:r>
              <a:rPr lang="zh-CN" altLang="en-US" sz="3200" b="1" smtClean="0">
                <a:solidFill>
                  <a:schemeClr val="tx1"/>
                </a:solidFill>
                <a:latin typeface="楷体" pitchFamily="49" charset="-122"/>
                <a:ea typeface="楷体" pitchFamily="49" charset="-122"/>
              </a:rPr>
              <a:t>”</a:t>
            </a:r>
            <a:endParaRPr lang="zh-CN" altLang="en-US" sz="3200" b="1" dirty="0">
              <a:solidFill>
                <a:schemeClr val="tx1"/>
              </a:solidFill>
              <a:latin typeface="楷体" pitchFamily="49" charset="-122"/>
              <a:ea typeface="楷体" pitchFamily="49" charset="-122"/>
            </a:endParaRPr>
          </a:p>
        </p:txBody>
      </p:sp>
      <p:pic>
        <p:nvPicPr>
          <p:cNvPr id="7" name="Picture 2" descr="https://timgsa.baidu.com/timg?image&amp;quality=80&amp;size=b9999_10000&amp;sec=1538618504567&amp;di=93d4341889aee9bb6815eab58c87ed95&amp;imgtype=0&amp;src=http%3A%2F%2Fpic.58pic.com%2F58pic%2F17%2F03%2F20%2F05C58PICh2H_1024.jpg"/>
          <p:cNvPicPr>
            <a:picLocks noChangeAspect="1" noChangeArrowheads="1"/>
          </p:cNvPicPr>
          <p:nvPr/>
        </p:nvPicPr>
        <p:blipFill>
          <a:blip r:embed="rId2">
            <a:clrChange>
              <a:clrFrom>
                <a:srgbClr val="FFFFFF"/>
              </a:clrFrom>
              <a:clrTo>
                <a:srgbClr val="FFFFFF">
                  <a:alpha val="0"/>
                </a:srgbClr>
              </a:clrTo>
            </a:clrChange>
          </a:blip>
          <a:srcRect l="71281" t="50678"/>
          <a:stretch>
            <a:fillRect/>
          </a:stretch>
        </p:blipFill>
        <p:spPr bwMode="auto">
          <a:xfrm>
            <a:off x="331066" y="2355726"/>
            <a:ext cx="1376739" cy="2211711"/>
          </a:xfrm>
          <a:prstGeom prst="rect">
            <a:avLst/>
          </a:prstGeom>
          <a:noFill/>
        </p:spPr>
      </p:pic>
      <p:sp>
        <p:nvSpPr>
          <p:cNvPr id="8" name="矩形标注 7"/>
          <p:cNvSpPr/>
          <p:nvPr/>
        </p:nvSpPr>
        <p:spPr>
          <a:xfrm>
            <a:off x="2173930" y="2516880"/>
            <a:ext cx="5934000" cy="1754326"/>
          </a:xfrm>
          <a:prstGeom prst="wedgeRectCallout">
            <a:avLst>
              <a:gd name="adj1" fmla="val -61208"/>
              <a:gd name="adj2" fmla="val -29060"/>
            </a:avLst>
          </a:prstGeom>
          <a:solidFill>
            <a:srgbClr val="00B050">
              <a:alpha val="10000"/>
            </a:srgbClr>
          </a:solidFill>
          <a:ln>
            <a:solidFill>
              <a:srgbClr val="92D050"/>
            </a:solidFill>
            <a:prstDash val="solid"/>
          </a:ln>
        </p:spPr>
        <p:txBody>
          <a:bodyPr wrap="square" rtlCol="0">
            <a:spAutoFit/>
          </a:bodyPr>
          <a:lstStyle/>
          <a:p>
            <a:pPr defTabSz="685800"/>
            <a:r>
              <a:rPr lang="zh-CN" altLang="en-US" sz="3600" b="1" smtClean="0">
                <a:latin typeface="+mn-ea"/>
              </a:rPr>
              <a:t>    我从</a:t>
            </a:r>
            <a:r>
              <a:rPr lang="zh-CN" altLang="en-US" sz="3600" b="1">
                <a:latin typeface="+mn-ea"/>
              </a:rPr>
              <a:t>将军的动作、语言描写，体会到将军复杂、感动的心情。</a:t>
            </a:r>
            <a:endParaRPr lang="zh-CN" altLang="en-US" sz="3600" b="1" dirty="0">
              <a:latin typeface="+mn-ea"/>
            </a:endParaRPr>
          </a:p>
        </p:txBody>
      </p:sp>
      <p:cxnSp>
        <p:nvCxnSpPr>
          <p:cNvPr id="10" name="直接连接符 9"/>
          <p:cNvCxnSpPr/>
          <p:nvPr/>
        </p:nvCxnSpPr>
        <p:spPr>
          <a:xfrm>
            <a:off x="6588224" y="1059582"/>
            <a:ext cx="183197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27280" y="1563638"/>
            <a:ext cx="80891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1066" y="2235654"/>
            <a:ext cx="80891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16025" y="339502"/>
            <a:ext cx="9252519" cy="791706"/>
          </a:xfrm>
          <a:prstGeom prst="roundRect">
            <a:avLst/>
          </a:prstGeom>
          <a:noFill/>
        </p:spPr>
        <p:txBody>
          <a:bodyPr wrap="square" rtlCol="0" anchor="t">
            <a:spAutoFit/>
          </a:bodyPr>
          <a:lstStyle/>
          <a:p>
            <a:pPr>
              <a:lnSpc>
                <a:spcPct val="150000"/>
              </a:lnSpc>
            </a:pPr>
            <a:r>
              <a:rPr kumimoji="1" lang="zh-CN" altLang="en-US" sz="3200">
                <a:latin typeface="黑体" panose="02010609060101010101" charset="-122"/>
                <a:ea typeface="黑体" panose="02010609060101010101" charset="-122"/>
              </a:rPr>
              <a:t> </a:t>
            </a:r>
            <a:r>
              <a:rPr kumimoji="1" lang="zh-CN" altLang="en-US" sz="3200" smtClean="0">
                <a:latin typeface="黑体" panose="02010609060101010101" charset="-122"/>
                <a:ea typeface="黑体" panose="02010609060101010101" charset="-122"/>
              </a:rPr>
              <a:t>请你</a:t>
            </a:r>
            <a:r>
              <a:rPr kumimoji="1" lang="zh-CN" altLang="en-US" sz="3200" smtClean="0">
                <a:solidFill>
                  <a:schemeClr val="tx1"/>
                </a:solidFill>
                <a:latin typeface="黑体" panose="02010609060101010101" charset="-122"/>
                <a:ea typeface="黑体" panose="02010609060101010101" charset="-122"/>
              </a:rPr>
              <a:t>从</a:t>
            </a:r>
            <a:r>
              <a:rPr kumimoji="1" lang="zh-CN" altLang="en-US" sz="3200" dirty="0">
                <a:solidFill>
                  <a:schemeClr val="tx1"/>
                </a:solidFill>
                <a:latin typeface="黑体" panose="02010609060101010101" charset="-122"/>
                <a:ea typeface="黑体" panose="02010609060101010101" charset="-122"/>
              </a:rPr>
              <a:t>下列情景选择一个，仿写一段话。</a:t>
            </a:r>
            <a:endParaRPr kumimoji="1" lang="en-US" altLang="zh-CN" sz="3200" dirty="0">
              <a:solidFill>
                <a:schemeClr val="tx1"/>
              </a:solidFill>
              <a:latin typeface="黑体" panose="02010609060101010101" charset="-122"/>
              <a:ea typeface="黑体" panose="02010609060101010101" charset="-122"/>
            </a:endParaRPr>
          </a:p>
        </p:txBody>
      </p:sp>
      <p:sp>
        <p:nvSpPr>
          <p:cNvPr id="3" name="椭圆 2"/>
          <p:cNvSpPr/>
          <p:nvPr/>
        </p:nvSpPr>
        <p:spPr>
          <a:xfrm>
            <a:off x="0" y="1347614"/>
            <a:ext cx="3399313" cy="1148984"/>
          </a:xfrm>
          <a:prstGeom prst="ellipse">
            <a:avLst/>
          </a:prstGeom>
          <a:gradFill>
            <a:gsLst>
              <a:gs pos="0">
                <a:schemeClr val="accent6">
                  <a:tint val="50000"/>
                  <a:satMod val="300000"/>
                </a:schemeClr>
              </a:gs>
              <a:gs pos="0">
                <a:schemeClr val="accent6">
                  <a:tint val="37000"/>
                  <a:satMod val="300000"/>
                </a:schemeClr>
              </a:gs>
              <a:gs pos="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3200" b="1" dirty="0" smtClean="0">
                <a:solidFill>
                  <a:schemeClr val="tx1"/>
                </a:solidFill>
                <a:latin typeface="楷体" panose="02010609060101010101" pitchFamily="49" charset="-122"/>
                <a:ea typeface="楷体" panose="02010609060101010101" pitchFamily="49" charset="-122"/>
              </a:rPr>
              <a:t>焦急地等人</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4" name="椭圆 3"/>
          <p:cNvSpPr/>
          <p:nvPr/>
        </p:nvSpPr>
        <p:spPr>
          <a:xfrm>
            <a:off x="3507338" y="1347614"/>
            <a:ext cx="2796209" cy="114898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3200" b="1" dirty="0" smtClean="0">
                <a:solidFill>
                  <a:schemeClr val="tx1"/>
                </a:solidFill>
                <a:latin typeface="楷体" panose="02010609060101010101" pitchFamily="49" charset="-122"/>
                <a:ea typeface="楷体" panose="02010609060101010101" pitchFamily="49" charset="-122"/>
              </a:rPr>
              <a:t>期待落空</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5" name="椭圆 4"/>
          <p:cNvSpPr/>
          <p:nvPr/>
        </p:nvSpPr>
        <p:spPr>
          <a:xfrm>
            <a:off x="6411571" y="1347614"/>
            <a:ext cx="2624925" cy="1174626"/>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tx1"/>
                </a:solidFill>
                <a:latin typeface="楷体" panose="02010609060101010101" pitchFamily="49" charset="-122"/>
                <a:ea typeface="楷体" panose="02010609060101010101" pitchFamily="49" charset="-122"/>
              </a:rPr>
              <a:t>久别重逢</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11" name="圆角矩形 10"/>
          <p:cNvSpPr/>
          <p:nvPr/>
        </p:nvSpPr>
        <p:spPr>
          <a:xfrm>
            <a:off x="0" y="2715766"/>
            <a:ext cx="9252519" cy="1976711"/>
          </a:xfrm>
          <a:prstGeom prst="roundRect">
            <a:avLst/>
          </a:prstGeom>
          <a:noFill/>
        </p:spPr>
        <p:txBody>
          <a:bodyPr wrap="square" rtlCol="0" anchor="t">
            <a:spAutoFit/>
          </a:bodyPr>
          <a:lstStyle/>
          <a:p>
            <a:pPr>
              <a:lnSpc>
                <a:spcPct val="120000"/>
              </a:lnSpc>
            </a:pPr>
            <a:r>
              <a:rPr kumimoji="1" lang="zh-CN" altLang="en-US" sz="3200" smtClean="0">
                <a:solidFill>
                  <a:schemeClr val="tx1"/>
                </a:solidFill>
                <a:latin typeface="黑体" panose="02010609060101010101" charset="-122"/>
                <a:ea typeface="黑体" panose="02010609060101010101" charset="-122"/>
              </a:rPr>
              <a:t>    联系自己的亲身经历</a:t>
            </a:r>
            <a:r>
              <a:rPr kumimoji="1" lang="zh-CN" altLang="en-US" sz="3200" smtClean="0">
                <a:latin typeface="黑体" panose="02010609060101010101" charset="-122"/>
                <a:ea typeface="黑体" panose="02010609060101010101" charset="-122"/>
              </a:rPr>
              <a:t>交流：在这些情景中，人们的心情是怎样的？会有什么举动？表情可能是怎样的？会说些什么？</a:t>
            </a:r>
            <a:endParaRPr kumimoji="1" lang="en-US" altLang="zh-CN" sz="3200" dirty="0">
              <a:solidFill>
                <a:schemeClr val="tx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79512" y="1446922"/>
            <a:ext cx="3399313" cy="1148984"/>
          </a:xfrm>
          <a:prstGeom prst="ellipse">
            <a:avLst/>
          </a:prstGeom>
          <a:gradFill>
            <a:gsLst>
              <a:gs pos="0">
                <a:schemeClr val="accent6">
                  <a:tint val="50000"/>
                  <a:satMod val="300000"/>
                </a:schemeClr>
              </a:gs>
              <a:gs pos="0">
                <a:schemeClr val="accent6">
                  <a:tint val="37000"/>
                  <a:satMod val="300000"/>
                </a:schemeClr>
              </a:gs>
              <a:gs pos="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3200" b="1" dirty="0" smtClean="0">
                <a:solidFill>
                  <a:schemeClr val="tx1"/>
                </a:solidFill>
                <a:latin typeface="楷体" panose="02010609060101010101" pitchFamily="49" charset="-122"/>
                <a:ea typeface="楷体" panose="02010609060101010101" pitchFamily="49" charset="-122"/>
              </a:rPr>
              <a:t>焦急地等人</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11" name="圆角矩形 10"/>
          <p:cNvSpPr/>
          <p:nvPr/>
        </p:nvSpPr>
        <p:spPr>
          <a:xfrm>
            <a:off x="3995936" y="560434"/>
            <a:ext cx="2843807" cy="715089"/>
          </a:xfrm>
          <a:prstGeom prst="roundRect">
            <a:avLst/>
          </a:prstGeom>
          <a:solidFill>
            <a:schemeClr val="accent6">
              <a:lumMod val="20000"/>
              <a:lumOff val="80000"/>
              <a:alpha val="64000"/>
            </a:schemeClr>
          </a:solidFill>
          <a:ln>
            <a:solidFill>
              <a:srgbClr val="FF9900">
                <a:alpha val="61000"/>
              </a:srgbClr>
            </a:solidFill>
            <a:prstDash val="solid"/>
          </a:ln>
        </p:spPr>
        <p:txBody>
          <a:bodyPr wrap="square" rtlCol="0">
            <a:spAutoFit/>
          </a:bodyPr>
          <a:lstStyle/>
          <a:p>
            <a:pPr defTabSz="685800"/>
            <a:r>
              <a:rPr lang="zh-CN" altLang="en-US" sz="3600" b="1">
                <a:latin typeface="+mn-ea"/>
              </a:rPr>
              <a:t>焦急的心理</a:t>
            </a:r>
            <a:endParaRPr lang="en-US" altLang="zh-CN" sz="3600" b="1" dirty="0">
              <a:latin typeface="+mn-ea"/>
            </a:endParaRPr>
          </a:p>
        </p:txBody>
      </p:sp>
      <p:sp>
        <p:nvSpPr>
          <p:cNvPr id="12" name="圆角矩形 11"/>
          <p:cNvSpPr/>
          <p:nvPr/>
        </p:nvSpPr>
        <p:spPr>
          <a:xfrm>
            <a:off x="3995936" y="1519072"/>
            <a:ext cx="4095489" cy="715089"/>
          </a:xfrm>
          <a:prstGeom prst="roundRect">
            <a:avLst/>
          </a:prstGeom>
          <a:solidFill>
            <a:schemeClr val="accent6">
              <a:lumMod val="20000"/>
              <a:lumOff val="80000"/>
              <a:alpha val="64000"/>
            </a:schemeClr>
          </a:solidFill>
          <a:ln>
            <a:solidFill>
              <a:srgbClr val="FF9900">
                <a:alpha val="61000"/>
              </a:srgbClr>
            </a:solidFill>
            <a:prstDash val="solid"/>
          </a:ln>
        </p:spPr>
        <p:txBody>
          <a:bodyPr wrap="square" rtlCol="0">
            <a:spAutoFit/>
          </a:bodyPr>
          <a:lstStyle/>
          <a:p>
            <a:pPr defTabSz="685800"/>
            <a:r>
              <a:rPr lang="zh-CN" altLang="en-US" sz="3600" b="1">
                <a:latin typeface="+mn-ea"/>
              </a:rPr>
              <a:t>皱着眉头四处张望</a:t>
            </a:r>
            <a:endParaRPr lang="en-US" altLang="zh-CN" sz="3600" b="1" dirty="0">
              <a:latin typeface="+mn-ea"/>
            </a:endParaRPr>
          </a:p>
        </p:txBody>
      </p:sp>
      <p:sp>
        <p:nvSpPr>
          <p:cNvPr id="13" name="圆角矩形 12"/>
          <p:cNvSpPr/>
          <p:nvPr/>
        </p:nvSpPr>
        <p:spPr>
          <a:xfrm>
            <a:off x="3995936" y="2477710"/>
            <a:ext cx="4095489" cy="1940957"/>
          </a:xfrm>
          <a:prstGeom prst="roundRect">
            <a:avLst/>
          </a:prstGeom>
          <a:solidFill>
            <a:schemeClr val="accent6">
              <a:lumMod val="20000"/>
              <a:lumOff val="80000"/>
              <a:alpha val="64000"/>
            </a:schemeClr>
          </a:solidFill>
          <a:ln>
            <a:solidFill>
              <a:srgbClr val="FF9900">
                <a:alpha val="61000"/>
              </a:srgbClr>
            </a:solidFill>
            <a:prstDash val="solid"/>
          </a:ln>
        </p:spPr>
        <p:txBody>
          <a:bodyPr wrap="square" rtlCol="0">
            <a:spAutoFit/>
          </a:bodyPr>
          <a:lstStyle/>
          <a:p>
            <a:pPr defTabSz="685800"/>
            <a:r>
              <a:rPr lang="zh-CN" altLang="en-US" sz="3600" b="1">
                <a:latin typeface="+mn-ea"/>
              </a:rPr>
              <a:t>催促时的语速可能很快，语气充满了急切</a:t>
            </a:r>
            <a:endParaRPr lang="en-US" altLang="zh-CN" sz="3600" b="1" dirty="0">
              <a:latin typeface="+mn-ea"/>
            </a:endParaRPr>
          </a:p>
        </p:txBody>
      </p:sp>
    </p:spTree>
    <p:extLst>
      <p:ext uri="{BB962C8B-B14F-4D97-AF65-F5344CB8AC3E}">
        <p14:creationId xmlns:p14="http://schemas.microsoft.com/office/powerpoint/2010/main" val="3675720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635896" y="560434"/>
            <a:ext cx="2843807" cy="715089"/>
          </a:xfrm>
          <a:prstGeom prst="round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600" b="1" smtClean="0">
                <a:latin typeface="+mn-ea"/>
              </a:rPr>
              <a:t>失望的心理</a:t>
            </a:r>
            <a:endParaRPr lang="en-US" altLang="zh-CN" sz="3600" b="1" dirty="0">
              <a:latin typeface="+mn-ea"/>
            </a:endParaRPr>
          </a:p>
        </p:txBody>
      </p:sp>
      <p:sp>
        <p:nvSpPr>
          <p:cNvPr id="12" name="圆角矩形 11"/>
          <p:cNvSpPr/>
          <p:nvPr/>
        </p:nvSpPr>
        <p:spPr>
          <a:xfrm>
            <a:off x="3635896" y="2070148"/>
            <a:ext cx="4095489" cy="715089"/>
          </a:xfrm>
          <a:prstGeom prst="round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600" b="1" smtClean="0">
                <a:latin typeface="+mn-ea"/>
              </a:rPr>
              <a:t>眼神暗淡下来</a:t>
            </a:r>
            <a:endParaRPr lang="en-US" altLang="zh-CN" sz="3600" b="1" dirty="0">
              <a:latin typeface="+mn-ea"/>
            </a:endParaRPr>
          </a:p>
        </p:txBody>
      </p:sp>
      <p:sp>
        <p:nvSpPr>
          <p:cNvPr id="13" name="圆角矩形 12"/>
          <p:cNvSpPr/>
          <p:nvPr/>
        </p:nvSpPr>
        <p:spPr>
          <a:xfrm>
            <a:off x="3635896" y="3579862"/>
            <a:ext cx="4824536" cy="715089"/>
          </a:xfrm>
          <a:prstGeom prst="roundRect">
            <a:avLst/>
          </a:prstGeom>
          <a:solidFill>
            <a:srgbClr val="00B050">
              <a:alpha val="10000"/>
            </a:srgbClr>
          </a:solidFill>
          <a:ln>
            <a:solidFill>
              <a:srgbClr val="92D050"/>
            </a:solidFill>
            <a:prstDash val="solid"/>
          </a:ln>
        </p:spPr>
        <p:txBody>
          <a:bodyPr wrap="square" rtlCol="0">
            <a:spAutoFit/>
          </a:bodyPr>
          <a:lstStyle/>
          <a:p>
            <a:pPr defTabSz="685800"/>
            <a:r>
              <a:rPr lang="zh-CN" altLang="en-US" sz="3600" b="1">
                <a:latin typeface="+mn-ea"/>
              </a:rPr>
              <a:t>声调</a:t>
            </a:r>
            <a:r>
              <a:rPr lang="zh-CN" altLang="en-US" sz="3600" b="1" smtClean="0">
                <a:latin typeface="+mn-ea"/>
              </a:rPr>
              <a:t>低沉，有气无力</a:t>
            </a:r>
            <a:endParaRPr lang="en-US" altLang="zh-CN" sz="3600" b="1" dirty="0">
              <a:latin typeface="+mn-ea"/>
            </a:endParaRPr>
          </a:p>
        </p:txBody>
      </p:sp>
      <p:sp>
        <p:nvSpPr>
          <p:cNvPr id="14" name="椭圆 13"/>
          <p:cNvSpPr/>
          <p:nvPr/>
        </p:nvSpPr>
        <p:spPr>
          <a:xfrm>
            <a:off x="611560" y="1635646"/>
            <a:ext cx="2796209" cy="114898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3200" b="1" dirty="0" smtClean="0">
                <a:solidFill>
                  <a:schemeClr val="tx1"/>
                </a:solidFill>
                <a:latin typeface="楷体" panose="02010609060101010101" pitchFamily="49" charset="-122"/>
                <a:ea typeface="楷体" panose="02010609060101010101" pitchFamily="49" charset="-122"/>
              </a:rPr>
              <a:t>期待落空</a:t>
            </a:r>
            <a:endParaRPr lang="zh-CN" altLang="en-US" sz="3200"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817590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635896" y="560434"/>
            <a:ext cx="2843807" cy="715089"/>
          </a:xfrm>
          <a:prstGeom prst="roundRect">
            <a:avLst/>
          </a:prstGeom>
          <a:solidFill>
            <a:srgbClr val="00B0F0">
              <a:alpha val="30000"/>
            </a:srgbClr>
          </a:solidFill>
          <a:ln>
            <a:solidFill>
              <a:schemeClr val="tx2">
                <a:lumMod val="60000"/>
                <a:lumOff val="40000"/>
              </a:schemeClr>
            </a:solidFill>
            <a:prstDash val="solid"/>
          </a:ln>
        </p:spPr>
        <p:txBody>
          <a:bodyPr wrap="square" rtlCol="0">
            <a:spAutoFit/>
          </a:bodyPr>
          <a:lstStyle/>
          <a:p>
            <a:pPr defTabSz="685800"/>
            <a:r>
              <a:rPr lang="zh-CN" altLang="en-US" sz="3600" b="1" smtClean="0">
                <a:latin typeface="+mn-ea"/>
              </a:rPr>
              <a:t>激动的心理</a:t>
            </a:r>
            <a:endParaRPr lang="en-US" altLang="zh-CN" sz="3600" b="1" dirty="0">
              <a:latin typeface="+mn-ea"/>
            </a:endParaRPr>
          </a:p>
        </p:txBody>
      </p:sp>
      <p:sp>
        <p:nvSpPr>
          <p:cNvPr id="12" name="圆角矩形 11"/>
          <p:cNvSpPr/>
          <p:nvPr/>
        </p:nvSpPr>
        <p:spPr>
          <a:xfrm>
            <a:off x="3635896" y="1763681"/>
            <a:ext cx="4095489" cy="1328023"/>
          </a:xfrm>
          <a:prstGeom prst="roundRect">
            <a:avLst/>
          </a:prstGeom>
          <a:solidFill>
            <a:srgbClr val="00B0F0">
              <a:alpha val="30000"/>
            </a:srgbClr>
          </a:solidFill>
          <a:ln>
            <a:solidFill>
              <a:schemeClr val="tx2">
                <a:lumMod val="60000"/>
                <a:lumOff val="40000"/>
              </a:schemeClr>
            </a:solidFill>
            <a:prstDash val="solid"/>
          </a:ln>
        </p:spPr>
        <p:txBody>
          <a:bodyPr wrap="square" rtlCol="0">
            <a:spAutoFit/>
          </a:bodyPr>
          <a:lstStyle/>
          <a:p>
            <a:pPr defTabSz="685800"/>
            <a:r>
              <a:rPr lang="zh-CN" altLang="en-US" sz="3600" b="1" smtClean="0">
                <a:latin typeface="+mn-ea"/>
              </a:rPr>
              <a:t>冲上前去紧紧拥抱，大力握住对方的手</a:t>
            </a:r>
            <a:endParaRPr lang="en-US" altLang="zh-CN" sz="3600" b="1" dirty="0">
              <a:latin typeface="+mn-ea"/>
            </a:endParaRPr>
          </a:p>
        </p:txBody>
      </p:sp>
      <p:sp>
        <p:nvSpPr>
          <p:cNvPr id="13" name="圆角矩形 12"/>
          <p:cNvSpPr/>
          <p:nvPr/>
        </p:nvSpPr>
        <p:spPr>
          <a:xfrm>
            <a:off x="3635896" y="3579862"/>
            <a:ext cx="4095489" cy="715089"/>
          </a:xfrm>
          <a:prstGeom prst="roundRect">
            <a:avLst/>
          </a:prstGeom>
          <a:solidFill>
            <a:srgbClr val="00B0F0">
              <a:alpha val="30000"/>
            </a:srgbClr>
          </a:solidFill>
          <a:ln>
            <a:solidFill>
              <a:schemeClr val="tx2">
                <a:lumMod val="60000"/>
                <a:lumOff val="40000"/>
              </a:schemeClr>
            </a:solidFill>
            <a:prstDash val="solid"/>
          </a:ln>
        </p:spPr>
        <p:txBody>
          <a:bodyPr wrap="square" rtlCol="0">
            <a:spAutoFit/>
          </a:bodyPr>
          <a:lstStyle/>
          <a:p>
            <a:pPr defTabSz="685800"/>
            <a:r>
              <a:rPr lang="zh-CN" altLang="en-US" sz="3600" b="1" smtClean="0">
                <a:latin typeface="+mn-ea"/>
              </a:rPr>
              <a:t>说话时语调高扬</a:t>
            </a:r>
            <a:endParaRPr lang="en-US" altLang="zh-CN" sz="3600" b="1" dirty="0">
              <a:latin typeface="+mn-ea"/>
            </a:endParaRPr>
          </a:p>
        </p:txBody>
      </p:sp>
      <p:sp>
        <p:nvSpPr>
          <p:cNvPr id="6" name="椭圆 5"/>
          <p:cNvSpPr/>
          <p:nvPr/>
        </p:nvSpPr>
        <p:spPr>
          <a:xfrm>
            <a:off x="467544" y="1613148"/>
            <a:ext cx="2624925" cy="1174626"/>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tx1"/>
                </a:solidFill>
                <a:latin typeface="楷体" panose="02010609060101010101" pitchFamily="49" charset="-122"/>
                <a:ea typeface="楷体" panose="02010609060101010101" pitchFamily="49" charset="-122"/>
              </a:rPr>
              <a:t>久别重逢</a:t>
            </a:r>
            <a:endParaRPr lang="zh-CN" altLang="en-US" sz="3200"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36566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79512" y="1438830"/>
            <a:ext cx="8784975" cy="3342453"/>
          </a:xfrm>
          <a:prstGeom prst="rect">
            <a:avLst/>
          </a:prstGeom>
        </p:spPr>
        <p:txBody>
          <a:bodyPr wrap="square">
            <a:spAutoFit/>
          </a:bodyPr>
          <a:lstStyle>
            <a:defPPr>
              <a:defRPr lang="zh-CN"/>
            </a:defPPr>
            <a:lvl1pPr>
              <a:lnSpc>
                <a:spcPct val="110000"/>
              </a:lnSpc>
              <a:defRPr sz="3200" b="1">
                <a:latin typeface="楷体" pitchFamily="49" charset="-122"/>
                <a:ea typeface="楷体" pitchFamily="49" charset="-122"/>
              </a:defRPr>
            </a:lvl1pPr>
          </a:lstStyle>
          <a:p>
            <a:r>
              <a:rPr lang="zh-CN" altLang="en-US" smtClean="0"/>
              <a:t>    我和林宁在球场</a:t>
            </a:r>
            <a:r>
              <a:rPr lang="zh-CN" altLang="en-US" dirty="0"/>
              <a:t>上焦急</a:t>
            </a:r>
            <a:r>
              <a:rPr lang="zh-CN" altLang="en-US"/>
              <a:t>地</a:t>
            </a:r>
            <a:r>
              <a:rPr lang="zh-CN" altLang="en-US" smtClean="0"/>
              <a:t>等着和小明一起打球，结果一直不见他的身影。“</a:t>
            </a:r>
            <a:r>
              <a:rPr lang="zh-CN" altLang="en-US" u="sng" smtClean="0">
                <a:uFill>
                  <a:solidFill>
                    <a:srgbClr val="FF0000"/>
                  </a:solidFill>
                </a:uFill>
              </a:rPr>
              <a:t>小</a:t>
            </a:r>
            <a:r>
              <a:rPr lang="zh-CN" altLang="en-US" u="sng" dirty="0">
                <a:uFill>
                  <a:solidFill>
                    <a:srgbClr val="FF0000"/>
                  </a:solidFill>
                </a:uFill>
              </a:rPr>
              <a:t>明怎么到现在还不</a:t>
            </a:r>
            <a:r>
              <a:rPr lang="zh-CN" altLang="en-US" u="sng">
                <a:uFill>
                  <a:solidFill>
                    <a:srgbClr val="FF0000"/>
                  </a:solidFill>
                </a:uFill>
              </a:rPr>
              <a:t>来</a:t>
            </a:r>
            <a:r>
              <a:rPr lang="zh-CN" altLang="en-US" u="sng" smtClean="0">
                <a:uFill>
                  <a:solidFill>
                    <a:srgbClr val="FF0000"/>
                  </a:solidFill>
                </a:uFill>
              </a:rPr>
              <a:t>？他是不是忘了和我们的约定？</a:t>
            </a:r>
            <a:r>
              <a:rPr lang="zh-CN" altLang="en-US" u="sng">
                <a:uFill>
                  <a:solidFill>
                    <a:srgbClr val="FF0000"/>
                  </a:solidFill>
                </a:uFill>
              </a:rPr>
              <a:t>”我</a:t>
            </a:r>
            <a:r>
              <a:rPr lang="zh-CN" altLang="en-US" u="sng" smtClean="0">
                <a:uFill>
                  <a:solidFill>
                    <a:srgbClr val="FF0000"/>
                  </a:solidFill>
                </a:uFill>
              </a:rPr>
              <a:t>内心很焦躁</a:t>
            </a:r>
            <a:r>
              <a:rPr lang="zh-CN" altLang="en-US" u="sng">
                <a:uFill>
                  <a:solidFill>
                    <a:srgbClr val="FF0000"/>
                  </a:solidFill>
                </a:uFill>
              </a:rPr>
              <a:t>，</a:t>
            </a:r>
            <a:r>
              <a:rPr lang="zh-CN" altLang="en-US" smtClean="0"/>
              <a:t>眼睛</a:t>
            </a:r>
            <a:r>
              <a:rPr lang="zh-CN" altLang="en-US" u="sng">
                <a:uFill>
                  <a:solidFill>
                    <a:srgbClr val="FF0000"/>
                  </a:solidFill>
                </a:uFill>
              </a:rPr>
              <a:t>死死地盯着</a:t>
            </a:r>
            <a:r>
              <a:rPr lang="zh-CN" altLang="en-US" smtClean="0"/>
              <a:t>宿舍方向，林宁也不时地张望着。最后，我焦躁地说：“</a:t>
            </a:r>
            <a:r>
              <a:rPr lang="zh-CN" altLang="en-US" u="sng">
                <a:uFill>
                  <a:solidFill>
                    <a:srgbClr val="FF0000"/>
                  </a:solidFill>
                </a:uFill>
              </a:rPr>
              <a:t>真是急死人了！</a:t>
            </a:r>
            <a:r>
              <a:rPr lang="zh-CN" altLang="en-US" u="sng" smtClean="0">
                <a:uFill>
                  <a:solidFill>
                    <a:srgbClr val="FF0000"/>
                  </a:solidFill>
                </a:uFill>
              </a:rPr>
              <a:t>算了</a:t>
            </a:r>
            <a:r>
              <a:rPr lang="zh-CN" altLang="en-US" u="sng" dirty="0">
                <a:uFill>
                  <a:solidFill>
                    <a:srgbClr val="FF0000"/>
                  </a:solidFill>
                </a:uFill>
              </a:rPr>
              <a:t>，我们不等他了，打球去！</a:t>
            </a:r>
            <a:r>
              <a:rPr lang="zh-CN" altLang="en-US" dirty="0"/>
              <a:t>”</a:t>
            </a:r>
          </a:p>
        </p:txBody>
      </p:sp>
      <p:sp>
        <p:nvSpPr>
          <p:cNvPr id="8" name="椭圆 7"/>
          <p:cNvSpPr/>
          <p:nvPr/>
        </p:nvSpPr>
        <p:spPr>
          <a:xfrm>
            <a:off x="2908345" y="339502"/>
            <a:ext cx="3399313" cy="955312"/>
          </a:xfrm>
          <a:prstGeom prst="ellipse">
            <a:avLst/>
          </a:prstGeom>
          <a:gradFill>
            <a:gsLst>
              <a:gs pos="0">
                <a:schemeClr val="accent6">
                  <a:tint val="50000"/>
                  <a:satMod val="300000"/>
                </a:schemeClr>
              </a:gs>
              <a:gs pos="0">
                <a:schemeClr val="accent6">
                  <a:tint val="37000"/>
                  <a:satMod val="300000"/>
                </a:schemeClr>
              </a:gs>
              <a:gs pos="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3200" b="1" dirty="0" smtClean="0">
                <a:solidFill>
                  <a:schemeClr val="tx1"/>
                </a:solidFill>
                <a:latin typeface="楷体" panose="02010609060101010101" pitchFamily="49" charset="-122"/>
                <a:ea typeface="楷体" panose="02010609060101010101" pitchFamily="49" charset="-122"/>
              </a:rPr>
              <a:t>焦急地等人</a:t>
            </a:r>
            <a:endParaRPr lang="zh-CN" altLang="en-US" sz="3200"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61476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31840" y="1752301"/>
            <a:ext cx="5328592" cy="2308324"/>
          </a:xfrm>
          <a:prstGeom prst="rect">
            <a:avLst/>
          </a:prstGeom>
          <a:noFill/>
        </p:spPr>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r>
              <a:rPr lang="zh-CN" altLang="en-US"/>
              <a:t>   </a:t>
            </a:r>
            <a:r>
              <a:rPr lang="zh-CN" altLang="en-US" smtClean="0"/>
              <a:t>读一读题目要求，说说你从例句中体会到了什么吧！</a:t>
            </a:r>
            <a:endParaRPr lang="zh-CN" altLang="en-US" dirty="0"/>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282" y="500048"/>
            <a:ext cx="1629583" cy="378638"/>
          </a:xfrm>
          <a:prstGeom prst="rect">
            <a:avLst/>
          </a:prstGeom>
          <a:ln>
            <a:noFill/>
          </a:ln>
          <a:effectLst>
            <a:outerShdw blurRad="292100" dist="139700" dir="2700000" algn="tl" rotWithShape="0">
              <a:schemeClr val="bg1">
                <a:alpha val="65000"/>
              </a:schemeClr>
            </a:outerShdw>
          </a:effectLst>
        </p:spPr>
      </p:pic>
      <p:sp>
        <p:nvSpPr>
          <p:cNvPr id="7" name="文本框 11"/>
          <p:cNvSpPr txBox="1"/>
          <p:nvPr/>
        </p:nvSpPr>
        <p:spPr>
          <a:xfrm>
            <a:off x="234827" y="500048"/>
            <a:ext cx="1231486" cy="400110"/>
          </a:xfrm>
          <a:prstGeom prst="rect">
            <a:avLst/>
          </a:prstGeom>
          <a:noFill/>
        </p:spPr>
        <p:txBody>
          <a:bodyPr wrap="square" rtlCol="0">
            <a:spAutoFit/>
          </a:bodyPr>
          <a:lstStyle/>
          <a:p>
            <a:pPr algn="ctr"/>
            <a:r>
              <a:rPr kumimoji="1" lang="zh-CN" altLang="en-US" sz="2000" b="1" dirty="0" smtClean="0">
                <a:solidFill>
                  <a:schemeClr val="bg1"/>
                </a:solidFill>
              </a:rPr>
              <a:t>第二课时</a:t>
            </a:r>
            <a:endParaRPr kumimoji="1" lang="zh-CN" altLang="en-US" sz="2000" b="1" dirty="0">
              <a:solidFill>
                <a:schemeClr val="bg1"/>
              </a:solidFill>
            </a:endParaRPr>
          </a:p>
        </p:txBody>
      </p:sp>
      <p:grpSp>
        <p:nvGrpSpPr>
          <p:cNvPr id="8" name="组合 7"/>
          <p:cNvGrpSpPr/>
          <p:nvPr/>
        </p:nvGrpSpPr>
        <p:grpSpPr>
          <a:xfrm>
            <a:off x="0" y="827943"/>
            <a:ext cx="2984241" cy="951719"/>
            <a:chOff x="-111985" y="-57194"/>
            <a:chExt cx="3427776" cy="1096420"/>
          </a:xfrm>
        </p:grpSpPr>
        <p:cxnSp>
          <p:nvCxnSpPr>
            <p:cNvPr id="9" name="直接连接符 8"/>
            <p:cNvCxnSpPr/>
            <p:nvPr/>
          </p:nvCxnSpPr>
          <p:spPr>
            <a:xfrm>
              <a:off x="635596" y="645368"/>
              <a:ext cx="0" cy="384721"/>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44339" y="1039226"/>
              <a:ext cx="1490427"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18742" y="178827"/>
              <a:ext cx="1397049"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15791" y="196658"/>
              <a:ext cx="0" cy="64107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8510" t="64450" r="63336" b="-6857"/>
            <a:stretch>
              <a:fillRect/>
            </a:stretch>
          </p:blipFill>
          <p:spPr>
            <a:xfrm>
              <a:off x="-111985" y="-57194"/>
              <a:ext cx="1152128" cy="914751"/>
            </a:xfrm>
            <a:prstGeom prst="rect">
              <a:avLst/>
            </a:prstGeom>
          </p:spPr>
        </p:pic>
      </p:grpSp>
      <p:sp>
        <p:nvSpPr>
          <p:cNvPr id="14" name="文本框 4"/>
          <p:cNvSpPr txBox="1"/>
          <p:nvPr/>
        </p:nvSpPr>
        <p:spPr>
          <a:xfrm>
            <a:off x="755576" y="1153496"/>
            <a:ext cx="2892100" cy="598805"/>
          </a:xfrm>
          <a:prstGeom prst="rect">
            <a:avLst/>
          </a:prstGeom>
          <a:noFill/>
        </p:spPr>
        <p:txBody>
          <a:bodyPr wrap="square" rtlCol="0">
            <a:spAutoFit/>
          </a:bodyPr>
          <a:lstStyle/>
          <a:p>
            <a:r>
              <a:rPr lang="zh-CN" altLang="en-US" sz="3300" dirty="0" smtClean="0">
                <a:solidFill>
                  <a:prstClr val="black"/>
                </a:solidFill>
                <a:latin typeface="黑体" panose="02010609060101010101" pitchFamily="49" charset="-122"/>
                <a:ea typeface="黑体" panose="02010609060101010101" pitchFamily="49" charset="-122"/>
              </a:rPr>
              <a:t>词句段运用</a:t>
            </a:r>
            <a:endParaRPr lang="zh-CN" altLang="en-US" sz="3300" dirty="0">
              <a:solidFill>
                <a:prstClr val="black"/>
              </a:solidFill>
              <a:latin typeface="黑体" panose="02010609060101010101" pitchFamily="49" charset="-122"/>
              <a:ea typeface="黑体" panose="02010609060101010101" pitchFamily="49" charset="-122"/>
            </a:endParaRP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4796" y="2100596"/>
            <a:ext cx="1482476" cy="212449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6"/>
          <p:cNvSpPr txBox="1"/>
          <p:nvPr/>
        </p:nvSpPr>
        <p:spPr>
          <a:xfrm>
            <a:off x="2760762" y="1059582"/>
            <a:ext cx="5977861" cy="3046988"/>
          </a:xfrm>
          <a:prstGeom prst="rect">
            <a:avLst/>
          </a:prstGeom>
          <a:noFill/>
        </p:spPr>
        <p:txBody>
          <a:bodyPr wrap="square" rtlCol="0" anchor="t">
            <a:spAutoFit/>
          </a:bodyPr>
          <a:lstStyle/>
          <a:p>
            <a:pPr>
              <a:lnSpc>
                <a:spcPct val="150000"/>
              </a:lnSpc>
            </a:pPr>
            <a:r>
              <a:rPr kumimoji="1" lang="zh-CN" altLang="en-US" sz="3200" spc="330" dirty="0" smtClean="0">
                <a:latin typeface="黑体" panose="02010609060101010101" charset="-122"/>
                <a:ea typeface="黑体" panose="02010609060101010101" charset="-122"/>
              </a:rPr>
              <a:t>    读读交流平台，看看其中介绍了哪几种体会人物内心</a:t>
            </a:r>
            <a:r>
              <a:rPr kumimoji="1" lang="zh-CN" altLang="en-US" sz="3200" spc="330" smtClean="0">
                <a:latin typeface="黑体" panose="02010609060101010101" charset="-122"/>
                <a:ea typeface="黑体" panose="02010609060101010101" charset="-122"/>
              </a:rPr>
              <a:t>的方法，画</a:t>
            </a:r>
            <a:r>
              <a:rPr kumimoji="1" lang="zh-CN" altLang="en-US" sz="3200" spc="330" dirty="0" smtClean="0">
                <a:latin typeface="黑体" panose="02010609060101010101" charset="-122"/>
                <a:ea typeface="黑体" panose="02010609060101010101" charset="-122"/>
              </a:rPr>
              <a:t>出关键词并</a:t>
            </a:r>
            <a:r>
              <a:rPr kumimoji="1" lang="zh-CN" altLang="en-US" sz="3200" spc="330" smtClean="0">
                <a:latin typeface="黑体" panose="02010609060101010101" charset="-122"/>
                <a:ea typeface="黑体" panose="02010609060101010101" charset="-122"/>
              </a:rPr>
              <a:t>做批注吧！</a:t>
            </a:r>
            <a:endParaRPr kumimoji="1" lang="zh-CN" altLang="en-US" sz="3200" spc="330" dirty="0">
              <a:solidFill>
                <a:srgbClr val="C00000"/>
              </a:solidFill>
              <a:latin typeface="黑体" panose="02010609060101010101" charset="-122"/>
              <a:ea typeface="黑体" panose="02010609060101010101"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005" y="1131588"/>
            <a:ext cx="2160240" cy="3095777"/>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282" y="500048"/>
            <a:ext cx="1629583" cy="378638"/>
          </a:xfrm>
          <a:prstGeom prst="rect">
            <a:avLst/>
          </a:prstGeom>
          <a:ln>
            <a:noFill/>
          </a:ln>
          <a:effectLst>
            <a:outerShdw blurRad="292100" dist="139700" dir="2700000" algn="tl" rotWithShape="0">
              <a:schemeClr val="bg1">
                <a:alpha val="65000"/>
              </a:schemeClr>
            </a:outerShdw>
          </a:effectLst>
        </p:spPr>
      </p:pic>
      <p:sp>
        <p:nvSpPr>
          <p:cNvPr id="5" name="文本框 11"/>
          <p:cNvSpPr txBox="1"/>
          <p:nvPr/>
        </p:nvSpPr>
        <p:spPr>
          <a:xfrm>
            <a:off x="216309" y="500048"/>
            <a:ext cx="1231486" cy="400110"/>
          </a:xfrm>
          <a:prstGeom prst="rect">
            <a:avLst/>
          </a:prstGeom>
          <a:noFill/>
        </p:spPr>
        <p:txBody>
          <a:bodyPr wrap="square" rtlCol="0">
            <a:spAutoFit/>
          </a:bodyPr>
          <a:lstStyle/>
          <a:p>
            <a:pPr algn="ctr"/>
            <a:r>
              <a:rPr kumimoji="1" lang="zh-CN" altLang="en-US" sz="2000" b="1" dirty="0" smtClean="0">
                <a:solidFill>
                  <a:schemeClr val="bg1"/>
                </a:solidFill>
              </a:rPr>
              <a:t>第一课时</a:t>
            </a:r>
            <a:endParaRPr kumimoji="1" lang="zh-CN" altLang="en-US" sz="2000" b="1" dirty="0">
              <a:solidFill>
                <a:schemeClr val="bg1"/>
              </a:solidFill>
            </a:endParaRPr>
          </a:p>
        </p:txBody>
      </p:sp>
    </p:spTree>
    <p:extLst>
      <p:ext uri="{BB962C8B-B14F-4D97-AF65-F5344CB8AC3E}">
        <p14:creationId xmlns:p14="http://schemas.microsoft.com/office/powerpoint/2010/main" val="752207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28" y="1362130"/>
            <a:ext cx="8568952" cy="1569660"/>
          </a:xfrm>
          <a:prstGeom prst="rect">
            <a:avLst/>
          </a:prstGeom>
        </p:spPr>
        <p:txBody>
          <a:bodyPr wrap="square">
            <a:spAutoFit/>
          </a:bodyPr>
          <a:lstStyle>
            <a:defPPr>
              <a:defRPr lang="zh-CN"/>
            </a:defPPr>
            <a:lvl1pPr>
              <a:lnSpc>
                <a:spcPct val="120000"/>
              </a:lnSpc>
              <a:defRPr sz="3600" b="1">
                <a:latin typeface="楷体" pitchFamily="49" charset="-122"/>
                <a:ea typeface="楷体" pitchFamily="49" charset="-122"/>
              </a:defRPr>
            </a:lvl1pPr>
          </a:lstStyle>
          <a:p>
            <a:pPr>
              <a:lnSpc>
                <a:spcPct val="100000"/>
              </a:lnSpc>
            </a:pPr>
            <a:r>
              <a:rPr lang="zh-CN" altLang="en-US" sz="3200" smtClean="0"/>
              <a:t>    手术台</a:t>
            </a:r>
            <a:r>
              <a:rPr lang="zh-CN" altLang="en-US" sz="3200" dirty="0"/>
              <a:t>上，一向从容镇定的沃克医生，这次双手却有些颤抖，他额上汗珠滚滚，护士帮他擦了一次又一次。</a:t>
            </a:r>
          </a:p>
        </p:txBody>
      </p:sp>
      <p:pic>
        <p:nvPicPr>
          <p:cNvPr id="5" name="Picture 2" descr="https://timgsa.baidu.com/timg?image&amp;quality=80&amp;size=b9999_10000&amp;sec=1538618504567&amp;di=93d4341889aee9bb6815eab58c87ed95&amp;imgtype=0&amp;src=http%3A%2F%2Fpic.58pic.com%2F58pic%2F17%2F03%2F20%2F05C58PICh2H_1024.jpg"/>
          <p:cNvPicPr>
            <a:picLocks noChangeAspect="1" noChangeArrowheads="1"/>
          </p:cNvPicPr>
          <p:nvPr/>
        </p:nvPicPr>
        <p:blipFill>
          <a:blip r:embed="rId2">
            <a:clrChange>
              <a:clrFrom>
                <a:srgbClr val="FFFFFF"/>
              </a:clrFrom>
              <a:clrTo>
                <a:srgbClr val="FFFFFF">
                  <a:alpha val="0"/>
                </a:srgbClr>
              </a:clrTo>
            </a:clrChange>
          </a:blip>
          <a:srcRect l="46875" r="34082" b="47547"/>
          <a:stretch>
            <a:fillRect/>
          </a:stretch>
        </p:blipFill>
        <p:spPr bwMode="auto">
          <a:xfrm>
            <a:off x="7880588" y="2596279"/>
            <a:ext cx="901269" cy="2279727"/>
          </a:xfrm>
          <a:prstGeom prst="rect">
            <a:avLst/>
          </a:prstGeom>
          <a:noFill/>
        </p:spPr>
      </p:pic>
      <p:sp>
        <p:nvSpPr>
          <p:cNvPr id="6" name="矩形标注 5"/>
          <p:cNvSpPr/>
          <p:nvPr/>
        </p:nvSpPr>
        <p:spPr>
          <a:xfrm>
            <a:off x="323528" y="2988116"/>
            <a:ext cx="6610120" cy="1815882"/>
          </a:xfrm>
          <a:prstGeom prst="wedgeRectCallout">
            <a:avLst>
              <a:gd name="adj1" fmla="val 62512"/>
              <a:gd name="adj2" fmla="val -31226"/>
            </a:avLst>
          </a:prstGeom>
          <a:solidFill>
            <a:srgbClr val="00B050">
              <a:alpha val="10000"/>
            </a:srgbClr>
          </a:solidFill>
          <a:ln>
            <a:solidFill>
              <a:srgbClr val="92D050"/>
            </a:solidFill>
            <a:prstDash val="solid"/>
          </a:ln>
        </p:spPr>
        <p:txBody>
          <a:bodyPr wrap="square" rtlCol="0">
            <a:spAutoFit/>
          </a:bodyPr>
          <a:lstStyle/>
          <a:p>
            <a:pPr defTabSz="685800"/>
            <a:r>
              <a:rPr lang="zh-CN" altLang="en-US" sz="2800" b="1" smtClean="0">
                <a:latin typeface="+mn-ea"/>
              </a:rPr>
              <a:t>    沃克</a:t>
            </a:r>
            <a:r>
              <a:rPr lang="zh-CN" altLang="en-US" sz="2800" b="1">
                <a:latin typeface="+mn-ea"/>
              </a:rPr>
              <a:t>医生平时是“从容镇定”的，这次却“双手颤抖、汗珠滚滚”，通过强烈对比，能体会到沃克医生给刘伯承做手术时心里特别紧张。</a:t>
            </a:r>
          </a:p>
        </p:txBody>
      </p:sp>
      <p:sp>
        <p:nvSpPr>
          <p:cNvPr id="8" name="文本框 3"/>
          <p:cNvSpPr txBox="1"/>
          <p:nvPr/>
        </p:nvSpPr>
        <p:spPr>
          <a:xfrm>
            <a:off x="538382" y="411510"/>
            <a:ext cx="8712968" cy="954107"/>
          </a:xfrm>
          <a:prstGeom prst="rect">
            <a:avLst/>
          </a:prstGeom>
          <a:noFill/>
        </p:spPr>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pPr>
              <a:lnSpc>
                <a:spcPct val="100000"/>
              </a:lnSpc>
            </a:pPr>
            <a:r>
              <a:rPr lang="zh-CN" altLang="en-US" sz="2800" spc="0" smtClean="0"/>
              <a:t>    读下面的句子，体会人物的内心，在选择一种情景，照样子，写一写。</a:t>
            </a:r>
            <a:endParaRPr lang="zh-CN" altLang="en-US" sz="2800" spc="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28" y="411510"/>
            <a:ext cx="8280920" cy="2456057"/>
          </a:xfrm>
          <a:prstGeom prst="rect">
            <a:avLst/>
          </a:prstGeom>
        </p:spPr>
        <p:txBody>
          <a:bodyPr wrap="square">
            <a:spAutoFit/>
          </a:bodyPr>
          <a:lstStyle>
            <a:defPPr>
              <a:defRPr lang="zh-CN"/>
            </a:defPPr>
            <a:lvl1pPr>
              <a:lnSpc>
                <a:spcPct val="120000"/>
              </a:lnSpc>
              <a:defRPr sz="3200" b="1">
                <a:latin typeface="楷体" pitchFamily="49" charset="-122"/>
                <a:ea typeface="楷体" pitchFamily="49" charset="-122"/>
              </a:defRPr>
            </a:lvl1pPr>
          </a:lstStyle>
          <a:p>
            <a:r>
              <a:rPr lang="zh-CN" altLang="en-US" smtClean="0"/>
              <a:t>    平时</a:t>
            </a:r>
            <a:r>
              <a:rPr lang="zh-CN" altLang="en-US" dirty="0"/>
              <a:t>遇到不顺心的事我都能一笑而过，可是这件事让我实在无法释然，胸口总像是被</a:t>
            </a:r>
            <a:r>
              <a:rPr lang="zh-CN" altLang="en-US"/>
              <a:t>什么</a:t>
            </a:r>
            <a:r>
              <a:rPr lang="zh-CN" altLang="en-US" smtClean="0"/>
              <a:t>堵住</a:t>
            </a:r>
            <a:r>
              <a:rPr lang="zh-CN" altLang="en-US"/>
              <a:t>了</a:t>
            </a:r>
            <a:r>
              <a:rPr lang="zh-CN" altLang="en-US" smtClean="0"/>
              <a:t>似的</a:t>
            </a:r>
            <a:r>
              <a:rPr lang="zh-CN" altLang="en-US" dirty="0"/>
              <a:t>，白天心神不宁，晚上也无法入睡。</a:t>
            </a:r>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extLst>
              <a:ext uri="{BEBA8EAE-BF5A-486C-A8C5-ECC9F3942E4B}">
                <a14:imgProps xmlns:a14="http://schemas.microsoft.com/office/drawing/2010/main">
                  <a14:imgLayer r:embed="rId3">
                    <a14:imgEffect>
                      <a14:backgroundRemoval t="0" b="100000" l="0" r="100000">
                        <a14:foregroundMark x1="46000" y1="47500" x2="46000" y2="47500"/>
                        <a14:foregroundMark x1="54000" y1="50750" x2="54000" y2="50750"/>
                        <a14:foregroundMark x1="37750" y1="89250" x2="37750" y2="89250"/>
                        <a14:foregroundMark x1="65250" y1="89750" x2="65250" y2="89750"/>
                      </a14:backgroundRemoval>
                    </a14:imgEffect>
                  </a14:imgLayer>
                </a14:imgProps>
              </a:ext>
            </a:extLst>
          </a:blip>
          <a:srcRect l="23146" t="4083" r="16958" b="3229"/>
          <a:stretch>
            <a:fillRect/>
          </a:stretch>
        </p:blipFill>
        <p:spPr>
          <a:xfrm>
            <a:off x="364616" y="2926853"/>
            <a:ext cx="1097483" cy="1698331"/>
          </a:xfrm>
          <a:prstGeom prst="rect">
            <a:avLst/>
          </a:prstGeom>
        </p:spPr>
      </p:pic>
      <p:sp>
        <p:nvSpPr>
          <p:cNvPr id="7" name="矩形标注 6"/>
          <p:cNvSpPr/>
          <p:nvPr/>
        </p:nvSpPr>
        <p:spPr>
          <a:xfrm flipH="1">
            <a:off x="2339752" y="2574942"/>
            <a:ext cx="5904656" cy="2062103"/>
          </a:xfrm>
          <a:prstGeom prst="wedgeRectCallout">
            <a:avLst>
              <a:gd name="adj1" fmla="val 62432"/>
              <a:gd name="adj2" fmla="val -3309"/>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smtClean="0">
                <a:latin typeface="+mn-ea"/>
              </a:rPr>
              <a:t>    平时</a:t>
            </a:r>
            <a:r>
              <a:rPr lang="zh-CN" altLang="en-US" sz="3200" b="1">
                <a:latin typeface="+mn-ea"/>
              </a:rPr>
              <a:t>“我”遇到不顺心的事都能 “一笑而过”，这次却“无法释然”，强烈的反差中，能体会到这件事一定非同小可。</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75046" y="783645"/>
            <a:ext cx="5997531" cy="584775"/>
          </a:xfrm>
          <a:prstGeom prst="rect">
            <a:avLst/>
          </a:prstGeom>
        </p:spPr>
        <p:txBody>
          <a:bodyPr wrap="square">
            <a:spAutoFit/>
          </a:bodyPr>
          <a:lstStyle/>
          <a:p>
            <a:pPr lvl="0"/>
            <a:r>
              <a:rPr lang="zh-CN" altLang="en-US" sz="3200" b="1">
                <a:solidFill>
                  <a:prstClr val="black"/>
                </a:solidFill>
                <a:latin typeface="黑体" pitchFamily="49" charset="-122"/>
                <a:ea typeface="黑体" pitchFamily="49" charset="-122"/>
              </a:rPr>
              <a:t>两个例句有什么样的表达特点？</a:t>
            </a:r>
            <a:endParaRPr lang="zh-CN" altLang="en-US" sz="3200" b="1" dirty="0">
              <a:solidFill>
                <a:prstClr val="black"/>
              </a:solidFill>
              <a:latin typeface="黑体" pitchFamily="49" charset="-122"/>
              <a:ea typeface="黑体" pitchFamily="49" charset="-122"/>
            </a:endParaRPr>
          </a:p>
        </p:txBody>
      </p:sp>
      <p:sp>
        <p:nvSpPr>
          <p:cNvPr id="6" name="矩形 5"/>
          <p:cNvSpPr/>
          <p:nvPr/>
        </p:nvSpPr>
        <p:spPr>
          <a:xfrm>
            <a:off x="323528" y="3147814"/>
            <a:ext cx="8496944" cy="1175706"/>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10000"/>
              </a:lnSpc>
            </a:pPr>
            <a:r>
              <a:rPr lang="en-US" altLang="zh-CN" sz="3200" b="1" smtClean="0">
                <a:latin typeface="+mn-ea"/>
              </a:rPr>
              <a:t>    </a:t>
            </a:r>
            <a:r>
              <a:rPr lang="zh-CN" altLang="en-US" sz="3200" b="1" smtClean="0">
                <a:latin typeface="+mn-ea"/>
              </a:rPr>
              <a:t>运用“一向</a:t>
            </a:r>
            <a:r>
              <a:rPr lang="en-US" altLang="zh-CN" sz="3200" b="1" smtClean="0">
                <a:latin typeface="+mn-ea"/>
              </a:rPr>
              <a:t>……</a:t>
            </a:r>
            <a:r>
              <a:rPr lang="zh-CN" altLang="en-US" sz="3200" b="1" smtClean="0">
                <a:latin typeface="+mn-ea"/>
              </a:rPr>
              <a:t>这次</a:t>
            </a:r>
            <a:r>
              <a:rPr lang="en-US" altLang="zh-CN" sz="3200" b="1" smtClean="0">
                <a:latin typeface="+mn-ea"/>
              </a:rPr>
              <a:t>……</a:t>
            </a:r>
            <a:r>
              <a:rPr lang="zh-CN" altLang="en-US" sz="3200" b="1" smtClean="0">
                <a:latin typeface="+mn-ea"/>
              </a:rPr>
              <a:t>”“平时</a:t>
            </a:r>
            <a:r>
              <a:rPr lang="en-US" altLang="zh-CN" sz="3200" b="1" smtClean="0">
                <a:latin typeface="+mn-ea"/>
              </a:rPr>
              <a:t>……</a:t>
            </a:r>
            <a:r>
              <a:rPr lang="zh-CN" altLang="en-US" sz="3200" b="1">
                <a:latin typeface="+mn-ea"/>
              </a:rPr>
              <a:t>可是</a:t>
            </a:r>
            <a:r>
              <a:rPr lang="zh-CN" altLang="en-US" sz="3200" b="1" smtClean="0">
                <a:latin typeface="+mn-ea"/>
              </a:rPr>
              <a:t>这件事</a:t>
            </a:r>
            <a:r>
              <a:rPr lang="en-US" altLang="zh-CN" sz="3200" b="1" smtClean="0">
                <a:latin typeface="+mn-ea"/>
              </a:rPr>
              <a:t>……</a:t>
            </a:r>
            <a:r>
              <a:rPr lang="zh-CN" altLang="en-US" sz="3200" b="1" smtClean="0">
                <a:latin typeface="+mn-ea"/>
              </a:rPr>
              <a:t>”等句式将前后紧密联系起来。</a:t>
            </a:r>
            <a:endParaRPr lang="zh-CN" altLang="en-US" sz="3200" b="1" dirty="0">
              <a:latin typeface="+mn-ea"/>
            </a:endParaRPr>
          </a:p>
        </p:txBody>
      </p:sp>
      <p:sp>
        <p:nvSpPr>
          <p:cNvPr id="7" name="矩形 6"/>
          <p:cNvSpPr/>
          <p:nvPr/>
        </p:nvSpPr>
        <p:spPr>
          <a:xfrm>
            <a:off x="327152" y="1563638"/>
            <a:ext cx="8493319" cy="1175706"/>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10000"/>
              </a:lnSpc>
            </a:pPr>
            <a:r>
              <a:rPr lang="zh-CN" altLang="en-US" sz="3200" b="1" smtClean="0">
                <a:latin typeface="+mn-ea"/>
              </a:rPr>
              <a:t>    先</a:t>
            </a:r>
            <a:r>
              <a:rPr lang="zh-CN" altLang="en-US" sz="3200" b="1">
                <a:latin typeface="+mn-ea"/>
              </a:rPr>
              <a:t>写一个人平时的表现，后写这个人此刻不寻常的表现。</a:t>
            </a:r>
          </a:p>
        </p:txBody>
      </p:sp>
    </p:spTree>
    <p:extLst>
      <p:ext uri="{BB962C8B-B14F-4D97-AF65-F5344CB8AC3E}">
        <p14:creationId xmlns:p14="http://schemas.microsoft.com/office/powerpoint/2010/main" val="4282450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1540" y="428928"/>
            <a:ext cx="8352928" cy="1077218"/>
          </a:xfrm>
          <a:prstGeom prst="rect">
            <a:avLst/>
          </a:prstGeom>
        </p:spPr>
        <p:txBody>
          <a:bodyPr wrap="square">
            <a:spAutoFit/>
          </a:bodyPr>
          <a:lstStyle/>
          <a:p>
            <a:pPr lvl="0"/>
            <a:r>
              <a:rPr lang="zh-CN" altLang="en-US" sz="3200" b="1" dirty="0" smtClean="0">
                <a:solidFill>
                  <a:prstClr val="black"/>
                </a:solidFill>
                <a:latin typeface="黑体" pitchFamily="49" charset="-122"/>
                <a:ea typeface="黑体" pitchFamily="49" charset="-122"/>
              </a:rPr>
              <a:t>    把有关平时表现的语句删去读一读，看看哪一种表达效果更好？</a:t>
            </a:r>
            <a:endParaRPr lang="zh-CN" altLang="en-US" sz="3200" b="1" dirty="0">
              <a:solidFill>
                <a:prstClr val="black"/>
              </a:solidFill>
              <a:latin typeface="黑体" pitchFamily="49" charset="-122"/>
              <a:ea typeface="黑体" pitchFamily="49" charset="-122"/>
            </a:endParaRPr>
          </a:p>
        </p:txBody>
      </p:sp>
      <p:sp>
        <p:nvSpPr>
          <p:cNvPr id="5" name="文本框 1"/>
          <p:cNvSpPr txBox="1"/>
          <p:nvPr/>
        </p:nvSpPr>
        <p:spPr>
          <a:xfrm>
            <a:off x="323528" y="1506146"/>
            <a:ext cx="8568952" cy="1569660"/>
          </a:xfrm>
          <a:prstGeom prst="rect">
            <a:avLst/>
          </a:prstGeom>
        </p:spPr>
        <p:txBody>
          <a:bodyPr wrap="square">
            <a:spAutoFit/>
          </a:bodyPr>
          <a:lstStyle>
            <a:defPPr>
              <a:defRPr lang="zh-CN"/>
            </a:defPPr>
            <a:lvl1pPr>
              <a:lnSpc>
                <a:spcPct val="120000"/>
              </a:lnSpc>
              <a:defRPr sz="3600" b="1">
                <a:latin typeface="楷体" pitchFamily="49" charset="-122"/>
                <a:ea typeface="楷体" pitchFamily="49" charset="-122"/>
              </a:defRPr>
            </a:lvl1pPr>
          </a:lstStyle>
          <a:p>
            <a:pPr>
              <a:lnSpc>
                <a:spcPct val="100000"/>
              </a:lnSpc>
            </a:pPr>
            <a:r>
              <a:rPr lang="zh-CN" altLang="en-US" sz="3200" smtClean="0"/>
              <a:t>    手术台</a:t>
            </a:r>
            <a:r>
              <a:rPr lang="zh-CN" altLang="en-US" sz="3200"/>
              <a:t>上</a:t>
            </a:r>
            <a:r>
              <a:rPr lang="zh-CN" altLang="en-US" sz="3200" smtClean="0"/>
              <a:t>，沃克</a:t>
            </a:r>
            <a:r>
              <a:rPr lang="zh-CN" altLang="en-US" sz="3200" dirty="0"/>
              <a:t>医生，这次双手却有些颤抖，他额上汗珠滚滚，护士帮他擦了一次又一次。</a:t>
            </a:r>
          </a:p>
        </p:txBody>
      </p:sp>
      <p:sp>
        <p:nvSpPr>
          <p:cNvPr id="9" name="文本框 1"/>
          <p:cNvSpPr txBox="1"/>
          <p:nvPr/>
        </p:nvSpPr>
        <p:spPr>
          <a:xfrm>
            <a:off x="323528" y="3124762"/>
            <a:ext cx="8568952" cy="1569660"/>
          </a:xfrm>
          <a:prstGeom prst="rect">
            <a:avLst/>
          </a:prstGeom>
        </p:spPr>
        <p:txBody>
          <a:bodyPr wrap="square">
            <a:spAutoFit/>
          </a:bodyPr>
          <a:lstStyle>
            <a:defPPr>
              <a:defRPr lang="zh-CN"/>
            </a:defPPr>
            <a:lvl1pPr>
              <a:lnSpc>
                <a:spcPct val="120000"/>
              </a:lnSpc>
              <a:defRPr sz="3600" b="1">
                <a:latin typeface="楷体" pitchFamily="49" charset="-122"/>
                <a:ea typeface="楷体" pitchFamily="49" charset="-122"/>
              </a:defRPr>
            </a:lvl1pPr>
          </a:lstStyle>
          <a:p>
            <a:pPr>
              <a:lnSpc>
                <a:spcPct val="100000"/>
              </a:lnSpc>
            </a:pPr>
            <a:r>
              <a:rPr lang="zh-CN" altLang="en-US" sz="3200" smtClean="0"/>
              <a:t>    手术台</a:t>
            </a:r>
            <a:r>
              <a:rPr lang="zh-CN" altLang="en-US" sz="3200"/>
              <a:t>上</a:t>
            </a:r>
            <a:r>
              <a:rPr lang="zh-CN" altLang="en-US" sz="3200" smtClean="0"/>
              <a:t>，</a:t>
            </a:r>
            <a:r>
              <a:rPr lang="zh-CN" altLang="en-US" sz="3200" smtClean="0">
                <a:solidFill>
                  <a:srgbClr val="FF0000"/>
                </a:solidFill>
              </a:rPr>
              <a:t>一向从容镇定的</a:t>
            </a:r>
            <a:r>
              <a:rPr lang="zh-CN" altLang="en-US" sz="3200" smtClean="0"/>
              <a:t>沃克</a:t>
            </a:r>
            <a:r>
              <a:rPr lang="zh-CN" altLang="en-US" sz="3200" dirty="0"/>
              <a:t>医生，这次双手却有些颤抖，他额上汗珠滚滚，护士帮他擦了一次又一次。</a:t>
            </a:r>
          </a:p>
        </p:txBody>
      </p:sp>
      <p:pic>
        <p:nvPicPr>
          <p:cNvPr id="10"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975" b="99506" l="6596" r="92876"/>
                    </a14:imgEffect>
                  </a14:imgLayer>
                </a14:imgProps>
              </a:ext>
              <a:ext uri="{28A0092B-C50C-407E-A947-70E740481C1C}">
                <a14:useLocalDpi xmlns:a14="http://schemas.microsoft.com/office/drawing/2010/main" val="0"/>
              </a:ext>
            </a:extLst>
          </a:blip>
          <a:srcRect/>
          <a:stretch>
            <a:fillRect/>
          </a:stretch>
        </p:blipFill>
        <p:spPr bwMode="auto">
          <a:xfrm>
            <a:off x="7308304" y="4011910"/>
            <a:ext cx="743359" cy="794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01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309756" y="411510"/>
            <a:ext cx="8280920" cy="1865126"/>
          </a:xfrm>
          <a:prstGeom prst="rect">
            <a:avLst/>
          </a:prstGeom>
        </p:spPr>
        <p:txBody>
          <a:bodyPr wrap="square">
            <a:spAutoFit/>
          </a:bodyPr>
          <a:lstStyle>
            <a:defPPr>
              <a:defRPr lang="zh-CN"/>
            </a:defPPr>
            <a:lvl1pPr>
              <a:lnSpc>
                <a:spcPct val="120000"/>
              </a:lnSpc>
              <a:defRPr sz="3200" b="1">
                <a:latin typeface="楷体" pitchFamily="49" charset="-122"/>
                <a:ea typeface="楷体" pitchFamily="49" charset="-122"/>
              </a:defRPr>
            </a:lvl1pPr>
          </a:lstStyle>
          <a:p>
            <a:r>
              <a:rPr lang="zh-CN" altLang="en-US" smtClean="0"/>
              <a:t>    这</a:t>
            </a:r>
            <a:r>
              <a:rPr lang="zh-CN" altLang="en-US" dirty="0"/>
              <a:t>件事让我实在无法释然，胸口总像是被</a:t>
            </a:r>
            <a:r>
              <a:rPr lang="zh-CN" altLang="en-US"/>
              <a:t>什么</a:t>
            </a:r>
            <a:r>
              <a:rPr lang="zh-CN" altLang="en-US" smtClean="0"/>
              <a:t>堵住</a:t>
            </a:r>
            <a:r>
              <a:rPr lang="zh-CN" altLang="en-US"/>
              <a:t>了</a:t>
            </a:r>
            <a:r>
              <a:rPr lang="zh-CN" altLang="en-US" smtClean="0"/>
              <a:t>似的</a:t>
            </a:r>
            <a:r>
              <a:rPr lang="zh-CN" altLang="en-US" dirty="0"/>
              <a:t>，白天心神不宁，晚上也无法入睡。</a:t>
            </a:r>
          </a:p>
        </p:txBody>
      </p:sp>
      <p:sp>
        <p:nvSpPr>
          <p:cNvPr id="7" name="文本框 1"/>
          <p:cNvSpPr txBox="1"/>
          <p:nvPr/>
        </p:nvSpPr>
        <p:spPr>
          <a:xfrm>
            <a:off x="309756" y="2427734"/>
            <a:ext cx="8280920" cy="2456057"/>
          </a:xfrm>
          <a:prstGeom prst="rect">
            <a:avLst/>
          </a:prstGeom>
        </p:spPr>
        <p:txBody>
          <a:bodyPr wrap="square">
            <a:spAutoFit/>
          </a:bodyPr>
          <a:lstStyle>
            <a:defPPr>
              <a:defRPr lang="zh-CN"/>
            </a:defPPr>
            <a:lvl1pPr>
              <a:lnSpc>
                <a:spcPct val="120000"/>
              </a:lnSpc>
              <a:defRPr sz="3200" b="1">
                <a:latin typeface="楷体" pitchFamily="49" charset="-122"/>
                <a:ea typeface="楷体" pitchFamily="49" charset="-122"/>
              </a:defRPr>
            </a:lvl1pPr>
          </a:lstStyle>
          <a:p>
            <a:r>
              <a:rPr lang="zh-CN" altLang="en-US" smtClean="0"/>
              <a:t>    </a:t>
            </a:r>
            <a:r>
              <a:rPr lang="zh-CN" altLang="en-US" smtClean="0">
                <a:solidFill>
                  <a:srgbClr val="FF0000"/>
                </a:solidFill>
              </a:rPr>
              <a:t>平时</a:t>
            </a:r>
            <a:r>
              <a:rPr lang="zh-CN" altLang="en-US" dirty="0">
                <a:solidFill>
                  <a:srgbClr val="FF0000"/>
                </a:solidFill>
              </a:rPr>
              <a:t>遇到不顺心的事我都能一笑而过，可是</a:t>
            </a:r>
            <a:r>
              <a:rPr lang="zh-CN" altLang="en-US" dirty="0"/>
              <a:t>这件事让我实在无法释然，胸口总像是被</a:t>
            </a:r>
            <a:r>
              <a:rPr lang="zh-CN" altLang="en-US"/>
              <a:t>什么</a:t>
            </a:r>
            <a:r>
              <a:rPr lang="zh-CN" altLang="en-US" smtClean="0"/>
              <a:t>堵住</a:t>
            </a:r>
            <a:r>
              <a:rPr lang="zh-CN" altLang="en-US"/>
              <a:t>了</a:t>
            </a:r>
            <a:r>
              <a:rPr lang="zh-CN" altLang="en-US" smtClean="0"/>
              <a:t>似的</a:t>
            </a:r>
            <a:r>
              <a:rPr lang="zh-CN" altLang="en-US" dirty="0"/>
              <a:t>，白天心神不宁，晚上也无法入睡。</a:t>
            </a:r>
          </a:p>
        </p:txBody>
      </p:sp>
      <p:pic>
        <p:nvPicPr>
          <p:cNvPr id="8"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975" b="99506" l="6596" r="92876"/>
                    </a14:imgEffect>
                  </a14:imgLayer>
                </a14:imgProps>
              </a:ext>
              <a:ext uri="{28A0092B-C50C-407E-A947-70E740481C1C}">
                <a14:useLocalDpi xmlns:a14="http://schemas.microsoft.com/office/drawing/2010/main" val="0"/>
              </a:ext>
            </a:extLst>
          </a:blip>
          <a:srcRect/>
          <a:stretch>
            <a:fillRect/>
          </a:stretch>
        </p:blipFill>
        <p:spPr bwMode="auto">
          <a:xfrm>
            <a:off x="8328696" y="2250201"/>
            <a:ext cx="743359" cy="794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5048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45620" y="803015"/>
            <a:ext cx="3456384" cy="769441"/>
          </a:xfrm>
          <a:prstGeom prst="rect">
            <a:avLst/>
          </a:prstGeom>
        </p:spPr>
        <p:txBody>
          <a:bodyPr wrap="square">
            <a:spAutoFit/>
          </a:bodyPr>
          <a:lstStyle/>
          <a:p>
            <a:pPr lvl="0"/>
            <a:r>
              <a:rPr lang="zh-CN" altLang="en-US" sz="4400" b="1">
                <a:solidFill>
                  <a:prstClr val="black"/>
                </a:solidFill>
                <a:latin typeface="黑体" pitchFamily="49" charset="-122"/>
                <a:ea typeface="黑体" pitchFamily="49" charset="-122"/>
              </a:rPr>
              <a:t>你</a:t>
            </a:r>
            <a:r>
              <a:rPr lang="zh-CN" altLang="en-US" sz="4400" b="1" smtClean="0">
                <a:solidFill>
                  <a:prstClr val="black"/>
                </a:solidFill>
                <a:latin typeface="黑体" pitchFamily="49" charset="-122"/>
                <a:ea typeface="黑体" pitchFamily="49" charset="-122"/>
              </a:rPr>
              <a:t>发现了吗？</a:t>
            </a:r>
            <a:endParaRPr lang="zh-CN" altLang="en-US" sz="4400" b="1" dirty="0">
              <a:solidFill>
                <a:prstClr val="black"/>
              </a:solidFill>
              <a:latin typeface="黑体" pitchFamily="49" charset="-122"/>
              <a:ea typeface="黑体" pitchFamily="49" charset="-122"/>
            </a:endParaRPr>
          </a:p>
        </p:txBody>
      </p:sp>
      <p:sp>
        <p:nvSpPr>
          <p:cNvPr id="7" name="矩形 6"/>
          <p:cNvSpPr/>
          <p:nvPr/>
        </p:nvSpPr>
        <p:spPr>
          <a:xfrm>
            <a:off x="615184" y="1974941"/>
            <a:ext cx="7917256" cy="1964961"/>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50000"/>
              </a:lnSpc>
            </a:pPr>
            <a:r>
              <a:rPr lang="zh-CN" altLang="en-US" sz="4400" b="1" smtClean="0">
                <a:latin typeface="+mn-ea"/>
              </a:rPr>
              <a:t>    以平时的表现作铺垫，更能突显此刻表现的特别之处。</a:t>
            </a:r>
            <a:endParaRPr lang="zh-CN" altLang="en-US" sz="4400" b="1">
              <a:latin typeface="+mn-ea"/>
            </a:endParaRPr>
          </a:p>
        </p:txBody>
      </p:sp>
    </p:spTree>
    <p:extLst>
      <p:ext uri="{BB962C8B-B14F-4D97-AF65-F5344CB8AC3E}">
        <p14:creationId xmlns:p14="http://schemas.microsoft.com/office/powerpoint/2010/main" val="36906618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439652" y="555526"/>
            <a:ext cx="6120680" cy="646986"/>
          </a:xfrm>
          <a:prstGeom prst="roundRect">
            <a:avLst/>
          </a:prstGeom>
        </p:spPr>
        <p:txBody>
          <a:bodyPr wrap="square">
            <a:spAutoFit/>
          </a:bodyPr>
          <a:lstStyle/>
          <a:p>
            <a:r>
              <a:rPr lang="zh-CN" altLang="en-US" sz="3200" b="1" smtClean="0">
                <a:solidFill>
                  <a:prstClr val="black"/>
                </a:solidFill>
                <a:latin typeface="黑体" pitchFamily="49" charset="-122"/>
                <a:ea typeface="黑体" pitchFamily="49" charset="-122"/>
              </a:rPr>
              <a:t>你能运用这种方法仿写句子吗？</a:t>
            </a:r>
            <a:endParaRPr lang="en-US" altLang="zh-CN" sz="3200" b="1" dirty="0">
              <a:solidFill>
                <a:prstClr val="black"/>
              </a:solidFill>
              <a:latin typeface="黑体" pitchFamily="49" charset="-122"/>
              <a:ea typeface="黑体" pitchFamily="49" charset="-122"/>
            </a:endParaRPr>
          </a:p>
        </p:txBody>
      </p:sp>
      <p:sp>
        <p:nvSpPr>
          <p:cNvPr id="4" name="矩形 3"/>
          <p:cNvSpPr/>
          <p:nvPr/>
        </p:nvSpPr>
        <p:spPr>
          <a:xfrm>
            <a:off x="395536" y="1995686"/>
            <a:ext cx="8208912" cy="1195712"/>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20000"/>
              </a:lnSpc>
            </a:pPr>
            <a:r>
              <a:rPr lang="zh-CN" altLang="en-US" sz="3200" b="1" smtClean="0">
                <a:latin typeface="+mn-ea"/>
              </a:rPr>
              <a:t>    平时：和善、见人笑眯眯、被人欺负了也不在意</a:t>
            </a:r>
            <a:r>
              <a:rPr lang="en-US" altLang="zh-CN" sz="3200" b="1" smtClean="0">
                <a:latin typeface="+mn-ea"/>
              </a:rPr>
              <a:t>……</a:t>
            </a:r>
            <a:endParaRPr lang="zh-CN" altLang="en-US" sz="3200" b="1">
              <a:latin typeface="+mn-ea"/>
            </a:endParaRPr>
          </a:p>
        </p:txBody>
      </p:sp>
      <p:sp>
        <p:nvSpPr>
          <p:cNvPr id="3" name="矩形 2"/>
          <p:cNvSpPr/>
          <p:nvPr/>
        </p:nvSpPr>
        <p:spPr>
          <a:xfrm>
            <a:off x="3135498" y="1277347"/>
            <a:ext cx="2728989" cy="646331"/>
          </a:xfrm>
          <a:prstGeom prst="rect">
            <a:avLst/>
          </a:prstGeom>
        </p:spPr>
        <p:txBody>
          <a:bodyPr wrap="square">
            <a:spAutoFit/>
          </a:bodyPr>
          <a:lstStyle/>
          <a:p>
            <a:r>
              <a:rPr lang="zh-CN" altLang="en-US" sz="3600" b="1" smtClean="0">
                <a:solidFill>
                  <a:prstClr val="black"/>
                </a:solidFill>
                <a:latin typeface="宋体"/>
              </a:rPr>
              <a:t>老好人发火</a:t>
            </a:r>
            <a:endParaRPr lang="zh-CN" altLang="en-US" sz="1400"/>
          </a:p>
        </p:txBody>
      </p:sp>
      <p:sp>
        <p:nvSpPr>
          <p:cNvPr id="6" name="矩形 5"/>
          <p:cNvSpPr/>
          <p:nvPr/>
        </p:nvSpPr>
        <p:spPr>
          <a:xfrm>
            <a:off x="426083" y="3695161"/>
            <a:ext cx="8178365" cy="683264"/>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20000"/>
              </a:lnSpc>
            </a:pPr>
            <a:r>
              <a:rPr lang="zh-CN" altLang="en-US" sz="3200" b="1">
                <a:latin typeface="+mn-ea"/>
              </a:rPr>
              <a:t>    现在：暴怒、声色俱厉、语气激动</a:t>
            </a:r>
            <a:r>
              <a:rPr lang="en-US" altLang="zh-CN" sz="3200" b="1">
                <a:latin typeface="+mn-ea"/>
              </a:rPr>
              <a:t>……</a:t>
            </a:r>
            <a:endParaRPr lang="zh-CN" altLang="en-US" sz="3200" b="1">
              <a:latin typeface="+mn-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
          <p:cNvSpPr txBox="1"/>
          <p:nvPr/>
        </p:nvSpPr>
        <p:spPr>
          <a:xfrm>
            <a:off x="683568" y="491133"/>
            <a:ext cx="2138220" cy="598805"/>
          </a:xfrm>
          <a:prstGeom prst="rect">
            <a:avLst/>
          </a:prstGeom>
          <a:noFill/>
        </p:spPr>
        <p:txBody>
          <a:bodyPr wrap="square" rtlCol="0">
            <a:spAutoFit/>
          </a:bodyPr>
          <a:lstStyle/>
          <a:p>
            <a:r>
              <a:rPr lang="zh-CN" altLang="en-US" sz="3300" b="1" dirty="0">
                <a:latin typeface="造字工房悦黑演示版常规体" pitchFamily="50" charset="-122"/>
                <a:ea typeface="造字工房悦黑演示版常规体" pitchFamily="50" charset="-122"/>
              </a:rPr>
              <a:t>书写提示</a:t>
            </a:r>
          </a:p>
        </p:txBody>
      </p:sp>
      <p:grpSp>
        <p:nvGrpSpPr>
          <p:cNvPr id="5" name="组合 4"/>
          <p:cNvGrpSpPr/>
          <p:nvPr/>
        </p:nvGrpSpPr>
        <p:grpSpPr>
          <a:xfrm>
            <a:off x="-52814" y="267494"/>
            <a:ext cx="2571234" cy="822444"/>
            <a:chOff x="-111985" y="-57194"/>
            <a:chExt cx="3427776" cy="1096420"/>
          </a:xfrm>
        </p:grpSpPr>
        <p:cxnSp>
          <p:nvCxnSpPr>
            <p:cNvPr id="6" name="直接连接符 5"/>
            <p:cNvCxnSpPr/>
            <p:nvPr/>
          </p:nvCxnSpPr>
          <p:spPr>
            <a:xfrm>
              <a:off x="635596" y="645368"/>
              <a:ext cx="0" cy="384721"/>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44339" y="1039226"/>
              <a:ext cx="1490427"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18742" y="178827"/>
              <a:ext cx="1397049"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315791" y="196658"/>
              <a:ext cx="0" cy="64107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8510" t="64450" r="63336" b="-6857"/>
            <a:stretch>
              <a:fillRect/>
            </a:stretch>
          </p:blipFill>
          <p:spPr>
            <a:xfrm>
              <a:off x="-111985" y="-57194"/>
              <a:ext cx="1152128" cy="914751"/>
            </a:xfrm>
            <a:prstGeom prst="rect">
              <a:avLst/>
            </a:prstGeom>
          </p:spPr>
        </p:pic>
      </p:grpSp>
      <p:sp>
        <p:nvSpPr>
          <p:cNvPr id="12" name="文本框 3"/>
          <p:cNvSpPr txBox="1"/>
          <p:nvPr/>
        </p:nvSpPr>
        <p:spPr>
          <a:xfrm>
            <a:off x="3131840" y="1752002"/>
            <a:ext cx="5328592" cy="1624484"/>
          </a:xfrm>
          <a:prstGeom prst="rect">
            <a:avLst/>
          </a:prstGeom>
          <a:noFill/>
        </p:spPr>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r>
              <a:rPr lang="zh-CN" altLang="en-US" sz="3600"/>
              <a:t>   </a:t>
            </a:r>
            <a:r>
              <a:rPr lang="zh-CN" altLang="en-US" sz="3600" smtClean="0"/>
              <a:t>默读短文，观察书写格式。</a:t>
            </a:r>
            <a:endParaRPr lang="zh-CN" altLang="en-US" sz="3600" dirty="0"/>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3515" y="1752002"/>
            <a:ext cx="1482476" cy="212449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4557" b="100000" l="699" r="89867"/>
                    </a14:imgEffect>
                    <a14:imgEffect>
                      <a14:brightnessContrast bright="20000" contrast="40000"/>
                    </a14:imgEffect>
                  </a14:imgLayer>
                </a14:imgProps>
              </a:ext>
              <a:ext uri="{28A0092B-C50C-407E-A947-70E740481C1C}">
                <a14:useLocalDpi xmlns:a14="http://schemas.microsoft.com/office/drawing/2010/main" val="0"/>
              </a:ext>
            </a:extLst>
          </a:blip>
          <a:srcRect l="12910" t="13319" r="12292"/>
          <a:stretch/>
        </p:blipFill>
        <p:spPr bwMode="auto">
          <a:xfrm>
            <a:off x="235174" y="483518"/>
            <a:ext cx="2761710" cy="426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文本框 3"/>
          <p:cNvSpPr txBox="1"/>
          <p:nvPr/>
        </p:nvSpPr>
        <p:spPr>
          <a:xfrm>
            <a:off x="2987824" y="2859782"/>
            <a:ext cx="6048672" cy="1077218"/>
          </a:xfrm>
          <a:prstGeom prst="rect">
            <a:avLst/>
          </a:prstGeom>
          <a:noFill/>
        </p:spPr>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pPr>
              <a:lnSpc>
                <a:spcPct val="100000"/>
              </a:lnSpc>
            </a:pPr>
            <a:r>
              <a:rPr lang="zh-CN" altLang="en-US" smtClean="0"/>
              <a:t>    除了教材提示的要点之外还有哪些需要注意的地方吧！</a:t>
            </a:r>
            <a:endParaRPr lang="zh-CN" altLang="en-US" dirty="0"/>
          </a:p>
        </p:txBody>
      </p:sp>
      <p:sp>
        <p:nvSpPr>
          <p:cNvPr id="13" name="文本框 3"/>
          <p:cNvSpPr txBox="1"/>
          <p:nvPr/>
        </p:nvSpPr>
        <p:spPr>
          <a:xfrm>
            <a:off x="2987824" y="1141393"/>
            <a:ext cx="4383428"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pPr>
              <a:lnSpc>
                <a:spcPct val="100000"/>
              </a:lnSpc>
            </a:pPr>
            <a:r>
              <a:rPr lang="en-US" altLang="zh-CN" sz="2800" b="1" smtClean="0">
                <a:latin typeface="+mn-ea"/>
                <a:ea typeface="+mn-ea"/>
              </a:rPr>
              <a:t>¤</a:t>
            </a:r>
            <a:r>
              <a:rPr lang="zh-CN" altLang="en-US" sz="2800" b="1" smtClean="0">
                <a:latin typeface="+mn-ea"/>
                <a:ea typeface="+mn-ea"/>
              </a:rPr>
              <a:t>标题和作者要写在醒目的位置。</a:t>
            </a:r>
            <a:endParaRPr lang="en-US" altLang="zh-CN" sz="2800" b="1" smtClean="0">
              <a:latin typeface="+mn-ea"/>
              <a:ea typeface="+mn-ea"/>
            </a:endParaRPr>
          </a:p>
          <a:p>
            <a:pPr>
              <a:lnSpc>
                <a:spcPct val="100000"/>
              </a:lnSpc>
            </a:pPr>
            <a:r>
              <a:rPr lang="en-US" altLang="zh-CN" sz="2800" b="1">
                <a:latin typeface="+mn-ea"/>
              </a:rPr>
              <a:t>¤</a:t>
            </a:r>
            <a:r>
              <a:rPr lang="zh-CN" altLang="en-US" sz="2800" b="1" smtClean="0">
                <a:latin typeface="+mn-ea"/>
                <a:ea typeface="+mn-ea"/>
              </a:rPr>
              <a:t>段落要分明。</a:t>
            </a:r>
            <a:endParaRPr lang="zh-CN" altLang="en-US" sz="2800" b="1" dirty="0">
              <a:latin typeface="+mn-ea"/>
              <a:ea typeface="+mn-ea"/>
            </a:endParaRPr>
          </a:p>
        </p:txBody>
      </p:sp>
      <p:sp>
        <p:nvSpPr>
          <p:cNvPr id="2" name="矩形 1"/>
          <p:cNvSpPr/>
          <p:nvPr/>
        </p:nvSpPr>
        <p:spPr>
          <a:xfrm>
            <a:off x="2987824" y="223223"/>
            <a:ext cx="4288353" cy="584775"/>
          </a:xfrm>
          <a:prstGeom prst="rect">
            <a:avLst/>
          </a:prstGeom>
        </p:spPr>
        <p:txBody>
          <a:bodyPr wrap="none">
            <a:spAutoFit/>
          </a:bodyPr>
          <a:lstStyle/>
          <a:p>
            <a:r>
              <a:rPr lang="zh-CN" altLang="en-US" sz="3200">
                <a:solidFill>
                  <a:prstClr val="black"/>
                </a:solidFill>
                <a:latin typeface="黑体" pitchFamily="49" charset="-122"/>
                <a:ea typeface="黑体" pitchFamily="49" charset="-122"/>
              </a:rPr>
              <a:t>读一读书写格式</a:t>
            </a:r>
            <a:r>
              <a:rPr lang="zh-CN" altLang="en-US" sz="3200" smtClean="0">
                <a:solidFill>
                  <a:prstClr val="black"/>
                </a:solidFill>
                <a:latin typeface="黑体" pitchFamily="49" charset="-122"/>
                <a:ea typeface="黑体" pitchFamily="49" charset="-122"/>
              </a:rPr>
              <a:t>提示：</a:t>
            </a:r>
            <a:endParaRPr lang="zh-CN" altLang="en-US" sz="3200">
              <a:latin typeface="黑体" pitchFamily="49" charset="-122"/>
              <a:ea typeface="黑体" pitchFamily="49" charset="-122"/>
            </a:endParaRPr>
          </a:p>
        </p:txBody>
      </p:sp>
    </p:spTree>
    <p:extLst>
      <p:ext uri="{BB962C8B-B14F-4D97-AF65-F5344CB8AC3E}">
        <p14:creationId xmlns:p14="http://schemas.microsoft.com/office/powerpoint/2010/main" val="1128881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foregroundMark x1="38599" y1="91418" x2="81759" y2="90299"/>
                      </a14:backgroundRemoval>
                    </a14:imgEffect>
                  </a14:imgLayer>
                </a14:imgProps>
              </a:ext>
              <a:ext uri="{28A0092B-C50C-407E-A947-70E740481C1C}">
                <a14:useLocalDpi xmlns:a14="http://schemas.microsoft.com/office/drawing/2010/main" val="0"/>
              </a:ext>
            </a:extLst>
          </a:blip>
          <a:srcRect/>
          <a:stretch>
            <a:fillRect/>
          </a:stretch>
        </p:blipFill>
        <p:spPr bwMode="auto">
          <a:xfrm>
            <a:off x="3203848" y="195486"/>
            <a:ext cx="2469268" cy="107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595302" y="2056429"/>
            <a:ext cx="5688632" cy="634020"/>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10000"/>
              </a:lnSpc>
            </a:pPr>
            <a:r>
              <a:rPr lang="zh-CN" altLang="en-US" sz="3200" b="1">
                <a:latin typeface="+mn-ea"/>
              </a:rPr>
              <a:t>标题和作者分两行，各自</a:t>
            </a:r>
            <a:r>
              <a:rPr lang="zh-CN" altLang="en-US" sz="3200" b="1" smtClean="0">
                <a:latin typeface="+mn-ea"/>
              </a:rPr>
              <a:t>居中。</a:t>
            </a:r>
            <a:endParaRPr lang="zh-CN" altLang="en-US" sz="3200" b="1" dirty="0">
              <a:latin typeface="+mn-ea"/>
            </a:endParaRPr>
          </a:p>
        </p:txBody>
      </p:sp>
      <p:sp>
        <p:nvSpPr>
          <p:cNvPr id="6" name="矩形 5"/>
          <p:cNvSpPr/>
          <p:nvPr/>
        </p:nvSpPr>
        <p:spPr>
          <a:xfrm>
            <a:off x="1595302" y="2788579"/>
            <a:ext cx="5688632" cy="634020"/>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10000"/>
              </a:lnSpc>
            </a:pPr>
            <a:r>
              <a:rPr lang="zh-CN" altLang="en-US" sz="3200" b="1">
                <a:latin typeface="+mn-ea"/>
              </a:rPr>
              <a:t>每段另起一行，开头空两字</a:t>
            </a:r>
            <a:r>
              <a:rPr lang="zh-CN" altLang="en-US" sz="3200" b="1" smtClean="0">
                <a:latin typeface="+mn-ea"/>
              </a:rPr>
              <a:t>格。</a:t>
            </a:r>
            <a:endParaRPr lang="zh-CN" altLang="en-US" sz="3200" b="1" dirty="0">
              <a:latin typeface="+mn-ea"/>
            </a:endParaRPr>
          </a:p>
        </p:txBody>
      </p:sp>
      <p:sp>
        <p:nvSpPr>
          <p:cNvPr id="8" name="矩形 7"/>
          <p:cNvSpPr/>
          <p:nvPr/>
        </p:nvSpPr>
        <p:spPr>
          <a:xfrm>
            <a:off x="2820009" y="1324279"/>
            <a:ext cx="3239219" cy="634020"/>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10000"/>
              </a:lnSpc>
            </a:pPr>
            <a:r>
              <a:rPr lang="zh-CN" altLang="en-US" sz="3200" b="1">
                <a:latin typeface="+mn-ea"/>
              </a:rPr>
              <a:t>点号不顶格</a:t>
            </a:r>
            <a:r>
              <a:rPr lang="zh-CN" altLang="en-US" sz="3200" b="1" smtClean="0">
                <a:latin typeface="+mn-ea"/>
              </a:rPr>
              <a:t>书写。</a:t>
            </a:r>
            <a:endParaRPr lang="zh-CN" altLang="en-US" sz="3200" b="1" dirty="0">
              <a:latin typeface="+mn-ea"/>
            </a:endParaRPr>
          </a:p>
        </p:txBody>
      </p:sp>
      <p:sp>
        <p:nvSpPr>
          <p:cNvPr id="15" name="矩形 14"/>
          <p:cNvSpPr/>
          <p:nvPr/>
        </p:nvSpPr>
        <p:spPr>
          <a:xfrm>
            <a:off x="323528" y="3520728"/>
            <a:ext cx="8232180" cy="1175706"/>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10000"/>
              </a:lnSpc>
            </a:pPr>
            <a:r>
              <a:rPr lang="zh-CN" altLang="en-US" sz="3200" b="1" dirty="0" smtClean="0">
                <a:latin typeface="+mn-ea"/>
              </a:rPr>
              <a:t>    每</a:t>
            </a:r>
            <a:r>
              <a:rPr lang="zh-CN" altLang="en-US" sz="3200" b="1" dirty="0">
                <a:latin typeface="+mn-ea"/>
              </a:rPr>
              <a:t>行字要写在横格线的中间，字与字的间距尽量</a:t>
            </a:r>
            <a:r>
              <a:rPr lang="zh-CN" altLang="en-US" sz="3200" b="1" dirty="0" smtClean="0">
                <a:latin typeface="+mn-ea"/>
              </a:rPr>
              <a:t>相等。</a:t>
            </a:r>
            <a:endParaRPr lang="zh-CN" altLang="en-US" sz="3200" b="1" dirty="0">
              <a:latin typeface="+mn-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4002" y="244166"/>
            <a:ext cx="2571234" cy="822444"/>
            <a:chOff x="-111985" y="-57194"/>
            <a:chExt cx="3427776" cy="1096420"/>
          </a:xfrm>
        </p:grpSpPr>
        <p:cxnSp>
          <p:nvCxnSpPr>
            <p:cNvPr id="12" name="直接连接符 11"/>
            <p:cNvCxnSpPr/>
            <p:nvPr/>
          </p:nvCxnSpPr>
          <p:spPr>
            <a:xfrm>
              <a:off x="635596" y="645368"/>
              <a:ext cx="0" cy="384721"/>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4339" y="1039226"/>
              <a:ext cx="1490427"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918742" y="178827"/>
              <a:ext cx="1397049"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315791" y="196658"/>
              <a:ext cx="0" cy="64107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8510" t="64450" r="63336" b="-6857"/>
            <a:stretch>
              <a:fillRect/>
            </a:stretch>
          </p:blipFill>
          <p:spPr>
            <a:xfrm>
              <a:off x="-111985" y="-57194"/>
              <a:ext cx="1152128" cy="914751"/>
            </a:xfrm>
            <a:prstGeom prst="rect">
              <a:avLst/>
            </a:prstGeom>
          </p:spPr>
        </p:pic>
      </p:grpSp>
      <p:sp>
        <p:nvSpPr>
          <p:cNvPr id="18" name="文本框 4"/>
          <p:cNvSpPr txBox="1"/>
          <p:nvPr/>
        </p:nvSpPr>
        <p:spPr>
          <a:xfrm>
            <a:off x="672570" y="490459"/>
            <a:ext cx="1859280" cy="598805"/>
          </a:xfrm>
          <a:prstGeom prst="rect">
            <a:avLst/>
          </a:prstGeom>
          <a:noFill/>
        </p:spPr>
        <p:txBody>
          <a:bodyPr wrap="none" rtlCol="0">
            <a:spAutoFit/>
          </a:bodyPr>
          <a:lstStyle/>
          <a:p>
            <a:r>
              <a:rPr lang="zh-CN" altLang="zh-CN" sz="3300">
                <a:latin typeface="黑体" panose="02010609060101010101" pitchFamily="49" charset="-122"/>
                <a:ea typeface="黑体" panose="02010609060101010101" pitchFamily="49" charset="-122"/>
              </a:rPr>
              <a:t>交流平台</a:t>
            </a:r>
          </a:p>
        </p:txBody>
      </p:sp>
      <p:sp>
        <p:nvSpPr>
          <p:cNvPr id="6" name="圆角矩形 5"/>
          <p:cNvSpPr/>
          <p:nvPr/>
        </p:nvSpPr>
        <p:spPr>
          <a:xfrm>
            <a:off x="179513" y="1419622"/>
            <a:ext cx="8856984" cy="2445350"/>
          </a:xfrm>
          <a:prstGeom prst="roundRect">
            <a:avLst/>
          </a:prstGeom>
        </p:spPr>
        <p:txBody>
          <a:bodyPr wrap="square">
            <a:spAutoFit/>
          </a:bodyPr>
          <a:lstStyle/>
          <a:p>
            <a:pPr>
              <a:lnSpc>
                <a:spcPct val="120000"/>
              </a:lnSpc>
            </a:pPr>
            <a:r>
              <a:rPr lang="zh-CN" altLang="en-US" sz="4000" b="1" smtClean="0">
                <a:solidFill>
                  <a:schemeClr val="tx1"/>
                </a:solidFill>
                <a:latin typeface="楷体" pitchFamily="49" charset="-122"/>
                <a:ea typeface="楷体" pitchFamily="49" charset="-122"/>
              </a:rPr>
              <a:t>    抓住</a:t>
            </a:r>
            <a:r>
              <a:rPr lang="zh-CN" altLang="en-US" sz="4000" b="1" dirty="0">
                <a:solidFill>
                  <a:schemeClr val="tx1"/>
                </a:solidFill>
                <a:latin typeface="楷体" pitchFamily="49" charset="-122"/>
                <a:ea typeface="楷体" pitchFamily="49" charset="-122"/>
              </a:rPr>
              <a:t>人物的动作、语言、</a:t>
            </a:r>
            <a:r>
              <a:rPr lang="zh-CN" altLang="en-US" sz="4000" b="1">
                <a:solidFill>
                  <a:schemeClr val="tx1"/>
                </a:solidFill>
                <a:latin typeface="楷体" pitchFamily="49" charset="-122"/>
                <a:ea typeface="楷体" pitchFamily="49" charset="-122"/>
              </a:rPr>
              <a:t>神态</a:t>
            </a:r>
            <a:r>
              <a:rPr lang="zh-CN" altLang="en-US" sz="4000" b="1" smtClean="0">
                <a:solidFill>
                  <a:schemeClr val="tx1"/>
                </a:solidFill>
                <a:latin typeface="楷体" pitchFamily="49" charset="-122"/>
                <a:ea typeface="楷体" pitchFamily="49" charset="-122"/>
              </a:rPr>
              <a:t>，可以加深对课文内容的理解，是一种很好的阅读方法。</a:t>
            </a:r>
            <a:endParaRPr lang="zh-CN" altLang="en-US" sz="4000" b="1" dirty="0">
              <a:solidFill>
                <a:schemeClr val="tx1"/>
              </a:solidFill>
              <a:latin typeface="楷体" pitchFamily="49" charset="-122"/>
              <a:ea typeface="楷体" pitchFamily="49" charset="-122"/>
            </a:endParaRPr>
          </a:p>
        </p:txBody>
      </p:sp>
      <p:cxnSp>
        <p:nvCxnSpPr>
          <p:cNvPr id="13" name="直接连接符 12"/>
          <p:cNvCxnSpPr/>
          <p:nvPr/>
        </p:nvCxnSpPr>
        <p:spPr>
          <a:xfrm>
            <a:off x="3894477" y="2283718"/>
            <a:ext cx="434993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3"/>
          <p:cNvSpPr txBox="1"/>
          <p:nvPr/>
        </p:nvSpPr>
        <p:spPr>
          <a:xfrm>
            <a:off x="3059832" y="1635646"/>
            <a:ext cx="5328592" cy="1754326"/>
          </a:xfrm>
          <a:prstGeom prst="rect">
            <a:avLst/>
          </a:prstGeom>
          <a:noFill/>
        </p:spPr>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r>
              <a:rPr lang="zh-CN" altLang="en-US" sz="3600" smtClean="0"/>
              <a:t>    自由朗读古诗，读准字音和停顿。</a:t>
            </a:r>
            <a:endParaRPr lang="zh-CN" altLang="en-US" sz="3600" dirty="0"/>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3515" y="1752002"/>
            <a:ext cx="1482476" cy="2124493"/>
          </a:xfrm>
          <a:prstGeom prst="rect">
            <a:avLst/>
          </a:prstGeom>
        </p:spPr>
      </p:pic>
      <p:sp>
        <p:nvSpPr>
          <p:cNvPr id="11" name="文本框 14"/>
          <p:cNvSpPr txBox="1"/>
          <p:nvPr/>
        </p:nvSpPr>
        <p:spPr>
          <a:xfrm>
            <a:off x="666854" y="625462"/>
            <a:ext cx="2138220" cy="598805"/>
          </a:xfrm>
          <a:prstGeom prst="rect">
            <a:avLst/>
          </a:prstGeom>
          <a:noFill/>
        </p:spPr>
        <p:txBody>
          <a:bodyPr wrap="square" rtlCol="0">
            <a:spAutoFit/>
          </a:bodyPr>
          <a:lstStyle/>
          <a:p>
            <a:r>
              <a:rPr lang="zh-CN" altLang="en-US" sz="3300" b="1" dirty="0">
                <a:latin typeface="造字工房悦黑演示版常规体" pitchFamily="50" charset="-122"/>
                <a:ea typeface="造字工房悦黑演示版常规体" pitchFamily="50" charset="-122"/>
              </a:rPr>
              <a:t>日积月累</a:t>
            </a:r>
          </a:p>
        </p:txBody>
      </p:sp>
      <p:grpSp>
        <p:nvGrpSpPr>
          <p:cNvPr id="14" name="组合 13"/>
          <p:cNvGrpSpPr/>
          <p:nvPr/>
        </p:nvGrpSpPr>
        <p:grpSpPr>
          <a:xfrm>
            <a:off x="-84002" y="379169"/>
            <a:ext cx="2571234" cy="822444"/>
            <a:chOff x="-111985" y="-57194"/>
            <a:chExt cx="3427776" cy="1096420"/>
          </a:xfrm>
        </p:grpSpPr>
        <p:cxnSp>
          <p:nvCxnSpPr>
            <p:cNvPr id="15" name="直接连接符 14"/>
            <p:cNvCxnSpPr/>
            <p:nvPr/>
          </p:nvCxnSpPr>
          <p:spPr>
            <a:xfrm>
              <a:off x="635596" y="645368"/>
              <a:ext cx="0" cy="384721"/>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4339" y="1039226"/>
              <a:ext cx="1490427"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918742" y="178827"/>
              <a:ext cx="1397049"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315791" y="196658"/>
              <a:ext cx="0" cy="64107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8510" t="64450" r="63336" b="-6857"/>
            <a:stretch>
              <a:fillRect/>
            </a:stretch>
          </p:blipFill>
          <p:spPr>
            <a:xfrm>
              <a:off x="-111985" y="-57194"/>
              <a:ext cx="1152128" cy="914751"/>
            </a:xfrm>
            <a:prstGeom prst="rect">
              <a:avLst/>
            </a:prstGeom>
          </p:spPr>
        </p:pic>
      </p:grpSp>
    </p:spTree>
    <p:extLst>
      <p:ext uri="{BB962C8B-B14F-4D97-AF65-F5344CB8AC3E}">
        <p14:creationId xmlns:p14="http://schemas.microsoft.com/office/powerpoint/2010/main" val="836748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16016" y="627534"/>
            <a:ext cx="3888432" cy="3873753"/>
          </a:xfrm>
          <a:prstGeom prst="rect">
            <a:avLst/>
          </a:prstGeom>
          <a:noFill/>
        </p:spPr>
        <p:txBody>
          <a:bodyPr wrap="square" rtlCol="0">
            <a:spAutoFit/>
          </a:bodyPr>
          <a:lstStyle/>
          <a:p>
            <a:pPr algn="ctr" fontAlgn="auto">
              <a:lnSpc>
                <a:spcPct val="130000"/>
              </a:lnSpc>
            </a:pPr>
            <a:r>
              <a:rPr lang="zh-CN" altLang="en-US" sz="3200" b="1" dirty="0" smtClean="0">
                <a:latin typeface="黑体" pitchFamily="49" charset="-122"/>
                <a:ea typeface="黑体" pitchFamily="49" charset="-122"/>
              </a:rPr>
              <a:t>凉州词</a:t>
            </a:r>
            <a:endParaRPr lang="en-US" altLang="zh-CN" sz="3200" b="1" dirty="0" smtClean="0">
              <a:latin typeface="黑体" pitchFamily="49" charset="-122"/>
              <a:ea typeface="黑体" pitchFamily="49" charset="-122"/>
            </a:endParaRPr>
          </a:p>
          <a:p>
            <a:pPr algn="ctr" fontAlgn="auto">
              <a:lnSpc>
                <a:spcPct val="130000"/>
              </a:lnSpc>
            </a:pPr>
            <a:r>
              <a:rPr lang="zh-CN" altLang="en-US" sz="3200" b="1" dirty="0" smtClean="0">
                <a:latin typeface="+mn-ea"/>
              </a:rPr>
              <a:t>【唐】王之涣</a:t>
            </a:r>
            <a:endParaRPr lang="zh-CN" altLang="en-US" sz="3200" b="1" dirty="0">
              <a:latin typeface="+mn-ea"/>
            </a:endParaRPr>
          </a:p>
          <a:p>
            <a:pPr algn="ctr" fontAlgn="auto">
              <a:lnSpc>
                <a:spcPct val="130000"/>
              </a:lnSpc>
            </a:pPr>
            <a:r>
              <a:rPr lang="zh-CN" altLang="en-US" sz="3200" b="1" smtClean="0">
                <a:latin typeface="楷体" panose="02010609060101010101" pitchFamily="49" charset="-122"/>
                <a:ea typeface="楷体" panose="02010609060101010101" pitchFamily="49" charset="-122"/>
              </a:rPr>
              <a:t>黄河</a:t>
            </a:r>
            <a:r>
              <a:rPr lang="en-US" altLang="zh-CN" sz="3200"/>
              <a:t>/</a:t>
            </a:r>
            <a:r>
              <a:rPr lang="zh-CN" altLang="en-US" sz="3200" b="1" smtClean="0">
                <a:latin typeface="楷体" panose="02010609060101010101" pitchFamily="49" charset="-122"/>
                <a:ea typeface="楷体" panose="02010609060101010101" pitchFamily="49" charset="-122"/>
              </a:rPr>
              <a:t>远上</a:t>
            </a:r>
            <a:r>
              <a:rPr lang="en-US" altLang="zh-CN" sz="3200"/>
              <a:t>/</a:t>
            </a:r>
            <a:r>
              <a:rPr lang="zh-CN" altLang="en-US" sz="3200" b="1" smtClean="0">
                <a:latin typeface="楷体" panose="02010609060101010101" pitchFamily="49" charset="-122"/>
                <a:ea typeface="楷体" panose="02010609060101010101" pitchFamily="49" charset="-122"/>
              </a:rPr>
              <a:t>白云</a:t>
            </a:r>
            <a:r>
              <a:rPr lang="zh-CN" altLang="en-US" sz="3200" b="1" dirty="0" smtClean="0">
                <a:latin typeface="楷体" panose="02010609060101010101" pitchFamily="49" charset="-122"/>
                <a:ea typeface="楷体" panose="02010609060101010101" pitchFamily="49" charset="-122"/>
              </a:rPr>
              <a:t>间，</a:t>
            </a:r>
            <a:endParaRPr lang="en-US" altLang="zh-CN" sz="3200" b="1" dirty="0" smtClean="0">
              <a:latin typeface="楷体" panose="02010609060101010101" pitchFamily="49" charset="-122"/>
              <a:ea typeface="楷体" panose="02010609060101010101" pitchFamily="49" charset="-122"/>
            </a:endParaRPr>
          </a:p>
          <a:p>
            <a:pPr algn="ctr" fontAlgn="auto">
              <a:lnSpc>
                <a:spcPct val="130000"/>
              </a:lnSpc>
            </a:pPr>
            <a:r>
              <a:rPr lang="zh-CN" altLang="en-US" sz="3200" b="1" dirty="0">
                <a:latin typeface="楷体" panose="02010609060101010101" pitchFamily="49" charset="-122"/>
                <a:ea typeface="楷体" panose="02010609060101010101" pitchFamily="49" charset="-122"/>
              </a:rPr>
              <a:t>一</a:t>
            </a:r>
            <a:r>
              <a:rPr lang="zh-CN" altLang="en-US" sz="3200" b="1">
                <a:latin typeface="楷体" panose="02010609060101010101" pitchFamily="49" charset="-122"/>
                <a:ea typeface="楷体" panose="02010609060101010101" pitchFamily="49" charset="-122"/>
              </a:rPr>
              <a:t>片</a:t>
            </a:r>
            <a:r>
              <a:rPr lang="zh-CN" altLang="en-US" sz="3200" b="1" smtClean="0">
                <a:latin typeface="楷体" panose="02010609060101010101" pitchFamily="49" charset="-122"/>
                <a:ea typeface="楷体" panose="02010609060101010101" pitchFamily="49" charset="-122"/>
              </a:rPr>
              <a:t>孤城</a:t>
            </a:r>
            <a:r>
              <a:rPr lang="en-US" altLang="zh-CN" sz="3200"/>
              <a:t>/</a:t>
            </a:r>
            <a:r>
              <a:rPr lang="zh-CN" altLang="en-US" sz="3200" b="1" smtClean="0">
                <a:latin typeface="楷体" panose="02010609060101010101" pitchFamily="49" charset="-122"/>
                <a:ea typeface="楷体" panose="02010609060101010101" pitchFamily="49" charset="-122"/>
              </a:rPr>
              <a:t>万</a:t>
            </a:r>
            <a:r>
              <a:rPr lang="zh-CN" altLang="en-US" sz="3200" b="1" dirty="0">
                <a:latin typeface="楷体" panose="02010609060101010101" pitchFamily="49" charset="-122"/>
                <a:ea typeface="楷体" panose="02010609060101010101" pitchFamily="49" charset="-122"/>
              </a:rPr>
              <a:t>仞</a:t>
            </a:r>
            <a:r>
              <a:rPr lang="zh-CN" altLang="en-US" sz="3200" b="1" dirty="0" smtClean="0">
                <a:latin typeface="楷体" panose="02010609060101010101" pitchFamily="49" charset="-122"/>
                <a:ea typeface="楷体" panose="02010609060101010101" pitchFamily="49" charset="-122"/>
              </a:rPr>
              <a:t>山。</a:t>
            </a:r>
            <a:endParaRPr lang="en-US" altLang="zh-CN" sz="3200" b="1" dirty="0" smtClean="0">
              <a:latin typeface="楷体" panose="02010609060101010101" pitchFamily="49" charset="-122"/>
              <a:ea typeface="楷体" panose="02010609060101010101" pitchFamily="49" charset="-122"/>
            </a:endParaRPr>
          </a:p>
          <a:p>
            <a:pPr algn="ctr" fontAlgn="auto">
              <a:lnSpc>
                <a:spcPct val="130000"/>
              </a:lnSpc>
            </a:pPr>
            <a:r>
              <a:rPr lang="zh-CN" altLang="en-US" sz="3200" b="1">
                <a:latin typeface="楷体" panose="02010609060101010101" pitchFamily="49" charset="-122"/>
                <a:ea typeface="楷体" panose="02010609060101010101" pitchFamily="49" charset="-122"/>
              </a:rPr>
              <a:t>羌笛</a:t>
            </a:r>
            <a:r>
              <a:rPr lang="zh-CN" altLang="en-US" sz="3200" b="1" smtClean="0">
                <a:latin typeface="楷体" panose="02010609060101010101" pitchFamily="49" charset="-122"/>
                <a:ea typeface="楷体" panose="02010609060101010101" pitchFamily="49" charset="-122"/>
              </a:rPr>
              <a:t>何须</a:t>
            </a:r>
            <a:r>
              <a:rPr lang="en-US" altLang="zh-CN" sz="3200"/>
              <a:t>/</a:t>
            </a:r>
            <a:r>
              <a:rPr lang="zh-CN" altLang="en-US" sz="3200" b="1" smtClean="0">
                <a:latin typeface="楷体" panose="02010609060101010101" pitchFamily="49" charset="-122"/>
                <a:ea typeface="楷体" panose="02010609060101010101" pitchFamily="49" charset="-122"/>
              </a:rPr>
              <a:t>怨</a:t>
            </a:r>
            <a:r>
              <a:rPr lang="zh-CN" altLang="en-US" sz="3200" b="1" dirty="0" smtClean="0">
                <a:latin typeface="楷体" panose="02010609060101010101" pitchFamily="49" charset="-122"/>
                <a:ea typeface="楷体" panose="02010609060101010101" pitchFamily="49" charset="-122"/>
              </a:rPr>
              <a:t>杨柳，</a:t>
            </a:r>
            <a:endParaRPr lang="en-US" altLang="zh-CN" sz="3200" b="1" dirty="0" smtClean="0">
              <a:latin typeface="楷体" panose="02010609060101010101" pitchFamily="49" charset="-122"/>
              <a:ea typeface="楷体" panose="02010609060101010101" pitchFamily="49" charset="-122"/>
            </a:endParaRPr>
          </a:p>
          <a:p>
            <a:pPr algn="ctr" fontAlgn="auto">
              <a:lnSpc>
                <a:spcPct val="130000"/>
              </a:lnSpc>
            </a:pPr>
            <a:r>
              <a:rPr lang="zh-CN" altLang="en-US" sz="3200" b="1" dirty="0">
                <a:latin typeface="楷体" panose="02010609060101010101" pitchFamily="49" charset="-122"/>
                <a:ea typeface="楷体" panose="02010609060101010101" pitchFamily="49" charset="-122"/>
              </a:rPr>
              <a:t>春风</a:t>
            </a:r>
            <a:r>
              <a:rPr lang="zh-CN" altLang="en-US" sz="3200" b="1">
                <a:latin typeface="楷体" panose="02010609060101010101" pitchFamily="49" charset="-122"/>
                <a:ea typeface="楷体" panose="02010609060101010101" pitchFamily="49" charset="-122"/>
              </a:rPr>
              <a:t>不</a:t>
            </a:r>
            <a:r>
              <a:rPr lang="zh-CN" altLang="en-US" sz="3200" b="1" smtClean="0">
                <a:latin typeface="楷体" panose="02010609060101010101" pitchFamily="49" charset="-122"/>
                <a:ea typeface="楷体" panose="02010609060101010101" pitchFamily="49" charset="-122"/>
              </a:rPr>
              <a:t>度</a:t>
            </a:r>
            <a:r>
              <a:rPr lang="en-US" altLang="zh-CN" sz="3200"/>
              <a:t>/</a:t>
            </a:r>
            <a:r>
              <a:rPr lang="zh-CN" altLang="en-US" sz="3200" b="1" smtClean="0">
                <a:latin typeface="楷体" panose="02010609060101010101" pitchFamily="49" charset="-122"/>
                <a:ea typeface="楷体" panose="02010609060101010101" pitchFamily="49" charset="-122"/>
              </a:rPr>
              <a:t>玉门关</a:t>
            </a:r>
            <a:r>
              <a:rPr lang="zh-CN" altLang="en-US" sz="3200" b="1" dirty="0" smtClean="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39552" y="1275606"/>
            <a:ext cx="3526532" cy="30390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文本框 1"/>
          <p:cNvSpPr txBox="1"/>
          <p:nvPr/>
        </p:nvSpPr>
        <p:spPr>
          <a:xfrm>
            <a:off x="6876256" y="2281932"/>
            <a:ext cx="983174" cy="496996"/>
          </a:xfrm>
          <a:prstGeom prst="rect">
            <a:avLst/>
          </a:prstGeom>
          <a:noFill/>
        </p:spPr>
        <p:txBody>
          <a:bodyPr wrap="square" rtlCol="0">
            <a:spAutoFit/>
          </a:bodyPr>
          <a:lstStyle/>
          <a:p>
            <a:pPr algn="ctr" fontAlgn="auto">
              <a:lnSpc>
                <a:spcPct val="150000"/>
              </a:lnSpc>
            </a:pPr>
            <a:r>
              <a:rPr lang="en-US" altLang="zh-CN" sz="2000" b="1" smtClean="0">
                <a:solidFill>
                  <a:srgbClr val="FF0000"/>
                </a:solidFill>
                <a:latin typeface="汉语拼音" pitchFamily="34" charset="0"/>
                <a:ea typeface="楷体" panose="02010609060101010101" pitchFamily="49" charset="-122"/>
                <a:cs typeface="汉语拼音" pitchFamily="34" charset="0"/>
              </a:rPr>
              <a:t>rèn</a:t>
            </a:r>
            <a:endParaRPr lang="zh-CN" altLang="en-US" sz="2000" b="1" dirty="0">
              <a:solidFill>
                <a:srgbClr val="FF0000"/>
              </a:solidFill>
              <a:latin typeface="汉语拼音" pitchFamily="34" charset="0"/>
              <a:ea typeface="楷体" panose="02010609060101010101" pitchFamily="49" charset="-122"/>
              <a:cs typeface="汉语拼音" pitchFamily="34" charset="0"/>
            </a:endParaRPr>
          </a:p>
        </p:txBody>
      </p:sp>
      <p:sp>
        <p:nvSpPr>
          <p:cNvPr id="17" name="文本框 1"/>
          <p:cNvSpPr txBox="1"/>
          <p:nvPr/>
        </p:nvSpPr>
        <p:spPr>
          <a:xfrm>
            <a:off x="4644008" y="2848194"/>
            <a:ext cx="983174" cy="496996"/>
          </a:xfrm>
          <a:prstGeom prst="rect">
            <a:avLst/>
          </a:prstGeom>
          <a:noFill/>
        </p:spPr>
        <p:txBody>
          <a:bodyPr wrap="square" rtlCol="0">
            <a:spAutoFit/>
          </a:bodyPr>
          <a:lstStyle/>
          <a:p>
            <a:pPr algn="ctr" fontAlgn="auto">
              <a:lnSpc>
                <a:spcPct val="150000"/>
              </a:lnSpc>
            </a:pPr>
            <a:r>
              <a:rPr lang="en-US" altLang="zh-CN" sz="2000" b="1" smtClean="0">
                <a:solidFill>
                  <a:srgbClr val="FF0000"/>
                </a:solidFill>
                <a:latin typeface="汉语拼音" pitchFamily="34" charset="0"/>
                <a:ea typeface="楷体" panose="02010609060101010101" pitchFamily="49" charset="-122"/>
                <a:cs typeface="汉语拼音" pitchFamily="34" charset="0"/>
              </a:rPr>
              <a:t>qiāng</a:t>
            </a:r>
            <a:endParaRPr lang="zh-CN" altLang="en-US" sz="2000" b="1" dirty="0">
              <a:solidFill>
                <a:srgbClr val="FF0000"/>
              </a:solidFill>
              <a:latin typeface="汉语拼音" pitchFamily="34" charset="0"/>
              <a:ea typeface="楷体" panose="02010609060101010101" pitchFamily="49" charset="-122"/>
              <a:cs typeface="汉语拼音" pitchFamily="34" charset="0"/>
            </a:endParaRPr>
          </a:p>
        </p:txBody>
      </p:sp>
      <p:sp>
        <p:nvSpPr>
          <p:cNvPr id="18" name="文本框 3"/>
          <p:cNvSpPr txBox="1"/>
          <p:nvPr/>
        </p:nvSpPr>
        <p:spPr>
          <a:xfrm>
            <a:off x="611560" y="339502"/>
            <a:ext cx="5328592" cy="793487"/>
          </a:xfrm>
          <a:prstGeom prst="rect">
            <a:avLst/>
          </a:prstGeom>
          <a:noFill/>
        </p:spPr>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r>
              <a:rPr lang="zh-CN" altLang="en-US" sz="3600" smtClean="0"/>
              <a:t>先来读第一首诗：</a:t>
            </a:r>
            <a:endParaRPr lang="zh-CN" altLang="en-US" sz="36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对角圆角矩形 5"/>
          <p:cNvSpPr/>
          <p:nvPr/>
        </p:nvSpPr>
        <p:spPr>
          <a:xfrm>
            <a:off x="3096791" y="915566"/>
            <a:ext cx="5795689" cy="3475434"/>
          </a:xfrm>
          <a:prstGeom prst="round2DiagRect">
            <a:avLst/>
          </a:prstGeom>
          <a:grpFill/>
          <a:ln w="38100">
            <a:solidFill>
              <a:srgbClr val="00B050"/>
            </a:solidFill>
            <a:prstDash val="sysDot"/>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zh-CN" altLang="en-US" sz="2800" b="1" dirty="0">
                <a:solidFill>
                  <a:schemeClr val="tx1"/>
                </a:solidFill>
                <a:latin typeface="楷体" panose="02010609060101010101" pitchFamily="49" charset="-122"/>
                <a:ea typeface="楷体" panose="02010609060101010101" pitchFamily="49" charset="-122"/>
              </a:rPr>
              <a:t>    </a:t>
            </a:r>
            <a:r>
              <a:rPr sz="2800" b="1" dirty="0">
                <a:solidFill>
                  <a:schemeClr val="tx1"/>
                </a:solidFill>
                <a:latin typeface="楷体" panose="02010609060101010101" pitchFamily="49" charset="-122"/>
                <a:ea typeface="楷体" panose="02010609060101010101" pitchFamily="49" charset="-122"/>
              </a:rPr>
              <a:t>王之涣</a:t>
            </a:r>
            <a:r>
              <a:rPr sz="2800" b="1">
                <a:solidFill>
                  <a:schemeClr val="tx1"/>
                </a:solidFill>
                <a:latin typeface="楷体" panose="02010609060101010101" pitchFamily="49" charset="-122"/>
                <a:ea typeface="楷体" panose="02010609060101010101" pitchFamily="49" charset="-122"/>
              </a:rPr>
              <a:t>（</a:t>
            </a:r>
            <a:r>
              <a:rPr sz="2800" b="1" smtClean="0">
                <a:solidFill>
                  <a:schemeClr val="tx1"/>
                </a:solidFill>
                <a:latin typeface="楷体" panose="02010609060101010101" pitchFamily="49" charset="-122"/>
                <a:ea typeface="楷体" panose="02010609060101010101" pitchFamily="49" charset="-122"/>
              </a:rPr>
              <a:t>688—742），</a:t>
            </a:r>
            <a:r>
              <a:rPr sz="2800" b="1" dirty="0">
                <a:solidFill>
                  <a:schemeClr val="tx1"/>
                </a:solidFill>
                <a:latin typeface="楷体" panose="02010609060101010101" pitchFamily="49" charset="-122"/>
                <a:ea typeface="楷体" panose="02010609060101010101" pitchFamily="49" charset="-122"/>
              </a:rPr>
              <a:t>盛唐时期的著名诗人，绛州（今山西新绛县）人。豪放不羁，他常与高适、王昌龄等相唱和，</a:t>
            </a:r>
            <a:r>
              <a:rPr sz="2800" b="1">
                <a:solidFill>
                  <a:schemeClr val="tx1"/>
                </a:solidFill>
                <a:latin typeface="楷体" panose="02010609060101010101" pitchFamily="49" charset="-122"/>
                <a:ea typeface="楷体" panose="02010609060101010101" pitchFamily="49" charset="-122"/>
              </a:rPr>
              <a:t>以善于描写边塞风光著称</a:t>
            </a:r>
            <a:r>
              <a:rPr sz="2800" b="1" smtClean="0">
                <a:solidFill>
                  <a:schemeClr val="tx1"/>
                </a:solidFill>
                <a:latin typeface="楷体" panose="02010609060101010101" pitchFamily="49" charset="-122"/>
                <a:ea typeface="楷体" panose="02010609060101010101" pitchFamily="49" charset="-122"/>
              </a:rPr>
              <a:t>。</a:t>
            </a:r>
            <a:endParaRPr lang="en-US" sz="2800" b="1" smtClean="0">
              <a:solidFill>
                <a:schemeClr val="tx1"/>
              </a:solidFill>
              <a:latin typeface="楷体" panose="02010609060101010101" pitchFamily="49" charset="-122"/>
              <a:ea typeface="楷体" panose="02010609060101010101" pitchFamily="49" charset="-122"/>
            </a:endParaRPr>
          </a:p>
          <a:p>
            <a:pPr>
              <a:lnSpc>
                <a:spcPct val="110000"/>
              </a:lnSpc>
            </a:pPr>
            <a:r>
              <a:rPr lang="en-US" sz="2800" b="1">
                <a:solidFill>
                  <a:schemeClr val="tx1"/>
                </a:solidFill>
                <a:latin typeface="楷体" panose="02010609060101010101" pitchFamily="49" charset="-122"/>
                <a:ea typeface="楷体" panose="02010609060101010101" pitchFamily="49" charset="-122"/>
              </a:rPr>
              <a:t> </a:t>
            </a:r>
            <a:r>
              <a:rPr lang="en-US" sz="2800" b="1" smtClean="0">
                <a:solidFill>
                  <a:schemeClr val="tx1"/>
                </a:solidFill>
                <a:latin typeface="楷体" panose="02010609060101010101" pitchFamily="49" charset="-122"/>
                <a:ea typeface="楷体" panose="02010609060101010101" pitchFamily="49" charset="-122"/>
              </a:rPr>
              <a:t>   </a:t>
            </a:r>
            <a:r>
              <a:rPr sz="2800" b="1" smtClean="0">
                <a:solidFill>
                  <a:schemeClr val="tx1"/>
                </a:solidFill>
                <a:latin typeface="楷体" panose="02010609060101010101" pitchFamily="49" charset="-122"/>
                <a:ea typeface="楷体" panose="02010609060101010101" pitchFamily="49" charset="-122"/>
              </a:rPr>
              <a:t>代表作有</a:t>
            </a:r>
            <a:r>
              <a:rPr sz="2800" b="1" dirty="0">
                <a:solidFill>
                  <a:schemeClr val="tx1"/>
                </a:solidFill>
                <a:latin typeface="楷体" panose="02010609060101010101" pitchFamily="49" charset="-122"/>
                <a:ea typeface="楷体" panose="02010609060101010101" pitchFamily="49" charset="-122"/>
              </a:rPr>
              <a:t>《登鹳雀楼</a:t>
            </a:r>
            <a:r>
              <a:rPr sz="2800" b="1" dirty="0" smtClean="0">
                <a:solidFill>
                  <a:schemeClr val="tx1"/>
                </a:solidFill>
                <a:latin typeface="楷体" panose="02010609060101010101" pitchFamily="49" charset="-122"/>
                <a:ea typeface="楷体" panose="02010609060101010101" pitchFamily="49" charset="-122"/>
              </a:rPr>
              <a:t>》《</a:t>
            </a:r>
            <a:r>
              <a:rPr sz="2800" b="1" dirty="0">
                <a:solidFill>
                  <a:schemeClr val="tx1"/>
                </a:solidFill>
                <a:latin typeface="楷体" panose="02010609060101010101" pitchFamily="49" charset="-122"/>
                <a:ea typeface="楷体" panose="02010609060101010101" pitchFamily="49" charset="-122"/>
              </a:rPr>
              <a:t>凉州词》等。</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292" y="1191766"/>
            <a:ext cx="2581275" cy="3028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3"/>
          <p:cNvSpPr txBox="1"/>
          <p:nvPr/>
        </p:nvSpPr>
        <p:spPr>
          <a:xfrm>
            <a:off x="2699792" y="1265479"/>
            <a:ext cx="5328592" cy="1624484"/>
          </a:xfrm>
          <a:prstGeom prst="rect">
            <a:avLst/>
          </a:prstGeom>
          <a:noFill/>
        </p:spPr>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r>
              <a:rPr lang="zh-CN" altLang="en-US" sz="3600" smtClean="0"/>
              <a:t>    我们一起来交流诗意吧！</a:t>
            </a:r>
            <a:endParaRPr lang="zh-CN" altLang="en-US" sz="2800" b="1" dirty="0">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1265479"/>
            <a:ext cx="1482476" cy="2124493"/>
          </a:xfrm>
          <a:prstGeom prst="rect">
            <a:avLst/>
          </a:prstGeom>
        </p:spPr>
      </p:pic>
    </p:spTree>
    <p:extLst>
      <p:ext uri="{BB962C8B-B14F-4D97-AF65-F5344CB8AC3E}">
        <p14:creationId xmlns:p14="http://schemas.microsoft.com/office/powerpoint/2010/main" val="4061189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p:nvPr/>
        </p:nvSpPr>
        <p:spPr>
          <a:xfrm>
            <a:off x="1216739" y="339502"/>
            <a:ext cx="7459717" cy="837676"/>
          </a:xfrm>
          <a:prstGeom prst="flowChartAlternateProcess">
            <a:avLst/>
          </a:prstGeom>
        </p:spPr>
        <p:txBody>
          <a:bodyPr wrap="square">
            <a:spAutoFit/>
          </a:bodyPr>
          <a:lstStyle/>
          <a:p>
            <a:pPr>
              <a:lnSpc>
                <a:spcPct val="120000"/>
              </a:lnSpc>
            </a:pPr>
            <a:r>
              <a:rPr lang="zh-CN" altLang="en-US" sz="3600" b="1" dirty="0">
                <a:solidFill>
                  <a:schemeClr val="tx1"/>
                </a:solidFill>
                <a:latin typeface="楷体" pitchFamily="49" charset="-122"/>
                <a:ea typeface="楷体" pitchFamily="49" charset="-122"/>
              </a:rPr>
              <a:t>黄河远上白云间，一片孤城万仞山。</a:t>
            </a:r>
          </a:p>
        </p:txBody>
      </p:sp>
      <p:sp>
        <p:nvSpPr>
          <p:cNvPr id="5" name="矩形 4"/>
          <p:cNvSpPr/>
          <p:nvPr/>
        </p:nvSpPr>
        <p:spPr>
          <a:xfrm>
            <a:off x="360040" y="3009022"/>
            <a:ext cx="8676456" cy="1938992"/>
          </a:xfrm>
          <a:prstGeom prst="rect">
            <a:avLst/>
          </a:prstGeom>
        </p:spPr>
        <p:txBody>
          <a:bodyPr wrap="square">
            <a:spAutoFit/>
          </a:bodyPr>
          <a:lstStyle/>
          <a:p>
            <a:r>
              <a:rPr lang="zh-CN" altLang="en-US" sz="3000" b="1" smtClean="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3000" b="1" smtClean="0">
                <a:solidFill>
                  <a:prstClr val="black"/>
                </a:solidFill>
                <a:latin typeface="+mn-ea"/>
                <a:cs typeface="楷体" panose="02010609060101010101" pitchFamily="49" charset="-122"/>
              </a:rPr>
              <a:t>大意：黄河</a:t>
            </a:r>
            <a:r>
              <a:rPr lang="zh-CN" altLang="en-US" sz="3000" b="1">
                <a:solidFill>
                  <a:prstClr val="black"/>
                </a:solidFill>
                <a:latin typeface="+mn-ea"/>
                <a:cs typeface="楷体" panose="02010609060101010101" pitchFamily="49" charset="-122"/>
              </a:rPr>
              <a:t>好像从白云间奔流而来，玉门关孤独地耸峙在高山中</a:t>
            </a:r>
            <a:r>
              <a:rPr lang="zh-CN" altLang="en-US" sz="3000" b="1" smtClean="0">
                <a:solidFill>
                  <a:prstClr val="black"/>
                </a:solidFill>
                <a:latin typeface="+mn-ea"/>
                <a:cs typeface="楷体" panose="02010609060101010101" pitchFamily="49" charset="-122"/>
              </a:rPr>
              <a:t>。</a:t>
            </a:r>
            <a:r>
              <a:rPr lang="zh-CN" altLang="en-US" sz="3000" b="1">
                <a:latin typeface="+mn-ea"/>
                <a:cs typeface="楷体" panose="02010609060101010101" pitchFamily="49" charset="-122"/>
              </a:rPr>
              <a:t>何必用羌笛吹起那哀怨的杨柳曲去埋怨春光迟迟不来呢，原来玉门关一带春风是吹不到的啊</a:t>
            </a:r>
            <a:r>
              <a:rPr lang="zh-CN" altLang="en-US" sz="3000" b="1" smtClean="0">
                <a:latin typeface="+mn-ea"/>
                <a:cs typeface="楷体" panose="02010609060101010101" pitchFamily="49" charset="-122"/>
              </a:rPr>
              <a:t>！</a:t>
            </a:r>
            <a:endParaRPr lang="zh-CN" altLang="en-US" sz="3000" b="1" dirty="0">
              <a:solidFill>
                <a:prstClr val="black"/>
              </a:solidFill>
              <a:latin typeface="+mn-ea"/>
              <a:cs typeface="楷体" panose="02010609060101010101" pitchFamily="49" charset="-122"/>
            </a:endParaRPr>
          </a:p>
        </p:txBody>
      </p:sp>
      <p:sp>
        <p:nvSpPr>
          <p:cNvPr id="7" name="流程图: 可选过程 6"/>
          <p:cNvSpPr/>
          <p:nvPr/>
        </p:nvSpPr>
        <p:spPr>
          <a:xfrm>
            <a:off x="1216739" y="1614719"/>
            <a:ext cx="7416824" cy="837676"/>
          </a:xfrm>
          <a:prstGeom prst="flowChartAlternateProcess">
            <a:avLst/>
          </a:prstGeom>
        </p:spPr>
        <p:txBody>
          <a:bodyPr wrap="square">
            <a:spAutoFit/>
          </a:bodyPr>
          <a:lstStyle/>
          <a:p>
            <a:pPr>
              <a:lnSpc>
                <a:spcPct val="120000"/>
              </a:lnSpc>
            </a:pPr>
            <a:r>
              <a:rPr lang="zh-CN" altLang="en-US" sz="3600" b="1" dirty="0">
                <a:solidFill>
                  <a:schemeClr val="tx1"/>
                </a:solidFill>
                <a:latin typeface="楷体" pitchFamily="49" charset="-122"/>
                <a:ea typeface="楷体" pitchFamily="49" charset="-122"/>
              </a:rPr>
              <a:t>羌笛何须怨杨柳，春风不度玉门关。 </a:t>
            </a:r>
          </a:p>
        </p:txBody>
      </p:sp>
      <p:sp>
        <p:nvSpPr>
          <p:cNvPr id="9" name="椭圆 8"/>
          <p:cNvSpPr/>
          <p:nvPr/>
        </p:nvSpPr>
        <p:spPr>
          <a:xfrm>
            <a:off x="1238493" y="1697899"/>
            <a:ext cx="1058366" cy="677954"/>
          </a:xfrm>
          <a:prstGeom prst="ellipse">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574727" y="1759842"/>
            <a:ext cx="1098396" cy="554068"/>
          </a:xfrm>
          <a:prstGeom prst="ellipse">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0675" y="1059582"/>
            <a:ext cx="4709582" cy="552972"/>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10000"/>
              </a:lnSpc>
            </a:pPr>
            <a:r>
              <a:rPr lang="zh-CN" altLang="en-US" sz="3100" b="1" dirty="0">
                <a:solidFill>
                  <a:schemeClr val="tx1"/>
                </a:solidFill>
                <a:latin typeface="+mn-ea"/>
              </a:rPr>
              <a:t>边塞地区流行的一种乐器</a:t>
            </a:r>
          </a:p>
        </p:txBody>
      </p:sp>
      <p:sp>
        <p:nvSpPr>
          <p:cNvPr id="13" name="矩形 12"/>
          <p:cNvSpPr/>
          <p:nvPr/>
        </p:nvSpPr>
        <p:spPr>
          <a:xfrm>
            <a:off x="1979712" y="2386706"/>
            <a:ext cx="4867482" cy="617092"/>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10000"/>
              </a:lnSpc>
            </a:pPr>
            <a:r>
              <a:rPr lang="en-US" altLang="zh-CN" sz="3100" b="1" dirty="0">
                <a:solidFill>
                  <a:schemeClr val="tx1"/>
                </a:solidFill>
                <a:latin typeface="+mn-ea"/>
              </a:rPr>
              <a:t>《</a:t>
            </a:r>
            <a:r>
              <a:rPr lang="zh-CN" altLang="en-US" sz="3100" b="1" dirty="0">
                <a:solidFill>
                  <a:schemeClr val="tx1"/>
                </a:solidFill>
                <a:latin typeface="+mn-ea"/>
              </a:rPr>
              <a:t>折杨柳</a:t>
            </a:r>
            <a:r>
              <a:rPr lang="en-US" altLang="zh-CN" sz="3100" b="1" dirty="0">
                <a:solidFill>
                  <a:schemeClr val="tx1"/>
                </a:solidFill>
                <a:latin typeface="+mn-ea"/>
              </a:rPr>
              <a:t>》</a:t>
            </a:r>
            <a:r>
              <a:rPr lang="zh-CN" altLang="en-US" sz="3100" b="1" dirty="0">
                <a:solidFill>
                  <a:schemeClr val="tx1"/>
                </a:solidFill>
                <a:latin typeface="+mn-ea"/>
              </a:rPr>
              <a:t>曲，寓意别情</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P spid="11"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3"/>
          <p:cNvSpPr txBox="1"/>
          <p:nvPr/>
        </p:nvSpPr>
        <p:spPr>
          <a:xfrm>
            <a:off x="2699792" y="1176668"/>
            <a:ext cx="5328592" cy="2192908"/>
          </a:xfrm>
          <a:prstGeom prst="rect">
            <a:avLst/>
          </a:prstGeom>
          <a:noFill/>
        </p:spPr>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r>
              <a:rPr lang="zh-CN" altLang="en-US" b="1" smtClean="0">
                <a:latin typeface="黑体" pitchFamily="49" charset="-122"/>
                <a:ea typeface="黑体" pitchFamily="49" charset="-122"/>
              </a:rPr>
              <a:t>    理解了诗意后，我们一起来根据诗意想象画面，体会诗句蕴含的感情吧！</a:t>
            </a:r>
            <a:endParaRPr lang="zh-CN" altLang="en-US" b="1" dirty="0">
              <a:latin typeface="黑体" pitchFamily="49" charset="-122"/>
              <a:ea typeface="黑体"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1265479"/>
            <a:ext cx="1482476" cy="2124493"/>
          </a:xfrm>
          <a:prstGeom prst="rect">
            <a:avLst/>
          </a:prstGeom>
        </p:spPr>
      </p:pic>
    </p:spTree>
    <p:extLst>
      <p:ext uri="{BB962C8B-B14F-4D97-AF65-F5344CB8AC3E}">
        <p14:creationId xmlns:p14="http://schemas.microsoft.com/office/powerpoint/2010/main" val="372224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72732" y="843558"/>
            <a:ext cx="5447739" cy="3342453"/>
          </a:xfrm>
          <a:prstGeom prst="rect">
            <a:avLst/>
          </a:prstGeom>
          <a:noFill/>
          <a:ln w="12700" cmpd="sng">
            <a:solidFill>
              <a:srgbClr val="2E2ED0"/>
            </a:solidFill>
            <a:prstDash val="lgDashDot"/>
          </a:ln>
        </p:spPr>
        <p:txBody>
          <a:bodyPr wrap="square" rtlCol="0">
            <a:spAutoFit/>
          </a:bodyPr>
          <a:lstStyle/>
          <a:p>
            <a:pPr fontAlgn="auto">
              <a:lnSpc>
                <a:spcPct val="110000"/>
              </a:lnSpc>
            </a:pPr>
            <a:r>
              <a:rPr lang="zh-CN" altLang="en-US" sz="3200" b="1" smtClean="0">
                <a:latin typeface="楷体" panose="02010609060101010101" pitchFamily="49" charset="-122"/>
                <a:ea typeface="楷体" panose="02010609060101010101" pitchFamily="49" charset="-122"/>
                <a:cs typeface="楷体" panose="02010609060101010101" pitchFamily="49" charset="-122"/>
              </a:rPr>
              <a:t>    这</a:t>
            </a:r>
            <a:r>
              <a:rPr lang="zh-CN" altLang="en-US" sz="3200" b="1" dirty="0">
                <a:latin typeface="楷体" panose="02010609060101010101" pitchFamily="49" charset="-122"/>
                <a:ea typeface="楷体" panose="02010609060101010101" pitchFamily="49" charset="-122"/>
                <a:cs typeface="楷体" panose="02010609060101010101" pitchFamily="49" charset="-122"/>
              </a:rPr>
              <a:t>是一首雄浑苍凉的</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七言</a:t>
            </a:r>
            <a:r>
              <a:rPr lang="zh-CN" altLang="en-US" sz="3200" b="1" dirty="0">
                <a:latin typeface="楷体" panose="02010609060101010101" pitchFamily="49" charset="-122"/>
                <a:ea typeface="楷体" panose="02010609060101010101" pitchFamily="49" charset="-122"/>
                <a:cs typeface="楷体" panose="02010609060101010101" pitchFamily="49" charset="-122"/>
              </a:rPr>
              <a:t>边塞诗。诗的前两句描绘了西北边地广漠壮阔的风光。</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后两句，写边地的荒寒和征人的怨情，情调转为</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忧伤</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。体现了诗人</a:t>
            </a:r>
            <a:r>
              <a:rPr lang="zh-CN" altLang="en-US" sz="32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思乡的愁怨</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4099"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
                    </a14:imgEffect>
                  </a14:imgLayer>
                </a14:imgProps>
              </a:ext>
              <a:ext uri="{28A0092B-C50C-407E-A947-70E740481C1C}">
                <a14:useLocalDpi xmlns:a14="http://schemas.microsoft.com/office/drawing/2010/main" val="0"/>
              </a:ext>
            </a:extLst>
          </a:blip>
          <a:srcRect/>
          <a:stretch>
            <a:fillRect/>
          </a:stretch>
        </p:blipFill>
        <p:spPr bwMode="auto">
          <a:xfrm>
            <a:off x="179511" y="1456083"/>
            <a:ext cx="2960921" cy="21174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3"/>
          <p:cNvSpPr txBox="1"/>
          <p:nvPr/>
        </p:nvSpPr>
        <p:spPr>
          <a:xfrm>
            <a:off x="3059832" y="987574"/>
            <a:ext cx="5328592" cy="2585323"/>
          </a:xfrm>
          <a:prstGeom prst="rect">
            <a:avLst/>
          </a:prstGeom>
          <a:noFill/>
        </p:spPr>
        <p:txBody>
          <a:bodyPr wrap="square" rtlCol="0" anchor="t">
            <a:spAutoFit/>
          </a:bodyPr>
          <a:lstStyle>
            <a:defPPr>
              <a:defRPr lang="zh-CN"/>
            </a:defPPr>
            <a:lvl1pPr>
              <a:lnSpc>
                <a:spcPct val="150000"/>
              </a:lnSpc>
              <a:defRPr kumimoji="1" sz="3200" spc="330">
                <a:latin typeface="黑体" panose="02010609060101010101" charset="-122"/>
                <a:ea typeface="黑体" panose="02010609060101010101" charset="-122"/>
              </a:defRPr>
            </a:lvl1pPr>
          </a:lstStyle>
          <a:p>
            <a:r>
              <a:rPr lang="zh-CN" altLang="en-US" sz="3600" smtClean="0"/>
              <a:t>    按照上面的学习步骤，再来学学第二首诗吧！</a:t>
            </a:r>
            <a:endParaRPr lang="zh-CN" altLang="en-US" sz="3600" dirty="0"/>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1107054"/>
            <a:ext cx="2079442" cy="2979988"/>
          </a:xfrm>
          <a:prstGeom prst="rect">
            <a:avLst/>
          </a:prstGeom>
        </p:spPr>
      </p:pic>
    </p:spTree>
    <p:extLst>
      <p:ext uri="{BB962C8B-B14F-4D97-AF65-F5344CB8AC3E}">
        <p14:creationId xmlns:p14="http://schemas.microsoft.com/office/powerpoint/2010/main" val="929800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51920" y="601368"/>
            <a:ext cx="4335062" cy="3933384"/>
          </a:xfrm>
          <a:prstGeom prst="rect">
            <a:avLst/>
          </a:prstGeom>
          <a:noFill/>
        </p:spPr>
        <p:txBody>
          <a:bodyPr wrap="square" rtlCol="0">
            <a:spAutoFit/>
          </a:bodyPr>
          <a:lstStyle/>
          <a:p>
            <a:pPr algn="ctr">
              <a:lnSpc>
                <a:spcPct val="130000"/>
              </a:lnSpc>
            </a:pPr>
            <a:r>
              <a:rPr lang="zh-CN" altLang="en-US" sz="3200" b="1" dirty="0" smtClean="0">
                <a:solidFill>
                  <a:prstClr val="black"/>
                </a:solidFill>
                <a:latin typeface="黑体" pitchFamily="49" charset="-122"/>
                <a:ea typeface="黑体" pitchFamily="49" charset="-122"/>
              </a:rPr>
              <a:t>黄鹤楼送孟浩然之广陵</a:t>
            </a:r>
            <a:r>
              <a:rPr lang="zh-CN" altLang="en-US" sz="3200" b="1" dirty="0" smtClean="0">
                <a:solidFill>
                  <a:prstClr val="black"/>
                </a:solidFill>
                <a:latin typeface="+mn-ea"/>
              </a:rPr>
              <a:t>【唐】李 白</a:t>
            </a:r>
            <a:endParaRPr lang="zh-CN" altLang="en-US" sz="3200" b="1" dirty="0">
              <a:solidFill>
                <a:prstClr val="black"/>
              </a:solidFill>
              <a:latin typeface="+mn-ea"/>
            </a:endParaRPr>
          </a:p>
          <a:p>
            <a:pPr algn="ctr">
              <a:lnSpc>
                <a:spcPct val="130000"/>
              </a:lnSpc>
            </a:pPr>
            <a:r>
              <a:rPr lang="zh-CN" altLang="en-US" sz="3200" b="1" smtClean="0">
                <a:solidFill>
                  <a:prstClr val="black"/>
                </a:solidFill>
                <a:latin typeface="楷体" panose="02010609060101010101" pitchFamily="49" charset="-122"/>
                <a:ea typeface="楷体" panose="02010609060101010101" pitchFamily="49" charset="-122"/>
              </a:rPr>
              <a:t>故人西</a:t>
            </a:r>
            <a:r>
              <a:rPr lang="zh-CN" altLang="en-US" sz="3200" b="1" dirty="0" smtClean="0">
                <a:solidFill>
                  <a:prstClr val="black"/>
                </a:solidFill>
                <a:latin typeface="楷体" panose="02010609060101010101" pitchFamily="49" charset="-122"/>
                <a:ea typeface="楷体" panose="02010609060101010101" pitchFamily="49" charset="-122"/>
              </a:rPr>
              <a:t>辞</a:t>
            </a: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smtClean="0">
                <a:solidFill>
                  <a:prstClr val="black"/>
                </a:solidFill>
                <a:latin typeface="楷体" panose="02010609060101010101" pitchFamily="49" charset="-122"/>
                <a:ea typeface="楷体" panose="02010609060101010101" pitchFamily="49" charset="-122"/>
              </a:rPr>
              <a:t>黄鹤楼，</a:t>
            </a:r>
            <a:endParaRPr lang="en-US" altLang="zh-CN" sz="3200" b="1" dirty="0" smtClean="0">
              <a:solidFill>
                <a:prstClr val="black"/>
              </a:solidFill>
              <a:latin typeface="楷体" panose="02010609060101010101" pitchFamily="49" charset="-122"/>
              <a:ea typeface="楷体" panose="02010609060101010101" pitchFamily="49" charset="-122"/>
            </a:endParaRPr>
          </a:p>
          <a:p>
            <a:pPr algn="ctr">
              <a:lnSpc>
                <a:spcPct val="130000"/>
              </a:lnSpc>
            </a:pPr>
            <a:r>
              <a:rPr lang="zh-CN" altLang="en-US" sz="3200" b="1" smtClean="0">
                <a:solidFill>
                  <a:prstClr val="black"/>
                </a:solidFill>
                <a:latin typeface="楷体" panose="02010609060101010101" pitchFamily="49" charset="-122"/>
                <a:ea typeface="楷体" panose="02010609060101010101" pitchFamily="49" charset="-122"/>
              </a:rPr>
              <a:t>烟花三月</a:t>
            </a: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smtClean="0">
                <a:solidFill>
                  <a:prstClr val="black"/>
                </a:solidFill>
                <a:latin typeface="楷体" panose="02010609060101010101" pitchFamily="49" charset="-122"/>
                <a:ea typeface="楷体" panose="02010609060101010101" pitchFamily="49" charset="-122"/>
              </a:rPr>
              <a:t>下扬州。</a:t>
            </a:r>
            <a:endParaRPr lang="en-US" altLang="zh-CN" sz="3200" b="1" dirty="0" smtClean="0">
              <a:solidFill>
                <a:prstClr val="black"/>
              </a:solidFill>
              <a:latin typeface="楷体" panose="02010609060101010101" pitchFamily="49" charset="-122"/>
              <a:ea typeface="楷体" panose="02010609060101010101" pitchFamily="49" charset="-122"/>
            </a:endParaRPr>
          </a:p>
          <a:p>
            <a:pPr algn="ctr">
              <a:lnSpc>
                <a:spcPct val="130000"/>
              </a:lnSpc>
            </a:pPr>
            <a:r>
              <a:rPr lang="zh-CN" altLang="en-US" sz="3200" b="1" dirty="0" smtClean="0">
                <a:solidFill>
                  <a:prstClr val="black"/>
                </a:solidFill>
                <a:latin typeface="楷体" panose="02010609060101010101" pitchFamily="49" charset="-122"/>
                <a:ea typeface="楷体" panose="02010609060101010101" pitchFamily="49" charset="-122"/>
              </a:rPr>
              <a:t>孤帆</a:t>
            </a: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smtClean="0">
                <a:solidFill>
                  <a:prstClr val="black"/>
                </a:solidFill>
                <a:latin typeface="楷体" panose="02010609060101010101" pitchFamily="49" charset="-122"/>
                <a:ea typeface="楷体" panose="02010609060101010101" pitchFamily="49" charset="-122"/>
              </a:rPr>
              <a:t>远影</a:t>
            </a: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smtClean="0">
                <a:solidFill>
                  <a:prstClr val="black"/>
                </a:solidFill>
                <a:latin typeface="楷体" panose="02010609060101010101" pitchFamily="49" charset="-122"/>
                <a:ea typeface="楷体" panose="02010609060101010101" pitchFamily="49" charset="-122"/>
              </a:rPr>
              <a:t>碧空尽，</a:t>
            </a:r>
            <a:endParaRPr lang="en-US" altLang="zh-CN" sz="3200" b="1" dirty="0" smtClean="0">
              <a:solidFill>
                <a:prstClr val="black"/>
              </a:solidFill>
              <a:latin typeface="楷体" panose="02010609060101010101" pitchFamily="49" charset="-122"/>
              <a:ea typeface="楷体" panose="02010609060101010101" pitchFamily="49" charset="-122"/>
            </a:endParaRPr>
          </a:p>
          <a:p>
            <a:pPr algn="ctr">
              <a:lnSpc>
                <a:spcPct val="130000"/>
              </a:lnSpc>
            </a:pPr>
            <a:r>
              <a:rPr lang="zh-CN" altLang="en-US" sz="3200" b="1" dirty="0" smtClean="0">
                <a:solidFill>
                  <a:prstClr val="black"/>
                </a:solidFill>
                <a:latin typeface="楷体" panose="02010609060101010101" pitchFamily="49" charset="-122"/>
                <a:ea typeface="楷体" panose="02010609060101010101" pitchFamily="49" charset="-122"/>
              </a:rPr>
              <a:t>唯见</a:t>
            </a: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smtClean="0">
                <a:solidFill>
                  <a:prstClr val="black"/>
                </a:solidFill>
                <a:latin typeface="楷体" panose="02010609060101010101" pitchFamily="49" charset="-122"/>
                <a:ea typeface="楷体" panose="02010609060101010101" pitchFamily="49" charset="-122"/>
              </a:rPr>
              <a:t>长江</a:t>
            </a: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smtClean="0">
                <a:solidFill>
                  <a:prstClr val="black"/>
                </a:solidFill>
                <a:latin typeface="楷体" panose="02010609060101010101" pitchFamily="49" charset="-122"/>
                <a:ea typeface="楷体" panose="02010609060101010101" pitchFamily="49" charset="-122"/>
              </a:rPr>
              <a:t>天际流。</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5" name="文本框 6"/>
          <p:cNvSpPr txBox="1"/>
          <p:nvPr/>
        </p:nvSpPr>
        <p:spPr>
          <a:xfrm>
            <a:off x="493764" y="1478850"/>
            <a:ext cx="3286148" cy="2893100"/>
          </a:xfrm>
          <a:prstGeom prst="rect">
            <a:avLst/>
          </a:prstGeom>
          <a:noFill/>
        </p:spPr>
        <p:txBody>
          <a:bodyPr wrap="square" rtlCol="0" anchor="t">
            <a:spAutoFit/>
          </a:bodyPr>
          <a:lstStyle/>
          <a:p>
            <a:pPr>
              <a:lnSpc>
                <a:spcPct val="130000"/>
              </a:lnSpc>
            </a:pPr>
            <a:r>
              <a:rPr lang="zh-CN" altLang="en-US" sz="2400" dirty="0" smtClean="0">
                <a:latin typeface="黑体" pitchFamily="2" charset="-122"/>
                <a:ea typeface="黑体" pitchFamily="2" charset="-122"/>
                <a:cs typeface="楷体" panose="02010609060101010101" pitchFamily="49" charset="-122"/>
              </a:rPr>
              <a:t>    </a:t>
            </a:r>
            <a:r>
              <a:rPr lang="zh-CN" altLang="en-US" sz="2800" dirty="0" smtClean="0">
                <a:latin typeface="黑体" pitchFamily="2" charset="-122"/>
                <a:ea typeface="黑体" pitchFamily="2" charset="-122"/>
                <a:cs typeface="楷体" panose="02010609060101010101" pitchFamily="49" charset="-122"/>
              </a:rPr>
              <a:t>用</a:t>
            </a:r>
            <a:r>
              <a:rPr lang="zh-CN" altLang="en-US" sz="2800" dirty="0">
                <a:latin typeface="黑体" pitchFamily="2" charset="-122"/>
                <a:ea typeface="黑体" pitchFamily="2" charset="-122"/>
                <a:cs typeface="楷体" panose="02010609060101010101" pitchFamily="49" charset="-122"/>
              </a:rPr>
              <a:t>自己喜欢的方式自由读诗，把古诗读</a:t>
            </a:r>
            <a:r>
              <a:rPr lang="zh-CN" altLang="en-US" sz="2800" dirty="0" smtClean="0">
                <a:latin typeface="黑体" pitchFamily="2" charset="-122"/>
                <a:ea typeface="黑体" pitchFamily="2" charset="-122"/>
                <a:cs typeface="楷体" panose="02010609060101010101" pitchFamily="49" charset="-122"/>
              </a:rPr>
              <a:t>正确、读流利，字音读准，读出节奏。</a:t>
            </a:r>
            <a:r>
              <a:rPr lang="zh-CN" altLang="en-US" sz="2400" dirty="0" smtClean="0">
                <a:latin typeface="黑体" pitchFamily="2" charset="-122"/>
                <a:ea typeface="黑体" pitchFamily="2" charset="-122"/>
                <a:cs typeface="楷体" panose="02010609060101010101" pitchFamily="49" charset="-122"/>
              </a:rPr>
              <a:t> </a:t>
            </a:r>
            <a:r>
              <a:rPr lang="zh-CN" altLang="en-US" sz="2400" dirty="0" smtClean="0">
                <a:latin typeface="黑体" pitchFamily="2" charset="-122"/>
                <a:ea typeface="黑体" pitchFamily="2" charset="-122"/>
              </a:rPr>
              <a:t>          </a:t>
            </a:r>
            <a:endParaRPr lang="zh-CN" altLang="en-US" sz="2400" dirty="0">
              <a:latin typeface="黑体" pitchFamily="2" charset="-122"/>
              <a:ea typeface="黑体" pitchFamily="2" charset="-122"/>
            </a:endParaRPr>
          </a:p>
        </p:txBody>
      </p:sp>
      <p:sp>
        <p:nvSpPr>
          <p:cNvPr id="4" name="文本框 1"/>
          <p:cNvSpPr txBox="1"/>
          <p:nvPr/>
        </p:nvSpPr>
        <p:spPr>
          <a:xfrm>
            <a:off x="7333242" y="195486"/>
            <a:ext cx="983174" cy="577850"/>
          </a:xfrm>
          <a:prstGeom prst="rect">
            <a:avLst/>
          </a:prstGeom>
          <a:noFill/>
        </p:spPr>
        <p:txBody>
          <a:bodyPr wrap="square" rtlCol="0">
            <a:spAutoFit/>
          </a:bodyPr>
          <a:lstStyle/>
          <a:p>
            <a:pPr algn="ctr" fontAlgn="auto">
              <a:lnSpc>
                <a:spcPct val="150000"/>
              </a:lnSpc>
            </a:pPr>
            <a:r>
              <a:rPr lang="en-US" altLang="zh-CN" sz="2400" b="1" smtClean="0">
                <a:solidFill>
                  <a:srgbClr val="FF0000"/>
                </a:solidFill>
                <a:latin typeface="汉语拼音" pitchFamily="34" charset="0"/>
                <a:ea typeface="楷体" panose="02010609060101010101" pitchFamily="49" charset="-122"/>
                <a:cs typeface="汉语拼音" pitchFamily="34" charset="0"/>
              </a:rPr>
              <a:t>líng</a:t>
            </a:r>
            <a:endParaRPr lang="zh-CN" altLang="en-US" sz="2400" b="1" dirty="0">
              <a:solidFill>
                <a:srgbClr val="FF0000"/>
              </a:solidFill>
              <a:latin typeface="汉语拼音" pitchFamily="34" charset="0"/>
              <a:ea typeface="楷体" panose="02010609060101010101" pitchFamily="49" charset="-122"/>
              <a:cs typeface="汉语拼音" pitchFamily="34" charset="0"/>
            </a:endParaRPr>
          </a:p>
        </p:txBody>
      </p:sp>
    </p:spTree>
    <p:extLst>
      <p:ext uri="{BB962C8B-B14F-4D97-AF65-F5344CB8AC3E}">
        <p14:creationId xmlns:p14="http://schemas.microsoft.com/office/powerpoint/2010/main" val="35481725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对角圆角矩形 5"/>
          <p:cNvSpPr/>
          <p:nvPr/>
        </p:nvSpPr>
        <p:spPr>
          <a:xfrm>
            <a:off x="395536" y="915670"/>
            <a:ext cx="5472608" cy="3672304"/>
          </a:xfrm>
          <a:prstGeom prst="round2DiagRect">
            <a:avLst/>
          </a:prstGeom>
          <a:grpFill/>
          <a:ln w="38100">
            <a:solidFill>
              <a:srgbClr val="00B050"/>
            </a:solidFill>
            <a:prstDash val="sysDot"/>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200" b="1" dirty="0">
                <a:solidFill>
                  <a:prstClr val="black"/>
                </a:solidFill>
                <a:latin typeface="楷体" panose="02010609060101010101" pitchFamily="49" charset="-122"/>
                <a:ea typeface="楷体" panose="02010609060101010101" pitchFamily="49" charset="-122"/>
              </a:rPr>
              <a:t>    </a:t>
            </a:r>
            <a:r>
              <a:rPr sz="3200" b="1" dirty="0">
                <a:solidFill>
                  <a:prstClr val="black"/>
                </a:solidFill>
                <a:latin typeface="楷体" panose="02010609060101010101" pitchFamily="49" charset="-122"/>
                <a:ea typeface="楷体" panose="02010609060101010101" pitchFamily="49" charset="-122"/>
              </a:rPr>
              <a:t>李白</a:t>
            </a:r>
            <a:r>
              <a:rPr sz="3200" b="1">
                <a:solidFill>
                  <a:prstClr val="black"/>
                </a:solidFill>
                <a:latin typeface="楷体" panose="02010609060101010101" pitchFamily="49" charset="-122"/>
                <a:ea typeface="楷体" panose="02010609060101010101" pitchFamily="49" charset="-122"/>
              </a:rPr>
              <a:t>（</a:t>
            </a:r>
            <a:r>
              <a:rPr sz="3200" b="1" smtClean="0">
                <a:solidFill>
                  <a:prstClr val="black"/>
                </a:solidFill>
                <a:latin typeface="楷体" panose="02010609060101010101" pitchFamily="49" charset="-122"/>
                <a:ea typeface="楷体" panose="02010609060101010101" pitchFamily="49" charset="-122"/>
              </a:rPr>
              <a:t>701－762），</a:t>
            </a:r>
            <a:r>
              <a:rPr sz="3200" b="1" dirty="0">
                <a:solidFill>
                  <a:prstClr val="black"/>
                </a:solidFill>
                <a:latin typeface="楷体" panose="02010609060101010101" pitchFamily="49" charset="-122"/>
                <a:ea typeface="楷体" panose="02010609060101010101" pitchFamily="49" charset="-122"/>
              </a:rPr>
              <a:t>字太白，号青莲居士，唐朝浪漫主义诗人</a:t>
            </a:r>
            <a:r>
              <a:rPr sz="3200" b="1">
                <a:solidFill>
                  <a:prstClr val="black"/>
                </a:solidFill>
                <a:latin typeface="楷体" panose="02010609060101010101" pitchFamily="49" charset="-122"/>
                <a:ea typeface="楷体" panose="02010609060101010101" pitchFamily="49" charset="-122"/>
              </a:rPr>
              <a:t>，</a:t>
            </a:r>
            <a:r>
              <a:rPr sz="3200" b="1" smtClean="0">
                <a:solidFill>
                  <a:prstClr val="black"/>
                </a:solidFill>
                <a:latin typeface="楷体" panose="02010609060101010101" pitchFamily="49" charset="-122"/>
                <a:ea typeface="楷体" panose="02010609060101010101" pitchFamily="49" charset="-122"/>
              </a:rPr>
              <a:t>被后人誉为</a:t>
            </a:r>
            <a:endParaRPr lang="en-US" sz="3200" b="1" smtClean="0">
              <a:solidFill>
                <a:prstClr val="black"/>
              </a:solidFill>
              <a:latin typeface="楷体" panose="02010609060101010101" pitchFamily="49" charset="-122"/>
              <a:ea typeface="楷体" panose="02010609060101010101" pitchFamily="49" charset="-122"/>
            </a:endParaRPr>
          </a:p>
          <a:p>
            <a:pPr>
              <a:lnSpc>
                <a:spcPct val="120000"/>
              </a:lnSpc>
            </a:pPr>
            <a:r>
              <a:rPr sz="3200" b="1" smtClean="0">
                <a:solidFill>
                  <a:prstClr val="black"/>
                </a:solidFill>
                <a:latin typeface="楷体" panose="02010609060101010101" pitchFamily="49" charset="-122"/>
                <a:ea typeface="楷体" panose="02010609060101010101" pitchFamily="49" charset="-122"/>
              </a:rPr>
              <a:t>“</a:t>
            </a:r>
            <a:r>
              <a:rPr sz="3200" b="1">
                <a:solidFill>
                  <a:prstClr val="black"/>
                </a:solidFill>
                <a:latin typeface="楷体" panose="02010609060101010101" pitchFamily="49" charset="-122"/>
                <a:ea typeface="楷体" panose="02010609060101010101" pitchFamily="49" charset="-122"/>
              </a:rPr>
              <a:t>诗仙</a:t>
            </a:r>
            <a:r>
              <a:rPr sz="3200" b="1" smtClean="0">
                <a:solidFill>
                  <a:prstClr val="black"/>
                </a:solidFill>
                <a:latin typeface="楷体" panose="02010609060101010101" pitchFamily="49" charset="-122"/>
                <a:ea typeface="楷体" panose="02010609060101010101" pitchFamily="49" charset="-122"/>
              </a:rPr>
              <a:t>”。</a:t>
            </a:r>
            <a:endParaRPr lang="en-US" sz="3200" b="1" smtClean="0">
              <a:solidFill>
                <a:prstClr val="black"/>
              </a:solidFill>
              <a:latin typeface="楷体" panose="02010609060101010101" pitchFamily="49" charset="-122"/>
              <a:ea typeface="楷体" panose="02010609060101010101" pitchFamily="49" charset="-122"/>
            </a:endParaRPr>
          </a:p>
          <a:p>
            <a:pPr>
              <a:lnSpc>
                <a:spcPct val="120000"/>
              </a:lnSpc>
            </a:pPr>
            <a:r>
              <a:rPr lang="en-US" sz="3200" b="1">
                <a:solidFill>
                  <a:prstClr val="black"/>
                </a:solidFill>
                <a:latin typeface="楷体" panose="02010609060101010101" pitchFamily="49" charset="-122"/>
                <a:ea typeface="楷体" panose="02010609060101010101" pitchFamily="49" charset="-122"/>
              </a:rPr>
              <a:t> </a:t>
            </a:r>
            <a:r>
              <a:rPr lang="en-US" sz="3200" b="1" smtClean="0">
                <a:solidFill>
                  <a:prstClr val="black"/>
                </a:solidFill>
                <a:latin typeface="楷体" panose="02010609060101010101" pitchFamily="49" charset="-122"/>
                <a:ea typeface="楷体" panose="02010609060101010101" pitchFamily="49" charset="-122"/>
              </a:rPr>
              <a:t>   </a:t>
            </a:r>
            <a:r>
              <a:rPr sz="3200" b="1" smtClean="0">
                <a:solidFill>
                  <a:prstClr val="black"/>
                </a:solidFill>
                <a:latin typeface="楷体" panose="02010609060101010101" pitchFamily="49" charset="-122"/>
                <a:ea typeface="楷体" panose="02010609060101010101" pitchFamily="49" charset="-122"/>
              </a:rPr>
              <a:t>李白存世诗文千余篇</a:t>
            </a:r>
            <a:r>
              <a:rPr sz="3200" b="1" dirty="0">
                <a:solidFill>
                  <a:prstClr val="black"/>
                </a:solidFill>
                <a:latin typeface="楷体" panose="02010609060101010101" pitchFamily="49" charset="-122"/>
                <a:ea typeface="楷体" panose="02010609060101010101" pitchFamily="49" charset="-122"/>
              </a:rPr>
              <a:t>，有《李太白集》</a:t>
            </a:r>
            <a:r>
              <a:rPr sz="3200" b="1">
                <a:solidFill>
                  <a:prstClr val="black"/>
                </a:solidFill>
                <a:latin typeface="楷体" panose="02010609060101010101" pitchFamily="49" charset="-122"/>
                <a:ea typeface="楷体" panose="02010609060101010101" pitchFamily="49" charset="-122"/>
              </a:rPr>
              <a:t>传世</a:t>
            </a:r>
            <a:r>
              <a:rPr sz="3200" b="1" smtClean="0">
                <a:solidFill>
                  <a:prstClr val="black"/>
                </a:solidFill>
                <a:latin typeface="楷体" panose="02010609060101010101" pitchFamily="49" charset="-122"/>
                <a:ea typeface="楷体" panose="02010609060101010101" pitchFamily="49" charset="-122"/>
              </a:rPr>
              <a:t>。</a:t>
            </a:r>
            <a:endParaRPr sz="3200" b="1" dirty="0">
              <a:solidFill>
                <a:prstClr val="black"/>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3"/>
          <a:stretch>
            <a:fillRect/>
          </a:stretch>
        </p:blipFill>
        <p:spPr>
          <a:xfrm>
            <a:off x="6228184" y="915670"/>
            <a:ext cx="2257919" cy="324961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512" y="771550"/>
            <a:ext cx="8784976" cy="3046988"/>
          </a:xfrm>
          <a:prstGeom prst="rect">
            <a:avLst/>
          </a:prstGeom>
        </p:spPr>
        <p:txBody>
          <a:bodyPr wrap="square">
            <a:spAutoFit/>
          </a:bodyPr>
          <a:lstStyle>
            <a:defPPr>
              <a:defRPr lang="zh-CN"/>
            </a:defPPr>
            <a:lvl1pPr>
              <a:lnSpc>
                <a:spcPct val="120000"/>
              </a:lnSpc>
              <a:defRPr sz="4000" b="1">
                <a:latin typeface="楷体" pitchFamily="49" charset="-122"/>
                <a:ea typeface="楷体" pitchFamily="49" charset="-122"/>
              </a:defRPr>
            </a:lvl1pPr>
          </a:lstStyle>
          <a:p>
            <a:r>
              <a:rPr lang="zh-CN" altLang="en-US" sz="3200" smtClean="0"/>
              <a:t>    如</a:t>
            </a:r>
            <a:r>
              <a:rPr lang="en-US" altLang="zh-CN" sz="3200"/>
              <a:t>《</a:t>
            </a:r>
            <a:r>
              <a:rPr lang="zh-CN" altLang="en-US" sz="3200" dirty="0"/>
              <a:t>军神</a:t>
            </a:r>
            <a:r>
              <a:rPr lang="en-US" altLang="zh-CN" sz="3200" dirty="0"/>
              <a:t>》</a:t>
            </a:r>
            <a:r>
              <a:rPr lang="zh-CN" altLang="en-US" sz="3200"/>
              <a:t>一文，</a:t>
            </a:r>
            <a:r>
              <a:rPr lang="zh-CN" altLang="en-US" sz="3200" dirty="0"/>
              <a:t>从刘伯承平静地回答沃克医生的话“眼睛离脑子太近，我担心施行麻醉会影响脑神经。而我，今后需要一个非常清醒的大脑”，我们可以感受到刘伯承顽强的意志和坚定的信念。</a:t>
            </a:r>
          </a:p>
        </p:txBody>
      </p:sp>
      <p:cxnSp>
        <p:nvCxnSpPr>
          <p:cNvPr id="3" name="直接连接符 2"/>
          <p:cNvCxnSpPr/>
          <p:nvPr/>
        </p:nvCxnSpPr>
        <p:spPr>
          <a:xfrm>
            <a:off x="2397034" y="1923678"/>
            <a:ext cx="656745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23528" y="2571750"/>
            <a:ext cx="864096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51520" y="3075806"/>
            <a:ext cx="64807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355976" y="3124652"/>
            <a:ext cx="4536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1520" y="3723878"/>
            <a:ext cx="136815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文本框 6"/>
          <p:cNvSpPr txBox="1"/>
          <p:nvPr/>
        </p:nvSpPr>
        <p:spPr>
          <a:xfrm>
            <a:off x="3535247" y="3721043"/>
            <a:ext cx="2073506" cy="732508"/>
          </a:xfrm>
          <a:prstGeom prst="rect">
            <a:avLst/>
          </a:prstGeom>
          <a:solidFill>
            <a:srgbClr val="00B050">
              <a:alpha val="10000"/>
            </a:srgbClr>
          </a:solidFill>
          <a:ln>
            <a:solidFill>
              <a:srgbClr val="92D050"/>
            </a:solidFill>
            <a:prstDash val="solid"/>
          </a:ln>
        </p:spPr>
        <p:txBody>
          <a:bodyPr wrap="square" rtlCol="0">
            <a:spAutoFit/>
          </a:bodyPr>
          <a:lstStyle>
            <a:defPPr>
              <a:defRPr lang="zh-CN"/>
            </a:defPPr>
            <a:lvl1pPr defTabSz="685800">
              <a:defRPr sz="3600" b="1">
                <a:latin typeface="+mn-ea"/>
              </a:defRPr>
            </a:lvl1pPr>
          </a:lstStyle>
          <a:p>
            <a:pPr>
              <a:lnSpc>
                <a:spcPct val="130000"/>
              </a:lnSpc>
            </a:pPr>
            <a:r>
              <a:rPr lang="zh-CN" altLang="en-US" sz="3200" smtClean="0"/>
              <a:t>语言描写</a:t>
            </a:r>
            <a:endParaRPr lang="zh-CN" altLang="en-US" sz="3200" dirty="0"/>
          </a:p>
        </p:txBody>
      </p:sp>
    </p:spTree>
    <p:extLst>
      <p:ext uri="{BB962C8B-B14F-4D97-AF65-F5344CB8AC3E}">
        <p14:creationId xmlns:p14="http://schemas.microsoft.com/office/powerpoint/2010/main" val="24610717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p:nvPr/>
        </p:nvSpPr>
        <p:spPr>
          <a:xfrm>
            <a:off x="856699" y="1326272"/>
            <a:ext cx="7459717" cy="739990"/>
          </a:xfrm>
          <a:prstGeom prst="flowChartAlternateProcess">
            <a:avLst/>
          </a:prstGeom>
        </p:spPr>
        <p:txBody>
          <a:bodyPr wrap="square">
            <a:spAutoFit/>
          </a:bodyPr>
          <a:lstStyle/>
          <a:p>
            <a:pPr>
              <a:lnSpc>
                <a:spcPct val="120000"/>
              </a:lnSpc>
            </a:pPr>
            <a:r>
              <a:rPr lang="zh-CN" altLang="en-US" sz="3600" b="1">
                <a:latin typeface="楷体" pitchFamily="49" charset="-122"/>
                <a:ea typeface="楷体" pitchFamily="49" charset="-122"/>
              </a:rPr>
              <a:t>故人西</a:t>
            </a:r>
            <a:r>
              <a:rPr lang="zh-CN" altLang="en-US" sz="3600" b="1" smtClean="0">
                <a:latin typeface="楷体" pitchFamily="49" charset="-122"/>
                <a:ea typeface="楷体" pitchFamily="49" charset="-122"/>
              </a:rPr>
              <a:t>辞黄鹤楼，烟花三月下</a:t>
            </a:r>
            <a:r>
              <a:rPr lang="zh-CN" altLang="en-US" sz="3600" b="1">
                <a:latin typeface="楷体" pitchFamily="49" charset="-122"/>
                <a:ea typeface="楷体" pitchFamily="49" charset="-122"/>
              </a:rPr>
              <a:t>扬州</a:t>
            </a:r>
            <a:r>
              <a:rPr lang="zh-CN" altLang="en-US" sz="3600" b="1" smtClean="0">
                <a:latin typeface="楷体" pitchFamily="49" charset="-122"/>
                <a:ea typeface="楷体" pitchFamily="49" charset="-122"/>
              </a:rPr>
              <a:t>。</a:t>
            </a:r>
            <a:endParaRPr lang="en-US" altLang="zh-CN" sz="3600" b="1" smtClean="0">
              <a:latin typeface="楷体" pitchFamily="49" charset="-122"/>
              <a:ea typeface="楷体" pitchFamily="49" charset="-122"/>
            </a:endParaRPr>
          </a:p>
        </p:txBody>
      </p:sp>
      <p:sp>
        <p:nvSpPr>
          <p:cNvPr id="5" name="矩形 4"/>
          <p:cNvSpPr/>
          <p:nvPr/>
        </p:nvSpPr>
        <p:spPr>
          <a:xfrm>
            <a:off x="360040" y="3003798"/>
            <a:ext cx="8676456" cy="1477328"/>
          </a:xfrm>
          <a:prstGeom prst="rect">
            <a:avLst/>
          </a:prstGeom>
        </p:spPr>
        <p:txBody>
          <a:bodyPr wrap="square">
            <a:spAutoFit/>
          </a:bodyPr>
          <a:lstStyle/>
          <a:p>
            <a:r>
              <a:rPr lang="zh-CN" altLang="en-US" sz="3000" b="1" smtClean="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3000" b="1">
                <a:solidFill>
                  <a:prstClr val="black"/>
                </a:solidFill>
                <a:latin typeface="+mn-ea"/>
                <a:cs typeface="楷体" panose="02010609060101010101" pitchFamily="49" charset="-122"/>
              </a:rPr>
              <a:t>大意：友人在黄鹤楼与我辞别，在柳絮如烟、繁花似锦的阳春三月去扬州远游</a:t>
            </a:r>
            <a:r>
              <a:rPr lang="zh-CN" altLang="en-US" sz="3000" b="1" smtClean="0">
                <a:solidFill>
                  <a:prstClr val="black"/>
                </a:solidFill>
                <a:latin typeface="+mn-ea"/>
                <a:cs typeface="楷体" panose="02010609060101010101" pitchFamily="49" charset="-122"/>
              </a:rPr>
              <a:t>。</a:t>
            </a:r>
            <a:r>
              <a:rPr lang="zh-CN" altLang="en-US" sz="3000" b="1">
                <a:solidFill>
                  <a:prstClr val="black"/>
                </a:solidFill>
                <a:latin typeface="+mn-ea"/>
                <a:cs typeface="楷体" panose="02010609060101010101" pitchFamily="49" charset="-122"/>
              </a:rPr>
              <a:t>孤船帆影渐渐消失在碧空尽头，只看见滚滚长江向天际奔流</a:t>
            </a:r>
            <a:r>
              <a:rPr lang="zh-CN" altLang="en-US" sz="3000" b="1" smtClean="0">
                <a:solidFill>
                  <a:prstClr val="black"/>
                </a:solidFill>
                <a:latin typeface="+mn-ea"/>
                <a:cs typeface="楷体" panose="02010609060101010101" pitchFamily="49" charset="-122"/>
              </a:rPr>
              <a:t>。</a:t>
            </a:r>
            <a:endParaRPr lang="zh-CN" altLang="en-US" sz="3000" b="1">
              <a:solidFill>
                <a:prstClr val="black"/>
              </a:solidFill>
              <a:latin typeface="+mn-ea"/>
              <a:cs typeface="楷体" panose="02010609060101010101" pitchFamily="49" charset="-122"/>
            </a:endParaRPr>
          </a:p>
        </p:txBody>
      </p:sp>
      <p:sp>
        <p:nvSpPr>
          <p:cNvPr id="7" name="流程图: 可选过程 6"/>
          <p:cNvSpPr/>
          <p:nvPr/>
        </p:nvSpPr>
        <p:spPr>
          <a:xfrm>
            <a:off x="856699" y="1975776"/>
            <a:ext cx="7416824" cy="739990"/>
          </a:xfrm>
          <a:prstGeom prst="flowChartAlternateProcess">
            <a:avLst/>
          </a:prstGeom>
        </p:spPr>
        <p:txBody>
          <a:bodyPr wrap="square">
            <a:spAutoFit/>
          </a:bodyPr>
          <a:lstStyle/>
          <a:p>
            <a:pPr>
              <a:lnSpc>
                <a:spcPct val="120000"/>
              </a:lnSpc>
            </a:pPr>
            <a:r>
              <a:rPr lang="zh-CN" altLang="en-US" sz="3600" b="1">
                <a:latin typeface="楷体" pitchFamily="49" charset="-122"/>
                <a:ea typeface="楷体" pitchFamily="49" charset="-122"/>
              </a:rPr>
              <a:t>孤</a:t>
            </a:r>
            <a:r>
              <a:rPr lang="zh-CN" altLang="en-US" sz="3600" b="1" smtClean="0">
                <a:latin typeface="楷体" pitchFamily="49" charset="-122"/>
                <a:ea typeface="楷体" pitchFamily="49" charset="-122"/>
              </a:rPr>
              <a:t>帆远影碧空</a:t>
            </a:r>
            <a:r>
              <a:rPr lang="zh-CN" altLang="en-US" sz="3600" b="1">
                <a:latin typeface="楷体" pitchFamily="49" charset="-122"/>
                <a:ea typeface="楷体" pitchFamily="49" charset="-122"/>
              </a:rPr>
              <a:t>尽</a:t>
            </a:r>
            <a:r>
              <a:rPr lang="zh-CN" altLang="en-US" sz="3600" b="1" smtClean="0">
                <a:latin typeface="楷体" pitchFamily="49" charset="-122"/>
                <a:ea typeface="楷体" pitchFamily="49" charset="-122"/>
              </a:rPr>
              <a:t>，唯见长江天际</a:t>
            </a:r>
            <a:r>
              <a:rPr lang="zh-CN" altLang="en-US" sz="3600" b="1">
                <a:latin typeface="楷体" pitchFamily="49" charset="-122"/>
                <a:ea typeface="楷体" pitchFamily="49" charset="-122"/>
              </a:rPr>
              <a:t>流。</a:t>
            </a:r>
            <a:endParaRPr lang="zh-CN" altLang="en-US" sz="3600" b="1" dirty="0">
              <a:solidFill>
                <a:schemeClr val="tx1"/>
              </a:solidFill>
              <a:latin typeface="楷体" pitchFamily="49" charset="-122"/>
              <a:ea typeface="楷体" pitchFamily="49" charset="-122"/>
            </a:endParaRPr>
          </a:p>
        </p:txBody>
      </p:sp>
      <p:sp>
        <p:nvSpPr>
          <p:cNvPr id="9" name="椭圆 8"/>
          <p:cNvSpPr/>
          <p:nvPr/>
        </p:nvSpPr>
        <p:spPr>
          <a:xfrm>
            <a:off x="4586556" y="1390757"/>
            <a:ext cx="2001667" cy="677954"/>
          </a:xfrm>
          <a:prstGeom prst="ellipse">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88947" y="656169"/>
            <a:ext cx="3931325" cy="617092"/>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10000"/>
              </a:lnSpc>
            </a:pPr>
            <a:r>
              <a:rPr lang="zh-CN" altLang="en-US" sz="3100" b="1">
                <a:latin typeface="+mn-ea"/>
              </a:rPr>
              <a:t>暮春时节、花开之季</a:t>
            </a:r>
            <a:endParaRPr lang="zh-CN" altLang="en-US" sz="3100" b="1" dirty="0">
              <a:latin typeface="+mn-ea"/>
            </a:endParaRPr>
          </a:p>
        </p:txBody>
      </p:sp>
      <p:sp>
        <p:nvSpPr>
          <p:cNvPr id="12" name="圆角矩形 11"/>
          <p:cNvSpPr/>
          <p:nvPr/>
        </p:nvSpPr>
        <p:spPr>
          <a:xfrm>
            <a:off x="360040" y="464772"/>
            <a:ext cx="1475656" cy="541119"/>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3200" b="1" smtClean="0"/>
              <a:t>大 意</a:t>
            </a:r>
            <a:endParaRPr lang="zh-CN" altLang="en-US" sz="3200" b="1" dirty="0"/>
          </a:p>
        </p:txBody>
      </p:sp>
    </p:spTree>
    <p:extLst>
      <p:ext uri="{BB962C8B-B14F-4D97-AF65-F5344CB8AC3E}">
        <p14:creationId xmlns:p14="http://schemas.microsoft.com/office/powerpoint/2010/main" val="14218707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63888" y="1317529"/>
            <a:ext cx="5328592" cy="3342453"/>
          </a:xfrm>
          <a:prstGeom prst="rect">
            <a:avLst/>
          </a:prstGeom>
          <a:noFill/>
          <a:ln w="12700" cmpd="sng">
            <a:solidFill>
              <a:srgbClr val="2E2ED0"/>
            </a:solidFill>
            <a:prstDash val="lgDashDot"/>
          </a:ln>
        </p:spPr>
        <p:txBody>
          <a:bodyPr wrap="square" rtlCol="0">
            <a:spAutoFit/>
          </a:bodyPr>
          <a:lstStyle>
            <a:defPPr>
              <a:defRPr lang="zh-CN"/>
            </a:defPPr>
            <a:lvl1pPr fontAlgn="auto">
              <a:lnSpc>
                <a:spcPct val="110000"/>
              </a:lnSpc>
              <a:defRPr sz="3200" b="1">
                <a:latin typeface="楷体" panose="02010609060101010101" pitchFamily="49" charset="-122"/>
                <a:ea typeface="楷体" panose="02010609060101010101" pitchFamily="49" charset="-122"/>
                <a:cs typeface="楷体" panose="02010609060101010101" pitchFamily="49" charset="-122"/>
              </a:defRPr>
            </a:lvl1pPr>
          </a:lstStyle>
          <a:p>
            <a:r>
              <a:rPr lang="zh-CN" altLang="en-US" smtClean="0"/>
              <a:t>    这</a:t>
            </a:r>
            <a:r>
              <a:rPr lang="zh-CN" altLang="en-US" dirty="0"/>
              <a:t>是一首送别诗。开头</a:t>
            </a:r>
            <a:r>
              <a:rPr lang="zh-CN" altLang="en-US"/>
              <a:t>两句意境</a:t>
            </a:r>
            <a:r>
              <a:rPr lang="zh-CN" altLang="en-US" dirty="0"/>
              <a:t>优美，文字</a:t>
            </a:r>
            <a:r>
              <a:rPr lang="zh-CN" altLang="en-US"/>
              <a:t>绮丽</a:t>
            </a:r>
            <a:r>
              <a:rPr lang="zh-CN" altLang="en-US" smtClean="0"/>
              <a:t>，。</a:t>
            </a:r>
            <a:r>
              <a:rPr lang="zh-CN" altLang="en-US" dirty="0"/>
              <a:t>诗的后</a:t>
            </a:r>
            <a:r>
              <a:rPr lang="zh-CN" altLang="en-US"/>
              <a:t>两句通过写一叶小舟在江面上逐渐远去的景象，体现了诗人</a:t>
            </a:r>
            <a:r>
              <a:rPr lang="zh-CN" altLang="en-US">
                <a:solidFill>
                  <a:srgbClr val="FF0000"/>
                </a:solidFill>
              </a:rPr>
              <a:t>目送友人时的离情别绪</a:t>
            </a:r>
            <a:r>
              <a:rPr lang="zh-CN" altLang="en-US"/>
              <a:t>。</a:t>
            </a:r>
            <a:endParaRPr lang="zh-CN" altLang="en-US" dirty="0"/>
          </a:p>
        </p:txBody>
      </p:sp>
      <p:pic>
        <p:nvPicPr>
          <p:cNvPr id="7" name="图片 6"/>
          <p:cNvPicPr>
            <a:picLocks noChangeAspect="1"/>
          </p:cNvPicPr>
          <p:nvPr/>
        </p:nvPicPr>
        <p:blipFill rotWithShape="1">
          <a:blip r:embed="rId2"/>
          <a:srcRect r="3346"/>
          <a:stretch/>
        </p:blipFill>
        <p:spPr>
          <a:xfrm>
            <a:off x="363428" y="1851670"/>
            <a:ext cx="2884597" cy="2592288"/>
          </a:xfrm>
          <a:prstGeom prst="rect">
            <a:avLst/>
          </a:prstGeom>
          <a:ln>
            <a:noFill/>
          </a:ln>
          <a:effectLst>
            <a:outerShdw blurRad="292100" dist="139700" dir="2700000" algn="tl" rotWithShape="0">
              <a:srgbClr val="333333">
                <a:alpha val="65000"/>
              </a:srgbClr>
            </a:outerShdw>
          </a:effectLst>
        </p:spPr>
      </p:pic>
      <p:sp>
        <p:nvSpPr>
          <p:cNvPr id="8" name="圆角矩形 7"/>
          <p:cNvSpPr/>
          <p:nvPr/>
        </p:nvSpPr>
        <p:spPr>
          <a:xfrm>
            <a:off x="360040" y="464772"/>
            <a:ext cx="2051720" cy="541119"/>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3200" b="1" smtClean="0"/>
              <a:t>蕴含感情</a:t>
            </a:r>
            <a:endParaRPr lang="zh-CN" altLang="en-US" sz="3200" b="1"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 y="0"/>
            <a:ext cx="9139428" cy="5143500"/>
          </a:xfrm>
          <a:prstGeom prst="rect">
            <a:avLst/>
          </a:prstGeom>
        </p:spPr>
      </p:pic>
      <p:sp>
        <p:nvSpPr>
          <p:cNvPr id="4" name="文本框 3"/>
          <p:cNvSpPr txBox="1"/>
          <p:nvPr/>
        </p:nvSpPr>
        <p:spPr>
          <a:xfrm>
            <a:off x="883562" y="1419622"/>
            <a:ext cx="7369325" cy="1107996"/>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grpSp>
        <p:nvGrpSpPr>
          <p:cNvPr id="5" name="组合 4"/>
          <p:cNvGrpSpPr/>
          <p:nvPr/>
        </p:nvGrpSpPr>
        <p:grpSpPr>
          <a:xfrm>
            <a:off x="6968256" y="-1"/>
            <a:ext cx="1927372" cy="771551"/>
            <a:chOff x="6968256" y="-1"/>
            <a:chExt cx="1927372" cy="771551"/>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r="5468"/>
            <a:stretch>
              <a:fillRect/>
            </a:stretch>
          </p:blipFill>
          <p:spPr>
            <a:xfrm>
              <a:off x="6968256" y="-1"/>
              <a:ext cx="961585" cy="771551"/>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9408" y="124932"/>
              <a:ext cx="1346220" cy="553738"/>
            </a:xfrm>
            <a:prstGeom prst="rect">
              <a:avLst/>
            </a:prstGeom>
          </p:spPr>
        </p:pic>
        <p:sp>
          <p:nvSpPr>
            <p:cNvPr id="8" name="文本框 35"/>
            <p:cNvSpPr txBox="1"/>
            <p:nvPr/>
          </p:nvSpPr>
          <p:spPr>
            <a:xfrm>
              <a:off x="7164288" y="509940"/>
              <a:ext cx="981359" cy="261610"/>
            </a:xfrm>
            <a:prstGeom prst="rect">
              <a:avLst/>
            </a:prstGeom>
            <a:noFill/>
          </p:spPr>
          <p:txBody>
            <a:bodyPr wrap="none" rtlCol="0">
              <a:spAutoFit/>
            </a:bodyPr>
            <a:lstStyle/>
            <a:p>
              <a:pPr algn="dist"/>
              <a:r>
                <a:rPr kumimoji="1" lang="en-US" altLang="zh-CN" sz="1050" dirty="0">
                  <a:solidFill>
                    <a:prstClr val="white">
                      <a:lumMod val="75000"/>
                    </a:prstClr>
                  </a:solidFill>
                </a:rPr>
                <a:t>QICAIKETANG</a:t>
              </a:r>
              <a:endParaRPr kumimoji="1" lang="zh-CN" altLang="en-US" sz="1050" dirty="0">
                <a:solidFill>
                  <a:prstClr val="white">
                    <a:lumMod val="75000"/>
                  </a:prstClr>
                </a:solidFill>
              </a:endParaRP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7544" y="699542"/>
            <a:ext cx="8208912" cy="3046988"/>
          </a:xfrm>
          <a:prstGeom prst="rect">
            <a:avLst/>
          </a:prstGeom>
        </p:spPr>
        <p:txBody>
          <a:bodyPr wrap="square">
            <a:spAutoFit/>
          </a:bodyPr>
          <a:lstStyle>
            <a:defPPr>
              <a:defRPr lang="zh-CN"/>
            </a:defPPr>
            <a:lvl1pPr>
              <a:lnSpc>
                <a:spcPct val="120000"/>
              </a:lnSpc>
              <a:defRPr sz="3200" b="1">
                <a:latin typeface="楷体" pitchFamily="49" charset="-122"/>
                <a:ea typeface="楷体" pitchFamily="49" charset="-122"/>
              </a:defRPr>
            </a:lvl1pPr>
          </a:lstStyle>
          <a:p>
            <a:r>
              <a:rPr lang="zh-CN" altLang="en-US" smtClean="0"/>
              <a:t>    此外</a:t>
            </a:r>
            <a:r>
              <a:rPr lang="zh-CN" altLang="en-US" dirty="0"/>
              <a:t>，课文着力刻画了沃克医生的一系列变化，从“冷冷地问”到“目光柔和下来”，再到“脸上浮现出慈祥的神情”，我们能感受到他对刘伯承从冷漠到赞许、钦佩的内心变化。</a:t>
            </a:r>
          </a:p>
        </p:txBody>
      </p:sp>
      <p:cxnSp>
        <p:nvCxnSpPr>
          <p:cNvPr id="3" name="直接连接符 2"/>
          <p:cNvCxnSpPr/>
          <p:nvPr/>
        </p:nvCxnSpPr>
        <p:spPr>
          <a:xfrm>
            <a:off x="2195736" y="1851670"/>
            <a:ext cx="590465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23528" y="2523130"/>
            <a:ext cx="72728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文本框 6"/>
          <p:cNvSpPr txBox="1"/>
          <p:nvPr/>
        </p:nvSpPr>
        <p:spPr>
          <a:xfrm>
            <a:off x="3405957" y="3739926"/>
            <a:ext cx="2073506" cy="641714"/>
          </a:xfrm>
          <a:prstGeom prst="rect">
            <a:avLst/>
          </a:prstGeom>
          <a:solidFill>
            <a:srgbClr val="00B050">
              <a:alpha val="10000"/>
            </a:srgbClr>
          </a:solidFill>
          <a:ln>
            <a:solidFill>
              <a:srgbClr val="92D050"/>
            </a:solidFill>
            <a:prstDash val="solid"/>
          </a:ln>
        </p:spPr>
        <p:txBody>
          <a:bodyPr wrap="square" rtlCol="0">
            <a:spAutoFit/>
          </a:bodyPr>
          <a:lstStyle>
            <a:defPPr>
              <a:defRPr lang="zh-CN"/>
            </a:defPPr>
            <a:lvl1pPr defTabSz="685800">
              <a:defRPr sz="3600" b="1">
                <a:latin typeface="+mn-ea"/>
              </a:defRPr>
            </a:lvl1pPr>
          </a:lstStyle>
          <a:p>
            <a:pPr algn="ctr">
              <a:lnSpc>
                <a:spcPct val="130000"/>
              </a:lnSpc>
            </a:pPr>
            <a:r>
              <a:rPr lang="zh-CN" altLang="en-US" sz="3200" smtClean="0"/>
              <a:t>神态描写</a:t>
            </a:r>
            <a:endParaRPr lang="zh-CN" altLang="en-US" sz="3200" dirty="0"/>
          </a:p>
        </p:txBody>
      </p:sp>
    </p:spTree>
    <p:extLst>
      <p:ext uri="{BB962C8B-B14F-4D97-AF65-F5344CB8AC3E}">
        <p14:creationId xmlns:p14="http://schemas.microsoft.com/office/powerpoint/2010/main" val="36624155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3908" y="1851670"/>
            <a:ext cx="7656145" cy="1865126"/>
          </a:xfrm>
          <a:prstGeom prst="rect">
            <a:avLst/>
          </a:prstGeom>
        </p:spPr>
        <p:txBody>
          <a:bodyPr wrap="square">
            <a:spAutoFit/>
          </a:bodyPr>
          <a:lstStyle>
            <a:defPPr>
              <a:defRPr lang="zh-CN"/>
            </a:defPPr>
            <a:lvl1pPr>
              <a:lnSpc>
                <a:spcPct val="120000"/>
              </a:lnSpc>
              <a:defRPr sz="3200" b="1">
                <a:latin typeface="楷体" pitchFamily="49" charset="-122"/>
                <a:ea typeface="楷体" pitchFamily="49" charset="-122"/>
              </a:defRPr>
            </a:lvl1pPr>
          </a:lstStyle>
          <a:p>
            <a:r>
              <a:rPr lang="en-US" altLang="zh-CN" smtClean="0"/>
              <a:t>    </a:t>
            </a:r>
            <a:r>
              <a:rPr lang="zh-CN" altLang="zh-CN" smtClean="0"/>
              <a:t>他们</a:t>
            </a:r>
            <a:r>
              <a:rPr lang="zh-CN" altLang="zh-CN" dirty="0"/>
              <a:t>之中有一个，左手拿着一个木柄榴弹，右手拉出榴弹中的引线，双脚拉开一步，做出要抛掷的姿势。</a:t>
            </a:r>
            <a:endParaRPr lang="zh-CN" altLang="en-US" dirty="0"/>
          </a:p>
        </p:txBody>
      </p:sp>
      <p:sp>
        <p:nvSpPr>
          <p:cNvPr id="5" name="流程图: 可选过程 4"/>
          <p:cNvSpPr/>
          <p:nvPr/>
        </p:nvSpPr>
        <p:spPr>
          <a:xfrm>
            <a:off x="323528" y="451639"/>
            <a:ext cx="8856985" cy="1328023"/>
          </a:xfrm>
          <a:prstGeom prst="flowChartAlternateProcess">
            <a:avLst/>
          </a:prstGeom>
          <a:noFill/>
        </p:spPr>
        <p:txBody>
          <a:bodyPr wrap="square" rtlCol="0" anchor="t">
            <a:spAutoFit/>
          </a:bodyPr>
          <a:lstStyle/>
          <a:p>
            <a:r>
              <a:rPr kumimoji="1" lang="zh-CN" altLang="en-US" sz="3600" smtClean="0">
                <a:latin typeface="黑体" panose="02010609060101010101" charset="-122"/>
                <a:ea typeface="黑体" panose="02010609060101010101" charset="-122"/>
              </a:rPr>
              <a:t>    一起来交流本单元课文中运用了这些描写方法刻画人物内心活动的句子吧！</a:t>
            </a:r>
            <a:endParaRPr kumimoji="1" lang="zh-CN" altLang="en-US" sz="3600" dirty="0">
              <a:solidFill>
                <a:schemeClr val="tx1"/>
              </a:solidFill>
              <a:latin typeface="黑体" panose="02010609060101010101" charset="-122"/>
              <a:ea typeface="黑体" panose="02010609060101010101" charset="-122"/>
            </a:endParaRPr>
          </a:p>
        </p:txBody>
      </p:sp>
      <p:sp>
        <p:nvSpPr>
          <p:cNvPr id="4" name="矩形 3"/>
          <p:cNvSpPr/>
          <p:nvPr/>
        </p:nvSpPr>
        <p:spPr>
          <a:xfrm>
            <a:off x="699192" y="3788804"/>
            <a:ext cx="7761240" cy="732508"/>
          </a:xfrm>
          <a:prstGeom prst="rect">
            <a:avLst/>
          </a:prstGeom>
          <a:solidFill>
            <a:srgbClr val="00B050">
              <a:alpha val="10000"/>
            </a:srgbClr>
          </a:solidFill>
          <a:ln>
            <a:solidFill>
              <a:srgbClr val="92D050"/>
            </a:solidFill>
            <a:prstDash val="solid"/>
          </a:ln>
        </p:spPr>
        <p:txBody>
          <a:bodyPr wrap="square" rtlCol="0">
            <a:spAutoFit/>
          </a:bodyPr>
          <a:lstStyle/>
          <a:p>
            <a:pPr algn="ctr" defTabSz="685800">
              <a:lnSpc>
                <a:spcPct val="130000"/>
              </a:lnSpc>
            </a:pPr>
            <a:r>
              <a:rPr lang="zh-CN" altLang="en-US" sz="3200" b="1" smtClean="0">
                <a:latin typeface="+mn-ea"/>
              </a:rPr>
              <a:t>动作描写，</a:t>
            </a:r>
            <a:r>
              <a:rPr lang="zh-CN" altLang="en-US" sz="3200" b="1">
                <a:latin typeface="+mn-ea"/>
              </a:rPr>
              <a:t>写出</a:t>
            </a:r>
            <a:r>
              <a:rPr lang="zh-CN" altLang="en-US" sz="3200" b="1" smtClean="0">
                <a:latin typeface="+mn-ea"/>
              </a:rPr>
              <a:t>了兵士的穷凶极恶。</a:t>
            </a:r>
            <a:endParaRPr lang="zh-CN" altLang="en-US" sz="3200" b="1" dirty="0">
              <a:latin typeface="+mn-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576" y="950083"/>
            <a:ext cx="7848872" cy="1421928"/>
          </a:xfrm>
          <a:prstGeom prst="rect">
            <a:avLst/>
          </a:prstGeom>
        </p:spPr>
        <p:txBody>
          <a:bodyPr wrap="square">
            <a:spAutoFit/>
          </a:bodyPr>
          <a:lstStyle>
            <a:defPPr>
              <a:defRPr lang="zh-CN"/>
            </a:defPPr>
            <a:lvl1pPr>
              <a:lnSpc>
                <a:spcPct val="120000"/>
              </a:lnSpc>
              <a:defRPr sz="3200" b="1">
                <a:latin typeface="楷体" pitchFamily="49" charset="-122"/>
                <a:ea typeface="楷体" pitchFamily="49" charset="-122"/>
              </a:defRPr>
            </a:lvl1pPr>
          </a:lstStyle>
          <a:p>
            <a:r>
              <a:rPr lang="zh-CN" altLang="en-US" sz="3600" smtClean="0"/>
              <a:t>    “</a:t>
            </a:r>
            <a:r>
              <a:rPr lang="zh-CN" altLang="en-US" sz="3600" dirty="0"/>
              <a:t>岸英！岸英</a:t>
            </a:r>
            <a:r>
              <a:rPr lang="zh-CN" altLang="en-US" sz="3600"/>
              <a:t>！”毛主席用</a:t>
            </a:r>
            <a:r>
              <a:rPr lang="zh-CN" altLang="en-US" sz="3600" dirty="0"/>
              <a:t>食指按着紧锁的眉头，情不自禁地喃喃着。</a:t>
            </a:r>
          </a:p>
        </p:txBody>
      </p:sp>
      <p:sp>
        <p:nvSpPr>
          <p:cNvPr id="5" name="矩形 4"/>
          <p:cNvSpPr/>
          <p:nvPr/>
        </p:nvSpPr>
        <p:spPr>
          <a:xfrm>
            <a:off x="547364" y="2906303"/>
            <a:ext cx="8265296" cy="1372683"/>
          </a:xfrm>
          <a:prstGeom prst="rect">
            <a:avLst/>
          </a:prstGeom>
          <a:solidFill>
            <a:srgbClr val="00B050">
              <a:alpha val="10000"/>
            </a:srgbClr>
          </a:solidFill>
          <a:ln>
            <a:solidFill>
              <a:srgbClr val="92D050"/>
            </a:solidFill>
            <a:prstDash val="solid"/>
          </a:ln>
        </p:spPr>
        <p:txBody>
          <a:bodyPr wrap="square" rtlCol="0">
            <a:spAutoFit/>
          </a:bodyPr>
          <a:lstStyle/>
          <a:p>
            <a:pPr defTabSz="685800">
              <a:lnSpc>
                <a:spcPct val="130000"/>
              </a:lnSpc>
            </a:pPr>
            <a:r>
              <a:rPr lang="zh-CN" altLang="en-US" sz="3200" b="1" smtClean="0">
                <a:latin typeface="+mn-ea"/>
              </a:rPr>
              <a:t>    语言</a:t>
            </a:r>
            <a:r>
              <a:rPr lang="zh-CN" altLang="en-US" sz="3200" b="1">
                <a:latin typeface="+mn-ea"/>
              </a:rPr>
              <a:t>、神态、</a:t>
            </a:r>
            <a:r>
              <a:rPr lang="zh-CN" altLang="en-US" sz="3200" b="1" smtClean="0">
                <a:latin typeface="+mn-ea"/>
              </a:rPr>
              <a:t>动作描写，</a:t>
            </a:r>
            <a:r>
              <a:rPr lang="zh-CN" altLang="en-US" sz="3200" b="1">
                <a:latin typeface="+mn-ea"/>
              </a:rPr>
              <a:t>写出了毛泽东的悲痛心情。</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6"/>
          <p:cNvSpPr txBox="1"/>
          <p:nvPr/>
        </p:nvSpPr>
        <p:spPr>
          <a:xfrm>
            <a:off x="2692772" y="1549004"/>
            <a:ext cx="5977861" cy="1624484"/>
          </a:xfrm>
          <a:prstGeom prst="rect">
            <a:avLst/>
          </a:prstGeom>
          <a:noFill/>
        </p:spPr>
        <p:txBody>
          <a:bodyPr wrap="square" rtlCol="0" anchor="t">
            <a:spAutoFit/>
          </a:bodyPr>
          <a:lstStyle>
            <a:defPPr>
              <a:defRPr lang="zh-CN"/>
            </a:defPPr>
            <a:lvl1pPr>
              <a:defRPr kumimoji="1" sz="3600">
                <a:latin typeface="黑体" panose="02010609060101010101" charset="-122"/>
                <a:ea typeface="黑体" panose="02010609060101010101" charset="-122"/>
              </a:defRPr>
            </a:lvl1pPr>
          </a:lstStyle>
          <a:p>
            <a:pPr>
              <a:lnSpc>
                <a:spcPct val="150000"/>
              </a:lnSpc>
            </a:pPr>
            <a:r>
              <a:rPr lang="zh-CN" altLang="en-US" smtClean="0"/>
              <a:t>    结合本单元课文想一想：体会</a:t>
            </a:r>
            <a:r>
              <a:rPr lang="zh-CN" altLang="en-US"/>
              <a:t>人物内心有哪些方法呢？</a:t>
            </a:r>
            <a:endParaRPr lang="zh-CN" altLang="en-US" dirty="0"/>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6665" y="1419622"/>
            <a:ext cx="2160240" cy="3095777"/>
          </a:xfrm>
          <a:prstGeom prst="rect">
            <a:avLst/>
          </a:prstGeom>
        </p:spPr>
      </p:pic>
      <p:grpSp>
        <p:nvGrpSpPr>
          <p:cNvPr id="4" name="组合 3"/>
          <p:cNvGrpSpPr/>
          <p:nvPr/>
        </p:nvGrpSpPr>
        <p:grpSpPr>
          <a:xfrm>
            <a:off x="0" y="215313"/>
            <a:ext cx="2984241" cy="951719"/>
            <a:chOff x="-111985" y="-57194"/>
            <a:chExt cx="3427776" cy="1096420"/>
          </a:xfrm>
        </p:grpSpPr>
        <p:cxnSp>
          <p:nvCxnSpPr>
            <p:cNvPr id="5" name="直接连接符 4"/>
            <p:cNvCxnSpPr/>
            <p:nvPr/>
          </p:nvCxnSpPr>
          <p:spPr>
            <a:xfrm>
              <a:off x="635596" y="645368"/>
              <a:ext cx="0" cy="384721"/>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44339" y="1039226"/>
              <a:ext cx="1490427"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18742" y="178827"/>
              <a:ext cx="1397049"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315791" y="196658"/>
              <a:ext cx="0" cy="64107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8510" t="64450" r="63336" b="-6857"/>
            <a:stretch>
              <a:fillRect/>
            </a:stretch>
          </p:blipFill>
          <p:spPr>
            <a:xfrm>
              <a:off x="-111985" y="-57194"/>
              <a:ext cx="1152128" cy="914751"/>
            </a:xfrm>
            <a:prstGeom prst="rect">
              <a:avLst/>
            </a:prstGeom>
          </p:spPr>
        </p:pic>
      </p:grpSp>
      <p:sp>
        <p:nvSpPr>
          <p:cNvPr id="12" name="文本框 4"/>
          <p:cNvSpPr txBox="1"/>
          <p:nvPr/>
        </p:nvSpPr>
        <p:spPr>
          <a:xfrm>
            <a:off x="755576" y="540866"/>
            <a:ext cx="2892100" cy="598805"/>
          </a:xfrm>
          <a:prstGeom prst="rect">
            <a:avLst/>
          </a:prstGeom>
          <a:noFill/>
        </p:spPr>
        <p:txBody>
          <a:bodyPr wrap="square" rtlCol="0">
            <a:spAutoFit/>
          </a:bodyPr>
          <a:lstStyle/>
          <a:p>
            <a:r>
              <a:rPr lang="zh-CN" altLang="en-US" sz="3300" dirty="0" smtClean="0">
                <a:solidFill>
                  <a:prstClr val="black"/>
                </a:solidFill>
                <a:latin typeface="黑体" panose="02010609060101010101" pitchFamily="49" charset="-122"/>
                <a:ea typeface="黑体" panose="02010609060101010101" pitchFamily="49" charset="-122"/>
              </a:rPr>
              <a:t>词句段运用</a:t>
            </a:r>
            <a:endParaRPr lang="zh-CN" altLang="en-US" sz="3300"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48269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3695006" y="3864269"/>
            <a:ext cx="963962" cy="538551"/>
          </a:xfrm>
          <a:prstGeom prst="rect">
            <a:avLst/>
          </a:prstGeom>
          <a:effectLst>
            <a:outerShdw blurRad="50800" dist="38100" dir="8100000" sx="102000" sy="102000" algn="tr" rotWithShape="0">
              <a:prstClr val="black">
                <a:alpha val="66000"/>
              </a:prstClr>
            </a:outerShdw>
          </a:effectLst>
        </p:spPr>
      </p:pic>
      <p:sp>
        <p:nvSpPr>
          <p:cNvPr id="3" name="矩形 2"/>
          <p:cNvSpPr/>
          <p:nvPr/>
        </p:nvSpPr>
        <p:spPr>
          <a:xfrm>
            <a:off x="1691680" y="1034657"/>
            <a:ext cx="5832648" cy="847733"/>
          </a:xfrm>
          <a:prstGeom prst="rect">
            <a:avLst/>
          </a:prstGeom>
          <a:solidFill>
            <a:srgbClr val="00B050">
              <a:alpha val="10000"/>
            </a:srgbClr>
          </a:solidFill>
          <a:ln>
            <a:solidFill>
              <a:srgbClr val="92D050"/>
            </a:solidFill>
            <a:prstDash val="solid"/>
          </a:ln>
        </p:spPr>
        <p:txBody>
          <a:bodyPr wrap="square" rtlCol="0">
            <a:spAutoFit/>
          </a:bodyPr>
          <a:lstStyle/>
          <a:p>
            <a:pPr algn="ctr" defTabSz="685800">
              <a:lnSpc>
                <a:spcPct val="130000"/>
              </a:lnSpc>
            </a:pPr>
            <a:r>
              <a:rPr lang="zh-CN" altLang="en-US" sz="4400" b="1">
                <a:latin typeface="+mn-ea"/>
              </a:rPr>
              <a:t>抓人物描写的关键词</a:t>
            </a:r>
          </a:p>
        </p:txBody>
      </p:sp>
      <p:sp>
        <p:nvSpPr>
          <p:cNvPr id="4" name="矩形 3"/>
          <p:cNvSpPr/>
          <p:nvPr/>
        </p:nvSpPr>
        <p:spPr>
          <a:xfrm>
            <a:off x="1691680" y="2243433"/>
            <a:ext cx="4608512" cy="847733"/>
          </a:xfrm>
          <a:prstGeom prst="rect">
            <a:avLst/>
          </a:prstGeom>
          <a:solidFill>
            <a:srgbClr val="00B050">
              <a:alpha val="10000"/>
            </a:srgbClr>
          </a:solidFill>
          <a:ln>
            <a:solidFill>
              <a:srgbClr val="92D050"/>
            </a:solidFill>
            <a:prstDash val="solid"/>
          </a:ln>
        </p:spPr>
        <p:txBody>
          <a:bodyPr wrap="square" rtlCol="0">
            <a:spAutoFit/>
          </a:bodyPr>
          <a:lstStyle/>
          <a:p>
            <a:pPr algn="ctr" defTabSz="685800">
              <a:lnSpc>
                <a:spcPct val="130000"/>
              </a:lnSpc>
            </a:pPr>
            <a:r>
              <a:rPr lang="zh-CN" altLang="en-US" sz="4400" b="1">
                <a:latin typeface="+mn-ea"/>
              </a:rPr>
              <a:t>联系上下文</a:t>
            </a:r>
          </a:p>
        </p:txBody>
      </p:sp>
      <p:sp>
        <p:nvSpPr>
          <p:cNvPr id="5" name="矩形 4"/>
          <p:cNvSpPr/>
          <p:nvPr/>
        </p:nvSpPr>
        <p:spPr>
          <a:xfrm>
            <a:off x="1691680" y="3452209"/>
            <a:ext cx="4680520" cy="847733"/>
          </a:xfrm>
          <a:prstGeom prst="rect">
            <a:avLst/>
          </a:prstGeom>
          <a:solidFill>
            <a:srgbClr val="00B050">
              <a:alpha val="10000"/>
            </a:srgbClr>
          </a:solidFill>
          <a:ln>
            <a:solidFill>
              <a:srgbClr val="92D050"/>
            </a:solidFill>
            <a:prstDash val="solid"/>
          </a:ln>
        </p:spPr>
        <p:txBody>
          <a:bodyPr wrap="square" rtlCol="0">
            <a:spAutoFit/>
          </a:bodyPr>
          <a:lstStyle/>
          <a:p>
            <a:pPr algn="ctr" defTabSz="685800">
              <a:lnSpc>
                <a:spcPct val="130000"/>
              </a:lnSpc>
            </a:pPr>
            <a:r>
              <a:rPr lang="zh-CN" altLang="en-US" sz="4400" b="1">
                <a:latin typeface="+mn-ea"/>
              </a:rPr>
              <a:t>联系生活体验</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1755</Words>
  <Application>Microsoft Office PowerPoint</Application>
  <PresentationFormat>全屏显示(16:9)</PresentationFormat>
  <Paragraphs>129</Paragraphs>
  <Slides>42</Slides>
  <Notes>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Arial</vt:lpstr>
      <vt:lpstr>宋体</vt:lpstr>
      <vt:lpstr>黑体</vt:lpstr>
      <vt:lpstr>楷体</vt:lpstr>
      <vt:lpstr>微软雅黑</vt:lpstr>
      <vt:lpstr>Times New Roman</vt:lpstr>
      <vt:lpstr>汉语拼音</vt:lpstr>
      <vt:lpstr>造字工房悦黑演示版常规体</vt:lpstr>
      <vt:lpstr>Calibri</vt:lpstr>
      <vt:lpstr>Xingkai SC</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640</cp:revision>
  <dcterms:created xsi:type="dcterms:W3CDTF">2017-03-17T02:28:00Z</dcterms:created>
  <dcterms:modified xsi:type="dcterms:W3CDTF">2020-11-09T05:14:00Z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2052-10.8.2.6948</vt:lpwstr>
  </property>
</Properties>
</file>