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59"/>
  </p:notesMasterIdLst>
  <p:handoutMasterIdLst>
    <p:handoutMasterId r:id="rId60"/>
  </p:handoutMasterIdLst>
  <p:sldIdLst>
    <p:sldId id="256" r:id="rId2"/>
    <p:sldId id="257" r:id="rId3"/>
    <p:sldId id="258" r:id="rId4"/>
    <p:sldId id="259" r:id="rId5"/>
    <p:sldId id="260" r:id="rId6"/>
    <p:sldId id="261" r:id="rId7"/>
    <p:sldId id="262" r:id="rId8"/>
    <p:sldId id="263" r:id="rId9"/>
    <p:sldId id="264" r:id="rId10"/>
    <p:sldId id="265" r:id="rId11"/>
    <p:sldId id="307" r:id="rId12"/>
    <p:sldId id="308" r:id="rId13"/>
    <p:sldId id="309" r:id="rId14"/>
    <p:sldId id="310" r:id="rId15"/>
    <p:sldId id="279" r:id="rId16"/>
    <p:sldId id="280" r:id="rId17"/>
    <p:sldId id="282" r:id="rId18"/>
    <p:sldId id="311" r:id="rId19"/>
    <p:sldId id="283" r:id="rId20"/>
    <p:sldId id="312" r:id="rId21"/>
    <p:sldId id="313" r:id="rId22"/>
    <p:sldId id="284" r:id="rId23"/>
    <p:sldId id="285" r:id="rId24"/>
    <p:sldId id="316" r:id="rId25"/>
    <p:sldId id="286" r:id="rId26"/>
    <p:sldId id="287" r:id="rId27"/>
    <p:sldId id="315" r:id="rId28"/>
    <p:sldId id="288" r:id="rId29"/>
    <p:sldId id="320" r:id="rId30"/>
    <p:sldId id="319" r:id="rId31"/>
    <p:sldId id="321" r:id="rId32"/>
    <p:sldId id="296" r:id="rId33"/>
    <p:sldId id="317" r:id="rId34"/>
    <p:sldId id="322" r:id="rId35"/>
    <p:sldId id="323" r:id="rId36"/>
    <p:sldId id="324" r:id="rId37"/>
    <p:sldId id="325" r:id="rId38"/>
    <p:sldId id="326" r:id="rId39"/>
    <p:sldId id="330" r:id="rId40"/>
    <p:sldId id="331" r:id="rId41"/>
    <p:sldId id="332" r:id="rId42"/>
    <p:sldId id="328" r:id="rId43"/>
    <p:sldId id="334" r:id="rId44"/>
    <p:sldId id="329" r:id="rId45"/>
    <p:sldId id="301" r:id="rId46"/>
    <p:sldId id="318" r:id="rId47"/>
    <p:sldId id="335" r:id="rId48"/>
    <p:sldId id="336" r:id="rId49"/>
    <p:sldId id="337" r:id="rId50"/>
    <p:sldId id="338" r:id="rId51"/>
    <p:sldId id="341" r:id="rId52"/>
    <p:sldId id="343" r:id="rId53"/>
    <p:sldId id="342" r:id="rId54"/>
    <p:sldId id="340" r:id="rId55"/>
    <p:sldId id="344" r:id="rId56"/>
    <p:sldId id="302" r:id="rId57"/>
    <p:sldId id="306" r:id="rId58"/>
  </p:sldIdLst>
  <p:sldSz cx="9144000" cy="5143500" type="screen16x9"/>
  <p:notesSz cx="6858000" cy="9144000"/>
  <p:embeddedFontLst>
    <p:embeddedFont>
      <p:font typeface="微软雅黑" pitchFamily="34" charset="-122"/>
      <p:regular r:id="rId61"/>
      <p:bold r:id="rId62"/>
    </p:embeddedFont>
    <p:embeddedFont>
      <p:font typeface="Calibri" pitchFamily="34" charset="0"/>
      <p:regular r:id="rId63"/>
      <p:bold r:id="rId64"/>
      <p:italic r:id="rId65"/>
      <p:boldItalic r:id="rId66"/>
    </p:embeddedFont>
    <p:embeddedFont>
      <p:font typeface="黑体" pitchFamily="49" charset="-122"/>
      <p:regular r:id="rId67"/>
    </p:embeddedFont>
    <p:embeddedFont>
      <p:font typeface="楷体" pitchFamily="49" charset="-122"/>
      <p:regular r:id="rId68"/>
    </p:embeddedFont>
    <p:embeddedFont>
      <p:font typeface="幼圆" pitchFamily="49" charset="-122"/>
      <p:regular r:id="rId6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476">
          <p15:clr>
            <a:srgbClr val="A4A3A4"/>
          </p15:clr>
        </p15:guide>
        <p15:guide id="2" pos="2867">
          <p15:clr>
            <a:srgbClr val="A4A3A4"/>
          </p15:clr>
        </p15:guide>
        <p15:guide id="3" orient="horz" pos="8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9900"/>
    <a:srgbClr val="FF6600"/>
    <a:srgbClr val="EE6060"/>
    <a:srgbClr val="FF9933"/>
    <a:srgbClr val="0000FF"/>
    <a:srgbClr val="0070C0"/>
    <a:srgbClr val="FF9F9F"/>
    <a:srgbClr val="FFBF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45" autoAdjust="0"/>
    <p:restoredTop sz="94660"/>
  </p:normalViewPr>
  <p:slideViewPr>
    <p:cSldViewPr>
      <p:cViewPr>
        <p:scale>
          <a:sx n="100" d="100"/>
          <a:sy n="100" d="100"/>
        </p:scale>
        <p:origin x="-672" y="-294"/>
      </p:cViewPr>
      <p:guideLst>
        <p:guide orient="horz" pos="1476"/>
        <p:guide orient="horz" pos="804"/>
        <p:guide pos="2867"/>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font" Target="fonts/font3.fntdata"/><Relationship Id="rId68" Type="http://schemas.openxmlformats.org/officeDocument/2006/relationships/font" Target="fonts/font8.fntdata"/><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65" Type="http://schemas.openxmlformats.org/officeDocument/2006/relationships/font" Target="fonts/font5.fntdata"/><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4.fntdata"/><Relationship Id="rId69" Type="http://schemas.openxmlformats.org/officeDocument/2006/relationships/font" Target="fonts/font9.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67"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2.fntdata"/><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2020/11/9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25840634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t>2020/11/9</a:t>
            </a:fld>
            <a:endParaRPr lang="zh-CN" altLang="en-US"/>
          </a:p>
        </p:txBody>
      </p:sp>
      <p:sp>
        <p:nvSpPr>
          <p:cNvPr id="4" name="幻灯片图像占位符 3"/>
          <p:cNvSpPr>
            <a:spLocks noGrp="1" noRot="1" noChangeAspect="1"/>
          </p:cNvSpPr>
          <p:nvPr>
            <p:ph type="sldImg" idx="2"/>
          </p:nvPr>
        </p:nvSpPr>
        <p:spPr>
          <a:xfrm>
            <a:off x="381534" y="685800"/>
            <a:ext cx="6094934"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t>‹#›</a:t>
            </a:fld>
            <a:endParaRPr lang="zh-CN" altLang="en-US"/>
          </a:p>
        </p:txBody>
      </p:sp>
    </p:spTree>
    <p:extLst>
      <p:ext uri="{BB962C8B-B14F-4D97-AF65-F5344CB8AC3E}">
        <p14:creationId xmlns:p14="http://schemas.microsoft.com/office/powerpoint/2010/main" val="427569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t>1</a:t>
            </a:fld>
            <a:endParaRPr lang="zh-CN" altLang="en-US"/>
          </a:p>
        </p:txBody>
      </p:sp>
    </p:spTree>
    <p:extLst>
      <p:ext uri="{BB962C8B-B14F-4D97-AF65-F5344CB8AC3E}">
        <p14:creationId xmlns:p14="http://schemas.microsoft.com/office/powerpoint/2010/main" val="2807280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t>50</a:t>
            </a:fld>
            <a:endParaRPr lang="zh-CN" altLang="en-US"/>
          </a:p>
        </p:txBody>
      </p:sp>
    </p:spTree>
    <p:extLst>
      <p:ext uri="{BB962C8B-B14F-4D97-AF65-F5344CB8AC3E}">
        <p14:creationId xmlns:p14="http://schemas.microsoft.com/office/powerpoint/2010/main" val="23131874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t>52</a:t>
            </a:fld>
            <a:endParaRPr lang="zh-CN" altLang="en-US"/>
          </a:p>
        </p:txBody>
      </p:sp>
    </p:spTree>
    <p:extLst>
      <p:ext uri="{BB962C8B-B14F-4D97-AF65-F5344CB8AC3E}">
        <p14:creationId xmlns:p14="http://schemas.microsoft.com/office/powerpoint/2010/main" val="30459255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t>2</a:t>
            </a:fld>
            <a:endParaRPr lang="zh-CN" altLang="en-US"/>
          </a:p>
        </p:txBody>
      </p:sp>
    </p:spTree>
    <p:extLst>
      <p:ext uri="{BB962C8B-B14F-4D97-AF65-F5344CB8AC3E}">
        <p14:creationId xmlns:p14="http://schemas.microsoft.com/office/powerpoint/2010/main" val="32312065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t>4</a:t>
            </a:fld>
            <a:endParaRPr lang="zh-CN" altLang="en-US"/>
          </a:p>
        </p:txBody>
      </p:sp>
    </p:spTree>
    <p:extLst>
      <p:ext uri="{BB962C8B-B14F-4D97-AF65-F5344CB8AC3E}">
        <p14:creationId xmlns:p14="http://schemas.microsoft.com/office/powerpoint/2010/main" val="1949330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t>12</a:t>
            </a:fld>
            <a:endParaRPr lang="zh-CN" altLang="en-US"/>
          </a:p>
        </p:txBody>
      </p:sp>
    </p:spTree>
    <p:extLst>
      <p:ext uri="{BB962C8B-B14F-4D97-AF65-F5344CB8AC3E}">
        <p14:creationId xmlns:p14="http://schemas.microsoft.com/office/powerpoint/2010/main" val="8530642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t>14</a:t>
            </a:fld>
            <a:endParaRPr lang="zh-CN" altLang="en-US"/>
          </a:p>
        </p:txBody>
      </p:sp>
    </p:spTree>
    <p:extLst>
      <p:ext uri="{BB962C8B-B14F-4D97-AF65-F5344CB8AC3E}">
        <p14:creationId xmlns:p14="http://schemas.microsoft.com/office/powerpoint/2010/main" val="8530642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t>23</a:t>
            </a:fld>
            <a:endParaRPr lang="zh-CN" altLang="en-US"/>
          </a:p>
        </p:txBody>
      </p:sp>
    </p:spTree>
    <p:extLst>
      <p:ext uri="{BB962C8B-B14F-4D97-AF65-F5344CB8AC3E}">
        <p14:creationId xmlns:p14="http://schemas.microsoft.com/office/powerpoint/2010/main" val="3045925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t>32</a:t>
            </a:fld>
            <a:endParaRPr lang="zh-CN" altLang="en-US"/>
          </a:p>
        </p:txBody>
      </p:sp>
    </p:spTree>
    <p:extLst>
      <p:ext uri="{BB962C8B-B14F-4D97-AF65-F5344CB8AC3E}">
        <p14:creationId xmlns:p14="http://schemas.microsoft.com/office/powerpoint/2010/main" val="30459255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t>45</a:t>
            </a:fld>
            <a:endParaRPr lang="zh-CN" altLang="en-US"/>
          </a:p>
        </p:txBody>
      </p:sp>
    </p:spTree>
    <p:extLst>
      <p:ext uri="{BB962C8B-B14F-4D97-AF65-F5344CB8AC3E}">
        <p14:creationId xmlns:p14="http://schemas.microsoft.com/office/powerpoint/2010/main" val="30459255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t>49</a:t>
            </a:fld>
            <a:endParaRPr lang="zh-CN" altLang="en-US"/>
          </a:p>
        </p:txBody>
      </p:sp>
    </p:spTree>
    <p:extLst>
      <p:ext uri="{BB962C8B-B14F-4D97-AF65-F5344CB8AC3E}">
        <p14:creationId xmlns:p14="http://schemas.microsoft.com/office/powerpoint/2010/main" val="23131874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7035701"/>
      </p:ext>
    </p:extLst>
  </p:cSld>
  <p:clrMapOvr>
    <a:masterClrMapping/>
  </p:clrMapOvr>
  <p:transition spd="slow" advTm="0">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alpha val="13000"/>
          </a:schemeClr>
        </a:solid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75029" y="87489"/>
            <a:ext cx="1026274" cy="489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组合 6"/>
          <p:cNvGrpSpPr/>
          <p:nvPr userDrawn="1"/>
        </p:nvGrpSpPr>
        <p:grpSpPr>
          <a:xfrm>
            <a:off x="66040" y="87630"/>
            <a:ext cx="1617345" cy="275590"/>
            <a:chOff x="1" y="90372"/>
            <a:chExt cx="2771800" cy="282757"/>
          </a:xfrm>
        </p:grpSpPr>
        <p:sp>
          <p:nvSpPr>
            <p:cNvPr id="8" name="矩形 7"/>
            <p:cNvSpPr/>
            <p:nvPr userDrawn="1"/>
          </p:nvSpPr>
          <p:spPr>
            <a:xfrm flipH="1">
              <a:off x="1" y="123478"/>
              <a:ext cx="2771800" cy="21600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文本框 10"/>
            <p:cNvSpPr txBox="1"/>
            <p:nvPr userDrawn="1"/>
          </p:nvSpPr>
          <p:spPr>
            <a:xfrm>
              <a:off x="70738" y="90372"/>
              <a:ext cx="2631003" cy="282757"/>
            </a:xfrm>
            <a:prstGeom prst="rect">
              <a:avLst/>
            </a:prstGeom>
            <a:noFill/>
          </p:spPr>
          <p:txBody>
            <a:bodyPr wrap="square" rtlCol="0">
              <a:spAutoFit/>
            </a:bodyPr>
            <a:lstStyle/>
            <a:p>
              <a:pPr algn="ctr"/>
              <a:r>
                <a:rPr kumimoji="1" lang="zh-CN" altLang="en-US" sz="1200" dirty="0">
                  <a:latin typeface="黑体" panose="02010609060101010101" pitchFamily="49" charset="-122"/>
                  <a:ea typeface="黑体" panose="02010609060101010101" pitchFamily="49" charset="-122"/>
                </a:rPr>
                <a:t>我爱你，汉字</a:t>
              </a:r>
            </a:p>
          </p:txBody>
        </p:sp>
      </p:grpSp>
      <p:grpSp>
        <p:nvGrpSpPr>
          <p:cNvPr id="10" name="组合 9"/>
          <p:cNvGrpSpPr/>
          <p:nvPr userDrawn="1"/>
        </p:nvGrpSpPr>
        <p:grpSpPr>
          <a:xfrm>
            <a:off x="0" y="4866945"/>
            <a:ext cx="9144000" cy="276555"/>
            <a:chOff x="0" y="4866945"/>
            <a:chExt cx="9144000" cy="276555"/>
          </a:xfrm>
        </p:grpSpPr>
        <p:pic>
          <p:nvPicPr>
            <p:cNvPr id="11" name="Picture 2"/>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1357"/>
            <a:stretch/>
          </p:blipFill>
          <p:spPr bwMode="auto">
            <a:xfrm>
              <a:off x="0" y="4866951"/>
              <a:ext cx="1361306" cy="276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3208"/>
            <a:stretch/>
          </p:blipFill>
          <p:spPr bwMode="auto">
            <a:xfrm>
              <a:off x="1331640" y="4866950"/>
              <a:ext cx="1335770" cy="276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3208"/>
            <a:stretch/>
          </p:blipFill>
          <p:spPr bwMode="auto">
            <a:xfrm>
              <a:off x="2588158" y="4866949"/>
              <a:ext cx="1335770" cy="276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3208"/>
            <a:stretch/>
          </p:blipFill>
          <p:spPr bwMode="auto">
            <a:xfrm>
              <a:off x="3851920" y="4866948"/>
              <a:ext cx="1335770" cy="276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3208"/>
            <a:stretch/>
          </p:blipFill>
          <p:spPr bwMode="auto">
            <a:xfrm>
              <a:off x="5108438" y="4866947"/>
              <a:ext cx="1335770" cy="276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3208"/>
            <a:stretch/>
          </p:blipFill>
          <p:spPr bwMode="auto">
            <a:xfrm>
              <a:off x="6372200" y="4866946"/>
              <a:ext cx="1335770" cy="276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3208"/>
            <a:stretch/>
          </p:blipFill>
          <p:spPr bwMode="auto">
            <a:xfrm>
              <a:off x="7628718" y="4866946"/>
              <a:ext cx="1335770" cy="276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2"/>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3207" r="17806" b="-2"/>
            <a:stretch/>
          </p:blipFill>
          <p:spPr bwMode="auto">
            <a:xfrm>
              <a:off x="8053951" y="4866945"/>
              <a:ext cx="1090049" cy="276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xmlns:p14="http://schemas.microsoft.com/office/powerpoint/2010/main">
    <mc:Choice Requires="p14">
      <p:transition spd="slow" p14:dur="1500"/>
    </mc:Choice>
    <mc:Fallback xmlns="">
      <p:transition spd="slow"/>
    </mc:Fallback>
  </mc:AlternateConten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15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15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15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5pPr>
      <a:lvl6pPr marL="18865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16.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5.png"/><Relationship Id="rId11" Type="http://schemas.microsoft.com/office/2007/relationships/hdphoto" Target="../media/hdphoto5.wdp"/><Relationship Id="rId5" Type="http://schemas.microsoft.com/office/2007/relationships/hdphoto" Target="../media/hdphoto2.wdp"/><Relationship Id="rId10" Type="http://schemas.openxmlformats.org/officeDocument/2006/relationships/image" Target="../media/image17.png"/><Relationship Id="rId4" Type="http://schemas.openxmlformats.org/officeDocument/2006/relationships/image" Target="../media/image14.png"/><Relationship Id="rId9" Type="http://schemas.microsoft.com/office/2007/relationships/hdphoto" Target="../media/hdphoto4.wdp"/></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slide" Target="slide45.xml"/><Relationship Id="rId3" Type="http://schemas.openxmlformats.org/officeDocument/2006/relationships/image" Target="../media/image3.png"/><Relationship Id="rId7" Type="http://schemas.openxmlformats.org/officeDocument/2006/relationships/slide" Target="slide32.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slide" Target="slide23.xml"/><Relationship Id="rId5" Type="http://schemas.openxmlformats.org/officeDocument/2006/relationships/slide" Target="slide3.xml"/><Relationship Id="rId4" Type="http://schemas.openxmlformats.org/officeDocument/2006/relationships/image" Target="../media/image4.png"/><Relationship Id="rId9" Type="http://schemas.openxmlformats.org/officeDocument/2006/relationships/slide" Target="slide5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microsoft.com/office/2007/relationships/hdphoto" Target="../media/hdphoto6.wdp"/><Relationship Id="rId7" Type="http://schemas.microsoft.com/office/2007/relationships/hdphoto" Target="../media/hdphoto8.wdp"/><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1.png"/><Relationship Id="rId5" Type="http://schemas.microsoft.com/office/2007/relationships/hdphoto" Target="../media/hdphoto7.wdp"/><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microsoft.com/office/2007/relationships/hdphoto" Target="../media/hdphoto10.wdp"/><Relationship Id="rId4" Type="http://schemas.openxmlformats.org/officeDocument/2006/relationships/image" Target="../media/image31.pn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11.wdp"/></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8" Type="http://schemas.openxmlformats.org/officeDocument/2006/relationships/image" Target="../media/image36.png"/><Relationship Id="rId3" Type="http://schemas.microsoft.com/office/2007/relationships/hdphoto" Target="../media/hdphoto12.wdp"/><Relationship Id="rId7" Type="http://schemas.microsoft.com/office/2007/relationships/hdphoto" Target="../media/hdphoto14.wdp"/><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5.png"/><Relationship Id="rId5" Type="http://schemas.microsoft.com/office/2007/relationships/hdphoto" Target="../media/hdphoto13.wdp"/><Relationship Id="rId4" Type="http://schemas.openxmlformats.org/officeDocument/2006/relationships/image" Target="../media/image34.png"/><Relationship Id="rId9" Type="http://schemas.microsoft.com/office/2007/relationships/hdphoto" Target="../media/hdphoto15.wdp"/></Relationships>
</file>

<file path=ppt/slides/_rels/slide5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9552" y="843558"/>
            <a:ext cx="8136904" cy="3293209"/>
          </a:xfrm>
          <a:prstGeom prst="rect">
            <a:avLst/>
          </a:prstGeom>
          <a:noFill/>
          <a:ln>
            <a:noFill/>
          </a:ln>
          <a:effectLst/>
        </p:spPr>
        <p:style>
          <a:lnRef idx="1">
            <a:schemeClr val="accent4"/>
          </a:lnRef>
          <a:fillRef idx="2">
            <a:schemeClr val="accent4"/>
          </a:fillRef>
          <a:effectRef idx="1">
            <a:schemeClr val="accent4"/>
          </a:effectRef>
          <a:fontRef idx="minor">
            <a:schemeClr val="dk1"/>
          </a:fontRef>
        </p:style>
        <p:txBody>
          <a:bodyPr wrap="square" rtlCol="0">
            <a:spAutoFit/>
          </a:bodyPr>
          <a:lstStyle>
            <a:defPPr>
              <a:defRPr lang="zh-CN"/>
            </a:defPPr>
            <a:lvl1pPr>
              <a:lnSpc>
                <a:spcPct val="130000"/>
              </a:lnSpc>
              <a:defRPr sz="2800" b="1">
                <a:latin typeface="黑体" pitchFamily="49" charset="-122"/>
                <a:ea typeface="黑体" pitchFamily="49" charset="-122"/>
              </a:defRPr>
            </a:lvl1pPr>
          </a:lstStyle>
          <a:p>
            <a:r>
              <a:rPr lang="zh-CN" altLang="en-US" sz="3200" dirty="0"/>
              <a:t>    汉字不光神奇、有趣，还有着悠久的历史，蕴含着丰富的文化。我们在前面“汉字真有趣”的学习中，分小组搜集整理资料，开展了猜</a:t>
            </a:r>
            <a:r>
              <a:rPr lang="zh-CN" altLang="en-US" sz="3200"/>
              <a:t>字谜</a:t>
            </a:r>
            <a:r>
              <a:rPr lang="zh-CN" altLang="en-US" sz="3200" smtClean="0"/>
              <a:t>和汉字交流会</a:t>
            </a:r>
            <a:r>
              <a:rPr lang="zh-CN" altLang="en-US" sz="3200" dirty="0"/>
              <a:t>的活动。</a:t>
            </a:r>
            <a:r>
              <a:rPr lang="zh-CN" altLang="en-US" sz="3200"/>
              <a:t>今天</a:t>
            </a:r>
            <a:r>
              <a:rPr lang="zh-CN" altLang="en-US" sz="3200" smtClean="0"/>
              <a:t>，让我们</a:t>
            </a:r>
            <a:r>
              <a:rPr lang="zh-CN" altLang="en-US" sz="3200" dirty="0"/>
              <a:t>继续走近汉字，</a:t>
            </a:r>
            <a:r>
              <a:rPr lang="zh-CN" altLang="en-US" sz="3200"/>
              <a:t>了解</a:t>
            </a:r>
            <a:r>
              <a:rPr lang="zh-CN" altLang="en-US" sz="3200" smtClean="0"/>
              <a:t>汉字。</a:t>
            </a:r>
            <a:endParaRPr lang="zh-CN" altLang="en-US" sz="3200" dirty="0"/>
          </a:p>
        </p:txBody>
      </p:sp>
    </p:spTree>
    <p:extLst>
      <p:ext uri="{BB962C8B-B14F-4D97-AF65-F5344CB8AC3E}">
        <p14:creationId xmlns:p14="http://schemas.microsoft.com/office/powerpoint/2010/main" val="1881116507"/>
      </p:ext>
    </p:ext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85310" y="-2496820"/>
            <a:ext cx="5460365" cy="645160"/>
          </a:xfrm>
          <a:prstGeom prst="rect">
            <a:avLst/>
          </a:prstGeom>
          <a:noFill/>
        </p:spPr>
        <p:txBody>
          <a:bodyPr wrap="square" rtlCol="0" anchor="t">
            <a:spAutoFit/>
          </a:bodyPr>
          <a:lstStyle/>
          <a:p>
            <a:endParaRPr lang="zh-CN" altLang="en-US"/>
          </a:p>
          <a:p>
            <a:endParaRPr lang="zh-CN" altLang="en-US"/>
          </a:p>
        </p:txBody>
      </p:sp>
      <p:sp>
        <p:nvSpPr>
          <p:cNvPr id="3" name="矩形 2"/>
          <p:cNvSpPr/>
          <p:nvPr/>
        </p:nvSpPr>
        <p:spPr>
          <a:xfrm>
            <a:off x="4539402" y="2001783"/>
            <a:ext cx="2989835" cy="707886"/>
          </a:xfrm>
          <a:prstGeom prst="rect">
            <a:avLst/>
          </a:prstGeom>
          <a:solidFill>
            <a:srgbClr val="00B050">
              <a:alpha val="10000"/>
            </a:srgbClr>
          </a:solidFill>
          <a:ln>
            <a:solidFill>
              <a:srgbClr val="92D050"/>
            </a:solidFill>
            <a:prstDash val="solid"/>
          </a:ln>
        </p:spPr>
        <p:txBody>
          <a:bodyPr wrap="square" rtlCol="0">
            <a:spAutoFit/>
          </a:bodyPr>
          <a:lstStyle/>
          <a:p>
            <a:pPr algn="ctr" defTabSz="685800"/>
            <a:r>
              <a:rPr lang="zh-CN" altLang="en-US" sz="4000" b="1">
                <a:latin typeface="宋体" pitchFamily="2" charset="-122"/>
                <a:ea typeface="宋体" pitchFamily="2" charset="-122"/>
                <a:sym typeface="+mn-ea"/>
              </a:rPr>
              <a:t>舒展有</a:t>
            </a:r>
            <a:r>
              <a:rPr lang="zh-CN" altLang="en-US" sz="4000" b="1" smtClean="0">
                <a:latin typeface="宋体" pitchFamily="2" charset="-122"/>
                <a:ea typeface="宋体" pitchFamily="2" charset="-122"/>
                <a:sym typeface="+mn-ea"/>
              </a:rPr>
              <a:t>型</a:t>
            </a:r>
            <a:endParaRPr lang="zh-CN" altLang="en-US" sz="4000" b="1">
              <a:latin typeface="宋体" pitchFamily="2" charset="-122"/>
              <a:ea typeface="宋体" pitchFamily="2" charset="-122"/>
              <a:sym typeface="+mn-ea"/>
            </a:endParaRPr>
          </a:p>
        </p:txBody>
      </p:sp>
      <p:sp>
        <p:nvSpPr>
          <p:cNvPr id="4" name="矩形 3"/>
          <p:cNvSpPr/>
          <p:nvPr/>
        </p:nvSpPr>
        <p:spPr>
          <a:xfrm>
            <a:off x="4539402" y="3088000"/>
            <a:ext cx="2989835" cy="707886"/>
          </a:xfrm>
          <a:prstGeom prst="rect">
            <a:avLst/>
          </a:prstGeom>
          <a:solidFill>
            <a:srgbClr val="00B050">
              <a:alpha val="10000"/>
            </a:srgbClr>
          </a:solidFill>
          <a:ln>
            <a:solidFill>
              <a:srgbClr val="92D050"/>
            </a:solidFill>
            <a:prstDash val="solid"/>
          </a:ln>
        </p:spPr>
        <p:txBody>
          <a:bodyPr wrap="square" rtlCol="0">
            <a:spAutoFit/>
          </a:bodyPr>
          <a:lstStyle/>
          <a:p>
            <a:pPr algn="ctr" defTabSz="685800"/>
            <a:r>
              <a:rPr lang="zh-CN" altLang="en-US" sz="4000" b="1">
                <a:latin typeface="宋体" pitchFamily="2" charset="-122"/>
                <a:ea typeface="宋体" pitchFamily="2" charset="-122"/>
                <a:sym typeface="+mn-ea"/>
              </a:rPr>
              <a:t>挥洒自如</a:t>
            </a:r>
          </a:p>
        </p:txBody>
      </p:sp>
      <p:sp>
        <p:nvSpPr>
          <p:cNvPr id="5" name="矩形 4"/>
          <p:cNvSpPr/>
          <p:nvPr/>
        </p:nvSpPr>
        <p:spPr>
          <a:xfrm>
            <a:off x="4539402" y="915566"/>
            <a:ext cx="2989835" cy="707886"/>
          </a:xfrm>
          <a:prstGeom prst="rect">
            <a:avLst/>
          </a:prstGeom>
          <a:solidFill>
            <a:srgbClr val="00B050">
              <a:alpha val="10000"/>
            </a:srgbClr>
          </a:solidFill>
          <a:ln>
            <a:solidFill>
              <a:srgbClr val="92D050"/>
            </a:solidFill>
            <a:prstDash val="solid"/>
          </a:ln>
        </p:spPr>
        <p:txBody>
          <a:bodyPr wrap="square" rtlCol="0">
            <a:spAutoFit/>
          </a:bodyPr>
          <a:lstStyle/>
          <a:p>
            <a:pPr algn="ctr" defTabSz="685800"/>
            <a:r>
              <a:rPr lang="zh-CN" altLang="en-US" sz="4000" b="1" smtClean="0">
                <a:latin typeface="宋体" pitchFamily="2" charset="-122"/>
                <a:ea typeface="宋体" pitchFamily="2" charset="-122"/>
                <a:sym typeface="+mn-ea"/>
              </a:rPr>
              <a:t>行云流水</a:t>
            </a:r>
            <a:endParaRPr lang="zh-CN" altLang="en-US" sz="4000" b="1">
              <a:latin typeface="宋体" pitchFamily="2" charset="-122"/>
              <a:ea typeface="宋体" pitchFamily="2" charset="-122"/>
              <a:sym typeface="+mn-ea"/>
            </a:endParaRPr>
          </a:p>
        </p:txBody>
      </p:sp>
      <p:grpSp>
        <p:nvGrpSpPr>
          <p:cNvPr id="9" name="组合 8"/>
          <p:cNvGrpSpPr/>
          <p:nvPr/>
        </p:nvGrpSpPr>
        <p:grpSpPr>
          <a:xfrm>
            <a:off x="683568" y="482688"/>
            <a:ext cx="8248322" cy="4369342"/>
            <a:chOff x="6620822" y="651941"/>
            <a:chExt cx="8248322" cy="4369342"/>
          </a:xfrm>
        </p:grpSpPr>
        <p:sp>
          <p:nvSpPr>
            <p:cNvPr id="10" name="TextBox 9"/>
            <p:cNvSpPr txBox="1"/>
            <p:nvPr/>
          </p:nvSpPr>
          <p:spPr>
            <a:xfrm>
              <a:off x="8786920" y="4469195"/>
              <a:ext cx="6082224" cy="523220"/>
            </a:xfrm>
            <a:prstGeom prst="rect">
              <a:avLst/>
            </a:prstGeom>
            <a:noFill/>
          </p:spPr>
          <p:txBody>
            <a:bodyPr wrap="square" rtlCol="0">
              <a:spAutoFit/>
            </a:bodyPr>
            <a:lstStyle>
              <a:defPPr>
                <a:defRPr lang="zh-CN"/>
              </a:defPPr>
              <a:lvl1pPr>
                <a:defRPr sz="2800" b="1">
                  <a:latin typeface="楷体" pitchFamily="49" charset="-122"/>
                  <a:ea typeface="楷体" pitchFamily="49" charset="-122"/>
                </a:defRPr>
              </a:lvl1pPr>
            </a:lstStyle>
            <a:p>
              <a:r>
                <a:rPr lang="zh-CN" altLang="en-US" dirty="0"/>
                <a:t>明代文征明行草</a:t>
              </a:r>
              <a:r>
                <a:rPr lang="en-US" altLang="zh-CN" dirty="0"/>
                <a:t>《</a:t>
              </a:r>
              <a:r>
                <a:rPr lang="zh-CN" altLang="en-US" dirty="0"/>
                <a:t>千字</a:t>
              </a:r>
              <a:r>
                <a:rPr lang="zh-CN" altLang="en-US"/>
                <a:t>文</a:t>
              </a:r>
              <a:r>
                <a:rPr lang="en-US" altLang="zh-CN" smtClean="0"/>
                <a:t>》</a:t>
              </a:r>
              <a:r>
                <a:rPr lang="zh-CN" altLang="en-US" smtClean="0"/>
                <a:t>（局部）</a:t>
              </a:r>
              <a:endParaRPr lang="zh-CN" altLang="en-US" dirty="0"/>
            </a:p>
          </p:txBody>
        </p:sp>
        <p:pic>
          <p:nvPicPr>
            <p:cNvPr id="14"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20822" y="651941"/>
              <a:ext cx="2127641" cy="436934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351708989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55576" y="1275606"/>
            <a:ext cx="7920880" cy="3539430"/>
          </a:xfrm>
          <a:prstGeom prst="rect">
            <a:avLst/>
          </a:prstGeom>
          <a:noFill/>
        </p:spPr>
        <p:txBody>
          <a:bodyPr wrap="square" rtlCol="0">
            <a:spAutoFit/>
          </a:bodyPr>
          <a:lstStyle>
            <a:defPPr>
              <a:defRPr lang="zh-CN"/>
            </a:defPPr>
            <a:lvl1pPr>
              <a:defRPr sz="2800" b="1">
                <a:latin typeface="楷体" pitchFamily="49" charset="-122"/>
                <a:ea typeface="楷体" pitchFamily="49" charset="-122"/>
              </a:defRPr>
            </a:lvl1pPr>
          </a:lstStyle>
          <a:p>
            <a:r>
              <a:rPr lang="zh-CN" altLang="en-US" sz="3200" smtClean="0"/>
              <a:t>    我国是一个多民族、多语言、多文种的国家，</a:t>
            </a:r>
            <a:r>
              <a:rPr lang="en-US" altLang="zh-CN" sz="3200" smtClean="0"/>
              <a:t>……</a:t>
            </a:r>
            <a:r>
              <a:rPr lang="zh-CN" altLang="en-US" sz="3200" smtClean="0"/>
              <a:t>制定国家通用语言文字法，用法律的形式确定普通话和规范汉字作为国家通用语言文字的地位，规范国家通用语言文字的使用范围，有利于语言文字的社会应用，有利于各民族之间的交往，有利于促进民族团结，维护国家统一。</a:t>
            </a:r>
            <a:endParaRPr lang="zh-CN" altLang="en-US" sz="3200" dirty="0"/>
          </a:p>
        </p:txBody>
      </p:sp>
      <p:sp>
        <p:nvSpPr>
          <p:cNvPr id="6" name="圆角矩形 5"/>
          <p:cNvSpPr/>
          <p:nvPr/>
        </p:nvSpPr>
        <p:spPr>
          <a:xfrm>
            <a:off x="1131394" y="521292"/>
            <a:ext cx="6912768" cy="466725"/>
          </a:xfrm>
          <a:prstGeom prst="roundRect">
            <a:avLst/>
          </a:prstGeom>
          <a:solidFill>
            <a:schemeClr val="accent5">
              <a:lumMod val="20000"/>
              <a:lumOff val="80000"/>
            </a:schemeClr>
          </a:solidFill>
          <a:ln w="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smtClean="0">
                <a:solidFill>
                  <a:schemeClr val="tx1"/>
                </a:solidFill>
                <a:latin typeface="黑体" panose="02010609060101010101" pitchFamily="49" charset="-122"/>
                <a:ea typeface="黑体" panose="02010609060101010101" pitchFamily="49" charset="-122"/>
                <a:sym typeface="+mn-ea"/>
              </a:rPr>
              <a:t>4  </a:t>
            </a:r>
            <a:r>
              <a:rPr lang="zh-CN" altLang="en-US" sz="2800" smtClean="0">
                <a:solidFill>
                  <a:schemeClr val="tx1"/>
                </a:solidFill>
                <a:latin typeface="黑体" panose="02010609060101010101" pitchFamily="49" charset="-122"/>
                <a:ea typeface="黑体" panose="02010609060101010101" pitchFamily="49" charset="-122"/>
                <a:sym typeface="+mn-ea"/>
              </a:rPr>
              <a:t>制定国家通用语言文字法的必要性</a:t>
            </a:r>
            <a:endParaRPr lang="zh-CN" altLang="en-US" sz="2800" dirty="0">
              <a:solidFill>
                <a:schemeClr val="tx1"/>
              </a:solidFill>
              <a:latin typeface="黑体" panose="02010609060101010101" pitchFamily="49" charset="-122"/>
              <a:ea typeface="黑体" panose="02010609060101010101" pitchFamily="49" charset="-122"/>
              <a:sym typeface="+mn-ea"/>
            </a:endParaRPr>
          </a:p>
        </p:txBody>
      </p:sp>
      <p:cxnSp>
        <p:nvCxnSpPr>
          <p:cNvPr id="3" name="直接连接符 2"/>
          <p:cNvCxnSpPr/>
          <p:nvPr/>
        </p:nvCxnSpPr>
        <p:spPr>
          <a:xfrm>
            <a:off x="5076056" y="3795886"/>
            <a:ext cx="309634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99592" y="4299942"/>
            <a:ext cx="714457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755576" y="4731990"/>
            <a:ext cx="640871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163914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115616" y="736873"/>
            <a:ext cx="6912768" cy="466725"/>
          </a:xfrm>
          <a:prstGeom prst="roundRect">
            <a:avLst/>
          </a:prstGeom>
          <a:solidFill>
            <a:schemeClr val="accent5">
              <a:lumMod val="20000"/>
              <a:lumOff val="80000"/>
            </a:schemeClr>
          </a:solidFill>
          <a:ln w="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1"/>
                </a:solidFill>
                <a:latin typeface="黑体" panose="02010609060101010101" pitchFamily="49" charset="-122"/>
                <a:ea typeface="黑体" panose="02010609060101010101" pitchFamily="49" charset="-122"/>
                <a:sym typeface="+mn-ea"/>
              </a:rPr>
              <a:t>5  </a:t>
            </a:r>
            <a:r>
              <a:rPr lang="zh-CN" altLang="en-US" sz="2800" dirty="0" smtClean="0">
                <a:solidFill>
                  <a:schemeClr val="tx1"/>
                </a:solidFill>
                <a:latin typeface="黑体" panose="02010609060101010101" pitchFamily="49" charset="-122"/>
                <a:ea typeface="黑体" panose="02010609060101010101" pitchFamily="49" charset="-122"/>
                <a:sym typeface="+mn-ea"/>
              </a:rPr>
              <a:t>关于“李”姓的历史和现状的研究报告</a:t>
            </a:r>
            <a:endParaRPr lang="zh-CN" altLang="en-US" sz="2800" dirty="0">
              <a:solidFill>
                <a:schemeClr val="tx1"/>
              </a:solidFill>
              <a:latin typeface="黑体" panose="02010609060101010101" pitchFamily="49" charset="-122"/>
              <a:ea typeface="黑体" panose="02010609060101010101" pitchFamily="49" charset="-122"/>
              <a:sym typeface="+mn-ea"/>
            </a:endParaRPr>
          </a:p>
        </p:txBody>
      </p:sp>
      <p:sp>
        <p:nvSpPr>
          <p:cNvPr id="4" name="矩形 3"/>
          <p:cNvSpPr/>
          <p:nvPr/>
        </p:nvSpPr>
        <p:spPr>
          <a:xfrm>
            <a:off x="4606501" y="2403731"/>
            <a:ext cx="2989835" cy="707886"/>
          </a:xfrm>
          <a:prstGeom prst="rect">
            <a:avLst/>
          </a:prstGeom>
          <a:solidFill>
            <a:srgbClr val="00B050">
              <a:alpha val="10000"/>
            </a:srgbClr>
          </a:solidFill>
          <a:ln>
            <a:solidFill>
              <a:srgbClr val="92D050"/>
            </a:solidFill>
            <a:prstDash val="solid"/>
          </a:ln>
        </p:spPr>
        <p:txBody>
          <a:bodyPr wrap="square" rtlCol="0">
            <a:spAutoFit/>
          </a:bodyPr>
          <a:lstStyle/>
          <a:p>
            <a:pPr algn="ctr" defTabSz="685800"/>
            <a:r>
              <a:rPr lang="zh-CN" altLang="en-US" sz="4000" b="1" smtClean="0">
                <a:latin typeface="宋体" pitchFamily="2" charset="-122"/>
                <a:ea typeface="宋体" pitchFamily="2" charset="-122"/>
                <a:sym typeface="+mn-ea"/>
              </a:rPr>
              <a:t>研究方法</a:t>
            </a:r>
            <a:endParaRPr lang="zh-CN" altLang="en-US" sz="4000" b="1">
              <a:latin typeface="宋体" pitchFamily="2" charset="-122"/>
              <a:ea typeface="宋体" pitchFamily="2" charset="-122"/>
              <a:sym typeface="+mn-ea"/>
            </a:endParaRPr>
          </a:p>
        </p:txBody>
      </p:sp>
      <p:sp>
        <p:nvSpPr>
          <p:cNvPr id="5" name="矩形 4"/>
          <p:cNvSpPr/>
          <p:nvPr/>
        </p:nvSpPr>
        <p:spPr>
          <a:xfrm>
            <a:off x="4606501" y="3243824"/>
            <a:ext cx="2989835" cy="707886"/>
          </a:xfrm>
          <a:prstGeom prst="rect">
            <a:avLst/>
          </a:prstGeom>
          <a:solidFill>
            <a:srgbClr val="00B050">
              <a:alpha val="10000"/>
            </a:srgbClr>
          </a:solidFill>
          <a:ln>
            <a:solidFill>
              <a:srgbClr val="92D050"/>
            </a:solidFill>
            <a:prstDash val="solid"/>
          </a:ln>
        </p:spPr>
        <p:txBody>
          <a:bodyPr wrap="square" rtlCol="0">
            <a:spAutoFit/>
          </a:bodyPr>
          <a:lstStyle/>
          <a:p>
            <a:pPr algn="ctr" defTabSz="685800"/>
            <a:r>
              <a:rPr lang="zh-CN" altLang="en-US" sz="4000" b="1" smtClean="0">
                <a:latin typeface="宋体" pitchFamily="2" charset="-122"/>
                <a:ea typeface="宋体" pitchFamily="2" charset="-122"/>
                <a:sym typeface="+mn-ea"/>
              </a:rPr>
              <a:t>资料整理</a:t>
            </a:r>
            <a:endParaRPr lang="zh-CN" altLang="en-US" sz="4000" b="1">
              <a:latin typeface="宋体" pitchFamily="2" charset="-122"/>
              <a:ea typeface="宋体" pitchFamily="2" charset="-122"/>
              <a:sym typeface="+mn-ea"/>
            </a:endParaRPr>
          </a:p>
        </p:txBody>
      </p:sp>
      <p:sp>
        <p:nvSpPr>
          <p:cNvPr id="7" name="矩形 6"/>
          <p:cNvSpPr/>
          <p:nvPr/>
        </p:nvSpPr>
        <p:spPr>
          <a:xfrm>
            <a:off x="4606501" y="1563638"/>
            <a:ext cx="2989835" cy="707886"/>
          </a:xfrm>
          <a:prstGeom prst="rect">
            <a:avLst/>
          </a:prstGeom>
          <a:solidFill>
            <a:srgbClr val="00B050">
              <a:alpha val="10000"/>
            </a:srgbClr>
          </a:solidFill>
          <a:ln>
            <a:solidFill>
              <a:srgbClr val="92D050"/>
            </a:solidFill>
            <a:prstDash val="solid"/>
          </a:ln>
        </p:spPr>
        <p:txBody>
          <a:bodyPr wrap="square" rtlCol="0">
            <a:spAutoFit/>
          </a:bodyPr>
          <a:lstStyle/>
          <a:p>
            <a:pPr algn="ctr" defTabSz="685800"/>
            <a:r>
              <a:rPr lang="zh-CN" altLang="en-US" sz="4000" b="1" smtClean="0">
                <a:latin typeface="宋体" pitchFamily="2" charset="-122"/>
                <a:ea typeface="宋体" pitchFamily="2" charset="-122"/>
                <a:sym typeface="+mn-ea"/>
              </a:rPr>
              <a:t>问题的提出</a:t>
            </a:r>
            <a:endParaRPr lang="zh-CN" altLang="en-US" sz="4000" b="1">
              <a:latin typeface="宋体" pitchFamily="2" charset="-122"/>
              <a:ea typeface="宋体" pitchFamily="2" charset="-122"/>
              <a:sym typeface="+mn-ea"/>
            </a:endParaRPr>
          </a:p>
        </p:txBody>
      </p:sp>
      <p:sp>
        <p:nvSpPr>
          <p:cNvPr id="8" name="矩形 7"/>
          <p:cNvSpPr/>
          <p:nvPr/>
        </p:nvSpPr>
        <p:spPr>
          <a:xfrm>
            <a:off x="4606501" y="4083918"/>
            <a:ext cx="2989835" cy="707886"/>
          </a:xfrm>
          <a:prstGeom prst="rect">
            <a:avLst/>
          </a:prstGeom>
          <a:solidFill>
            <a:srgbClr val="00B050">
              <a:alpha val="10000"/>
            </a:srgbClr>
          </a:solidFill>
          <a:ln>
            <a:solidFill>
              <a:srgbClr val="92D050"/>
            </a:solidFill>
            <a:prstDash val="solid"/>
          </a:ln>
        </p:spPr>
        <p:txBody>
          <a:bodyPr wrap="square" rtlCol="0">
            <a:spAutoFit/>
          </a:bodyPr>
          <a:lstStyle/>
          <a:p>
            <a:pPr algn="ctr" defTabSz="685800"/>
            <a:r>
              <a:rPr lang="zh-CN" altLang="en-US" sz="4000" b="1" smtClean="0">
                <a:latin typeface="宋体" pitchFamily="2" charset="-122"/>
                <a:ea typeface="宋体" pitchFamily="2" charset="-122"/>
                <a:sym typeface="+mn-ea"/>
              </a:rPr>
              <a:t>研究结论</a:t>
            </a:r>
            <a:endParaRPr lang="zh-CN" altLang="en-US" sz="4000" b="1">
              <a:latin typeface="宋体" pitchFamily="2" charset="-122"/>
              <a:ea typeface="宋体" pitchFamily="2" charset="-122"/>
              <a:sym typeface="+mn-ea"/>
            </a:endParaRPr>
          </a:p>
        </p:txBody>
      </p:sp>
      <p:grpSp>
        <p:nvGrpSpPr>
          <p:cNvPr id="9" name="组合 8"/>
          <p:cNvGrpSpPr/>
          <p:nvPr/>
        </p:nvGrpSpPr>
        <p:grpSpPr>
          <a:xfrm>
            <a:off x="1115616" y="2108924"/>
            <a:ext cx="2952328" cy="2053389"/>
            <a:chOff x="6084169" y="918200"/>
            <a:chExt cx="2952328" cy="2373630"/>
          </a:xfrm>
        </p:grpSpPr>
        <p:sp>
          <p:nvSpPr>
            <p:cNvPr id="10" name="云形标注 9"/>
            <p:cNvSpPr/>
            <p:nvPr/>
          </p:nvSpPr>
          <p:spPr>
            <a:xfrm>
              <a:off x="6084169" y="918200"/>
              <a:ext cx="2952328" cy="2373630"/>
            </a:xfrm>
            <a:prstGeom prst="cloudCallout">
              <a:avLst>
                <a:gd name="adj1" fmla="val -67720"/>
                <a:gd name="adj2" fmla="val -55250"/>
              </a:avLst>
            </a:prstGeom>
            <a:solidFill>
              <a:srgbClr val="00B050">
                <a:alpha val="44000"/>
              </a:srgbClr>
            </a:solidFill>
            <a:ln>
              <a:solidFill>
                <a:srgbClr val="92D050"/>
              </a:solidFill>
              <a:prstDash val="solid"/>
            </a:ln>
          </p:spPr>
          <p:txBody>
            <a:bodyPr wrap="square" rtlCol="0">
              <a:spAutoFit/>
            </a:bodyPr>
            <a:lstStyle/>
            <a:p>
              <a:pPr defTabSz="685800"/>
              <a:endParaRPr lang="zh-CN" altLang="en-US" sz="3200" b="1">
                <a:solidFill>
                  <a:schemeClr val="tx1"/>
                </a:solidFill>
                <a:latin typeface="宋体" pitchFamily="2" charset="-122"/>
                <a:ea typeface="宋体" pitchFamily="2" charset="-122"/>
              </a:endParaRPr>
            </a:p>
          </p:txBody>
        </p:sp>
        <p:sp>
          <p:nvSpPr>
            <p:cNvPr id="11" name="矩形 10"/>
            <p:cNvSpPr/>
            <p:nvPr/>
          </p:nvSpPr>
          <p:spPr>
            <a:xfrm>
              <a:off x="6300191" y="1422979"/>
              <a:ext cx="2736306" cy="1245218"/>
            </a:xfrm>
            <a:prstGeom prst="rect">
              <a:avLst/>
            </a:prstGeom>
          </p:spPr>
          <p:txBody>
            <a:bodyPr wrap="square">
              <a:spAutoFit/>
            </a:bodyPr>
            <a:lstStyle/>
            <a:p>
              <a:pPr defTabSz="685800"/>
              <a:r>
                <a:rPr lang="zh-CN" altLang="en-US" sz="3200" b="1" smtClean="0">
                  <a:latin typeface="宋体" pitchFamily="2" charset="-122"/>
                  <a:ea typeface="宋体" pitchFamily="2" charset="-122"/>
                </a:rPr>
                <a:t>报告</a:t>
              </a:r>
              <a:r>
                <a:rPr lang="zh-CN" altLang="en-US" sz="3200" b="1">
                  <a:latin typeface="宋体" pitchFamily="2" charset="-122"/>
                  <a:ea typeface="宋体" pitchFamily="2" charset="-122"/>
                </a:rPr>
                <a:t>包含</a:t>
              </a:r>
              <a:r>
                <a:rPr lang="zh-CN" altLang="en-US" sz="3200" b="1" smtClean="0">
                  <a:latin typeface="宋体" pitchFamily="2" charset="-122"/>
                  <a:ea typeface="宋体" pitchFamily="2" charset="-122"/>
                </a:rPr>
                <a:t>几部分内容？</a:t>
              </a:r>
              <a:endParaRPr lang="zh-CN" altLang="en-US" sz="3200" b="1" dirty="0">
                <a:latin typeface="宋体" pitchFamily="2" charset="-122"/>
                <a:ea typeface="宋体" pitchFamily="2" charset="-122"/>
              </a:endParaRPr>
            </a:p>
          </p:txBody>
        </p:sp>
      </p:grpSp>
    </p:spTree>
    <p:extLst>
      <p:ext uri="{BB962C8B-B14F-4D97-AF65-F5344CB8AC3E}">
        <p14:creationId xmlns:p14="http://schemas.microsoft.com/office/powerpoint/2010/main" val="38560481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形标注 1"/>
          <p:cNvSpPr/>
          <p:nvPr/>
        </p:nvSpPr>
        <p:spPr>
          <a:xfrm>
            <a:off x="899795" y="2878296"/>
            <a:ext cx="935990" cy="1944370"/>
          </a:xfrm>
          <a:prstGeom prst="wedgeEllipseCallou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6505" y="1230037"/>
            <a:ext cx="1774182" cy="2543477"/>
          </a:xfrm>
          <a:prstGeom prst="rect">
            <a:avLst/>
          </a:prstGeom>
        </p:spPr>
      </p:pic>
      <p:sp>
        <p:nvSpPr>
          <p:cNvPr id="8" name="矩形 7"/>
          <p:cNvSpPr/>
          <p:nvPr/>
        </p:nvSpPr>
        <p:spPr>
          <a:xfrm>
            <a:off x="2160687" y="1347614"/>
            <a:ext cx="6587542" cy="2308324"/>
          </a:xfrm>
          <a:prstGeom prst="rect">
            <a:avLst/>
          </a:prstGeom>
        </p:spPr>
        <p:txBody>
          <a:bodyPr wrap="square">
            <a:spAutoFit/>
          </a:bodyPr>
          <a:lstStyle/>
          <a:p>
            <a:pPr>
              <a:lnSpc>
                <a:spcPct val="150000"/>
              </a:lnSpc>
            </a:pPr>
            <a:r>
              <a:rPr lang="zh-CN" altLang="en-US" sz="3200" smtClean="0">
                <a:latin typeface="黑体" pitchFamily="49" charset="-122"/>
                <a:ea typeface="黑体" pitchFamily="49" charset="-122"/>
                <a:cs typeface="微软雅黑" panose="020B0503020204020204" charset="-122"/>
              </a:rPr>
              <a:t>    读完材料后，你是不是已经打开了本次活动的思路呢？快来选一选本次活动的内容吧！</a:t>
            </a:r>
            <a:endParaRPr lang="zh-CN" altLang="en-US" sz="3200" dirty="0">
              <a:latin typeface="黑体" pitchFamily="49" charset="-122"/>
              <a:ea typeface="黑体" pitchFamily="49" charset="-122"/>
              <a:cs typeface="微软雅黑" panose="020B0503020204020204" charset="-122"/>
            </a:endParaRPr>
          </a:p>
        </p:txBody>
      </p:sp>
    </p:spTree>
    <p:extLst>
      <p:ext uri="{BB962C8B-B14F-4D97-AF65-F5344CB8AC3E}">
        <p14:creationId xmlns:p14="http://schemas.microsoft.com/office/powerpoint/2010/main" val="3771821345"/>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95536" y="3291830"/>
            <a:ext cx="8424936" cy="1569660"/>
          </a:xfrm>
          <a:prstGeom prst="rect">
            <a:avLst/>
          </a:prstGeom>
          <a:solidFill>
            <a:srgbClr val="00B050">
              <a:alpha val="10000"/>
            </a:srgbClr>
          </a:solidFill>
          <a:ln>
            <a:solidFill>
              <a:srgbClr val="92D050"/>
            </a:solidFill>
            <a:prstDash val="solid"/>
          </a:ln>
        </p:spPr>
        <p:txBody>
          <a:bodyPr wrap="square" rtlCol="0">
            <a:spAutoFit/>
          </a:bodyPr>
          <a:lstStyle/>
          <a:p>
            <a:pPr defTabSz="685800"/>
            <a:r>
              <a:rPr lang="zh-CN" altLang="en-US" sz="3200" b="1" smtClean="0">
                <a:latin typeface="宋体" pitchFamily="2" charset="-122"/>
                <a:ea typeface="宋体" pitchFamily="2" charset="-122"/>
                <a:sym typeface="+mn-ea"/>
              </a:rPr>
              <a:t>    调查学校社会用字不规范的情况，查找同学作业本、学校的宣传栏以及街头广告牌中用字不规范的情况。</a:t>
            </a:r>
            <a:endParaRPr lang="zh-CN" altLang="en-US" sz="3200" b="1">
              <a:latin typeface="宋体" pitchFamily="2" charset="-122"/>
              <a:ea typeface="宋体" pitchFamily="2" charset="-122"/>
              <a:sym typeface="+mn-ea"/>
            </a:endParaRPr>
          </a:p>
        </p:txBody>
      </p:sp>
      <p:sp>
        <p:nvSpPr>
          <p:cNvPr id="4" name="矩形 3"/>
          <p:cNvSpPr/>
          <p:nvPr/>
        </p:nvSpPr>
        <p:spPr>
          <a:xfrm>
            <a:off x="395536" y="1995686"/>
            <a:ext cx="8424936" cy="1077218"/>
          </a:xfrm>
          <a:prstGeom prst="rect">
            <a:avLst/>
          </a:prstGeom>
          <a:solidFill>
            <a:srgbClr val="00B050">
              <a:alpha val="10000"/>
            </a:srgbClr>
          </a:solidFill>
          <a:ln>
            <a:solidFill>
              <a:srgbClr val="92D050"/>
            </a:solidFill>
            <a:prstDash val="solid"/>
          </a:ln>
        </p:spPr>
        <p:txBody>
          <a:bodyPr wrap="square" rtlCol="0">
            <a:spAutoFit/>
          </a:bodyPr>
          <a:lstStyle/>
          <a:p>
            <a:pPr defTabSz="685800"/>
            <a:r>
              <a:rPr lang="zh-CN" altLang="en-US" sz="3200" b="1" smtClean="0">
                <a:latin typeface="宋体" pitchFamily="2" charset="-122"/>
                <a:ea typeface="宋体" pitchFamily="2" charset="-122"/>
                <a:sym typeface="+mn-ea"/>
              </a:rPr>
              <a:t>    结合本次“活动建议”和“阅读材料”确立研究内容。</a:t>
            </a:r>
            <a:endParaRPr lang="zh-CN" altLang="en-US" sz="3200" b="1">
              <a:latin typeface="宋体" pitchFamily="2" charset="-122"/>
              <a:ea typeface="宋体" pitchFamily="2" charset="-122"/>
              <a:sym typeface="+mn-ea"/>
            </a:endParaRPr>
          </a:p>
        </p:txBody>
      </p:sp>
      <p:sp>
        <p:nvSpPr>
          <p:cNvPr id="7" name="矩形 6"/>
          <p:cNvSpPr/>
          <p:nvPr/>
        </p:nvSpPr>
        <p:spPr>
          <a:xfrm>
            <a:off x="395536" y="699542"/>
            <a:ext cx="8424936" cy="1077218"/>
          </a:xfrm>
          <a:prstGeom prst="rect">
            <a:avLst/>
          </a:prstGeom>
          <a:solidFill>
            <a:srgbClr val="00B050">
              <a:alpha val="10000"/>
            </a:srgbClr>
          </a:solidFill>
          <a:ln>
            <a:solidFill>
              <a:srgbClr val="92D050"/>
            </a:solidFill>
            <a:prstDash val="solid"/>
          </a:ln>
        </p:spPr>
        <p:txBody>
          <a:bodyPr wrap="square" rtlCol="0">
            <a:spAutoFit/>
          </a:bodyPr>
          <a:lstStyle/>
          <a:p>
            <a:pPr defTabSz="685800"/>
            <a:r>
              <a:rPr lang="zh-CN" altLang="en-US" sz="3200" b="1" smtClean="0">
                <a:latin typeface="宋体" pitchFamily="2" charset="-122"/>
                <a:ea typeface="宋体" pitchFamily="2" charset="-122"/>
                <a:sym typeface="+mn-ea"/>
              </a:rPr>
              <a:t>    就“汉字真有趣”活动中感兴趣的内容、不明白的问题继续开展研究。</a:t>
            </a:r>
            <a:endParaRPr lang="zh-CN" altLang="en-US" sz="3200" b="1">
              <a:latin typeface="宋体" pitchFamily="2" charset="-122"/>
              <a:ea typeface="宋体" pitchFamily="2" charset="-122"/>
              <a:sym typeface="+mn-ea"/>
            </a:endParaRPr>
          </a:p>
        </p:txBody>
      </p:sp>
      <p:sp>
        <p:nvSpPr>
          <p:cNvPr id="12" name="矩形 11"/>
          <p:cNvSpPr/>
          <p:nvPr/>
        </p:nvSpPr>
        <p:spPr>
          <a:xfrm>
            <a:off x="3635896" y="0"/>
            <a:ext cx="1944216" cy="830997"/>
          </a:xfrm>
          <a:prstGeom prst="rect">
            <a:avLst/>
          </a:prstGeom>
        </p:spPr>
        <p:txBody>
          <a:bodyPr wrap="square">
            <a:spAutoFit/>
          </a:bodyPr>
          <a:lstStyle/>
          <a:p>
            <a:pPr>
              <a:lnSpc>
                <a:spcPct val="150000"/>
              </a:lnSpc>
            </a:pPr>
            <a:r>
              <a:rPr lang="zh-CN" altLang="en-US" sz="3200" smtClean="0">
                <a:latin typeface="黑体" pitchFamily="49" charset="-122"/>
                <a:ea typeface="黑体" pitchFamily="49" charset="-122"/>
                <a:cs typeface="微软雅黑" panose="020B0503020204020204" charset="-122"/>
              </a:rPr>
              <a:t>可选内容</a:t>
            </a:r>
            <a:endParaRPr lang="zh-CN" altLang="en-US" sz="3200" dirty="0">
              <a:latin typeface="黑体" pitchFamily="49" charset="-122"/>
              <a:ea typeface="黑体" pitchFamily="49" charset="-122"/>
              <a:cs typeface="微软雅黑" panose="020B0503020204020204" charset="-122"/>
            </a:endParaRPr>
          </a:p>
        </p:txBody>
      </p:sp>
    </p:spTree>
    <p:extLst>
      <p:ext uri="{BB962C8B-B14F-4D97-AF65-F5344CB8AC3E}">
        <p14:creationId xmlns:p14="http://schemas.microsoft.com/office/powerpoint/2010/main" val="85268778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image.shedunews.com/2013/4/10/m_505811_dc1ca6e1-bf97-4a42-9dcc-b8c7feb72ef0.jpg"/>
          <p:cNvPicPr>
            <a:picLocks noChangeAspect="1" noChangeArrowheads="1"/>
          </p:cNvPicPr>
          <p:nvPr/>
        </p:nvPicPr>
        <p:blipFill>
          <a:blip r:embed="rId2" cstate="print"/>
          <a:srcRect t="12672"/>
          <a:stretch>
            <a:fillRect/>
          </a:stretch>
        </p:blipFill>
        <p:spPr bwMode="auto">
          <a:xfrm>
            <a:off x="1763688" y="2067694"/>
            <a:ext cx="5642610" cy="2402840"/>
          </a:xfrm>
          <a:prstGeom prst="ellipse">
            <a:avLst/>
          </a:prstGeom>
          <a:noFill/>
        </p:spPr>
      </p:pic>
      <p:sp>
        <p:nvSpPr>
          <p:cNvPr id="2" name="矩形 1"/>
          <p:cNvSpPr/>
          <p:nvPr/>
        </p:nvSpPr>
        <p:spPr>
          <a:xfrm>
            <a:off x="336521" y="470882"/>
            <a:ext cx="8496944" cy="1200329"/>
          </a:xfrm>
          <a:prstGeom prst="rect">
            <a:avLst/>
          </a:prstGeom>
          <a:noFill/>
        </p:spPr>
        <p:txBody>
          <a:bodyPr wrap="square">
            <a:spAutoFit/>
          </a:bodyPr>
          <a:lstStyle/>
          <a:p>
            <a:r>
              <a:rPr lang="zh-CN" altLang="en-US" sz="3600">
                <a:latin typeface="黑体" pitchFamily="49" charset="-122"/>
                <a:ea typeface="黑体" pitchFamily="49" charset="-122"/>
              </a:rPr>
              <a:t>    </a:t>
            </a:r>
            <a:r>
              <a:rPr lang="zh-CN" altLang="en-US" sz="3600" smtClean="0">
                <a:latin typeface="黑体" pitchFamily="49" charset="-122"/>
                <a:ea typeface="黑体" pitchFamily="49" charset="-122"/>
              </a:rPr>
              <a:t>根据自己初步确定的活动任务，自由组成小组吧！</a:t>
            </a:r>
            <a:endParaRPr lang="zh-CN" altLang="en-US" sz="3600" dirty="0">
              <a:latin typeface="黑体" pitchFamily="49" charset="-122"/>
              <a:ea typeface="黑体" pitchFamily="49" charset="-122"/>
            </a:endParaRPr>
          </a:p>
        </p:txBody>
      </p:sp>
    </p:spTree>
    <p:extLst>
      <p:ext uri="{BB962C8B-B14F-4D97-AF65-F5344CB8AC3E}">
        <p14:creationId xmlns:p14="http://schemas.microsoft.com/office/powerpoint/2010/main" val="3701513647"/>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形标注 1"/>
          <p:cNvSpPr/>
          <p:nvPr/>
        </p:nvSpPr>
        <p:spPr>
          <a:xfrm>
            <a:off x="899795" y="2878296"/>
            <a:ext cx="935990" cy="1944370"/>
          </a:xfrm>
          <a:prstGeom prst="wedgeEllipseCallou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146869" y="820906"/>
            <a:ext cx="6817619" cy="3046988"/>
          </a:xfrm>
          <a:prstGeom prst="rect">
            <a:avLst/>
          </a:prstGeom>
        </p:spPr>
        <p:txBody>
          <a:bodyPr wrap="square">
            <a:spAutoFit/>
          </a:bodyPr>
          <a:lstStyle/>
          <a:p>
            <a:pPr>
              <a:lnSpc>
                <a:spcPct val="150000"/>
              </a:lnSpc>
            </a:pPr>
            <a:r>
              <a:rPr lang="zh-CN" altLang="en-US" sz="3200" smtClean="0">
                <a:latin typeface="黑体" pitchFamily="49" charset="-122"/>
                <a:ea typeface="黑体" pitchFamily="49" charset="-122"/>
                <a:cs typeface="微软雅黑" panose="020B0503020204020204" charset="-122"/>
              </a:rPr>
              <a:t>    下面</a:t>
            </a:r>
            <a:r>
              <a:rPr lang="zh-CN" altLang="en-US" sz="3200" dirty="0">
                <a:latin typeface="黑体" pitchFamily="49" charset="-122"/>
                <a:ea typeface="黑体" pitchFamily="49" charset="-122"/>
                <a:cs typeface="微软雅黑" panose="020B0503020204020204" charset="-122"/>
              </a:rPr>
              <a:t>我们以“阅读材料”中的</a:t>
            </a:r>
            <a:r>
              <a:rPr lang="en-US" altLang="zh-CN" sz="3200" dirty="0">
                <a:latin typeface="黑体" pitchFamily="49" charset="-122"/>
                <a:ea typeface="黑体" pitchFamily="49" charset="-122"/>
                <a:cs typeface="微软雅黑" panose="020B0503020204020204" charset="-122"/>
              </a:rPr>
              <a:t>《</a:t>
            </a:r>
            <a:r>
              <a:rPr lang="zh-CN" altLang="en-US" sz="3200" dirty="0">
                <a:latin typeface="黑体" pitchFamily="49" charset="-122"/>
                <a:ea typeface="黑体" pitchFamily="49" charset="-122"/>
                <a:cs typeface="微软雅黑" panose="020B0503020204020204" charset="-122"/>
              </a:rPr>
              <a:t>关于“李”姓</a:t>
            </a:r>
            <a:r>
              <a:rPr lang="zh-CN" altLang="en-US" sz="3200">
                <a:latin typeface="黑体" pitchFamily="49" charset="-122"/>
                <a:ea typeface="黑体" pitchFamily="49" charset="-122"/>
                <a:cs typeface="微软雅黑" panose="020B0503020204020204" charset="-122"/>
              </a:rPr>
              <a:t>的</a:t>
            </a:r>
            <a:r>
              <a:rPr lang="zh-CN" altLang="en-US" sz="3200" smtClean="0">
                <a:latin typeface="黑体" pitchFamily="49" charset="-122"/>
                <a:ea typeface="黑体" pitchFamily="49" charset="-122"/>
                <a:cs typeface="微软雅黑" panose="020B0503020204020204" charset="-122"/>
              </a:rPr>
              <a:t>历史</a:t>
            </a:r>
            <a:r>
              <a:rPr lang="zh-CN" altLang="en-US" sz="3200">
                <a:latin typeface="黑体" pitchFamily="49" charset="-122"/>
                <a:ea typeface="黑体" pitchFamily="49" charset="-122"/>
                <a:cs typeface="微软雅黑" panose="020B0503020204020204" charset="-122"/>
              </a:rPr>
              <a:t>和</a:t>
            </a:r>
            <a:r>
              <a:rPr lang="zh-CN" altLang="en-US" sz="3200" smtClean="0">
                <a:latin typeface="黑体" pitchFamily="49" charset="-122"/>
                <a:ea typeface="黑体" pitchFamily="49" charset="-122"/>
                <a:cs typeface="微软雅黑" panose="020B0503020204020204" charset="-122"/>
              </a:rPr>
              <a:t>现状</a:t>
            </a:r>
            <a:r>
              <a:rPr lang="zh-CN" altLang="en-US" sz="3200" dirty="0">
                <a:latin typeface="黑体" pitchFamily="49" charset="-122"/>
                <a:ea typeface="黑体" pitchFamily="49" charset="-122"/>
                <a:cs typeface="微软雅黑" panose="020B0503020204020204" charset="-122"/>
              </a:rPr>
              <a:t>的研究报告</a:t>
            </a:r>
            <a:r>
              <a:rPr lang="en-US" altLang="zh-CN" sz="3200" dirty="0">
                <a:latin typeface="黑体" pitchFamily="49" charset="-122"/>
                <a:ea typeface="黑体" pitchFamily="49" charset="-122"/>
                <a:cs typeface="微软雅黑" panose="020B0503020204020204" charset="-122"/>
              </a:rPr>
              <a:t>》</a:t>
            </a:r>
            <a:r>
              <a:rPr lang="zh-CN" altLang="en-US" sz="3200" dirty="0">
                <a:latin typeface="黑体" pitchFamily="49" charset="-122"/>
                <a:ea typeface="黑体" pitchFamily="49" charset="-122"/>
                <a:cs typeface="微软雅黑" panose="020B0503020204020204" charset="-122"/>
              </a:rPr>
              <a:t>为例</a:t>
            </a:r>
            <a:r>
              <a:rPr lang="zh-CN" altLang="en-US" sz="3200">
                <a:latin typeface="黑体" pitchFamily="49" charset="-122"/>
                <a:ea typeface="黑体" pitchFamily="49" charset="-122"/>
                <a:cs typeface="微软雅黑" panose="020B0503020204020204" charset="-122"/>
              </a:rPr>
              <a:t>，</a:t>
            </a:r>
            <a:r>
              <a:rPr lang="zh-CN" altLang="en-US" sz="3200" smtClean="0">
                <a:latin typeface="黑体" pitchFamily="49" charset="-122"/>
                <a:ea typeface="黑体" pitchFamily="49" charset="-122"/>
                <a:cs typeface="微软雅黑" panose="020B0503020204020204" charset="-122"/>
              </a:rPr>
              <a:t>看看可以</a:t>
            </a:r>
            <a:r>
              <a:rPr lang="zh-CN" altLang="en-US" sz="3200" dirty="0">
                <a:latin typeface="黑体" pitchFamily="49" charset="-122"/>
                <a:ea typeface="黑体" pitchFamily="49" charset="-122"/>
                <a:cs typeface="微软雅黑" panose="020B0503020204020204" charset="-122"/>
              </a:rPr>
              <a:t>从哪些方面开展</a:t>
            </a:r>
            <a:r>
              <a:rPr lang="zh-CN" altLang="en-US" sz="3200">
                <a:latin typeface="黑体" pitchFamily="49" charset="-122"/>
                <a:ea typeface="黑体" pitchFamily="49" charset="-122"/>
                <a:cs typeface="微软雅黑" panose="020B0503020204020204" charset="-122"/>
              </a:rPr>
              <a:t>研究</a:t>
            </a:r>
            <a:r>
              <a:rPr lang="zh-CN" altLang="en-US" sz="3200" smtClean="0">
                <a:latin typeface="黑体" pitchFamily="49" charset="-122"/>
                <a:ea typeface="黑体" pitchFamily="49" charset="-122"/>
                <a:cs typeface="微软雅黑" panose="020B0503020204020204" charset="-122"/>
              </a:rPr>
              <a:t>活动吧！</a:t>
            </a:r>
            <a:endParaRPr lang="zh-CN" altLang="en-US" sz="3200" dirty="0">
              <a:latin typeface="黑体" pitchFamily="49" charset="-122"/>
              <a:ea typeface="黑体" pitchFamily="49"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1227508"/>
            <a:ext cx="1558158" cy="2233784"/>
          </a:xfrm>
          <a:prstGeom prst="rect">
            <a:avLst/>
          </a:prstGeom>
        </p:spPr>
      </p:pic>
    </p:spTree>
    <p:extLst>
      <p:ext uri="{BB962C8B-B14F-4D97-AF65-F5344CB8AC3E}">
        <p14:creationId xmlns:p14="http://schemas.microsoft.com/office/powerpoint/2010/main" val="1585907429"/>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66581" y="300593"/>
            <a:ext cx="4032448" cy="830997"/>
          </a:xfrm>
          <a:prstGeom prst="rect">
            <a:avLst/>
          </a:prstGeom>
        </p:spPr>
        <p:txBody>
          <a:bodyPr wrap="square">
            <a:spAutoFit/>
          </a:bodyPr>
          <a:lstStyle/>
          <a:p>
            <a:pPr>
              <a:lnSpc>
                <a:spcPct val="150000"/>
              </a:lnSpc>
            </a:pPr>
            <a:r>
              <a:rPr lang="zh-CN" altLang="en-US" sz="3200" b="1" dirty="0" smtClean="0">
                <a:latin typeface="黑体" panose="02010609060101010101" pitchFamily="49" charset="-122"/>
                <a:ea typeface="黑体" panose="02010609060101010101" pitchFamily="49" charset="-122"/>
              </a:rPr>
              <a:t>完成研究报告</a:t>
            </a:r>
            <a:r>
              <a:rPr lang="zh-CN" altLang="en-US" sz="3200" b="1" smtClean="0">
                <a:latin typeface="黑体" panose="02010609060101010101" pitchFamily="49" charset="-122"/>
                <a:ea typeface="黑体" panose="02010609060101010101" pitchFamily="49" charset="-122"/>
              </a:rPr>
              <a:t>的流程</a:t>
            </a:r>
            <a:endParaRPr lang="zh-CN" altLang="en-US" sz="3200" b="1" dirty="0">
              <a:latin typeface="黑体" panose="02010609060101010101" pitchFamily="49" charset="-122"/>
              <a:ea typeface="黑体" panose="02010609060101010101" pitchFamily="49" charset="-122"/>
            </a:endParaRPr>
          </a:p>
        </p:txBody>
      </p:sp>
      <p:sp>
        <p:nvSpPr>
          <p:cNvPr id="4" name="任意多边形 3"/>
          <p:cNvSpPr/>
          <p:nvPr/>
        </p:nvSpPr>
        <p:spPr>
          <a:xfrm>
            <a:off x="446952" y="1335710"/>
            <a:ext cx="2291317" cy="646331"/>
          </a:xfrm>
          <a:custGeom>
            <a:avLst/>
            <a:gdLst>
              <a:gd name="connsiteX0" fmla="*/ 0 w 1601390"/>
              <a:gd name="connsiteY0" fmla="*/ 96083 h 960834"/>
              <a:gd name="connsiteX1" fmla="*/ 96083 w 1601390"/>
              <a:gd name="connsiteY1" fmla="*/ 0 h 960834"/>
              <a:gd name="connsiteX2" fmla="*/ 1505307 w 1601390"/>
              <a:gd name="connsiteY2" fmla="*/ 0 h 960834"/>
              <a:gd name="connsiteX3" fmla="*/ 1601390 w 1601390"/>
              <a:gd name="connsiteY3" fmla="*/ 96083 h 960834"/>
              <a:gd name="connsiteX4" fmla="*/ 1601390 w 1601390"/>
              <a:gd name="connsiteY4" fmla="*/ 864751 h 960834"/>
              <a:gd name="connsiteX5" fmla="*/ 1505307 w 1601390"/>
              <a:gd name="connsiteY5" fmla="*/ 960834 h 960834"/>
              <a:gd name="connsiteX6" fmla="*/ 96083 w 1601390"/>
              <a:gd name="connsiteY6" fmla="*/ 960834 h 960834"/>
              <a:gd name="connsiteX7" fmla="*/ 0 w 1601390"/>
              <a:gd name="connsiteY7" fmla="*/ 864751 h 960834"/>
              <a:gd name="connsiteX8" fmla="*/ 0 w 1601390"/>
              <a:gd name="connsiteY8" fmla="*/ 96083 h 96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390" h="960834">
                <a:moveTo>
                  <a:pt x="0" y="96083"/>
                </a:moveTo>
                <a:cubicBezTo>
                  <a:pt x="0" y="43018"/>
                  <a:pt x="43018" y="0"/>
                  <a:pt x="96083" y="0"/>
                </a:cubicBezTo>
                <a:lnTo>
                  <a:pt x="1505307" y="0"/>
                </a:lnTo>
                <a:cubicBezTo>
                  <a:pt x="1558372" y="0"/>
                  <a:pt x="1601390" y="43018"/>
                  <a:pt x="1601390" y="96083"/>
                </a:cubicBezTo>
                <a:lnTo>
                  <a:pt x="1601390" y="864751"/>
                </a:lnTo>
                <a:cubicBezTo>
                  <a:pt x="1601390" y="917816"/>
                  <a:pt x="1558372" y="960834"/>
                  <a:pt x="1505307" y="960834"/>
                </a:cubicBezTo>
                <a:lnTo>
                  <a:pt x="96083" y="960834"/>
                </a:lnTo>
                <a:cubicBezTo>
                  <a:pt x="43018" y="960834"/>
                  <a:pt x="0" y="917816"/>
                  <a:pt x="0" y="864751"/>
                </a:cubicBezTo>
                <a:lnTo>
                  <a:pt x="0" y="96083"/>
                </a:lnTo>
                <a:close/>
              </a:path>
            </a:pathLst>
          </a:custGeom>
          <a:solidFill>
            <a:srgbClr val="00B050">
              <a:alpha val="10000"/>
            </a:srgbClr>
          </a:solidFill>
          <a:ln>
            <a:solidFill>
              <a:srgbClr val="92D050"/>
            </a:solidFill>
            <a:prstDash val="solid"/>
          </a:ln>
        </p:spPr>
        <p:txBody>
          <a:bodyPr wrap="square" rtlCol="0">
            <a:spAutoFit/>
          </a:bodyPr>
          <a:lstStyle/>
          <a:p>
            <a:pPr algn="ctr" defTabSz="685800"/>
            <a:r>
              <a:rPr lang="zh-CN" altLang="en-US" sz="3600" b="1" dirty="0">
                <a:solidFill>
                  <a:schemeClr val="tx1"/>
                </a:solidFill>
                <a:latin typeface="宋体" pitchFamily="2" charset="-122"/>
                <a:ea typeface="宋体" pitchFamily="2" charset="-122"/>
              </a:rPr>
              <a:t>发现问题</a:t>
            </a:r>
          </a:p>
        </p:txBody>
      </p:sp>
      <p:sp>
        <p:nvSpPr>
          <p:cNvPr id="7" name="任意多边形 6"/>
          <p:cNvSpPr/>
          <p:nvPr/>
        </p:nvSpPr>
        <p:spPr>
          <a:xfrm>
            <a:off x="4830145" y="1335710"/>
            <a:ext cx="2291317" cy="646331"/>
          </a:xfrm>
          <a:custGeom>
            <a:avLst/>
            <a:gdLst>
              <a:gd name="connsiteX0" fmla="*/ 0 w 1601390"/>
              <a:gd name="connsiteY0" fmla="*/ 96083 h 960834"/>
              <a:gd name="connsiteX1" fmla="*/ 96083 w 1601390"/>
              <a:gd name="connsiteY1" fmla="*/ 0 h 960834"/>
              <a:gd name="connsiteX2" fmla="*/ 1505307 w 1601390"/>
              <a:gd name="connsiteY2" fmla="*/ 0 h 960834"/>
              <a:gd name="connsiteX3" fmla="*/ 1601390 w 1601390"/>
              <a:gd name="connsiteY3" fmla="*/ 96083 h 960834"/>
              <a:gd name="connsiteX4" fmla="*/ 1601390 w 1601390"/>
              <a:gd name="connsiteY4" fmla="*/ 864751 h 960834"/>
              <a:gd name="connsiteX5" fmla="*/ 1505307 w 1601390"/>
              <a:gd name="connsiteY5" fmla="*/ 960834 h 960834"/>
              <a:gd name="connsiteX6" fmla="*/ 96083 w 1601390"/>
              <a:gd name="connsiteY6" fmla="*/ 960834 h 960834"/>
              <a:gd name="connsiteX7" fmla="*/ 0 w 1601390"/>
              <a:gd name="connsiteY7" fmla="*/ 864751 h 960834"/>
              <a:gd name="connsiteX8" fmla="*/ 0 w 1601390"/>
              <a:gd name="connsiteY8" fmla="*/ 96083 h 96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390" h="960834">
                <a:moveTo>
                  <a:pt x="0" y="96083"/>
                </a:moveTo>
                <a:cubicBezTo>
                  <a:pt x="0" y="43018"/>
                  <a:pt x="43018" y="0"/>
                  <a:pt x="96083" y="0"/>
                </a:cubicBezTo>
                <a:lnTo>
                  <a:pt x="1505307" y="0"/>
                </a:lnTo>
                <a:cubicBezTo>
                  <a:pt x="1558372" y="0"/>
                  <a:pt x="1601390" y="43018"/>
                  <a:pt x="1601390" y="96083"/>
                </a:cubicBezTo>
                <a:lnTo>
                  <a:pt x="1601390" y="864751"/>
                </a:lnTo>
                <a:cubicBezTo>
                  <a:pt x="1601390" y="917816"/>
                  <a:pt x="1558372" y="960834"/>
                  <a:pt x="1505307" y="960834"/>
                </a:cubicBezTo>
                <a:lnTo>
                  <a:pt x="96083" y="960834"/>
                </a:lnTo>
                <a:cubicBezTo>
                  <a:pt x="43018" y="960834"/>
                  <a:pt x="0" y="917816"/>
                  <a:pt x="0" y="864751"/>
                </a:cubicBezTo>
                <a:lnTo>
                  <a:pt x="0" y="96083"/>
                </a:lnTo>
                <a:close/>
              </a:path>
            </a:pathLst>
          </a:custGeom>
          <a:solidFill>
            <a:srgbClr val="00B050">
              <a:alpha val="10000"/>
            </a:srgbClr>
          </a:solidFill>
          <a:ln>
            <a:solidFill>
              <a:srgbClr val="92D050"/>
            </a:solidFill>
            <a:prstDash val="solid"/>
          </a:ln>
        </p:spPr>
        <p:txBody>
          <a:bodyPr wrap="square" rtlCol="0">
            <a:spAutoFit/>
          </a:bodyPr>
          <a:lstStyle/>
          <a:p>
            <a:pPr algn="ctr" defTabSz="685800"/>
            <a:r>
              <a:rPr lang="zh-CN" altLang="en-US" sz="3600" b="1" dirty="0">
                <a:solidFill>
                  <a:schemeClr val="tx1"/>
                </a:solidFill>
                <a:latin typeface="宋体" pitchFamily="2" charset="-122"/>
                <a:ea typeface="宋体" pitchFamily="2" charset="-122"/>
              </a:rPr>
              <a:t>调查研究</a:t>
            </a:r>
          </a:p>
        </p:txBody>
      </p:sp>
      <p:sp>
        <p:nvSpPr>
          <p:cNvPr id="9" name="任意多边形 8"/>
          <p:cNvSpPr/>
          <p:nvPr/>
        </p:nvSpPr>
        <p:spPr>
          <a:xfrm>
            <a:off x="446952" y="2714233"/>
            <a:ext cx="2291317" cy="646331"/>
          </a:xfrm>
          <a:custGeom>
            <a:avLst/>
            <a:gdLst>
              <a:gd name="connsiteX0" fmla="*/ 0 w 1601390"/>
              <a:gd name="connsiteY0" fmla="*/ 96083 h 960834"/>
              <a:gd name="connsiteX1" fmla="*/ 96083 w 1601390"/>
              <a:gd name="connsiteY1" fmla="*/ 0 h 960834"/>
              <a:gd name="connsiteX2" fmla="*/ 1505307 w 1601390"/>
              <a:gd name="connsiteY2" fmla="*/ 0 h 960834"/>
              <a:gd name="connsiteX3" fmla="*/ 1601390 w 1601390"/>
              <a:gd name="connsiteY3" fmla="*/ 96083 h 960834"/>
              <a:gd name="connsiteX4" fmla="*/ 1601390 w 1601390"/>
              <a:gd name="connsiteY4" fmla="*/ 864751 h 960834"/>
              <a:gd name="connsiteX5" fmla="*/ 1505307 w 1601390"/>
              <a:gd name="connsiteY5" fmla="*/ 960834 h 960834"/>
              <a:gd name="connsiteX6" fmla="*/ 96083 w 1601390"/>
              <a:gd name="connsiteY6" fmla="*/ 960834 h 960834"/>
              <a:gd name="connsiteX7" fmla="*/ 0 w 1601390"/>
              <a:gd name="connsiteY7" fmla="*/ 864751 h 960834"/>
              <a:gd name="connsiteX8" fmla="*/ 0 w 1601390"/>
              <a:gd name="connsiteY8" fmla="*/ 96083 h 96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390" h="960834">
                <a:moveTo>
                  <a:pt x="0" y="96083"/>
                </a:moveTo>
                <a:cubicBezTo>
                  <a:pt x="0" y="43018"/>
                  <a:pt x="43018" y="0"/>
                  <a:pt x="96083" y="0"/>
                </a:cubicBezTo>
                <a:lnTo>
                  <a:pt x="1505307" y="0"/>
                </a:lnTo>
                <a:cubicBezTo>
                  <a:pt x="1558372" y="0"/>
                  <a:pt x="1601390" y="43018"/>
                  <a:pt x="1601390" y="96083"/>
                </a:cubicBezTo>
                <a:lnTo>
                  <a:pt x="1601390" y="864751"/>
                </a:lnTo>
                <a:cubicBezTo>
                  <a:pt x="1601390" y="917816"/>
                  <a:pt x="1558372" y="960834"/>
                  <a:pt x="1505307" y="960834"/>
                </a:cubicBezTo>
                <a:lnTo>
                  <a:pt x="96083" y="960834"/>
                </a:lnTo>
                <a:cubicBezTo>
                  <a:pt x="43018" y="960834"/>
                  <a:pt x="0" y="917816"/>
                  <a:pt x="0" y="864751"/>
                </a:cubicBezTo>
                <a:lnTo>
                  <a:pt x="0" y="96083"/>
                </a:lnTo>
                <a:close/>
              </a:path>
            </a:pathLst>
          </a:custGeom>
          <a:solidFill>
            <a:srgbClr val="00B050">
              <a:alpha val="10000"/>
            </a:srgbClr>
          </a:solidFill>
          <a:ln>
            <a:solidFill>
              <a:srgbClr val="92D050"/>
            </a:solidFill>
            <a:prstDash val="solid"/>
          </a:ln>
        </p:spPr>
        <p:txBody>
          <a:bodyPr wrap="square" rtlCol="0">
            <a:spAutoFit/>
          </a:bodyPr>
          <a:lstStyle/>
          <a:p>
            <a:pPr algn="ctr" defTabSz="685800"/>
            <a:r>
              <a:rPr lang="zh-CN" altLang="en-US" sz="3600" b="1" dirty="0">
                <a:solidFill>
                  <a:schemeClr val="tx1"/>
                </a:solidFill>
                <a:latin typeface="宋体" pitchFamily="2" charset="-122"/>
                <a:ea typeface="宋体" pitchFamily="2" charset="-122"/>
              </a:rPr>
              <a:t>搜集资料</a:t>
            </a:r>
          </a:p>
        </p:txBody>
      </p:sp>
      <p:sp>
        <p:nvSpPr>
          <p:cNvPr id="23" name="任意多边形 22"/>
          <p:cNvSpPr/>
          <p:nvPr/>
        </p:nvSpPr>
        <p:spPr>
          <a:xfrm>
            <a:off x="4830145" y="2714233"/>
            <a:ext cx="2291317" cy="646331"/>
          </a:xfrm>
          <a:custGeom>
            <a:avLst/>
            <a:gdLst>
              <a:gd name="connsiteX0" fmla="*/ 0 w 1601390"/>
              <a:gd name="connsiteY0" fmla="*/ 96083 h 960834"/>
              <a:gd name="connsiteX1" fmla="*/ 96083 w 1601390"/>
              <a:gd name="connsiteY1" fmla="*/ 0 h 960834"/>
              <a:gd name="connsiteX2" fmla="*/ 1505307 w 1601390"/>
              <a:gd name="connsiteY2" fmla="*/ 0 h 960834"/>
              <a:gd name="connsiteX3" fmla="*/ 1601390 w 1601390"/>
              <a:gd name="connsiteY3" fmla="*/ 96083 h 960834"/>
              <a:gd name="connsiteX4" fmla="*/ 1601390 w 1601390"/>
              <a:gd name="connsiteY4" fmla="*/ 864751 h 960834"/>
              <a:gd name="connsiteX5" fmla="*/ 1505307 w 1601390"/>
              <a:gd name="connsiteY5" fmla="*/ 960834 h 960834"/>
              <a:gd name="connsiteX6" fmla="*/ 96083 w 1601390"/>
              <a:gd name="connsiteY6" fmla="*/ 960834 h 960834"/>
              <a:gd name="connsiteX7" fmla="*/ 0 w 1601390"/>
              <a:gd name="connsiteY7" fmla="*/ 864751 h 960834"/>
              <a:gd name="connsiteX8" fmla="*/ 0 w 1601390"/>
              <a:gd name="connsiteY8" fmla="*/ 96083 h 96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390" h="960834">
                <a:moveTo>
                  <a:pt x="0" y="96083"/>
                </a:moveTo>
                <a:cubicBezTo>
                  <a:pt x="0" y="43018"/>
                  <a:pt x="43018" y="0"/>
                  <a:pt x="96083" y="0"/>
                </a:cubicBezTo>
                <a:lnTo>
                  <a:pt x="1505307" y="0"/>
                </a:lnTo>
                <a:cubicBezTo>
                  <a:pt x="1558372" y="0"/>
                  <a:pt x="1601390" y="43018"/>
                  <a:pt x="1601390" y="96083"/>
                </a:cubicBezTo>
                <a:lnTo>
                  <a:pt x="1601390" y="864751"/>
                </a:lnTo>
                <a:cubicBezTo>
                  <a:pt x="1601390" y="917816"/>
                  <a:pt x="1558372" y="960834"/>
                  <a:pt x="1505307" y="960834"/>
                </a:cubicBezTo>
                <a:lnTo>
                  <a:pt x="96083" y="960834"/>
                </a:lnTo>
                <a:cubicBezTo>
                  <a:pt x="43018" y="960834"/>
                  <a:pt x="0" y="917816"/>
                  <a:pt x="0" y="864751"/>
                </a:cubicBezTo>
                <a:lnTo>
                  <a:pt x="0" y="96083"/>
                </a:lnTo>
                <a:close/>
              </a:path>
            </a:pathLst>
          </a:custGeom>
          <a:solidFill>
            <a:srgbClr val="00B050">
              <a:alpha val="10000"/>
            </a:srgbClr>
          </a:solidFill>
          <a:ln>
            <a:solidFill>
              <a:srgbClr val="92D050"/>
            </a:solidFill>
            <a:prstDash val="solid"/>
          </a:ln>
        </p:spPr>
        <p:txBody>
          <a:bodyPr wrap="square" rtlCol="0">
            <a:spAutoFit/>
          </a:bodyPr>
          <a:lstStyle/>
          <a:p>
            <a:pPr algn="ctr" defTabSz="685800"/>
            <a:r>
              <a:rPr lang="zh-CN" altLang="en-US" sz="3600" b="1">
                <a:latin typeface="宋体" pitchFamily="2" charset="-122"/>
                <a:ea typeface="宋体" pitchFamily="2" charset="-122"/>
              </a:rPr>
              <a:t>分析</a:t>
            </a:r>
            <a:r>
              <a:rPr lang="zh-CN" altLang="en-US" sz="3600" b="1" smtClean="0">
                <a:latin typeface="宋体" pitchFamily="2" charset="-122"/>
                <a:ea typeface="宋体" pitchFamily="2" charset="-122"/>
              </a:rPr>
              <a:t>问题</a:t>
            </a:r>
            <a:endParaRPr lang="zh-CN" altLang="en-US" sz="3600" b="1">
              <a:latin typeface="宋体" pitchFamily="2" charset="-122"/>
              <a:ea typeface="宋体" pitchFamily="2" charset="-122"/>
            </a:endParaRPr>
          </a:p>
        </p:txBody>
      </p:sp>
      <p:sp>
        <p:nvSpPr>
          <p:cNvPr id="24" name="任意多边形 23"/>
          <p:cNvSpPr/>
          <p:nvPr/>
        </p:nvSpPr>
        <p:spPr>
          <a:xfrm>
            <a:off x="2673973" y="4092755"/>
            <a:ext cx="2291317" cy="646331"/>
          </a:xfrm>
          <a:custGeom>
            <a:avLst/>
            <a:gdLst>
              <a:gd name="connsiteX0" fmla="*/ 0 w 1601390"/>
              <a:gd name="connsiteY0" fmla="*/ 96083 h 960834"/>
              <a:gd name="connsiteX1" fmla="*/ 96083 w 1601390"/>
              <a:gd name="connsiteY1" fmla="*/ 0 h 960834"/>
              <a:gd name="connsiteX2" fmla="*/ 1505307 w 1601390"/>
              <a:gd name="connsiteY2" fmla="*/ 0 h 960834"/>
              <a:gd name="connsiteX3" fmla="*/ 1601390 w 1601390"/>
              <a:gd name="connsiteY3" fmla="*/ 96083 h 960834"/>
              <a:gd name="connsiteX4" fmla="*/ 1601390 w 1601390"/>
              <a:gd name="connsiteY4" fmla="*/ 864751 h 960834"/>
              <a:gd name="connsiteX5" fmla="*/ 1505307 w 1601390"/>
              <a:gd name="connsiteY5" fmla="*/ 960834 h 960834"/>
              <a:gd name="connsiteX6" fmla="*/ 96083 w 1601390"/>
              <a:gd name="connsiteY6" fmla="*/ 960834 h 960834"/>
              <a:gd name="connsiteX7" fmla="*/ 0 w 1601390"/>
              <a:gd name="connsiteY7" fmla="*/ 864751 h 960834"/>
              <a:gd name="connsiteX8" fmla="*/ 0 w 1601390"/>
              <a:gd name="connsiteY8" fmla="*/ 96083 h 96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390" h="960834">
                <a:moveTo>
                  <a:pt x="0" y="96083"/>
                </a:moveTo>
                <a:cubicBezTo>
                  <a:pt x="0" y="43018"/>
                  <a:pt x="43018" y="0"/>
                  <a:pt x="96083" y="0"/>
                </a:cubicBezTo>
                <a:lnTo>
                  <a:pt x="1505307" y="0"/>
                </a:lnTo>
                <a:cubicBezTo>
                  <a:pt x="1558372" y="0"/>
                  <a:pt x="1601390" y="43018"/>
                  <a:pt x="1601390" y="96083"/>
                </a:cubicBezTo>
                <a:lnTo>
                  <a:pt x="1601390" y="864751"/>
                </a:lnTo>
                <a:cubicBezTo>
                  <a:pt x="1601390" y="917816"/>
                  <a:pt x="1558372" y="960834"/>
                  <a:pt x="1505307" y="960834"/>
                </a:cubicBezTo>
                <a:lnTo>
                  <a:pt x="96083" y="960834"/>
                </a:lnTo>
                <a:cubicBezTo>
                  <a:pt x="43018" y="960834"/>
                  <a:pt x="0" y="917816"/>
                  <a:pt x="0" y="864751"/>
                </a:cubicBezTo>
                <a:lnTo>
                  <a:pt x="0" y="96083"/>
                </a:lnTo>
                <a:close/>
              </a:path>
            </a:pathLst>
          </a:custGeom>
          <a:solidFill>
            <a:srgbClr val="00B050">
              <a:alpha val="10000"/>
            </a:srgbClr>
          </a:solidFill>
          <a:ln>
            <a:solidFill>
              <a:srgbClr val="92D050"/>
            </a:solidFill>
            <a:prstDash val="solid"/>
          </a:ln>
        </p:spPr>
        <p:txBody>
          <a:bodyPr wrap="square" rtlCol="0">
            <a:spAutoFit/>
          </a:bodyPr>
          <a:lstStyle/>
          <a:p>
            <a:pPr algn="ctr" defTabSz="685800"/>
            <a:r>
              <a:rPr lang="zh-CN" altLang="en-US" sz="3600" b="1" smtClean="0">
                <a:latin typeface="宋体" pitchFamily="2" charset="-122"/>
                <a:ea typeface="宋体" pitchFamily="2" charset="-122"/>
              </a:rPr>
              <a:t>解决问题</a:t>
            </a:r>
            <a:endParaRPr lang="zh-CN" altLang="en-US" sz="3600" b="1" dirty="0">
              <a:solidFill>
                <a:schemeClr val="tx1"/>
              </a:solidFill>
              <a:latin typeface="宋体" pitchFamily="2" charset="-122"/>
              <a:ea typeface="宋体" pitchFamily="2" charset="-122"/>
            </a:endParaRPr>
          </a:p>
        </p:txBody>
      </p:sp>
      <p:pic>
        <p:nvPicPr>
          <p:cNvPr id="1026" name="Picture 2"/>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100000" l="0" r="88827"/>
                    </a14:imgEffect>
                  </a14:imgLayer>
                </a14:imgProps>
              </a:ext>
              <a:ext uri="{28A0092B-C50C-407E-A947-70E740481C1C}">
                <a14:useLocalDpi xmlns:a14="http://schemas.microsoft.com/office/drawing/2010/main" val="0"/>
              </a:ext>
            </a:extLst>
          </a:blip>
          <a:srcRect/>
          <a:stretch>
            <a:fillRect/>
          </a:stretch>
        </p:blipFill>
        <p:spPr bwMode="auto">
          <a:xfrm>
            <a:off x="2705455" y="2122981"/>
            <a:ext cx="1464192" cy="1312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9980" b="91018" l="9839" r="90763">
                        <a14:foregroundMark x1="40562" y1="33134" x2="51205" y2="70060"/>
                        <a14:foregroundMark x1="59438" y1="29142" x2="47390" y2="63872"/>
                      </a14:backgroundRemoval>
                    </a14:imgEffect>
                  </a14:imgLayer>
                </a14:imgProps>
              </a:ext>
              <a:ext uri="{28A0092B-C50C-407E-A947-70E740481C1C}">
                <a14:useLocalDpi xmlns:a14="http://schemas.microsoft.com/office/drawing/2010/main" val="0"/>
              </a:ext>
            </a:extLst>
          </a:blip>
          <a:srcRect/>
          <a:stretch>
            <a:fillRect/>
          </a:stretch>
        </p:blipFill>
        <p:spPr bwMode="auto">
          <a:xfrm>
            <a:off x="2759989" y="1180843"/>
            <a:ext cx="971140" cy="976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100000" l="0" r="100000">
                        <a14:foregroundMark x1="50000" y1="30899" x2="50000" y2="42135"/>
                        <a14:foregroundMark x1="71025" y1="35674" x2="72792" y2="44382"/>
                        <a14:foregroundMark x1="24382" y1="34551" x2="25618" y2="49157"/>
                        <a14:foregroundMark x1="31625" y1="87079" x2="31802" y2="89326"/>
                        <a14:foregroundMark x1="32862" y1="92416" x2="32862" y2="93258"/>
                        <a14:foregroundMark x1="12014" y1="88483" x2="12014" y2="88483"/>
                        <a14:foregroundMark x1="13428" y1="89326" x2="13428" y2="89326"/>
                        <a14:foregroundMark x1="14311" y1="85112" x2="10954" y2="90730"/>
                        <a14:foregroundMark x1="9364" y1="93258" x2="9364" y2="93258"/>
                        <a14:foregroundMark x1="53710" y1="93820" x2="53710" y2="93820"/>
                        <a14:foregroundMark x1="54417" y1="96348" x2="54417" y2="96348"/>
                        <a14:foregroundMark x1="39576" y1="94944" x2="39576" y2="94944"/>
                        <a14:foregroundMark x1="71025" y1="94382" x2="71025" y2="94382"/>
                        <a14:foregroundMark x1="74912" y1="85393" x2="72615" y2="92135"/>
                      </a14:backgroundRemoval>
                    </a14:imgEffect>
                  </a14:imgLayer>
                </a14:imgProps>
              </a:ext>
              <a:ext uri="{28A0092B-C50C-407E-A947-70E740481C1C}">
                <a14:useLocalDpi xmlns:a14="http://schemas.microsoft.com/office/drawing/2010/main" val="0"/>
              </a:ext>
            </a:extLst>
          </a:blip>
          <a:srcRect/>
          <a:stretch>
            <a:fillRect/>
          </a:stretch>
        </p:blipFill>
        <p:spPr bwMode="auto">
          <a:xfrm>
            <a:off x="7156068" y="991690"/>
            <a:ext cx="1532564" cy="963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0" b="100000" l="0" r="100000">
                        <a14:foregroundMark x1="22154" y1="26952" x2="16462" y2="68262"/>
                        <a14:foregroundMark x1="18769" y1="26196" x2="18769" y2="26196"/>
                        <a14:foregroundMark x1="20923" y1="64484" x2="20923" y2="64484"/>
                        <a14:foregroundMark x1="21538" y1="62469" x2="22308" y2="56675"/>
                        <a14:foregroundMark x1="18615" y1="23426" x2="25846" y2="23929"/>
                        <a14:foregroundMark x1="77692" y1="84887" x2="77692" y2="84887"/>
                        <a14:foregroundMark x1="82923" y1="86902" x2="82923" y2="86902"/>
                        <a14:foregroundMark x1="53385" y1="80856" x2="53385" y2="80856"/>
                        <a14:foregroundMark x1="45077" y1="81360" x2="45077" y2="81360"/>
                        <a14:foregroundMark x1="16615" y1="86902" x2="16615" y2="86902"/>
                      </a14:backgroundRemoval>
                    </a14:imgEffect>
                  </a14:imgLayer>
                </a14:imgProps>
              </a:ext>
              <a:ext uri="{28A0092B-C50C-407E-A947-70E740481C1C}">
                <a14:useLocalDpi xmlns:a14="http://schemas.microsoft.com/office/drawing/2010/main" val="0"/>
              </a:ext>
            </a:extLst>
          </a:blip>
          <a:srcRect/>
          <a:stretch>
            <a:fillRect/>
          </a:stretch>
        </p:blipFill>
        <p:spPr bwMode="auto">
          <a:xfrm>
            <a:off x="7237015" y="2440691"/>
            <a:ext cx="1511449" cy="923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0" b="100000" l="0" r="100000">
                        <a14:foregroundMark x1="17995" y1="18681" x2="32118" y2="78462"/>
                        <a14:foregroundMark x1="14806" y1="86813" x2="14806" y2="86813"/>
                        <a14:foregroundMark x1="26879" y1="92527" x2="26879" y2="92527"/>
                        <a14:foregroundMark x1="27335" y1="90330" x2="27335" y2="91429"/>
                        <a14:foregroundMark x1="25740" y1="90110" x2="25740" y2="90110"/>
                        <a14:foregroundMark x1="29157" y1="95824" x2="29157" y2="95824"/>
                        <a14:foregroundMark x1="12984" y1="90330" x2="12984" y2="90330"/>
                        <a14:foregroundMark x1="13212" y1="87912" x2="13212" y2="87912"/>
                        <a14:foregroundMark x1="13212" y1="87253" x2="13212" y2="87253"/>
                        <a14:foregroundMark x1="14806" y1="89011" x2="14806" y2="89011"/>
                        <a14:foregroundMark x1="23462" y1="91429" x2="23462" y2="91429"/>
                        <a14:foregroundMark x1="62187" y1="92747" x2="62187" y2="92747"/>
                        <a14:foregroundMark x1="61959" y1="89011" x2="59909" y2="95165"/>
                        <a14:foregroundMark x1="76765" y1="85275" x2="79727" y2="89231"/>
                        <a14:foregroundMark x1="80182" y1="85934" x2="77677" y2="82637"/>
                        <a14:foregroundMark x1="65604" y1="35165" x2="64920" y2="31209"/>
                        <a14:foregroundMark x1="67882" y1="42198" x2="58998" y2="39341"/>
                        <a14:foregroundMark x1="29841" y1="33626" x2="23462" y2="27253"/>
                        <a14:foregroundMark x1="28975" y1="34694" x2="12721" y2="31293"/>
                        <a14:foregroundMark x1="25442" y1="32313" x2="25442" y2="32313"/>
                        <a14:foregroundMark x1="6714" y1="61905" x2="6714" y2="61905"/>
                        <a14:foregroundMark x1="28975" y1="85374" x2="28975" y2="85374"/>
                        <a14:foregroundMark x1="17314" y1="85374" x2="17314" y2="85374"/>
                        <a14:foregroundMark x1="12014" y1="54762" x2="12014" y2="54762"/>
                        <a14:foregroundMark x1="9187" y1="70408" x2="9187" y2="70408"/>
                        <a14:foregroundMark x1="43463" y1="15646" x2="43463" y2="15646"/>
                        <a14:foregroundMark x1="37102" y1="32313" x2="37102" y2="32313"/>
                        <a14:foregroundMark x1="17314" y1="12925" x2="17314" y2="12925"/>
                        <a14:foregroundMark x1="38163" y1="27891" x2="41696" y2="14966"/>
                      </a14:backgroundRemoval>
                    </a14:imgEffect>
                  </a14:imgLayer>
                </a14:imgProps>
              </a:ext>
              <a:ext uri="{28A0092B-C50C-407E-A947-70E740481C1C}">
                <a14:useLocalDpi xmlns:a14="http://schemas.microsoft.com/office/drawing/2010/main" val="0"/>
              </a:ext>
            </a:extLst>
          </a:blip>
          <a:srcRect/>
          <a:stretch>
            <a:fillRect/>
          </a:stretch>
        </p:blipFill>
        <p:spPr bwMode="auto">
          <a:xfrm>
            <a:off x="5122245" y="3583119"/>
            <a:ext cx="1177947" cy="1220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842679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0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23" grpId="0" animBg="1"/>
      <p:bldP spid="2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形标注 1"/>
          <p:cNvSpPr/>
          <p:nvPr/>
        </p:nvSpPr>
        <p:spPr>
          <a:xfrm>
            <a:off x="899795" y="2878296"/>
            <a:ext cx="935990" cy="1944370"/>
          </a:xfrm>
          <a:prstGeom prst="wedgeEllipseCallou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116289" y="1152968"/>
            <a:ext cx="6817619" cy="2308324"/>
          </a:xfrm>
          <a:prstGeom prst="rect">
            <a:avLst/>
          </a:prstGeom>
        </p:spPr>
        <p:txBody>
          <a:bodyPr wrap="square">
            <a:spAutoFit/>
          </a:bodyPr>
          <a:lstStyle/>
          <a:p>
            <a:pPr>
              <a:lnSpc>
                <a:spcPct val="150000"/>
              </a:lnSpc>
            </a:pPr>
            <a:r>
              <a:rPr lang="zh-CN" altLang="en-US" sz="3200" smtClean="0">
                <a:latin typeface="黑体" pitchFamily="49" charset="-122"/>
                <a:ea typeface="黑体" pitchFamily="49" charset="-122"/>
                <a:cs typeface="微软雅黑" panose="020B0503020204020204" charset="-122"/>
              </a:rPr>
              <a:t>    知道了完成研究报告需要经历的大致流程后，各小组一起来制订活动计划吧！</a:t>
            </a:r>
            <a:endParaRPr lang="zh-CN" altLang="en-US" sz="3200" dirty="0">
              <a:latin typeface="黑体" pitchFamily="49" charset="-122"/>
              <a:ea typeface="黑体" pitchFamily="49"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1227508"/>
            <a:ext cx="1558158" cy="2233784"/>
          </a:xfrm>
          <a:prstGeom prst="rect">
            <a:avLst/>
          </a:prstGeom>
        </p:spPr>
      </p:pic>
    </p:spTree>
    <p:extLst>
      <p:ext uri="{BB962C8B-B14F-4D97-AF65-F5344CB8AC3E}">
        <p14:creationId xmlns:p14="http://schemas.microsoft.com/office/powerpoint/2010/main" val="2706081766"/>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0398" y="437639"/>
            <a:ext cx="8038889" cy="2062103"/>
          </a:xfrm>
          <a:prstGeom prst="rect">
            <a:avLst/>
          </a:prstGeom>
        </p:spPr>
        <p:txBody>
          <a:bodyPr wrap="square">
            <a:spAutoFit/>
          </a:bodyPr>
          <a:lstStyle/>
          <a:p>
            <a:r>
              <a:rPr lang="zh-CN" altLang="en-US" sz="3200" b="1" smtClean="0">
                <a:latin typeface="黑体" panose="02010609060101010101" pitchFamily="49" charset="-122"/>
                <a:ea typeface="黑体" panose="02010609060101010101" pitchFamily="49" charset="-122"/>
              </a:rPr>
              <a:t>    在“汉字真有趣”学习活动中，大家已经制订过活动计划，有了一定的经验。这次学习活动，请各小组先商议确定活动计划的各项内容，再把活动计划写下来。</a:t>
            </a:r>
            <a:endParaRPr lang="zh-CN" altLang="en-US" sz="3200" b="1" dirty="0">
              <a:latin typeface="黑体" panose="02010609060101010101" pitchFamily="49" charset="-122"/>
              <a:ea typeface="黑体" panose="02010609060101010101" pitchFamily="49" charset="-122"/>
            </a:endParaRPr>
          </a:p>
        </p:txBody>
      </p:sp>
      <p:pic>
        <p:nvPicPr>
          <p:cNvPr id="16386" name="Picture 2" descr="http://image.shedunews.com/2013/4/10/m_505811_dc1ca6e1-bf97-4a42-9dcc-b8c7feb72ef0.jpg"/>
          <p:cNvPicPr>
            <a:picLocks noChangeAspect="1" noChangeArrowheads="1"/>
          </p:cNvPicPr>
          <p:nvPr/>
        </p:nvPicPr>
        <p:blipFill>
          <a:blip r:embed="rId2" cstate="print"/>
          <a:srcRect t="12672"/>
          <a:stretch>
            <a:fillRect/>
          </a:stretch>
        </p:blipFill>
        <p:spPr bwMode="auto">
          <a:xfrm>
            <a:off x="1835696" y="2571750"/>
            <a:ext cx="5242006" cy="2232248"/>
          </a:xfrm>
          <a:prstGeom prst="ellipse">
            <a:avLst/>
          </a:prstGeom>
          <a:noFill/>
        </p:spPr>
      </p:pic>
    </p:spTree>
    <p:extLst>
      <p:ext uri="{BB962C8B-B14F-4D97-AF65-F5344CB8AC3E}">
        <p14:creationId xmlns:p14="http://schemas.microsoft.com/office/powerpoint/2010/main" val="1531557629"/>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166"/>
            <a:ext cx="9144000" cy="522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48"/>
          <p:cNvSpPr txBox="1"/>
          <p:nvPr/>
        </p:nvSpPr>
        <p:spPr>
          <a:xfrm>
            <a:off x="928331" y="1131590"/>
            <a:ext cx="7244069" cy="1423467"/>
          </a:xfrm>
          <a:prstGeom prst="rect">
            <a:avLst/>
          </a:prstGeom>
          <a:solidFill>
            <a:schemeClr val="bg1">
              <a:alpha val="42000"/>
            </a:schemeClr>
          </a:solidFill>
          <a:ln w="19050">
            <a:solidFill>
              <a:schemeClr val="tx1"/>
            </a:solidFill>
          </a:ln>
          <a:effectLst>
            <a:softEdge rad="31750"/>
          </a:effectLst>
        </p:spPr>
        <p:txBody>
          <a:bodyPr wrap="square" lIns="68580" tIns="34290" rIns="68580" bIns="34290" rtlCol="0">
            <a:spAutoFit/>
          </a:bodyPr>
          <a:lstStyle/>
          <a:p>
            <a:pPr algn="ctr"/>
            <a:r>
              <a:rPr lang="zh-CN" altLang="en-US" sz="8800" b="1" smtClean="0">
                <a:ln w="0"/>
                <a:effectLst>
                  <a:outerShdw blurRad="38100" dist="19050" dir="2700000" algn="tl" rotWithShape="0">
                    <a:prstClr val="black">
                      <a:alpha val="40000"/>
                    </a:prstClr>
                  </a:outerShdw>
                </a:effectLst>
                <a:latin typeface="楷体" panose="02010609060101010101" pitchFamily="49" charset="-122"/>
                <a:ea typeface="楷体" panose="02010609060101010101" pitchFamily="49" charset="-122"/>
                <a:cs typeface="楷体" panose="02010609060101010101" pitchFamily="49" charset="-122"/>
              </a:rPr>
              <a:t>我爱你，汉字</a:t>
            </a:r>
            <a:endParaRPr lang="zh-CN" altLang="en-US" sz="8800" b="1" dirty="0" smtClean="0">
              <a:ln w="0"/>
              <a:effectLst>
                <a:outerShdw blurRad="38100" dist="19050" dir="2700000" algn="tl" rotWithShape="0">
                  <a:prstClr val="black">
                    <a:alpha val="40000"/>
                  </a:prstClr>
                </a:outerShdw>
              </a:effectLst>
              <a:latin typeface="楷体" panose="02010609060101010101" pitchFamily="49" charset="-122"/>
              <a:ea typeface="楷体" panose="02010609060101010101" pitchFamily="49" charset="-122"/>
              <a:cs typeface="楷体" panose="02010609060101010101" pitchFamily="49" charset="-122"/>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36296" y="3014534"/>
            <a:ext cx="1629583" cy="378638"/>
          </a:xfrm>
          <a:prstGeom prst="rect">
            <a:avLst/>
          </a:prstGeom>
          <a:ln>
            <a:noFill/>
          </a:ln>
          <a:effectLst>
            <a:outerShdw blurRad="292100" dist="139700" dir="2700000" algn="tl" rotWithShape="0">
              <a:srgbClr val="333333">
                <a:alpha val="65000"/>
              </a:srgbClr>
            </a:outerShdw>
          </a:effectLst>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36296" y="3406512"/>
            <a:ext cx="1629583" cy="378638"/>
          </a:xfrm>
          <a:prstGeom prst="rect">
            <a:avLst/>
          </a:prstGeom>
          <a:ln>
            <a:noFill/>
          </a:ln>
          <a:effectLst>
            <a:outerShdw blurRad="292100" dist="139700" dir="2700000" algn="tl" rotWithShape="0">
              <a:srgbClr val="333333">
                <a:alpha val="65000"/>
              </a:srgbClr>
            </a:outerShdw>
          </a:effectLst>
        </p:spPr>
      </p:pic>
      <p:sp>
        <p:nvSpPr>
          <p:cNvPr id="16" name="文本框 15">
            <a:hlinkClick r:id="rId5" action="ppaction://hlinksldjump"/>
          </p:cNvPr>
          <p:cNvSpPr txBox="1"/>
          <p:nvPr/>
        </p:nvSpPr>
        <p:spPr>
          <a:xfrm>
            <a:off x="7236296" y="3003798"/>
            <a:ext cx="1231486" cy="400110"/>
          </a:xfrm>
          <a:prstGeom prst="rect">
            <a:avLst/>
          </a:prstGeom>
          <a:noFill/>
        </p:spPr>
        <p:txBody>
          <a:bodyPr wrap="square" rtlCol="0">
            <a:spAutoFit/>
          </a:bodyPr>
          <a:lstStyle/>
          <a:p>
            <a:pPr algn="ctr"/>
            <a:r>
              <a:rPr kumimoji="1" lang="zh-CN" altLang="en-US" sz="2000" dirty="0">
                <a:solidFill>
                  <a:prstClr val="white"/>
                </a:solidFill>
                <a:ea typeface="黑体" panose="02010609060101010101" pitchFamily="49" charset="-122"/>
              </a:rPr>
              <a:t>第一课时</a:t>
            </a:r>
          </a:p>
        </p:txBody>
      </p:sp>
      <p:sp>
        <p:nvSpPr>
          <p:cNvPr id="17" name="文本框 14">
            <a:hlinkClick r:id="rId6" action="ppaction://hlinksldjump"/>
          </p:cNvPr>
          <p:cNvSpPr txBox="1"/>
          <p:nvPr/>
        </p:nvSpPr>
        <p:spPr>
          <a:xfrm>
            <a:off x="7236296" y="3395776"/>
            <a:ext cx="1231486" cy="400110"/>
          </a:xfrm>
          <a:prstGeom prst="rect">
            <a:avLst/>
          </a:prstGeom>
          <a:noFill/>
        </p:spPr>
        <p:txBody>
          <a:bodyPr wrap="square" rtlCol="0">
            <a:spAutoFit/>
          </a:bodyPr>
          <a:lstStyle/>
          <a:p>
            <a:pPr algn="ctr"/>
            <a:r>
              <a:rPr kumimoji="1" lang="zh-CN" altLang="en-US" sz="2000" dirty="0">
                <a:solidFill>
                  <a:prstClr val="white"/>
                </a:solidFill>
                <a:ea typeface="黑体" panose="02010609060101010101" pitchFamily="49" charset="-122"/>
              </a:rPr>
              <a:t>第二课时</a:t>
            </a:r>
          </a:p>
        </p:txBody>
      </p:sp>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36296" y="3806622"/>
            <a:ext cx="1629583" cy="378638"/>
          </a:xfrm>
          <a:prstGeom prst="rect">
            <a:avLst/>
          </a:prstGeom>
          <a:ln>
            <a:noFill/>
          </a:ln>
          <a:effectLst>
            <a:outerShdw blurRad="292100" dist="139700" dir="2700000" algn="tl" rotWithShape="0">
              <a:srgbClr val="333333">
                <a:alpha val="65000"/>
              </a:srgbClr>
            </a:outerShdw>
          </a:effectLst>
        </p:spPr>
      </p:pic>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36296" y="4198600"/>
            <a:ext cx="1629583" cy="378638"/>
          </a:xfrm>
          <a:prstGeom prst="rect">
            <a:avLst/>
          </a:prstGeom>
          <a:ln>
            <a:noFill/>
          </a:ln>
          <a:effectLst>
            <a:outerShdw blurRad="292100" dist="139700" dir="2700000" algn="tl" rotWithShape="0">
              <a:srgbClr val="333333">
                <a:alpha val="65000"/>
              </a:srgbClr>
            </a:outerShdw>
          </a:effectLst>
        </p:spPr>
      </p:pic>
      <p:sp>
        <p:nvSpPr>
          <p:cNvPr id="20" name="文本框 15">
            <a:hlinkClick r:id="rId7" action="ppaction://hlinksldjump"/>
          </p:cNvPr>
          <p:cNvSpPr txBox="1"/>
          <p:nvPr/>
        </p:nvSpPr>
        <p:spPr>
          <a:xfrm>
            <a:off x="7236296" y="3795886"/>
            <a:ext cx="1231486" cy="400110"/>
          </a:xfrm>
          <a:prstGeom prst="rect">
            <a:avLst/>
          </a:prstGeom>
          <a:noFill/>
        </p:spPr>
        <p:txBody>
          <a:bodyPr wrap="square" rtlCol="0">
            <a:spAutoFit/>
          </a:bodyPr>
          <a:lstStyle/>
          <a:p>
            <a:pPr algn="ctr"/>
            <a:r>
              <a:rPr kumimoji="1" lang="zh-CN" altLang="en-US" sz="2000" dirty="0" smtClean="0">
                <a:solidFill>
                  <a:prstClr val="white"/>
                </a:solidFill>
                <a:ea typeface="黑体" panose="02010609060101010101" pitchFamily="49" charset="-122"/>
              </a:rPr>
              <a:t>第三课时</a:t>
            </a:r>
            <a:endParaRPr kumimoji="1" lang="zh-CN" altLang="en-US" sz="2000" dirty="0">
              <a:solidFill>
                <a:prstClr val="white"/>
              </a:solidFill>
              <a:ea typeface="黑体" panose="02010609060101010101" pitchFamily="49" charset="-122"/>
            </a:endParaRPr>
          </a:p>
        </p:txBody>
      </p:sp>
      <p:sp>
        <p:nvSpPr>
          <p:cNvPr id="21" name="文本框 14">
            <a:hlinkClick r:id="rId8" action="ppaction://hlinksldjump"/>
          </p:cNvPr>
          <p:cNvSpPr txBox="1"/>
          <p:nvPr/>
        </p:nvSpPr>
        <p:spPr>
          <a:xfrm>
            <a:off x="7236296" y="4187864"/>
            <a:ext cx="1231486" cy="400110"/>
          </a:xfrm>
          <a:prstGeom prst="rect">
            <a:avLst/>
          </a:prstGeom>
          <a:noFill/>
        </p:spPr>
        <p:txBody>
          <a:bodyPr wrap="square" rtlCol="0">
            <a:spAutoFit/>
          </a:bodyPr>
          <a:lstStyle/>
          <a:p>
            <a:pPr algn="ctr"/>
            <a:r>
              <a:rPr kumimoji="1" lang="zh-CN" altLang="en-US" sz="2000" smtClean="0">
                <a:solidFill>
                  <a:prstClr val="white"/>
                </a:solidFill>
                <a:ea typeface="黑体" panose="02010609060101010101" pitchFamily="49" charset="-122"/>
              </a:rPr>
              <a:t>第四课时</a:t>
            </a:r>
            <a:endParaRPr kumimoji="1" lang="zh-CN" altLang="en-US" sz="2000" dirty="0">
              <a:solidFill>
                <a:prstClr val="white"/>
              </a:solidFill>
              <a:ea typeface="黑体" panose="02010609060101010101" pitchFamily="49" charset="-122"/>
            </a:endParaRPr>
          </a:p>
        </p:txBody>
      </p:sp>
      <p:sp>
        <p:nvSpPr>
          <p:cNvPr id="22" name="矩形 21"/>
          <p:cNvSpPr/>
          <p:nvPr/>
        </p:nvSpPr>
        <p:spPr>
          <a:xfrm flipH="1">
            <a:off x="-7193" y="120015"/>
            <a:ext cx="4252595" cy="26416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文本框 1"/>
          <p:cNvSpPr txBox="1"/>
          <p:nvPr/>
        </p:nvSpPr>
        <p:spPr>
          <a:xfrm>
            <a:off x="143501" y="120211"/>
            <a:ext cx="1569660" cy="276999"/>
          </a:xfrm>
          <a:prstGeom prst="rect">
            <a:avLst/>
          </a:prstGeom>
          <a:noFill/>
        </p:spPr>
        <p:txBody>
          <a:bodyPr wrap="none" rtlCol="0">
            <a:spAutoFit/>
          </a:bodyPr>
          <a:lstStyle/>
          <a:p>
            <a:r>
              <a:rPr kumimoji="1" lang="zh-CN" altLang="en-US" sz="1200" dirty="0" smtClean="0">
                <a:latin typeface="黑体" panose="02010609060101010101" pitchFamily="49" charset="-122"/>
                <a:ea typeface="黑体" panose="02010609060101010101" pitchFamily="49" charset="-122"/>
              </a:rPr>
              <a:t>语文  </a:t>
            </a:r>
            <a:r>
              <a:rPr kumimoji="1" lang="zh-CN" altLang="en-US" sz="1200" dirty="0">
                <a:latin typeface="黑体" panose="02010609060101010101" pitchFamily="49" charset="-122"/>
                <a:ea typeface="黑体" panose="02010609060101010101" pitchFamily="49" charset="-122"/>
              </a:rPr>
              <a:t>五年级  下册</a:t>
            </a:r>
          </a:p>
        </p:txBody>
      </p: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36296" y="4598710"/>
            <a:ext cx="1629583" cy="378638"/>
          </a:xfrm>
          <a:prstGeom prst="rect">
            <a:avLst/>
          </a:prstGeom>
          <a:ln>
            <a:noFill/>
          </a:ln>
          <a:effectLst>
            <a:outerShdw blurRad="292100" dist="139700" dir="2700000" algn="tl" rotWithShape="0">
              <a:srgbClr val="333333">
                <a:alpha val="65000"/>
              </a:srgbClr>
            </a:outerShdw>
          </a:effectLst>
        </p:spPr>
      </p:pic>
      <p:sp>
        <p:nvSpPr>
          <p:cNvPr id="24" name="文本框 14">
            <a:hlinkClick r:id="rId9" action="ppaction://hlinksldjump"/>
          </p:cNvPr>
          <p:cNvSpPr txBox="1"/>
          <p:nvPr/>
        </p:nvSpPr>
        <p:spPr>
          <a:xfrm>
            <a:off x="7236296" y="4587974"/>
            <a:ext cx="1231486" cy="400110"/>
          </a:xfrm>
          <a:prstGeom prst="rect">
            <a:avLst/>
          </a:prstGeom>
          <a:noFill/>
        </p:spPr>
        <p:txBody>
          <a:bodyPr wrap="square" rtlCol="0">
            <a:spAutoFit/>
          </a:bodyPr>
          <a:lstStyle/>
          <a:p>
            <a:pPr algn="ctr"/>
            <a:r>
              <a:rPr kumimoji="1" lang="zh-CN" altLang="en-US" sz="2000" smtClean="0">
                <a:solidFill>
                  <a:prstClr val="white"/>
                </a:solidFill>
                <a:ea typeface="黑体" panose="02010609060101010101" pitchFamily="49" charset="-122"/>
              </a:rPr>
              <a:t>第五课时</a:t>
            </a:r>
            <a:endParaRPr kumimoji="1" lang="zh-CN" altLang="en-US" sz="2000" dirty="0">
              <a:solidFill>
                <a:prstClr val="white"/>
              </a:solidFill>
              <a:ea typeface="黑体" panose="02010609060101010101" pitchFamily="49" charset="-122"/>
            </a:endParaRPr>
          </a:p>
        </p:txBody>
      </p:sp>
    </p:spTree>
    <p:extLst>
      <p:ext uri="{BB962C8B-B14F-4D97-AF65-F5344CB8AC3E}">
        <p14:creationId xmlns:p14="http://schemas.microsoft.com/office/powerpoint/2010/main" val="1483831412"/>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44016" y="1140301"/>
            <a:ext cx="8820472" cy="1569660"/>
          </a:xfrm>
          <a:prstGeom prst="rect">
            <a:avLst/>
          </a:prstGeom>
          <a:solidFill>
            <a:srgbClr val="00B050">
              <a:alpha val="10000"/>
            </a:srgbClr>
          </a:solidFill>
          <a:ln>
            <a:solidFill>
              <a:srgbClr val="92D050"/>
            </a:solidFill>
            <a:prstDash val="solid"/>
          </a:ln>
        </p:spPr>
        <p:txBody>
          <a:bodyPr wrap="square" rtlCol="0">
            <a:spAutoFit/>
          </a:bodyPr>
          <a:lstStyle/>
          <a:p>
            <a:pPr defTabSz="685800"/>
            <a:r>
              <a:rPr lang="zh-CN" altLang="en-US" sz="3200" b="1">
                <a:latin typeface="宋体" pitchFamily="2" charset="-122"/>
                <a:ea typeface="宋体" pitchFamily="2" charset="-122"/>
              </a:rPr>
              <a:t>    </a:t>
            </a:r>
            <a:r>
              <a:rPr lang="zh-CN" altLang="en-US" sz="3200" b="1" smtClean="0">
                <a:latin typeface="宋体" pitchFamily="2" charset="-122"/>
                <a:ea typeface="宋体" pitchFamily="2" charset="-122"/>
              </a:rPr>
              <a:t>调查学校社会用字不规范情况：要组成小组开展活动，活动前要充分考虑可能出现的问题，做好相应的预案。</a:t>
            </a:r>
            <a:endParaRPr lang="zh-CN" altLang="en-US" sz="3200" b="1" dirty="0">
              <a:latin typeface="宋体" pitchFamily="2" charset="-122"/>
              <a:ea typeface="宋体" pitchFamily="2" charset="-122"/>
            </a:endParaRPr>
          </a:p>
        </p:txBody>
      </p:sp>
      <p:sp>
        <p:nvSpPr>
          <p:cNvPr id="3" name="矩形 2"/>
          <p:cNvSpPr/>
          <p:nvPr/>
        </p:nvSpPr>
        <p:spPr>
          <a:xfrm>
            <a:off x="2555776" y="411510"/>
            <a:ext cx="4538563" cy="584775"/>
          </a:xfrm>
          <a:prstGeom prst="rect">
            <a:avLst/>
          </a:prstGeom>
        </p:spPr>
        <p:txBody>
          <a:bodyPr wrap="square">
            <a:spAutoFit/>
          </a:bodyPr>
          <a:lstStyle/>
          <a:p>
            <a:r>
              <a:rPr lang="zh-CN" altLang="en-US" sz="3200" b="1">
                <a:solidFill>
                  <a:prstClr val="black"/>
                </a:solidFill>
                <a:latin typeface="黑体" pitchFamily="49" charset="-122"/>
                <a:ea typeface="黑体" pitchFamily="49" charset="-122"/>
              </a:rPr>
              <a:t>注意活动过程中的</a:t>
            </a:r>
            <a:r>
              <a:rPr lang="zh-CN" altLang="en-US" sz="3200" b="1" smtClean="0">
                <a:solidFill>
                  <a:prstClr val="black"/>
                </a:solidFill>
                <a:latin typeface="黑体" pitchFamily="49" charset="-122"/>
                <a:ea typeface="黑体" pitchFamily="49" charset="-122"/>
              </a:rPr>
              <a:t>细节</a:t>
            </a:r>
            <a:endParaRPr lang="zh-CN" altLang="en-US">
              <a:latin typeface="黑体" pitchFamily="49" charset="-122"/>
              <a:ea typeface="黑体" pitchFamily="49" charset="-122"/>
            </a:endParaRPr>
          </a:p>
        </p:txBody>
      </p:sp>
      <p:sp>
        <p:nvSpPr>
          <p:cNvPr id="7" name="矩形 6"/>
          <p:cNvSpPr/>
          <p:nvPr/>
        </p:nvSpPr>
        <p:spPr>
          <a:xfrm>
            <a:off x="144016" y="3018314"/>
            <a:ext cx="8820472" cy="1569660"/>
          </a:xfrm>
          <a:prstGeom prst="rect">
            <a:avLst/>
          </a:prstGeom>
          <a:solidFill>
            <a:srgbClr val="00B050">
              <a:alpha val="10000"/>
            </a:srgbClr>
          </a:solidFill>
          <a:ln>
            <a:solidFill>
              <a:srgbClr val="92D050"/>
            </a:solidFill>
            <a:prstDash val="solid"/>
          </a:ln>
        </p:spPr>
        <p:txBody>
          <a:bodyPr wrap="square" rtlCol="0">
            <a:spAutoFit/>
          </a:bodyPr>
          <a:lstStyle/>
          <a:p>
            <a:pPr defTabSz="685800"/>
            <a:r>
              <a:rPr lang="zh-CN" altLang="en-US" sz="3200" b="1">
                <a:latin typeface="宋体" pitchFamily="2" charset="-122"/>
                <a:ea typeface="宋体" pitchFamily="2" charset="-122"/>
              </a:rPr>
              <a:t>    </a:t>
            </a:r>
            <a:r>
              <a:rPr lang="zh-CN" altLang="en-US" sz="3200" b="1" smtClean="0">
                <a:latin typeface="宋体" pitchFamily="2" charset="-122"/>
                <a:ea typeface="宋体" pitchFamily="2" charset="-122"/>
              </a:rPr>
              <a:t>调查同学作业本上不规范用字的情况：要想好调查哪些人、哪些学科的作业本，作业本上的哪些字属于不规范用字</a:t>
            </a:r>
            <a:r>
              <a:rPr lang="en-US" altLang="zh-CN" sz="3200" b="1" smtClean="0">
                <a:latin typeface="宋体" pitchFamily="2" charset="-122"/>
                <a:ea typeface="宋体" pitchFamily="2" charset="-122"/>
              </a:rPr>
              <a:t>……</a:t>
            </a:r>
            <a:endParaRPr lang="zh-CN" altLang="en-US" sz="3200" b="1" dirty="0">
              <a:latin typeface="宋体" pitchFamily="2" charset="-122"/>
              <a:ea typeface="宋体" pitchFamily="2" charset="-122"/>
            </a:endParaRPr>
          </a:p>
        </p:txBody>
      </p:sp>
    </p:spTree>
    <p:extLst>
      <p:ext uri="{BB962C8B-B14F-4D97-AF65-F5344CB8AC3E}">
        <p14:creationId xmlns:p14="http://schemas.microsoft.com/office/powerpoint/2010/main" val="54094948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形标注 1"/>
          <p:cNvSpPr/>
          <p:nvPr/>
        </p:nvSpPr>
        <p:spPr>
          <a:xfrm>
            <a:off x="899795" y="2878296"/>
            <a:ext cx="935990" cy="1944370"/>
          </a:xfrm>
          <a:prstGeom prst="wedgeEllipseCallou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843808" y="912217"/>
            <a:ext cx="5192015" cy="2585323"/>
          </a:xfrm>
          <a:prstGeom prst="rect">
            <a:avLst/>
          </a:prstGeom>
        </p:spPr>
        <p:txBody>
          <a:bodyPr wrap="square">
            <a:spAutoFit/>
          </a:bodyPr>
          <a:lstStyle/>
          <a:p>
            <a:pPr>
              <a:lnSpc>
                <a:spcPct val="150000"/>
              </a:lnSpc>
            </a:pPr>
            <a:r>
              <a:rPr lang="zh-CN" altLang="en-US" sz="3600" smtClean="0">
                <a:latin typeface="黑体" pitchFamily="49" charset="-122"/>
                <a:ea typeface="黑体" pitchFamily="49" charset="-122"/>
              </a:rPr>
              <a:t>    下面请同学们依据“活动参与互评</a:t>
            </a:r>
            <a:r>
              <a:rPr lang="zh-CN" altLang="en-US" sz="3600">
                <a:latin typeface="黑体" pitchFamily="49" charset="-122"/>
                <a:ea typeface="黑体" pitchFamily="49" charset="-122"/>
              </a:rPr>
              <a:t>表”来</a:t>
            </a:r>
            <a:r>
              <a:rPr lang="zh-CN" altLang="en-US" sz="3600" smtClean="0">
                <a:latin typeface="黑体" pitchFamily="49" charset="-122"/>
                <a:ea typeface="黑体" pitchFamily="49" charset="-122"/>
              </a:rPr>
              <a:t>开展活动吧！</a:t>
            </a:r>
            <a:endParaRPr lang="zh-CN" altLang="en-US" sz="3600" dirty="0">
              <a:latin typeface="黑体" pitchFamily="49" charset="-122"/>
              <a:ea typeface="黑体" pitchFamily="49"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6706" y="1275274"/>
            <a:ext cx="1558158" cy="2233784"/>
          </a:xfrm>
          <a:prstGeom prst="rect">
            <a:avLst/>
          </a:prstGeom>
        </p:spPr>
      </p:pic>
    </p:spTree>
    <p:extLst>
      <p:ext uri="{BB962C8B-B14F-4D97-AF65-F5344CB8AC3E}">
        <p14:creationId xmlns:p14="http://schemas.microsoft.com/office/powerpoint/2010/main" val="1987684912"/>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245650068"/>
              </p:ext>
            </p:extLst>
          </p:nvPr>
        </p:nvGraphicFramePr>
        <p:xfrm>
          <a:off x="91812" y="987574"/>
          <a:ext cx="9016692" cy="3837026"/>
        </p:xfrm>
        <a:graphic>
          <a:graphicData uri="http://schemas.openxmlformats.org/drawingml/2006/table">
            <a:tbl>
              <a:tblPr firstRow="1" bandRow="1">
                <a:tableStyleId>{93296810-A885-4BE3-A3E7-6D5BEEA58F35}</a:tableStyleId>
              </a:tblPr>
              <a:tblGrid>
                <a:gridCol w="1943524">
                  <a:extLst>
                    <a:ext uri="{9D8B030D-6E8A-4147-A177-3AD203B41FA5}">
                      <a16:colId xmlns="" xmlns:a16="http://schemas.microsoft.com/office/drawing/2014/main" val="2204442562"/>
                    </a:ext>
                  </a:extLst>
                </a:gridCol>
                <a:gridCol w="5560999">
                  <a:extLst>
                    <a:ext uri="{9D8B030D-6E8A-4147-A177-3AD203B41FA5}">
                      <a16:colId xmlns="" xmlns:a16="http://schemas.microsoft.com/office/drawing/2014/main" val="3828395314"/>
                    </a:ext>
                  </a:extLst>
                </a:gridCol>
                <a:gridCol w="1512169">
                  <a:extLst>
                    <a:ext uri="{9D8B030D-6E8A-4147-A177-3AD203B41FA5}">
                      <a16:colId xmlns="" xmlns:a16="http://schemas.microsoft.com/office/drawing/2014/main" val="1659182169"/>
                    </a:ext>
                  </a:extLst>
                </a:gridCol>
              </a:tblGrid>
              <a:tr h="504056">
                <a:tc>
                  <a:txBody>
                    <a:bodyPr/>
                    <a:lstStyle/>
                    <a:p>
                      <a:pPr algn="ctr"/>
                      <a:r>
                        <a:rPr lang="zh-CN" altLang="en-US" sz="2400" dirty="0" smtClean="0">
                          <a:latin typeface="黑体" pitchFamily="49" charset="-122"/>
                          <a:ea typeface="黑体" pitchFamily="49" charset="-122"/>
                        </a:rPr>
                        <a:t>项目</a:t>
                      </a:r>
                      <a:endParaRPr lang="zh-CN" altLang="en-US" sz="2400" dirty="0">
                        <a:latin typeface="黑体" panose="02010609060101010101" pitchFamily="49" charset="-122"/>
                        <a:ea typeface="黑体" panose="02010609060101010101" pitchFamily="49" charset="-122"/>
                      </a:endParaRPr>
                    </a:p>
                  </a:txBody>
                  <a:tcPr/>
                </a:tc>
                <a:tc>
                  <a:txBody>
                    <a:bodyPr/>
                    <a:lstStyle/>
                    <a:p>
                      <a:pPr algn="ctr"/>
                      <a:r>
                        <a:rPr lang="zh-CN" altLang="en-US" sz="2400" dirty="0" smtClean="0">
                          <a:latin typeface="黑体" pitchFamily="49" charset="-122"/>
                          <a:ea typeface="黑体" pitchFamily="49" charset="-122"/>
                        </a:rPr>
                        <a:t>评价标准</a:t>
                      </a:r>
                      <a:endParaRPr lang="zh-CN" altLang="en-US" sz="2400" dirty="0">
                        <a:latin typeface="黑体" panose="02010609060101010101" pitchFamily="49" charset="-122"/>
                        <a:ea typeface="黑体" panose="02010609060101010101" pitchFamily="49" charset="-122"/>
                      </a:endParaRPr>
                    </a:p>
                  </a:txBody>
                  <a:tcPr/>
                </a:tc>
                <a:tc>
                  <a:txBody>
                    <a:bodyPr/>
                    <a:lstStyle/>
                    <a:p>
                      <a:pPr algn="ctr"/>
                      <a:r>
                        <a:rPr lang="zh-CN" altLang="en-US" sz="2400" dirty="0" smtClean="0">
                          <a:latin typeface="黑体" pitchFamily="49" charset="-122"/>
                          <a:ea typeface="黑体" pitchFamily="49" charset="-122"/>
                        </a:rPr>
                        <a:t>同学评价</a:t>
                      </a:r>
                      <a:endParaRPr lang="zh-CN" altLang="en-US" sz="2400" dirty="0">
                        <a:latin typeface="黑体" panose="02010609060101010101" pitchFamily="49" charset="-122"/>
                        <a:ea typeface="黑体" panose="02010609060101010101" pitchFamily="49" charset="-122"/>
                      </a:endParaRPr>
                    </a:p>
                  </a:txBody>
                  <a:tcPr/>
                </a:tc>
                <a:extLst>
                  <a:ext uri="{0D108BD9-81ED-4DB2-BD59-A6C34878D82A}">
                    <a16:rowId xmlns="" xmlns:a16="http://schemas.microsoft.com/office/drawing/2014/main" val="3557214100"/>
                  </a:ext>
                </a:extLst>
              </a:tr>
              <a:tr h="1110990">
                <a:tc>
                  <a:txBody>
                    <a:bodyPr/>
                    <a:lstStyle/>
                    <a:p>
                      <a:pPr algn="l"/>
                      <a:r>
                        <a:rPr lang="zh-CN" altLang="en-US" sz="3200" b="1" dirty="0" smtClean="0">
                          <a:latin typeface="宋体" pitchFamily="2" charset="-122"/>
                          <a:ea typeface="宋体" pitchFamily="2" charset="-122"/>
                        </a:rPr>
                        <a:t>小组活动</a:t>
                      </a:r>
                      <a:endParaRPr lang="zh-CN" altLang="en-US" sz="3200" b="1" dirty="0">
                        <a:latin typeface="宋体" pitchFamily="2" charset="-122"/>
                        <a:ea typeface="宋体" pitchFamily="2" charset="-122"/>
                      </a:endParaRPr>
                    </a:p>
                  </a:txBody>
                  <a:tcPr/>
                </a:tc>
                <a:tc>
                  <a:txBody>
                    <a:bodyPr/>
                    <a:lstStyle/>
                    <a:p>
                      <a:pPr algn="l"/>
                      <a:r>
                        <a:rPr lang="zh-CN" altLang="en-US" sz="3200" b="1" dirty="0" smtClean="0">
                          <a:latin typeface="宋体" pitchFamily="2" charset="-122"/>
                          <a:ea typeface="宋体" pitchFamily="2" charset="-122"/>
                        </a:rPr>
                        <a:t>积极参与小组活动，和同学</a:t>
                      </a:r>
                      <a:r>
                        <a:rPr lang="zh-CN" altLang="en-US" sz="3200" b="1" smtClean="0">
                          <a:latin typeface="宋体" pitchFamily="2" charset="-122"/>
                          <a:ea typeface="宋体" pitchFamily="2" charset="-122"/>
                        </a:rPr>
                        <a:t>密切配合</a:t>
                      </a:r>
                      <a:endParaRPr lang="zh-CN" altLang="en-US" sz="3200" b="1" dirty="0" smtClean="0">
                        <a:latin typeface="宋体" pitchFamily="2" charset="-122"/>
                        <a:ea typeface="宋体" pitchFamily="2" charset="-122"/>
                      </a:endParaRPr>
                    </a:p>
                  </a:txBody>
                  <a:tcPr/>
                </a:tc>
                <a:tc>
                  <a:txBody>
                    <a:bodyPr/>
                    <a:lstStyle/>
                    <a:p>
                      <a:pPr algn="ctr"/>
                      <a:r>
                        <a:rPr lang="zh-CN" altLang="en-US" sz="2400" dirty="0" smtClean="0">
                          <a:latin typeface="黑体" pitchFamily="49" charset="-122"/>
                          <a:ea typeface="黑体" pitchFamily="49" charset="-122"/>
                        </a:rPr>
                        <a:t>☆☆☆</a:t>
                      </a:r>
                      <a:endParaRPr lang="zh-CN" altLang="en-US" sz="2400" dirty="0">
                        <a:latin typeface="黑体" panose="02010609060101010101" pitchFamily="49" charset="-122"/>
                        <a:ea typeface="黑体" panose="02010609060101010101" pitchFamily="49" charset="-122"/>
                      </a:endParaRPr>
                    </a:p>
                  </a:txBody>
                  <a:tcPr/>
                </a:tc>
                <a:extLst>
                  <a:ext uri="{0D108BD9-81ED-4DB2-BD59-A6C34878D82A}">
                    <a16:rowId xmlns="" xmlns:a16="http://schemas.microsoft.com/office/drawing/2014/main" val="1096648827"/>
                  </a:ext>
                </a:extLst>
              </a:tr>
              <a:tr h="1110990">
                <a:tc>
                  <a:txBody>
                    <a:bodyPr/>
                    <a:lstStyle/>
                    <a:p>
                      <a:pPr algn="l"/>
                      <a:r>
                        <a:rPr lang="zh-CN" altLang="en-US" sz="3200" b="1" dirty="0" smtClean="0">
                          <a:latin typeface="宋体" pitchFamily="2" charset="-122"/>
                          <a:ea typeface="宋体" pitchFamily="2" charset="-122"/>
                        </a:rPr>
                        <a:t>搜集、撰写</a:t>
                      </a:r>
                      <a:endParaRPr lang="zh-CN" altLang="en-US" sz="3200" b="1" dirty="0">
                        <a:latin typeface="宋体" pitchFamily="2" charset="-122"/>
                        <a:ea typeface="宋体" pitchFamily="2" charset="-122"/>
                      </a:endParaRPr>
                    </a:p>
                  </a:txBody>
                  <a:tcPr/>
                </a:tc>
                <a:tc>
                  <a:txBody>
                    <a:bodyPr/>
                    <a:lstStyle/>
                    <a:p>
                      <a:pPr algn="l"/>
                      <a:r>
                        <a:rPr lang="zh-CN" altLang="en-US" sz="3200" b="1" dirty="0" smtClean="0">
                          <a:latin typeface="宋体" pitchFamily="2" charset="-122"/>
                          <a:ea typeface="宋体" pitchFamily="2" charset="-122"/>
                        </a:rPr>
                        <a:t>愿意使用学到的方法搜集资料、撰写</a:t>
                      </a:r>
                      <a:r>
                        <a:rPr lang="zh-CN" altLang="en-US" sz="3200" b="1" smtClean="0">
                          <a:latin typeface="宋体" pitchFamily="2" charset="-122"/>
                          <a:ea typeface="宋体" pitchFamily="2" charset="-122"/>
                        </a:rPr>
                        <a:t>研究报告</a:t>
                      </a:r>
                      <a:endParaRPr lang="zh-CN" altLang="en-US" sz="3200" b="1" dirty="0">
                        <a:latin typeface="宋体" pitchFamily="2" charset="-122"/>
                        <a:ea typeface="宋体" pitchFamily="2" charset="-122"/>
                      </a:endParaRPr>
                    </a:p>
                  </a:txBody>
                  <a:tcPr/>
                </a:tc>
                <a:tc>
                  <a:txBody>
                    <a:bodyPr/>
                    <a:lstStyle/>
                    <a:p>
                      <a:pPr algn="ctr"/>
                      <a:r>
                        <a:rPr lang="zh-CN" altLang="en-US" sz="2400" dirty="0" smtClean="0">
                          <a:latin typeface="黑体" pitchFamily="49" charset="-122"/>
                          <a:ea typeface="黑体" pitchFamily="49" charset="-122"/>
                        </a:rPr>
                        <a:t>☆☆☆</a:t>
                      </a:r>
                      <a:endParaRPr lang="zh-CN" altLang="en-US" sz="2400" dirty="0">
                        <a:latin typeface="黑体" panose="02010609060101010101" pitchFamily="49" charset="-122"/>
                        <a:ea typeface="黑体" panose="02010609060101010101" pitchFamily="49" charset="-122"/>
                      </a:endParaRPr>
                    </a:p>
                  </a:txBody>
                  <a:tcPr/>
                </a:tc>
                <a:extLst>
                  <a:ext uri="{0D108BD9-81ED-4DB2-BD59-A6C34878D82A}">
                    <a16:rowId xmlns="" xmlns:a16="http://schemas.microsoft.com/office/drawing/2014/main" val="1760768350"/>
                  </a:ext>
                </a:extLst>
              </a:tr>
              <a:tr h="1110990">
                <a:tc>
                  <a:txBody>
                    <a:bodyPr/>
                    <a:lstStyle/>
                    <a:p>
                      <a:pPr algn="l"/>
                      <a:r>
                        <a:rPr lang="zh-CN" altLang="en-US" sz="3200" b="1" dirty="0" smtClean="0">
                          <a:latin typeface="宋体" pitchFamily="2" charset="-122"/>
                          <a:ea typeface="宋体" pitchFamily="2" charset="-122"/>
                        </a:rPr>
                        <a:t>展示交流</a:t>
                      </a:r>
                      <a:endParaRPr lang="zh-CN" altLang="en-US" sz="3200" b="1" dirty="0">
                        <a:latin typeface="宋体" pitchFamily="2" charset="-122"/>
                        <a:ea typeface="宋体" pitchFamily="2" charset="-122"/>
                      </a:endParaRPr>
                    </a:p>
                  </a:txBody>
                  <a:tcPr/>
                </a:tc>
                <a:tc>
                  <a:txBody>
                    <a:bodyPr/>
                    <a:lstStyle/>
                    <a:p>
                      <a:pPr algn="l"/>
                      <a:r>
                        <a:rPr lang="zh-CN" altLang="en-US" sz="3200" b="1" dirty="0" smtClean="0">
                          <a:latin typeface="宋体" pitchFamily="2" charset="-122"/>
                          <a:ea typeface="宋体" pitchFamily="2" charset="-122"/>
                        </a:rPr>
                        <a:t>积极进行展示交流，与其他同学互动良好</a:t>
                      </a:r>
                      <a:endParaRPr lang="zh-CN" altLang="en-US" sz="3200" b="1" dirty="0">
                        <a:latin typeface="宋体" pitchFamily="2" charset="-122"/>
                        <a:ea typeface="宋体" pitchFamily="2" charset="-122"/>
                      </a:endParaRPr>
                    </a:p>
                  </a:txBody>
                  <a:tcPr/>
                </a:tc>
                <a:tc>
                  <a:txBody>
                    <a:bodyPr/>
                    <a:lstStyle/>
                    <a:p>
                      <a:pPr algn="ctr"/>
                      <a:r>
                        <a:rPr lang="zh-CN" altLang="en-US" sz="2400" dirty="0" smtClean="0">
                          <a:latin typeface="黑体" pitchFamily="49" charset="-122"/>
                          <a:ea typeface="黑体" pitchFamily="49" charset="-122"/>
                        </a:rPr>
                        <a:t>☆☆☆</a:t>
                      </a:r>
                      <a:endParaRPr lang="zh-CN" altLang="en-US" sz="2400" dirty="0">
                        <a:latin typeface="黑体" panose="02010609060101010101" pitchFamily="49" charset="-122"/>
                        <a:ea typeface="黑体" panose="02010609060101010101" pitchFamily="49" charset="-122"/>
                      </a:endParaRPr>
                    </a:p>
                  </a:txBody>
                  <a:tcPr/>
                </a:tc>
                <a:extLst>
                  <a:ext uri="{0D108BD9-81ED-4DB2-BD59-A6C34878D82A}">
                    <a16:rowId xmlns="" xmlns:a16="http://schemas.microsoft.com/office/drawing/2014/main" val="809219169"/>
                  </a:ext>
                </a:extLst>
              </a:tr>
            </a:tbl>
          </a:graphicData>
        </a:graphic>
      </p:graphicFrame>
      <p:sp>
        <p:nvSpPr>
          <p:cNvPr id="3" name="矩形 2"/>
          <p:cNvSpPr/>
          <p:nvPr/>
        </p:nvSpPr>
        <p:spPr>
          <a:xfrm>
            <a:off x="2534000" y="156577"/>
            <a:ext cx="4104456" cy="830997"/>
          </a:xfrm>
          <a:prstGeom prst="rect">
            <a:avLst/>
          </a:prstGeom>
        </p:spPr>
        <p:txBody>
          <a:bodyPr wrap="square">
            <a:spAutoFit/>
          </a:bodyPr>
          <a:lstStyle/>
          <a:p>
            <a:pPr>
              <a:lnSpc>
                <a:spcPct val="150000"/>
              </a:lnSpc>
            </a:pPr>
            <a:r>
              <a:rPr lang="zh-CN" altLang="en-US" sz="3200" dirty="0" smtClean="0">
                <a:latin typeface="黑体" pitchFamily="49" charset="-122"/>
                <a:ea typeface="黑体" pitchFamily="49" charset="-122"/>
                <a:cs typeface="微软雅黑" panose="020B0503020204020204" charset="-122"/>
              </a:rPr>
              <a:t> 活动参与互评表</a:t>
            </a:r>
            <a:endParaRPr lang="zh-CN" altLang="en-US" sz="3200" dirty="0">
              <a:latin typeface="黑体" pitchFamily="49" charset="-122"/>
              <a:ea typeface="黑体" pitchFamily="49" charset="-122"/>
            </a:endParaRPr>
          </a:p>
        </p:txBody>
      </p:sp>
    </p:spTree>
    <p:extLst>
      <p:ext uri="{BB962C8B-B14F-4D97-AF65-F5344CB8AC3E}">
        <p14:creationId xmlns:p14="http://schemas.microsoft.com/office/powerpoint/2010/main" val="796633585"/>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166"/>
            <a:ext cx="9144000" cy="522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512" y="278230"/>
            <a:ext cx="1629583" cy="378638"/>
          </a:xfrm>
          <a:prstGeom prst="rect">
            <a:avLst/>
          </a:prstGeom>
          <a:ln>
            <a:noFill/>
          </a:ln>
          <a:effectLst>
            <a:outerShdw blurRad="292100" dist="139700" dir="2700000" algn="tl" rotWithShape="0">
              <a:srgbClr val="333333">
                <a:alpha val="65000"/>
              </a:srgbClr>
            </a:outerShdw>
          </a:effectLst>
        </p:spPr>
      </p:pic>
      <p:sp>
        <p:nvSpPr>
          <p:cNvPr id="14" name="文本框 14">
            <a:hlinkClick r:id="" action="ppaction://noaction"/>
          </p:cNvPr>
          <p:cNvSpPr txBox="1"/>
          <p:nvPr/>
        </p:nvSpPr>
        <p:spPr>
          <a:xfrm>
            <a:off x="179512" y="267494"/>
            <a:ext cx="1231486" cy="400110"/>
          </a:xfrm>
          <a:prstGeom prst="rect">
            <a:avLst/>
          </a:prstGeom>
          <a:noFill/>
        </p:spPr>
        <p:txBody>
          <a:bodyPr wrap="square" rtlCol="0">
            <a:spAutoFit/>
          </a:bodyPr>
          <a:lstStyle/>
          <a:p>
            <a:pPr algn="ctr"/>
            <a:r>
              <a:rPr kumimoji="1" lang="zh-CN" altLang="en-US" sz="2000" dirty="0">
                <a:solidFill>
                  <a:prstClr val="white"/>
                </a:solidFill>
                <a:ea typeface="黑体" panose="02010609060101010101" pitchFamily="49" charset="-122"/>
              </a:rPr>
              <a:t>第二课时</a:t>
            </a:r>
          </a:p>
        </p:txBody>
      </p:sp>
      <p:sp>
        <p:nvSpPr>
          <p:cNvPr id="16" name="矩形 15"/>
          <p:cNvSpPr/>
          <p:nvPr/>
        </p:nvSpPr>
        <p:spPr>
          <a:xfrm>
            <a:off x="683568" y="1314946"/>
            <a:ext cx="7668100" cy="3046988"/>
          </a:xfrm>
          <a:prstGeom prst="rect">
            <a:avLst/>
          </a:prstGeom>
        </p:spPr>
        <p:txBody>
          <a:bodyPr wrap="square">
            <a:spAutoFit/>
          </a:bodyPr>
          <a:lstStyle/>
          <a:p>
            <a:pPr>
              <a:lnSpc>
                <a:spcPct val="150000"/>
              </a:lnSpc>
            </a:pPr>
            <a:r>
              <a:rPr lang="zh-CN" altLang="en-US" sz="3200" b="1" smtClean="0">
                <a:solidFill>
                  <a:schemeClr val="bg1"/>
                </a:solidFill>
                <a:latin typeface="黑体" pitchFamily="49" charset="-122"/>
                <a:ea typeface="黑体" pitchFamily="49" charset="-122"/>
              </a:rPr>
              <a:t>    上节课我们确定了研究内容，并制订了活动计划，这节课我们一起来看看如何进行资料的研究、调查并试着整理研究或调查成果吧！</a:t>
            </a:r>
            <a:endParaRPr lang="zh-CN" altLang="en-US" sz="3200" b="1" dirty="0">
              <a:solidFill>
                <a:schemeClr val="bg1"/>
              </a:solidFill>
              <a:latin typeface="黑体" pitchFamily="49" charset="-122"/>
              <a:ea typeface="黑体" pitchFamily="49" charset="-122"/>
            </a:endParaRPr>
          </a:p>
        </p:txBody>
      </p:sp>
    </p:spTree>
    <p:extLst>
      <p:ext uri="{BB962C8B-B14F-4D97-AF65-F5344CB8AC3E}">
        <p14:creationId xmlns:p14="http://schemas.microsoft.com/office/powerpoint/2010/main" val="461726621"/>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27026" y="1635646"/>
            <a:ext cx="8193446" cy="701731"/>
          </a:xfrm>
          <a:prstGeom prst="rect">
            <a:avLst/>
          </a:prstGeom>
        </p:spPr>
        <p:txBody>
          <a:bodyPr wrap="square">
            <a:spAutoFit/>
          </a:bodyPr>
          <a:lstStyle/>
          <a:p>
            <a:pPr>
              <a:lnSpc>
                <a:spcPct val="110000"/>
              </a:lnSpc>
              <a:defRPr/>
            </a:pPr>
            <a:r>
              <a:rPr lang="en-US" altLang="zh-CN" sz="3600" b="1" kern="0" dirty="0" smtClean="0">
                <a:latin typeface="宋体" panose="02010600030101010101" pitchFamily="2" charset="-122"/>
                <a:ea typeface="宋体" panose="02010600030101010101" pitchFamily="2" charset="-122"/>
              </a:rPr>
              <a:t>    </a:t>
            </a:r>
            <a:r>
              <a:rPr lang="en-US" altLang="zh-CN" sz="3600" b="1" kern="0" smtClean="0">
                <a:latin typeface="宋体" panose="02010600030101010101" pitchFamily="2" charset="-122"/>
                <a:ea typeface="宋体" panose="02010600030101010101" pitchFamily="2" charset="-122"/>
              </a:rPr>
              <a:t>1.</a:t>
            </a:r>
            <a:r>
              <a:rPr lang="zh-CN" altLang="en-US" sz="3600" b="1" kern="0" smtClean="0">
                <a:latin typeface="宋体" panose="02010600030101010101" pitchFamily="2" charset="-122"/>
                <a:ea typeface="宋体" panose="02010600030101010101" pitchFamily="2" charset="-122"/>
              </a:rPr>
              <a:t>开展研究和调查。</a:t>
            </a:r>
            <a:endParaRPr lang="zh-CN" altLang="en-US" sz="3600" b="1" dirty="0">
              <a:latin typeface="宋体" panose="02010600030101010101" pitchFamily="2" charset="-122"/>
              <a:ea typeface="宋体" panose="02010600030101010101" pitchFamily="2" charset="-122"/>
            </a:endParaRPr>
          </a:p>
        </p:txBody>
      </p:sp>
      <p:grpSp>
        <p:nvGrpSpPr>
          <p:cNvPr id="11" name="组合 10"/>
          <p:cNvGrpSpPr/>
          <p:nvPr/>
        </p:nvGrpSpPr>
        <p:grpSpPr>
          <a:xfrm>
            <a:off x="326128" y="483518"/>
            <a:ext cx="2481672" cy="561692"/>
            <a:chOff x="179512" y="411510"/>
            <a:chExt cx="2481672" cy="561692"/>
          </a:xfrm>
        </p:grpSpPr>
        <p:sp>
          <p:nvSpPr>
            <p:cNvPr id="12" name="文本框 14"/>
            <p:cNvSpPr txBox="1"/>
            <p:nvPr/>
          </p:nvSpPr>
          <p:spPr>
            <a:xfrm>
              <a:off x="624427" y="411510"/>
              <a:ext cx="2036757" cy="561692"/>
            </a:xfrm>
            <a:prstGeom prst="rect">
              <a:avLst/>
            </a:prstGeom>
            <a:noFill/>
          </p:spPr>
          <p:txBody>
            <a:bodyPr wrap="square" lIns="68580" tIns="34290" rIns="68580" bIns="34290" rtlCol="0">
              <a:spAutoFit/>
            </a:bodyPr>
            <a:lstStyle/>
            <a:p>
              <a:r>
                <a:rPr lang="zh-CN" altLang="en-US" sz="3200" b="1" smtClean="0">
                  <a:solidFill>
                    <a:srgbClr val="875000"/>
                  </a:solidFill>
                  <a:latin typeface="幼圆" panose="02010509060101010101" pitchFamily="49" charset="-122"/>
                  <a:ea typeface="幼圆" panose="02010509060101010101" pitchFamily="49" charset="-122"/>
                </a:rPr>
                <a:t>学习目标</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464187"/>
              <a:ext cx="366860" cy="456338"/>
            </a:xfrm>
            <a:prstGeom prst="rect">
              <a:avLst/>
            </a:prstGeom>
          </p:spPr>
        </p:pic>
      </p:grpSp>
      <p:sp>
        <p:nvSpPr>
          <p:cNvPr id="14" name="矩形 13"/>
          <p:cNvSpPr/>
          <p:nvPr/>
        </p:nvSpPr>
        <p:spPr>
          <a:xfrm>
            <a:off x="627026" y="2628774"/>
            <a:ext cx="8193446" cy="1311128"/>
          </a:xfrm>
          <a:prstGeom prst="rect">
            <a:avLst/>
          </a:prstGeom>
        </p:spPr>
        <p:txBody>
          <a:bodyPr wrap="square">
            <a:spAutoFit/>
          </a:bodyPr>
          <a:lstStyle/>
          <a:p>
            <a:pPr>
              <a:lnSpc>
                <a:spcPct val="110000"/>
              </a:lnSpc>
              <a:defRPr/>
            </a:pPr>
            <a:r>
              <a:rPr lang="en-US" altLang="zh-CN" sz="3600" b="1" kern="0" dirty="0" smtClean="0">
                <a:latin typeface="宋体" panose="02010600030101010101" pitchFamily="2" charset="-122"/>
                <a:ea typeface="宋体" panose="02010600030101010101" pitchFamily="2" charset="-122"/>
              </a:rPr>
              <a:t>    </a:t>
            </a:r>
            <a:r>
              <a:rPr lang="en-US" altLang="zh-CN" sz="3600" b="1" kern="0" smtClean="0">
                <a:latin typeface="宋体" panose="02010600030101010101" pitchFamily="2" charset="-122"/>
                <a:ea typeface="宋体" panose="02010600030101010101" pitchFamily="2" charset="-122"/>
              </a:rPr>
              <a:t>2.</a:t>
            </a:r>
            <a:r>
              <a:rPr lang="zh-CN" altLang="en-US" sz="3600" b="1" kern="0" smtClean="0">
                <a:latin typeface="宋体" panose="02010600030101010101" pitchFamily="2" charset="-122"/>
                <a:ea typeface="宋体" panose="02010600030101010101" pitchFamily="2" charset="-122"/>
              </a:rPr>
              <a:t>整理研究或调查成果，为写研究报告作准备。</a:t>
            </a:r>
            <a:endParaRPr lang="zh-CN" altLang="en-US" sz="36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526862991"/>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形标注 1"/>
          <p:cNvSpPr/>
          <p:nvPr/>
        </p:nvSpPr>
        <p:spPr>
          <a:xfrm>
            <a:off x="899795" y="2878296"/>
            <a:ext cx="935990" cy="1944370"/>
          </a:xfrm>
          <a:prstGeom prst="wedgeEllipseCallou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146868" y="534925"/>
            <a:ext cx="6961635" cy="1569660"/>
          </a:xfrm>
          <a:prstGeom prst="rect">
            <a:avLst/>
          </a:prstGeom>
        </p:spPr>
        <p:txBody>
          <a:bodyPr wrap="square">
            <a:spAutoFit/>
          </a:bodyPr>
          <a:lstStyle/>
          <a:p>
            <a:pPr>
              <a:lnSpc>
                <a:spcPct val="150000"/>
              </a:lnSpc>
            </a:pPr>
            <a:r>
              <a:rPr lang="zh-CN" altLang="en-US" sz="3200" dirty="0" smtClean="0">
                <a:latin typeface="黑体" pitchFamily="49" charset="-122"/>
                <a:ea typeface="黑体" pitchFamily="49" charset="-122"/>
                <a:cs typeface="微软雅黑" panose="020B0503020204020204" charset="-122"/>
              </a:rPr>
              <a:t>    上次的活动，我们都用过</a:t>
            </a:r>
            <a:r>
              <a:rPr lang="zh-CN" altLang="en-US" sz="3200" smtClean="0">
                <a:latin typeface="黑体" pitchFamily="49" charset="-122"/>
                <a:ea typeface="黑体" pitchFamily="49" charset="-122"/>
                <a:cs typeface="微软雅黑" panose="020B0503020204020204" charset="-122"/>
              </a:rPr>
              <a:t>什么方法搜资料？搜集资料</a:t>
            </a:r>
            <a:r>
              <a:rPr lang="zh-CN" altLang="en-US" sz="3200" dirty="0" smtClean="0">
                <a:latin typeface="黑体" pitchFamily="49" charset="-122"/>
                <a:ea typeface="黑体" pitchFamily="49" charset="-122"/>
                <a:cs typeface="微软雅黑" panose="020B0503020204020204" charset="-122"/>
              </a:rPr>
              <a:t>的步骤是什么？</a:t>
            </a:r>
            <a:endParaRPr lang="zh-CN" altLang="en-US" sz="3200" dirty="0">
              <a:latin typeface="黑体" pitchFamily="49" charset="-122"/>
              <a:ea typeface="黑体" pitchFamily="49"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762529"/>
            <a:ext cx="1558158" cy="2233784"/>
          </a:xfrm>
          <a:prstGeom prst="rect">
            <a:avLst/>
          </a:prstGeom>
        </p:spPr>
      </p:pic>
      <p:grpSp>
        <p:nvGrpSpPr>
          <p:cNvPr id="5" name="组合 4"/>
          <p:cNvGrpSpPr/>
          <p:nvPr/>
        </p:nvGrpSpPr>
        <p:grpSpPr>
          <a:xfrm>
            <a:off x="2627784" y="2644228"/>
            <a:ext cx="2232247" cy="783223"/>
            <a:chOff x="3815916" y="1710814"/>
            <a:chExt cx="1792909" cy="783223"/>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1474" r="1474"/>
            <a:stretch/>
          </p:blipFill>
          <p:spPr>
            <a:xfrm>
              <a:off x="3815916" y="1779662"/>
              <a:ext cx="1687203" cy="714375"/>
            </a:xfrm>
            <a:prstGeom prst="rect">
              <a:avLst/>
            </a:prstGeom>
          </p:spPr>
        </p:pic>
        <p:sp>
          <p:nvSpPr>
            <p:cNvPr id="8" name="文本框 7"/>
            <p:cNvSpPr txBox="1"/>
            <p:nvPr/>
          </p:nvSpPr>
          <p:spPr>
            <a:xfrm>
              <a:off x="3921622" y="1710814"/>
              <a:ext cx="1687203" cy="715581"/>
            </a:xfrm>
            <a:prstGeom prst="rect">
              <a:avLst/>
            </a:prstGeom>
            <a:noFill/>
          </p:spPr>
          <p:txBody>
            <a:bodyPr wrap="square" rtlCol="0" anchor="t">
              <a:spAutoFit/>
            </a:bodyPr>
            <a:lstStyle/>
            <a:p>
              <a:pPr lvl="0">
                <a:lnSpc>
                  <a:spcPct val="150000"/>
                </a:lnSpc>
              </a:pPr>
              <a:r>
                <a:rPr lang="zh-CN" altLang="en-US" sz="3200" b="1" dirty="0" smtClean="0">
                  <a:solidFill>
                    <a:prstClr val="black"/>
                  </a:solidFill>
                  <a:latin typeface="宋体" panose="02010600030101010101" pitchFamily="2" charset="-122"/>
                  <a:ea typeface="宋体" panose="02010600030101010101" pitchFamily="2" charset="-122"/>
                  <a:cs typeface="微软雅黑" panose="020B0503020204020204" charset="-122"/>
                </a:rPr>
                <a:t>查找图书</a:t>
              </a:r>
              <a:endParaRPr lang="en-US" altLang="zh-CN" sz="3200" b="1" dirty="0">
                <a:solidFill>
                  <a:prstClr val="black"/>
                </a:solidFill>
                <a:latin typeface="宋体" panose="02010600030101010101" pitchFamily="2" charset="-122"/>
                <a:ea typeface="宋体" panose="02010600030101010101" pitchFamily="2" charset="-122"/>
                <a:cs typeface="微软雅黑" panose="020B0503020204020204" charset="-122"/>
              </a:endParaRPr>
            </a:p>
          </p:txBody>
        </p:sp>
      </p:grpSp>
      <p:grpSp>
        <p:nvGrpSpPr>
          <p:cNvPr id="10" name="组合 9"/>
          <p:cNvGrpSpPr/>
          <p:nvPr/>
        </p:nvGrpSpPr>
        <p:grpSpPr>
          <a:xfrm>
            <a:off x="5350197" y="2644228"/>
            <a:ext cx="2232247" cy="783223"/>
            <a:chOff x="3815916" y="1710814"/>
            <a:chExt cx="1792909" cy="783223"/>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1474" r="1474"/>
            <a:stretch/>
          </p:blipFill>
          <p:spPr>
            <a:xfrm>
              <a:off x="3815916" y="1779662"/>
              <a:ext cx="1687203" cy="714375"/>
            </a:xfrm>
            <a:prstGeom prst="rect">
              <a:avLst/>
            </a:prstGeom>
          </p:spPr>
        </p:pic>
        <p:sp>
          <p:nvSpPr>
            <p:cNvPr id="12" name="文本框 11"/>
            <p:cNvSpPr txBox="1"/>
            <p:nvPr/>
          </p:nvSpPr>
          <p:spPr>
            <a:xfrm>
              <a:off x="3921622" y="1710814"/>
              <a:ext cx="1687203" cy="715581"/>
            </a:xfrm>
            <a:prstGeom prst="rect">
              <a:avLst/>
            </a:prstGeom>
            <a:noFill/>
          </p:spPr>
          <p:txBody>
            <a:bodyPr wrap="square" rtlCol="0" anchor="t">
              <a:spAutoFit/>
            </a:bodyPr>
            <a:lstStyle/>
            <a:p>
              <a:pPr lvl="0">
                <a:lnSpc>
                  <a:spcPct val="150000"/>
                </a:lnSpc>
              </a:pPr>
              <a:r>
                <a:rPr lang="zh-CN" altLang="en-US" sz="3200" b="1" dirty="0" smtClean="0">
                  <a:solidFill>
                    <a:prstClr val="black"/>
                  </a:solidFill>
                  <a:latin typeface="宋体" panose="02010600030101010101" pitchFamily="2" charset="-122"/>
                  <a:ea typeface="宋体" panose="02010600030101010101" pitchFamily="2" charset="-122"/>
                  <a:cs typeface="微软雅黑" panose="020B0503020204020204" charset="-122"/>
                </a:rPr>
                <a:t>网络搜索</a:t>
              </a:r>
              <a:endParaRPr lang="en-US" altLang="zh-CN" sz="3200" b="1" dirty="0">
                <a:solidFill>
                  <a:prstClr val="black"/>
                </a:solidFill>
                <a:latin typeface="宋体" panose="02010600030101010101" pitchFamily="2" charset="-122"/>
                <a:ea typeface="宋体" panose="02010600030101010101" pitchFamily="2" charset="-122"/>
                <a:cs typeface="微软雅黑" panose="020B0503020204020204" charset="-122"/>
              </a:endParaRPr>
            </a:p>
          </p:txBody>
        </p:sp>
      </p:grpSp>
      <p:grpSp>
        <p:nvGrpSpPr>
          <p:cNvPr id="13" name="组合 12"/>
          <p:cNvGrpSpPr/>
          <p:nvPr/>
        </p:nvGrpSpPr>
        <p:grpSpPr>
          <a:xfrm>
            <a:off x="2627784" y="3795886"/>
            <a:ext cx="2232247" cy="783223"/>
            <a:chOff x="3815916" y="1710814"/>
            <a:chExt cx="1792909" cy="783223"/>
          </a:xfrm>
        </p:grpSpPr>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1474" r="1474"/>
            <a:stretch/>
          </p:blipFill>
          <p:spPr>
            <a:xfrm>
              <a:off x="3815916" y="1779662"/>
              <a:ext cx="1687203" cy="714375"/>
            </a:xfrm>
            <a:prstGeom prst="rect">
              <a:avLst/>
            </a:prstGeom>
          </p:spPr>
        </p:pic>
        <p:sp>
          <p:nvSpPr>
            <p:cNvPr id="15" name="文本框 14"/>
            <p:cNvSpPr txBox="1"/>
            <p:nvPr/>
          </p:nvSpPr>
          <p:spPr>
            <a:xfrm>
              <a:off x="3921622" y="1710814"/>
              <a:ext cx="1687203" cy="715581"/>
            </a:xfrm>
            <a:prstGeom prst="rect">
              <a:avLst/>
            </a:prstGeom>
            <a:noFill/>
          </p:spPr>
          <p:txBody>
            <a:bodyPr wrap="square" rtlCol="0" anchor="t">
              <a:spAutoFit/>
            </a:bodyPr>
            <a:lstStyle/>
            <a:p>
              <a:pPr lvl="0">
                <a:lnSpc>
                  <a:spcPct val="150000"/>
                </a:lnSpc>
              </a:pPr>
              <a:r>
                <a:rPr lang="zh-CN" altLang="en-US" sz="3200" b="1" dirty="0" smtClean="0">
                  <a:solidFill>
                    <a:prstClr val="black"/>
                  </a:solidFill>
                  <a:latin typeface="宋体" panose="02010600030101010101" pitchFamily="2" charset="-122"/>
                  <a:ea typeface="宋体" panose="02010600030101010101" pitchFamily="2" charset="-122"/>
                  <a:cs typeface="微软雅黑" panose="020B0503020204020204" charset="-122"/>
                </a:rPr>
                <a:t>请教别人</a:t>
              </a:r>
              <a:endParaRPr lang="en-US" altLang="zh-CN" sz="3200" b="1" dirty="0">
                <a:solidFill>
                  <a:prstClr val="black"/>
                </a:solidFill>
                <a:latin typeface="宋体" panose="02010600030101010101" pitchFamily="2" charset="-122"/>
                <a:ea typeface="宋体" panose="02010600030101010101" pitchFamily="2" charset="-122"/>
                <a:cs typeface="微软雅黑" panose="020B0503020204020204" charset="-122"/>
              </a:endParaRPr>
            </a:p>
          </p:txBody>
        </p:sp>
      </p:grpSp>
      <p:grpSp>
        <p:nvGrpSpPr>
          <p:cNvPr id="16" name="组合 15"/>
          <p:cNvGrpSpPr/>
          <p:nvPr/>
        </p:nvGrpSpPr>
        <p:grpSpPr>
          <a:xfrm>
            <a:off x="5350197" y="3795886"/>
            <a:ext cx="2232247" cy="783223"/>
            <a:chOff x="3815916" y="1710814"/>
            <a:chExt cx="1792909" cy="783223"/>
          </a:xfrm>
        </p:grpSpPr>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l="1474" r="1474"/>
            <a:stretch/>
          </p:blipFill>
          <p:spPr>
            <a:xfrm>
              <a:off x="3815916" y="1779662"/>
              <a:ext cx="1687203" cy="714375"/>
            </a:xfrm>
            <a:prstGeom prst="rect">
              <a:avLst/>
            </a:prstGeom>
          </p:spPr>
        </p:pic>
        <p:sp>
          <p:nvSpPr>
            <p:cNvPr id="18" name="文本框 17"/>
            <p:cNvSpPr txBox="1"/>
            <p:nvPr/>
          </p:nvSpPr>
          <p:spPr>
            <a:xfrm>
              <a:off x="3921622" y="1710814"/>
              <a:ext cx="1687203" cy="715581"/>
            </a:xfrm>
            <a:prstGeom prst="rect">
              <a:avLst/>
            </a:prstGeom>
            <a:noFill/>
          </p:spPr>
          <p:txBody>
            <a:bodyPr wrap="square" rtlCol="0" anchor="t">
              <a:spAutoFit/>
            </a:bodyPr>
            <a:lstStyle/>
            <a:p>
              <a:pPr lvl="0">
                <a:lnSpc>
                  <a:spcPct val="150000"/>
                </a:lnSpc>
              </a:pPr>
              <a:r>
                <a:rPr lang="en-US" altLang="zh-CN" sz="3200" b="1" dirty="0" smtClean="0">
                  <a:solidFill>
                    <a:prstClr val="black"/>
                  </a:solidFill>
                  <a:latin typeface="宋体" panose="02010600030101010101" pitchFamily="2" charset="-122"/>
                  <a:ea typeface="宋体" panose="02010600030101010101" pitchFamily="2" charset="-122"/>
                  <a:cs typeface="微软雅黑" panose="020B0503020204020204" charset="-122"/>
                </a:rPr>
                <a:t>  ……</a:t>
              </a:r>
              <a:endParaRPr lang="en-US" altLang="zh-CN" sz="3200" b="1" dirty="0">
                <a:solidFill>
                  <a:prstClr val="black"/>
                </a:solidFill>
                <a:latin typeface="宋体" panose="02010600030101010101" pitchFamily="2" charset="-122"/>
                <a:ea typeface="宋体" panose="02010600030101010101" pitchFamily="2" charset="-122"/>
                <a:cs typeface="微软雅黑" panose="020B0503020204020204" charset="-122"/>
              </a:endParaRPr>
            </a:p>
          </p:txBody>
        </p:sp>
      </p:grpSp>
    </p:spTree>
    <p:extLst>
      <p:ext uri="{BB962C8B-B14F-4D97-AF65-F5344CB8AC3E}">
        <p14:creationId xmlns:p14="http://schemas.microsoft.com/office/powerpoint/2010/main" val="419306914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9551" y="339502"/>
            <a:ext cx="7483483" cy="954107"/>
          </a:xfrm>
          <a:prstGeom prst="rect">
            <a:avLst/>
          </a:prstGeom>
        </p:spPr>
        <p:txBody>
          <a:bodyPr wrap="square">
            <a:spAutoFit/>
          </a:bodyPr>
          <a:lstStyle/>
          <a:p>
            <a:r>
              <a:rPr lang="zh-CN" altLang="en-US" sz="2800" smtClean="0">
                <a:latin typeface="黑体" pitchFamily="49" charset="-122"/>
                <a:ea typeface="黑体" pitchFamily="49" charset="-122"/>
                <a:cs typeface="微软雅黑" panose="020B0503020204020204" charset="-122"/>
              </a:rPr>
              <a:t>    汉字</a:t>
            </a:r>
            <a:r>
              <a:rPr lang="zh-CN" altLang="en-US" sz="2800" dirty="0">
                <a:latin typeface="黑体" pitchFamily="49" charset="-122"/>
                <a:ea typeface="黑体" pitchFamily="49" charset="-122"/>
                <a:cs typeface="微软雅黑" panose="020B0503020204020204" charset="-122"/>
              </a:rPr>
              <a:t>历史和</a:t>
            </a:r>
            <a:r>
              <a:rPr lang="zh-CN" altLang="en-US" sz="2800">
                <a:latin typeface="黑体" pitchFamily="49" charset="-122"/>
                <a:ea typeface="黑体" pitchFamily="49" charset="-122"/>
                <a:cs typeface="微软雅黑" panose="020B0503020204020204" charset="-122"/>
              </a:rPr>
              <a:t>汉字</a:t>
            </a:r>
            <a:r>
              <a:rPr lang="zh-CN" altLang="en-US" sz="2800" smtClean="0">
                <a:latin typeface="黑体" pitchFamily="49" charset="-122"/>
                <a:ea typeface="黑体" pitchFamily="49" charset="-122"/>
                <a:cs typeface="微软雅黑" panose="020B0503020204020204" charset="-122"/>
              </a:rPr>
              <a:t>书法包含的内容很多，我们可以选择一个方面搜集资料。</a:t>
            </a:r>
            <a:endParaRPr lang="zh-CN" altLang="en-US" sz="2800" dirty="0">
              <a:latin typeface="黑体" pitchFamily="49" charset="-122"/>
              <a:ea typeface="黑体" pitchFamily="49" charset="-122"/>
            </a:endParaRPr>
          </a:p>
        </p:txBody>
      </p:sp>
      <p:sp>
        <p:nvSpPr>
          <p:cNvPr id="4" name="文本框 3"/>
          <p:cNvSpPr txBox="1"/>
          <p:nvPr/>
        </p:nvSpPr>
        <p:spPr>
          <a:xfrm>
            <a:off x="2953382" y="2092059"/>
            <a:ext cx="1168874" cy="646986"/>
          </a:xfrm>
          <a:prstGeom prst="roundRect">
            <a:avLst/>
          </a:prstGeom>
          <a:solidFill>
            <a:srgbClr val="92D050">
              <a:alpha val="30000"/>
            </a:srgbClr>
          </a:solidFill>
          <a:ln w="6350">
            <a:solidFill>
              <a:srgbClr val="00B050"/>
            </a:solidFill>
          </a:ln>
        </p:spPr>
        <p:txBody>
          <a:bodyPr wrap="square">
            <a:spAutoFit/>
          </a:bodyPr>
          <a:lstStyle>
            <a:defPPr>
              <a:defRPr lang="zh-CN"/>
            </a:defPPr>
            <a:lvl1pPr>
              <a:defRPr sz="2800" b="1">
                <a:latin typeface="宋体" pitchFamily="2" charset="-122"/>
                <a:ea typeface="宋体" pitchFamily="2" charset="-122"/>
              </a:defRPr>
            </a:lvl1pPr>
          </a:lstStyle>
          <a:p>
            <a:pPr algn="ctr"/>
            <a:r>
              <a:rPr lang="zh-CN" altLang="en-US" sz="3200" dirty="0" smtClean="0"/>
              <a:t>隶书</a:t>
            </a:r>
            <a:endParaRPr lang="zh-CN" altLang="en-US" sz="3200" dirty="0"/>
          </a:p>
        </p:txBody>
      </p:sp>
      <p:sp>
        <p:nvSpPr>
          <p:cNvPr id="5" name="文本框 3"/>
          <p:cNvSpPr txBox="1"/>
          <p:nvPr/>
        </p:nvSpPr>
        <p:spPr>
          <a:xfrm>
            <a:off x="2953382" y="1347614"/>
            <a:ext cx="1152128" cy="646986"/>
          </a:xfrm>
          <a:prstGeom prst="roundRect">
            <a:avLst/>
          </a:prstGeom>
          <a:solidFill>
            <a:srgbClr val="92D050">
              <a:alpha val="30000"/>
            </a:srgbClr>
          </a:solidFill>
          <a:ln w="6350">
            <a:solidFill>
              <a:srgbClr val="00B050"/>
            </a:solidFill>
          </a:ln>
        </p:spPr>
        <p:txBody>
          <a:bodyPr wrap="square">
            <a:spAutoFit/>
          </a:bodyPr>
          <a:lstStyle>
            <a:defPPr>
              <a:defRPr lang="zh-CN"/>
            </a:defPPr>
            <a:lvl1pPr>
              <a:defRPr sz="2800" b="1">
                <a:latin typeface="宋体" pitchFamily="2" charset="-122"/>
                <a:ea typeface="宋体" pitchFamily="2" charset="-122"/>
              </a:defRPr>
            </a:lvl1pPr>
          </a:lstStyle>
          <a:p>
            <a:pPr algn="ctr"/>
            <a:r>
              <a:rPr lang="zh-CN" altLang="en-US" sz="3200" dirty="0" smtClean="0"/>
              <a:t>草书</a:t>
            </a:r>
            <a:endParaRPr lang="zh-CN" altLang="en-US" sz="3200" dirty="0"/>
          </a:p>
        </p:txBody>
      </p:sp>
      <p:sp>
        <p:nvSpPr>
          <p:cNvPr id="6" name="文本框 3"/>
          <p:cNvSpPr txBox="1"/>
          <p:nvPr/>
        </p:nvSpPr>
        <p:spPr>
          <a:xfrm>
            <a:off x="2953382" y="2836504"/>
            <a:ext cx="1186570" cy="646986"/>
          </a:xfrm>
          <a:prstGeom prst="roundRect">
            <a:avLst/>
          </a:prstGeom>
          <a:solidFill>
            <a:srgbClr val="92D050">
              <a:alpha val="30000"/>
            </a:srgbClr>
          </a:solidFill>
          <a:ln w="6350">
            <a:solidFill>
              <a:srgbClr val="00B050"/>
            </a:solidFill>
          </a:ln>
        </p:spPr>
        <p:txBody>
          <a:bodyPr wrap="square">
            <a:spAutoFit/>
          </a:bodyPr>
          <a:lstStyle>
            <a:defPPr>
              <a:defRPr lang="zh-CN"/>
            </a:defPPr>
            <a:lvl1pPr>
              <a:defRPr sz="2800" b="1">
                <a:latin typeface="宋体" pitchFamily="2" charset="-122"/>
                <a:ea typeface="宋体" pitchFamily="2" charset="-122"/>
              </a:defRPr>
            </a:lvl1pPr>
          </a:lstStyle>
          <a:p>
            <a:pPr algn="ctr"/>
            <a:r>
              <a:rPr lang="zh-CN" altLang="en-US" sz="3200" dirty="0" smtClean="0"/>
              <a:t>楷书</a:t>
            </a:r>
            <a:endParaRPr lang="zh-CN" altLang="en-US" sz="3200" dirty="0"/>
          </a:p>
        </p:txBody>
      </p:sp>
      <p:sp>
        <p:nvSpPr>
          <p:cNvPr id="7" name="文本框 3"/>
          <p:cNvSpPr txBox="1"/>
          <p:nvPr/>
        </p:nvSpPr>
        <p:spPr>
          <a:xfrm>
            <a:off x="2953382" y="3580948"/>
            <a:ext cx="1152128" cy="646986"/>
          </a:xfrm>
          <a:prstGeom prst="roundRect">
            <a:avLst/>
          </a:prstGeom>
          <a:solidFill>
            <a:srgbClr val="92D050">
              <a:alpha val="30000"/>
            </a:srgbClr>
          </a:solidFill>
          <a:ln w="6350">
            <a:solidFill>
              <a:srgbClr val="00B050"/>
            </a:solidFill>
          </a:ln>
        </p:spPr>
        <p:txBody>
          <a:bodyPr wrap="square">
            <a:spAutoFit/>
          </a:bodyPr>
          <a:lstStyle>
            <a:defPPr>
              <a:defRPr lang="zh-CN"/>
            </a:defPPr>
            <a:lvl1pPr>
              <a:defRPr sz="2800" b="1">
                <a:latin typeface="宋体" pitchFamily="2" charset="-122"/>
                <a:ea typeface="宋体" pitchFamily="2" charset="-122"/>
              </a:defRPr>
            </a:lvl1pPr>
          </a:lstStyle>
          <a:p>
            <a:pPr algn="ctr"/>
            <a:r>
              <a:rPr lang="zh-CN" altLang="en-US" sz="3200" dirty="0" smtClean="0"/>
              <a:t>行书</a:t>
            </a:r>
            <a:endParaRPr lang="zh-CN" altLang="en-US" sz="3200" dirty="0"/>
          </a:p>
        </p:txBody>
      </p:sp>
      <p:sp>
        <p:nvSpPr>
          <p:cNvPr id="8" name="文本框 3"/>
          <p:cNvSpPr txBox="1"/>
          <p:nvPr/>
        </p:nvSpPr>
        <p:spPr>
          <a:xfrm>
            <a:off x="179512" y="2305993"/>
            <a:ext cx="2269814" cy="1191816"/>
          </a:xfrm>
          <a:prstGeom prst="roundRect">
            <a:avLst/>
          </a:prstGeom>
          <a:solidFill>
            <a:srgbClr val="92D050">
              <a:alpha val="30000"/>
            </a:srgbClr>
          </a:solidFill>
          <a:ln w="6350">
            <a:solidFill>
              <a:srgbClr val="00B050"/>
            </a:solidFill>
          </a:ln>
        </p:spPr>
        <p:txBody>
          <a:bodyPr wrap="square">
            <a:spAutoFit/>
          </a:bodyPr>
          <a:lstStyle>
            <a:defPPr>
              <a:defRPr lang="zh-CN"/>
            </a:defPPr>
            <a:lvl1pPr>
              <a:defRPr sz="2800" b="1">
                <a:latin typeface="宋体" pitchFamily="2" charset="-122"/>
                <a:ea typeface="宋体" pitchFamily="2" charset="-122"/>
              </a:defRPr>
            </a:lvl1pPr>
          </a:lstStyle>
          <a:p>
            <a:pPr algn="ctr"/>
            <a:r>
              <a:rPr lang="zh-CN" altLang="en-US" sz="3200" smtClean="0"/>
              <a:t>字体产生</a:t>
            </a:r>
            <a:r>
              <a:rPr lang="zh-CN" altLang="en-US" sz="3200" dirty="0" smtClean="0"/>
              <a:t>的过程</a:t>
            </a:r>
            <a:endParaRPr lang="zh-CN" altLang="en-US" sz="3200" dirty="0"/>
          </a:p>
        </p:txBody>
      </p:sp>
      <p:grpSp>
        <p:nvGrpSpPr>
          <p:cNvPr id="2" name="组合 1"/>
          <p:cNvGrpSpPr/>
          <p:nvPr/>
        </p:nvGrpSpPr>
        <p:grpSpPr>
          <a:xfrm flipH="1">
            <a:off x="2627784" y="1586850"/>
            <a:ext cx="209774" cy="2418448"/>
            <a:chOff x="1550647" y="1451003"/>
            <a:chExt cx="209774" cy="2418448"/>
          </a:xfrm>
        </p:grpSpPr>
        <p:cxnSp>
          <p:nvCxnSpPr>
            <p:cNvPr id="9" name="直接连接符 8"/>
            <p:cNvCxnSpPr/>
            <p:nvPr/>
          </p:nvCxnSpPr>
          <p:spPr>
            <a:xfrm>
              <a:off x="1749797" y="1451003"/>
              <a:ext cx="10624" cy="2418448"/>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559588" y="3866401"/>
              <a:ext cx="190209" cy="0"/>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550647" y="1468418"/>
              <a:ext cx="190209" cy="0"/>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grpSp>
      <p:sp>
        <p:nvSpPr>
          <p:cNvPr id="17" name="文本框 3"/>
          <p:cNvSpPr txBox="1"/>
          <p:nvPr/>
        </p:nvSpPr>
        <p:spPr>
          <a:xfrm>
            <a:off x="6876256" y="1851670"/>
            <a:ext cx="1728192" cy="646986"/>
          </a:xfrm>
          <a:prstGeom prst="roundRect">
            <a:avLst/>
          </a:prstGeom>
          <a:solidFill>
            <a:srgbClr val="92D050">
              <a:alpha val="30000"/>
            </a:srgbClr>
          </a:solidFill>
          <a:ln w="6350">
            <a:solidFill>
              <a:srgbClr val="00B050"/>
            </a:solidFill>
          </a:ln>
        </p:spPr>
        <p:txBody>
          <a:bodyPr wrap="square">
            <a:spAutoFit/>
          </a:bodyPr>
          <a:lstStyle>
            <a:defPPr>
              <a:defRPr lang="zh-CN"/>
            </a:defPPr>
            <a:lvl1pPr>
              <a:defRPr sz="2800" b="1">
                <a:latin typeface="宋体" pitchFamily="2" charset="-122"/>
                <a:ea typeface="宋体" pitchFamily="2" charset="-122"/>
              </a:defRPr>
            </a:lvl1pPr>
          </a:lstStyle>
          <a:p>
            <a:pPr algn="ctr"/>
            <a:r>
              <a:rPr lang="zh-CN" altLang="en-US" sz="3200" dirty="0" smtClean="0"/>
              <a:t>书法家</a:t>
            </a:r>
            <a:endParaRPr lang="zh-CN" altLang="en-US" sz="3200" dirty="0"/>
          </a:p>
        </p:txBody>
      </p:sp>
      <p:sp>
        <p:nvSpPr>
          <p:cNvPr id="18" name="文本框 3"/>
          <p:cNvSpPr txBox="1"/>
          <p:nvPr/>
        </p:nvSpPr>
        <p:spPr>
          <a:xfrm>
            <a:off x="6876256" y="3076892"/>
            <a:ext cx="2016224" cy="646986"/>
          </a:xfrm>
          <a:prstGeom prst="roundRect">
            <a:avLst/>
          </a:prstGeom>
          <a:solidFill>
            <a:srgbClr val="92D050">
              <a:alpha val="30000"/>
            </a:srgbClr>
          </a:solidFill>
          <a:ln w="6350">
            <a:solidFill>
              <a:srgbClr val="00B050"/>
            </a:solidFill>
          </a:ln>
        </p:spPr>
        <p:txBody>
          <a:bodyPr wrap="square">
            <a:spAutoFit/>
          </a:bodyPr>
          <a:lstStyle>
            <a:defPPr>
              <a:defRPr lang="zh-CN"/>
            </a:defPPr>
            <a:lvl1pPr>
              <a:defRPr sz="2800" b="1">
                <a:latin typeface="宋体" pitchFamily="2" charset="-122"/>
                <a:ea typeface="宋体" pitchFamily="2" charset="-122"/>
              </a:defRPr>
            </a:lvl1pPr>
          </a:lstStyle>
          <a:p>
            <a:pPr algn="ctr"/>
            <a:r>
              <a:rPr lang="zh-CN" altLang="en-US" sz="3200" dirty="0" smtClean="0"/>
              <a:t>书法作品</a:t>
            </a:r>
            <a:endParaRPr lang="zh-CN" altLang="en-US" sz="3200" dirty="0"/>
          </a:p>
        </p:txBody>
      </p:sp>
      <p:grpSp>
        <p:nvGrpSpPr>
          <p:cNvPr id="10" name="组合 9"/>
          <p:cNvGrpSpPr/>
          <p:nvPr/>
        </p:nvGrpSpPr>
        <p:grpSpPr>
          <a:xfrm flipH="1">
            <a:off x="6588224" y="2355726"/>
            <a:ext cx="190209" cy="1167669"/>
            <a:chOff x="6686047" y="1613843"/>
            <a:chExt cx="190209" cy="1167669"/>
          </a:xfrm>
        </p:grpSpPr>
        <p:cxnSp>
          <p:nvCxnSpPr>
            <p:cNvPr id="19" name="直接连接符 18"/>
            <p:cNvCxnSpPr/>
            <p:nvPr/>
          </p:nvCxnSpPr>
          <p:spPr>
            <a:xfrm>
              <a:off x="6876256" y="1613843"/>
              <a:ext cx="0" cy="1167669"/>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686047" y="1613843"/>
              <a:ext cx="190209" cy="0"/>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686047" y="2781512"/>
              <a:ext cx="190209" cy="0"/>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grpSp>
      <p:sp>
        <p:nvSpPr>
          <p:cNvPr id="23" name="文本框 3"/>
          <p:cNvSpPr txBox="1"/>
          <p:nvPr/>
        </p:nvSpPr>
        <p:spPr>
          <a:xfrm>
            <a:off x="4499992" y="2305993"/>
            <a:ext cx="2005527" cy="1191816"/>
          </a:xfrm>
          <a:prstGeom prst="roundRect">
            <a:avLst/>
          </a:prstGeom>
          <a:solidFill>
            <a:srgbClr val="92D050">
              <a:alpha val="30000"/>
            </a:srgbClr>
          </a:solidFill>
          <a:ln w="6350">
            <a:solidFill>
              <a:srgbClr val="00B050"/>
            </a:solidFill>
          </a:ln>
        </p:spPr>
        <p:txBody>
          <a:bodyPr wrap="square">
            <a:spAutoFit/>
          </a:bodyPr>
          <a:lstStyle>
            <a:defPPr>
              <a:defRPr lang="zh-CN"/>
            </a:defPPr>
            <a:lvl1pPr>
              <a:defRPr sz="2800" b="1">
                <a:latin typeface="宋体" pitchFamily="2" charset="-122"/>
                <a:ea typeface="宋体" pitchFamily="2" charset="-122"/>
              </a:defRPr>
            </a:lvl1pPr>
          </a:lstStyle>
          <a:p>
            <a:pPr algn="ctr"/>
            <a:r>
              <a:rPr lang="zh-CN" altLang="en-US" sz="3200" smtClean="0"/>
              <a:t>书法相关资料</a:t>
            </a:r>
            <a:endParaRPr lang="zh-CN" altLang="en-US" sz="3200" dirty="0"/>
          </a:p>
        </p:txBody>
      </p:sp>
      <p:sp>
        <p:nvSpPr>
          <p:cNvPr id="24" name="文本框 3"/>
          <p:cNvSpPr txBox="1"/>
          <p:nvPr/>
        </p:nvSpPr>
        <p:spPr>
          <a:xfrm>
            <a:off x="179512" y="4297124"/>
            <a:ext cx="4464496" cy="578882"/>
          </a:xfrm>
          <a:prstGeom prst="roundRect">
            <a:avLst/>
          </a:prstGeom>
          <a:solidFill>
            <a:srgbClr val="92D050">
              <a:alpha val="30000"/>
            </a:srgbClr>
          </a:solidFill>
          <a:ln w="6350">
            <a:solidFill>
              <a:srgbClr val="00B050"/>
            </a:solidFill>
          </a:ln>
        </p:spPr>
        <p:txBody>
          <a:bodyPr wrap="square">
            <a:spAutoFit/>
          </a:bodyPr>
          <a:lstStyle>
            <a:defPPr>
              <a:defRPr lang="zh-CN"/>
            </a:defPPr>
            <a:lvl1pPr>
              <a:defRPr sz="2800" b="1">
                <a:latin typeface="宋体" pitchFamily="2" charset="-122"/>
                <a:ea typeface="宋体" pitchFamily="2" charset="-122"/>
              </a:defRPr>
            </a:lvl1pPr>
          </a:lstStyle>
          <a:p>
            <a:pPr algn="ctr"/>
            <a:r>
              <a:rPr lang="zh-CN" altLang="en-US" dirty="0"/>
              <a:t>书法艺术在生活中的应用</a:t>
            </a:r>
          </a:p>
        </p:txBody>
      </p:sp>
      <p:sp>
        <p:nvSpPr>
          <p:cNvPr id="26" name="文本框 3"/>
          <p:cNvSpPr txBox="1"/>
          <p:nvPr/>
        </p:nvSpPr>
        <p:spPr>
          <a:xfrm>
            <a:off x="4971468" y="4297124"/>
            <a:ext cx="3921011" cy="578882"/>
          </a:xfrm>
          <a:prstGeom prst="roundRect">
            <a:avLst/>
          </a:prstGeom>
          <a:solidFill>
            <a:srgbClr val="92D050">
              <a:alpha val="30000"/>
            </a:srgbClr>
          </a:solidFill>
          <a:ln w="6350">
            <a:solidFill>
              <a:srgbClr val="00B050"/>
            </a:solidFill>
          </a:ln>
        </p:spPr>
        <p:txBody>
          <a:bodyPr wrap="square">
            <a:spAutoFit/>
          </a:bodyPr>
          <a:lstStyle>
            <a:defPPr>
              <a:defRPr lang="zh-CN"/>
            </a:defPPr>
            <a:lvl1pPr>
              <a:defRPr sz="2800" b="1">
                <a:latin typeface="宋体" pitchFamily="2" charset="-122"/>
                <a:ea typeface="宋体" pitchFamily="2" charset="-122"/>
              </a:defRPr>
            </a:lvl1pPr>
          </a:lstStyle>
          <a:p>
            <a:pPr algn="ctr"/>
            <a:r>
              <a:rPr lang="zh-CN" altLang="en-US" dirty="0"/>
              <a:t>名人学习书法的故事</a:t>
            </a:r>
          </a:p>
        </p:txBody>
      </p:sp>
    </p:spTree>
    <p:extLst>
      <p:ext uri="{BB962C8B-B14F-4D97-AF65-F5344CB8AC3E}">
        <p14:creationId xmlns:p14="http://schemas.microsoft.com/office/powerpoint/2010/main" val="57844906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up)">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7" grpId="0" animBg="1"/>
      <p:bldP spid="18" grpId="0" animBg="1"/>
      <p:bldP spid="23" grpId="0" animBg="1"/>
      <p:bldP spid="24" grpId="0" animBg="1"/>
      <p:bldP spid="2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形标注 1"/>
          <p:cNvSpPr/>
          <p:nvPr/>
        </p:nvSpPr>
        <p:spPr>
          <a:xfrm>
            <a:off x="899795" y="2878296"/>
            <a:ext cx="935990" cy="1944370"/>
          </a:xfrm>
          <a:prstGeom prst="wedgeEllipseCallou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915816" y="1059582"/>
            <a:ext cx="5688631" cy="3046988"/>
          </a:xfrm>
          <a:prstGeom prst="rect">
            <a:avLst/>
          </a:prstGeom>
        </p:spPr>
        <p:txBody>
          <a:bodyPr wrap="square">
            <a:spAutoFit/>
          </a:bodyPr>
          <a:lstStyle/>
          <a:p>
            <a:pPr>
              <a:lnSpc>
                <a:spcPct val="150000"/>
              </a:lnSpc>
            </a:pPr>
            <a:r>
              <a:rPr lang="zh-CN" altLang="en-US" sz="3200" smtClean="0">
                <a:latin typeface="黑体" pitchFamily="49" charset="-122"/>
                <a:ea typeface="黑体" pitchFamily="49" charset="-122"/>
              </a:rPr>
              <a:t>    下面我们一起来</a:t>
            </a:r>
            <a:r>
              <a:rPr lang="zh-CN" altLang="en-US" sz="3200">
                <a:latin typeface="黑体" pitchFamily="49" charset="-122"/>
                <a:ea typeface="黑体" pitchFamily="49" charset="-122"/>
              </a:rPr>
              <a:t>交流</a:t>
            </a:r>
            <a:r>
              <a:rPr lang="zh-CN" altLang="en-US" sz="3200" smtClean="0">
                <a:latin typeface="黑体" pitchFamily="49" charset="-122"/>
                <a:ea typeface="黑体" pitchFamily="49" charset="-122"/>
              </a:rPr>
              <a:t>针对学校、社会用字不规范情况进行调查时，遇到困难该如何处理吧！</a:t>
            </a:r>
            <a:endParaRPr lang="zh-CN" altLang="en-US" sz="3200" dirty="0">
              <a:latin typeface="黑体" pitchFamily="49" charset="-122"/>
              <a:ea typeface="黑体" pitchFamily="49"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576" y="1761404"/>
            <a:ext cx="1558158" cy="2233784"/>
          </a:xfrm>
          <a:prstGeom prst="rect">
            <a:avLst/>
          </a:prstGeom>
        </p:spPr>
      </p:pic>
    </p:spTree>
    <p:extLst>
      <p:ext uri="{BB962C8B-B14F-4D97-AF65-F5344CB8AC3E}">
        <p14:creationId xmlns:p14="http://schemas.microsoft.com/office/powerpoint/2010/main" val="880113610"/>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3528" y="339502"/>
            <a:ext cx="8747782" cy="830997"/>
          </a:xfrm>
          <a:prstGeom prst="rect">
            <a:avLst/>
          </a:prstGeom>
        </p:spPr>
        <p:txBody>
          <a:bodyPr wrap="square">
            <a:spAutoFit/>
          </a:bodyPr>
          <a:lstStyle/>
          <a:p>
            <a:pPr>
              <a:lnSpc>
                <a:spcPct val="150000"/>
              </a:lnSpc>
            </a:pPr>
            <a:r>
              <a:rPr lang="zh-CN" altLang="en-US" sz="3200" smtClean="0">
                <a:latin typeface="黑体" pitchFamily="49" charset="-122"/>
                <a:ea typeface="黑体" pitchFamily="49" charset="-122"/>
              </a:rPr>
              <a:t>首先，你知道生活中哪些字属于不规范用字吗？</a:t>
            </a:r>
            <a:endParaRPr lang="zh-CN" altLang="en-US" sz="3200" dirty="0">
              <a:latin typeface="黑体" pitchFamily="49" charset="-122"/>
              <a:ea typeface="黑体" pitchFamily="49" charset="-122"/>
            </a:endParaRPr>
          </a:p>
        </p:txBody>
      </p:sp>
      <p:pic>
        <p:nvPicPr>
          <p:cNvPr id="2050"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467544" y="1530539"/>
            <a:ext cx="2467789" cy="312944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3517313" y="1530539"/>
            <a:ext cx="1937859" cy="310433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rotWithShape="1">
          <a:blip r:embed="rId6">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l="19155"/>
          <a:stretch/>
        </p:blipFill>
        <p:spPr bwMode="auto">
          <a:xfrm>
            <a:off x="6002557" y="1530539"/>
            <a:ext cx="2616896" cy="312944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椭圆 1"/>
          <p:cNvSpPr/>
          <p:nvPr/>
        </p:nvSpPr>
        <p:spPr>
          <a:xfrm>
            <a:off x="4355976" y="2759385"/>
            <a:ext cx="341443" cy="504056"/>
          </a:xfrm>
          <a:prstGeom prst="ellipse">
            <a:avLst/>
          </a:prstGeom>
          <a:grpFill/>
          <a:ln>
            <a:solidFill>
              <a:schemeClr val="tx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259632" y="2747950"/>
            <a:ext cx="576064" cy="504056"/>
          </a:xfrm>
          <a:prstGeom prst="ellipse">
            <a:avLst/>
          </a:prstGeom>
          <a:grpFill/>
          <a:ln>
            <a:solidFill>
              <a:schemeClr val="tx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6700971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05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63688" y="195486"/>
            <a:ext cx="5939470" cy="830997"/>
          </a:xfrm>
          <a:prstGeom prst="rect">
            <a:avLst/>
          </a:prstGeom>
        </p:spPr>
        <p:txBody>
          <a:bodyPr wrap="square">
            <a:spAutoFit/>
          </a:bodyPr>
          <a:lstStyle/>
          <a:p>
            <a:pPr>
              <a:lnSpc>
                <a:spcPct val="150000"/>
              </a:lnSpc>
            </a:pPr>
            <a:r>
              <a:rPr lang="zh-CN" altLang="en-US" sz="3200" smtClean="0">
                <a:latin typeface="黑体" pitchFamily="49" charset="-122"/>
                <a:ea typeface="黑体" pitchFamily="49" charset="-122"/>
              </a:rPr>
              <a:t>下面这些字属于不规范用字吗？</a:t>
            </a:r>
            <a:endParaRPr lang="zh-CN" altLang="en-US" sz="3200" dirty="0">
              <a:latin typeface="黑体" pitchFamily="49" charset="-122"/>
              <a:ea typeface="黑体" pitchFamily="49" charset="-122"/>
            </a:endParaRP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002416"/>
            <a:ext cx="3447649" cy="225606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072" y="1020446"/>
            <a:ext cx="3192959" cy="229187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728" t="3523" r="1"/>
          <a:stretch/>
        </p:blipFill>
        <p:spPr bwMode="auto">
          <a:xfrm>
            <a:off x="2479400" y="3179136"/>
            <a:ext cx="4062515" cy="169687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矩形 10"/>
          <p:cNvSpPr/>
          <p:nvPr/>
        </p:nvSpPr>
        <p:spPr>
          <a:xfrm>
            <a:off x="6804248" y="3612072"/>
            <a:ext cx="2160240" cy="1200329"/>
          </a:xfrm>
          <a:prstGeom prst="rect">
            <a:avLst/>
          </a:prstGeom>
        </p:spPr>
        <p:txBody>
          <a:bodyPr wrap="square">
            <a:spAutoFit/>
          </a:bodyPr>
          <a:lstStyle/>
          <a:p>
            <a:pPr>
              <a:lnSpc>
                <a:spcPct val="150000"/>
              </a:lnSpc>
            </a:pPr>
            <a:r>
              <a:rPr lang="zh-CN" altLang="en-US" sz="4800" smtClean="0">
                <a:latin typeface="黑体" pitchFamily="49" charset="-122"/>
                <a:ea typeface="黑体" pitchFamily="49" charset="-122"/>
              </a:rPr>
              <a:t>艺术字</a:t>
            </a:r>
            <a:endParaRPr lang="zh-CN" altLang="en-US" sz="4800" dirty="0">
              <a:latin typeface="黑体" pitchFamily="49" charset="-122"/>
              <a:ea typeface="黑体" pitchFamily="49" charset="-122"/>
            </a:endParaRPr>
          </a:p>
        </p:txBody>
      </p:sp>
    </p:spTree>
    <p:extLst>
      <p:ext uri="{BB962C8B-B14F-4D97-AF65-F5344CB8AC3E}">
        <p14:creationId xmlns:p14="http://schemas.microsoft.com/office/powerpoint/2010/main" val="17777363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1520" y="2210162"/>
            <a:ext cx="8193446" cy="1311128"/>
          </a:xfrm>
          <a:prstGeom prst="rect">
            <a:avLst/>
          </a:prstGeom>
        </p:spPr>
        <p:txBody>
          <a:bodyPr wrap="square">
            <a:spAutoFit/>
          </a:bodyPr>
          <a:lstStyle/>
          <a:p>
            <a:pPr>
              <a:lnSpc>
                <a:spcPct val="110000"/>
              </a:lnSpc>
              <a:defRPr/>
            </a:pPr>
            <a:r>
              <a:rPr lang="en-US" altLang="zh-CN" sz="3600" b="1" kern="0" dirty="0" smtClean="0">
                <a:latin typeface="宋体" panose="02010600030101010101" pitchFamily="2" charset="-122"/>
                <a:ea typeface="宋体" panose="02010600030101010101" pitchFamily="2" charset="-122"/>
              </a:rPr>
              <a:t>    </a:t>
            </a:r>
            <a:r>
              <a:rPr lang="en-US" altLang="zh-CN" sz="3600" b="1" kern="0" smtClean="0">
                <a:latin typeface="宋体" panose="02010600030101010101" pitchFamily="2" charset="-122"/>
                <a:ea typeface="宋体" panose="02010600030101010101" pitchFamily="2" charset="-122"/>
              </a:rPr>
              <a:t>1.</a:t>
            </a:r>
            <a:r>
              <a:rPr lang="zh-CN" altLang="en-US" sz="3600" b="1" kern="0" smtClean="0">
                <a:latin typeface="宋体" panose="02010600030101010101" pitchFamily="2" charset="-122"/>
                <a:ea typeface="宋体" panose="02010600030101010101" pitchFamily="2" charset="-122"/>
              </a:rPr>
              <a:t>明确本次活动的任务，选择研究内容。</a:t>
            </a:r>
            <a:endParaRPr lang="zh-CN" altLang="en-US" sz="3600" b="1" dirty="0">
              <a:latin typeface="宋体" panose="02010600030101010101" pitchFamily="2" charset="-122"/>
              <a:ea typeface="宋体" panose="02010600030101010101" pitchFamily="2" charset="-122"/>
            </a:endParaRPr>
          </a:p>
        </p:txBody>
      </p:sp>
      <p:grpSp>
        <p:nvGrpSpPr>
          <p:cNvPr id="11" name="组合 10"/>
          <p:cNvGrpSpPr/>
          <p:nvPr/>
        </p:nvGrpSpPr>
        <p:grpSpPr>
          <a:xfrm>
            <a:off x="326128" y="1073954"/>
            <a:ext cx="2481672" cy="561692"/>
            <a:chOff x="179512" y="411510"/>
            <a:chExt cx="2481672" cy="561692"/>
          </a:xfrm>
        </p:grpSpPr>
        <p:sp>
          <p:nvSpPr>
            <p:cNvPr id="12" name="文本框 14"/>
            <p:cNvSpPr txBox="1"/>
            <p:nvPr/>
          </p:nvSpPr>
          <p:spPr>
            <a:xfrm>
              <a:off x="624427" y="411510"/>
              <a:ext cx="2036757" cy="561692"/>
            </a:xfrm>
            <a:prstGeom prst="rect">
              <a:avLst/>
            </a:prstGeom>
            <a:noFill/>
          </p:spPr>
          <p:txBody>
            <a:bodyPr wrap="square" lIns="68580" tIns="34290" rIns="68580" bIns="34290" rtlCol="0">
              <a:spAutoFit/>
            </a:bodyPr>
            <a:lstStyle/>
            <a:p>
              <a:r>
                <a:rPr lang="zh-CN" altLang="en-US" sz="3200" b="1" smtClean="0">
                  <a:solidFill>
                    <a:srgbClr val="875000"/>
                  </a:solidFill>
                  <a:latin typeface="幼圆" panose="02010509060101010101" pitchFamily="49" charset="-122"/>
                  <a:ea typeface="幼圆" panose="02010509060101010101" pitchFamily="49" charset="-122"/>
                </a:rPr>
                <a:t>学习目标</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464187"/>
              <a:ext cx="366860" cy="456338"/>
            </a:xfrm>
            <a:prstGeom prst="rect">
              <a:avLst/>
            </a:prstGeom>
          </p:spPr>
        </p:pic>
      </p:grpSp>
      <p:sp>
        <p:nvSpPr>
          <p:cNvPr id="14" name="矩形 13"/>
          <p:cNvSpPr/>
          <p:nvPr/>
        </p:nvSpPr>
        <p:spPr>
          <a:xfrm>
            <a:off x="251520" y="3672654"/>
            <a:ext cx="8193446" cy="627288"/>
          </a:xfrm>
          <a:prstGeom prst="rect">
            <a:avLst/>
          </a:prstGeom>
        </p:spPr>
        <p:txBody>
          <a:bodyPr wrap="square">
            <a:spAutoFit/>
          </a:bodyPr>
          <a:lstStyle/>
          <a:p>
            <a:pPr>
              <a:lnSpc>
                <a:spcPct val="110000"/>
              </a:lnSpc>
              <a:defRPr/>
            </a:pPr>
            <a:r>
              <a:rPr lang="en-US" altLang="zh-CN" sz="3600" b="1" kern="0" dirty="0" smtClean="0">
                <a:latin typeface="宋体" panose="02010600030101010101" pitchFamily="2" charset="-122"/>
                <a:ea typeface="宋体" panose="02010600030101010101" pitchFamily="2" charset="-122"/>
              </a:rPr>
              <a:t>    </a:t>
            </a:r>
            <a:r>
              <a:rPr lang="en-US" altLang="zh-CN" sz="3600" b="1" kern="0" smtClean="0">
                <a:latin typeface="宋体" panose="02010600030101010101" pitchFamily="2" charset="-122"/>
                <a:ea typeface="宋体" panose="02010600030101010101" pitchFamily="2" charset="-122"/>
              </a:rPr>
              <a:t>2.</a:t>
            </a:r>
            <a:r>
              <a:rPr lang="zh-CN" altLang="en-US" sz="3600" b="1" kern="0" smtClean="0">
                <a:latin typeface="宋体" panose="02010600030101010101" pitchFamily="2" charset="-122"/>
                <a:ea typeface="宋体" panose="02010600030101010101" pitchFamily="2" charset="-122"/>
              </a:rPr>
              <a:t>讨论研究、调查的方法和步骤。</a:t>
            </a:r>
            <a:endParaRPr lang="zh-CN" altLang="en-US" sz="3600" b="1" dirty="0">
              <a:latin typeface="宋体" panose="02010600030101010101" pitchFamily="2" charset="-122"/>
              <a:ea typeface="宋体" panose="02010600030101010101" pitchFamily="2" charset="-122"/>
            </a:endParaRPr>
          </a:p>
        </p:txBody>
      </p:sp>
      <p:pic>
        <p:nvPicPr>
          <p:cNvPr id="8" name="图片 7">
            <a:extLst>
              <a:ext uri="{FF2B5EF4-FFF2-40B4-BE49-F238E27FC236}">
                <a16:creationId xmlns:a16="http://schemas.microsoft.com/office/drawing/2014/main" xmlns="" id="{46FC3C70-07FC-524D-8E0A-6C12C0962B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113" y="494254"/>
            <a:ext cx="1629583" cy="378638"/>
          </a:xfrm>
          <a:prstGeom prst="rect">
            <a:avLst/>
          </a:prstGeom>
          <a:ln>
            <a:noFill/>
          </a:ln>
          <a:effectLst>
            <a:outerShdw blurRad="292100" dist="139700" dir="2700000" algn="tl" rotWithShape="0">
              <a:srgbClr val="333333">
                <a:alpha val="65000"/>
              </a:srgbClr>
            </a:outerShdw>
          </a:effectLst>
        </p:spPr>
      </p:pic>
      <p:sp>
        <p:nvSpPr>
          <p:cNvPr id="9" name="文本框 11">
            <a:extLst>
              <a:ext uri="{FF2B5EF4-FFF2-40B4-BE49-F238E27FC236}">
                <a16:creationId xmlns:a16="http://schemas.microsoft.com/office/drawing/2014/main" xmlns="" id="{9FDC4D59-C4EE-164C-8F2E-F8055F73027B}"/>
              </a:ext>
            </a:extLst>
          </p:cNvPr>
          <p:cNvSpPr txBox="1"/>
          <p:nvPr/>
        </p:nvSpPr>
        <p:spPr>
          <a:xfrm>
            <a:off x="218226" y="483518"/>
            <a:ext cx="1231486" cy="400110"/>
          </a:xfrm>
          <a:prstGeom prst="rect">
            <a:avLst/>
          </a:prstGeom>
          <a:noFill/>
        </p:spPr>
        <p:txBody>
          <a:bodyPr wrap="square" rtlCol="0">
            <a:spAutoFit/>
          </a:bodyPr>
          <a:lstStyle/>
          <a:p>
            <a:pPr algn="ctr"/>
            <a:r>
              <a:rPr kumimoji="1" lang="zh-CN" altLang="en-US" sz="2000" dirty="0" smtClean="0">
                <a:solidFill>
                  <a:schemeClr val="bg1"/>
                </a:solidFill>
              </a:rPr>
              <a:t>第一课时</a:t>
            </a:r>
            <a:endParaRPr kumimoji="1" lang="zh-CN" altLang="en-US" sz="2000" dirty="0">
              <a:solidFill>
                <a:schemeClr val="bg1"/>
              </a:solidFill>
            </a:endParaRPr>
          </a:p>
        </p:txBody>
      </p:sp>
    </p:spTree>
    <p:extLst>
      <p:ext uri="{BB962C8B-B14F-4D97-AF65-F5344CB8AC3E}">
        <p14:creationId xmlns:p14="http://schemas.microsoft.com/office/powerpoint/2010/main" val="3796830772"/>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92770" y="339502"/>
            <a:ext cx="7379630" cy="830997"/>
          </a:xfrm>
          <a:prstGeom prst="rect">
            <a:avLst/>
          </a:prstGeom>
        </p:spPr>
        <p:txBody>
          <a:bodyPr wrap="square">
            <a:spAutoFit/>
          </a:bodyPr>
          <a:lstStyle/>
          <a:p>
            <a:pPr>
              <a:lnSpc>
                <a:spcPct val="150000"/>
              </a:lnSpc>
            </a:pPr>
            <a:r>
              <a:rPr lang="zh-CN" altLang="en-US" sz="3200" smtClean="0">
                <a:latin typeface="黑体" pitchFamily="49" charset="-122"/>
                <a:ea typeface="黑体" pitchFamily="49" charset="-122"/>
                <a:cs typeface="微软雅黑" panose="020B0503020204020204" charset="-122"/>
              </a:rPr>
              <a:t>我们可以</a:t>
            </a:r>
            <a:r>
              <a:rPr lang="zh-CN" altLang="en-US" sz="3200" dirty="0">
                <a:latin typeface="黑体" pitchFamily="49" charset="-122"/>
                <a:ea typeface="黑体" pitchFamily="49" charset="-122"/>
                <a:cs typeface="微软雅黑" panose="020B0503020204020204" charset="-122"/>
              </a:rPr>
              <a:t>到哪里去查找不规范</a:t>
            </a:r>
            <a:r>
              <a:rPr lang="zh-CN" altLang="en-US" sz="3200">
                <a:latin typeface="黑体" pitchFamily="49" charset="-122"/>
                <a:ea typeface="黑体" pitchFamily="49" charset="-122"/>
                <a:cs typeface="微软雅黑" panose="020B0503020204020204" charset="-122"/>
              </a:rPr>
              <a:t>用</a:t>
            </a:r>
            <a:r>
              <a:rPr lang="zh-CN" altLang="en-US" sz="3200" smtClean="0">
                <a:latin typeface="黑体" pitchFamily="49" charset="-122"/>
                <a:ea typeface="黑体" pitchFamily="49" charset="-122"/>
                <a:cs typeface="微软雅黑" panose="020B0503020204020204" charset="-122"/>
              </a:rPr>
              <a:t>字呢？</a:t>
            </a:r>
            <a:endParaRPr lang="zh-CN" altLang="en-US" sz="3200" dirty="0">
              <a:latin typeface="黑体" pitchFamily="49" charset="-122"/>
              <a:ea typeface="黑体" pitchFamily="49" charset="-122"/>
            </a:endParaRPr>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2213" r="9519"/>
          <a:stretch/>
        </p:blipFill>
        <p:spPr bwMode="auto">
          <a:xfrm>
            <a:off x="2627784" y="1315279"/>
            <a:ext cx="2806995" cy="233659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9382"/>
          <a:stretch/>
        </p:blipFill>
        <p:spPr bwMode="auto">
          <a:xfrm>
            <a:off x="179512" y="1328145"/>
            <a:ext cx="2283011" cy="232372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矩形 8"/>
          <p:cNvSpPr/>
          <p:nvPr/>
        </p:nvSpPr>
        <p:spPr>
          <a:xfrm>
            <a:off x="331362" y="3740427"/>
            <a:ext cx="2474910" cy="830997"/>
          </a:xfrm>
          <a:prstGeom prst="rect">
            <a:avLst/>
          </a:prstGeom>
        </p:spPr>
        <p:txBody>
          <a:bodyPr wrap="square">
            <a:spAutoFit/>
          </a:bodyPr>
          <a:lstStyle/>
          <a:p>
            <a:pPr>
              <a:lnSpc>
                <a:spcPct val="150000"/>
              </a:lnSpc>
            </a:pPr>
            <a:r>
              <a:rPr lang="zh-CN" altLang="en-US" sz="3200" smtClean="0">
                <a:latin typeface="黑体" pitchFamily="49" charset="-122"/>
                <a:ea typeface="黑体" pitchFamily="49" charset="-122"/>
              </a:rPr>
              <a:t>学校宣传栏</a:t>
            </a:r>
            <a:endParaRPr lang="zh-CN" altLang="en-US" sz="3200" dirty="0">
              <a:latin typeface="黑体" pitchFamily="49" charset="-122"/>
              <a:ea typeface="黑体" pitchFamily="49" charset="-122"/>
            </a:endParaRPr>
          </a:p>
        </p:txBody>
      </p:sp>
      <p:sp>
        <p:nvSpPr>
          <p:cNvPr id="10" name="矩形 9"/>
          <p:cNvSpPr/>
          <p:nvPr/>
        </p:nvSpPr>
        <p:spPr>
          <a:xfrm>
            <a:off x="3059832" y="3739022"/>
            <a:ext cx="1951343" cy="830997"/>
          </a:xfrm>
          <a:prstGeom prst="rect">
            <a:avLst/>
          </a:prstGeom>
        </p:spPr>
        <p:txBody>
          <a:bodyPr wrap="square">
            <a:spAutoFit/>
          </a:bodyPr>
          <a:lstStyle/>
          <a:p>
            <a:pPr>
              <a:lnSpc>
                <a:spcPct val="150000"/>
              </a:lnSpc>
            </a:pPr>
            <a:r>
              <a:rPr lang="zh-CN" altLang="en-US" sz="3200" smtClean="0">
                <a:latin typeface="黑体" pitchFamily="49" charset="-122"/>
                <a:ea typeface="黑体" pitchFamily="49" charset="-122"/>
              </a:rPr>
              <a:t>街头公告</a:t>
            </a:r>
            <a:endParaRPr lang="zh-CN" altLang="en-US" sz="3200" dirty="0">
              <a:latin typeface="黑体" pitchFamily="49" charset="-122"/>
              <a:ea typeface="黑体" pitchFamily="49" charset="-122"/>
            </a:endParaRPr>
          </a:p>
        </p:txBody>
      </p:sp>
      <p:pic>
        <p:nvPicPr>
          <p:cNvPr id="41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9247" y="1328145"/>
            <a:ext cx="3377249" cy="232372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矩形 11"/>
          <p:cNvSpPr/>
          <p:nvPr/>
        </p:nvSpPr>
        <p:spPr>
          <a:xfrm>
            <a:off x="6372199" y="3740427"/>
            <a:ext cx="1951343" cy="715581"/>
          </a:xfrm>
          <a:prstGeom prst="rect">
            <a:avLst/>
          </a:prstGeom>
        </p:spPr>
        <p:txBody>
          <a:bodyPr wrap="square">
            <a:spAutoFit/>
          </a:bodyPr>
          <a:lstStyle/>
          <a:p>
            <a:pPr>
              <a:lnSpc>
                <a:spcPct val="150000"/>
              </a:lnSpc>
            </a:pPr>
            <a:r>
              <a:rPr lang="zh-CN" altLang="en-US" sz="3200">
                <a:latin typeface="黑体" pitchFamily="49" charset="-122"/>
                <a:ea typeface="黑体" pitchFamily="49" charset="-122"/>
              </a:rPr>
              <a:t>路边横幅</a:t>
            </a:r>
            <a:endParaRPr lang="zh-CN" altLang="en-US" sz="3200" dirty="0">
              <a:latin typeface="黑体" pitchFamily="49" charset="-122"/>
              <a:ea typeface="黑体" pitchFamily="49" charset="-122"/>
            </a:endParaRPr>
          </a:p>
        </p:txBody>
      </p:sp>
    </p:spTree>
    <p:extLst>
      <p:ext uri="{BB962C8B-B14F-4D97-AF65-F5344CB8AC3E}">
        <p14:creationId xmlns:p14="http://schemas.microsoft.com/office/powerpoint/2010/main" val="327502475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0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92770" y="339502"/>
            <a:ext cx="7379630" cy="830997"/>
          </a:xfrm>
          <a:prstGeom prst="rect">
            <a:avLst/>
          </a:prstGeom>
        </p:spPr>
        <p:txBody>
          <a:bodyPr wrap="square">
            <a:spAutoFit/>
          </a:bodyPr>
          <a:lstStyle/>
          <a:p>
            <a:pPr>
              <a:lnSpc>
                <a:spcPct val="150000"/>
              </a:lnSpc>
            </a:pPr>
            <a:r>
              <a:rPr lang="zh-CN" altLang="en-US" sz="3200" smtClean="0">
                <a:latin typeface="黑体" pitchFamily="49" charset="-122"/>
                <a:ea typeface="黑体" pitchFamily="49" charset="-122"/>
              </a:rPr>
              <a:t>准备外出调查的小组需要注意什么呢？</a:t>
            </a:r>
            <a:endParaRPr lang="zh-CN" altLang="en-US" sz="3200" dirty="0">
              <a:latin typeface="黑体" pitchFamily="49" charset="-122"/>
              <a:ea typeface="黑体" pitchFamily="49" charset="-122"/>
            </a:endParaRPr>
          </a:p>
        </p:txBody>
      </p:sp>
      <p:sp>
        <p:nvSpPr>
          <p:cNvPr id="9" name="矩形 8"/>
          <p:cNvSpPr/>
          <p:nvPr/>
        </p:nvSpPr>
        <p:spPr>
          <a:xfrm>
            <a:off x="755577" y="1371421"/>
            <a:ext cx="4680520" cy="1200329"/>
          </a:xfrm>
          <a:prstGeom prst="rect">
            <a:avLst/>
          </a:prstGeom>
          <a:solidFill>
            <a:srgbClr val="92D050">
              <a:alpha val="30000"/>
            </a:srgbClr>
          </a:solidFill>
          <a:ln w="6350">
            <a:solidFill>
              <a:srgbClr val="00B050"/>
            </a:solidFill>
          </a:ln>
        </p:spPr>
        <p:txBody>
          <a:bodyPr wrap="square">
            <a:spAutoFit/>
          </a:bodyPr>
          <a:lstStyle/>
          <a:p>
            <a:r>
              <a:rPr lang="zh-CN" altLang="en-US" sz="3600" b="1">
                <a:latin typeface="宋体" pitchFamily="2" charset="-122"/>
                <a:ea typeface="宋体" pitchFamily="2" charset="-122"/>
              </a:rPr>
              <a:t>    注意安全：家长带领下结伴外出。</a:t>
            </a:r>
            <a:endParaRPr lang="zh-CN" altLang="en-US" sz="3600" b="1" dirty="0">
              <a:latin typeface="宋体" pitchFamily="2" charset="-122"/>
              <a:ea typeface="宋体" pitchFamily="2" charset="-122"/>
            </a:endParaRPr>
          </a:p>
        </p:txBody>
      </p:sp>
      <p:sp>
        <p:nvSpPr>
          <p:cNvPr id="10" name="矩形 9"/>
          <p:cNvSpPr/>
          <p:nvPr/>
        </p:nvSpPr>
        <p:spPr>
          <a:xfrm>
            <a:off x="755576" y="2874298"/>
            <a:ext cx="4680521" cy="1754326"/>
          </a:xfrm>
          <a:prstGeom prst="rect">
            <a:avLst/>
          </a:prstGeom>
          <a:solidFill>
            <a:srgbClr val="92D050">
              <a:alpha val="30000"/>
            </a:srgbClr>
          </a:solidFill>
          <a:ln w="6350">
            <a:solidFill>
              <a:srgbClr val="00B050"/>
            </a:solidFill>
          </a:ln>
        </p:spPr>
        <p:txBody>
          <a:bodyPr wrap="square">
            <a:spAutoFit/>
          </a:bodyPr>
          <a:lstStyle/>
          <a:p>
            <a:r>
              <a:rPr lang="zh-CN" altLang="en-US" sz="3600" b="1">
                <a:latin typeface="宋体" pitchFamily="2" charset="-122"/>
                <a:ea typeface="宋体" pitchFamily="2" charset="-122"/>
              </a:rPr>
              <a:t>    分工合作，带上手机、照相机等设备拍照记录。</a:t>
            </a:r>
            <a:endParaRPr lang="zh-CN" altLang="en-US" sz="3600" b="1" dirty="0">
              <a:latin typeface="宋体" pitchFamily="2" charset="-122"/>
              <a:ea typeface="宋体" pitchFamily="2" charset="-122"/>
            </a:endParaRPr>
          </a:p>
        </p:txBody>
      </p:sp>
      <p:pic>
        <p:nvPicPr>
          <p:cNvPr id="5124" name="Picture 4"/>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0" r="100000">
                        <a14:foregroundMark x1="70297" y1="43251" x2="62772" y2="87052"/>
                        <a14:foregroundMark x1="48713" y1="38292" x2="19802" y2="62259"/>
                        <a14:foregroundMark x1="62970" y1="12948" x2="68317" y2="7713"/>
                        <a14:foregroundMark x1="73861" y1="13774" x2="73861" y2="13774"/>
                        <a14:foregroundMark x1="72277" y1="41598" x2="72277" y2="41598"/>
                        <a14:foregroundMark x1="74257" y1="42149" x2="74257" y2="42149"/>
                        <a14:foregroundMark x1="75644" y1="43251" x2="75644" y2="43251"/>
                        <a14:foregroundMark x1="75644" y1="39945" x2="75644" y2="39945"/>
                        <a14:foregroundMark x1="76832" y1="42149" x2="76832" y2="42149"/>
                        <a14:foregroundMark x1="80594" y1="92562" x2="80594" y2="92562"/>
                        <a14:foregroundMark x1="80000" y1="88981" x2="80000" y2="88981"/>
                        <a14:foregroundMark x1="64554" y1="92287" x2="64554" y2="92287"/>
                        <a14:foregroundMark x1="55842" y1="81818" x2="58218" y2="91185"/>
                        <a14:foregroundMark x1="46337" y1="80165" x2="47129" y2="89532"/>
                        <a14:foregroundMark x1="64356" y1="53444" x2="51683" y2="57851"/>
                        <a14:backgroundMark x1="23564" y1="40771" x2="23564" y2="40771"/>
                        <a14:backgroundMark x1="24356" y1="52617" x2="24356" y2="52617"/>
                        <a14:backgroundMark x1="42178" y1="46281" x2="42178" y2="46281"/>
                        <a14:backgroundMark x1="59802" y1="43526" x2="59802" y2="43526"/>
                        <a14:backgroundMark x1="60594" y1="36639" x2="60594" y2="36639"/>
                        <a14:backgroundMark x1="60198" y1="37466" x2="59802" y2="43802"/>
                        <a14:backgroundMark x1="58416" y1="27273" x2="59406" y2="36088"/>
                        <a14:backgroundMark x1="58812" y1="67493" x2="58812" y2="67493"/>
                      </a14:backgroundRemoval>
                    </a14:imgEffect>
                  </a14:imgLayer>
                </a14:imgProps>
              </a:ext>
              <a:ext uri="{28A0092B-C50C-407E-A947-70E740481C1C}">
                <a14:useLocalDpi xmlns:a14="http://schemas.microsoft.com/office/drawing/2010/main" val="0"/>
              </a:ext>
            </a:extLst>
          </a:blip>
          <a:srcRect/>
          <a:stretch>
            <a:fillRect/>
          </a:stretch>
        </p:blipFill>
        <p:spPr bwMode="auto">
          <a:xfrm>
            <a:off x="5580112" y="1647582"/>
            <a:ext cx="3413175" cy="2453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396297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166"/>
            <a:ext cx="9144000" cy="522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512" y="278230"/>
            <a:ext cx="1629583" cy="378638"/>
          </a:xfrm>
          <a:prstGeom prst="rect">
            <a:avLst/>
          </a:prstGeom>
          <a:ln>
            <a:noFill/>
          </a:ln>
          <a:effectLst>
            <a:outerShdw blurRad="292100" dist="139700" dir="2700000" algn="tl" rotWithShape="0">
              <a:srgbClr val="333333">
                <a:alpha val="65000"/>
              </a:srgbClr>
            </a:outerShdw>
          </a:effectLst>
        </p:spPr>
      </p:pic>
      <p:sp>
        <p:nvSpPr>
          <p:cNvPr id="14" name="文本框 14">
            <a:hlinkClick r:id="" action="ppaction://noaction"/>
          </p:cNvPr>
          <p:cNvSpPr txBox="1"/>
          <p:nvPr/>
        </p:nvSpPr>
        <p:spPr>
          <a:xfrm>
            <a:off x="179512" y="267494"/>
            <a:ext cx="1231486" cy="400110"/>
          </a:xfrm>
          <a:prstGeom prst="rect">
            <a:avLst/>
          </a:prstGeom>
          <a:noFill/>
        </p:spPr>
        <p:txBody>
          <a:bodyPr wrap="square" rtlCol="0">
            <a:spAutoFit/>
          </a:bodyPr>
          <a:lstStyle/>
          <a:p>
            <a:pPr algn="ctr"/>
            <a:r>
              <a:rPr kumimoji="1" lang="zh-CN" altLang="en-US" sz="2000" smtClean="0">
                <a:solidFill>
                  <a:prstClr val="white"/>
                </a:solidFill>
                <a:ea typeface="黑体" panose="02010609060101010101" pitchFamily="49" charset="-122"/>
              </a:rPr>
              <a:t>第</a:t>
            </a:r>
            <a:r>
              <a:rPr kumimoji="1" lang="zh-CN" altLang="en-US" sz="2000">
                <a:solidFill>
                  <a:prstClr val="white"/>
                </a:solidFill>
                <a:ea typeface="黑体" panose="02010609060101010101" pitchFamily="49" charset="-122"/>
              </a:rPr>
              <a:t>三</a:t>
            </a:r>
            <a:r>
              <a:rPr kumimoji="1" lang="zh-CN" altLang="en-US" sz="2000" smtClean="0">
                <a:solidFill>
                  <a:prstClr val="white"/>
                </a:solidFill>
                <a:ea typeface="黑体" panose="02010609060101010101" pitchFamily="49" charset="-122"/>
              </a:rPr>
              <a:t>课时</a:t>
            </a:r>
            <a:endParaRPr kumimoji="1" lang="zh-CN" altLang="en-US" sz="2000" dirty="0">
              <a:solidFill>
                <a:prstClr val="white"/>
              </a:solidFill>
              <a:ea typeface="黑体" panose="02010609060101010101" pitchFamily="49" charset="-122"/>
            </a:endParaRPr>
          </a:p>
        </p:txBody>
      </p:sp>
      <p:sp>
        <p:nvSpPr>
          <p:cNvPr id="16" name="矩形 15"/>
          <p:cNvSpPr/>
          <p:nvPr/>
        </p:nvSpPr>
        <p:spPr>
          <a:xfrm>
            <a:off x="683568" y="1314946"/>
            <a:ext cx="7668100" cy="3046988"/>
          </a:xfrm>
          <a:prstGeom prst="rect">
            <a:avLst/>
          </a:prstGeom>
        </p:spPr>
        <p:txBody>
          <a:bodyPr wrap="square">
            <a:spAutoFit/>
          </a:bodyPr>
          <a:lstStyle/>
          <a:p>
            <a:pPr>
              <a:lnSpc>
                <a:spcPct val="150000"/>
              </a:lnSpc>
            </a:pPr>
            <a:r>
              <a:rPr lang="zh-CN" altLang="en-US" sz="3200" b="1" smtClean="0">
                <a:solidFill>
                  <a:schemeClr val="bg1"/>
                </a:solidFill>
                <a:latin typeface="黑体" pitchFamily="49" charset="-122"/>
                <a:ea typeface="黑体" pitchFamily="49" charset="-122"/>
              </a:rPr>
              <a:t>    上节课我们学习了如何搜集资料，及如何进行研究、调查。课下同学们是不是都进行了调查呢？这节课，我们就一起来利用这些资料来写研究报告吧！</a:t>
            </a:r>
            <a:endParaRPr lang="zh-CN" altLang="en-US" sz="3200" b="1" dirty="0">
              <a:solidFill>
                <a:schemeClr val="bg1"/>
              </a:solidFill>
              <a:latin typeface="黑体" pitchFamily="49" charset="-122"/>
              <a:ea typeface="黑体" pitchFamily="49" charset="-122"/>
            </a:endParaRPr>
          </a:p>
        </p:txBody>
      </p:sp>
    </p:spTree>
    <p:extLst>
      <p:ext uri="{BB962C8B-B14F-4D97-AF65-F5344CB8AC3E}">
        <p14:creationId xmlns:p14="http://schemas.microsoft.com/office/powerpoint/2010/main" val="656237869"/>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1560" y="1635646"/>
            <a:ext cx="8193446" cy="701731"/>
          </a:xfrm>
          <a:prstGeom prst="rect">
            <a:avLst/>
          </a:prstGeom>
        </p:spPr>
        <p:txBody>
          <a:bodyPr wrap="square">
            <a:spAutoFit/>
          </a:bodyPr>
          <a:lstStyle/>
          <a:p>
            <a:pPr>
              <a:lnSpc>
                <a:spcPct val="110000"/>
              </a:lnSpc>
              <a:defRPr/>
            </a:pPr>
            <a:r>
              <a:rPr lang="en-US" altLang="zh-CN" sz="3600" b="1" kern="0" dirty="0" smtClean="0">
                <a:latin typeface="宋体" panose="02010600030101010101" pitchFamily="2" charset="-122"/>
                <a:ea typeface="宋体" panose="02010600030101010101" pitchFamily="2" charset="-122"/>
              </a:rPr>
              <a:t>    </a:t>
            </a:r>
            <a:r>
              <a:rPr lang="en-US" altLang="zh-CN" sz="3600" b="1" kern="0" smtClean="0">
                <a:latin typeface="宋体" panose="02010600030101010101" pitchFamily="2" charset="-122"/>
                <a:ea typeface="宋体" panose="02010600030101010101" pitchFamily="2" charset="-122"/>
              </a:rPr>
              <a:t>1.</a:t>
            </a:r>
            <a:r>
              <a:rPr lang="zh-CN" altLang="en-US" sz="3600" b="1" kern="0" smtClean="0">
                <a:latin typeface="宋体" panose="02010600030101010101" pitchFamily="2" charset="-122"/>
                <a:ea typeface="宋体" panose="02010600030101010101" pitchFamily="2" charset="-122"/>
              </a:rPr>
              <a:t>学习研究报告的写法。</a:t>
            </a:r>
            <a:endParaRPr lang="zh-CN" altLang="en-US" sz="3600" b="1" dirty="0">
              <a:latin typeface="宋体" panose="02010600030101010101" pitchFamily="2" charset="-122"/>
              <a:ea typeface="宋体" panose="02010600030101010101" pitchFamily="2" charset="-122"/>
            </a:endParaRPr>
          </a:p>
        </p:txBody>
      </p:sp>
      <p:grpSp>
        <p:nvGrpSpPr>
          <p:cNvPr id="11" name="组合 10"/>
          <p:cNvGrpSpPr/>
          <p:nvPr/>
        </p:nvGrpSpPr>
        <p:grpSpPr>
          <a:xfrm>
            <a:off x="326128" y="411510"/>
            <a:ext cx="2481672" cy="561692"/>
            <a:chOff x="179512" y="411510"/>
            <a:chExt cx="2481672" cy="561692"/>
          </a:xfrm>
        </p:grpSpPr>
        <p:sp>
          <p:nvSpPr>
            <p:cNvPr id="12" name="文本框 14"/>
            <p:cNvSpPr txBox="1"/>
            <p:nvPr/>
          </p:nvSpPr>
          <p:spPr>
            <a:xfrm>
              <a:off x="624427" y="411510"/>
              <a:ext cx="2036757" cy="561692"/>
            </a:xfrm>
            <a:prstGeom prst="rect">
              <a:avLst/>
            </a:prstGeom>
            <a:noFill/>
          </p:spPr>
          <p:txBody>
            <a:bodyPr wrap="square" lIns="68580" tIns="34290" rIns="68580" bIns="34290" rtlCol="0">
              <a:spAutoFit/>
            </a:bodyPr>
            <a:lstStyle/>
            <a:p>
              <a:r>
                <a:rPr lang="zh-CN" altLang="en-US" sz="3200" b="1" smtClean="0">
                  <a:solidFill>
                    <a:srgbClr val="875000"/>
                  </a:solidFill>
                  <a:latin typeface="幼圆" panose="02010509060101010101" pitchFamily="49" charset="-122"/>
                  <a:ea typeface="幼圆" panose="02010509060101010101" pitchFamily="49" charset="-122"/>
                </a:rPr>
                <a:t>学习目标</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464187"/>
              <a:ext cx="366860" cy="456338"/>
            </a:xfrm>
            <a:prstGeom prst="rect">
              <a:avLst/>
            </a:prstGeom>
          </p:spPr>
        </p:pic>
      </p:grpSp>
      <p:sp>
        <p:nvSpPr>
          <p:cNvPr id="14" name="矩形 13"/>
          <p:cNvSpPr/>
          <p:nvPr/>
        </p:nvSpPr>
        <p:spPr>
          <a:xfrm>
            <a:off x="611560" y="2750668"/>
            <a:ext cx="8193446" cy="701731"/>
          </a:xfrm>
          <a:prstGeom prst="rect">
            <a:avLst/>
          </a:prstGeom>
        </p:spPr>
        <p:txBody>
          <a:bodyPr wrap="square">
            <a:spAutoFit/>
          </a:bodyPr>
          <a:lstStyle/>
          <a:p>
            <a:pPr>
              <a:lnSpc>
                <a:spcPct val="110000"/>
              </a:lnSpc>
              <a:defRPr/>
            </a:pPr>
            <a:r>
              <a:rPr lang="en-US" altLang="zh-CN" sz="3600" b="1" kern="0" dirty="0" smtClean="0">
                <a:latin typeface="宋体" panose="02010600030101010101" pitchFamily="2" charset="-122"/>
                <a:ea typeface="宋体" panose="02010600030101010101" pitchFamily="2" charset="-122"/>
              </a:rPr>
              <a:t>    </a:t>
            </a:r>
            <a:r>
              <a:rPr lang="en-US" altLang="zh-CN" sz="3600" b="1" kern="0" smtClean="0">
                <a:latin typeface="宋体" panose="02010600030101010101" pitchFamily="2" charset="-122"/>
                <a:ea typeface="宋体" panose="02010600030101010101" pitchFamily="2" charset="-122"/>
              </a:rPr>
              <a:t>2.</a:t>
            </a:r>
            <a:r>
              <a:rPr lang="zh-CN" altLang="en-US" sz="3600" b="1" kern="0" smtClean="0">
                <a:latin typeface="宋体" panose="02010600030101010101" pitchFamily="2" charset="-122"/>
                <a:ea typeface="宋体" panose="02010600030101010101" pitchFamily="2" charset="-122"/>
              </a:rPr>
              <a:t>撰写研究报告。</a:t>
            </a:r>
            <a:endParaRPr lang="zh-CN" altLang="en-US" sz="36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007135688"/>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形标注 1"/>
          <p:cNvSpPr/>
          <p:nvPr/>
        </p:nvSpPr>
        <p:spPr>
          <a:xfrm>
            <a:off x="899795" y="2878296"/>
            <a:ext cx="935990" cy="1944370"/>
          </a:xfrm>
          <a:prstGeom prst="wedgeEllipseCallou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339752" y="1491630"/>
            <a:ext cx="6587542" cy="1569660"/>
          </a:xfrm>
          <a:prstGeom prst="rect">
            <a:avLst/>
          </a:prstGeom>
        </p:spPr>
        <p:txBody>
          <a:bodyPr wrap="square">
            <a:spAutoFit/>
          </a:bodyPr>
          <a:lstStyle/>
          <a:p>
            <a:pPr>
              <a:lnSpc>
                <a:spcPct val="150000"/>
              </a:lnSpc>
            </a:pPr>
            <a:r>
              <a:rPr lang="zh-CN" altLang="en-US" sz="3200" smtClean="0">
                <a:latin typeface="黑体" pitchFamily="49" charset="-122"/>
                <a:ea typeface="黑体" pitchFamily="49" charset="-122"/>
              </a:rPr>
              <a:t>    首先，让我们来交流资料搜集和不规范用字调查的情况吧！</a:t>
            </a:r>
            <a:endParaRPr lang="zh-CN" altLang="en-US" sz="3200" dirty="0">
              <a:latin typeface="黑体" pitchFamily="49" charset="-122"/>
              <a:ea typeface="黑体" pitchFamily="49"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4334" y="1347614"/>
            <a:ext cx="1558158" cy="2233784"/>
          </a:xfrm>
          <a:prstGeom prst="rect">
            <a:avLst/>
          </a:prstGeom>
        </p:spPr>
      </p:pic>
    </p:spTree>
    <p:extLst>
      <p:ext uri="{BB962C8B-B14F-4D97-AF65-F5344CB8AC3E}">
        <p14:creationId xmlns:p14="http://schemas.microsoft.com/office/powerpoint/2010/main" val="2350992980"/>
      </p:ext>
    </p:extLst>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形标注 1"/>
          <p:cNvSpPr/>
          <p:nvPr/>
        </p:nvSpPr>
        <p:spPr>
          <a:xfrm>
            <a:off x="899795" y="2878296"/>
            <a:ext cx="935990" cy="1944370"/>
          </a:xfrm>
          <a:prstGeom prst="wedgeEllipseCallou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267744" y="1419622"/>
            <a:ext cx="6587542" cy="2192908"/>
          </a:xfrm>
          <a:prstGeom prst="rect">
            <a:avLst/>
          </a:prstGeom>
        </p:spPr>
        <p:txBody>
          <a:bodyPr wrap="square">
            <a:spAutoFit/>
          </a:bodyPr>
          <a:lstStyle/>
          <a:p>
            <a:pPr>
              <a:lnSpc>
                <a:spcPct val="150000"/>
              </a:lnSpc>
            </a:pPr>
            <a:r>
              <a:rPr lang="zh-CN" altLang="en-US" sz="3200" smtClean="0">
                <a:latin typeface="黑体" pitchFamily="49" charset="-122"/>
                <a:ea typeface="黑体" pitchFamily="49" charset="-122"/>
                <a:cs typeface="微软雅黑" panose="020B0503020204020204" charset="-122"/>
              </a:rPr>
              <a:t>    交流完后，我们一起来按照研究报告的框架来整理搜集的资料和调查到的情况吧！</a:t>
            </a:r>
            <a:endParaRPr lang="zh-CN" altLang="en-US" sz="3200" dirty="0">
              <a:latin typeface="黑体" pitchFamily="49" charset="-122"/>
              <a:ea typeface="黑体" pitchFamily="49"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2371" y="1616697"/>
            <a:ext cx="1558158" cy="2233784"/>
          </a:xfrm>
          <a:prstGeom prst="rect">
            <a:avLst/>
          </a:prstGeom>
        </p:spPr>
      </p:pic>
    </p:spTree>
    <p:extLst>
      <p:ext uri="{BB962C8B-B14F-4D97-AF65-F5344CB8AC3E}">
        <p14:creationId xmlns:p14="http://schemas.microsoft.com/office/powerpoint/2010/main" val="3294858966"/>
      </p:ext>
    </p:extLst>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95579" y="1347614"/>
            <a:ext cx="6587542" cy="1454244"/>
          </a:xfrm>
          <a:prstGeom prst="rect">
            <a:avLst/>
          </a:prstGeom>
          <a:solidFill>
            <a:srgbClr val="00B050">
              <a:alpha val="10000"/>
            </a:srgbClr>
          </a:solidFill>
          <a:ln>
            <a:solidFill>
              <a:srgbClr val="92D050"/>
            </a:solidFill>
            <a:prstDash val="solid"/>
          </a:ln>
        </p:spPr>
        <p:txBody>
          <a:bodyPr wrap="square" rtlCol="0">
            <a:spAutoFit/>
          </a:bodyPr>
          <a:lstStyle/>
          <a:p>
            <a:pPr defTabSz="685800">
              <a:lnSpc>
                <a:spcPct val="150000"/>
              </a:lnSpc>
            </a:pPr>
            <a:r>
              <a:rPr lang="en-US" altLang="zh-CN" sz="3200" b="1" smtClean="0">
                <a:latin typeface="宋体" pitchFamily="2" charset="-122"/>
                <a:ea typeface="宋体" pitchFamily="2" charset="-122"/>
              </a:rPr>
              <a:t>    1</a:t>
            </a:r>
            <a:r>
              <a:rPr lang="en-US" altLang="zh-CN" sz="3200" b="1">
                <a:latin typeface="宋体" pitchFamily="2" charset="-122"/>
                <a:ea typeface="宋体" pitchFamily="2" charset="-122"/>
              </a:rPr>
              <a:t>.</a:t>
            </a:r>
            <a:r>
              <a:rPr lang="zh-CN" altLang="en-US" sz="3200" b="1">
                <a:latin typeface="宋体" pitchFamily="2" charset="-122"/>
                <a:ea typeface="宋体" pitchFamily="2" charset="-122"/>
              </a:rPr>
              <a:t>注意筛选：资料</a:t>
            </a:r>
            <a:r>
              <a:rPr lang="zh-CN" altLang="en-US" sz="3200" b="1" dirty="0">
                <a:latin typeface="宋体" pitchFamily="2" charset="-122"/>
                <a:ea typeface="宋体" pitchFamily="2" charset="-122"/>
              </a:rPr>
              <a:t>以专业书籍或正规网站</a:t>
            </a:r>
            <a:r>
              <a:rPr lang="zh-CN" altLang="en-US" sz="3200" b="1">
                <a:latin typeface="宋体" pitchFamily="2" charset="-122"/>
                <a:ea typeface="宋体" pitchFamily="2" charset="-122"/>
              </a:rPr>
              <a:t>为</a:t>
            </a:r>
            <a:r>
              <a:rPr lang="zh-CN" altLang="en-US" sz="3200" b="1" smtClean="0">
                <a:latin typeface="宋体" pitchFamily="2" charset="-122"/>
                <a:ea typeface="宋体" pitchFamily="2" charset="-122"/>
              </a:rPr>
              <a:t>准</a:t>
            </a:r>
            <a:r>
              <a:rPr lang="zh-CN" altLang="en-US" sz="3200" b="1">
                <a:latin typeface="宋体" pitchFamily="2" charset="-122"/>
                <a:ea typeface="宋体" pitchFamily="2" charset="-122"/>
              </a:rPr>
              <a:t>。</a:t>
            </a:r>
            <a:endParaRPr lang="en-US" altLang="zh-CN" sz="3200" b="1" dirty="0">
              <a:latin typeface="宋体" pitchFamily="2" charset="-122"/>
              <a:ea typeface="宋体" pitchFamily="2" charset="-122"/>
            </a:endParaRPr>
          </a:p>
        </p:txBody>
      </p:sp>
      <p:sp>
        <p:nvSpPr>
          <p:cNvPr id="5" name="矩形 4"/>
          <p:cNvSpPr/>
          <p:nvPr/>
        </p:nvSpPr>
        <p:spPr>
          <a:xfrm>
            <a:off x="2699792" y="411510"/>
            <a:ext cx="4251609" cy="923330"/>
          </a:xfrm>
          <a:prstGeom prst="rect">
            <a:avLst/>
          </a:prstGeom>
        </p:spPr>
        <p:txBody>
          <a:bodyPr wrap="square">
            <a:spAutoFit/>
          </a:bodyPr>
          <a:lstStyle/>
          <a:p>
            <a:pPr>
              <a:lnSpc>
                <a:spcPct val="150000"/>
              </a:lnSpc>
            </a:pPr>
            <a:r>
              <a:rPr lang="zh-CN" altLang="en-US" sz="3600" smtClean="0">
                <a:latin typeface="黑体" pitchFamily="49" charset="-122"/>
                <a:ea typeface="黑体" pitchFamily="49" charset="-122"/>
              </a:rPr>
              <a:t>整理资料注意事项</a:t>
            </a:r>
            <a:endParaRPr lang="zh-CN" altLang="en-US" sz="3600" dirty="0">
              <a:latin typeface="黑体" pitchFamily="49" charset="-122"/>
              <a:ea typeface="黑体" pitchFamily="49" charset="-122"/>
            </a:endParaRPr>
          </a:p>
        </p:txBody>
      </p:sp>
      <p:sp>
        <p:nvSpPr>
          <p:cNvPr id="3" name="矩形 2"/>
          <p:cNvSpPr/>
          <p:nvPr/>
        </p:nvSpPr>
        <p:spPr>
          <a:xfrm>
            <a:off x="1295579" y="3277746"/>
            <a:ext cx="6564810" cy="1454244"/>
          </a:xfrm>
          <a:prstGeom prst="rect">
            <a:avLst/>
          </a:prstGeom>
          <a:solidFill>
            <a:srgbClr val="00B050">
              <a:alpha val="10000"/>
            </a:srgbClr>
          </a:solidFill>
          <a:ln>
            <a:solidFill>
              <a:srgbClr val="92D050"/>
            </a:solidFill>
            <a:prstDash val="solid"/>
          </a:ln>
        </p:spPr>
        <p:txBody>
          <a:bodyPr wrap="square" rtlCol="0">
            <a:spAutoFit/>
          </a:bodyPr>
          <a:lstStyle/>
          <a:p>
            <a:pPr defTabSz="685800">
              <a:lnSpc>
                <a:spcPct val="150000"/>
              </a:lnSpc>
            </a:pPr>
            <a:r>
              <a:rPr lang="en-US" altLang="zh-CN" sz="3200" b="1" smtClean="0">
                <a:latin typeface="宋体" pitchFamily="2" charset="-122"/>
                <a:ea typeface="宋体" pitchFamily="2" charset="-122"/>
              </a:rPr>
              <a:t>    2</a:t>
            </a:r>
            <a:r>
              <a:rPr lang="en-US" altLang="zh-CN" sz="3200" b="1">
                <a:latin typeface="宋体" pitchFamily="2" charset="-122"/>
                <a:ea typeface="宋体" pitchFamily="2" charset="-122"/>
              </a:rPr>
              <a:t>.</a:t>
            </a:r>
            <a:r>
              <a:rPr lang="zh-CN" altLang="en-US" sz="3200" b="1">
                <a:latin typeface="宋体" pitchFamily="2" charset="-122"/>
                <a:ea typeface="宋体" pitchFamily="2" charset="-122"/>
              </a:rPr>
              <a:t>注意归类：对于同一类型的资料，可根据需要进行归类。</a:t>
            </a:r>
            <a:endParaRPr lang="zh-CN" altLang="en-US" sz="3200" b="1" dirty="0">
              <a:latin typeface="宋体" pitchFamily="2" charset="-122"/>
              <a:ea typeface="宋体" pitchFamily="2" charset="-122"/>
            </a:endParaRPr>
          </a:p>
        </p:txBody>
      </p:sp>
    </p:spTree>
    <p:extLst>
      <p:ext uri="{BB962C8B-B14F-4D97-AF65-F5344CB8AC3E}">
        <p14:creationId xmlns:p14="http://schemas.microsoft.com/office/powerpoint/2010/main" val="239891555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形标注 1"/>
          <p:cNvSpPr/>
          <p:nvPr/>
        </p:nvSpPr>
        <p:spPr>
          <a:xfrm>
            <a:off x="899795" y="2878296"/>
            <a:ext cx="935990" cy="1944370"/>
          </a:xfrm>
          <a:prstGeom prst="wedgeEllipseCallou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03848" y="555526"/>
            <a:ext cx="5256584" cy="3785652"/>
          </a:xfrm>
          <a:prstGeom prst="rect">
            <a:avLst/>
          </a:prstGeom>
        </p:spPr>
        <p:txBody>
          <a:bodyPr wrap="square">
            <a:spAutoFit/>
          </a:bodyPr>
          <a:lstStyle/>
          <a:p>
            <a:pPr>
              <a:lnSpc>
                <a:spcPct val="150000"/>
              </a:lnSpc>
            </a:pPr>
            <a:r>
              <a:rPr lang="zh-CN" altLang="en-US" sz="3200" smtClean="0">
                <a:latin typeface="黑体" pitchFamily="49" charset="-122"/>
                <a:ea typeface="黑体" pitchFamily="49" charset="-122"/>
              </a:rPr>
              <a:t>    学会了如何整理资料后，我们再以</a:t>
            </a:r>
            <a:r>
              <a:rPr lang="en-US" altLang="zh-CN" sz="3200" smtClean="0">
                <a:latin typeface="黑体" pitchFamily="49" charset="-122"/>
                <a:ea typeface="黑体" pitchFamily="49" charset="-122"/>
              </a:rPr>
              <a:t>《</a:t>
            </a:r>
            <a:r>
              <a:rPr lang="zh-CN" altLang="en-US" sz="3200" smtClean="0">
                <a:latin typeface="黑体" pitchFamily="49" charset="-122"/>
                <a:ea typeface="黑体" pitchFamily="49" charset="-122"/>
              </a:rPr>
              <a:t>关于“李”姓的历史和现状的研究报告</a:t>
            </a:r>
            <a:r>
              <a:rPr lang="en-US" altLang="zh-CN" sz="3200" smtClean="0">
                <a:latin typeface="黑体" pitchFamily="49" charset="-122"/>
                <a:ea typeface="黑体" pitchFamily="49" charset="-122"/>
              </a:rPr>
              <a:t>》</a:t>
            </a:r>
            <a:r>
              <a:rPr lang="zh-CN" altLang="en-US" sz="3200" smtClean="0">
                <a:latin typeface="黑体" pitchFamily="49" charset="-122"/>
                <a:ea typeface="黑体" pitchFamily="49" charset="-122"/>
              </a:rPr>
              <a:t>为例，一起交流一下研究报告的内容和格式吧！</a:t>
            </a:r>
            <a:endParaRPr lang="zh-CN" altLang="en-US" sz="3200" dirty="0">
              <a:latin typeface="黑体" pitchFamily="49" charset="-122"/>
              <a:ea typeface="黑体" pitchFamily="49"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6141" y="1189810"/>
            <a:ext cx="1859288" cy="2665486"/>
          </a:xfrm>
          <a:prstGeom prst="rect">
            <a:avLst/>
          </a:prstGeom>
        </p:spPr>
      </p:pic>
    </p:spTree>
    <p:extLst>
      <p:ext uri="{BB962C8B-B14F-4D97-AF65-F5344CB8AC3E}">
        <p14:creationId xmlns:p14="http://schemas.microsoft.com/office/powerpoint/2010/main" val="593690397"/>
      </p:ext>
    </p:extLst>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195094" y="267494"/>
            <a:ext cx="3014212" cy="923330"/>
          </a:xfrm>
          <a:prstGeom prst="rect">
            <a:avLst/>
          </a:prstGeom>
        </p:spPr>
        <p:txBody>
          <a:bodyPr wrap="square">
            <a:spAutoFit/>
          </a:bodyPr>
          <a:lstStyle/>
          <a:p>
            <a:pPr>
              <a:lnSpc>
                <a:spcPct val="150000"/>
              </a:lnSpc>
            </a:pPr>
            <a:r>
              <a:rPr lang="zh-CN" altLang="en-US" sz="3600" smtClean="0">
                <a:latin typeface="黑体" pitchFamily="49" charset="-122"/>
                <a:ea typeface="黑体" pitchFamily="49" charset="-122"/>
                <a:cs typeface="微软雅黑" panose="020B0503020204020204" charset="-122"/>
              </a:rPr>
              <a:t>研究报告包括</a:t>
            </a:r>
            <a:endParaRPr lang="zh-CN" altLang="en-US" sz="3600" dirty="0">
              <a:latin typeface="黑体" pitchFamily="49" charset="-122"/>
              <a:ea typeface="黑体" pitchFamily="49" charset="-122"/>
            </a:endParaRPr>
          </a:p>
        </p:txBody>
      </p:sp>
      <p:grpSp>
        <p:nvGrpSpPr>
          <p:cNvPr id="5" name="组合 4"/>
          <p:cNvGrpSpPr/>
          <p:nvPr/>
        </p:nvGrpSpPr>
        <p:grpSpPr>
          <a:xfrm>
            <a:off x="899592" y="1347614"/>
            <a:ext cx="3964217" cy="855231"/>
            <a:chOff x="3815916" y="1638806"/>
            <a:chExt cx="1784444" cy="855231"/>
          </a:xfrm>
        </p:grpSpPr>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1474" r="1474"/>
            <a:stretch/>
          </p:blipFill>
          <p:spPr>
            <a:xfrm>
              <a:off x="3815916" y="1779662"/>
              <a:ext cx="1687203" cy="714375"/>
            </a:xfrm>
            <a:prstGeom prst="rect">
              <a:avLst/>
            </a:prstGeom>
          </p:spPr>
        </p:pic>
        <p:sp>
          <p:nvSpPr>
            <p:cNvPr id="8" name="文本框 7"/>
            <p:cNvSpPr txBox="1"/>
            <p:nvPr/>
          </p:nvSpPr>
          <p:spPr>
            <a:xfrm>
              <a:off x="3913157" y="1638806"/>
              <a:ext cx="1687203" cy="793487"/>
            </a:xfrm>
            <a:prstGeom prst="rect">
              <a:avLst/>
            </a:prstGeom>
            <a:noFill/>
          </p:spPr>
          <p:txBody>
            <a:bodyPr wrap="square" rtlCol="0" anchor="t">
              <a:spAutoFit/>
            </a:bodyPr>
            <a:lstStyle/>
            <a:p>
              <a:pPr lvl="0">
                <a:lnSpc>
                  <a:spcPct val="150000"/>
                </a:lnSpc>
              </a:pPr>
              <a:r>
                <a:rPr lang="zh-CN" altLang="en-US" sz="3600" b="1" dirty="0" smtClean="0">
                  <a:solidFill>
                    <a:prstClr val="black"/>
                  </a:solidFill>
                  <a:latin typeface="宋体" panose="02010600030101010101" pitchFamily="2" charset="-122"/>
                  <a:ea typeface="宋体" panose="02010600030101010101" pitchFamily="2" charset="-122"/>
                  <a:cs typeface="微软雅黑" panose="020B0503020204020204" charset="-122"/>
                </a:rPr>
                <a:t>研究问题的提出</a:t>
              </a:r>
              <a:endParaRPr lang="en-US" altLang="zh-CN" sz="3600" b="1" dirty="0">
                <a:solidFill>
                  <a:prstClr val="black"/>
                </a:solidFill>
                <a:latin typeface="宋体" panose="02010600030101010101" pitchFamily="2" charset="-122"/>
                <a:ea typeface="宋体" panose="02010600030101010101" pitchFamily="2" charset="-122"/>
                <a:cs typeface="微软雅黑" panose="020B0503020204020204" charset="-122"/>
              </a:endParaRPr>
            </a:p>
          </p:txBody>
        </p:sp>
      </p:grpSp>
      <p:grpSp>
        <p:nvGrpSpPr>
          <p:cNvPr id="10" name="组合 9"/>
          <p:cNvGrpSpPr/>
          <p:nvPr/>
        </p:nvGrpSpPr>
        <p:grpSpPr>
          <a:xfrm>
            <a:off x="5615102" y="1347614"/>
            <a:ext cx="2701315" cy="923330"/>
            <a:chOff x="3815917" y="1638806"/>
            <a:chExt cx="2169659" cy="923330"/>
          </a:xfrm>
        </p:grpSpPr>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l="1474" r="1474"/>
            <a:stretch/>
          </p:blipFill>
          <p:spPr>
            <a:xfrm>
              <a:off x="3815917" y="1779662"/>
              <a:ext cx="1938316" cy="714375"/>
            </a:xfrm>
            <a:prstGeom prst="rect">
              <a:avLst/>
            </a:prstGeom>
          </p:spPr>
        </p:pic>
        <p:sp>
          <p:nvSpPr>
            <p:cNvPr id="12" name="文本框 11"/>
            <p:cNvSpPr txBox="1"/>
            <p:nvPr/>
          </p:nvSpPr>
          <p:spPr>
            <a:xfrm>
              <a:off x="4019157" y="1638806"/>
              <a:ext cx="1966419" cy="923330"/>
            </a:xfrm>
            <a:prstGeom prst="rect">
              <a:avLst/>
            </a:prstGeom>
            <a:noFill/>
          </p:spPr>
          <p:txBody>
            <a:bodyPr wrap="square" rtlCol="0" anchor="t">
              <a:spAutoFit/>
            </a:bodyPr>
            <a:lstStyle/>
            <a:p>
              <a:pPr lvl="0">
                <a:lnSpc>
                  <a:spcPct val="150000"/>
                </a:lnSpc>
              </a:pPr>
              <a:r>
                <a:rPr lang="zh-CN" altLang="en-US" sz="3600" b="1" dirty="0" smtClean="0">
                  <a:solidFill>
                    <a:prstClr val="black"/>
                  </a:solidFill>
                  <a:latin typeface="宋体" panose="02010600030101010101" pitchFamily="2" charset="-122"/>
                  <a:ea typeface="宋体" panose="02010600030101010101" pitchFamily="2" charset="-122"/>
                  <a:cs typeface="微软雅黑" panose="020B0503020204020204" charset="-122"/>
                </a:rPr>
                <a:t>研究方法</a:t>
              </a:r>
              <a:endParaRPr lang="en-US" altLang="zh-CN" sz="3600" b="1" dirty="0">
                <a:solidFill>
                  <a:prstClr val="black"/>
                </a:solidFill>
                <a:latin typeface="宋体" panose="02010600030101010101" pitchFamily="2" charset="-122"/>
                <a:ea typeface="宋体" panose="02010600030101010101" pitchFamily="2" charset="-122"/>
                <a:cs typeface="微软雅黑" panose="020B0503020204020204" charset="-122"/>
              </a:endParaRPr>
            </a:p>
          </p:txBody>
        </p:sp>
      </p:grpSp>
      <p:grpSp>
        <p:nvGrpSpPr>
          <p:cNvPr id="13" name="组合 12"/>
          <p:cNvGrpSpPr/>
          <p:nvPr/>
        </p:nvGrpSpPr>
        <p:grpSpPr>
          <a:xfrm>
            <a:off x="899592" y="2931790"/>
            <a:ext cx="2600492" cy="849753"/>
            <a:chOff x="3815916" y="1644284"/>
            <a:chExt cx="1792909" cy="849753"/>
          </a:xfrm>
        </p:grpSpPr>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l="1474" r="1474"/>
            <a:stretch/>
          </p:blipFill>
          <p:spPr>
            <a:xfrm>
              <a:off x="3815916" y="1779662"/>
              <a:ext cx="1687203" cy="714375"/>
            </a:xfrm>
            <a:prstGeom prst="rect">
              <a:avLst/>
            </a:prstGeom>
          </p:spPr>
        </p:pic>
        <p:sp>
          <p:nvSpPr>
            <p:cNvPr id="15" name="文本框 14"/>
            <p:cNvSpPr txBox="1"/>
            <p:nvPr/>
          </p:nvSpPr>
          <p:spPr>
            <a:xfrm>
              <a:off x="3921622" y="1644284"/>
              <a:ext cx="1687203" cy="793487"/>
            </a:xfrm>
            <a:prstGeom prst="rect">
              <a:avLst/>
            </a:prstGeom>
            <a:noFill/>
          </p:spPr>
          <p:txBody>
            <a:bodyPr wrap="square" rtlCol="0" anchor="t">
              <a:spAutoFit/>
            </a:bodyPr>
            <a:lstStyle/>
            <a:p>
              <a:pPr lvl="0">
                <a:lnSpc>
                  <a:spcPct val="150000"/>
                </a:lnSpc>
              </a:pPr>
              <a:r>
                <a:rPr lang="zh-CN" altLang="en-US" sz="3600" b="1" dirty="0" smtClean="0">
                  <a:solidFill>
                    <a:prstClr val="black"/>
                  </a:solidFill>
                  <a:latin typeface="宋体" panose="02010600030101010101" pitchFamily="2" charset="-122"/>
                  <a:ea typeface="宋体" panose="02010600030101010101" pitchFamily="2" charset="-122"/>
                  <a:cs typeface="微软雅黑" panose="020B0503020204020204" charset="-122"/>
                </a:rPr>
                <a:t>资料整理</a:t>
              </a:r>
              <a:endParaRPr lang="en-US" altLang="zh-CN" sz="3600" b="1" dirty="0">
                <a:solidFill>
                  <a:prstClr val="black"/>
                </a:solidFill>
                <a:latin typeface="宋体" panose="02010600030101010101" pitchFamily="2" charset="-122"/>
                <a:ea typeface="宋体" panose="02010600030101010101" pitchFamily="2" charset="-122"/>
                <a:cs typeface="微软雅黑" panose="020B0503020204020204" charset="-122"/>
              </a:endParaRPr>
            </a:p>
          </p:txBody>
        </p:sp>
      </p:grpSp>
      <p:grpSp>
        <p:nvGrpSpPr>
          <p:cNvPr id="16" name="组合 15"/>
          <p:cNvGrpSpPr/>
          <p:nvPr/>
        </p:nvGrpSpPr>
        <p:grpSpPr>
          <a:xfrm>
            <a:off x="5615102" y="2931790"/>
            <a:ext cx="2773322" cy="849753"/>
            <a:chOff x="3815916" y="1644284"/>
            <a:chExt cx="1840702" cy="849753"/>
          </a:xfrm>
        </p:grpSpPr>
        <p:pic>
          <p:nvPicPr>
            <p:cNvPr id="17" name="图片 16"/>
            <p:cNvPicPr>
              <a:picLocks noChangeAspect="1"/>
            </p:cNvPicPr>
            <p:nvPr/>
          </p:nvPicPr>
          <p:blipFill rotWithShape="1">
            <a:blip r:embed="rId2" cstate="print">
              <a:extLst>
                <a:ext uri="{28A0092B-C50C-407E-A947-70E740481C1C}">
                  <a14:useLocalDpi xmlns:a14="http://schemas.microsoft.com/office/drawing/2010/main" val="0"/>
                </a:ext>
              </a:extLst>
            </a:blip>
            <a:srcRect l="1474" r="1474"/>
            <a:stretch/>
          </p:blipFill>
          <p:spPr>
            <a:xfrm>
              <a:off x="3815916" y="1779662"/>
              <a:ext cx="1687203" cy="714375"/>
            </a:xfrm>
            <a:prstGeom prst="rect">
              <a:avLst/>
            </a:prstGeom>
          </p:spPr>
        </p:pic>
        <p:sp>
          <p:nvSpPr>
            <p:cNvPr id="18" name="文本框 17"/>
            <p:cNvSpPr txBox="1"/>
            <p:nvPr/>
          </p:nvSpPr>
          <p:spPr>
            <a:xfrm>
              <a:off x="3969415" y="1644284"/>
              <a:ext cx="1687203" cy="793487"/>
            </a:xfrm>
            <a:prstGeom prst="rect">
              <a:avLst/>
            </a:prstGeom>
            <a:noFill/>
          </p:spPr>
          <p:txBody>
            <a:bodyPr wrap="square" rtlCol="0" anchor="t">
              <a:spAutoFit/>
            </a:bodyPr>
            <a:lstStyle/>
            <a:p>
              <a:pPr lvl="0">
                <a:lnSpc>
                  <a:spcPct val="150000"/>
                </a:lnSpc>
              </a:pPr>
              <a:r>
                <a:rPr lang="zh-CN" altLang="en-US" sz="3600" b="1" dirty="0" smtClean="0">
                  <a:solidFill>
                    <a:prstClr val="black"/>
                  </a:solidFill>
                  <a:latin typeface="宋体" panose="02010600030101010101" pitchFamily="2" charset="-122"/>
                  <a:ea typeface="宋体" panose="02010600030101010101" pitchFamily="2" charset="-122"/>
                  <a:cs typeface="微软雅黑" panose="020B0503020204020204" charset="-122"/>
                </a:rPr>
                <a:t>研究结论</a:t>
              </a:r>
              <a:endParaRPr lang="en-US" altLang="zh-CN" sz="3600" b="1" dirty="0">
                <a:solidFill>
                  <a:prstClr val="black"/>
                </a:solidFill>
                <a:latin typeface="宋体" panose="02010600030101010101" pitchFamily="2" charset="-122"/>
                <a:ea typeface="宋体" panose="02010600030101010101" pitchFamily="2" charset="-122"/>
                <a:cs typeface="微软雅黑" panose="020B0503020204020204" charset="-122"/>
              </a:endParaRPr>
            </a:p>
          </p:txBody>
        </p:sp>
      </p:grpSp>
      <p:cxnSp>
        <p:nvCxnSpPr>
          <p:cNvPr id="4" name="直接连接符 3"/>
          <p:cNvCxnSpPr>
            <a:stCxn id="7" idx="2"/>
            <a:endCxn id="29" idx="1"/>
          </p:cNvCxnSpPr>
          <p:nvPr/>
        </p:nvCxnSpPr>
        <p:spPr>
          <a:xfrm>
            <a:off x="2773688" y="2202845"/>
            <a:ext cx="896266" cy="360487"/>
          </a:xfrm>
          <a:prstGeom prst="line">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endCxn id="29" idx="3"/>
          </p:cNvCxnSpPr>
          <p:nvPr/>
        </p:nvCxnSpPr>
        <p:spPr>
          <a:xfrm flipH="1">
            <a:off x="5508104" y="2234454"/>
            <a:ext cx="1313640" cy="328878"/>
          </a:xfrm>
          <a:prstGeom prst="line">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endCxn id="29" idx="3"/>
          </p:cNvCxnSpPr>
          <p:nvPr/>
        </p:nvCxnSpPr>
        <p:spPr>
          <a:xfrm flipH="1" flipV="1">
            <a:off x="5508104" y="2563332"/>
            <a:ext cx="1609296" cy="538609"/>
          </a:xfrm>
          <a:prstGeom prst="line">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3669954" y="2270944"/>
            <a:ext cx="1838150" cy="584775"/>
          </a:xfrm>
          <a:prstGeom prst="rect">
            <a:avLst/>
          </a:prstGeom>
          <a:solidFill>
            <a:srgbClr val="00B050">
              <a:alpha val="10000"/>
            </a:srgbClr>
          </a:solidFill>
          <a:ln>
            <a:solidFill>
              <a:srgbClr val="92D050"/>
            </a:solidFill>
            <a:prstDash val="solid"/>
          </a:ln>
        </p:spPr>
        <p:txBody>
          <a:bodyPr wrap="square" rtlCol="0">
            <a:spAutoFit/>
          </a:bodyPr>
          <a:lstStyle/>
          <a:p>
            <a:pPr algn="ctr" defTabSz="685800"/>
            <a:r>
              <a:rPr lang="zh-CN" altLang="en-US" sz="3200" b="1" smtClean="0">
                <a:latin typeface="宋体" pitchFamily="2" charset="-122"/>
                <a:ea typeface="宋体" pitchFamily="2" charset="-122"/>
              </a:rPr>
              <a:t>必不可少</a:t>
            </a:r>
            <a:endParaRPr lang="en-US" altLang="zh-CN" sz="3200" b="1" dirty="0">
              <a:latin typeface="宋体" pitchFamily="2" charset="-122"/>
              <a:ea typeface="宋体" pitchFamily="2" charset="-122"/>
            </a:endParaRPr>
          </a:p>
        </p:txBody>
      </p:sp>
      <p:sp>
        <p:nvSpPr>
          <p:cNvPr id="34" name="矩形 33"/>
          <p:cNvSpPr/>
          <p:nvPr/>
        </p:nvSpPr>
        <p:spPr>
          <a:xfrm>
            <a:off x="827584" y="4003199"/>
            <a:ext cx="2554337" cy="584775"/>
          </a:xfrm>
          <a:prstGeom prst="rect">
            <a:avLst/>
          </a:prstGeom>
          <a:solidFill>
            <a:srgbClr val="00B050">
              <a:alpha val="10000"/>
            </a:srgbClr>
          </a:solidFill>
          <a:ln>
            <a:solidFill>
              <a:srgbClr val="92D050"/>
            </a:solidFill>
            <a:prstDash val="solid"/>
          </a:ln>
        </p:spPr>
        <p:txBody>
          <a:bodyPr wrap="square" rtlCol="0">
            <a:spAutoFit/>
          </a:bodyPr>
          <a:lstStyle/>
          <a:p>
            <a:pPr algn="ctr" defTabSz="685800"/>
            <a:r>
              <a:rPr lang="zh-CN" altLang="en-US" sz="3200" b="1">
                <a:latin typeface="宋体" pitchFamily="2" charset="-122"/>
                <a:ea typeface="宋体" pitchFamily="2" charset="-122"/>
              </a:rPr>
              <a:t>视情况而定</a:t>
            </a:r>
            <a:endParaRPr lang="en-US" altLang="zh-CN" sz="3200" b="1" dirty="0">
              <a:latin typeface="宋体" pitchFamily="2" charset="-122"/>
              <a:ea typeface="宋体" pitchFamily="2" charset="-122"/>
            </a:endParaRPr>
          </a:p>
        </p:txBody>
      </p:sp>
    </p:spTree>
    <p:extLst>
      <p:ext uri="{BB962C8B-B14F-4D97-AF65-F5344CB8AC3E}">
        <p14:creationId xmlns:p14="http://schemas.microsoft.com/office/powerpoint/2010/main" val="308036477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par>
                                <p:cTn id="28" presetID="22" presetClass="entr" presetSubtype="1" fill="hold"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up)">
                                      <p:cBhvr>
                                        <p:cTn id="30" dur="500"/>
                                        <p:tgtEl>
                                          <p:spTgt spid="21"/>
                                        </p:tgtEl>
                                      </p:cBhvr>
                                    </p:animEffect>
                                  </p:childTnLst>
                                </p:cTn>
                              </p:par>
                              <p:par>
                                <p:cTn id="31" presetID="22" presetClass="entr" presetSubtype="2"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right)">
                                      <p:cBhvr>
                                        <p:cTn id="33" dur="500"/>
                                        <p:tgtEl>
                                          <p:spTgt spid="23"/>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29"/>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形标注 1"/>
          <p:cNvSpPr/>
          <p:nvPr/>
        </p:nvSpPr>
        <p:spPr>
          <a:xfrm>
            <a:off x="899795" y="2878296"/>
            <a:ext cx="935990" cy="1944370"/>
          </a:xfrm>
          <a:prstGeom prst="wedgeEllipseCallou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059832" y="1491630"/>
            <a:ext cx="5256584" cy="1624484"/>
          </a:xfrm>
          <a:prstGeom prst="rect">
            <a:avLst/>
          </a:prstGeom>
        </p:spPr>
        <p:txBody>
          <a:bodyPr wrap="square">
            <a:spAutoFit/>
          </a:bodyPr>
          <a:lstStyle/>
          <a:p>
            <a:pPr>
              <a:lnSpc>
                <a:spcPct val="150000"/>
              </a:lnSpc>
            </a:pPr>
            <a:r>
              <a:rPr lang="zh-CN" altLang="en-US" sz="3600" smtClean="0">
                <a:latin typeface="黑体" pitchFamily="49" charset="-122"/>
                <a:ea typeface="黑体" pitchFamily="49" charset="-122"/>
              </a:rPr>
              <a:t>    一起来交流研究报告各部分的写作要求吧！</a:t>
            </a:r>
            <a:endParaRPr lang="zh-CN" altLang="en-US" sz="3600" dirty="0">
              <a:latin typeface="黑体" pitchFamily="49" charset="-122"/>
              <a:ea typeface="黑体" pitchFamily="49"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6141" y="1189810"/>
            <a:ext cx="1859288" cy="2665486"/>
          </a:xfrm>
          <a:prstGeom prst="rect">
            <a:avLst/>
          </a:prstGeom>
        </p:spPr>
      </p:pic>
    </p:spTree>
    <p:extLst>
      <p:ext uri="{BB962C8B-B14F-4D97-AF65-F5344CB8AC3E}">
        <p14:creationId xmlns:p14="http://schemas.microsoft.com/office/powerpoint/2010/main" val="2179949664"/>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6"/>
          <p:cNvSpPr txBox="1"/>
          <p:nvPr/>
        </p:nvSpPr>
        <p:spPr>
          <a:xfrm>
            <a:off x="395536" y="409210"/>
            <a:ext cx="8413749" cy="1384995"/>
          </a:xfrm>
          <a:prstGeom prst="rect">
            <a:avLst/>
          </a:prstGeom>
          <a:noFill/>
        </p:spPr>
        <p:txBody>
          <a:bodyPr wrap="square" rtlCol="0" anchor="t">
            <a:spAutoFit/>
          </a:bodyPr>
          <a:lstStyle/>
          <a:p>
            <a:pPr>
              <a:lnSpc>
                <a:spcPct val="150000"/>
              </a:lnSpc>
            </a:pPr>
            <a:r>
              <a:rPr lang="zh-CN" altLang="en-US" sz="2800" smtClean="0">
                <a:solidFill>
                  <a:prstClr val="black"/>
                </a:solidFill>
                <a:latin typeface="黑体" panose="02010600030101010101" pitchFamily="49" charset="-122"/>
                <a:ea typeface="黑体" panose="02010600030101010101" pitchFamily="49" charset="-122"/>
              </a:rPr>
              <a:t>    阅读</a:t>
            </a:r>
            <a:r>
              <a:rPr lang="zh-CN" altLang="en-US" sz="2800" dirty="0">
                <a:solidFill>
                  <a:prstClr val="black"/>
                </a:solidFill>
                <a:latin typeface="黑体" panose="02010600030101010101" pitchFamily="49" charset="-122"/>
                <a:ea typeface="黑体" panose="02010600030101010101" pitchFamily="49" charset="-122"/>
              </a:rPr>
              <a:t>“活动建议”，思考：本次综合性学习活动的内容是什么？要完成什么任务</a:t>
            </a:r>
            <a:r>
              <a:rPr lang="zh-CN" altLang="en-US" sz="2800" dirty="0" smtClean="0">
                <a:solidFill>
                  <a:prstClr val="black"/>
                </a:solidFill>
                <a:latin typeface="黑体" panose="02010600030101010101" pitchFamily="49" charset="-122"/>
                <a:ea typeface="黑体" panose="02010600030101010101" pitchFamily="49" charset="-122"/>
              </a:rPr>
              <a:t>？</a:t>
            </a:r>
            <a:endParaRPr lang="zh-CN" altLang="en-US" sz="2800" dirty="0">
              <a:solidFill>
                <a:prstClr val="black"/>
              </a:solidFill>
              <a:latin typeface="黑体" panose="02010600030101010101" pitchFamily="49" charset="-122"/>
              <a:ea typeface="黑体" panose="02010600030101010101" pitchFamily="49" charset="-122"/>
            </a:endParaRPr>
          </a:p>
        </p:txBody>
      </p:sp>
      <p:sp>
        <p:nvSpPr>
          <p:cNvPr id="8" name="矩形 7"/>
          <p:cNvSpPr/>
          <p:nvPr/>
        </p:nvSpPr>
        <p:spPr>
          <a:xfrm>
            <a:off x="3239492" y="1785524"/>
            <a:ext cx="5652988" cy="1569660"/>
          </a:xfrm>
          <a:prstGeom prst="rect">
            <a:avLst/>
          </a:prstGeom>
        </p:spPr>
        <p:txBody>
          <a:bodyPr wrap="square">
            <a:spAutoFit/>
          </a:bodyPr>
          <a:lstStyle/>
          <a:p>
            <a:r>
              <a:rPr lang="zh-CN" altLang="en-US" sz="3200" b="1" dirty="0">
                <a:latin typeface="宋体" pitchFamily="2" charset="-122"/>
                <a:ea typeface="宋体" pitchFamily="2" charset="-122"/>
              </a:rPr>
              <a:t>围绕汉字历史、汉字书法或其他感兴趣的与汉字有关的内容，开展简单的研究。</a:t>
            </a:r>
          </a:p>
        </p:txBody>
      </p:sp>
      <p:sp>
        <p:nvSpPr>
          <p:cNvPr id="10" name="矩形 9"/>
          <p:cNvSpPr/>
          <p:nvPr/>
        </p:nvSpPr>
        <p:spPr>
          <a:xfrm>
            <a:off x="3239493" y="3627386"/>
            <a:ext cx="5652987" cy="1077218"/>
          </a:xfrm>
          <a:prstGeom prst="rect">
            <a:avLst/>
          </a:prstGeom>
        </p:spPr>
        <p:txBody>
          <a:bodyPr wrap="square">
            <a:spAutoFit/>
          </a:bodyPr>
          <a:lstStyle/>
          <a:p>
            <a:r>
              <a:rPr lang="zh-CN" altLang="en-US" sz="3200" b="1" dirty="0">
                <a:latin typeface="宋体" pitchFamily="2" charset="-122"/>
                <a:ea typeface="宋体" pitchFamily="2" charset="-122"/>
              </a:rPr>
              <a:t>调查学校、社会用字不规范</a:t>
            </a:r>
            <a:r>
              <a:rPr lang="zh-CN" altLang="en-US" sz="3200" b="1">
                <a:latin typeface="宋体" pitchFamily="2" charset="-122"/>
                <a:ea typeface="宋体" pitchFamily="2" charset="-122"/>
              </a:rPr>
              <a:t>的</a:t>
            </a:r>
            <a:r>
              <a:rPr lang="zh-CN" altLang="en-US" sz="3200" b="1" smtClean="0">
                <a:latin typeface="宋体" pitchFamily="2" charset="-122"/>
                <a:ea typeface="宋体" pitchFamily="2" charset="-122"/>
              </a:rPr>
              <a:t>情况，开展简单的研究。</a:t>
            </a:r>
            <a:endParaRPr lang="zh-CN" altLang="en-US" sz="3200" b="1" dirty="0">
              <a:latin typeface="宋体" pitchFamily="2" charset="-122"/>
              <a:ea typeface="宋体" pitchFamily="2" charset="-122"/>
            </a:endParaRPr>
          </a:p>
        </p:txBody>
      </p:sp>
      <p:sp>
        <p:nvSpPr>
          <p:cNvPr id="13" name="文本框 14"/>
          <p:cNvSpPr txBox="1"/>
          <p:nvPr/>
        </p:nvSpPr>
        <p:spPr>
          <a:xfrm>
            <a:off x="292257" y="2564199"/>
            <a:ext cx="2263519" cy="1077218"/>
          </a:xfrm>
          <a:prstGeom prst="rect">
            <a:avLst/>
          </a:prstGeom>
          <a:solidFill>
            <a:srgbClr val="00B050">
              <a:alpha val="10000"/>
            </a:srgbClr>
          </a:solidFill>
          <a:ln>
            <a:solidFill>
              <a:srgbClr val="92D050"/>
            </a:solidFill>
            <a:prstDash val="solid"/>
          </a:ln>
        </p:spPr>
        <p:txBody>
          <a:bodyPr wrap="square" rtlCol="0">
            <a:spAutoFit/>
          </a:bodyPr>
          <a:lstStyle>
            <a:defPPr>
              <a:defRPr lang="zh-CN"/>
            </a:defPPr>
            <a:lvl1pPr defTabSz="685800">
              <a:defRPr sz="3600" b="1">
                <a:solidFill>
                  <a:schemeClr val="tx1"/>
                </a:solidFill>
                <a:latin typeface="宋体" pitchFamily="2" charset="-122"/>
                <a:ea typeface="宋体" pitchFamily="2" charset="-122"/>
              </a:defRPr>
            </a:lvl1pPr>
            <a:lvl2pPr marL="342900" defTabSz="685800">
              <a:defRPr sz="1400">
                <a:solidFill>
                  <a:schemeClr val="tx1"/>
                </a:solidFill>
              </a:defRPr>
            </a:lvl2pPr>
            <a:lvl3pPr marL="685800" defTabSz="685800">
              <a:defRPr sz="1400">
                <a:solidFill>
                  <a:schemeClr val="tx1"/>
                </a:solidFill>
              </a:defRPr>
            </a:lvl3pPr>
            <a:lvl4pPr marL="1028700" defTabSz="685800">
              <a:defRPr sz="1400">
                <a:solidFill>
                  <a:schemeClr val="tx1"/>
                </a:solidFill>
              </a:defRPr>
            </a:lvl4pPr>
            <a:lvl5pPr marL="1371600" defTabSz="685800">
              <a:defRPr sz="1400">
                <a:solidFill>
                  <a:schemeClr val="tx1"/>
                </a:solidFill>
              </a:defRPr>
            </a:lvl5pPr>
            <a:lvl6pPr marL="1714500" defTabSz="685800">
              <a:defRPr sz="1400">
                <a:solidFill>
                  <a:schemeClr val="tx1"/>
                </a:solidFill>
              </a:defRPr>
            </a:lvl6pPr>
            <a:lvl7pPr marL="2057400" defTabSz="685800">
              <a:defRPr sz="1400">
                <a:solidFill>
                  <a:schemeClr val="tx1"/>
                </a:solidFill>
              </a:defRPr>
            </a:lvl7pPr>
            <a:lvl8pPr marL="2400300" defTabSz="685800">
              <a:defRPr sz="1400">
                <a:solidFill>
                  <a:schemeClr val="tx1"/>
                </a:solidFill>
              </a:defRPr>
            </a:lvl8pPr>
            <a:lvl9pPr marL="2743200" defTabSz="685800">
              <a:defRPr sz="1400">
                <a:solidFill>
                  <a:schemeClr val="tx1"/>
                </a:solidFill>
              </a:defRPr>
            </a:lvl9pPr>
          </a:lstStyle>
          <a:p>
            <a:r>
              <a:rPr lang="zh-CN" altLang="en-US" sz="3200" dirty="0"/>
              <a:t>写一份简单的研究报告</a:t>
            </a:r>
          </a:p>
        </p:txBody>
      </p:sp>
      <p:sp>
        <p:nvSpPr>
          <p:cNvPr id="14" name="左大括号 13"/>
          <p:cNvSpPr/>
          <p:nvPr/>
        </p:nvSpPr>
        <p:spPr>
          <a:xfrm>
            <a:off x="2737267" y="2173671"/>
            <a:ext cx="250557" cy="2126271"/>
          </a:xfrm>
          <a:prstGeom prst="leftBrace">
            <a:avLst/>
          </a:prstGeom>
          <a:ln w="254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22288825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3" grpId="0" animBg="1"/>
      <p:bldP spid="1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3528" y="483518"/>
            <a:ext cx="3964217" cy="855231"/>
            <a:chOff x="3815916" y="1638806"/>
            <a:chExt cx="1784444" cy="855231"/>
          </a:xfrm>
        </p:grpSpPr>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1474" r="1474"/>
            <a:stretch/>
          </p:blipFill>
          <p:spPr>
            <a:xfrm>
              <a:off x="3815916" y="1779662"/>
              <a:ext cx="1687203" cy="714375"/>
            </a:xfrm>
            <a:prstGeom prst="rect">
              <a:avLst/>
            </a:prstGeom>
          </p:spPr>
        </p:pic>
        <p:sp>
          <p:nvSpPr>
            <p:cNvPr id="8" name="文本框 7"/>
            <p:cNvSpPr txBox="1"/>
            <p:nvPr/>
          </p:nvSpPr>
          <p:spPr>
            <a:xfrm>
              <a:off x="3913157" y="1638806"/>
              <a:ext cx="1687203" cy="793487"/>
            </a:xfrm>
            <a:prstGeom prst="rect">
              <a:avLst/>
            </a:prstGeom>
            <a:noFill/>
          </p:spPr>
          <p:txBody>
            <a:bodyPr wrap="square" rtlCol="0" anchor="t">
              <a:spAutoFit/>
            </a:bodyPr>
            <a:lstStyle/>
            <a:p>
              <a:pPr lvl="0">
                <a:lnSpc>
                  <a:spcPct val="150000"/>
                </a:lnSpc>
              </a:pPr>
              <a:r>
                <a:rPr lang="zh-CN" altLang="en-US" sz="3600" b="1" dirty="0" smtClean="0">
                  <a:solidFill>
                    <a:prstClr val="black"/>
                  </a:solidFill>
                  <a:latin typeface="宋体" panose="02010600030101010101" pitchFamily="2" charset="-122"/>
                  <a:ea typeface="宋体" panose="02010600030101010101" pitchFamily="2" charset="-122"/>
                  <a:cs typeface="微软雅黑" panose="020B0503020204020204" charset="-122"/>
                </a:rPr>
                <a:t>研究问题的提出</a:t>
              </a:r>
              <a:endParaRPr lang="en-US" altLang="zh-CN" sz="3600" b="1" dirty="0">
                <a:solidFill>
                  <a:prstClr val="black"/>
                </a:solidFill>
                <a:latin typeface="宋体" panose="02010600030101010101" pitchFamily="2" charset="-122"/>
                <a:ea typeface="宋体" panose="02010600030101010101" pitchFamily="2" charset="-122"/>
                <a:cs typeface="微软雅黑" panose="020B0503020204020204" charset="-122"/>
              </a:endParaRPr>
            </a:p>
          </p:txBody>
        </p:sp>
      </p:grpSp>
      <p:sp>
        <p:nvSpPr>
          <p:cNvPr id="2" name="矩形 1"/>
          <p:cNvSpPr/>
          <p:nvPr/>
        </p:nvSpPr>
        <p:spPr>
          <a:xfrm>
            <a:off x="1810524" y="1524729"/>
            <a:ext cx="5929828" cy="830997"/>
          </a:xfrm>
          <a:prstGeom prst="rect">
            <a:avLst/>
          </a:prstGeom>
        </p:spPr>
        <p:txBody>
          <a:bodyPr wrap="none">
            <a:spAutoFit/>
          </a:bodyPr>
          <a:lstStyle/>
          <a:p>
            <a:pPr>
              <a:lnSpc>
                <a:spcPct val="150000"/>
              </a:lnSpc>
            </a:pPr>
            <a:r>
              <a:rPr lang="zh-CN" altLang="en-US" sz="3200">
                <a:latin typeface="黑体" pitchFamily="49" charset="-122"/>
                <a:ea typeface="黑体" pitchFamily="49" charset="-122"/>
              </a:rPr>
              <a:t>要描述清楚自己想研究的</a:t>
            </a:r>
            <a:r>
              <a:rPr lang="zh-CN" altLang="en-US" sz="3200" smtClean="0">
                <a:latin typeface="黑体" pitchFamily="49" charset="-122"/>
                <a:ea typeface="黑体" pitchFamily="49" charset="-122"/>
              </a:rPr>
              <a:t>问题。</a:t>
            </a:r>
            <a:endParaRPr lang="zh-CN" altLang="en-US" sz="3200" dirty="0">
              <a:latin typeface="黑体" pitchFamily="49" charset="-122"/>
              <a:ea typeface="黑体" pitchFamily="49" charset="-122"/>
            </a:endParaRPr>
          </a:p>
        </p:txBody>
      </p:sp>
      <p:grpSp>
        <p:nvGrpSpPr>
          <p:cNvPr id="22" name="组合 21"/>
          <p:cNvGrpSpPr/>
          <p:nvPr/>
        </p:nvGrpSpPr>
        <p:grpSpPr>
          <a:xfrm>
            <a:off x="323528" y="2872556"/>
            <a:ext cx="2701315" cy="923330"/>
            <a:chOff x="3815917" y="1638806"/>
            <a:chExt cx="2169659" cy="923330"/>
          </a:xfrm>
        </p:grpSpPr>
        <p:pic>
          <p:nvPicPr>
            <p:cNvPr id="24" name="图片 23"/>
            <p:cNvPicPr>
              <a:picLocks noChangeAspect="1"/>
            </p:cNvPicPr>
            <p:nvPr/>
          </p:nvPicPr>
          <p:blipFill rotWithShape="1">
            <a:blip r:embed="rId2" cstate="print">
              <a:extLst>
                <a:ext uri="{28A0092B-C50C-407E-A947-70E740481C1C}">
                  <a14:useLocalDpi xmlns:a14="http://schemas.microsoft.com/office/drawing/2010/main" val="0"/>
                </a:ext>
              </a:extLst>
            </a:blip>
            <a:srcRect l="1474" r="1474"/>
            <a:stretch/>
          </p:blipFill>
          <p:spPr>
            <a:xfrm>
              <a:off x="3815917" y="1779662"/>
              <a:ext cx="1938316" cy="714375"/>
            </a:xfrm>
            <a:prstGeom prst="rect">
              <a:avLst/>
            </a:prstGeom>
          </p:spPr>
        </p:pic>
        <p:sp>
          <p:nvSpPr>
            <p:cNvPr id="25" name="文本框 11"/>
            <p:cNvSpPr txBox="1"/>
            <p:nvPr/>
          </p:nvSpPr>
          <p:spPr>
            <a:xfrm>
              <a:off x="4019157" y="1638806"/>
              <a:ext cx="1966419" cy="923330"/>
            </a:xfrm>
            <a:prstGeom prst="rect">
              <a:avLst/>
            </a:prstGeom>
            <a:noFill/>
          </p:spPr>
          <p:txBody>
            <a:bodyPr wrap="square" rtlCol="0" anchor="t">
              <a:spAutoFit/>
            </a:bodyPr>
            <a:lstStyle/>
            <a:p>
              <a:pPr lvl="0">
                <a:lnSpc>
                  <a:spcPct val="150000"/>
                </a:lnSpc>
              </a:pPr>
              <a:r>
                <a:rPr lang="zh-CN" altLang="en-US" sz="3600" b="1" dirty="0" smtClean="0">
                  <a:solidFill>
                    <a:prstClr val="black"/>
                  </a:solidFill>
                  <a:latin typeface="宋体" panose="02010600030101010101" pitchFamily="2" charset="-122"/>
                  <a:ea typeface="宋体" panose="02010600030101010101" pitchFamily="2" charset="-122"/>
                  <a:cs typeface="微软雅黑" panose="020B0503020204020204" charset="-122"/>
                </a:rPr>
                <a:t>研究方法</a:t>
              </a:r>
              <a:endParaRPr lang="en-US" altLang="zh-CN" sz="3600" b="1" dirty="0">
                <a:solidFill>
                  <a:prstClr val="black"/>
                </a:solidFill>
                <a:latin typeface="宋体" panose="02010600030101010101" pitchFamily="2" charset="-122"/>
                <a:ea typeface="宋体" panose="02010600030101010101" pitchFamily="2" charset="-122"/>
                <a:cs typeface="微软雅黑" panose="020B0503020204020204" charset="-122"/>
              </a:endParaRPr>
            </a:p>
          </p:txBody>
        </p:sp>
      </p:grpSp>
      <p:sp>
        <p:nvSpPr>
          <p:cNvPr id="3" name="矩形 2"/>
          <p:cNvSpPr/>
          <p:nvPr/>
        </p:nvSpPr>
        <p:spPr>
          <a:xfrm>
            <a:off x="1810524" y="3800385"/>
            <a:ext cx="5519460" cy="715581"/>
          </a:xfrm>
          <a:prstGeom prst="rect">
            <a:avLst/>
          </a:prstGeom>
        </p:spPr>
        <p:txBody>
          <a:bodyPr wrap="none">
            <a:spAutoFit/>
          </a:bodyPr>
          <a:lstStyle/>
          <a:p>
            <a:pPr>
              <a:lnSpc>
                <a:spcPct val="150000"/>
              </a:lnSpc>
            </a:pPr>
            <a:r>
              <a:rPr lang="zh-CN" altLang="en-US" sz="3200">
                <a:latin typeface="黑体" pitchFamily="49" charset="-122"/>
                <a:ea typeface="黑体" pitchFamily="49" charset="-122"/>
              </a:rPr>
              <a:t>要写自己研究中用到的方法。</a:t>
            </a:r>
          </a:p>
        </p:txBody>
      </p:sp>
    </p:spTree>
    <p:extLst>
      <p:ext uri="{BB962C8B-B14F-4D97-AF65-F5344CB8AC3E}">
        <p14:creationId xmlns:p14="http://schemas.microsoft.com/office/powerpoint/2010/main" val="374001665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1524729"/>
            <a:ext cx="8802410" cy="830997"/>
          </a:xfrm>
          <a:prstGeom prst="rect">
            <a:avLst/>
          </a:prstGeom>
        </p:spPr>
        <p:txBody>
          <a:bodyPr wrap="none">
            <a:spAutoFit/>
          </a:bodyPr>
          <a:lstStyle/>
          <a:p>
            <a:pPr>
              <a:lnSpc>
                <a:spcPct val="150000"/>
              </a:lnSpc>
            </a:pPr>
            <a:r>
              <a:rPr lang="zh-CN" altLang="en-US" sz="3200">
                <a:latin typeface="黑体" pitchFamily="49" charset="-122"/>
                <a:ea typeface="黑体" pitchFamily="49" charset="-122"/>
              </a:rPr>
              <a:t>要把自己搜集、整理过的资料</a:t>
            </a:r>
            <a:r>
              <a:rPr lang="zh-CN" altLang="en-US" sz="3200" smtClean="0">
                <a:latin typeface="黑体" pitchFamily="49" charset="-122"/>
                <a:ea typeface="黑体" pitchFamily="49" charset="-122"/>
              </a:rPr>
              <a:t>恰当地</a:t>
            </a:r>
            <a:r>
              <a:rPr lang="zh-CN" altLang="en-US" sz="3200">
                <a:latin typeface="黑体" pitchFamily="49" charset="-122"/>
                <a:ea typeface="黑体" pitchFamily="49" charset="-122"/>
              </a:rPr>
              <a:t>呈现</a:t>
            </a:r>
            <a:r>
              <a:rPr lang="zh-CN" altLang="en-US" sz="3200" smtClean="0">
                <a:latin typeface="黑体" pitchFamily="49" charset="-122"/>
                <a:ea typeface="黑体" pitchFamily="49" charset="-122"/>
              </a:rPr>
              <a:t>出来。</a:t>
            </a:r>
            <a:endParaRPr lang="zh-CN" altLang="en-US" sz="3200">
              <a:latin typeface="黑体" pitchFamily="49" charset="-122"/>
              <a:ea typeface="黑体" pitchFamily="49" charset="-122"/>
            </a:endParaRPr>
          </a:p>
        </p:txBody>
      </p:sp>
      <p:sp>
        <p:nvSpPr>
          <p:cNvPr id="3" name="矩形 2"/>
          <p:cNvSpPr/>
          <p:nvPr/>
        </p:nvSpPr>
        <p:spPr>
          <a:xfrm>
            <a:off x="395536" y="3800385"/>
            <a:ext cx="8802410" cy="715581"/>
          </a:xfrm>
          <a:prstGeom prst="rect">
            <a:avLst/>
          </a:prstGeom>
        </p:spPr>
        <p:txBody>
          <a:bodyPr wrap="none">
            <a:spAutoFit/>
          </a:bodyPr>
          <a:lstStyle/>
          <a:p>
            <a:pPr>
              <a:lnSpc>
                <a:spcPct val="150000"/>
              </a:lnSpc>
            </a:pPr>
            <a:r>
              <a:rPr lang="zh-CN" altLang="en-US" sz="3200">
                <a:latin typeface="黑体" pitchFamily="49" charset="-122"/>
                <a:ea typeface="黑体" pitchFamily="49" charset="-122"/>
              </a:rPr>
              <a:t>要把自己通过研究、分析得出的结论呈现出来。</a:t>
            </a:r>
          </a:p>
        </p:txBody>
      </p:sp>
      <p:grpSp>
        <p:nvGrpSpPr>
          <p:cNvPr id="10" name="组合 9"/>
          <p:cNvGrpSpPr/>
          <p:nvPr/>
        </p:nvGrpSpPr>
        <p:grpSpPr>
          <a:xfrm>
            <a:off x="323528" y="483518"/>
            <a:ext cx="2600492" cy="849753"/>
            <a:chOff x="3815916" y="1644284"/>
            <a:chExt cx="1792909" cy="849753"/>
          </a:xfrm>
        </p:grpSpPr>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l="1474" r="1474"/>
            <a:stretch/>
          </p:blipFill>
          <p:spPr>
            <a:xfrm>
              <a:off x="3815916" y="1779662"/>
              <a:ext cx="1687203" cy="714375"/>
            </a:xfrm>
            <a:prstGeom prst="rect">
              <a:avLst/>
            </a:prstGeom>
          </p:spPr>
        </p:pic>
        <p:sp>
          <p:nvSpPr>
            <p:cNvPr id="12" name="文本框 14"/>
            <p:cNvSpPr txBox="1"/>
            <p:nvPr/>
          </p:nvSpPr>
          <p:spPr>
            <a:xfrm>
              <a:off x="3921622" y="1644284"/>
              <a:ext cx="1687203" cy="793487"/>
            </a:xfrm>
            <a:prstGeom prst="rect">
              <a:avLst/>
            </a:prstGeom>
            <a:noFill/>
          </p:spPr>
          <p:txBody>
            <a:bodyPr wrap="square" rtlCol="0" anchor="t">
              <a:spAutoFit/>
            </a:bodyPr>
            <a:lstStyle/>
            <a:p>
              <a:pPr lvl="0">
                <a:lnSpc>
                  <a:spcPct val="150000"/>
                </a:lnSpc>
              </a:pPr>
              <a:r>
                <a:rPr lang="zh-CN" altLang="en-US" sz="3600" b="1" dirty="0" smtClean="0">
                  <a:solidFill>
                    <a:prstClr val="black"/>
                  </a:solidFill>
                  <a:latin typeface="宋体" panose="02010600030101010101" pitchFamily="2" charset="-122"/>
                  <a:ea typeface="宋体" panose="02010600030101010101" pitchFamily="2" charset="-122"/>
                  <a:cs typeface="微软雅黑" panose="020B0503020204020204" charset="-122"/>
                </a:rPr>
                <a:t>资料整理</a:t>
              </a:r>
              <a:endParaRPr lang="en-US" altLang="zh-CN" sz="3600" b="1" dirty="0">
                <a:solidFill>
                  <a:prstClr val="black"/>
                </a:solidFill>
                <a:latin typeface="宋体" panose="02010600030101010101" pitchFamily="2" charset="-122"/>
                <a:ea typeface="宋体" panose="02010600030101010101" pitchFamily="2" charset="-122"/>
                <a:cs typeface="微软雅黑" panose="020B0503020204020204" charset="-122"/>
              </a:endParaRPr>
            </a:p>
          </p:txBody>
        </p:sp>
      </p:grpSp>
      <p:grpSp>
        <p:nvGrpSpPr>
          <p:cNvPr id="16" name="组合 15"/>
          <p:cNvGrpSpPr/>
          <p:nvPr/>
        </p:nvGrpSpPr>
        <p:grpSpPr>
          <a:xfrm>
            <a:off x="323528" y="2787774"/>
            <a:ext cx="2773322" cy="849753"/>
            <a:chOff x="3815916" y="1644284"/>
            <a:chExt cx="1840702" cy="849753"/>
          </a:xfrm>
        </p:grpSpPr>
        <p:pic>
          <p:nvPicPr>
            <p:cNvPr id="17" name="图片 16"/>
            <p:cNvPicPr>
              <a:picLocks noChangeAspect="1"/>
            </p:cNvPicPr>
            <p:nvPr/>
          </p:nvPicPr>
          <p:blipFill rotWithShape="1">
            <a:blip r:embed="rId2" cstate="print">
              <a:extLst>
                <a:ext uri="{28A0092B-C50C-407E-A947-70E740481C1C}">
                  <a14:useLocalDpi xmlns:a14="http://schemas.microsoft.com/office/drawing/2010/main" val="0"/>
                </a:ext>
              </a:extLst>
            </a:blip>
            <a:srcRect l="1474" r="1474"/>
            <a:stretch/>
          </p:blipFill>
          <p:spPr>
            <a:xfrm>
              <a:off x="3815916" y="1779662"/>
              <a:ext cx="1687203" cy="714375"/>
            </a:xfrm>
            <a:prstGeom prst="rect">
              <a:avLst/>
            </a:prstGeom>
          </p:spPr>
        </p:pic>
        <p:sp>
          <p:nvSpPr>
            <p:cNvPr id="18" name="文本框 17"/>
            <p:cNvSpPr txBox="1"/>
            <p:nvPr/>
          </p:nvSpPr>
          <p:spPr>
            <a:xfrm>
              <a:off x="3969415" y="1644284"/>
              <a:ext cx="1687203" cy="793487"/>
            </a:xfrm>
            <a:prstGeom prst="rect">
              <a:avLst/>
            </a:prstGeom>
            <a:noFill/>
          </p:spPr>
          <p:txBody>
            <a:bodyPr wrap="square" rtlCol="0" anchor="t">
              <a:spAutoFit/>
            </a:bodyPr>
            <a:lstStyle/>
            <a:p>
              <a:pPr lvl="0">
                <a:lnSpc>
                  <a:spcPct val="150000"/>
                </a:lnSpc>
              </a:pPr>
              <a:r>
                <a:rPr lang="zh-CN" altLang="en-US" sz="3600" b="1" dirty="0" smtClean="0">
                  <a:solidFill>
                    <a:prstClr val="black"/>
                  </a:solidFill>
                  <a:latin typeface="宋体" panose="02010600030101010101" pitchFamily="2" charset="-122"/>
                  <a:ea typeface="宋体" panose="02010600030101010101" pitchFamily="2" charset="-122"/>
                  <a:cs typeface="微软雅黑" panose="020B0503020204020204" charset="-122"/>
                </a:rPr>
                <a:t>研究结论</a:t>
              </a:r>
              <a:endParaRPr lang="en-US" altLang="zh-CN" sz="3600" b="1" dirty="0">
                <a:solidFill>
                  <a:prstClr val="black"/>
                </a:solidFill>
                <a:latin typeface="宋体" panose="02010600030101010101" pitchFamily="2" charset="-122"/>
                <a:ea typeface="宋体" panose="02010600030101010101" pitchFamily="2" charset="-122"/>
                <a:cs typeface="微软雅黑" panose="020B0503020204020204" charset="-122"/>
              </a:endParaRPr>
            </a:p>
          </p:txBody>
        </p:sp>
      </p:grpSp>
    </p:spTree>
    <p:extLst>
      <p:ext uri="{BB962C8B-B14F-4D97-AF65-F5344CB8AC3E}">
        <p14:creationId xmlns:p14="http://schemas.microsoft.com/office/powerpoint/2010/main" val="266007662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形标注 1"/>
          <p:cNvSpPr/>
          <p:nvPr/>
        </p:nvSpPr>
        <p:spPr>
          <a:xfrm>
            <a:off x="899795" y="2878296"/>
            <a:ext cx="935990" cy="1944370"/>
          </a:xfrm>
          <a:prstGeom prst="wedgeEllipseCallou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547664" y="483517"/>
            <a:ext cx="6587542" cy="584775"/>
          </a:xfrm>
          <a:prstGeom prst="rect">
            <a:avLst/>
          </a:prstGeom>
        </p:spPr>
        <p:txBody>
          <a:bodyPr wrap="square">
            <a:spAutoFit/>
          </a:bodyPr>
          <a:lstStyle/>
          <a:p>
            <a:r>
              <a:rPr lang="zh-CN" altLang="en-US" sz="3200" smtClean="0">
                <a:latin typeface="黑体" pitchFamily="49" charset="-122"/>
                <a:ea typeface="黑体" pitchFamily="49" charset="-122"/>
                <a:cs typeface="微软雅黑" panose="020B0503020204020204" charset="-122"/>
              </a:rPr>
              <a:t>再来看看还有哪些需要注意的吧！</a:t>
            </a:r>
            <a:endParaRPr lang="zh-CN" altLang="en-US" sz="3200" dirty="0">
              <a:latin typeface="黑体" pitchFamily="49" charset="-122"/>
              <a:ea typeface="黑体" pitchFamily="49" charset="-122"/>
              <a:cs typeface="微软雅黑" panose="020B0503020204020204" charset="-122"/>
            </a:endParaRPr>
          </a:p>
        </p:txBody>
      </p:sp>
      <p:sp>
        <p:nvSpPr>
          <p:cNvPr id="3" name="矩形 2"/>
          <p:cNvSpPr/>
          <p:nvPr/>
        </p:nvSpPr>
        <p:spPr>
          <a:xfrm>
            <a:off x="467545" y="1203598"/>
            <a:ext cx="8208912" cy="1077218"/>
          </a:xfrm>
          <a:prstGeom prst="rect">
            <a:avLst/>
          </a:prstGeom>
          <a:solidFill>
            <a:srgbClr val="00B050">
              <a:alpha val="10000"/>
            </a:srgbClr>
          </a:solidFill>
          <a:ln>
            <a:solidFill>
              <a:srgbClr val="92D050"/>
            </a:solidFill>
            <a:prstDash val="solid"/>
          </a:ln>
        </p:spPr>
        <p:txBody>
          <a:bodyPr wrap="square" rtlCol="0">
            <a:spAutoFit/>
          </a:bodyPr>
          <a:lstStyle/>
          <a:p>
            <a:pPr defTabSz="685800"/>
            <a:r>
              <a:rPr lang="zh-CN" altLang="en-US" sz="3200" b="1" smtClean="0">
                <a:latin typeface="宋体" pitchFamily="2" charset="-122"/>
                <a:ea typeface="宋体" pitchFamily="2" charset="-122"/>
              </a:rPr>
              <a:t>    一般</a:t>
            </a:r>
            <a:r>
              <a:rPr lang="zh-CN" altLang="en-US" sz="3200" b="1">
                <a:latin typeface="宋体" pitchFamily="2" charset="-122"/>
                <a:ea typeface="宋体" pitchFamily="2" charset="-122"/>
              </a:rPr>
              <a:t>用说明性的文字来陈述，语言比较平实。</a:t>
            </a:r>
          </a:p>
        </p:txBody>
      </p:sp>
      <p:sp>
        <p:nvSpPr>
          <p:cNvPr id="7" name="矩形 6"/>
          <p:cNvSpPr/>
          <p:nvPr/>
        </p:nvSpPr>
        <p:spPr>
          <a:xfrm>
            <a:off x="467544" y="2637949"/>
            <a:ext cx="8208912" cy="584775"/>
          </a:xfrm>
          <a:prstGeom prst="rect">
            <a:avLst/>
          </a:prstGeom>
          <a:solidFill>
            <a:srgbClr val="00B050">
              <a:alpha val="10000"/>
            </a:srgbClr>
          </a:solidFill>
          <a:ln>
            <a:solidFill>
              <a:srgbClr val="92D050"/>
            </a:solidFill>
            <a:prstDash val="solid"/>
          </a:ln>
        </p:spPr>
        <p:txBody>
          <a:bodyPr wrap="square" rtlCol="0">
            <a:spAutoFit/>
          </a:bodyPr>
          <a:lstStyle/>
          <a:p>
            <a:pPr defTabSz="685800"/>
            <a:r>
              <a:rPr lang="zh-CN" altLang="en-US" sz="3200" b="1" smtClean="0">
                <a:latin typeface="宋体" pitchFamily="2" charset="-122"/>
                <a:ea typeface="宋体" pitchFamily="2" charset="-122"/>
              </a:rPr>
              <a:t>    写</a:t>
            </a:r>
            <a:r>
              <a:rPr lang="zh-CN" altLang="en-US" sz="3200" b="1">
                <a:latin typeface="宋体" pitchFamily="2" charset="-122"/>
                <a:ea typeface="宋体" pitchFamily="2" charset="-122"/>
              </a:rPr>
              <a:t>的时候，对资料要加以分析和</a:t>
            </a:r>
            <a:r>
              <a:rPr lang="zh-CN" altLang="en-US" sz="3200" b="1" smtClean="0">
                <a:latin typeface="宋体" pitchFamily="2" charset="-122"/>
                <a:ea typeface="宋体" pitchFamily="2" charset="-122"/>
              </a:rPr>
              <a:t>概括。</a:t>
            </a:r>
            <a:endParaRPr lang="zh-CN" altLang="en-US" sz="3200" b="1">
              <a:latin typeface="宋体" pitchFamily="2" charset="-122"/>
              <a:ea typeface="宋体" pitchFamily="2" charset="-122"/>
            </a:endParaRPr>
          </a:p>
        </p:txBody>
      </p:sp>
      <p:sp>
        <p:nvSpPr>
          <p:cNvPr id="4" name="矩形 3"/>
          <p:cNvSpPr/>
          <p:nvPr/>
        </p:nvSpPr>
        <p:spPr>
          <a:xfrm>
            <a:off x="483167" y="3651870"/>
            <a:ext cx="8193289" cy="1077218"/>
          </a:xfrm>
          <a:prstGeom prst="rect">
            <a:avLst/>
          </a:prstGeom>
          <a:solidFill>
            <a:srgbClr val="00B050">
              <a:alpha val="10000"/>
            </a:srgbClr>
          </a:solidFill>
          <a:ln>
            <a:solidFill>
              <a:srgbClr val="92D050"/>
            </a:solidFill>
            <a:prstDash val="solid"/>
          </a:ln>
        </p:spPr>
        <p:txBody>
          <a:bodyPr wrap="square" rtlCol="0">
            <a:spAutoFit/>
          </a:bodyPr>
          <a:lstStyle/>
          <a:p>
            <a:pPr defTabSz="685800"/>
            <a:r>
              <a:rPr lang="zh-CN" altLang="en-US" sz="3200" b="1" smtClean="0">
                <a:latin typeface="宋体" pitchFamily="2" charset="-122"/>
                <a:ea typeface="宋体" pitchFamily="2" charset="-122"/>
              </a:rPr>
              <a:t>    要</a:t>
            </a:r>
            <a:r>
              <a:rPr lang="zh-CN" altLang="en-US" sz="3200" b="1">
                <a:latin typeface="宋体" pitchFamily="2" charset="-122"/>
                <a:ea typeface="宋体" pitchFamily="2" charset="-122"/>
              </a:rPr>
              <a:t>注意“问题的提出” </a:t>
            </a:r>
            <a:r>
              <a:rPr lang="zh-CN" altLang="en-US" sz="3200" b="1" smtClean="0">
                <a:latin typeface="宋体" pitchFamily="2" charset="-122"/>
                <a:ea typeface="宋体" pitchFamily="2" charset="-122"/>
              </a:rPr>
              <a:t>和“结论”两部分的</a:t>
            </a:r>
            <a:r>
              <a:rPr lang="zh-CN" altLang="en-US" sz="3200" b="1">
                <a:latin typeface="宋体" pitchFamily="2" charset="-122"/>
                <a:ea typeface="宋体" pitchFamily="2" charset="-122"/>
              </a:rPr>
              <a:t>紧密</a:t>
            </a:r>
            <a:r>
              <a:rPr lang="zh-CN" altLang="en-US" sz="3200" b="1" smtClean="0">
                <a:latin typeface="宋体" pitchFamily="2" charset="-122"/>
                <a:ea typeface="宋体" pitchFamily="2" charset="-122"/>
              </a:rPr>
              <a:t>关联。</a:t>
            </a:r>
            <a:endParaRPr lang="zh-CN" altLang="en-US" sz="3200" b="1">
              <a:latin typeface="宋体" pitchFamily="2" charset="-122"/>
              <a:ea typeface="宋体" pitchFamily="2" charset="-122"/>
            </a:endParaRPr>
          </a:p>
        </p:txBody>
      </p:sp>
    </p:spTree>
    <p:extLst>
      <p:ext uri="{BB962C8B-B14F-4D97-AF65-F5344CB8AC3E}">
        <p14:creationId xmlns:p14="http://schemas.microsoft.com/office/powerpoint/2010/main" val="99282463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形标注 1"/>
          <p:cNvSpPr/>
          <p:nvPr/>
        </p:nvSpPr>
        <p:spPr>
          <a:xfrm>
            <a:off x="899795" y="2878296"/>
            <a:ext cx="935990" cy="1944370"/>
          </a:xfrm>
          <a:prstGeom prst="wedgeEllipseCallou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926188" y="699542"/>
            <a:ext cx="7246212" cy="1569660"/>
          </a:xfrm>
          <a:prstGeom prst="rect">
            <a:avLst/>
          </a:prstGeom>
          <a:solidFill>
            <a:srgbClr val="00B050">
              <a:alpha val="10000"/>
            </a:srgbClr>
          </a:solidFill>
          <a:ln>
            <a:solidFill>
              <a:srgbClr val="92D050"/>
            </a:solidFill>
            <a:prstDash val="solid"/>
          </a:ln>
        </p:spPr>
        <p:txBody>
          <a:bodyPr wrap="square" rtlCol="0">
            <a:spAutoFit/>
          </a:bodyPr>
          <a:lstStyle/>
          <a:p>
            <a:pPr defTabSz="685800">
              <a:lnSpc>
                <a:spcPct val="150000"/>
              </a:lnSpc>
            </a:pPr>
            <a:r>
              <a:rPr lang="zh-CN" altLang="en-US" sz="3200" b="1" smtClean="0">
                <a:latin typeface="宋体" pitchFamily="2" charset="-122"/>
                <a:ea typeface="宋体" pitchFamily="2" charset="-122"/>
              </a:rPr>
              <a:t>    结论</a:t>
            </a:r>
            <a:r>
              <a:rPr lang="zh-CN" altLang="en-US" sz="3200" b="1">
                <a:latin typeface="宋体" pitchFamily="2" charset="-122"/>
                <a:ea typeface="宋体" pitchFamily="2" charset="-122"/>
              </a:rPr>
              <a:t>是在认真分析相关资料的基础上形成的，不应带有想象和夸张的</a:t>
            </a:r>
            <a:r>
              <a:rPr lang="zh-CN" altLang="en-US" sz="3200" b="1" smtClean="0">
                <a:latin typeface="宋体" pitchFamily="2" charset="-122"/>
                <a:ea typeface="宋体" pitchFamily="2" charset="-122"/>
              </a:rPr>
              <a:t>成分。</a:t>
            </a:r>
            <a:endParaRPr lang="zh-CN" altLang="en-US" sz="3200" b="1">
              <a:latin typeface="宋体" pitchFamily="2" charset="-122"/>
              <a:ea typeface="宋体" pitchFamily="2" charset="-122"/>
            </a:endParaRPr>
          </a:p>
        </p:txBody>
      </p:sp>
      <p:sp>
        <p:nvSpPr>
          <p:cNvPr id="8" name="矩形 7"/>
          <p:cNvSpPr/>
          <p:nvPr/>
        </p:nvSpPr>
        <p:spPr>
          <a:xfrm>
            <a:off x="926188" y="2773690"/>
            <a:ext cx="7246212" cy="1569660"/>
          </a:xfrm>
          <a:prstGeom prst="rect">
            <a:avLst/>
          </a:prstGeom>
          <a:solidFill>
            <a:srgbClr val="00B050">
              <a:alpha val="10000"/>
            </a:srgbClr>
          </a:solidFill>
          <a:ln>
            <a:solidFill>
              <a:srgbClr val="92D050"/>
            </a:solidFill>
            <a:prstDash val="solid"/>
          </a:ln>
        </p:spPr>
        <p:txBody>
          <a:bodyPr wrap="square" rtlCol="0">
            <a:spAutoFit/>
          </a:bodyPr>
          <a:lstStyle/>
          <a:p>
            <a:pPr defTabSz="685800">
              <a:lnSpc>
                <a:spcPct val="150000"/>
              </a:lnSpc>
            </a:pPr>
            <a:r>
              <a:rPr lang="zh-CN" altLang="en-US" sz="3200" b="1" smtClean="0">
                <a:latin typeface="宋体" pitchFamily="2" charset="-122"/>
                <a:ea typeface="宋体" pitchFamily="2" charset="-122"/>
              </a:rPr>
              <a:t>    还</a:t>
            </a:r>
            <a:r>
              <a:rPr lang="zh-CN" altLang="en-US" sz="3200" b="1">
                <a:latin typeface="宋体" pitchFamily="2" charset="-122"/>
                <a:ea typeface="宋体" pitchFamily="2" charset="-122"/>
              </a:rPr>
              <a:t>可以根据需要，</a:t>
            </a:r>
            <a:r>
              <a:rPr lang="zh-CN" altLang="en-US" sz="3200" b="1" smtClean="0">
                <a:latin typeface="宋体" pitchFamily="2" charset="-122"/>
                <a:ea typeface="宋体" pitchFamily="2" charset="-122"/>
              </a:rPr>
              <a:t>插入表格</a:t>
            </a:r>
            <a:r>
              <a:rPr lang="zh-CN" altLang="en-US" sz="3200" b="1">
                <a:latin typeface="宋体" pitchFamily="2" charset="-122"/>
                <a:ea typeface="宋体" pitchFamily="2" charset="-122"/>
              </a:rPr>
              <a:t>、图示等，让读者一目了然</a:t>
            </a:r>
            <a:r>
              <a:rPr lang="zh-CN" altLang="en-US" sz="3200" b="1" smtClean="0">
                <a:latin typeface="宋体" pitchFamily="2" charset="-122"/>
                <a:ea typeface="宋体" pitchFamily="2" charset="-122"/>
              </a:rPr>
              <a:t>。 </a:t>
            </a:r>
            <a:endParaRPr lang="zh-CN" altLang="en-US" sz="3200" b="1">
              <a:latin typeface="宋体" pitchFamily="2" charset="-122"/>
              <a:ea typeface="宋体" pitchFamily="2" charset="-122"/>
            </a:endParaRPr>
          </a:p>
        </p:txBody>
      </p:sp>
    </p:spTree>
    <p:extLst>
      <p:ext uri="{BB962C8B-B14F-4D97-AF65-F5344CB8AC3E}">
        <p14:creationId xmlns:p14="http://schemas.microsoft.com/office/powerpoint/2010/main" val="240055198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2483768" y="1923678"/>
            <a:ext cx="4032448" cy="2686618"/>
          </a:xfrm>
          <a:prstGeom prst="ellipse">
            <a:avLst/>
          </a:prstGeom>
        </p:spPr>
      </p:pic>
      <p:sp>
        <p:nvSpPr>
          <p:cNvPr id="5" name="矩形 4"/>
          <p:cNvSpPr/>
          <p:nvPr/>
        </p:nvSpPr>
        <p:spPr>
          <a:xfrm>
            <a:off x="323528" y="325418"/>
            <a:ext cx="8640960" cy="1454244"/>
          </a:xfrm>
          <a:prstGeom prst="rect">
            <a:avLst/>
          </a:prstGeom>
        </p:spPr>
        <p:txBody>
          <a:bodyPr wrap="square">
            <a:spAutoFit/>
          </a:bodyPr>
          <a:lstStyle/>
          <a:p>
            <a:pPr>
              <a:lnSpc>
                <a:spcPct val="150000"/>
              </a:lnSpc>
            </a:pPr>
            <a:r>
              <a:rPr lang="zh-CN" altLang="en-US" sz="3200" smtClean="0">
                <a:latin typeface="黑体" pitchFamily="49" charset="-122"/>
                <a:ea typeface="黑体" pitchFamily="49" charset="-122"/>
              </a:rPr>
              <a:t>    下面，请同学们根据自己搜集的资料或调查的情况，写简单的研究性报告吧！</a:t>
            </a:r>
            <a:endParaRPr lang="zh-CN" altLang="en-US" sz="3200" dirty="0">
              <a:latin typeface="黑体" pitchFamily="49" charset="-122"/>
              <a:ea typeface="黑体" pitchFamily="49" charset="-122"/>
            </a:endParaRPr>
          </a:p>
        </p:txBody>
      </p:sp>
    </p:spTree>
    <p:extLst>
      <p:ext uri="{BB962C8B-B14F-4D97-AF65-F5344CB8AC3E}">
        <p14:creationId xmlns:p14="http://schemas.microsoft.com/office/powerpoint/2010/main" val="677073400"/>
      </p:ext>
    </p:extLst>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166"/>
            <a:ext cx="9144000" cy="522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512" y="278230"/>
            <a:ext cx="1629583" cy="378638"/>
          </a:xfrm>
          <a:prstGeom prst="rect">
            <a:avLst/>
          </a:prstGeom>
          <a:ln>
            <a:noFill/>
          </a:ln>
          <a:effectLst>
            <a:outerShdw blurRad="292100" dist="139700" dir="2700000" algn="tl" rotWithShape="0">
              <a:srgbClr val="333333">
                <a:alpha val="65000"/>
              </a:srgbClr>
            </a:outerShdw>
          </a:effectLst>
        </p:spPr>
      </p:pic>
      <p:sp>
        <p:nvSpPr>
          <p:cNvPr id="14" name="文本框 14">
            <a:hlinkClick r:id="" action="ppaction://noaction"/>
          </p:cNvPr>
          <p:cNvSpPr txBox="1"/>
          <p:nvPr/>
        </p:nvSpPr>
        <p:spPr>
          <a:xfrm>
            <a:off x="179512" y="267494"/>
            <a:ext cx="1231486" cy="400110"/>
          </a:xfrm>
          <a:prstGeom prst="rect">
            <a:avLst/>
          </a:prstGeom>
          <a:noFill/>
        </p:spPr>
        <p:txBody>
          <a:bodyPr wrap="square" rtlCol="0">
            <a:spAutoFit/>
          </a:bodyPr>
          <a:lstStyle/>
          <a:p>
            <a:pPr algn="ctr"/>
            <a:r>
              <a:rPr kumimoji="1" lang="zh-CN" altLang="en-US" sz="2000" smtClean="0">
                <a:solidFill>
                  <a:prstClr val="white"/>
                </a:solidFill>
                <a:ea typeface="黑体" panose="02010609060101010101" pitchFamily="49" charset="-122"/>
              </a:rPr>
              <a:t>第四课时</a:t>
            </a:r>
            <a:endParaRPr kumimoji="1" lang="zh-CN" altLang="en-US" sz="2000" dirty="0">
              <a:solidFill>
                <a:prstClr val="white"/>
              </a:solidFill>
              <a:ea typeface="黑体" panose="02010609060101010101" pitchFamily="49" charset="-122"/>
            </a:endParaRPr>
          </a:p>
        </p:txBody>
      </p:sp>
      <p:sp>
        <p:nvSpPr>
          <p:cNvPr id="16" name="矩形 15"/>
          <p:cNvSpPr/>
          <p:nvPr/>
        </p:nvSpPr>
        <p:spPr>
          <a:xfrm>
            <a:off x="683568" y="1578154"/>
            <a:ext cx="7668100" cy="1569660"/>
          </a:xfrm>
          <a:prstGeom prst="rect">
            <a:avLst/>
          </a:prstGeom>
        </p:spPr>
        <p:txBody>
          <a:bodyPr wrap="square">
            <a:spAutoFit/>
          </a:bodyPr>
          <a:lstStyle/>
          <a:p>
            <a:pPr>
              <a:lnSpc>
                <a:spcPct val="150000"/>
              </a:lnSpc>
            </a:pPr>
            <a:r>
              <a:rPr lang="zh-CN" altLang="en-US" sz="3200" b="1" smtClean="0">
                <a:solidFill>
                  <a:schemeClr val="bg1"/>
                </a:solidFill>
                <a:latin typeface="黑体" pitchFamily="49" charset="-122"/>
                <a:ea typeface="黑体" pitchFamily="49" charset="-122"/>
              </a:rPr>
              <a:t>    </a:t>
            </a:r>
            <a:r>
              <a:rPr lang="zh-CN" altLang="en-US" sz="3200" b="1">
                <a:solidFill>
                  <a:schemeClr val="bg1"/>
                </a:solidFill>
                <a:latin typeface="黑体" pitchFamily="49" charset="-122"/>
                <a:ea typeface="黑体" pitchFamily="49" charset="-122"/>
              </a:rPr>
              <a:t>你</a:t>
            </a:r>
            <a:r>
              <a:rPr lang="zh-CN" altLang="en-US" sz="3200" b="1" smtClean="0">
                <a:solidFill>
                  <a:schemeClr val="bg1"/>
                </a:solidFill>
                <a:latin typeface="黑体" pitchFamily="49" charset="-122"/>
                <a:ea typeface="黑体" pitchFamily="49" charset="-122"/>
              </a:rPr>
              <a:t>的研究报告写得怎么样？这节课我们就来展示一下自己的报告吧！</a:t>
            </a:r>
            <a:endParaRPr lang="zh-CN" altLang="en-US" sz="3200" b="1" dirty="0">
              <a:solidFill>
                <a:schemeClr val="bg1"/>
              </a:solidFill>
              <a:latin typeface="黑体" pitchFamily="49" charset="-122"/>
              <a:ea typeface="黑体" pitchFamily="49" charset="-122"/>
            </a:endParaRPr>
          </a:p>
        </p:txBody>
      </p:sp>
    </p:spTree>
    <p:extLst>
      <p:ext uri="{BB962C8B-B14F-4D97-AF65-F5344CB8AC3E}">
        <p14:creationId xmlns:p14="http://schemas.microsoft.com/office/powerpoint/2010/main" val="986968909"/>
      </p:ext>
    </p:extLst>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26128" y="411510"/>
            <a:ext cx="2481672" cy="561692"/>
            <a:chOff x="179512" y="411510"/>
            <a:chExt cx="2481672" cy="561692"/>
          </a:xfrm>
        </p:grpSpPr>
        <p:sp>
          <p:nvSpPr>
            <p:cNvPr id="12" name="文本框 14"/>
            <p:cNvSpPr txBox="1"/>
            <p:nvPr/>
          </p:nvSpPr>
          <p:spPr>
            <a:xfrm>
              <a:off x="624427" y="411510"/>
              <a:ext cx="2036757" cy="561692"/>
            </a:xfrm>
            <a:prstGeom prst="rect">
              <a:avLst/>
            </a:prstGeom>
            <a:noFill/>
          </p:spPr>
          <p:txBody>
            <a:bodyPr wrap="square" lIns="68580" tIns="34290" rIns="68580" bIns="34290" rtlCol="0">
              <a:spAutoFit/>
            </a:bodyPr>
            <a:lstStyle/>
            <a:p>
              <a:r>
                <a:rPr lang="zh-CN" altLang="en-US" sz="3200" b="1" smtClean="0">
                  <a:solidFill>
                    <a:srgbClr val="875000"/>
                  </a:solidFill>
                  <a:latin typeface="幼圆" panose="02010509060101010101" pitchFamily="49" charset="-122"/>
                  <a:ea typeface="幼圆" panose="02010509060101010101" pitchFamily="49" charset="-122"/>
                </a:rPr>
                <a:t>学习目标</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464187"/>
              <a:ext cx="366860" cy="456338"/>
            </a:xfrm>
            <a:prstGeom prst="rect">
              <a:avLst/>
            </a:prstGeom>
          </p:spPr>
        </p:pic>
      </p:grpSp>
      <p:sp>
        <p:nvSpPr>
          <p:cNvPr id="14" name="矩形 13"/>
          <p:cNvSpPr/>
          <p:nvPr/>
        </p:nvSpPr>
        <p:spPr>
          <a:xfrm>
            <a:off x="1043608" y="1779662"/>
            <a:ext cx="6507783" cy="769441"/>
          </a:xfrm>
          <a:prstGeom prst="rect">
            <a:avLst/>
          </a:prstGeom>
        </p:spPr>
        <p:txBody>
          <a:bodyPr wrap="square">
            <a:spAutoFit/>
          </a:bodyPr>
          <a:lstStyle/>
          <a:p>
            <a:pPr>
              <a:lnSpc>
                <a:spcPct val="110000"/>
              </a:lnSpc>
              <a:defRPr/>
            </a:pPr>
            <a:r>
              <a:rPr lang="en-US" altLang="zh-CN" sz="4000" b="1" kern="0" smtClean="0">
                <a:latin typeface="宋体" panose="02010600030101010101" pitchFamily="2" charset="-122"/>
                <a:ea typeface="宋体" panose="02010600030101010101" pitchFamily="2" charset="-122"/>
              </a:rPr>
              <a:t>    </a:t>
            </a:r>
            <a:r>
              <a:rPr lang="zh-CN" altLang="en-US" sz="4000" b="1" kern="0" smtClean="0">
                <a:latin typeface="宋体" panose="02010600030101010101" pitchFamily="2" charset="-122"/>
                <a:ea typeface="宋体" panose="02010600030101010101" pitchFamily="2" charset="-122"/>
              </a:rPr>
              <a:t>展示</a:t>
            </a:r>
            <a:r>
              <a:rPr lang="zh-CN" altLang="en-US" sz="4000" b="1" kern="0">
                <a:latin typeface="宋体" panose="02010600030101010101" pitchFamily="2" charset="-122"/>
                <a:ea typeface="宋体" panose="02010600030101010101" pitchFamily="2" charset="-122"/>
              </a:rPr>
              <a:t>、交流研究报告</a:t>
            </a:r>
            <a:r>
              <a:rPr lang="zh-CN" altLang="en-US" sz="4000" b="1" kern="0" smtClean="0">
                <a:latin typeface="宋体" panose="02010600030101010101" pitchFamily="2" charset="-122"/>
                <a:ea typeface="宋体" panose="02010600030101010101" pitchFamily="2" charset="-122"/>
              </a:rPr>
              <a:t>。</a:t>
            </a:r>
            <a:endParaRPr lang="zh-CN" altLang="en-US" sz="40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728378251"/>
      </p:ext>
    </p:extLst>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形标注 1"/>
          <p:cNvSpPr/>
          <p:nvPr/>
        </p:nvSpPr>
        <p:spPr>
          <a:xfrm>
            <a:off x="899795" y="2878296"/>
            <a:ext cx="935990" cy="1944370"/>
          </a:xfrm>
          <a:prstGeom prst="wedgeEllipseCallou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3529" y="433661"/>
            <a:ext cx="8496944" cy="1922065"/>
          </a:xfrm>
          <a:prstGeom prst="rect">
            <a:avLst/>
          </a:prstGeom>
        </p:spPr>
        <p:txBody>
          <a:bodyPr wrap="square">
            <a:spAutoFit/>
          </a:bodyPr>
          <a:lstStyle/>
          <a:p>
            <a:pPr>
              <a:lnSpc>
                <a:spcPct val="130000"/>
              </a:lnSpc>
            </a:pPr>
            <a:r>
              <a:rPr lang="zh-CN" altLang="en-US" sz="3200" smtClean="0">
                <a:latin typeface="黑体" pitchFamily="49" charset="-122"/>
                <a:ea typeface="黑体" pitchFamily="49" charset="-122"/>
              </a:rPr>
              <a:t>    我们先在小组内交流自己写的研究报告吧，可以从研究报告的内容、体例、语言等方面展开自评、互评并完善自己的研究报告。</a:t>
            </a:r>
            <a:endParaRPr lang="zh-CN" altLang="en-US" sz="3200" dirty="0">
              <a:latin typeface="黑体" pitchFamily="49" charset="-122"/>
              <a:ea typeface="黑体" pitchFamily="49" charset="-122"/>
            </a:endParaRPr>
          </a:p>
        </p:txBody>
      </p:sp>
      <p:pic>
        <p:nvPicPr>
          <p:cNvPr id="7" name="Picture 2" descr="http://image.shedunews.com/2013/4/10/m_505811_dc1ca6e1-bf97-4a42-9dcc-b8c7feb72ef0.jpg"/>
          <p:cNvPicPr>
            <a:picLocks noChangeAspect="1" noChangeArrowheads="1"/>
          </p:cNvPicPr>
          <p:nvPr/>
        </p:nvPicPr>
        <p:blipFill>
          <a:blip r:embed="rId2" cstate="print"/>
          <a:srcRect t="12672"/>
          <a:stretch>
            <a:fillRect/>
          </a:stretch>
        </p:blipFill>
        <p:spPr bwMode="auto">
          <a:xfrm>
            <a:off x="1835696" y="2571750"/>
            <a:ext cx="5242006" cy="2232248"/>
          </a:xfrm>
          <a:prstGeom prst="ellipse">
            <a:avLst/>
          </a:prstGeom>
          <a:noFill/>
        </p:spPr>
      </p:pic>
    </p:spTree>
    <p:extLst>
      <p:ext uri="{BB962C8B-B14F-4D97-AF65-F5344CB8AC3E}">
        <p14:creationId xmlns:p14="http://schemas.microsoft.com/office/powerpoint/2010/main" val="2601361210"/>
      </p:ext>
    </p:extLst>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形标注 1"/>
          <p:cNvSpPr/>
          <p:nvPr/>
        </p:nvSpPr>
        <p:spPr>
          <a:xfrm>
            <a:off x="899795" y="2878296"/>
            <a:ext cx="935990" cy="1944370"/>
          </a:xfrm>
          <a:prstGeom prst="wedgeEllipseCallou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792487" y="1347614"/>
            <a:ext cx="5256584" cy="1754326"/>
          </a:xfrm>
          <a:prstGeom prst="rect">
            <a:avLst/>
          </a:prstGeom>
        </p:spPr>
        <p:txBody>
          <a:bodyPr wrap="square">
            <a:spAutoFit/>
          </a:bodyPr>
          <a:lstStyle/>
          <a:p>
            <a:pPr>
              <a:lnSpc>
                <a:spcPct val="150000"/>
              </a:lnSpc>
            </a:pPr>
            <a:r>
              <a:rPr lang="zh-CN" altLang="en-US" sz="3600" smtClean="0">
                <a:latin typeface="黑体" pitchFamily="49" charset="-122"/>
                <a:ea typeface="黑体" pitchFamily="49" charset="-122"/>
              </a:rPr>
              <a:t>    一起来讨论交流展示研究报告有哪些形式吧！</a:t>
            </a:r>
            <a:endParaRPr lang="zh-CN" altLang="en-US" sz="3600" dirty="0">
              <a:latin typeface="黑体" pitchFamily="49" charset="-122"/>
              <a:ea typeface="黑体" pitchFamily="49"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6141" y="1189810"/>
            <a:ext cx="1859288" cy="2665486"/>
          </a:xfrm>
          <a:prstGeom prst="rect">
            <a:avLst/>
          </a:prstGeom>
        </p:spPr>
      </p:pic>
    </p:spTree>
    <p:extLst>
      <p:ext uri="{BB962C8B-B14F-4D97-AF65-F5344CB8AC3E}">
        <p14:creationId xmlns:p14="http://schemas.microsoft.com/office/powerpoint/2010/main" val="2576029056"/>
      </p:ext>
    </p:extLst>
  </p:cSld>
  <p:clrMapOvr>
    <a:masterClrMapping/>
  </p:clrMapOvr>
  <p:transition spd="slow"/>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2688134" y="700628"/>
            <a:ext cx="3744416" cy="646986"/>
          </a:xfrm>
          <a:prstGeom prst="roundRect">
            <a:avLst/>
          </a:prstGeom>
          <a:solidFill>
            <a:srgbClr val="00B050">
              <a:alpha val="10000"/>
            </a:srgbClr>
          </a:solidFill>
          <a:ln>
            <a:solidFill>
              <a:srgbClr val="92D050"/>
            </a:solidFill>
            <a:prstDash val="solid"/>
          </a:ln>
        </p:spPr>
        <p:txBody>
          <a:bodyPr wrap="square" rtlCol="0">
            <a:spAutoFit/>
          </a:bodyPr>
          <a:lstStyle/>
          <a:p>
            <a:pPr algn="ctr" defTabSz="685800"/>
            <a:r>
              <a:rPr lang="zh-CN" altLang="en-US" sz="3200" b="1" spc="-60" smtClean="0">
                <a:latin typeface="宋体" pitchFamily="2" charset="-122"/>
                <a:ea typeface="宋体" pitchFamily="2" charset="-122"/>
              </a:rPr>
              <a:t>开展</a:t>
            </a:r>
            <a:r>
              <a:rPr lang="zh-CN" altLang="en-US" sz="3200" b="1" spc="-60">
                <a:latin typeface="宋体" pitchFamily="2" charset="-122"/>
                <a:ea typeface="宋体" pitchFamily="2" charset="-122"/>
              </a:rPr>
              <a:t>研究报告</a:t>
            </a:r>
            <a:r>
              <a:rPr lang="zh-CN" altLang="en-US" sz="3200" b="1" spc="-60" smtClean="0">
                <a:latin typeface="宋体" pitchFamily="2" charset="-122"/>
                <a:ea typeface="宋体" pitchFamily="2" charset="-122"/>
              </a:rPr>
              <a:t>展览</a:t>
            </a:r>
            <a:endParaRPr lang="zh-CN" altLang="en-US" sz="3200" b="1" spc="-60">
              <a:solidFill>
                <a:schemeClr val="tx1"/>
              </a:solidFill>
              <a:latin typeface="宋体" pitchFamily="2" charset="-122"/>
              <a:ea typeface="宋体" pitchFamily="2" charset="-122"/>
            </a:endParaRPr>
          </a:p>
        </p:txBody>
      </p:sp>
      <p:grpSp>
        <p:nvGrpSpPr>
          <p:cNvPr id="4" name="组合 3"/>
          <p:cNvGrpSpPr/>
          <p:nvPr/>
        </p:nvGrpSpPr>
        <p:grpSpPr>
          <a:xfrm>
            <a:off x="467544" y="1371940"/>
            <a:ext cx="3696754" cy="3318240"/>
            <a:chOff x="467544" y="1371940"/>
            <a:chExt cx="3696754" cy="3318240"/>
          </a:xfrm>
        </p:grpSpPr>
        <p:sp>
          <p:nvSpPr>
            <p:cNvPr id="3" name="矩形 2"/>
            <p:cNvSpPr/>
            <p:nvPr/>
          </p:nvSpPr>
          <p:spPr>
            <a:xfrm>
              <a:off x="467544" y="1889413"/>
              <a:ext cx="3696754" cy="2800767"/>
            </a:xfrm>
            <a:prstGeom prst="rect">
              <a:avLst/>
            </a:prstGeom>
            <a:ln w="12700">
              <a:solidFill>
                <a:srgbClr val="00B050"/>
              </a:solidFill>
              <a:prstDash val="sysDash"/>
            </a:ln>
          </p:spPr>
          <p:txBody>
            <a:bodyPr wrap="square">
              <a:spAutoFit/>
            </a:bodyPr>
            <a:lstStyle/>
            <a:p>
              <a:pPr lvl="0" defTabSz="685800">
                <a:lnSpc>
                  <a:spcPct val="110000"/>
                </a:lnSpc>
              </a:pPr>
              <a:r>
                <a:rPr lang="zh-CN" altLang="en-US" sz="3200" b="1" spc="-60" smtClean="0">
                  <a:solidFill>
                    <a:prstClr val="black"/>
                  </a:solidFill>
                  <a:latin typeface="宋体" pitchFamily="2" charset="-122"/>
                  <a:ea typeface="宋体" pitchFamily="2" charset="-122"/>
                </a:rPr>
                <a:t>    先</a:t>
              </a:r>
              <a:r>
                <a:rPr lang="zh-CN" altLang="en-US" sz="3200" b="1" spc="-60">
                  <a:solidFill>
                    <a:prstClr val="black"/>
                  </a:solidFill>
                  <a:latin typeface="宋体" pitchFamily="2" charset="-122"/>
                  <a:ea typeface="宋体" pitchFamily="2" charset="-122"/>
                </a:rPr>
                <a:t>在组内评议，推选出一篇优秀的研究报告，张贴在教室宣传栏进行</a:t>
              </a:r>
              <a:r>
                <a:rPr lang="zh-CN" altLang="en-US" sz="3200" b="1" spc="-60" smtClean="0">
                  <a:solidFill>
                    <a:prstClr val="black"/>
                  </a:solidFill>
                  <a:latin typeface="宋体" pitchFamily="2" charset="-122"/>
                  <a:ea typeface="宋体" pitchFamily="2" charset="-122"/>
                </a:rPr>
                <a:t>展示。</a:t>
              </a:r>
              <a:endParaRPr lang="zh-CN" altLang="en-US" sz="3200" b="1" spc="-60">
                <a:solidFill>
                  <a:prstClr val="black"/>
                </a:solidFill>
                <a:latin typeface="宋体" pitchFamily="2" charset="-122"/>
                <a:ea typeface="宋体" pitchFamily="2" charset="-122"/>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1371940"/>
              <a:ext cx="504056" cy="52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 name="组合 5"/>
          <p:cNvGrpSpPr/>
          <p:nvPr/>
        </p:nvGrpSpPr>
        <p:grpSpPr>
          <a:xfrm>
            <a:off x="4860032" y="1347614"/>
            <a:ext cx="3888432" cy="3342566"/>
            <a:chOff x="4860032" y="1347614"/>
            <a:chExt cx="3888432" cy="3342566"/>
          </a:xfrm>
        </p:grpSpPr>
        <p:sp>
          <p:nvSpPr>
            <p:cNvPr id="2" name="矩形 1"/>
            <p:cNvSpPr/>
            <p:nvPr/>
          </p:nvSpPr>
          <p:spPr>
            <a:xfrm>
              <a:off x="4860032" y="1889413"/>
              <a:ext cx="3888432" cy="2800767"/>
            </a:xfrm>
            <a:prstGeom prst="rect">
              <a:avLst/>
            </a:prstGeom>
            <a:ln w="12700">
              <a:solidFill>
                <a:srgbClr val="00B050"/>
              </a:solidFill>
              <a:prstDash val="sysDash"/>
            </a:ln>
          </p:spPr>
          <p:txBody>
            <a:bodyPr wrap="square">
              <a:spAutoFit/>
            </a:bodyPr>
            <a:lstStyle/>
            <a:p>
              <a:pPr defTabSz="685800">
                <a:lnSpc>
                  <a:spcPct val="110000"/>
                </a:lnSpc>
              </a:pPr>
              <a:r>
                <a:rPr lang="zh-CN" altLang="en-US" sz="3200" b="1" spc="-60">
                  <a:solidFill>
                    <a:prstClr val="black"/>
                  </a:solidFill>
                  <a:latin typeface="宋体" pitchFamily="2" charset="-122"/>
                  <a:ea typeface="宋体" pitchFamily="2" charset="-122"/>
                </a:rPr>
                <a:t>    选择一个集中的时间，每个小组一个展台，展出所有同学的研究报告及相关资料等。</a:t>
              </a:r>
            </a:p>
          </p:txBody>
        </p:sp>
        <p:pic>
          <p:nvPicPr>
            <p:cNvPr id="1027" name="Picture 3"/>
            <p:cNvPicPr>
              <a:picLocks noChangeAspect="1" noChangeArrowheads="1"/>
            </p:cNvPicPr>
            <p:nvPr/>
          </p:nvPicPr>
          <p:blipFill>
            <a:blip r:embed="rId4" cstate="print">
              <a:duotone>
                <a:schemeClr val="accent6">
                  <a:shade val="45000"/>
                  <a:satMod val="135000"/>
                </a:schemeClr>
                <a:prstClr val="white"/>
              </a:duotone>
              <a:extLst>
                <a:ext uri="{BEBA8EAE-BF5A-486C-A8C5-ECC9F3942E4B}">
                  <a14:imgProps xmlns:a14="http://schemas.microsoft.com/office/drawing/2010/main">
                    <a14:imgLayer r:embed="rId5">
                      <a14:imgEffect>
                        <a14:backgroundRemoval t="0" b="100000" l="0" r="100000">
                          <a14:foregroundMark x1="23318" y1="18947" x2="23318" y2="18947"/>
                          <a14:foregroundMark x1="41256" y1="22105" x2="88789" y2="23158"/>
                          <a14:foregroundMark x1="95067" y1="33684" x2="91480" y2="84211"/>
                          <a14:foregroundMark x1="12556" y1="36842" x2="14350" y2="77895"/>
                          <a14:foregroundMark x1="17937" y1="88947" x2="86099" y2="88947"/>
                          <a14:foregroundMark x1="87892" y1="82632" x2="86996" y2="31053"/>
                          <a14:foregroundMark x1="84305" y1="23684" x2="17937" y2="26842"/>
                        </a14:backgroundRemoval>
                      </a14:imgEffect>
                    </a14:imgLayer>
                  </a14:imgProps>
                </a:ext>
                <a:ext uri="{28A0092B-C50C-407E-A947-70E740481C1C}">
                  <a14:useLocalDpi xmlns:a14="http://schemas.microsoft.com/office/drawing/2010/main" val="0"/>
                </a:ext>
              </a:extLst>
            </a:blip>
            <a:srcRect/>
            <a:stretch>
              <a:fillRect/>
            </a:stretch>
          </p:blipFill>
          <p:spPr bwMode="auto">
            <a:xfrm>
              <a:off x="8073268" y="1347614"/>
              <a:ext cx="675196" cy="575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80075131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形标注 1"/>
          <p:cNvSpPr/>
          <p:nvPr/>
        </p:nvSpPr>
        <p:spPr>
          <a:xfrm>
            <a:off x="899795" y="2878296"/>
            <a:ext cx="935990" cy="1944370"/>
          </a:xfrm>
          <a:prstGeom prst="wedgeEllipseCallou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1606557"/>
            <a:ext cx="1774182" cy="2543477"/>
          </a:xfrm>
          <a:prstGeom prst="rect">
            <a:avLst/>
          </a:prstGeom>
        </p:spPr>
      </p:pic>
      <p:sp>
        <p:nvSpPr>
          <p:cNvPr id="8" name="矩形 7"/>
          <p:cNvSpPr/>
          <p:nvPr/>
        </p:nvSpPr>
        <p:spPr>
          <a:xfrm>
            <a:off x="2160687" y="699542"/>
            <a:ext cx="6587542" cy="3785652"/>
          </a:xfrm>
          <a:prstGeom prst="rect">
            <a:avLst/>
          </a:prstGeom>
        </p:spPr>
        <p:txBody>
          <a:bodyPr wrap="square">
            <a:spAutoFit/>
          </a:bodyPr>
          <a:lstStyle/>
          <a:p>
            <a:pPr>
              <a:lnSpc>
                <a:spcPct val="150000"/>
              </a:lnSpc>
            </a:pPr>
            <a:r>
              <a:rPr lang="zh-CN" altLang="en-US" sz="3200" smtClean="0">
                <a:latin typeface="黑体" pitchFamily="49" charset="-122"/>
                <a:ea typeface="黑体" pitchFamily="49" charset="-122"/>
                <a:cs typeface="微软雅黑" panose="020B0503020204020204" charset="-122"/>
              </a:rPr>
              <a:t>    默读“阅读材料”</a:t>
            </a:r>
            <a:r>
              <a:rPr lang="zh-CN" altLang="en-US" sz="3200" dirty="0" smtClean="0">
                <a:latin typeface="黑体" pitchFamily="49" charset="-122"/>
                <a:ea typeface="黑体" pitchFamily="49" charset="-122"/>
                <a:cs typeface="微软雅黑" panose="020B0503020204020204" charset="-122"/>
              </a:rPr>
              <a:t>，边读边</a:t>
            </a:r>
            <a:r>
              <a:rPr lang="zh-CN" altLang="en-US" sz="3200" dirty="0">
                <a:latin typeface="黑体" pitchFamily="49" charset="-122"/>
                <a:ea typeface="黑体" pitchFamily="49" charset="-122"/>
                <a:cs typeface="微软雅黑" panose="020B0503020204020204" charset="-122"/>
              </a:rPr>
              <a:t>思考：材料介绍了汉字哪些方面的</a:t>
            </a:r>
            <a:r>
              <a:rPr lang="zh-CN" altLang="en-US" sz="3200">
                <a:latin typeface="黑体" pitchFamily="49" charset="-122"/>
                <a:ea typeface="黑体" pitchFamily="49" charset="-122"/>
                <a:cs typeface="微软雅黑" panose="020B0503020204020204" charset="-122"/>
              </a:rPr>
              <a:t>历史</a:t>
            </a:r>
            <a:r>
              <a:rPr lang="zh-CN" altLang="en-US" sz="3200" smtClean="0">
                <a:latin typeface="黑体" pitchFamily="49" charset="-122"/>
                <a:ea typeface="黑体" pitchFamily="49" charset="-122"/>
                <a:cs typeface="微软雅黑" panose="020B0503020204020204" charset="-122"/>
              </a:rPr>
              <a:t>？通过什么方式呈现了汉字</a:t>
            </a:r>
            <a:r>
              <a:rPr lang="zh-CN" altLang="en-US" sz="3200" dirty="0">
                <a:latin typeface="黑体" pitchFamily="49" charset="-122"/>
                <a:ea typeface="黑体" pitchFamily="49" charset="-122"/>
                <a:cs typeface="微软雅黑" panose="020B0503020204020204" charset="-122"/>
              </a:rPr>
              <a:t>书法艺术？为什么要调查不规范汉字的使用情况？</a:t>
            </a:r>
          </a:p>
        </p:txBody>
      </p:sp>
    </p:spTree>
    <p:extLst>
      <p:ext uri="{BB962C8B-B14F-4D97-AF65-F5344CB8AC3E}">
        <p14:creationId xmlns:p14="http://schemas.microsoft.com/office/powerpoint/2010/main" val="4207332070"/>
      </p:ext>
    </p:extLst>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79512" y="552621"/>
            <a:ext cx="4392488" cy="4251377"/>
          </a:xfrm>
          <a:prstGeom prst="roundRect">
            <a:avLst/>
          </a:prstGeom>
          <a:solidFill>
            <a:srgbClr val="00B050">
              <a:alpha val="10000"/>
            </a:srgbClr>
          </a:solidFill>
          <a:ln>
            <a:solidFill>
              <a:srgbClr val="92D050"/>
            </a:solidFill>
            <a:prstDash val="solid"/>
          </a:ln>
        </p:spPr>
        <p:txBody>
          <a:bodyPr wrap="square" rtlCol="0">
            <a:spAutoFit/>
          </a:bodyPr>
          <a:lstStyle/>
          <a:p>
            <a:pPr defTabSz="685800">
              <a:lnSpc>
                <a:spcPct val="130000"/>
              </a:lnSpc>
            </a:pPr>
            <a:r>
              <a:rPr lang="zh-CN" altLang="en-US" sz="3200" b="1" spc="-60" smtClean="0">
                <a:latin typeface="宋体" pitchFamily="2" charset="-122"/>
                <a:ea typeface="宋体" pitchFamily="2" charset="-122"/>
              </a:rPr>
              <a:t>    举办一场汇报会：每个小组推选出一位同学进行现场汇报，其他同学可以针对报告的内容发表观点、评价互动。</a:t>
            </a:r>
            <a:endParaRPr lang="zh-CN" altLang="en-US" sz="3200" b="1" spc="-60">
              <a:solidFill>
                <a:schemeClr val="tx1"/>
              </a:solidFill>
              <a:latin typeface="宋体" pitchFamily="2" charset="-122"/>
              <a:ea typeface="宋体" pitchFamily="2" charset="-122"/>
            </a:endParaRPr>
          </a:p>
        </p:txBody>
      </p:sp>
      <p:pic>
        <p:nvPicPr>
          <p:cNvPr id="7170"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687" b="100000" l="0" r="98060">
                        <a14:foregroundMark x1="44621" y1="18795" x2="45503" y2="67952"/>
                        <a14:foregroundMark x1="18166" y1="46747" x2="19048" y2="75181"/>
                        <a14:foregroundMark x1="60847" y1="63855" x2="63845" y2="89157"/>
                        <a14:foregroundMark x1="75132" y1="47229" x2="75132" y2="73735"/>
                        <a14:foregroundMark x1="80776" y1="78072" x2="80776" y2="78072"/>
                        <a14:foregroundMark x1="79012" y1="79759" x2="79012" y2="79759"/>
                        <a14:foregroundMark x1="77778" y1="80482" x2="73369" y2="79759"/>
                        <a14:foregroundMark x1="27690" y1="77108" x2="24339" y2="92771"/>
                        <a14:foregroundMark x1="23457" y1="93494" x2="23457" y2="93494"/>
                        <a14:foregroundMark x1="47972" y1="75663" x2="47972" y2="75663"/>
                        <a14:foregroundMark x1="44268" y1="73253" x2="44268" y2="73253"/>
                      </a14:backgroundRemoval>
                    </a14:imgEffect>
                  </a14:imgLayer>
                </a14:imgProps>
              </a:ext>
              <a:ext uri="{28A0092B-C50C-407E-A947-70E740481C1C}">
                <a14:useLocalDpi xmlns:a14="http://schemas.microsoft.com/office/drawing/2010/main" val="0"/>
              </a:ext>
            </a:extLst>
          </a:blip>
          <a:srcRect/>
          <a:stretch>
            <a:fillRect/>
          </a:stretch>
        </p:blipFill>
        <p:spPr bwMode="auto">
          <a:xfrm>
            <a:off x="4572000" y="1153827"/>
            <a:ext cx="4230427" cy="3096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1886707"/>
      </p:ext>
    </p:extLst>
  </p:cSld>
  <p:clrMapOvr>
    <a:masterClrMapping/>
  </p:clrMapOvr>
  <p:transition spd="slow"/>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043608" y="940108"/>
            <a:ext cx="7416824" cy="3416320"/>
          </a:xfrm>
          <a:prstGeom prst="rect">
            <a:avLst/>
          </a:prstGeom>
        </p:spPr>
        <p:txBody>
          <a:bodyPr wrap="square">
            <a:spAutoFit/>
          </a:bodyPr>
          <a:lstStyle/>
          <a:p>
            <a:pPr>
              <a:lnSpc>
                <a:spcPct val="150000"/>
              </a:lnSpc>
            </a:pPr>
            <a:r>
              <a:rPr lang="zh-CN" altLang="en-US" sz="3600" smtClean="0">
                <a:latin typeface="黑体" pitchFamily="49" charset="-122"/>
                <a:ea typeface="黑体" pitchFamily="49" charset="-122"/>
              </a:rPr>
              <a:t>    以上两种形式你更喜欢哪一种呢？我们可以通过投票的方式来确定形式，确定形式后就可以进行研究报告的展示啦！</a:t>
            </a:r>
            <a:endParaRPr lang="zh-CN" altLang="en-US" sz="3600" dirty="0">
              <a:latin typeface="黑体" pitchFamily="49" charset="-122"/>
              <a:ea typeface="黑体" pitchFamily="49" charset="-122"/>
            </a:endParaRPr>
          </a:p>
        </p:txBody>
      </p:sp>
    </p:spTree>
    <p:extLst>
      <p:ext uri="{BB962C8B-B14F-4D97-AF65-F5344CB8AC3E}">
        <p14:creationId xmlns:p14="http://schemas.microsoft.com/office/powerpoint/2010/main" val="4176197420"/>
      </p:ext>
    </p:extLst>
  </p:cSld>
  <p:clrMapOvr>
    <a:masterClrMapping/>
  </p:clrMapOvr>
  <p:transition spd="slow"/>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166"/>
            <a:ext cx="9144000" cy="522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512" y="278230"/>
            <a:ext cx="1629583" cy="378638"/>
          </a:xfrm>
          <a:prstGeom prst="rect">
            <a:avLst/>
          </a:prstGeom>
          <a:ln>
            <a:noFill/>
          </a:ln>
          <a:effectLst>
            <a:outerShdw blurRad="292100" dist="139700" dir="2700000" algn="tl" rotWithShape="0">
              <a:srgbClr val="333333">
                <a:alpha val="65000"/>
              </a:srgbClr>
            </a:outerShdw>
          </a:effectLst>
        </p:spPr>
      </p:pic>
      <p:sp>
        <p:nvSpPr>
          <p:cNvPr id="14" name="文本框 14">
            <a:hlinkClick r:id="" action="ppaction://noaction"/>
          </p:cNvPr>
          <p:cNvSpPr txBox="1"/>
          <p:nvPr/>
        </p:nvSpPr>
        <p:spPr>
          <a:xfrm>
            <a:off x="179512" y="267494"/>
            <a:ext cx="1231486" cy="400110"/>
          </a:xfrm>
          <a:prstGeom prst="rect">
            <a:avLst/>
          </a:prstGeom>
          <a:noFill/>
        </p:spPr>
        <p:txBody>
          <a:bodyPr wrap="square" rtlCol="0">
            <a:spAutoFit/>
          </a:bodyPr>
          <a:lstStyle/>
          <a:p>
            <a:pPr algn="ctr"/>
            <a:r>
              <a:rPr kumimoji="1" lang="zh-CN" altLang="en-US" sz="2000" smtClean="0">
                <a:solidFill>
                  <a:prstClr val="white"/>
                </a:solidFill>
                <a:ea typeface="黑体" panose="02010609060101010101" pitchFamily="49" charset="-122"/>
              </a:rPr>
              <a:t>第五课时</a:t>
            </a:r>
            <a:endParaRPr kumimoji="1" lang="zh-CN" altLang="en-US" sz="2000" dirty="0">
              <a:solidFill>
                <a:prstClr val="white"/>
              </a:solidFill>
              <a:ea typeface="黑体" panose="02010609060101010101" pitchFamily="49" charset="-122"/>
            </a:endParaRPr>
          </a:p>
        </p:txBody>
      </p:sp>
      <p:sp>
        <p:nvSpPr>
          <p:cNvPr id="16" name="矩形 15"/>
          <p:cNvSpPr/>
          <p:nvPr/>
        </p:nvSpPr>
        <p:spPr>
          <a:xfrm>
            <a:off x="683568" y="1314946"/>
            <a:ext cx="7668100" cy="1454244"/>
          </a:xfrm>
          <a:prstGeom prst="rect">
            <a:avLst/>
          </a:prstGeom>
        </p:spPr>
        <p:txBody>
          <a:bodyPr wrap="square">
            <a:spAutoFit/>
          </a:bodyPr>
          <a:lstStyle/>
          <a:p>
            <a:pPr>
              <a:lnSpc>
                <a:spcPct val="150000"/>
              </a:lnSpc>
            </a:pPr>
            <a:r>
              <a:rPr lang="zh-CN" altLang="en-US" sz="3200" b="1" smtClean="0">
                <a:solidFill>
                  <a:schemeClr val="bg1"/>
                </a:solidFill>
                <a:latin typeface="黑体" pitchFamily="49" charset="-122"/>
                <a:ea typeface="黑体" pitchFamily="49" charset="-122"/>
              </a:rPr>
              <a:t>    这节课，我们</a:t>
            </a:r>
            <a:r>
              <a:rPr lang="zh-CN" altLang="en-US" sz="3200" b="1">
                <a:solidFill>
                  <a:schemeClr val="bg1"/>
                </a:solidFill>
                <a:latin typeface="黑体" pitchFamily="49" charset="-122"/>
                <a:ea typeface="黑体" pitchFamily="49" charset="-122"/>
              </a:rPr>
              <a:t>一起来总结、评价本次综合性学习活动吧！</a:t>
            </a:r>
          </a:p>
        </p:txBody>
      </p:sp>
    </p:spTree>
    <p:extLst>
      <p:ext uri="{BB962C8B-B14F-4D97-AF65-F5344CB8AC3E}">
        <p14:creationId xmlns:p14="http://schemas.microsoft.com/office/powerpoint/2010/main" val="2234702060"/>
      </p:ext>
    </p:extLst>
  </p:cSld>
  <p:clrMapOvr>
    <a:masterClrMapping/>
  </p:clrMapOvr>
  <p:transition spd="slow"/>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1131588"/>
            <a:ext cx="6408712" cy="2585323"/>
          </a:xfrm>
          <a:prstGeom prst="rect">
            <a:avLst/>
          </a:prstGeom>
        </p:spPr>
        <p:txBody>
          <a:bodyPr wrap="square">
            <a:spAutoFit/>
          </a:bodyPr>
          <a:lstStyle/>
          <a:p>
            <a:pPr>
              <a:lnSpc>
                <a:spcPct val="150000"/>
              </a:lnSpc>
            </a:pPr>
            <a:r>
              <a:rPr lang="zh-CN" altLang="en-US" sz="3600" smtClean="0">
                <a:latin typeface="黑体" pitchFamily="49" charset="-122"/>
                <a:ea typeface="黑体" pitchFamily="49" charset="-122"/>
              </a:rPr>
              <a:t>    回顾这一阶段开展活动的过程，我们一起来交流自己的收获吧！</a:t>
            </a:r>
            <a:endParaRPr lang="zh-CN" altLang="en-US" sz="3600" dirty="0">
              <a:latin typeface="黑体" pitchFamily="49" charset="-122"/>
              <a:ea typeface="黑体" pitchFamily="49"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452" y="1307359"/>
            <a:ext cx="1558158" cy="2233784"/>
          </a:xfrm>
          <a:prstGeom prst="rect">
            <a:avLst/>
          </a:prstGeom>
        </p:spPr>
      </p:pic>
    </p:spTree>
    <p:extLst>
      <p:ext uri="{BB962C8B-B14F-4D97-AF65-F5344CB8AC3E}">
        <p14:creationId xmlns:p14="http://schemas.microsoft.com/office/powerpoint/2010/main" val="821732201"/>
      </p:ext>
    </p:extLst>
  </p:cSld>
  <p:clrMapOvr>
    <a:masterClrMapping/>
  </p:clrMapOvr>
  <p:transition spd="slow"/>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915566"/>
            <a:ext cx="5760640" cy="646331"/>
          </a:xfrm>
          <a:prstGeom prst="rect">
            <a:avLst/>
          </a:prstGeom>
          <a:solidFill>
            <a:srgbClr val="00B050">
              <a:alpha val="10000"/>
            </a:srgbClr>
          </a:solidFill>
          <a:ln>
            <a:solidFill>
              <a:srgbClr val="92D050"/>
            </a:solidFill>
            <a:prstDash val="solid"/>
          </a:ln>
        </p:spPr>
        <p:txBody>
          <a:bodyPr wrap="square" rtlCol="0">
            <a:spAutoFit/>
          </a:bodyPr>
          <a:lstStyle/>
          <a:p>
            <a:pPr algn="ctr" defTabSz="685800"/>
            <a:r>
              <a:rPr lang="zh-CN" altLang="en-US" sz="3600" b="1" spc="-60" smtClean="0">
                <a:latin typeface="宋体" pitchFamily="2" charset="-122"/>
                <a:ea typeface="宋体" pitchFamily="2" charset="-122"/>
              </a:rPr>
              <a:t>了解</a:t>
            </a:r>
            <a:r>
              <a:rPr lang="zh-CN" altLang="en-US" sz="3600" b="1" spc="-60">
                <a:latin typeface="宋体" pitchFamily="2" charset="-122"/>
                <a:ea typeface="宋体" pitchFamily="2" charset="-122"/>
              </a:rPr>
              <a:t>了汉字的文化和历史</a:t>
            </a:r>
            <a:endParaRPr lang="zh-CN" altLang="en-US" sz="3600" b="1" spc="-60" dirty="0">
              <a:latin typeface="宋体" pitchFamily="2" charset="-122"/>
              <a:ea typeface="宋体" pitchFamily="2" charset="-122"/>
            </a:endParaRPr>
          </a:p>
        </p:txBody>
      </p:sp>
      <p:sp>
        <p:nvSpPr>
          <p:cNvPr id="4" name="矩形 3"/>
          <p:cNvSpPr/>
          <p:nvPr/>
        </p:nvSpPr>
        <p:spPr>
          <a:xfrm>
            <a:off x="2123728" y="1924258"/>
            <a:ext cx="5760640" cy="646331"/>
          </a:xfrm>
          <a:prstGeom prst="rect">
            <a:avLst/>
          </a:prstGeom>
          <a:solidFill>
            <a:srgbClr val="00B050">
              <a:alpha val="10000"/>
            </a:srgbClr>
          </a:solidFill>
          <a:ln>
            <a:solidFill>
              <a:srgbClr val="92D050"/>
            </a:solidFill>
            <a:prstDash val="solid"/>
          </a:ln>
        </p:spPr>
        <p:txBody>
          <a:bodyPr wrap="square" rtlCol="0">
            <a:spAutoFit/>
          </a:bodyPr>
          <a:lstStyle/>
          <a:p>
            <a:pPr algn="ctr" defTabSz="685800"/>
            <a:r>
              <a:rPr lang="zh-CN" altLang="en-US" sz="3600" b="1" spc="-60">
                <a:latin typeface="宋体" pitchFamily="2" charset="-122"/>
                <a:ea typeface="宋体" pitchFamily="2" charset="-122"/>
              </a:rPr>
              <a:t>增进了对汉字的情感</a:t>
            </a:r>
            <a:endParaRPr lang="zh-CN" altLang="en-US" sz="3600" b="1" spc="-60" dirty="0">
              <a:latin typeface="宋体" pitchFamily="2" charset="-122"/>
              <a:ea typeface="宋体" pitchFamily="2" charset="-122"/>
            </a:endParaRPr>
          </a:p>
        </p:txBody>
      </p:sp>
      <p:sp>
        <p:nvSpPr>
          <p:cNvPr id="5" name="矩形 4"/>
          <p:cNvSpPr/>
          <p:nvPr/>
        </p:nvSpPr>
        <p:spPr>
          <a:xfrm>
            <a:off x="2123728" y="2933241"/>
            <a:ext cx="5760640" cy="646331"/>
          </a:xfrm>
          <a:prstGeom prst="rect">
            <a:avLst/>
          </a:prstGeom>
          <a:solidFill>
            <a:srgbClr val="00B050">
              <a:alpha val="10000"/>
            </a:srgbClr>
          </a:solidFill>
          <a:ln>
            <a:solidFill>
              <a:srgbClr val="92D050"/>
            </a:solidFill>
            <a:prstDash val="solid"/>
          </a:ln>
        </p:spPr>
        <p:txBody>
          <a:bodyPr wrap="square" rtlCol="0">
            <a:spAutoFit/>
          </a:bodyPr>
          <a:lstStyle/>
          <a:p>
            <a:pPr algn="ctr" defTabSz="685800"/>
            <a:r>
              <a:rPr lang="zh-CN" altLang="en-US" sz="3600" b="1" spc="-60">
                <a:latin typeface="宋体" pitchFamily="2" charset="-122"/>
                <a:ea typeface="宋体" pitchFamily="2" charset="-122"/>
              </a:rPr>
              <a:t>实践运用了搜集资料的方法</a:t>
            </a:r>
            <a:endParaRPr lang="zh-CN" altLang="en-US" sz="3600" b="1" spc="-60" dirty="0">
              <a:latin typeface="宋体" pitchFamily="2" charset="-122"/>
              <a:ea typeface="宋体" pitchFamily="2" charset="-122"/>
            </a:endParaRPr>
          </a:p>
        </p:txBody>
      </p:sp>
      <p:sp>
        <p:nvSpPr>
          <p:cNvPr id="7" name="矩形 6"/>
          <p:cNvSpPr/>
          <p:nvPr/>
        </p:nvSpPr>
        <p:spPr>
          <a:xfrm>
            <a:off x="2123728" y="3941643"/>
            <a:ext cx="5760640" cy="646331"/>
          </a:xfrm>
          <a:prstGeom prst="rect">
            <a:avLst/>
          </a:prstGeom>
          <a:solidFill>
            <a:srgbClr val="00B050">
              <a:alpha val="10000"/>
            </a:srgbClr>
          </a:solidFill>
          <a:ln>
            <a:solidFill>
              <a:srgbClr val="92D050"/>
            </a:solidFill>
            <a:prstDash val="solid"/>
          </a:ln>
        </p:spPr>
        <p:txBody>
          <a:bodyPr wrap="square" rtlCol="0">
            <a:spAutoFit/>
          </a:bodyPr>
          <a:lstStyle/>
          <a:p>
            <a:pPr algn="ctr" defTabSz="685800"/>
            <a:r>
              <a:rPr lang="zh-CN" altLang="en-US" sz="3600" b="1" spc="-60">
                <a:latin typeface="宋体" pitchFamily="2" charset="-122"/>
                <a:ea typeface="宋体" pitchFamily="2" charset="-122"/>
              </a:rPr>
              <a:t>学会了写简单的研究报告</a:t>
            </a:r>
            <a:endParaRPr lang="zh-CN" altLang="en-US" sz="3600" b="1" spc="-60" dirty="0">
              <a:latin typeface="宋体" pitchFamily="2" charset="-122"/>
              <a:ea typeface="宋体" pitchFamily="2" charset="-122"/>
            </a:endParaRPr>
          </a:p>
        </p:txBody>
      </p:sp>
      <p:pic>
        <p:nvPicPr>
          <p:cNvPr id="2051" name="Picture 3"/>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0" r="100000">
                        <a14:foregroundMark x1="42982" y1="27619" x2="63158" y2="47619"/>
                      </a14:backgroundRemoval>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285389" y="1943532"/>
            <a:ext cx="659879" cy="607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100000" l="0" r="100000">
                        <a14:foregroundMark x1="58861" y1="16667" x2="58861" y2="16667"/>
                        <a14:foregroundMark x1="23418" y1="52899" x2="23418" y2="52899"/>
                        <a14:foregroundMark x1="53797" y1="91304" x2="53797" y2="91304"/>
                      </a14:backgroundRemoval>
                    </a14:imgEffect>
                  </a14:imgLayer>
                </a14:imgProps>
              </a:ext>
              <a:ext uri="{28A0092B-C50C-407E-A947-70E740481C1C}">
                <a14:useLocalDpi xmlns:a14="http://schemas.microsoft.com/office/drawing/2010/main" val="0"/>
              </a:ext>
            </a:extLst>
          </a:blip>
          <a:srcRect/>
          <a:stretch>
            <a:fillRect/>
          </a:stretch>
        </p:blipFill>
        <p:spPr bwMode="auto">
          <a:xfrm>
            <a:off x="1251428" y="2938569"/>
            <a:ext cx="727800" cy="635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0" b="100000" l="0" r="100000">
                        <a14:foregroundMark x1="12353" y1="26496" x2="12941" y2="80342"/>
                        <a14:foregroundMark x1="47647" y1="23077" x2="46471" y2="73504"/>
                        <a14:foregroundMark x1="81176" y1="28205" x2="79412" y2="75214"/>
                      </a14:backgroundRemoval>
                    </a14:imgEffect>
                  </a14:imgLayer>
                </a14:imgProps>
              </a:ext>
              <a:ext uri="{28A0092B-C50C-407E-A947-70E740481C1C}">
                <a14:useLocalDpi xmlns:a14="http://schemas.microsoft.com/office/drawing/2010/main" val="0"/>
              </a:ext>
            </a:extLst>
          </a:blip>
          <a:srcRect/>
          <a:stretch>
            <a:fillRect/>
          </a:stretch>
        </p:blipFill>
        <p:spPr bwMode="auto">
          <a:xfrm>
            <a:off x="1253514" y="989718"/>
            <a:ext cx="723628" cy="498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0" b="100000" l="1684" r="90236"/>
                    </a14:imgEffect>
                  </a14:imgLayer>
                </a14:imgProps>
              </a:ext>
              <a:ext uri="{28A0092B-C50C-407E-A947-70E740481C1C}">
                <a14:useLocalDpi xmlns:a14="http://schemas.microsoft.com/office/drawing/2010/main" val="0"/>
              </a:ext>
            </a:extLst>
          </a:blip>
          <a:srcRect/>
          <a:stretch>
            <a:fillRect/>
          </a:stretch>
        </p:blipFill>
        <p:spPr bwMode="auto">
          <a:xfrm>
            <a:off x="1340145" y="3985919"/>
            <a:ext cx="550367" cy="557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0968439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05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5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1131588"/>
            <a:ext cx="6408712" cy="1754326"/>
          </a:xfrm>
          <a:prstGeom prst="rect">
            <a:avLst/>
          </a:prstGeom>
        </p:spPr>
        <p:txBody>
          <a:bodyPr wrap="square">
            <a:spAutoFit/>
          </a:bodyPr>
          <a:lstStyle/>
          <a:p>
            <a:pPr>
              <a:lnSpc>
                <a:spcPct val="150000"/>
              </a:lnSpc>
            </a:pPr>
            <a:r>
              <a:rPr lang="zh-CN" altLang="en-US" sz="3600" smtClean="0">
                <a:latin typeface="黑体" pitchFamily="49" charset="-122"/>
                <a:ea typeface="黑体" pitchFamily="49" charset="-122"/>
              </a:rPr>
              <a:t>    下面请大家结合“活动参与互评表”来进行互评吧！</a:t>
            </a:r>
            <a:endParaRPr lang="zh-CN" altLang="en-US" sz="3600" dirty="0">
              <a:latin typeface="黑体" pitchFamily="49" charset="-122"/>
              <a:ea typeface="黑体" pitchFamily="49"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452" y="1307359"/>
            <a:ext cx="1558158" cy="2233784"/>
          </a:xfrm>
          <a:prstGeom prst="rect">
            <a:avLst/>
          </a:prstGeom>
        </p:spPr>
      </p:pic>
    </p:spTree>
    <p:extLst>
      <p:ext uri="{BB962C8B-B14F-4D97-AF65-F5344CB8AC3E}">
        <p14:creationId xmlns:p14="http://schemas.microsoft.com/office/powerpoint/2010/main" val="671137915"/>
      </p:ext>
    </p:extLst>
  </p:cSld>
  <p:clrMapOvr>
    <a:masterClrMapping/>
  </p:clrMapOvr>
  <p:transition spd="slow"/>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871866800"/>
              </p:ext>
            </p:extLst>
          </p:nvPr>
        </p:nvGraphicFramePr>
        <p:xfrm>
          <a:off x="0" y="1379203"/>
          <a:ext cx="9144000" cy="3424795"/>
        </p:xfrm>
        <a:graphic>
          <a:graphicData uri="http://schemas.openxmlformats.org/drawingml/2006/table">
            <a:tbl>
              <a:tblPr firstRow="1" bandRow="1">
                <a:tableStyleId>{93296810-A885-4BE3-A3E7-6D5BEEA58F35}</a:tableStyleId>
              </a:tblPr>
              <a:tblGrid>
                <a:gridCol w="2123728">
                  <a:extLst>
                    <a:ext uri="{9D8B030D-6E8A-4147-A177-3AD203B41FA5}">
                      <a16:colId xmlns="" xmlns:a16="http://schemas.microsoft.com/office/drawing/2014/main" val="3735679087"/>
                    </a:ext>
                  </a:extLst>
                </a:gridCol>
                <a:gridCol w="5472608">
                  <a:extLst>
                    <a:ext uri="{9D8B030D-6E8A-4147-A177-3AD203B41FA5}">
                      <a16:colId xmlns="" xmlns:a16="http://schemas.microsoft.com/office/drawing/2014/main" val="938419505"/>
                    </a:ext>
                  </a:extLst>
                </a:gridCol>
                <a:gridCol w="1547664">
                  <a:extLst>
                    <a:ext uri="{9D8B030D-6E8A-4147-A177-3AD203B41FA5}">
                      <a16:colId xmlns="" xmlns:a16="http://schemas.microsoft.com/office/drawing/2014/main" val="1139714309"/>
                    </a:ext>
                  </a:extLst>
                </a:gridCol>
              </a:tblGrid>
              <a:tr h="432048">
                <a:tc>
                  <a:txBody>
                    <a:bodyPr/>
                    <a:lstStyle/>
                    <a:p>
                      <a:pPr algn="ctr"/>
                      <a:r>
                        <a:rPr lang="zh-CN" altLang="en-US" sz="2400" dirty="0" smtClean="0">
                          <a:latin typeface="黑体" pitchFamily="49" charset="-122"/>
                          <a:ea typeface="黑体" pitchFamily="49" charset="-122"/>
                        </a:rPr>
                        <a:t>项目</a:t>
                      </a:r>
                      <a:endParaRPr lang="zh-CN" altLang="en-US" sz="2400" dirty="0">
                        <a:latin typeface="黑体" panose="02010609060101010101" pitchFamily="49" charset="-122"/>
                        <a:ea typeface="黑体" panose="02010609060101010101" pitchFamily="49" charset="-122"/>
                      </a:endParaRPr>
                    </a:p>
                  </a:txBody>
                  <a:tcPr/>
                </a:tc>
                <a:tc>
                  <a:txBody>
                    <a:bodyPr/>
                    <a:lstStyle/>
                    <a:p>
                      <a:pPr algn="ctr"/>
                      <a:r>
                        <a:rPr lang="zh-CN" altLang="en-US" sz="2400" dirty="0" smtClean="0">
                          <a:latin typeface="黑体" pitchFamily="49" charset="-122"/>
                          <a:ea typeface="黑体" pitchFamily="49" charset="-122"/>
                        </a:rPr>
                        <a:t>评价标准</a:t>
                      </a:r>
                      <a:endParaRPr lang="zh-CN" altLang="en-US" sz="2400" dirty="0">
                        <a:latin typeface="黑体" panose="02010609060101010101" pitchFamily="49" charset="-122"/>
                        <a:ea typeface="黑体" panose="02010609060101010101" pitchFamily="49" charset="-122"/>
                      </a:endParaRPr>
                    </a:p>
                  </a:txBody>
                  <a:tcPr/>
                </a:tc>
                <a:tc>
                  <a:txBody>
                    <a:bodyPr/>
                    <a:lstStyle/>
                    <a:p>
                      <a:pPr algn="ctr"/>
                      <a:r>
                        <a:rPr lang="zh-CN" altLang="en-US" sz="2400" smtClean="0">
                          <a:latin typeface="黑体" pitchFamily="49" charset="-122"/>
                          <a:ea typeface="黑体" pitchFamily="49" charset="-122"/>
                        </a:rPr>
                        <a:t>同学评价</a:t>
                      </a:r>
                      <a:endParaRPr lang="zh-CN" altLang="en-US" sz="2400" dirty="0">
                        <a:latin typeface="黑体" panose="02010609060101010101" pitchFamily="49" charset="-122"/>
                        <a:ea typeface="黑体" panose="02010609060101010101" pitchFamily="49" charset="-122"/>
                      </a:endParaRPr>
                    </a:p>
                  </a:txBody>
                  <a:tcPr/>
                </a:tc>
                <a:extLst>
                  <a:ext uri="{0D108BD9-81ED-4DB2-BD59-A6C34878D82A}">
                    <a16:rowId xmlns="" xmlns:a16="http://schemas.microsoft.com/office/drawing/2014/main" val="4105671504"/>
                  </a:ext>
                </a:extLst>
              </a:tr>
              <a:tr h="622920">
                <a:tc>
                  <a:txBody>
                    <a:bodyPr/>
                    <a:lstStyle/>
                    <a:p>
                      <a:pPr algn="l"/>
                      <a:r>
                        <a:rPr lang="zh-CN" altLang="en-US" sz="2800" b="1" smtClean="0">
                          <a:latin typeface="宋体" pitchFamily="2" charset="-122"/>
                          <a:ea typeface="宋体" pitchFamily="2" charset="-122"/>
                        </a:rPr>
                        <a:t>小组活动</a:t>
                      </a:r>
                      <a:endParaRPr lang="zh-CN" altLang="en-US" sz="2800" b="1" dirty="0">
                        <a:latin typeface="宋体" pitchFamily="2" charset="-122"/>
                        <a:ea typeface="宋体" pitchFamily="2" charset="-122"/>
                      </a:endParaRPr>
                    </a:p>
                  </a:txBody>
                  <a:tcPr/>
                </a:tc>
                <a:tc>
                  <a:txBody>
                    <a:bodyPr/>
                    <a:lstStyle/>
                    <a:p>
                      <a:pPr algn="l"/>
                      <a:r>
                        <a:rPr lang="zh-CN" altLang="en-US" sz="2800" b="1" smtClean="0">
                          <a:latin typeface="宋体" pitchFamily="2" charset="-122"/>
                          <a:ea typeface="宋体" pitchFamily="2" charset="-122"/>
                        </a:rPr>
                        <a:t>积极参与小组活动，和同学密切配合</a:t>
                      </a:r>
                      <a:endParaRPr lang="zh-CN" altLang="en-US" sz="2800" b="1" dirty="0">
                        <a:latin typeface="宋体" pitchFamily="2" charset="-122"/>
                        <a:ea typeface="宋体" pitchFamily="2" charset="-122"/>
                      </a:endParaRPr>
                    </a:p>
                  </a:txBody>
                  <a:tcPr/>
                </a:tc>
                <a:tc>
                  <a:txBody>
                    <a:bodyPr/>
                    <a:lstStyle/>
                    <a:p>
                      <a:pPr algn="ctr"/>
                      <a:r>
                        <a:rPr lang="zh-CN" altLang="en-US" sz="2400" dirty="0" smtClean="0">
                          <a:solidFill>
                            <a:schemeClr val="tx1"/>
                          </a:solidFill>
                          <a:latin typeface="黑体" pitchFamily="49" charset="-122"/>
                          <a:ea typeface="黑体" pitchFamily="49" charset="-122"/>
                        </a:rPr>
                        <a:t>☆☆☆</a:t>
                      </a:r>
                      <a:endParaRPr lang="zh-CN" altLang="en-US" sz="2400" dirty="0">
                        <a:solidFill>
                          <a:schemeClr val="tx1"/>
                        </a:solidFill>
                        <a:latin typeface="黑体" panose="02010609060101010101" pitchFamily="49" charset="-122"/>
                        <a:ea typeface="黑体" panose="02010609060101010101" pitchFamily="49" charset="-122"/>
                      </a:endParaRPr>
                    </a:p>
                  </a:txBody>
                  <a:tcPr/>
                </a:tc>
                <a:extLst>
                  <a:ext uri="{0D108BD9-81ED-4DB2-BD59-A6C34878D82A}">
                    <a16:rowId xmlns="" xmlns:a16="http://schemas.microsoft.com/office/drawing/2014/main" val="1858319093"/>
                  </a:ext>
                </a:extLst>
              </a:tr>
              <a:tr h="974184">
                <a:tc>
                  <a:txBody>
                    <a:bodyPr/>
                    <a:lstStyle/>
                    <a:p>
                      <a:pPr algn="l"/>
                      <a:r>
                        <a:rPr lang="zh-CN" altLang="en-US" sz="2800" b="1" smtClean="0">
                          <a:latin typeface="宋体" pitchFamily="2" charset="-122"/>
                          <a:ea typeface="宋体" pitchFamily="2" charset="-122"/>
                        </a:rPr>
                        <a:t>搜集、撰写</a:t>
                      </a:r>
                      <a:endParaRPr lang="zh-CN" altLang="en-US" sz="2800" b="1" dirty="0">
                        <a:latin typeface="宋体" pitchFamily="2" charset="-122"/>
                        <a:ea typeface="宋体" pitchFamily="2" charset="-122"/>
                      </a:endParaRPr>
                    </a:p>
                  </a:txBody>
                  <a:tcPr/>
                </a:tc>
                <a:tc>
                  <a:txBody>
                    <a:bodyPr/>
                    <a:lstStyle/>
                    <a:p>
                      <a:pPr algn="l"/>
                      <a:r>
                        <a:rPr lang="zh-CN" altLang="en-US" sz="2800" b="1" smtClean="0">
                          <a:latin typeface="宋体" pitchFamily="2" charset="-122"/>
                          <a:ea typeface="宋体" pitchFamily="2" charset="-122"/>
                        </a:rPr>
                        <a:t>乐于使用学到的方法搜集资料、撰写研究报告</a:t>
                      </a:r>
                      <a:endParaRPr lang="zh-CN" altLang="en-US" sz="2800" b="1" dirty="0" smtClean="0">
                        <a:latin typeface="宋体" pitchFamily="2" charset="-122"/>
                        <a:ea typeface="宋体" pitchFamily="2" charset="-122"/>
                      </a:endParaRPr>
                    </a:p>
                  </a:txBody>
                  <a:tcPr/>
                </a:tc>
                <a:tc>
                  <a:txBody>
                    <a:bodyPr/>
                    <a:lstStyle/>
                    <a:p>
                      <a:pPr algn="ctr"/>
                      <a:r>
                        <a:rPr lang="zh-CN" altLang="en-US" sz="2400" dirty="0" smtClean="0">
                          <a:solidFill>
                            <a:schemeClr val="tx1"/>
                          </a:solidFill>
                          <a:latin typeface="黑体" pitchFamily="49" charset="-122"/>
                          <a:ea typeface="黑体" pitchFamily="49" charset="-122"/>
                        </a:rPr>
                        <a:t>☆☆☆</a:t>
                      </a:r>
                      <a:endParaRPr lang="zh-CN" altLang="en-US" sz="2400" dirty="0">
                        <a:solidFill>
                          <a:schemeClr val="tx1"/>
                        </a:solidFill>
                        <a:latin typeface="黑体" panose="02010609060101010101" pitchFamily="49" charset="-122"/>
                        <a:ea typeface="黑体" panose="02010609060101010101" pitchFamily="49" charset="-122"/>
                      </a:endParaRPr>
                    </a:p>
                  </a:txBody>
                  <a:tcPr/>
                </a:tc>
                <a:extLst>
                  <a:ext uri="{0D108BD9-81ED-4DB2-BD59-A6C34878D82A}">
                    <a16:rowId xmlns="" xmlns:a16="http://schemas.microsoft.com/office/drawing/2014/main" val="4000605432"/>
                  </a:ext>
                </a:extLst>
              </a:tr>
              <a:tr h="1048531">
                <a:tc>
                  <a:txBody>
                    <a:bodyPr/>
                    <a:lstStyle/>
                    <a:p>
                      <a:pPr algn="l"/>
                      <a:r>
                        <a:rPr lang="zh-CN" altLang="en-US" sz="2800" b="1" smtClean="0">
                          <a:latin typeface="宋体" pitchFamily="2" charset="-122"/>
                          <a:ea typeface="宋体" pitchFamily="2" charset="-122"/>
                        </a:rPr>
                        <a:t>展示交流</a:t>
                      </a:r>
                      <a:endParaRPr lang="zh-CN" altLang="en-US" sz="2800" b="1" dirty="0">
                        <a:latin typeface="宋体" pitchFamily="2" charset="-122"/>
                        <a:ea typeface="宋体" pitchFamily="2" charset="-122"/>
                      </a:endParaRPr>
                    </a:p>
                  </a:txBody>
                  <a:tcPr/>
                </a:tc>
                <a:tc>
                  <a:txBody>
                    <a:bodyPr/>
                    <a:lstStyle/>
                    <a:p>
                      <a:pPr algn="l"/>
                      <a:r>
                        <a:rPr lang="zh-CN" altLang="en-US" sz="2800" b="1" smtClean="0">
                          <a:latin typeface="宋体" pitchFamily="2" charset="-122"/>
                          <a:ea typeface="宋体" pitchFamily="2" charset="-122"/>
                        </a:rPr>
                        <a:t>积极进行展示交流，与其他同学互动良好</a:t>
                      </a:r>
                      <a:endParaRPr lang="zh-CN" altLang="en-US" sz="2800" b="1" dirty="0">
                        <a:latin typeface="宋体" pitchFamily="2" charset="-122"/>
                        <a:ea typeface="宋体" pitchFamily="2" charset="-122"/>
                      </a:endParaRPr>
                    </a:p>
                  </a:txBody>
                  <a:tcPr/>
                </a:tc>
                <a:tc>
                  <a:txBody>
                    <a:bodyPr/>
                    <a:lstStyle/>
                    <a:p>
                      <a:pPr algn="ctr"/>
                      <a:r>
                        <a:rPr lang="zh-CN" altLang="en-US" sz="2400" dirty="0" smtClean="0">
                          <a:solidFill>
                            <a:schemeClr val="tx1"/>
                          </a:solidFill>
                          <a:latin typeface="黑体" pitchFamily="49" charset="-122"/>
                          <a:ea typeface="黑体" pitchFamily="49" charset="-122"/>
                        </a:rPr>
                        <a:t>☆☆☆</a:t>
                      </a:r>
                      <a:endParaRPr lang="zh-CN" altLang="en-US" sz="2400" dirty="0">
                        <a:solidFill>
                          <a:schemeClr val="tx1"/>
                        </a:solidFill>
                        <a:latin typeface="黑体" panose="02010609060101010101" pitchFamily="49" charset="-122"/>
                        <a:ea typeface="黑体" panose="02010609060101010101" pitchFamily="49" charset="-122"/>
                      </a:endParaRPr>
                    </a:p>
                  </a:txBody>
                  <a:tcPr/>
                </a:tc>
                <a:extLst>
                  <a:ext uri="{0D108BD9-81ED-4DB2-BD59-A6C34878D82A}">
                    <a16:rowId xmlns="" xmlns:a16="http://schemas.microsoft.com/office/drawing/2014/main" val="3203111903"/>
                  </a:ext>
                </a:extLst>
              </a:tr>
            </a:tbl>
          </a:graphicData>
        </a:graphic>
      </p:graphicFrame>
      <p:sp>
        <p:nvSpPr>
          <p:cNvPr id="3" name="矩形 2"/>
          <p:cNvSpPr/>
          <p:nvPr/>
        </p:nvSpPr>
        <p:spPr>
          <a:xfrm>
            <a:off x="2965606" y="411510"/>
            <a:ext cx="3960440" cy="923330"/>
          </a:xfrm>
          <a:prstGeom prst="rect">
            <a:avLst/>
          </a:prstGeom>
        </p:spPr>
        <p:txBody>
          <a:bodyPr wrap="square">
            <a:spAutoFit/>
          </a:bodyPr>
          <a:lstStyle/>
          <a:p>
            <a:pPr>
              <a:lnSpc>
                <a:spcPct val="150000"/>
              </a:lnSpc>
            </a:pPr>
            <a:r>
              <a:rPr lang="zh-CN" altLang="en-US" sz="3600" smtClean="0">
                <a:latin typeface="黑体" pitchFamily="49" charset="-122"/>
                <a:ea typeface="黑体" pitchFamily="49" charset="-122"/>
              </a:rPr>
              <a:t>活动参与互评表</a:t>
            </a:r>
            <a:endParaRPr lang="zh-CN" altLang="en-US" sz="3600" dirty="0">
              <a:latin typeface="黑体" pitchFamily="49" charset="-122"/>
              <a:ea typeface="黑体" pitchFamily="49" charset="-122"/>
            </a:endParaRPr>
          </a:p>
        </p:txBody>
      </p:sp>
    </p:spTree>
    <p:extLst>
      <p:ext uri="{BB962C8B-B14F-4D97-AF65-F5344CB8AC3E}">
        <p14:creationId xmlns:p14="http://schemas.microsoft.com/office/powerpoint/2010/main" val="213051260"/>
      </p:ext>
    </p:extLst>
  </p:cSld>
  <p:clrMapOvr>
    <a:masterClrMapping/>
  </p:clrMapOvr>
  <p:transition spd="slow"/>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 y="0"/>
            <a:ext cx="9139428" cy="5143500"/>
          </a:xfrm>
          <a:prstGeom prst="rect">
            <a:avLst/>
          </a:prstGeom>
        </p:spPr>
      </p:pic>
      <p:sp>
        <p:nvSpPr>
          <p:cNvPr id="10" name="文本框 3"/>
          <p:cNvSpPr txBox="1"/>
          <p:nvPr/>
        </p:nvSpPr>
        <p:spPr>
          <a:xfrm>
            <a:off x="883562" y="1419622"/>
            <a:ext cx="7369325" cy="1107996"/>
          </a:xfrm>
          <a:prstGeom prst="rect">
            <a:avLst/>
          </a:prstGeom>
          <a:noFill/>
          <a:effectLst/>
        </p:spPr>
        <p:txBody>
          <a:bodyPr wrap="none" rtlCol="0">
            <a:spAutoFit/>
          </a:bodyPr>
          <a:lstStyle/>
          <a:p>
            <a:pPr algn="ctr"/>
            <a:r>
              <a:rPr kumimoji="1" lang="zh-CN" altLang="en-US" sz="6600" b="1" dirty="0">
                <a:solidFill>
                  <a:srgbClr val="FF6600"/>
                </a:solidFill>
                <a:latin typeface="Xingkai SC" panose="02010800040101010101" pitchFamily="2" charset="-122"/>
                <a:ea typeface="Xingkai SC" panose="02010800040101010101" pitchFamily="2" charset="-122"/>
              </a:rPr>
              <a:t>七彩课堂  伴你成长</a:t>
            </a:r>
          </a:p>
        </p:txBody>
      </p:sp>
      <p:grpSp>
        <p:nvGrpSpPr>
          <p:cNvPr id="11" name="组合 10"/>
          <p:cNvGrpSpPr/>
          <p:nvPr/>
        </p:nvGrpSpPr>
        <p:grpSpPr>
          <a:xfrm>
            <a:off x="6968256" y="-1"/>
            <a:ext cx="1927372" cy="771551"/>
            <a:chOff x="6968256" y="-1"/>
            <a:chExt cx="1927372" cy="771551"/>
          </a:xfrm>
        </p:grpSpPr>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r="5468"/>
            <a:stretch>
              <a:fillRect/>
            </a:stretch>
          </p:blipFill>
          <p:spPr>
            <a:xfrm>
              <a:off x="6968256" y="-1"/>
              <a:ext cx="961585" cy="771551"/>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49408" y="124932"/>
              <a:ext cx="1346220" cy="553738"/>
            </a:xfrm>
            <a:prstGeom prst="rect">
              <a:avLst/>
            </a:prstGeom>
          </p:spPr>
        </p:pic>
        <p:sp>
          <p:nvSpPr>
            <p:cNvPr id="14" name="文本框 35"/>
            <p:cNvSpPr txBox="1"/>
            <p:nvPr/>
          </p:nvSpPr>
          <p:spPr>
            <a:xfrm>
              <a:off x="7164288" y="509940"/>
              <a:ext cx="981359" cy="261610"/>
            </a:xfrm>
            <a:prstGeom prst="rect">
              <a:avLst/>
            </a:prstGeom>
            <a:noFill/>
          </p:spPr>
          <p:txBody>
            <a:bodyPr wrap="none" rtlCol="0">
              <a:spAutoFit/>
            </a:bodyPr>
            <a:lstStyle/>
            <a:p>
              <a:pPr algn="dist"/>
              <a:r>
                <a:rPr kumimoji="1" lang="en-US" altLang="zh-CN" sz="1050" dirty="0">
                  <a:solidFill>
                    <a:prstClr val="white">
                      <a:lumMod val="75000"/>
                    </a:prstClr>
                  </a:solidFill>
                </a:rPr>
                <a:t>QICAIKETANG</a:t>
              </a:r>
              <a:endParaRPr kumimoji="1" lang="zh-CN" altLang="en-US" sz="1050" dirty="0">
                <a:solidFill>
                  <a:prstClr val="white">
                    <a:lumMod val="75000"/>
                  </a:prstClr>
                </a:solidFill>
              </a:endParaRPr>
            </a:p>
          </p:txBody>
        </p:sp>
      </p:grpSp>
    </p:spTree>
    <p:extLst>
      <p:ext uri="{BB962C8B-B14F-4D97-AF65-F5344CB8AC3E}">
        <p14:creationId xmlns:p14="http://schemas.microsoft.com/office/powerpoint/2010/main" val="4011724405"/>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495915" y="555526"/>
            <a:ext cx="3553936" cy="466725"/>
          </a:xfrm>
          <a:prstGeom prst="roundRect">
            <a:avLst/>
          </a:prstGeom>
          <a:solidFill>
            <a:schemeClr val="accent5">
              <a:lumMod val="20000"/>
              <a:lumOff val="80000"/>
            </a:schemeClr>
          </a:solidFill>
          <a:ln w="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1"/>
                </a:solidFill>
                <a:latin typeface="黑体" panose="02010609060101010101" pitchFamily="49" charset="-122"/>
                <a:ea typeface="黑体" panose="02010609060101010101" pitchFamily="49" charset="-122"/>
                <a:sym typeface="+mn-ea"/>
              </a:rPr>
              <a:t>1  </a:t>
            </a:r>
            <a:r>
              <a:rPr lang="zh-CN" altLang="en-US" sz="2800" dirty="0" smtClean="0">
                <a:solidFill>
                  <a:schemeClr val="tx1"/>
                </a:solidFill>
                <a:latin typeface="黑体" panose="02010609060101010101" pitchFamily="49" charset="-122"/>
                <a:ea typeface="黑体" panose="02010609060101010101" pitchFamily="49" charset="-122"/>
                <a:sym typeface="+mn-ea"/>
              </a:rPr>
              <a:t>汉字字体的</a:t>
            </a:r>
            <a:r>
              <a:rPr lang="zh-CN" altLang="en-US" sz="2800" dirty="0">
                <a:solidFill>
                  <a:schemeClr val="tx1"/>
                </a:solidFill>
                <a:latin typeface="黑体" panose="02010609060101010101" pitchFamily="49" charset="-122"/>
                <a:ea typeface="黑体" panose="02010609060101010101" pitchFamily="49" charset="-122"/>
                <a:sym typeface="+mn-ea"/>
              </a:rPr>
              <a:t>演变</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580" y="1240842"/>
            <a:ext cx="4311639" cy="2766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矩形 17"/>
          <p:cNvSpPr/>
          <p:nvPr/>
        </p:nvSpPr>
        <p:spPr>
          <a:xfrm>
            <a:off x="107504" y="3993907"/>
            <a:ext cx="9001000" cy="954107"/>
          </a:xfrm>
          <a:prstGeom prst="rect">
            <a:avLst/>
          </a:prstGeom>
        </p:spPr>
        <p:txBody>
          <a:bodyPr wrap="square">
            <a:spAutoFit/>
          </a:bodyPr>
          <a:lstStyle/>
          <a:p>
            <a:r>
              <a:rPr lang="en-US" altLang="zh-CN" sz="2800" b="1" dirty="0" smtClean="0">
                <a:solidFill>
                  <a:srgbClr val="FF0000"/>
                </a:solidFill>
                <a:latin typeface="宋体" pitchFamily="2" charset="-122"/>
                <a:ea typeface="宋体" pitchFamily="2" charset="-122"/>
                <a:cs typeface="微软雅黑" panose="020B0503020204020204" charset="-122"/>
              </a:rPr>
              <a:t>    </a:t>
            </a:r>
            <a:r>
              <a:rPr lang="zh-CN" altLang="en-US" sz="2800" b="1" dirty="0" smtClean="0">
                <a:latin typeface="宋体" pitchFamily="2" charset="-122"/>
                <a:ea typeface="宋体" pitchFamily="2" charset="-122"/>
                <a:cs typeface="微软雅黑" panose="020B0503020204020204" charset="-122"/>
              </a:rPr>
              <a:t>汉字有悠久的</a:t>
            </a:r>
            <a:r>
              <a:rPr lang="zh-CN" altLang="en-US" sz="2800" b="1" smtClean="0">
                <a:latin typeface="宋体" pitchFamily="2" charset="-122"/>
                <a:ea typeface="宋体" pitchFamily="2" charset="-122"/>
                <a:cs typeface="微软雅黑" panose="020B0503020204020204" charset="-122"/>
              </a:rPr>
              <a:t>历史，</a:t>
            </a:r>
            <a:r>
              <a:rPr lang="zh-CN" altLang="en-US" sz="2800" b="1" smtClean="0">
                <a:latin typeface="宋体" pitchFamily="2" charset="-122"/>
                <a:ea typeface="宋体" pitchFamily="2" charset="-122"/>
              </a:rPr>
              <a:t>汉字</a:t>
            </a:r>
            <a:r>
              <a:rPr lang="zh-CN" altLang="en-US" sz="2800" b="1">
                <a:latin typeface="宋体" pitchFamily="2" charset="-122"/>
                <a:ea typeface="宋体" pitchFamily="2" charset="-122"/>
              </a:rPr>
              <a:t>字形的总体发展趋势是由繁到简</a:t>
            </a:r>
            <a:r>
              <a:rPr lang="zh-CN" altLang="en-US" sz="2800" b="1" smtClean="0">
                <a:latin typeface="宋体" pitchFamily="2" charset="-122"/>
                <a:ea typeface="宋体" pitchFamily="2" charset="-122"/>
              </a:rPr>
              <a:t>，同时</a:t>
            </a:r>
            <a:r>
              <a:rPr lang="zh-CN" altLang="en-US" sz="2800" b="1">
                <a:latin typeface="宋体" pitchFamily="2" charset="-122"/>
                <a:ea typeface="宋体" pitchFamily="2" charset="-122"/>
              </a:rPr>
              <a:t>，汉字不断趋于体定型化、规范化</a:t>
            </a:r>
            <a:r>
              <a:rPr lang="zh-CN" altLang="en-US" sz="2800" b="1" smtClean="0">
                <a:latin typeface="宋体" pitchFamily="2" charset="-122"/>
                <a:ea typeface="宋体" pitchFamily="2" charset="-122"/>
              </a:rPr>
              <a:t>。</a:t>
            </a:r>
            <a:endParaRPr lang="zh-CN" altLang="en-US" sz="2800" b="1" dirty="0">
              <a:latin typeface="宋体" pitchFamily="2" charset="-122"/>
              <a:ea typeface="宋体" pitchFamily="2" charset="-122"/>
            </a:endParaRPr>
          </a:p>
        </p:txBody>
      </p:sp>
      <p:grpSp>
        <p:nvGrpSpPr>
          <p:cNvPr id="21" name="组合 20"/>
          <p:cNvGrpSpPr/>
          <p:nvPr/>
        </p:nvGrpSpPr>
        <p:grpSpPr>
          <a:xfrm>
            <a:off x="6084169" y="664102"/>
            <a:ext cx="2952328" cy="2843752"/>
            <a:chOff x="6084169" y="918200"/>
            <a:chExt cx="2952328" cy="2373630"/>
          </a:xfrm>
        </p:grpSpPr>
        <p:sp>
          <p:nvSpPr>
            <p:cNvPr id="22" name="云形标注 21"/>
            <p:cNvSpPr/>
            <p:nvPr/>
          </p:nvSpPr>
          <p:spPr>
            <a:xfrm>
              <a:off x="6084169" y="918200"/>
              <a:ext cx="2952328" cy="2373630"/>
            </a:xfrm>
            <a:prstGeom prst="cloudCallout">
              <a:avLst>
                <a:gd name="adj1" fmla="val -89161"/>
                <a:gd name="adj2" fmla="val 28641"/>
              </a:avLst>
            </a:prstGeom>
            <a:solidFill>
              <a:srgbClr val="00B050">
                <a:alpha val="44000"/>
              </a:srgbClr>
            </a:solidFill>
            <a:ln>
              <a:solidFill>
                <a:srgbClr val="92D050"/>
              </a:solidFill>
              <a:prstDash val="solid"/>
            </a:ln>
          </p:spPr>
          <p:txBody>
            <a:bodyPr wrap="square" rtlCol="0">
              <a:spAutoFit/>
            </a:bodyPr>
            <a:lstStyle/>
            <a:p>
              <a:pPr defTabSz="685800"/>
              <a:endParaRPr lang="zh-CN" altLang="en-US" sz="3200" b="1">
                <a:solidFill>
                  <a:schemeClr val="tx1"/>
                </a:solidFill>
                <a:latin typeface="宋体" pitchFamily="2" charset="-122"/>
                <a:ea typeface="宋体" pitchFamily="2" charset="-122"/>
              </a:endParaRPr>
            </a:p>
          </p:txBody>
        </p:sp>
        <p:sp>
          <p:nvSpPr>
            <p:cNvPr id="23" name="矩形 22"/>
            <p:cNvSpPr/>
            <p:nvPr/>
          </p:nvSpPr>
          <p:spPr>
            <a:xfrm>
              <a:off x="6300192" y="1128611"/>
              <a:ext cx="2520280" cy="1862700"/>
            </a:xfrm>
            <a:prstGeom prst="rect">
              <a:avLst/>
            </a:prstGeom>
          </p:spPr>
          <p:txBody>
            <a:bodyPr wrap="square">
              <a:spAutoFit/>
            </a:bodyPr>
            <a:lstStyle/>
            <a:p>
              <a:pPr defTabSz="685800"/>
              <a:r>
                <a:rPr lang="zh-CN" altLang="en-US" sz="3200" b="1">
                  <a:latin typeface="宋体" pitchFamily="2" charset="-122"/>
                  <a:ea typeface="宋体" pitchFamily="2" charset="-122"/>
                </a:rPr>
                <a:t>从汉字字体的</a:t>
              </a:r>
              <a:r>
                <a:rPr lang="zh-CN" altLang="en-US" sz="3200" b="1" smtClean="0">
                  <a:latin typeface="宋体" pitchFamily="2" charset="-122"/>
                  <a:ea typeface="宋体" pitchFamily="2" charset="-122"/>
                </a:rPr>
                <a:t>演变的历史中</a:t>
              </a:r>
              <a:r>
                <a:rPr lang="zh-CN" altLang="en-US" sz="3200" b="1">
                  <a:latin typeface="宋体" pitchFamily="2" charset="-122"/>
                  <a:ea typeface="宋体" pitchFamily="2" charset="-122"/>
                </a:rPr>
                <a:t>，你感受到了什么？</a:t>
              </a:r>
              <a:endParaRPr lang="zh-CN" altLang="en-US" sz="3200" b="1" dirty="0">
                <a:latin typeface="宋体" pitchFamily="2" charset="-122"/>
                <a:ea typeface="宋体" pitchFamily="2" charset="-122"/>
              </a:endParaRPr>
            </a:p>
          </p:txBody>
        </p:sp>
      </p:grpSp>
    </p:spTree>
    <p:extLst>
      <p:ext uri="{BB962C8B-B14F-4D97-AF65-F5344CB8AC3E}">
        <p14:creationId xmlns:p14="http://schemas.microsoft.com/office/powerpoint/2010/main" val="268448608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形标注 1"/>
          <p:cNvSpPr/>
          <p:nvPr/>
        </p:nvSpPr>
        <p:spPr>
          <a:xfrm>
            <a:off x="899795" y="2878296"/>
            <a:ext cx="935990" cy="1944370"/>
          </a:xfrm>
          <a:prstGeom prst="wedgeEllipseCallou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2774395" y="368754"/>
            <a:ext cx="3553936" cy="466725"/>
          </a:xfrm>
          <a:prstGeom prst="roundRect">
            <a:avLst/>
          </a:prstGeom>
          <a:solidFill>
            <a:schemeClr val="accent5">
              <a:lumMod val="20000"/>
              <a:lumOff val="80000"/>
            </a:schemeClr>
          </a:solidFill>
          <a:ln w="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1"/>
                </a:solidFill>
                <a:latin typeface="黑体" panose="02010609060101010101" pitchFamily="49" charset="-122"/>
                <a:ea typeface="黑体" panose="02010609060101010101" pitchFamily="49" charset="-122"/>
                <a:sym typeface="+mn-ea"/>
              </a:rPr>
              <a:t>2  </a:t>
            </a:r>
            <a:r>
              <a:rPr lang="zh-CN" altLang="en-US" sz="2800" dirty="0" smtClean="0">
                <a:solidFill>
                  <a:schemeClr val="tx1"/>
                </a:solidFill>
                <a:latin typeface="黑体" panose="02010609060101010101" pitchFamily="49" charset="-122"/>
                <a:ea typeface="黑体" panose="02010609060101010101" pitchFamily="49" charset="-122"/>
                <a:sym typeface="+mn-ea"/>
              </a:rPr>
              <a:t>甲骨文的发现</a:t>
            </a:r>
            <a:endParaRPr lang="zh-CN" altLang="en-US" sz="2800" dirty="0">
              <a:solidFill>
                <a:schemeClr val="tx1"/>
              </a:solidFill>
              <a:latin typeface="黑体" panose="02010609060101010101" pitchFamily="49" charset="-122"/>
              <a:ea typeface="黑体" panose="02010609060101010101" pitchFamily="49" charset="-122"/>
              <a:sym typeface="+mn-ea"/>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059582"/>
            <a:ext cx="5191572" cy="294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组合 7"/>
          <p:cNvGrpSpPr/>
          <p:nvPr/>
        </p:nvGrpSpPr>
        <p:grpSpPr>
          <a:xfrm>
            <a:off x="5868146" y="664102"/>
            <a:ext cx="3312368" cy="3339360"/>
            <a:chOff x="6084169" y="918200"/>
            <a:chExt cx="3086523" cy="2373630"/>
          </a:xfrm>
        </p:grpSpPr>
        <p:sp>
          <p:nvSpPr>
            <p:cNvPr id="9" name="云形标注 8"/>
            <p:cNvSpPr/>
            <p:nvPr/>
          </p:nvSpPr>
          <p:spPr>
            <a:xfrm>
              <a:off x="6084169" y="918200"/>
              <a:ext cx="2952328" cy="2373630"/>
            </a:xfrm>
            <a:prstGeom prst="cloudCallout">
              <a:avLst>
                <a:gd name="adj1" fmla="val -70126"/>
                <a:gd name="adj2" fmla="val -33633"/>
              </a:avLst>
            </a:prstGeom>
            <a:solidFill>
              <a:srgbClr val="00B050">
                <a:alpha val="44000"/>
              </a:srgbClr>
            </a:solidFill>
            <a:ln>
              <a:solidFill>
                <a:srgbClr val="92D050"/>
              </a:solidFill>
              <a:prstDash val="solid"/>
            </a:ln>
          </p:spPr>
          <p:txBody>
            <a:bodyPr wrap="square" rtlCol="0">
              <a:spAutoFit/>
            </a:bodyPr>
            <a:lstStyle/>
            <a:p>
              <a:pPr defTabSz="685800"/>
              <a:endParaRPr lang="zh-CN" altLang="en-US" sz="3200" b="1">
                <a:solidFill>
                  <a:schemeClr val="tx1"/>
                </a:solidFill>
                <a:latin typeface="宋体" pitchFamily="2" charset="-122"/>
                <a:ea typeface="宋体" pitchFamily="2" charset="-122"/>
              </a:endParaRPr>
            </a:p>
          </p:txBody>
        </p:sp>
        <p:sp>
          <p:nvSpPr>
            <p:cNvPr id="10" name="矩形 9"/>
            <p:cNvSpPr/>
            <p:nvPr/>
          </p:nvSpPr>
          <p:spPr>
            <a:xfrm>
              <a:off x="6218365" y="1371432"/>
              <a:ext cx="2952327" cy="1465751"/>
            </a:xfrm>
            <a:prstGeom prst="rect">
              <a:avLst/>
            </a:prstGeom>
          </p:spPr>
          <p:txBody>
            <a:bodyPr wrap="square">
              <a:spAutoFit/>
            </a:bodyPr>
            <a:lstStyle/>
            <a:p>
              <a:pPr defTabSz="685800"/>
              <a:r>
                <a:rPr lang="zh-CN" altLang="en-US" sz="3200" b="1" smtClean="0">
                  <a:latin typeface="宋体" pitchFamily="2" charset="-122"/>
                  <a:ea typeface="宋体" pitchFamily="2" charset="-122"/>
                </a:rPr>
                <a:t>甲骨文与实物对照的图示形象地反应了甲骨文的造字特点。</a:t>
              </a:r>
              <a:endParaRPr lang="zh-CN" altLang="en-US" sz="3200" b="1" dirty="0">
                <a:latin typeface="宋体" pitchFamily="2" charset="-122"/>
                <a:ea typeface="宋体" pitchFamily="2" charset="-122"/>
              </a:endParaRPr>
            </a:p>
          </p:txBody>
        </p:sp>
      </p:grpSp>
    </p:spTree>
    <p:extLst>
      <p:ext uri="{BB962C8B-B14F-4D97-AF65-F5344CB8AC3E}">
        <p14:creationId xmlns:p14="http://schemas.microsoft.com/office/powerpoint/2010/main" val="48262237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9511" y="474194"/>
            <a:ext cx="9217025" cy="4401812"/>
            <a:chOff x="-31487" y="300506"/>
            <a:chExt cx="9217025" cy="4401812"/>
          </a:xfrm>
        </p:grpSpPr>
        <p:pic>
          <p:nvPicPr>
            <p:cNvPr id="9" name="Picture 2" descr="C:\Users\zhangye\AppData\Local\Temp\WeChat Files\5e9868294fbc60325e05d2e02a295e6.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2452"/>
            <a:stretch/>
          </p:blipFill>
          <p:spPr bwMode="auto">
            <a:xfrm>
              <a:off x="-31487" y="300506"/>
              <a:ext cx="3008301" cy="440181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048822" y="4126254"/>
              <a:ext cx="6136716" cy="523220"/>
            </a:xfrm>
            <a:prstGeom prst="rect">
              <a:avLst/>
            </a:prstGeom>
            <a:noFill/>
          </p:spPr>
          <p:txBody>
            <a:bodyPr wrap="square" rtlCol="0">
              <a:spAutoFit/>
            </a:bodyPr>
            <a:lstStyle/>
            <a:p>
              <a:r>
                <a:rPr lang="zh-CN" altLang="en-US" sz="2800" b="1" dirty="0" smtClean="0">
                  <a:latin typeface="楷体" pitchFamily="49" charset="-122"/>
                  <a:ea typeface="楷体" pitchFamily="49" charset="-122"/>
                </a:rPr>
                <a:t>南朝</a:t>
              </a:r>
              <a:r>
                <a:rPr lang="en-US" altLang="zh-CN" sz="2800" b="1" dirty="0" smtClean="0">
                  <a:latin typeface="楷体" pitchFamily="49" charset="-122"/>
                  <a:ea typeface="楷体" pitchFamily="49" charset="-122"/>
                </a:rPr>
                <a:t>·</a:t>
              </a:r>
              <a:r>
                <a:rPr lang="zh-CN" altLang="en-US" sz="2800" b="1" smtClean="0">
                  <a:latin typeface="楷体" pitchFamily="49" charset="-122"/>
                  <a:ea typeface="楷体" pitchFamily="49" charset="-122"/>
                </a:rPr>
                <a:t>智永楷书</a:t>
              </a:r>
              <a:r>
                <a:rPr lang="en-US" altLang="zh-CN" sz="2800" b="1" smtClean="0">
                  <a:latin typeface="楷体" pitchFamily="49" charset="-122"/>
                  <a:ea typeface="楷体" pitchFamily="49" charset="-122"/>
                </a:rPr>
                <a:t>《</a:t>
              </a:r>
              <a:r>
                <a:rPr lang="zh-CN" altLang="en-US" sz="2800" b="1" dirty="0" smtClean="0">
                  <a:latin typeface="楷体" pitchFamily="49" charset="-122"/>
                  <a:ea typeface="楷体" pitchFamily="49" charset="-122"/>
                </a:rPr>
                <a:t>千字</a:t>
              </a:r>
              <a:r>
                <a:rPr lang="zh-CN" altLang="en-US" sz="2800" b="1" smtClean="0">
                  <a:latin typeface="楷体" pitchFamily="49" charset="-122"/>
                  <a:ea typeface="楷体" pitchFamily="49" charset="-122"/>
                </a:rPr>
                <a:t>文</a:t>
              </a:r>
              <a:r>
                <a:rPr lang="en-US" altLang="zh-CN" sz="2800" b="1" smtClean="0">
                  <a:latin typeface="楷体" pitchFamily="49" charset="-122"/>
                  <a:ea typeface="楷体" pitchFamily="49" charset="-122"/>
                </a:rPr>
                <a:t>》</a:t>
              </a:r>
              <a:r>
                <a:rPr lang="zh-CN" altLang="en-US" sz="2800" b="1" smtClean="0">
                  <a:latin typeface="楷体" pitchFamily="49" charset="-122"/>
                  <a:ea typeface="楷体" pitchFamily="49" charset="-122"/>
                </a:rPr>
                <a:t>（局部</a:t>
              </a:r>
              <a:r>
                <a:rPr lang="zh-CN" altLang="en-US" sz="2800" b="1">
                  <a:latin typeface="楷体" pitchFamily="49" charset="-122"/>
                  <a:ea typeface="楷体" pitchFamily="49" charset="-122"/>
                </a:rPr>
                <a:t>）</a:t>
              </a:r>
              <a:endParaRPr lang="zh-CN" altLang="en-US" sz="2800" b="1" dirty="0">
                <a:latin typeface="楷体" pitchFamily="49" charset="-122"/>
                <a:ea typeface="楷体" pitchFamily="49" charset="-122"/>
              </a:endParaRPr>
            </a:p>
          </p:txBody>
        </p:sp>
      </p:grpSp>
      <p:sp>
        <p:nvSpPr>
          <p:cNvPr id="2" name="文本框 1"/>
          <p:cNvSpPr txBox="1"/>
          <p:nvPr/>
        </p:nvSpPr>
        <p:spPr>
          <a:xfrm>
            <a:off x="4385310" y="-2496820"/>
            <a:ext cx="5460365" cy="645160"/>
          </a:xfrm>
          <a:prstGeom prst="rect">
            <a:avLst/>
          </a:prstGeom>
          <a:noFill/>
        </p:spPr>
        <p:txBody>
          <a:bodyPr wrap="square" rtlCol="0" anchor="t">
            <a:spAutoFit/>
          </a:bodyPr>
          <a:lstStyle/>
          <a:p>
            <a:endParaRPr lang="zh-CN" altLang="en-US"/>
          </a:p>
          <a:p>
            <a:endParaRPr lang="zh-CN" altLang="en-US"/>
          </a:p>
        </p:txBody>
      </p:sp>
      <p:sp>
        <p:nvSpPr>
          <p:cNvPr id="15" name="圆角矩形 14"/>
          <p:cNvSpPr/>
          <p:nvPr/>
        </p:nvSpPr>
        <p:spPr>
          <a:xfrm>
            <a:off x="3203848" y="7208"/>
            <a:ext cx="2733709" cy="466725"/>
          </a:xfrm>
          <a:prstGeom prst="roundRect">
            <a:avLst/>
          </a:prstGeom>
          <a:solidFill>
            <a:schemeClr val="accent5">
              <a:lumMod val="20000"/>
              <a:lumOff val="80000"/>
            </a:schemeClr>
          </a:solidFill>
          <a:ln w="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tx1"/>
                </a:solidFill>
                <a:latin typeface="黑体" panose="02010609060101010101" pitchFamily="49" charset="-122"/>
                <a:ea typeface="黑体" panose="02010609060101010101" pitchFamily="49" charset="-122"/>
                <a:sym typeface="+mn-ea"/>
              </a:rPr>
              <a:t>3  </a:t>
            </a:r>
            <a:r>
              <a:rPr lang="zh-CN" altLang="en-US" sz="2800" dirty="0" smtClean="0">
                <a:solidFill>
                  <a:schemeClr val="tx1"/>
                </a:solidFill>
                <a:latin typeface="黑体" panose="02010609060101010101" pitchFamily="49" charset="-122"/>
                <a:ea typeface="黑体" panose="02010609060101010101" pitchFamily="49" charset="-122"/>
                <a:sym typeface="+mn-ea"/>
              </a:rPr>
              <a:t>书法欣赏</a:t>
            </a:r>
            <a:endParaRPr lang="zh-CN" altLang="en-US" sz="2800" dirty="0">
              <a:solidFill>
                <a:schemeClr val="tx1"/>
              </a:solidFill>
              <a:latin typeface="黑体" panose="02010609060101010101" pitchFamily="49" charset="-122"/>
              <a:ea typeface="黑体" panose="02010609060101010101" pitchFamily="49" charset="-122"/>
              <a:sym typeface="+mn-ea"/>
            </a:endParaRPr>
          </a:p>
        </p:txBody>
      </p:sp>
      <p:sp>
        <p:nvSpPr>
          <p:cNvPr id="3" name="矩形 2"/>
          <p:cNvSpPr/>
          <p:nvPr/>
        </p:nvSpPr>
        <p:spPr>
          <a:xfrm>
            <a:off x="4843996" y="2289815"/>
            <a:ext cx="2989835" cy="707886"/>
          </a:xfrm>
          <a:prstGeom prst="rect">
            <a:avLst/>
          </a:prstGeom>
          <a:solidFill>
            <a:srgbClr val="00B050">
              <a:alpha val="10000"/>
            </a:srgbClr>
          </a:solidFill>
          <a:ln>
            <a:solidFill>
              <a:srgbClr val="92D050"/>
            </a:solidFill>
            <a:prstDash val="solid"/>
          </a:ln>
        </p:spPr>
        <p:txBody>
          <a:bodyPr wrap="square" rtlCol="0">
            <a:spAutoFit/>
          </a:bodyPr>
          <a:lstStyle/>
          <a:p>
            <a:pPr algn="ctr" defTabSz="685800"/>
            <a:r>
              <a:rPr lang="zh-CN" altLang="en-US" sz="4000" b="1">
                <a:latin typeface="宋体" pitchFamily="2" charset="-122"/>
                <a:ea typeface="宋体" pitchFamily="2" charset="-122"/>
                <a:sym typeface="+mn-ea"/>
              </a:rPr>
              <a:t>笔画平直</a:t>
            </a:r>
            <a:endParaRPr lang="zh-CN" altLang="en-US" sz="4000" b="1" dirty="0">
              <a:latin typeface="宋体" pitchFamily="2" charset="-122"/>
              <a:ea typeface="宋体" pitchFamily="2" charset="-122"/>
              <a:sym typeface="+mn-ea"/>
            </a:endParaRPr>
          </a:p>
        </p:txBody>
      </p:sp>
      <p:sp>
        <p:nvSpPr>
          <p:cNvPr id="4" name="矩形 3"/>
          <p:cNvSpPr/>
          <p:nvPr/>
        </p:nvSpPr>
        <p:spPr>
          <a:xfrm>
            <a:off x="4843996" y="3376032"/>
            <a:ext cx="2989835" cy="707886"/>
          </a:xfrm>
          <a:prstGeom prst="rect">
            <a:avLst/>
          </a:prstGeom>
          <a:solidFill>
            <a:srgbClr val="00B050">
              <a:alpha val="10000"/>
            </a:srgbClr>
          </a:solidFill>
          <a:ln>
            <a:solidFill>
              <a:srgbClr val="92D050"/>
            </a:solidFill>
            <a:prstDash val="solid"/>
          </a:ln>
        </p:spPr>
        <p:txBody>
          <a:bodyPr wrap="square" rtlCol="0">
            <a:spAutoFit/>
          </a:bodyPr>
          <a:lstStyle/>
          <a:p>
            <a:pPr algn="ctr" defTabSz="685800"/>
            <a:r>
              <a:rPr lang="zh-CN" altLang="en-US" sz="4000" b="1">
                <a:latin typeface="宋体" pitchFamily="2" charset="-122"/>
                <a:ea typeface="宋体" pitchFamily="2" charset="-122"/>
                <a:sym typeface="+mn-ea"/>
              </a:rPr>
              <a:t>端庄雄伟</a:t>
            </a:r>
            <a:endParaRPr lang="zh-CN" altLang="en-US" sz="4000" b="1" dirty="0">
              <a:latin typeface="宋体" pitchFamily="2" charset="-122"/>
              <a:ea typeface="宋体" pitchFamily="2" charset="-122"/>
              <a:sym typeface="+mn-ea"/>
            </a:endParaRPr>
          </a:p>
        </p:txBody>
      </p:sp>
      <p:sp>
        <p:nvSpPr>
          <p:cNvPr id="5" name="矩形 4"/>
          <p:cNvSpPr/>
          <p:nvPr/>
        </p:nvSpPr>
        <p:spPr>
          <a:xfrm>
            <a:off x="4843996" y="1203598"/>
            <a:ext cx="2989835" cy="707886"/>
          </a:xfrm>
          <a:prstGeom prst="rect">
            <a:avLst/>
          </a:prstGeom>
          <a:solidFill>
            <a:srgbClr val="00B050">
              <a:alpha val="10000"/>
            </a:srgbClr>
          </a:solidFill>
          <a:ln>
            <a:solidFill>
              <a:srgbClr val="92D050"/>
            </a:solidFill>
            <a:prstDash val="solid"/>
          </a:ln>
        </p:spPr>
        <p:txBody>
          <a:bodyPr wrap="square" rtlCol="0">
            <a:spAutoFit/>
          </a:bodyPr>
          <a:lstStyle/>
          <a:p>
            <a:pPr algn="ctr" defTabSz="685800"/>
            <a:r>
              <a:rPr lang="zh-CN" altLang="en-US" sz="4000" b="1">
                <a:latin typeface="宋体" pitchFamily="2" charset="-122"/>
                <a:ea typeface="宋体" pitchFamily="2" charset="-122"/>
                <a:sym typeface="+mn-ea"/>
              </a:rPr>
              <a:t>形体方正</a:t>
            </a:r>
            <a:endParaRPr lang="zh-CN" altLang="en-US" sz="4000" b="1" dirty="0">
              <a:latin typeface="宋体" pitchFamily="2" charset="-122"/>
              <a:ea typeface="宋体" pitchFamily="2" charset="-122"/>
              <a:sym typeface="+mn-ea"/>
            </a:endParaRPr>
          </a:p>
        </p:txBody>
      </p:sp>
    </p:spTree>
    <p:extLst>
      <p:ext uri="{BB962C8B-B14F-4D97-AF65-F5344CB8AC3E}">
        <p14:creationId xmlns:p14="http://schemas.microsoft.com/office/powerpoint/2010/main" val="188096038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85310" y="-2496820"/>
            <a:ext cx="5460365" cy="645160"/>
          </a:xfrm>
          <a:prstGeom prst="rect">
            <a:avLst/>
          </a:prstGeom>
          <a:noFill/>
        </p:spPr>
        <p:txBody>
          <a:bodyPr wrap="square" rtlCol="0" anchor="t">
            <a:spAutoFit/>
          </a:bodyPr>
          <a:lstStyle/>
          <a:p>
            <a:endParaRPr lang="zh-CN" altLang="en-US"/>
          </a:p>
          <a:p>
            <a:endParaRPr lang="zh-CN" altLang="en-US"/>
          </a:p>
        </p:txBody>
      </p:sp>
      <p:sp>
        <p:nvSpPr>
          <p:cNvPr id="3" name="矩形 2"/>
          <p:cNvSpPr/>
          <p:nvPr/>
        </p:nvSpPr>
        <p:spPr>
          <a:xfrm>
            <a:off x="4800489" y="2001783"/>
            <a:ext cx="2989835" cy="707886"/>
          </a:xfrm>
          <a:prstGeom prst="rect">
            <a:avLst/>
          </a:prstGeom>
          <a:solidFill>
            <a:srgbClr val="00B050">
              <a:alpha val="10000"/>
            </a:srgbClr>
          </a:solidFill>
          <a:ln>
            <a:solidFill>
              <a:srgbClr val="92D050"/>
            </a:solidFill>
            <a:prstDash val="solid"/>
          </a:ln>
        </p:spPr>
        <p:txBody>
          <a:bodyPr wrap="square" rtlCol="0">
            <a:spAutoFit/>
          </a:bodyPr>
          <a:lstStyle/>
          <a:p>
            <a:pPr algn="ctr" defTabSz="685800"/>
            <a:r>
              <a:rPr lang="zh-CN" altLang="en-US" sz="4000" b="1">
                <a:latin typeface="宋体" pitchFamily="2" charset="-122"/>
                <a:ea typeface="宋体" pitchFamily="2" charset="-122"/>
                <a:sym typeface="+mn-ea"/>
              </a:rPr>
              <a:t>笔画</a:t>
            </a:r>
            <a:r>
              <a:rPr lang="zh-CN" altLang="en-US" sz="4000" b="1" smtClean="0">
                <a:latin typeface="宋体" pitchFamily="2" charset="-122"/>
                <a:ea typeface="宋体" pitchFamily="2" charset="-122"/>
                <a:sym typeface="+mn-ea"/>
              </a:rPr>
              <a:t>连绵</a:t>
            </a:r>
            <a:endParaRPr lang="zh-CN" altLang="en-US" sz="4000" b="1">
              <a:latin typeface="宋体" pitchFamily="2" charset="-122"/>
              <a:ea typeface="宋体" pitchFamily="2" charset="-122"/>
              <a:sym typeface="+mn-ea"/>
            </a:endParaRPr>
          </a:p>
        </p:txBody>
      </p:sp>
      <p:sp>
        <p:nvSpPr>
          <p:cNvPr id="4" name="矩形 3"/>
          <p:cNvSpPr/>
          <p:nvPr/>
        </p:nvSpPr>
        <p:spPr>
          <a:xfrm>
            <a:off x="4800489" y="3088000"/>
            <a:ext cx="2989835" cy="707886"/>
          </a:xfrm>
          <a:prstGeom prst="rect">
            <a:avLst/>
          </a:prstGeom>
          <a:solidFill>
            <a:srgbClr val="00B050">
              <a:alpha val="10000"/>
            </a:srgbClr>
          </a:solidFill>
          <a:ln>
            <a:solidFill>
              <a:srgbClr val="92D050"/>
            </a:solidFill>
            <a:prstDash val="solid"/>
          </a:ln>
        </p:spPr>
        <p:txBody>
          <a:bodyPr wrap="square" rtlCol="0">
            <a:spAutoFit/>
          </a:bodyPr>
          <a:lstStyle/>
          <a:p>
            <a:pPr algn="ctr" defTabSz="685800"/>
            <a:r>
              <a:rPr lang="zh-CN" altLang="en-US" sz="4000" b="1">
                <a:latin typeface="宋体" pitchFamily="2" charset="-122"/>
                <a:ea typeface="宋体" pitchFamily="2" charset="-122"/>
                <a:sym typeface="+mn-ea"/>
              </a:rPr>
              <a:t>飞动自然</a:t>
            </a:r>
          </a:p>
        </p:txBody>
      </p:sp>
      <p:sp>
        <p:nvSpPr>
          <p:cNvPr id="5" name="矩形 4"/>
          <p:cNvSpPr/>
          <p:nvPr/>
        </p:nvSpPr>
        <p:spPr>
          <a:xfrm>
            <a:off x="4800489" y="915566"/>
            <a:ext cx="2989835" cy="707886"/>
          </a:xfrm>
          <a:prstGeom prst="rect">
            <a:avLst/>
          </a:prstGeom>
          <a:solidFill>
            <a:srgbClr val="00B050">
              <a:alpha val="10000"/>
            </a:srgbClr>
          </a:solidFill>
          <a:ln>
            <a:solidFill>
              <a:srgbClr val="92D050"/>
            </a:solidFill>
            <a:prstDash val="solid"/>
          </a:ln>
        </p:spPr>
        <p:txBody>
          <a:bodyPr wrap="square" rtlCol="0">
            <a:spAutoFit/>
          </a:bodyPr>
          <a:lstStyle/>
          <a:p>
            <a:pPr algn="ctr" defTabSz="685800"/>
            <a:r>
              <a:rPr lang="zh-CN" altLang="en-US" sz="4000" b="1">
                <a:latin typeface="宋体" pitchFamily="2" charset="-122"/>
                <a:ea typeface="宋体" pitchFamily="2" charset="-122"/>
                <a:sym typeface="+mn-ea"/>
              </a:rPr>
              <a:t>结构</a:t>
            </a:r>
            <a:r>
              <a:rPr lang="zh-CN" altLang="en-US" sz="4000" b="1" smtClean="0">
                <a:latin typeface="宋体" pitchFamily="2" charset="-122"/>
                <a:ea typeface="宋体" pitchFamily="2" charset="-122"/>
                <a:sym typeface="+mn-ea"/>
              </a:rPr>
              <a:t>简省</a:t>
            </a:r>
            <a:endParaRPr lang="zh-CN" altLang="en-US" sz="4000" b="1">
              <a:latin typeface="宋体" pitchFamily="2" charset="-122"/>
              <a:ea typeface="宋体" pitchFamily="2" charset="-122"/>
              <a:sym typeface="+mn-ea"/>
            </a:endParaRPr>
          </a:p>
        </p:txBody>
      </p:sp>
      <p:grpSp>
        <p:nvGrpSpPr>
          <p:cNvPr id="11" name="组合 10"/>
          <p:cNvGrpSpPr/>
          <p:nvPr/>
        </p:nvGrpSpPr>
        <p:grpSpPr>
          <a:xfrm>
            <a:off x="307458" y="411510"/>
            <a:ext cx="8958522" cy="4501054"/>
            <a:chOff x="2919794" y="439798"/>
            <a:chExt cx="8958522" cy="4501054"/>
          </a:xfrm>
        </p:grpSpPr>
        <p:pic>
          <p:nvPicPr>
            <p:cNvPr id="12"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4019" t="2332" b="2292"/>
            <a:stretch/>
          </p:blipFill>
          <p:spPr bwMode="auto">
            <a:xfrm>
              <a:off x="2919794" y="439798"/>
              <a:ext cx="3094080" cy="440894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p:cNvSpPr txBox="1"/>
            <p:nvPr/>
          </p:nvSpPr>
          <p:spPr>
            <a:xfrm>
              <a:off x="6013874" y="4417632"/>
              <a:ext cx="5864442" cy="523220"/>
            </a:xfrm>
            <a:prstGeom prst="rect">
              <a:avLst/>
            </a:prstGeom>
            <a:noFill/>
          </p:spPr>
          <p:txBody>
            <a:bodyPr wrap="square" rtlCol="0">
              <a:spAutoFit/>
            </a:bodyPr>
            <a:lstStyle>
              <a:defPPr>
                <a:defRPr lang="zh-CN"/>
              </a:defPPr>
              <a:lvl1pPr>
                <a:defRPr sz="2800" b="1">
                  <a:latin typeface="楷体" pitchFamily="49" charset="-122"/>
                  <a:ea typeface="楷体" pitchFamily="49" charset="-122"/>
                </a:defRPr>
              </a:lvl1pPr>
            </a:lstStyle>
            <a:p>
              <a:r>
                <a:rPr lang="zh-CN" altLang="en-US" dirty="0"/>
                <a:t>唐代怀素草书</a:t>
              </a:r>
              <a:r>
                <a:rPr lang="en-US" altLang="zh-CN" dirty="0"/>
                <a:t>《</a:t>
              </a:r>
              <a:r>
                <a:rPr lang="zh-CN" altLang="en-US" dirty="0"/>
                <a:t>千字</a:t>
              </a:r>
              <a:r>
                <a:rPr lang="zh-CN" altLang="en-US"/>
                <a:t>文</a:t>
              </a:r>
              <a:r>
                <a:rPr lang="en-US" altLang="zh-CN" smtClean="0"/>
                <a:t>》</a:t>
              </a:r>
              <a:r>
                <a:rPr lang="zh-CN" altLang="en-US" smtClean="0"/>
                <a:t>（局部）</a:t>
              </a:r>
              <a:endParaRPr lang="zh-CN" altLang="en-US" dirty="0"/>
            </a:p>
          </p:txBody>
        </p:sp>
      </p:grpSp>
    </p:spTree>
    <p:extLst>
      <p:ext uri="{BB962C8B-B14F-4D97-AF65-F5344CB8AC3E}">
        <p14:creationId xmlns:p14="http://schemas.microsoft.com/office/powerpoint/2010/main" val="105634894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1764</Words>
  <Application>Microsoft Office PowerPoint</Application>
  <PresentationFormat>全屏显示(16:9)</PresentationFormat>
  <Paragraphs>186</Paragraphs>
  <Slides>57</Slides>
  <Notes>11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57</vt:i4>
      </vt:variant>
    </vt:vector>
  </HeadingPairs>
  <TitlesOfParts>
    <vt:vector size="67" baseType="lpstr">
      <vt:lpstr>Arial</vt:lpstr>
      <vt:lpstr>宋体</vt:lpstr>
      <vt:lpstr>Times New Roman</vt:lpstr>
      <vt:lpstr>微软雅黑</vt:lpstr>
      <vt:lpstr>Calibri</vt:lpstr>
      <vt:lpstr>Xingkai SC</vt:lpstr>
      <vt:lpstr>黑体</vt:lpstr>
      <vt:lpstr>楷体</vt:lpstr>
      <vt:lpstr>幼圆</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
  <cp:revision>132</cp:revision>
  <dcterms:created xsi:type="dcterms:W3CDTF">2017-03-17T02:28:00Z</dcterms:created>
  <dcterms:modified xsi:type="dcterms:W3CDTF">2020-11-09T03:29:34Z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2052-11.1.0.8986</vt:lpwstr>
  </property>
</Properties>
</file>