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23"/>
  </p:notesMasterIdLst>
  <p:sldIdLst>
    <p:sldId id="271" r:id="rId3"/>
    <p:sldId id="286" r:id="rId4"/>
    <p:sldId id="263" r:id="rId5"/>
    <p:sldId id="257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4" r:id="rId14"/>
    <p:sldId id="305" r:id="rId15"/>
    <p:sldId id="259" r:id="rId16"/>
    <p:sldId id="260" r:id="rId17"/>
    <p:sldId id="261" r:id="rId18"/>
    <p:sldId id="266" r:id="rId19"/>
    <p:sldId id="267" r:id="rId20"/>
    <p:sldId id="307" r:id="rId21"/>
    <p:sldId id="308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9" autoAdjust="0"/>
    <p:restoredTop sz="94643" autoAdjust="0"/>
  </p:normalViewPr>
  <p:slideViewPr>
    <p:cSldViewPr>
      <p:cViewPr>
        <p:scale>
          <a:sx n="100" d="100"/>
          <a:sy n="100" d="100"/>
        </p:scale>
        <p:origin x="-20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1AC2DEAF-DEEF-48C4-94A7-CBCA01777227}" type="datetimeFigureOut">
              <a:rPr lang="zh-CN" altLang="en-US"/>
              <a:pPr>
                <a:defRPr/>
              </a:pPr>
              <a:t>2019/1/16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83049DA9-DFAA-48B0-972F-8E4D67E01F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9752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518A849A-49FB-4643-AA44-AC7097C789A2}" type="slidenum">
              <a:rPr lang="zh-CN" altLang="en-US" sz="1200" b="0">
                <a:latin typeface="+mn-lt"/>
                <a:ea typeface="+mn-ea"/>
              </a:rPr>
              <a:pPr algn="r">
                <a:defRPr/>
              </a:pPr>
              <a:t>2</a:t>
            </a:fld>
            <a:endParaRPr lang="zh-CN" altLang="en-US" sz="1200" b="0"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049DA9-DFAA-48B0-972F-8E4D67E01F3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100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40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854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219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417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454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94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223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742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899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960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385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730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2019/1/16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2938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613926.ht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582738"/>
            <a:ext cx="828092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zh-CN" altLang="en-US" sz="6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MingLiU-ExtB"/>
              </a:rPr>
              <a:t>我</a:t>
            </a:r>
            <a:r>
              <a:rPr kumimoji="1" lang="zh-CN" altLang="en-US" sz="6600" dirty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MingLiU-ExtB"/>
              </a:rPr>
              <a:t>的小桃树</a:t>
            </a:r>
            <a:endParaRPr lang="zh-CN" altLang="en-US" sz="6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36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573016"/>
            <a:ext cx="4086770" cy="2787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347864" y="5301208"/>
            <a:ext cx="4770858" cy="438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23528" y="1628800"/>
            <a:ext cx="8153400" cy="2376611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pPr marL="838200" indent="-838200" algn="l"/>
            <a:r>
              <a:rPr lang="zh-CN" altLang="en-US" sz="3600" b="1" dirty="0" smtClean="0">
                <a:solidFill>
                  <a:schemeClr val="hlink"/>
                </a:solidFill>
                <a:ea typeface="楷体_GB2312" pitchFamily="49" charset="-122"/>
              </a:rPr>
              <a:t>                如今的它，虽然长得弱小，可一夜之间竟开满了花呢。我每次看着它，却发现从来没有一只蜜蜂，一只蝴蝶飞来。可怜的小桃树</a:t>
            </a:r>
            <a:r>
              <a:rPr lang="zh-CN" altLang="en-US" sz="3600" b="1" dirty="0" smtClean="0">
                <a:solidFill>
                  <a:schemeClr val="hlink"/>
                </a:solidFill>
                <a:ea typeface="楷体_GB2312" pitchFamily="49" charset="-122"/>
              </a:rPr>
              <a:t>！</a:t>
            </a:r>
            <a:endParaRPr lang="zh-CN" altLang="en-US" sz="3200" b="1" dirty="0" smtClean="0">
              <a:ea typeface="楷体_GB2312" pitchFamily="49" charset="-122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27584" y="4365104"/>
            <a:ext cx="7315200" cy="1439863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dirty="0" smtClean="0"/>
              <a:t>      </a:t>
            </a:r>
            <a:r>
              <a:rPr lang="en-US" altLang="zh-CN" b="1" dirty="0" smtClean="0">
                <a:solidFill>
                  <a:srgbClr val="9900CC"/>
                </a:solidFill>
                <a:ea typeface="楷体_GB2312" pitchFamily="49" charset="-122"/>
              </a:rPr>
              <a:t>——</a:t>
            </a:r>
            <a:r>
              <a:rPr lang="zh-CN" altLang="en-US" b="1" dirty="0" smtClean="0">
                <a:solidFill>
                  <a:srgbClr val="9900CC"/>
                </a:solidFill>
                <a:ea typeface="楷体_GB2312" pitchFamily="49" charset="-122"/>
              </a:rPr>
              <a:t>小桃树虽单薄弱小，却顽强地开了花，只是仍显得那么孤单病态。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468313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nimBg="1"/>
      <p:bldP spid="5017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1484313"/>
            <a:ext cx="8054975" cy="1727200"/>
          </a:xfrm>
          <a:prstGeom prst="rect">
            <a:avLst/>
          </a:prstGeom>
          <a:solidFill>
            <a:srgbClr val="FFFFFF"/>
          </a:solidFill>
          <a:ln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pPr marL="838200" indent="-838200" algn="l"/>
            <a:r>
              <a:rPr lang="zh-CN" altLang="en-US" sz="3600" b="1" dirty="0" smtClean="0">
                <a:ea typeface="楷体_GB2312" pitchFamily="49" charset="-122"/>
              </a:rPr>
              <a:t>                我以为有了这场春雨，花会开得更鲜艳，谁知却它却这么薄命，片片付给风和雨了。雨还在下着，我的小桃树千百次地俯下身去，又千百次地挣扎起来。</a:t>
            </a:r>
            <a:r>
              <a:rPr lang="en-US" altLang="zh-CN" sz="3600" b="1" dirty="0" smtClean="0">
                <a:ea typeface="楷体_GB2312" pitchFamily="49" charset="-122"/>
              </a:rPr>
              <a:t/>
            </a:r>
            <a:br>
              <a:rPr lang="en-US" altLang="zh-CN" sz="3600" b="1" dirty="0" smtClean="0">
                <a:ea typeface="楷体_GB2312" pitchFamily="49" charset="-122"/>
              </a:rPr>
            </a:br>
            <a:endParaRPr lang="zh-CN" altLang="en-US" sz="3200" b="1" dirty="0" smtClean="0">
              <a:ea typeface="楷体_GB2312" pitchFamily="49" charset="-122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2" y="4581525"/>
            <a:ext cx="7632203" cy="158432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dirty="0" smtClean="0"/>
              <a:t>          </a:t>
            </a:r>
            <a:r>
              <a:rPr lang="en-US" altLang="zh-CN" b="1" dirty="0" smtClean="0">
                <a:solidFill>
                  <a:srgbClr val="9900CC"/>
                </a:solidFill>
                <a:ea typeface="楷体_GB2312" pitchFamily="49" charset="-122"/>
              </a:rPr>
              <a:t>——</a:t>
            </a:r>
            <a:r>
              <a:rPr lang="zh-CN" altLang="en-US" b="1" dirty="0" smtClean="0">
                <a:solidFill>
                  <a:srgbClr val="9900CC"/>
                </a:solidFill>
                <a:ea typeface="楷体_GB2312" pitchFamily="49" charset="-122"/>
              </a:rPr>
              <a:t>开了花的小桃树又遇了风雨的摧残，它顽强地开出的花朵被打落了，小桃树不但变得赤裸而且丑陋。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395288" y="9080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838200" y="1752600"/>
            <a:ext cx="7239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   朗读课文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自然段，进一步感受小桃树的形象和特点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1447800" y="3581400"/>
            <a:ext cx="65532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Arial" pitchFamily="34" charset="0"/>
                <a:ea typeface="楷体_GB2312" pitchFamily="49" charset="-122"/>
              </a:rPr>
              <a:t>       </a:t>
            </a:r>
            <a:r>
              <a:rPr lang="zh-CN" altLang="en-US" sz="3600" dirty="0">
                <a:solidFill>
                  <a:srgbClr val="9900CC"/>
                </a:solidFill>
                <a:latin typeface="Arial" pitchFamily="34" charset="0"/>
                <a:ea typeface="楷体_GB2312" pitchFamily="49" charset="-122"/>
              </a:rPr>
              <a:t>单薄弱小却又顽强的小桃树，是那样的可怜，又是那样的可敬。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7544" y="1905000"/>
            <a:ext cx="7620000" cy="49530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7030A0"/>
                </a:solidFill>
                <a:ea typeface="楷体_GB2312" pitchFamily="49" charset="-122"/>
              </a:rPr>
              <a:t>“竟然将它忘记了”“才忽然记起了它”</a:t>
            </a:r>
          </a:p>
          <a:p>
            <a:pPr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7030A0"/>
                </a:solidFill>
                <a:ea typeface="楷体_GB2312" pitchFamily="49" charset="-122"/>
              </a:rPr>
              <a:t>“执著地偏要它将来开花结果”</a:t>
            </a:r>
          </a:p>
          <a:p>
            <a:pPr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7030A0"/>
                </a:solidFill>
                <a:ea typeface="楷体_GB2312" pitchFamily="49" charset="-122"/>
              </a:rPr>
              <a:t>“如今的它，虽然长得弱小，可一夜之间竟开满了花呢。”</a:t>
            </a:r>
          </a:p>
          <a:p>
            <a:pPr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7030A0"/>
                </a:solidFill>
                <a:ea typeface="楷体_GB2312" pitchFamily="49" charset="-122"/>
              </a:rPr>
              <a:t>“千百次”地弯身与挣扎</a:t>
            </a:r>
          </a:p>
          <a:p>
            <a:pPr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7030A0"/>
                </a:solidFill>
                <a:ea typeface="楷体_GB2312" pitchFamily="49" charset="-122"/>
              </a:rPr>
              <a:t>“你到底还有一朵花骨朵呢”</a:t>
            </a:r>
          </a:p>
          <a:p>
            <a:pPr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7030A0"/>
                </a:solidFill>
                <a:ea typeface="楷体_GB2312" pitchFamily="49" charset="-122"/>
              </a:rPr>
              <a:t>“你那花是会开得美的，而且会孕育出一个桃儿</a:t>
            </a:r>
            <a:r>
              <a:rPr lang="zh-CN" altLang="en-US" b="1" dirty="0" smtClean="0">
                <a:solidFill>
                  <a:srgbClr val="7030A0"/>
                </a:solidFill>
                <a:ea typeface="楷体_GB2312" pitchFamily="49" charset="-122"/>
              </a:rPr>
              <a:t>”</a:t>
            </a:r>
            <a:endParaRPr lang="zh-CN" altLang="en-US" b="1" dirty="0" smtClean="0">
              <a:solidFill>
                <a:srgbClr val="7030A0"/>
              </a:solidFill>
              <a:ea typeface="楷体_GB2312" pitchFamily="49" charset="-122"/>
            </a:endParaRP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7502525" y="1905000"/>
            <a:ext cx="1406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—</a:t>
            </a:r>
            <a:r>
              <a:rPr lang="zh-CN" altLang="en-US" sz="320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忽略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6248400" y="2438400"/>
            <a:ext cx="1406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—</a:t>
            </a:r>
            <a:r>
              <a:rPr lang="zh-CN" altLang="en-US" sz="320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坚信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6362700" y="4127500"/>
            <a:ext cx="1406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—</a:t>
            </a:r>
            <a:r>
              <a:rPr lang="zh-CN" altLang="en-US" sz="320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赞美</a:t>
            </a: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6400800" y="3611563"/>
            <a:ext cx="14065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—</a:t>
            </a:r>
            <a:r>
              <a:rPr lang="zh-CN" altLang="en-US" sz="320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怜惜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6248400" y="4770438"/>
            <a:ext cx="14065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—</a:t>
            </a:r>
            <a:r>
              <a:rPr lang="zh-CN" altLang="en-US" sz="320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感激</a:t>
            </a: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6400800" y="5956300"/>
            <a:ext cx="1406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—</a:t>
            </a:r>
            <a:r>
              <a:rPr lang="zh-CN" altLang="en-US" sz="320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希望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611188" y="10525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 animBg="1"/>
      <p:bldP spid="54276" grpId="0"/>
      <p:bldP spid="54277" grpId="0"/>
      <p:bldP spid="54278" grpId="0"/>
      <p:bldP spid="54279" grpId="0"/>
      <p:bldP spid="54280" grpId="0"/>
      <p:bldP spid="542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700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9563" y="4508500"/>
            <a:ext cx="2030412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611560" y="2060848"/>
            <a:ext cx="6192837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chemeClr val="hlink"/>
                </a:solidFill>
                <a:ea typeface="楷体_GB2312" pitchFamily="49" charset="-122"/>
              </a:rPr>
              <a:t>     《</a:t>
            </a:r>
            <a:r>
              <a:rPr lang="zh-CN" altLang="en-US" sz="3200" dirty="0">
                <a:solidFill>
                  <a:schemeClr val="hlink"/>
                </a:solidFill>
                <a:ea typeface="楷体_GB2312" pitchFamily="49" charset="-122"/>
              </a:rPr>
              <a:t>我的小桃树</a:t>
            </a:r>
            <a:r>
              <a:rPr lang="en-US" altLang="zh-CN" sz="3200" dirty="0">
                <a:solidFill>
                  <a:schemeClr val="hlink"/>
                </a:solidFill>
                <a:ea typeface="楷体_GB2312" pitchFamily="49" charset="-122"/>
              </a:rPr>
              <a:t>》</a:t>
            </a:r>
            <a:r>
              <a:rPr lang="zh-CN" altLang="en-US" sz="3200" dirty="0">
                <a:ea typeface="楷体_GB2312" pitchFamily="49" charset="-122"/>
              </a:rPr>
              <a:t>借一棵小桃树的顽强生长，抒写自己的理想和情志。小桃树瘦弱而顽强，但却寄予着深刻的含义，作者明写小桃树，实际上暗写自己，作者对小桃树顽强生命力的赞美，反映了自己对美好未来，对人生理想的执着追求。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 smtClean="0">
                <a:latin typeface="华文新魏" pitchFamily="2" charset="-122"/>
                <a:ea typeface="华文新魏" pitchFamily="2" charset="-122"/>
                <a:cs typeface="黑体"/>
              </a:rPr>
              <a:t>写法点拨</a:t>
            </a:r>
            <a:endParaRPr lang="zh-CN" altLang="en-US" sz="3000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24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688" y="822325"/>
            <a:ext cx="2087562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1187624" y="2420938"/>
            <a:ext cx="5832301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ea typeface="楷体_GB2312" pitchFamily="49" charset="-122"/>
              </a:rPr>
              <a:t>      </a:t>
            </a:r>
            <a:r>
              <a:rPr lang="en-US" altLang="zh-CN" sz="3200" dirty="0">
                <a:ea typeface="楷体_GB2312" pitchFamily="49" charset="-122"/>
              </a:rPr>
              <a:t>《</a:t>
            </a:r>
            <a:r>
              <a:rPr lang="zh-CN" altLang="en-US" sz="3200" dirty="0">
                <a:ea typeface="楷体_GB2312" pitchFamily="49" charset="-122"/>
              </a:rPr>
              <a:t>我的小桃树</a:t>
            </a:r>
            <a:r>
              <a:rPr lang="en-US" altLang="zh-CN" sz="3200" dirty="0">
                <a:ea typeface="楷体_GB2312" pitchFamily="49" charset="-122"/>
              </a:rPr>
              <a:t>》</a:t>
            </a:r>
            <a:r>
              <a:rPr lang="zh-CN" altLang="en-US" sz="3200" dirty="0">
                <a:ea typeface="楷体_GB2312" pitchFamily="49" charset="-122"/>
              </a:rPr>
              <a:t>是一篇语言含蓄，寓意深刻的记物抒情散文。人的生命和生命的价值在于对理想、对幸福的执著的追求。学习本文借所写之物来抒写自己的理想、情志的写作方法。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395288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395288" y="14128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748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5450" y="4437063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395288" y="1916832"/>
            <a:ext cx="8460432" cy="2015802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b="0" dirty="0">
                <a:solidFill>
                  <a:srgbClr val="9900CC"/>
                </a:solidFill>
              </a:rPr>
              <a:t>          </a:t>
            </a:r>
            <a:r>
              <a:rPr lang="zh-CN" altLang="en-US" sz="4000" dirty="0">
                <a:ea typeface="楷体_GB2312" pitchFamily="49" charset="-122"/>
              </a:rPr>
              <a:t>通过这节课的学习你从小桃树身上受到了什么样的启发？作者到底要表达一种怎样的生活态度？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心灵感悟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772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08500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691680" y="1916113"/>
            <a:ext cx="6858000" cy="3943350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None/>
            </a:pPr>
            <a:endParaRPr lang="zh-CN" altLang="en-US" sz="4000" dirty="0">
              <a:solidFill>
                <a:srgbClr val="9900CC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     文中哪些语句触动了你的心扉，先有感情地朗读，再把它抄写下来，最后用一段完整的话把你欣赏的理由写下来。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395288" y="9080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4128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468313" y="1700808"/>
            <a:ext cx="8208714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chemeClr val="hlink"/>
                </a:solidFill>
                <a:ea typeface="楷体_GB2312" pitchFamily="49" charset="-122"/>
              </a:rPr>
              <a:t>按要求改写句子。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chemeClr val="hlink"/>
                </a:solidFill>
                <a:ea typeface="楷体_GB2312" pitchFamily="49" charset="-122"/>
              </a:rPr>
              <a:t>1</a:t>
            </a:r>
            <a:r>
              <a:rPr lang="zh-CN" altLang="en-US" sz="2400" dirty="0">
                <a:solidFill>
                  <a:schemeClr val="hlink"/>
                </a:solidFill>
                <a:ea typeface="楷体_GB2312" pitchFamily="49" charset="-122"/>
              </a:rPr>
              <a:t>、风雨摇晃着枝条。（改成被字句）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chemeClr val="hlink"/>
                </a:solidFill>
                <a:ea typeface="楷体_GB2312" pitchFamily="49" charset="-122"/>
              </a:rPr>
              <a:t>2</a:t>
            </a:r>
            <a:r>
              <a:rPr lang="zh-CN" altLang="en-US" sz="2400" dirty="0">
                <a:solidFill>
                  <a:schemeClr val="hlink"/>
                </a:solidFill>
                <a:ea typeface="楷体_GB2312" pitchFamily="49" charset="-122"/>
              </a:rPr>
              <a:t>、我怎能将你放在这里，离开家乡，又默默地将你忘记呢？（陈述句）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chemeClr val="hlink"/>
                </a:solidFill>
                <a:ea typeface="楷体_GB2312" pitchFamily="49" charset="-122"/>
              </a:rPr>
              <a:t>3</a:t>
            </a:r>
            <a:r>
              <a:rPr lang="zh-CN" altLang="en-US" sz="2400" dirty="0">
                <a:solidFill>
                  <a:schemeClr val="hlink"/>
                </a:solidFill>
                <a:ea typeface="楷体_GB2312" pitchFamily="49" charset="-122"/>
              </a:rPr>
              <a:t>、雨下着。（扩句）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chemeClr val="hlink"/>
                </a:solidFill>
                <a:ea typeface="楷体_GB2312" pitchFamily="49" charset="-122"/>
              </a:rPr>
              <a:t>4</a:t>
            </a:r>
            <a:r>
              <a:rPr lang="zh-CN" altLang="en-US" sz="2400" dirty="0">
                <a:solidFill>
                  <a:schemeClr val="hlink"/>
                </a:solidFill>
                <a:ea typeface="楷体_GB2312" pitchFamily="49" charset="-122"/>
              </a:rPr>
              <a:t>、花瓣纷纷落下。（比喻句）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395288" y="6921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26841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43558" y="1700808"/>
            <a:ext cx="8424863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chemeClr val="hlink"/>
                </a:solidFill>
                <a:ea typeface="楷体_GB2312" pitchFamily="49" charset="-122"/>
              </a:rPr>
              <a:t>按要求改写句子。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hlink"/>
                </a:solidFill>
                <a:ea typeface="楷体_GB2312" pitchFamily="49" charset="-122"/>
              </a:rPr>
              <a:t>1</a:t>
            </a:r>
            <a:r>
              <a:rPr lang="zh-CN" altLang="en-US" dirty="0">
                <a:solidFill>
                  <a:schemeClr val="hlink"/>
                </a:solidFill>
                <a:ea typeface="楷体_GB2312" pitchFamily="49" charset="-122"/>
              </a:rPr>
              <a:t>、风雨摇晃着枝条。（改成被字句）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u="sng" dirty="0" smtClean="0">
                <a:solidFill>
                  <a:srgbClr val="FF0000"/>
                </a:solidFill>
                <a:ea typeface="楷体_GB2312" pitchFamily="49" charset="-122"/>
              </a:rPr>
              <a:t>枝</a:t>
            </a:r>
            <a:r>
              <a:rPr lang="zh-CN" altLang="en-US" u="sng" dirty="0">
                <a:solidFill>
                  <a:srgbClr val="FF0000"/>
                </a:solidFill>
                <a:ea typeface="楷体_GB2312" pitchFamily="49" charset="-122"/>
              </a:rPr>
              <a:t>条被风雨摇晃着。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hlink"/>
                </a:solidFill>
                <a:ea typeface="楷体_GB2312" pitchFamily="49" charset="-122"/>
              </a:rPr>
              <a:t>2</a:t>
            </a:r>
            <a:r>
              <a:rPr lang="zh-CN" altLang="en-US" dirty="0">
                <a:solidFill>
                  <a:schemeClr val="hlink"/>
                </a:solidFill>
                <a:ea typeface="楷体_GB2312" pitchFamily="49" charset="-122"/>
              </a:rPr>
              <a:t>、我怎能将你放在这里，离开家乡，又默默地将你忘记呢？（陈述句）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u="sng" dirty="0">
                <a:solidFill>
                  <a:srgbClr val="FF0000"/>
                </a:solidFill>
                <a:ea typeface="楷体_GB2312" pitchFamily="49" charset="-122"/>
              </a:rPr>
              <a:t>我不能将你放在这里，离开家乡，又默默地将你忘记。</a:t>
            </a:r>
            <a:endParaRPr lang="en-US" altLang="zh-CN" u="sng" dirty="0">
              <a:solidFill>
                <a:srgbClr val="FF0000"/>
              </a:solidFill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hlink"/>
                </a:solidFill>
                <a:ea typeface="楷体_GB2312" pitchFamily="49" charset="-122"/>
              </a:rPr>
              <a:t>3</a:t>
            </a:r>
            <a:r>
              <a:rPr lang="zh-CN" altLang="en-US" dirty="0">
                <a:solidFill>
                  <a:schemeClr val="hlink"/>
                </a:solidFill>
                <a:ea typeface="楷体_GB2312" pitchFamily="49" charset="-122"/>
              </a:rPr>
              <a:t>、雨下着。（扩句）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u="sng" dirty="0">
                <a:solidFill>
                  <a:srgbClr val="FF0000"/>
                </a:solidFill>
                <a:ea typeface="楷体_GB2312" pitchFamily="49" charset="-122"/>
              </a:rPr>
              <a:t>大雨哗哗的从天空中快速的下着。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hlink"/>
                </a:solidFill>
                <a:ea typeface="楷体_GB2312" pitchFamily="49" charset="-122"/>
              </a:rPr>
              <a:t>4</a:t>
            </a:r>
            <a:r>
              <a:rPr lang="zh-CN" altLang="en-US" dirty="0">
                <a:solidFill>
                  <a:schemeClr val="hlink"/>
                </a:solidFill>
                <a:ea typeface="楷体_GB2312" pitchFamily="49" charset="-122"/>
              </a:rPr>
              <a:t>、花瓣纷纷落下。（比喻句）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u="sng" dirty="0">
                <a:solidFill>
                  <a:srgbClr val="FF0000"/>
                </a:solidFill>
                <a:ea typeface="楷体_GB2312" pitchFamily="49" charset="-122"/>
              </a:rPr>
              <a:t>花瓣像蝴蝶一样纷纷落下</a:t>
            </a:r>
            <a:r>
              <a:rPr lang="zh-CN" altLang="en-US" u="sng" dirty="0" smtClean="0">
                <a:solidFill>
                  <a:srgbClr val="FF0000"/>
                </a:solidFill>
                <a:ea typeface="楷体_GB2312" pitchFamily="49" charset="-122"/>
              </a:rPr>
              <a:t>。 </a:t>
            </a:r>
            <a:endParaRPr lang="zh-CN" altLang="en-US" u="sng" dirty="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0"/>
          <p:cNvGrpSpPr>
            <a:grpSpLocks/>
          </p:cNvGrpSpPr>
          <p:nvPr/>
        </p:nvGrpSpPr>
        <p:grpSpPr bwMode="auto">
          <a:xfrm>
            <a:off x="268288" y="1125538"/>
            <a:ext cx="2255837" cy="569912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dirty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</a:p>
          </p:txBody>
        </p:sp>
      </p:grp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1052513" y="2357438"/>
            <a:ext cx="1295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Clr>
                <a:srgbClr val="FF0000"/>
              </a:buClr>
              <a:buSzPct val="100000"/>
            </a:pPr>
            <a:r>
              <a:rPr lang="zh-CN" altLang="en-US" sz="540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3376613" y="1125538"/>
            <a:ext cx="5473700" cy="511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     1976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年，为期十年的文化大革命终于结束，在这十年期间，无数被时代耽误年华和奋斗机会的青年人开始反思，开始追求。作家贾平凹在这个大的时代背景下，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hlinkClick r:id="rId3"/>
              </a:rPr>
              <a:t>托物言志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以“小桃树”的形象来象征文革中成长起来的青年一代。通过它坎坷的出生、成长到迷茫和看到希望的描述，反映了青年一代在迷茫和探索正成长的真实历程。文章最后小桃树所孕育所保留的那一个花蕾，岂止是“风浪里航道上远远的灯塔”，它更是青年一代胸怀大志、奋起直追、报效祖国的象征。 </a:t>
            </a:r>
          </a:p>
        </p:txBody>
      </p:sp>
      <p:pic>
        <p:nvPicPr>
          <p:cNvPr id="16390" name="Picture 8" descr="060828381f30e9246fbbeb8a4e086e061d95f76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916113"/>
            <a:ext cx="3097213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b="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b="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425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53300" y="4871295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预习检查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412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42926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339752" y="2204864"/>
            <a:ext cx="6336704" cy="2911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能用普通话正确、流利地朗读课文。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读课文，概括课文主要写了什么。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学会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个生字；认识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个难字；学会</a:t>
            </a:r>
            <a:r>
              <a:rPr lang="zh-CN" altLang="en-US" sz="2800" dirty="0">
                <a:ea typeface="楷体_GB2312" pitchFamily="49" charset="-122"/>
              </a:rPr>
              <a:t>“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孕育、孤零零等</a:t>
            </a:r>
            <a:r>
              <a:rPr lang="zh-CN" altLang="en-US" sz="2800" dirty="0">
                <a:ea typeface="楷体_GB2312" pitchFamily="49" charset="-122"/>
              </a:rPr>
              <a:t>”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个词语</a:t>
            </a:r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18436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899592" y="2780928"/>
            <a:ext cx="6696075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F0000"/>
                </a:solidFill>
                <a:latin typeface="Arial" pitchFamily="34" charset="0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、朗读课文，注意读准生字、多音字和儿化音，用</a:t>
            </a:r>
            <a:r>
              <a:rPr lang="en-US" altLang="zh-CN" sz="3200" dirty="0">
                <a:solidFill>
                  <a:srgbClr val="FF0000"/>
                </a:solidFill>
                <a:latin typeface="Arial" pitchFamily="34" charset="0"/>
              </a:rPr>
              <a:t>﹏</a:t>
            </a:r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标记生字。</a:t>
            </a:r>
          </a:p>
          <a:p>
            <a:pPr eaLnBrk="1" hangingPunct="1"/>
            <a:r>
              <a:rPr lang="en-US" altLang="zh-CN" sz="3200" dirty="0">
                <a:solidFill>
                  <a:srgbClr val="FF0000"/>
                </a:solidFill>
                <a:latin typeface="Arial" pitchFamily="34" charset="0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、按自然段轮读课文，互相检查读的是否正确流利。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/>
          <p:cNvSpPr/>
          <p:nvPr/>
        </p:nvSpPr>
        <p:spPr>
          <a:xfrm>
            <a:off x="468313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19460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9563" y="765175"/>
            <a:ext cx="1873250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 Box 8"/>
          <p:cNvSpPr txBox="1">
            <a:spLocks noChangeArrowheads="1"/>
          </p:cNvSpPr>
          <p:nvPr/>
        </p:nvSpPr>
        <p:spPr bwMode="auto">
          <a:xfrm>
            <a:off x="501700" y="2204864"/>
            <a:ext cx="7991475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 err="1" smtClean="0">
                <a:solidFill>
                  <a:srgbClr val="FF0000"/>
                </a:solidFill>
                <a:latin typeface="Arial" pitchFamily="34" charset="0"/>
              </a:rPr>
              <a:t>hé</a:t>
            </a:r>
            <a:r>
              <a:rPr lang="en-US" altLang="zh-CN" sz="2800" dirty="0" smtClean="0">
                <a:solidFill>
                  <a:srgbClr val="FF0000"/>
                </a:solidFill>
                <a:latin typeface="Arial" pitchFamily="34" charset="0"/>
              </a:rPr>
              <a:t>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Arial" pitchFamily="34" charset="0"/>
              </a:rPr>
              <a:t>yùn</a:t>
            </a:r>
            <a:r>
              <a:rPr lang="en-US" altLang="zh-CN" sz="2800" dirty="0" smtClean="0">
                <a:solidFill>
                  <a:srgbClr val="FF0000"/>
                </a:solidFill>
                <a:latin typeface="Arial" pitchFamily="34" charset="0"/>
              </a:rPr>
              <a:t>     </a:t>
            </a:r>
            <a:r>
              <a:rPr lang="en-US" altLang="zh-CN" sz="2800" dirty="0" err="1">
                <a:solidFill>
                  <a:srgbClr val="FF0000"/>
                </a:solidFill>
                <a:latin typeface="Arial" pitchFamily="34" charset="0"/>
              </a:rPr>
              <a:t>yá</a:t>
            </a:r>
            <a:r>
              <a:rPr lang="en-US" altLang="zh-CN" sz="2800" dirty="0">
                <a:solidFill>
                  <a:srgbClr val="FF0000"/>
                </a:solidFill>
                <a:latin typeface="Arial" pitchFamily="34" charset="0"/>
              </a:rPr>
              <a:t>    </a:t>
            </a:r>
            <a:r>
              <a:rPr lang="en-US" altLang="zh-CN" sz="2800" dirty="0" err="1">
                <a:solidFill>
                  <a:srgbClr val="FF0000"/>
                </a:solidFill>
                <a:latin typeface="Arial" pitchFamily="34" charset="0"/>
              </a:rPr>
              <a:t>piān</a:t>
            </a:r>
            <a:r>
              <a:rPr lang="en-US" altLang="zh-CN" sz="2800" dirty="0">
                <a:solidFill>
                  <a:srgbClr val="FF0000"/>
                </a:solidFill>
                <a:latin typeface="Arial" pitchFamily="34" charset="0"/>
              </a:rPr>
              <a:t>   </a:t>
            </a:r>
            <a:r>
              <a:rPr lang="en-US" altLang="zh-CN" sz="2800" dirty="0" err="1">
                <a:solidFill>
                  <a:srgbClr val="FF0000"/>
                </a:solidFill>
                <a:latin typeface="Arial" pitchFamily="34" charset="0"/>
              </a:rPr>
              <a:t>bàn</a:t>
            </a:r>
            <a:r>
              <a:rPr lang="en-US" altLang="zh-CN" sz="2800" dirty="0">
                <a:solidFill>
                  <a:srgbClr val="FF0000"/>
                </a:solidFill>
                <a:latin typeface="Arial" pitchFamily="34" charset="0"/>
              </a:rPr>
              <a:t>   </a:t>
            </a:r>
            <a:r>
              <a:rPr lang="en-US" altLang="zh-CN" sz="2800" dirty="0" err="1">
                <a:solidFill>
                  <a:srgbClr val="FF0000"/>
                </a:solidFill>
                <a:latin typeface="Arial" pitchFamily="34" charset="0"/>
              </a:rPr>
              <a:t>yàn</a:t>
            </a:r>
            <a:r>
              <a:rPr lang="en-US" altLang="zh-CN" sz="2800" dirty="0">
                <a:solidFill>
                  <a:srgbClr val="FF0000"/>
                </a:solidFill>
                <a:latin typeface="Arial" pitchFamily="34" charset="0"/>
              </a:rPr>
              <a:t>    </a:t>
            </a:r>
            <a:r>
              <a:rPr lang="en-US" altLang="zh-CN" sz="2800" dirty="0" err="1">
                <a:solidFill>
                  <a:srgbClr val="FF0000"/>
                </a:solidFill>
                <a:latin typeface="Arial" pitchFamily="34" charset="0"/>
              </a:rPr>
              <a:t>háng</a:t>
            </a:r>
            <a:endParaRPr lang="en-US" altLang="zh-CN" sz="2800" dirty="0">
              <a:solidFill>
                <a:srgbClr val="FF0000"/>
              </a:solidFill>
              <a:latin typeface="Arial" pitchFamily="34" charset="0"/>
            </a:endParaRPr>
          </a:p>
          <a:p>
            <a:pPr eaLnBrk="1" hangingPunct="1"/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</a:rPr>
              <a:t>核      孕       </a:t>
            </a:r>
            <a:r>
              <a:rPr lang="zh-CN" altLang="en-US" sz="2800" dirty="0">
                <a:solidFill>
                  <a:srgbClr val="FF0000"/>
                </a:solidFill>
                <a:latin typeface="Arial" pitchFamily="34" charset="0"/>
              </a:rPr>
              <a:t>芽      偏      瓣      艳       航</a:t>
            </a:r>
          </a:p>
          <a:p>
            <a:pPr eaLnBrk="1" hangingPunct="1"/>
            <a:r>
              <a:rPr lang="zh-CN" altLang="en-US" sz="2800" dirty="0">
                <a:solidFill>
                  <a:schemeClr val="hlink"/>
                </a:solidFill>
                <a:latin typeface="Arial" pitchFamily="34" charset="0"/>
              </a:rPr>
              <a:t>儿化音：</a:t>
            </a:r>
          </a:p>
          <a:p>
            <a:pPr eaLnBrk="1" hangingPunct="1"/>
            <a:r>
              <a:rPr lang="zh-CN" altLang="en-US" sz="2800" dirty="0">
                <a:solidFill>
                  <a:schemeClr val="hlink"/>
                </a:solidFill>
                <a:latin typeface="Arial" pitchFamily="34" charset="0"/>
              </a:rPr>
              <a:t>桃核儿         </a:t>
            </a:r>
            <a:r>
              <a:rPr lang="zh-CN" altLang="en-US" sz="2800" dirty="0" smtClean="0">
                <a:solidFill>
                  <a:schemeClr val="hlink"/>
                </a:solidFill>
                <a:latin typeface="Arial" pitchFamily="34" charset="0"/>
              </a:rPr>
              <a:t>嫩</a:t>
            </a:r>
            <a:r>
              <a:rPr lang="zh-CN" altLang="en-US" sz="2800" dirty="0">
                <a:solidFill>
                  <a:schemeClr val="hlink"/>
                </a:solidFill>
                <a:latin typeface="Arial" pitchFamily="34" charset="0"/>
              </a:rPr>
              <a:t>芽儿         </a:t>
            </a:r>
            <a:r>
              <a:rPr lang="zh-CN" altLang="en-US" sz="2800" dirty="0" smtClean="0">
                <a:solidFill>
                  <a:schemeClr val="hlink"/>
                </a:solidFill>
                <a:latin typeface="Arial" pitchFamily="34" charset="0"/>
              </a:rPr>
              <a:t>桃</a:t>
            </a:r>
            <a:r>
              <a:rPr lang="zh-CN" altLang="en-US" sz="2800" dirty="0">
                <a:solidFill>
                  <a:schemeClr val="hlink"/>
                </a:solidFill>
                <a:latin typeface="Arial" pitchFamily="34" charset="0"/>
              </a:rPr>
              <a:t>儿    </a:t>
            </a:r>
          </a:p>
          <a:p>
            <a:pPr eaLnBrk="1" hangingPunct="1"/>
            <a:r>
              <a:rPr lang="zh-CN" altLang="en-US" sz="2800" dirty="0">
                <a:solidFill>
                  <a:schemeClr val="hlink"/>
                </a:solidFill>
                <a:latin typeface="Arial" pitchFamily="34" charset="0"/>
              </a:rPr>
              <a:t>花瓣儿         </a:t>
            </a:r>
            <a:r>
              <a:rPr lang="zh-CN" altLang="en-US" sz="2800" dirty="0" smtClean="0">
                <a:solidFill>
                  <a:schemeClr val="hlink"/>
                </a:solidFill>
                <a:latin typeface="Arial" pitchFamily="34" charset="0"/>
              </a:rPr>
              <a:t>骨</a:t>
            </a:r>
            <a:r>
              <a:rPr lang="zh-CN" altLang="en-US" sz="2800" dirty="0">
                <a:solidFill>
                  <a:schemeClr val="hlink"/>
                </a:solidFill>
                <a:latin typeface="Arial" pitchFamily="34" charset="0"/>
              </a:rPr>
              <a:t>朵儿         </a:t>
            </a:r>
            <a:r>
              <a:rPr lang="zh-CN" altLang="en-US" sz="2800" dirty="0" smtClean="0">
                <a:solidFill>
                  <a:schemeClr val="hlink"/>
                </a:solidFill>
                <a:latin typeface="Arial" pitchFamily="34" charset="0"/>
              </a:rPr>
              <a:t>花</a:t>
            </a:r>
            <a:r>
              <a:rPr lang="zh-CN" altLang="en-US" sz="2800" dirty="0">
                <a:solidFill>
                  <a:schemeClr val="hlink"/>
                </a:solidFill>
                <a:latin typeface="Arial" pitchFamily="34" charset="0"/>
              </a:rPr>
              <a:t>儿</a:t>
            </a:r>
          </a:p>
          <a:p>
            <a:pPr eaLnBrk="1" hangingPunct="1"/>
            <a:r>
              <a:rPr lang="zh-CN" altLang="en-US" sz="2800" dirty="0">
                <a:latin typeface="Arial" pitchFamily="34" charset="0"/>
              </a:rPr>
              <a:t>多音字：</a:t>
            </a:r>
          </a:p>
          <a:p>
            <a:pPr eaLnBrk="1" hangingPunct="1"/>
            <a:r>
              <a:rPr lang="en-US" altLang="zh-CN" sz="2800" dirty="0" err="1" smtClean="0">
                <a:latin typeface="Arial" pitchFamily="34" charset="0"/>
              </a:rPr>
              <a:t>sì</a:t>
            </a:r>
            <a:r>
              <a:rPr lang="en-US" altLang="zh-CN" sz="2800" dirty="0" smtClean="0">
                <a:latin typeface="Arial" pitchFamily="34" charset="0"/>
              </a:rPr>
              <a:t>        </a:t>
            </a:r>
            <a:r>
              <a:rPr lang="en-US" altLang="zh-CN" sz="2800" dirty="0" err="1">
                <a:latin typeface="Arial" pitchFamily="34" charset="0"/>
              </a:rPr>
              <a:t>zhǒng</a:t>
            </a:r>
            <a:r>
              <a:rPr lang="en-US" altLang="zh-CN" sz="2800" dirty="0">
                <a:latin typeface="Arial" pitchFamily="34" charset="0"/>
              </a:rPr>
              <a:t>         </a:t>
            </a:r>
            <a:r>
              <a:rPr lang="en-US" altLang="zh-CN" sz="2800" dirty="0" err="1">
                <a:latin typeface="Arial" pitchFamily="34" charset="0"/>
              </a:rPr>
              <a:t>bó</a:t>
            </a:r>
            <a:endParaRPr lang="en-US" altLang="zh-CN" sz="2800" dirty="0">
              <a:latin typeface="Arial" pitchFamily="34" charset="0"/>
            </a:endParaRPr>
          </a:p>
          <a:p>
            <a:pPr eaLnBrk="1" hangingPunct="1"/>
            <a:r>
              <a:rPr lang="zh-CN" altLang="en-US" sz="2800" dirty="0" smtClean="0">
                <a:latin typeface="Arial" pitchFamily="34" charset="0"/>
              </a:rPr>
              <a:t>似</a:t>
            </a:r>
            <a:r>
              <a:rPr lang="zh-CN" altLang="en-US" sz="2800" dirty="0">
                <a:latin typeface="Arial" pitchFamily="34" charset="0"/>
              </a:rPr>
              <a:t>乎     种子        单</a:t>
            </a:r>
            <a:r>
              <a:rPr lang="zh-CN" altLang="en-US" sz="2800" dirty="0" smtClean="0">
                <a:latin typeface="Arial" pitchFamily="34" charset="0"/>
              </a:rPr>
              <a:t>薄</a:t>
            </a:r>
            <a:endParaRPr lang="zh-CN" altLang="en-US" sz="2800" dirty="0">
              <a:latin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331913" y="2781300"/>
            <a:ext cx="588327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Arial" pitchFamily="34" charset="0"/>
                <a:ea typeface="楷体_GB2312" pitchFamily="49" charset="-122"/>
              </a:rPr>
              <a:t>       </a:t>
            </a:r>
            <a:r>
              <a:rPr lang="zh-CN" altLang="en-US" sz="4000" dirty="0">
                <a:latin typeface="Arial" pitchFamily="34" charset="0"/>
                <a:ea typeface="楷体_GB2312" pitchFamily="49" charset="-122"/>
              </a:rPr>
              <a:t>认真默读课文，用曲线画出描写小桃树在不同成长阶段形态的语句。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3568" y="1124744"/>
            <a:ext cx="7772400" cy="4176464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altLang="zh-CN" sz="2000" b="1" dirty="0" smtClean="0">
                <a:ea typeface="楷体_GB2312" pitchFamily="49" charset="-122"/>
              </a:rPr>
              <a:t>1</a:t>
            </a:r>
            <a:r>
              <a:rPr lang="en-US" altLang="zh-CN" sz="2000" b="1" dirty="0" smtClean="0">
                <a:ea typeface="楷体_GB2312" pitchFamily="49" charset="-122"/>
              </a:rPr>
              <a:t>. </a:t>
            </a:r>
            <a:r>
              <a:rPr lang="zh-CN" altLang="en-US" sz="2000" b="1" dirty="0" smtClean="0">
                <a:ea typeface="楷体_GB2312" pitchFamily="49" charset="-122"/>
              </a:rPr>
              <a:t>它长得很委屈，瘦瘦的，黄黄的，似乎一碰便立即会断。</a:t>
            </a:r>
          </a:p>
          <a:p>
            <a:pPr marL="609600" indent="-609600">
              <a:buFontTx/>
              <a:buNone/>
              <a:defRPr/>
            </a:pPr>
            <a:endParaRPr lang="zh-CN" altLang="en-US" sz="2000" b="1" dirty="0" smtClean="0">
              <a:ea typeface="楷体_GB2312" pitchFamily="49" charset="-122"/>
            </a:endParaRPr>
          </a:p>
          <a:p>
            <a:pPr marL="0" indent="0">
              <a:buFont typeface="Arial" charset="0"/>
              <a:buNone/>
              <a:defRPr/>
            </a:pPr>
            <a:r>
              <a:rPr lang="en-US" altLang="zh-CN" sz="2000" b="1" dirty="0" smtClean="0">
                <a:solidFill>
                  <a:schemeClr val="hlink"/>
                </a:solidFill>
                <a:ea typeface="楷体_GB2312" pitchFamily="49" charset="-122"/>
              </a:rPr>
              <a:t>2. </a:t>
            </a:r>
            <a:r>
              <a:rPr lang="zh-CN" altLang="en-US" sz="2000" b="1" dirty="0" smtClean="0">
                <a:solidFill>
                  <a:schemeClr val="hlink"/>
                </a:solidFill>
                <a:ea typeface="楷体_GB2312" pitchFamily="49" charset="-122"/>
              </a:rPr>
              <a:t>如今的它，虽然长得弱小，可一夜之间竟开满了花呢。我每次看着它，却发现从来没有一只蜜蜂，一只蝴蝶飞来。可怜的小桃树！</a:t>
            </a:r>
            <a:endParaRPr lang="en-US" altLang="zh-CN" sz="2000" b="1" dirty="0" smtClean="0">
              <a:solidFill>
                <a:schemeClr val="hlink"/>
              </a:solidFill>
              <a:ea typeface="楷体_GB2312" pitchFamily="49" charset="-122"/>
            </a:endParaRPr>
          </a:p>
          <a:p>
            <a:pPr marL="0" indent="0">
              <a:buFont typeface="Arial" charset="0"/>
              <a:buNone/>
              <a:defRPr/>
            </a:pPr>
            <a:endParaRPr lang="zh-CN" altLang="en-US" sz="2000" b="1" dirty="0" smtClean="0">
              <a:ea typeface="楷体_GB2312" pitchFamily="49" charset="-122"/>
            </a:endParaRPr>
          </a:p>
          <a:p>
            <a:pPr marL="0" indent="0">
              <a:buFont typeface="Arial" charset="0"/>
              <a:buNone/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ea typeface="楷体_GB2312" pitchFamily="49" charset="-122"/>
              </a:rPr>
              <a:t>3. </a:t>
            </a:r>
            <a:r>
              <a:rPr lang="zh-CN" altLang="en-US" sz="2000" b="1" dirty="0" smtClean="0">
                <a:solidFill>
                  <a:srgbClr val="FF0000"/>
                </a:solidFill>
                <a:ea typeface="楷体_GB2312" pitchFamily="49" charset="-122"/>
              </a:rPr>
              <a:t>我以为有了这场春雨，花会开得更鲜艳，谁知却它却这么薄命，片片付给风和雨了。雨还在下着，我的小桃树千百次地俯下身去，又千百次地挣扎起来。</a:t>
            </a:r>
            <a:endParaRPr lang="en-US" altLang="zh-CN" sz="2000" b="1" dirty="0" smtClean="0">
              <a:solidFill>
                <a:srgbClr val="FF0000"/>
              </a:solidFill>
              <a:ea typeface="楷体_GB2312" pitchFamily="49" charset="-122"/>
            </a:endParaRPr>
          </a:p>
          <a:p>
            <a:pPr marL="0" indent="0">
              <a:buFont typeface="Arial" charset="0"/>
              <a:buNone/>
              <a:defRPr/>
            </a:pPr>
            <a:endParaRPr lang="zh-CN" altLang="en-US" sz="2000" b="1" dirty="0" smtClean="0">
              <a:ea typeface="楷体_GB2312" pitchFamily="49" charset="-122"/>
            </a:endParaRPr>
          </a:p>
          <a:p>
            <a:pPr marL="0" indent="0">
              <a:buFont typeface="Arial" charset="0"/>
              <a:buNone/>
              <a:defRPr/>
            </a:pPr>
            <a:r>
              <a:rPr lang="en-US" altLang="zh-CN" sz="2000" b="1" dirty="0" smtClean="0">
                <a:solidFill>
                  <a:schemeClr val="hlink"/>
                </a:solidFill>
                <a:ea typeface="楷体_GB2312" pitchFamily="49" charset="-122"/>
              </a:rPr>
              <a:t>4. </a:t>
            </a:r>
            <a:r>
              <a:rPr lang="zh-CN" altLang="en-US" sz="2000" b="1" dirty="0" smtClean="0">
                <a:solidFill>
                  <a:schemeClr val="hlink"/>
                </a:solidFill>
                <a:ea typeface="楷体_GB2312" pitchFamily="49" charset="-122"/>
              </a:rPr>
              <a:t>就在俯下去的一刹那，我突然看见在树顶高高的枝上，竟还保留着一个花骨朵，嫩红的，在风中摇着，却没有掉下去，像风浪里海上的灯塔，闪着时隐时现的光。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989138"/>
            <a:ext cx="8218487" cy="4103687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buFont typeface="Arial" pitchFamily="34" charset="0"/>
              <a:buNone/>
            </a:pPr>
            <a:r>
              <a:rPr lang="zh-CN" altLang="en-US" b="1" dirty="0" smtClean="0"/>
              <a:t>          </a:t>
            </a:r>
            <a:r>
              <a:rPr lang="zh-CN" altLang="en-US" sz="4000" b="1" dirty="0" smtClean="0"/>
              <a:t>再读语句，边读边想象小桃树的形象，想想这是一株怎样的小桃树。</a:t>
            </a:r>
          </a:p>
          <a:p>
            <a:endParaRPr lang="zh-CN" altLang="en-US" sz="4000" dirty="0" smtClean="0"/>
          </a:p>
        </p:txBody>
      </p:sp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755650" y="2492375"/>
            <a:ext cx="7427913" cy="360045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zh-CN" altLang="en-US" sz="4000" b="1" dirty="0" smtClean="0">
                <a:latin typeface="+mj-ea"/>
                <a:ea typeface="+mj-ea"/>
              </a:rPr>
              <a:t>   “</a:t>
            </a:r>
            <a:r>
              <a:rPr lang="zh-CN" altLang="en-US" sz="4000" b="1" dirty="0">
                <a:latin typeface="+mj-ea"/>
                <a:ea typeface="+mj-ea"/>
              </a:rPr>
              <a:t>它长得很委屈，瘦瘦的，黄黄的，似乎一碰便立即会</a:t>
            </a:r>
            <a:r>
              <a:rPr lang="zh-CN" altLang="en-US" sz="4000" b="1" dirty="0" smtClean="0">
                <a:latin typeface="+mj-ea"/>
                <a:ea typeface="+mj-ea"/>
              </a:rPr>
              <a:t>断</a:t>
            </a:r>
            <a:r>
              <a:rPr lang="zh-CN" altLang="en-US" sz="4000" b="1" dirty="0">
                <a:latin typeface="+mj-ea"/>
                <a:ea typeface="+mj-ea"/>
              </a:rPr>
              <a:t>。</a:t>
            </a:r>
            <a:r>
              <a:rPr lang="zh-CN" altLang="en-US" sz="4000" b="1" dirty="0" smtClean="0">
                <a:latin typeface="+mj-ea"/>
                <a:ea typeface="+mj-ea"/>
              </a:rPr>
              <a:t>”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zh-CN" altLang="en-US" sz="4000" b="1" dirty="0" smtClean="0">
                <a:latin typeface="+mj-ea"/>
                <a:ea typeface="+mj-ea"/>
              </a:rPr>
              <a:t> </a:t>
            </a:r>
            <a:r>
              <a:rPr lang="en-US" altLang="zh-CN" sz="4000" b="1" dirty="0" smtClean="0">
                <a:solidFill>
                  <a:srgbClr val="9900CC"/>
                </a:solidFill>
                <a:latin typeface="+mj-ea"/>
                <a:ea typeface="+mj-ea"/>
              </a:rPr>
              <a:t>——</a:t>
            </a:r>
            <a:r>
              <a:rPr lang="zh-CN" altLang="en-US" sz="4000" b="1" dirty="0" smtClean="0">
                <a:solidFill>
                  <a:srgbClr val="9900CC"/>
                </a:solidFill>
                <a:latin typeface="+mj-ea"/>
                <a:ea typeface="+mj-ea"/>
              </a:rPr>
              <a:t>我的小桃树长得单薄、</a:t>
            </a:r>
            <a:r>
              <a:rPr lang="zh-CN" altLang="en-US" sz="4000" b="1" dirty="0" smtClean="0">
                <a:solidFill>
                  <a:srgbClr val="9900CC"/>
                </a:solidFill>
                <a:latin typeface="+mj-ea"/>
                <a:ea typeface="+mj-ea"/>
              </a:rPr>
              <a:t>弱小，</a:t>
            </a:r>
            <a:r>
              <a:rPr lang="zh-CN" altLang="en-US" sz="4000" b="1" dirty="0" smtClean="0">
                <a:solidFill>
                  <a:srgbClr val="9900CC"/>
                </a:solidFill>
                <a:latin typeface="+mj-ea"/>
                <a:ea typeface="+mj-ea"/>
              </a:rPr>
              <a:t>没有旺盛的生命力</a:t>
            </a:r>
            <a:r>
              <a:rPr lang="zh-CN" altLang="en-US" sz="4000" b="1" dirty="0" smtClean="0">
                <a:solidFill>
                  <a:srgbClr val="9900CC"/>
                </a:solidFill>
                <a:latin typeface="+mj-ea"/>
                <a:ea typeface="+mj-ea"/>
              </a:rPr>
              <a:t>。</a:t>
            </a:r>
            <a:endParaRPr lang="zh-CN" altLang="en-US" sz="2800" b="1" dirty="0" smtClean="0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uild="p" animBg="1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</TotalTime>
  <Words>2170</Words>
  <Application>Microsoft Office PowerPoint</Application>
  <PresentationFormat>全屏显示(4:3)</PresentationFormat>
  <Paragraphs>122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Calibri</vt:lpstr>
      <vt:lpstr>宋体</vt:lpstr>
      <vt:lpstr>Arial</vt:lpstr>
      <vt:lpstr>MingLiU-ExtB</vt:lpstr>
      <vt:lpstr>黑体</vt:lpstr>
      <vt:lpstr>华文新魏</vt:lpstr>
      <vt:lpstr>楷体_GB2312</vt:lpstr>
      <vt:lpstr>华文琥珀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如今的它，虽然长得弱小，可一夜之间竟开满了花呢。我每次看着它，却发现从来没有一只蜜蜂，一只蝴蝶飞来。可怜的小桃树！</vt:lpstr>
      <vt:lpstr>                我以为有了这场春雨，花会开得更鲜艳，谁知却它却这么薄命，片片付给风和雨了。雨还在下着，我的小桃树千百次地俯下身去，又千百次地挣扎起来。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125</cp:revision>
  <dcterms:modified xsi:type="dcterms:W3CDTF">2019-01-16T06:52:06Z</dcterms:modified>
</cp:coreProperties>
</file>