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5" r:id="rId2"/>
  </p:sldMasterIdLst>
  <p:notesMasterIdLst>
    <p:notesMasterId r:id="rId29"/>
  </p:notesMasterIdLst>
  <p:sldIdLst>
    <p:sldId id="259" r:id="rId3"/>
    <p:sldId id="301" r:id="rId4"/>
    <p:sldId id="302" r:id="rId5"/>
    <p:sldId id="304" r:id="rId6"/>
    <p:sldId id="349" r:id="rId7"/>
    <p:sldId id="350" r:id="rId8"/>
    <p:sldId id="351" r:id="rId9"/>
    <p:sldId id="352" r:id="rId10"/>
    <p:sldId id="353" r:id="rId11"/>
    <p:sldId id="354" r:id="rId12"/>
    <p:sldId id="355" r:id="rId13"/>
    <p:sldId id="356" r:id="rId14"/>
    <p:sldId id="357" r:id="rId15"/>
    <p:sldId id="358" r:id="rId16"/>
    <p:sldId id="359" r:id="rId17"/>
    <p:sldId id="361" r:id="rId18"/>
    <p:sldId id="362" r:id="rId19"/>
    <p:sldId id="363" r:id="rId20"/>
    <p:sldId id="364" r:id="rId21"/>
    <p:sldId id="365" r:id="rId22"/>
    <p:sldId id="366" r:id="rId23"/>
    <p:sldId id="367" r:id="rId24"/>
    <p:sldId id="368" r:id="rId25"/>
    <p:sldId id="369" r:id="rId26"/>
    <p:sldId id="370" r:id="rId27"/>
    <p:sldId id="372" r:id="rId28"/>
  </p:sldIdLst>
  <p:sldSz cx="12192000" cy="6858000"/>
  <p:notesSz cx="6858000" cy="9144000"/>
  <p:embeddedFontLst>
    <p:embeddedFont>
      <p:font typeface="微软雅黑" panose="020B0503020204020204" pitchFamily="34" charset="-122"/>
      <p:regular r:id="rId30"/>
      <p:bold r:id="rId31"/>
    </p:embeddedFont>
    <p:embeddedFont>
      <p:font typeface="等线" panose="02010600030101010101" pitchFamily="2" charset="-122"/>
      <p:regular r:id="rId32"/>
      <p:bold r:id="rId33"/>
    </p:embeddedFont>
    <p:embeddedFont>
      <p:font typeface="等线 Light" panose="02010600030101010101" pitchFamily="2" charset="-122"/>
      <p:regular r:id="rId34"/>
    </p:embeddedFont>
    <p:embeddedFont>
      <p:font typeface="Calibri Light" panose="020F0302020204030204" pitchFamily="34" charset="0"/>
      <p:regular r:id="rId35"/>
      <p:italic r:id="rId36"/>
    </p:embeddedFont>
    <p:embeddedFont>
      <p:font typeface="Calibri" panose="020F0502020204030204" pitchFamily="34" charset="0"/>
      <p:regular r:id="rId37"/>
      <p:bold r:id="rId38"/>
      <p:italic r:id="rId39"/>
      <p:boldItalic r:id="rId4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35136"/>
    <a:srgbClr val="FFFFFF"/>
    <a:srgbClr val="0C4772"/>
    <a:srgbClr val="6B9884"/>
    <a:srgbClr val="6A9884"/>
    <a:srgbClr val="FF9409"/>
    <a:srgbClr val="9E211B"/>
    <a:srgbClr val="E3D2AE"/>
    <a:srgbClr val="DAECF7"/>
    <a:srgbClr val="C702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04" autoAdjust="0"/>
    <p:restoredTop sz="94660"/>
  </p:normalViewPr>
  <p:slideViewPr>
    <p:cSldViewPr snapToGrid="0">
      <p:cViewPr varScale="1">
        <p:scale>
          <a:sx n="34" d="100"/>
          <a:sy n="34" d="100"/>
        </p:scale>
        <p:origin x="2058" y="3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44E765-0957-491C-8943-597F4D40FE6E}" type="datetimeFigureOut">
              <a:rPr lang="zh-CN" altLang="en-US" smtClean="0"/>
              <a:t>2021/3/21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CC9733-51F9-4D13-A1C2-84AB3305F62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28423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293568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644963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雷锋PPT网www.LFPPT.com">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79285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151155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11806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316099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2125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stretch>
            <a:fillRect/>
          </a:stretch>
        </p:blipFill>
        <p:spPr>
          <a:xfrm>
            <a:off x="0" y="0"/>
            <a:ext cx="12192000" cy="6858000"/>
          </a:xfrm>
          <a:prstGeom prst="rect">
            <a:avLst/>
          </a:prstGeom>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4_标题幻灯片">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13939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29150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99B9EB2-0717-409A-B1C1-EC7F80FF8E51}" type="datetimeFigureOut">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2021/3/21</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2DDA3C-55E3-436C-8907-1B92F441DF6A}" type="slidenum">
              <a:rPr kumimoji="0" lang="zh-CN" altLang="en-US" sz="18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24520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l="-17000" r="-17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0" y="8235"/>
            <a:ext cx="6786283"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模板 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 </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免费</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模板下载</a:t>
            </a:r>
            <a:endPar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 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模板</a:t>
            </a:r>
            <a:endPar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 PPT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模板下载</a:t>
            </a:r>
            <a:endPar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 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模板免费下载</a:t>
            </a:r>
            <a:endPar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 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教程</a:t>
            </a:r>
            <a:endPar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 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素材</a:t>
            </a:r>
            <a:endPar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雷锋</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网</a:t>
            </a:r>
            <a:r>
              <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-WWW.LFPPT.COM PPT</a:t>
            </a:r>
            <a:r>
              <a:rPr kumimoji="0" lang="zh-CN" altLang="en-US"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rPr>
              <a:t>课件</a:t>
            </a:r>
            <a:endParaRPr kumimoji="0" lang="en-US" altLang="zh-CN" sz="1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prstClr val="black">
                  <a:alpha val="0"/>
                </a:prstClr>
              </a:solidFill>
              <a:effectLst>
                <a:outerShdw sx="1000" sy="1000" algn="ctr" rotWithShape="0">
                  <a:prstClr val="black"/>
                </a:outerShdw>
              </a:effectLst>
              <a:uLnTx/>
              <a:uFillTx/>
              <a:latin typeface="微软雅黑" panose="020B0503020204020204" pitchFamily="34" charset="-122"/>
              <a:ea typeface="微软雅黑" panose="020B0503020204020204" pitchFamily="34" charset="-122"/>
              <a:cs typeface="+mn-cs"/>
              <a:sym typeface="+mn-ea"/>
            </a:endParaRPr>
          </a:p>
        </p:txBody>
      </p:sp>
    </p:spTree>
    <p:extLst>
      <p:ext uri="{BB962C8B-B14F-4D97-AF65-F5344CB8AC3E}">
        <p14:creationId xmlns:p14="http://schemas.microsoft.com/office/powerpoint/2010/main" val="2598449087"/>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0.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hyperlink" Target="http://www.lfppt.com/jldb_67.html" TargetMode="External"/><Relationship Id="rId7" Type="http://schemas.openxmlformats.org/officeDocument/2006/relationships/hyperlink" Target="http://www.lfppt.com/" TargetMode="External"/><Relationship Id="rId2" Type="http://schemas.openxmlformats.org/officeDocument/2006/relationships/hyperlink" Target="http://www.lfppt.com/pptmb_14.html" TargetMode="External"/><Relationship Id="rId1" Type="http://schemas.openxmlformats.org/officeDocument/2006/relationships/slideLayout" Target="../slideLayouts/slideLayout13.xml"/><Relationship Id="rId6" Type="http://schemas.openxmlformats.org/officeDocument/2006/relationships/hyperlink" Target="http://www.lfppt.com/pptjc_101.html" TargetMode="External"/><Relationship Id="rId5" Type="http://schemas.openxmlformats.org/officeDocument/2006/relationships/hyperlink" Target="http://www.lfppt.com/detail_5278.html" TargetMode="External"/><Relationship Id="rId4" Type="http://schemas.openxmlformats.org/officeDocument/2006/relationships/hyperlink" Target="http://www.lfppt.com/zchb.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32757"/>
          <a:stretch/>
        </p:blipFill>
        <p:spPr>
          <a:xfrm>
            <a:off x="0" y="-43543"/>
            <a:ext cx="12191999" cy="5384165"/>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972" y="3951922"/>
            <a:ext cx="12917714" cy="348935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0393" y="4180889"/>
            <a:ext cx="5010419" cy="3009582"/>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7807"/>
            <a:ext cx="2190875" cy="2377852"/>
          </a:xfrm>
          <a:prstGeom prst="rect">
            <a:avLst/>
          </a:prstGeom>
        </p:spPr>
      </p:pic>
      <p:pic>
        <p:nvPicPr>
          <p:cNvPr id="19" name="图片 18" descr="组 2"/>
          <p:cNvPicPr>
            <a:picLocks noChangeAspect="1"/>
          </p:cNvPicPr>
          <p:nvPr/>
        </p:nvPicPr>
        <p:blipFill>
          <a:blip r:embed="rId6"/>
          <a:stretch>
            <a:fillRect/>
          </a:stretch>
        </p:blipFill>
        <p:spPr>
          <a:xfrm>
            <a:off x="4324985" y="4416425"/>
            <a:ext cx="596900" cy="571500"/>
          </a:xfrm>
          <a:prstGeom prst="rect">
            <a:avLst/>
          </a:prstGeom>
        </p:spPr>
      </p:pic>
      <p:sp>
        <p:nvSpPr>
          <p:cNvPr id="21" name="文本框 20"/>
          <p:cNvSpPr txBox="1"/>
          <p:nvPr/>
        </p:nvSpPr>
        <p:spPr>
          <a:xfrm>
            <a:off x="4244975" y="1376045"/>
            <a:ext cx="756920" cy="1938020"/>
          </a:xfrm>
          <a:prstGeom prst="rect">
            <a:avLst/>
          </a:prstGeom>
          <a:noFill/>
        </p:spPr>
        <p:txBody>
          <a:bodyPr wrap="square" rtlCol="0">
            <a:spAutoFit/>
          </a:bodyPr>
          <a:lstStyle/>
          <a:p>
            <a:pPr algn="ctr"/>
            <a:r>
              <a:rPr lang="zh-CN" altLang="en-US" sz="2400">
                <a:solidFill>
                  <a:schemeClr val="bg1"/>
                </a:solidFill>
                <a:latin typeface="字魂43号-国潮手书" panose="00000500000000000000" charset="-122"/>
                <a:ea typeface="字魂43号-国潮手书" panose="00000500000000000000" charset="-122"/>
                <a:cs typeface="包图粗朗体" panose="02000000000000000000" charset="-122"/>
              </a:rPr>
              <a:t>叁</a:t>
            </a:r>
          </a:p>
          <a:p>
            <a:pPr algn="ctr"/>
            <a:r>
              <a:rPr lang="zh-CN" altLang="en-US" sz="2400">
                <a:solidFill>
                  <a:schemeClr val="bg1"/>
                </a:solidFill>
                <a:latin typeface="字魂43号-国潮手书" panose="00000500000000000000" charset="-122"/>
                <a:ea typeface="字魂43号-国潮手书" panose="00000500000000000000" charset="-122"/>
                <a:cs typeface="包图粗朗体" panose="02000000000000000000" charset="-122"/>
              </a:rPr>
              <a:t>月</a:t>
            </a:r>
          </a:p>
          <a:p>
            <a:pPr algn="ctr"/>
            <a:r>
              <a:rPr lang="zh-CN" altLang="en-US" sz="2400">
                <a:solidFill>
                  <a:schemeClr val="bg1"/>
                </a:solidFill>
                <a:latin typeface="字魂43号-国潮手书" panose="00000500000000000000" charset="-122"/>
                <a:ea typeface="字魂43号-国潮手书" panose="00000500000000000000" charset="-122"/>
                <a:cs typeface="包图粗朗体" panose="02000000000000000000" charset="-122"/>
              </a:rPr>
              <a:t>贰</a:t>
            </a:r>
          </a:p>
          <a:p>
            <a:pPr algn="ctr"/>
            <a:r>
              <a:rPr lang="zh-CN" altLang="en-US" sz="2400">
                <a:solidFill>
                  <a:schemeClr val="bg1"/>
                </a:solidFill>
                <a:latin typeface="字魂43号-国潮手书" panose="00000500000000000000" charset="-122"/>
                <a:ea typeface="字魂43号-国潮手书" panose="00000500000000000000" charset="-122"/>
                <a:cs typeface="包图粗朗体" panose="02000000000000000000" charset="-122"/>
              </a:rPr>
              <a:t>拾</a:t>
            </a:r>
          </a:p>
          <a:p>
            <a:pPr algn="ctr"/>
            <a:r>
              <a:rPr lang="zh-CN" altLang="en-US" sz="2400">
                <a:solidFill>
                  <a:schemeClr val="bg1"/>
                </a:solidFill>
                <a:latin typeface="字魂43号-国潮手书" panose="00000500000000000000" charset="-122"/>
                <a:ea typeface="字魂43号-国潮手书" panose="00000500000000000000" charset="-122"/>
                <a:cs typeface="包图粗朗体" panose="02000000000000000000" charset="-122"/>
              </a:rPr>
              <a:t>壹</a:t>
            </a:r>
          </a:p>
        </p:txBody>
      </p:sp>
      <p:pic>
        <p:nvPicPr>
          <p:cNvPr id="22" name="图片 21" descr="燕子"/>
          <p:cNvPicPr>
            <a:picLocks noChangeAspect="1"/>
          </p:cNvPicPr>
          <p:nvPr/>
        </p:nvPicPr>
        <p:blipFill>
          <a:blip r:embed="rId7"/>
          <a:stretch>
            <a:fillRect/>
          </a:stretch>
        </p:blipFill>
        <p:spPr>
          <a:xfrm flipH="1">
            <a:off x="4244975" y="3634740"/>
            <a:ext cx="596900" cy="634365"/>
          </a:xfrm>
          <a:prstGeom prst="rect">
            <a:avLst/>
          </a:prstGeom>
        </p:spPr>
      </p:pic>
      <p:pic>
        <p:nvPicPr>
          <p:cNvPr id="23" name="图片 22" descr="E:\设计\PPT\图片1.png图片1"/>
          <p:cNvPicPr>
            <a:picLocks noChangeAspect="1"/>
          </p:cNvPicPr>
          <p:nvPr/>
        </p:nvPicPr>
        <p:blipFill>
          <a:blip r:embed="rId8"/>
          <a:srcRect/>
          <a:stretch>
            <a:fillRect/>
          </a:stretch>
        </p:blipFill>
        <p:spPr>
          <a:xfrm flipH="1" flipV="1">
            <a:off x="7055485" y="1747520"/>
            <a:ext cx="1268730" cy="453390"/>
          </a:xfrm>
          <a:prstGeom prst="rect">
            <a:avLst/>
          </a:prstGeom>
        </p:spPr>
      </p:pic>
      <p:pic>
        <p:nvPicPr>
          <p:cNvPr id="8" name="图片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98453" y="587298"/>
            <a:ext cx="1308817" cy="1352627"/>
          </a:xfrm>
          <a:prstGeom prst="rect">
            <a:avLst/>
          </a:prstGeom>
        </p:spPr>
      </p:pic>
      <p:pic>
        <p:nvPicPr>
          <p:cNvPr id="24" name="雷锋PPT网www.LFPPT.com" descr="E:\设计\PPT\图片1.png图片1"/>
          <p:cNvPicPr>
            <a:picLocks noChangeAspect="1"/>
          </p:cNvPicPr>
          <p:nvPr/>
        </p:nvPicPr>
        <p:blipFill>
          <a:blip r:embed="rId8"/>
          <a:srcRect/>
          <a:stretch>
            <a:fillRect/>
          </a:stretch>
        </p:blipFill>
        <p:spPr>
          <a:xfrm flipH="1" flipV="1">
            <a:off x="2790825" y="4182110"/>
            <a:ext cx="1268730" cy="453390"/>
          </a:xfrm>
          <a:prstGeom prst="rect">
            <a:avLst/>
          </a:prstGeom>
        </p:spPr>
      </p:pic>
      <p:grpSp>
        <p:nvGrpSpPr>
          <p:cNvPr id="16" name="雷锋PPT网www.LFPPT.com"/>
          <p:cNvGrpSpPr/>
          <p:nvPr/>
        </p:nvGrpSpPr>
        <p:grpSpPr>
          <a:xfrm>
            <a:off x="5158740" y="1256665"/>
            <a:ext cx="1863090" cy="4019550"/>
            <a:chOff x="4273" y="2327"/>
            <a:chExt cx="2541" cy="5481"/>
          </a:xfrm>
        </p:grpSpPr>
        <p:sp>
          <p:nvSpPr>
            <p:cNvPr id="14" name="文本框 13"/>
            <p:cNvSpPr txBox="1"/>
            <p:nvPr/>
          </p:nvSpPr>
          <p:spPr>
            <a:xfrm>
              <a:off x="4312" y="2327"/>
              <a:ext cx="2502" cy="3020"/>
            </a:xfrm>
            <a:prstGeom prst="rect">
              <a:avLst/>
            </a:prstGeom>
            <a:noFill/>
          </p:spPr>
          <p:txBody>
            <a:bodyPr wrap="square" rtlCol="0">
              <a:spAutoFit/>
            </a:bodyPr>
            <a:lstStyle/>
            <a:p>
              <a:pPr algn="ctr"/>
              <a:r>
                <a:rPr lang="zh-CN" altLang="en-US" sz="13800" dirty="0">
                  <a:solidFill>
                    <a:schemeClr val="bg1"/>
                  </a:solidFill>
                  <a:latin typeface="字魂43号-国潮手书" panose="00000500000000000000" charset="-122"/>
                  <a:ea typeface="字魂43号-国潮手书" panose="00000500000000000000" charset="-122"/>
                </a:rPr>
                <a:t>清</a:t>
              </a:r>
            </a:p>
          </p:txBody>
        </p:sp>
        <p:sp>
          <p:nvSpPr>
            <p:cNvPr id="15" name="文本框 14"/>
            <p:cNvSpPr txBox="1"/>
            <p:nvPr/>
          </p:nvSpPr>
          <p:spPr>
            <a:xfrm>
              <a:off x="4273" y="4788"/>
              <a:ext cx="2502" cy="3020"/>
            </a:xfrm>
            <a:prstGeom prst="rect">
              <a:avLst/>
            </a:prstGeom>
            <a:noFill/>
          </p:spPr>
          <p:txBody>
            <a:bodyPr wrap="square" rtlCol="0">
              <a:spAutoFit/>
            </a:bodyPr>
            <a:lstStyle/>
            <a:p>
              <a:pPr algn="ctr"/>
              <a:r>
                <a:rPr lang="zh-CN" altLang="en-US" sz="13800">
                  <a:solidFill>
                    <a:schemeClr val="bg1"/>
                  </a:solidFill>
                  <a:latin typeface="字魂43号-国潮手书" panose="00000500000000000000" charset="-122"/>
                  <a:ea typeface="字魂43号-国潮手书" panose="00000500000000000000" charset="-122"/>
                </a:rPr>
                <a:t>明</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4" presetClass="entr" presetSubtype="0" accel="10000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ppt_w*0.05"/>
                                          </p:val>
                                        </p:tav>
                                        <p:tav tm="100000">
                                          <p:val>
                                            <p:strVal val="#ppt_w"/>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anim calcmode="lin" valueType="num">
                                      <p:cBhvr>
                                        <p:cTn id="23" dur="500" fill="hold"/>
                                        <p:tgtEl>
                                          <p:spTgt spid="7"/>
                                        </p:tgtEl>
                                        <p:attrNameLst>
                                          <p:attrName>ppt_x</p:attrName>
                                        </p:attrNameLst>
                                      </p:cBhvr>
                                      <p:tavLst>
                                        <p:tav tm="0">
                                          <p:val>
                                            <p:strVal val="#ppt_x-.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1"/>
                                        </p:tgtEl>
                                        <p:attrNameLst>
                                          <p:attrName>ppt_y</p:attrName>
                                        </p:attrNameLst>
                                      </p:cBhvr>
                                      <p:tavLst>
                                        <p:tav tm="0">
                                          <p:val>
                                            <p:strVal val="#ppt_y"/>
                                          </p:val>
                                        </p:tav>
                                        <p:tav tm="100000">
                                          <p:val>
                                            <p:strVal val="#ppt_y"/>
                                          </p:val>
                                        </p:tav>
                                      </p:tavLst>
                                    </p:anim>
                                    <p:anim calcmode="lin" valueType="num">
                                      <p:cBhvr>
                                        <p:cTn id="4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barn(inVertical)">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barn(inVertical)">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2176"/>
              <a:chOff x="1024" y="873"/>
              <a:chExt cx="1945" cy="2176"/>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2176"/>
                <a:chOff x="3027" y="2314"/>
                <a:chExt cx="3774" cy="4590"/>
              </a:xfrm>
            </p:grpSpPr>
            <p:sp>
              <p:nvSpPr>
                <p:cNvPr id="13" name="文本框 12"/>
                <p:cNvSpPr txBox="1"/>
                <p:nvPr/>
              </p:nvSpPr>
              <p:spPr>
                <a:xfrm>
                  <a:off x="4299" y="2551"/>
                  <a:ext cx="250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贰</a:t>
                  </a: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grpSp>
        <p:nvGrpSpPr>
          <p:cNvPr id="21" name="组合 20"/>
          <p:cNvGrpSpPr/>
          <p:nvPr/>
        </p:nvGrpSpPr>
        <p:grpSpPr>
          <a:xfrm>
            <a:off x="1936750" y="1561465"/>
            <a:ext cx="9084310" cy="4311015"/>
            <a:chOff x="3050" y="2459"/>
            <a:chExt cx="14306" cy="6789"/>
          </a:xfrm>
        </p:grpSpPr>
        <p:sp>
          <p:nvSpPr>
            <p:cNvPr id="22" name="文本框 21"/>
            <p:cNvSpPr txBox="1"/>
            <p:nvPr/>
          </p:nvSpPr>
          <p:spPr>
            <a:xfrm>
              <a:off x="8663" y="3974"/>
              <a:ext cx="8693" cy="4070"/>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放风筝也是清明时节人们所喜爱的活动。每逢清明时节，人们不仅白天放，夜间也放。夜里在风筝下或风稳拉线上挂上一串串彩色的小灯笼，像闪烁的明星，被称为“神灯”。过去，有的人把风筝放上蓝天后，便剪断牵线，任凭清风把它们送往天涯海角，据说这样能除病消灾，给自己带来好运。</a:t>
              </a:r>
            </a:p>
          </p:txBody>
        </p:sp>
        <p:cxnSp>
          <p:nvCxnSpPr>
            <p:cNvPr id="26" name="直接连接符 21"/>
            <p:cNvCxnSpPr/>
            <p:nvPr/>
          </p:nvCxnSpPr>
          <p:spPr>
            <a:xfrm>
              <a:off x="8900" y="3874"/>
              <a:ext cx="8182" cy="0"/>
            </a:xfrm>
            <a:prstGeom prst="line">
              <a:avLst/>
            </a:prstGeom>
            <a:ln w="12700">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8663" y="2856"/>
              <a:ext cx="3080" cy="1016"/>
            </a:xfrm>
            <a:prstGeom prst="rect">
              <a:avLst/>
            </a:prstGeom>
            <a:noFill/>
          </p:spPr>
          <p:txBody>
            <a:bodyPr wrap="square">
              <a:spAutoFit/>
            </a:bodyPr>
            <a:lstStyle/>
            <a:p>
              <a:pPr>
                <a:defRPr/>
              </a:pPr>
              <a:r>
                <a:rPr lang="zh-CN" altLang="en-US" sz="36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放风筝</a:t>
              </a:r>
            </a:p>
          </p:txBody>
        </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50" y="2459"/>
              <a:ext cx="5079" cy="6789"/>
            </a:xfrm>
            <a:prstGeom prst="rect">
              <a:avLst/>
            </a:prstGeom>
          </p:spPr>
        </p:pic>
      </p:grpSp>
    </p:spTree>
    <p:extLst>
      <p:ext uri="{BB962C8B-B14F-4D97-AF65-F5344CB8AC3E}">
        <p14:creationId xmlns:p14="http://schemas.microsoft.com/office/powerpoint/2010/main" val="37809013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2176"/>
              <a:chOff x="1024" y="873"/>
              <a:chExt cx="1945" cy="2176"/>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2176"/>
                <a:chOff x="3027" y="2314"/>
                <a:chExt cx="3774" cy="4590"/>
              </a:xfrm>
            </p:grpSpPr>
            <p:sp>
              <p:nvSpPr>
                <p:cNvPr id="13" name="文本框 12"/>
                <p:cNvSpPr txBox="1"/>
                <p:nvPr/>
              </p:nvSpPr>
              <p:spPr>
                <a:xfrm>
                  <a:off x="4299" y="2551"/>
                  <a:ext cx="250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贰</a:t>
                  </a: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grpSp>
        <p:nvGrpSpPr>
          <p:cNvPr id="23" name="组合 22"/>
          <p:cNvGrpSpPr/>
          <p:nvPr/>
        </p:nvGrpSpPr>
        <p:grpSpPr>
          <a:xfrm>
            <a:off x="1784985" y="1713865"/>
            <a:ext cx="9361170" cy="3782695"/>
            <a:chOff x="2811" y="2699"/>
            <a:chExt cx="14742" cy="5957"/>
          </a:xfrm>
        </p:grpSpPr>
        <p:sp>
          <p:nvSpPr>
            <p:cNvPr id="24" name="文本框 23"/>
            <p:cNvSpPr txBox="1"/>
            <p:nvPr/>
          </p:nvSpPr>
          <p:spPr>
            <a:xfrm>
              <a:off x="8860" y="3817"/>
              <a:ext cx="8693" cy="4724"/>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踏青，又叫探春、寻春。春暖花开的清明时分。在这个时节里，他们结队出游，在凭吊先人的同时，感受春天气息。踏青的习俗在我国由来已久，杜甫在诗中曾记载了春游踏青的情景，“三月三日气象新，长安水边多丽人”。民间历来有踏青的讲究，每当青草依依、清水涟涟之时，人们便脱下长布衫，走出家门，三五成群到乡野山间赏景散心。</a:t>
              </a:r>
            </a:p>
          </p:txBody>
        </p:sp>
        <p:cxnSp>
          <p:nvCxnSpPr>
            <p:cNvPr id="25" name="直接连接符 21"/>
            <p:cNvCxnSpPr/>
            <p:nvPr/>
          </p:nvCxnSpPr>
          <p:spPr>
            <a:xfrm>
              <a:off x="9097" y="3717"/>
              <a:ext cx="8182" cy="0"/>
            </a:xfrm>
            <a:prstGeom prst="line">
              <a:avLst/>
            </a:prstGeom>
            <a:ln w="12700">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8860" y="2699"/>
              <a:ext cx="3080" cy="1016"/>
            </a:xfrm>
            <a:prstGeom prst="rect">
              <a:avLst/>
            </a:prstGeom>
            <a:noFill/>
          </p:spPr>
          <p:txBody>
            <a:bodyPr wrap="square">
              <a:spAutoFit/>
            </a:bodyPr>
            <a:lstStyle/>
            <a:p>
              <a:pPr>
                <a:defRPr/>
              </a:pPr>
              <a:r>
                <a:rPr lang="zh-CN" altLang="en-US" sz="36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踏青</a:t>
              </a:r>
            </a:p>
          </p:txBody>
        </p:sp>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11" y="3165"/>
              <a:ext cx="5491" cy="5491"/>
            </a:xfrm>
            <a:prstGeom prst="rect">
              <a:avLst/>
            </a:prstGeom>
          </p:spPr>
        </p:pic>
      </p:grpSp>
    </p:spTree>
    <p:extLst>
      <p:ext uri="{BB962C8B-B14F-4D97-AF65-F5344CB8AC3E}">
        <p14:creationId xmlns:p14="http://schemas.microsoft.com/office/powerpoint/2010/main" val="7263166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2176"/>
              <a:chOff x="1024" y="873"/>
              <a:chExt cx="1945" cy="2176"/>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2176"/>
                <a:chOff x="3027" y="2314"/>
                <a:chExt cx="3774" cy="4590"/>
              </a:xfrm>
            </p:grpSpPr>
            <p:sp>
              <p:nvSpPr>
                <p:cNvPr id="13" name="文本框 12"/>
                <p:cNvSpPr txBox="1"/>
                <p:nvPr/>
              </p:nvSpPr>
              <p:spPr>
                <a:xfrm>
                  <a:off x="4299" y="2551"/>
                  <a:ext cx="250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贰</a:t>
                  </a: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grpSp>
        <p:nvGrpSpPr>
          <p:cNvPr id="21" name="组合 20"/>
          <p:cNvGrpSpPr/>
          <p:nvPr/>
        </p:nvGrpSpPr>
        <p:grpSpPr>
          <a:xfrm>
            <a:off x="2677473" y="1757811"/>
            <a:ext cx="5520365" cy="3709816"/>
            <a:chOff x="4021" y="3248"/>
            <a:chExt cx="8693" cy="5842"/>
          </a:xfrm>
        </p:grpSpPr>
        <p:sp>
          <p:nvSpPr>
            <p:cNvPr id="22" name="文本框 21"/>
            <p:cNvSpPr txBox="1"/>
            <p:nvPr/>
          </p:nvSpPr>
          <p:spPr>
            <a:xfrm>
              <a:off x="4021" y="4366"/>
              <a:ext cx="8693" cy="4724"/>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蚕花会”是蚕乡一种特有的民俗文化，过去清明节期间，梧桐、乌镇、崇福、洲泉等地都有此项民俗活动。其中以洲泉的马鸣庙和青石的双庙诸的蚕花会最为精彩隆重。马鸣庙位于洲泉镇西，在当地有“庙中之王”之称，每年蚕花会人山人海，活动频繁，有迎蚕神、摇快船、闹台阁、拜香凳、打拳、龙灯、翘高竿、唱戏文等十多项活动。</a:t>
              </a:r>
            </a:p>
          </p:txBody>
        </p:sp>
        <p:sp>
          <p:nvSpPr>
            <p:cNvPr id="26" name="文本框 25"/>
            <p:cNvSpPr txBox="1"/>
            <p:nvPr/>
          </p:nvSpPr>
          <p:spPr>
            <a:xfrm>
              <a:off x="4021" y="3248"/>
              <a:ext cx="3080" cy="1016"/>
            </a:xfrm>
            <a:prstGeom prst="rect">
              <a:avLst/>
            </a:prstGeom>
            <a:noFill/>
          </p:spPr>
          <p:txBody>
            <a:bodyPr wrap="square">
              <a:spAutoFit/>
            </a:bodyPr>
            <a:lstStyle/>
            <a:p>
              <a:pPr>
                <a:defRPr/>
              </a:pPr>
              <a:r>
                <a:rPr lang="zh-CN" altLang="en-US" sz="36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蚕花会</a:t>
              </a:r>
            </a:p>
          </p:txBody>
        </p:sp>
        <p:cxnSp>
          <p:nvCxnSpPr>
            <p:cNvPr id="29" name="直接连接符 21"/>
            <p:cNvCxnSpPr/>
            <p:nvPr/>
          </p:nvCxnSpPr>
          <p:spPr>
            <a:xfrm>
              <a:off x="4214" y="4341"/>
              <a:ext cx="8182" cy="0"/>
            </a:xfrm>
            <a:prstGeom prst="line">
              <a:avLst/>
            </a:prstGeom>
            <a:ln w="12700">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gr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333963" y="762219"/>
            <a:ext cx="2240817" cy="3262630"/>
          </a:xfrm>
          <a:prstGeom prst="rect">
            <a:avLst/>
          </a:prstGeom>
        </p:spPr>
      </p:pic>
    </p:spTree>
    <p:extLst>
      <p:ext uri="{BB962C8B-B14F-4D97-AF65-F5344CB8AC3E}">
        <p14:creationId xmlns:p14="http://schemas.microsoft.com/office/powerpoint/2010/main" val="5044639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54" presetClass="entr" presetSubtype="0" accel="10000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strVal val="#ppt_w*0.05"/>
                                          </p:val>
                                        </p:tav>
                                        <p:tav tm="100000">
                                          <p:val>
                                            <p:strVal val="#ppt_w"/>
                                          </p:val>
                                        </p:tav>
                                      </p:tavLst>
                                    </p:anim>
                                    <p:anim calcmode="lin" valueType="num">
                                      <p:cBhvr>
                                        <p:cTn id="23" dur="500" fill="hold"/>
                                        <p:tgtEl>
                                          <p:spTgt spid="30"/>
                                        </p:tgtEl>
                                        <p:attrNameLst>
                                          <p:attrName>ppt_h</p:attrName>
                                        </p:attrNameLst>
                                      </p:cBhvr>
                                      <p:tavLst>
                                        <p:tav tm="0">
                                          <p:val>
                                            <p:strVal val="#ppt_h"/>
                                          </p:val>
                                        </p:tav>
                                        <p:tav tm="100000">
                                          <p:val>
                                            <p:strVal val="#ppt_h"/>
                                          </p:val>
                                        </p:tav>
                                      </p:tavLst>
                                    </p:anim>
                                    <p:anim calcmode="lin" valueType="num">
                                      <p:cBhvr>
                                        <p:cTn id="24" dur="500" fill="hold"/>
                                        <p:tgtEl>
                                          <p:spTgt spid="30"/>
                                        </p:tgtEl>
                                        <p:attrNameLst>
                                          <p:attrName>ppt_x</p:attrName>
                                        </p:attrNameLst>
                                      </p:cBhvr>
                                      <p:tavLst>
                                        <p:tav tm="0">
                                          <p:val>
                                            <p:strVal val="#ppt_x-.2"/>
                                          </p:val>
                                        </p:tav>
                                        <p:tav tm="100000">
                                          <p:val>
                                            <p:strVal val="#ppt_x"/>
                                          </p:val>
                                        </p:tav>
                                      </p:tavLst>
                                    </p:anim>
                                    <p:anim calcmode="lin" valueType="num">
                                      <p:cBhvr>
                                        <p:cTn id="25" dur="500" fill="hold"/>
                                        <p:tgtEl>
                                          <p:spTgt spid="30"/>
                                        </p:tgtEl>
                                        <p:attrNameLst>
                                          <p:attrName>ppt_y</p:attrName>
                                        </p:attrNameLst>
                                      </p:cBhvr>
                                      <p:tavLst>
                                        <p:tav tm="0">
                                          <p:val>
                                            <p:strVal val="#ppt_y"/>
                                          </p:val>
                                        </p:tav>
                                        <p:tav tm="100000">
                                          <p:val>
                                            <p:strVal val="#ppt_y"/>
                                          </p:val>
                                        </p:tav>
                                      </p:tavLst>
                                    </p:anim>
                                    <p:animEffect transition="in" filter="fade">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68008" y="428308"/>
            <a:ext cx="11055985" cy="6001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b="44652"/>
          <a:stretch/>
        </p:blipFill>
        <p:spPr>
          <a:xfrm>
            <a:off x="568008" y="4046301"/>
            <a:ext cx="11055985" cy="2383392"/>
          </a:xfrm>
          <a:prstGeom prst="rect">
            <a:avLst/>
          </a:prstGeom>
        </p:spPr>
      </p:pic>
      <p:grpSp>
        <p:nvGrpSpPr>
          <p:cNvPr id="3" name="组合 2"/>
          <p:cNvGrpSpPr/>
          <p:nvPr/>
        </p:nvGrpSpPr>
        <p:grpSpPr>
          <a:xfrm>
            <a:off x="3824044" y="1541780"/>
            <a:ext cx="4432442" cy="5668010"/>
            <a:chOff x="6084" y="1396"/>
            <a:chExt cx="6980" cy="8926"/>
          </a:xfrm>
        </p:grpSpPr>
        <p:pic>
          <p:nvPicPr>
            <p:cNvPr id="6" name="图片 5" descr="E:\设计\PPT\图片4.png图片4"/>
            <p:cNvPicPr>
              <a:picLocks noChangeAspect="1"/>
            </p:cNvPicPr>
            <p:nvPr/>
          </p:nvPicPr>
          <p:blipFill>
            <a:blip r:embed="rId3"/>
            <a:srcRect/>
            <a:stretch>
              <a:fillRect/>
            </a:stretch>
          </p:blipFill>
          <p:spPr>
            <a:xfrm>
              <a:off x="7219" y="1396"/>
              <a:ext cx="4762" cy="6236"/>
            </a:xfrm>
            <a:prstGeom prst="rect">
              <a:avLst/>
            </a:prstGeom>
          </p:spPr>
        </p:pic>
        <p:grpSp>
          <p:nvGrpSpPr>
            <p:cNvPr id="4" name="组合 3"/>
            <p:cNvGrpSpPr/>
            <p:nvPr/>
          </p:nvGrpSpPr>
          <p:grpSpPr>
            <a:xfrm>
              <a:off x="6084" y="1632"/>
              <a:ext cx="6980" cy="8690"/>
              <a:chOff x="2507" y="2314"/>
              <a:chExt cx="6044" cy="7525"/>
            </a:xfrm>
          </p:grpSpPr>
          <p:sp>
            <p:nvSpPr>
              <p:cNvPr id="14" name="文本框 13"/>
              <p:cNvSpPr txBox="1"/>
              <p:nvPr/>
            </p:nvSpPr>
            <p:spPr>
              <a:xfrm>
                <a:off x="4002" y="2746"/>
                <a:ext cx="2502" cy="7093"/>
              </a:xfrm>
              <a:prstGeom prst="rect">
                <a:avLst/>
              </a:prstGeom>
              <a:noFill/>
            </p:spPr>
            <p:txBody>
              <a:bodyPr wrap="square" rtlCol="0">
                <a:spAutoFit/>
              </a:bodyPr>
              <a:lstStyle/>
              <a:p>
                <a:pPr algn="ctr"/>
                <a:r>
                  <a:rPr lang="zh-CN" altLang="en-US" sz="16600" dirty="0">
                    <a:solidFill>
                      <a:schemeClr val="tx1">
                        <a:lumMod val="65000"/>
                        <a:lumOff val="35000"/>
                      </a:schemeClr>
                    </a:solidFill>
                    <a:latin typeface="字魂43号-国潮手书" panose="00000500000000000000" charset="-122"/>
                    <a:ea typeface="字魂43号-国潮手书" panose="000005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pic>
            <p:nvPicPr>
              <p:cNvPr id="19" name="图片 18" descr="组 2"/>
              <p:cNvPicPr>
                <a:picLocks noChangeAspect="1"/>
              </p:cNvPicPr>
              <p:nvPr/>
            </p:nvPicPr>
            <p:blipFill>
              <a:blip r:embed="rId4"/>
              <a:stretch>
                <a:fillRect/>
              </a:stretch>
            </p:blipFill>
            <p:spPr>
              <a:xfrm>
                <a:off x="7194" y="6018"/>
                <a:ext cx="636" cy="609"/>
              </a:xfrm>
              <a:prstGeom prst="rect">
                <a:avLst/>
              </a:prstGeom>
            </p:spPr>
          </p:pic>
          <p:sp>
            <p:nvSpPr>
              <p:cNvPr id="21" name="文本框 20"/>
              <p:cNvSpPr txBox="1"/>
              <p:nvPr/>
            </p:nvSpPr>
            <p:spPr>
              <a:xfrm>
                <a:off x="3027" y="2921"/>
                <a:ext cx="1032" cy="36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22" name="图片 21" descr="燕子"/>
              <p:cNvPicPr>
                <a:picLocks noChangeAspect="1"/>
              </p:cNvPicPr>
              <p:nvPr/>
            </p:nvPicPr>
            <p:blipFill>
              <a:blip r:embed="rId5"/>
              <a:stretch>
                <a:fillRect/>
              </a:stretch>
            </p:blipFill>
            <p:spPr>
              <a:xfrm flipH="1">
                <a:off x="4299" y="2314"/>
                <a:ext cx="814" cy="865"/>
              </a:xfrm>
              <a:prstGeom prst="rect">
                <a:avLst/>
              </a:prstGeom>
            </p:spPr>
          </p:pic>
          <p:pic>
            <p:nvPicPr>
              <p:cNvPr id="23" name="图片 22" descr="E:\设计\PPT\图片1.png图片1"/>
              <p:cNvPicPr>
                <a:picLocks noChangeAspect="1"/>
              </p:cNvPicPr>
              <p:nvPr/>
            </p:nvPicPr>
            <p:blipFill>
              <a:blip r:embed="rId6"/>
              <a:srcRect/>
              <a:stretch>
                <a:fillRect/>
              </a:stretch>
            </p:blipFill>
            <p:spPr>
              <a:xfrm flipH="1" flipV="1">
                <a:off x="6821" y="3322"/>
                <a:ext cx="1730" cy="618"/>
              </a:xfrm>
              <a:prstGeom prst="rect">
                <a:avLst/>
              </a:prstGeom>
            </p:spPr>
          </p:pic>
          <p:pic>
            <p:nvPicPr>
              <p:cNvPr id="24" name="图片 23" descr="E:\设计\PPT\图片1.png图片1"/>
              <p:cNvPicPr>
                <a:picLocks noChangeAspect="1"/>
              </p:cNvPicPr>
              <p:nvPr/>
            </p:nvPicPr>
            <p:blipFill>
              <a:blip r:embed="rId6"/>
              <a:srcRect/>
              <a:stretch>
                <a:fillRect/>
              </a:stretch>
            </p:blipFill>
            <p:spPr>
              <a:xfrm flipH="1" flipV="1">
                <a:off x="2507" y="6048"/>
                <a:ext cx="1730" cy="618"/>
              </a:xfrm>
              <a:prstGeom prst="rect">
                <a:avLst/>
              </a:prstGeom>
            </p:spPr>
          </p:pic>
        </p:grpSp>
      </p:gr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2924" y="428308"/>
            <a:ext cx="3200400" cy="3200400"/>
          </a:xfrm>
          <a:prstGeom prst="rect">
            <a:avLst/>
          </a:prstGeom>
        </p:spPr>
      </p:pic>
    </p:spTree>
    <p:extLst>
      <p:ext uri="{BB962C8B-B14F-4D97-AF65-F5344CB8AC3E}">
        <p14:creationId xmlns:p14="http://schemas.microsoft.com/office/powerpoint/2010/main" val="28928154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strVal val="#ppt_w*0.05"/>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anim calcmode="lin" valueType="num">
                                      <p:cBhvr>
                                        <p:cTn id="27" dur="500" fill="hold"/>
                                        <p:tgtEl>
                                          <p:spTgt spid="8"/>
                                        </p:tgtEl>
                                        <p:attrNameLst>
                                          <p:attrName>ppt_x</p:attrName>
                                        </p:attrNameLst>
                                      </p:cBhvr>
                                      <p:tavLst>
                                        <p:tav tm="0">
                                          <p:val>
                                            <p:strVal val="#ppt_x-.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algn="ctr">
                    <a:defRPr/>
                  </a:pPr>
                  <a:r>
                    <a:rPr lang="zh-CN" altLang="en-US" sz="7200" dirty="0">
                      <a:solidFill>
                        <a:schemeClr val="tx1">
                          <a:lumMod val="65000"/>
                          <a:lumOff val="35000"/>
                        </a:schemeClr>
                      </a:solidFill>
                      <a:latin typeface="字魂43号-国潮手书" panose="00000500000000000000" charset="-122"/>
                      <a:ea typeface="字魂43号-国潮手书" panose="00000500000000000000" charset="-122"/>
                    </a:rPr>
                    <a:t>叁</a:t>
                  </a:r>
                </a:p>
                <a:p>
                  <a:pPr lvl="0" algn="ctr">
                    <a:defRPr/>
                  </a:pPr>
                  <a:endParaRPr lang="zh-CN" altLang="en-US" sz="7200" dirty="0">
                    <a:solidFill>
                      <a:prstClr val="black">
                        <a:lumMod val="65000"/>
                        <a:lumOff val="35000"/>
                      </a:prstClr>
                    </a:solidFill>
                    <a:latin typeface="字魂43号-国潮手书" panose="00000500000000000000" charset="-122"/>
                    <a:ea typeface="字魂43号-国潮手书" panose="00000500000000000000" charset="-122"/>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sp>
        <p:nvSpPr>
          <p:cNvPr id="23" name="矩形 22"/>
          <p:cNvSpPr/>
          <p:nvPr/>
        </p:nvSpPr>
        <p:spPr>
          <a:xfrm>
            <a:off x="2030194" y="2770762"/>
            <a:ext cx="7534957" cy="2584450"/>
          </a:xfrm>
          <a:prstGeom prst="rect">
            <a:avLst/>
          </a:prstGeom>
        </p:spPr>
        <p:txBody>
          <a:bodyPr wrap="square">
            <a:spAutoFit/>
          </a:bodyPr>
          <a:lstStyle/>
          <a:p>
            <a:pPr marL="228600" indent="-228600">
              <a:lnSpc>
                <a:spcPct val="150000"/>
              </a:lnSpc>
              <a:buFont typeface="Wingdings" panose="05000000000000000000" pitchFamily="2" charset="2"/>
              <a:buChar char="l"/>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很多地方在完成祭祀仪式后，将祭祀食品分吃。晋南人过清明时，习惯用白面蒸大馍，中间夹有核桃、枣儿、豆子，外面盘成龙形，龙身中间扎一个鸡蛋，名为“子福”。要蒸一个很大的总“子福”，象征全家团圆幸福。上坟时，将总“子福”献给祖灵，扫墓完毕后全家分食之。上海旧俗，用柳条将祭祀用过的蒸糕饼团贯穿起来，晾干后存放着，到立夏那天，将之油煎，给小孩吃，据说吃了以后不得疰夏病。</a:t>
            </a:r>
            <a:endParaRPr lang="zh-CN" altLang="en-US" spc="3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p:txBody>
      </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423579" y="513716"/>
            <a:ext cx="3151200" cy="2257046"/>
          </a:xfrm>
          <a:prstGeom prst="rect">
            <a:avLst/>
          </a:prstGeom>
        </p:spPr>
      </p:pic>
    </p:spTree>
    <p:extLst>
      <p:ext uri="{BB962C8B-B14F-4D97-AF65-F5344CB8AC3E}">
        <p14:creationId xmlns:p14="http://schemas.microsoft.com/office/powerpoint/2010/main" val="4918404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p:tgtEl>
                                          <p:spTgt spid="24"/>
                                        </p:tgtEl>
                                        <p:attrNameLst>
                                          <p:attrName>ppt_y</p:attrName>
                                        </p:attrNameLst>
                                      </p:cBhvr>
                                      <p:tavLst>
                                        <p:tav tm="0">
                                          <p:val>
                                            <p:strVal val="#ppt_y+#ppt_h*1.125000"/>
                                          </p:val>
                                        </p:tav>
                                        <p:tav tm="100000">
                                          <p:val>
                                            <p:strVal val="#ppt_y"/>
                                          </p:val>
                                        </p:tav>
                                      </p:tavLst>
                                    </p:anim>
                                    <p:animEffect transition="in" filter="wipe(up)">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叁</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423579" y="513716"/>
            <a:ext cx="3151200" cy="2257046"/>
          </a:xfrm>
          <a:prstGeom prst="rect">
            <a:avLst/>
          </a:prstGeom>
        </p:spPr>
      </p:pic>
      <p:sp>
        <p:nvSpPr>
          <p:cNvPr id="21" name="矩形 20"/>
          <p:cNvSpPr/>
          <p:nvPr/>
        </p:nvSpPr>
        <p:spPr>
          <a:xfrm>
            <a:off x="2642235" y="2176145"/>
            <a:ext cx="6554470" cy="3415030"/>
          </a:xfrm>
          <a:prstGeom prst="rect">
            <a:avLst/>
          </a:prstGeom>
        </p:spPr>
        <p:txBody>
          <a:bodyPr wrap="square">
            <a:spAutoFit/>
          </a:bodyPr>
          <a:lstStyle/>
          <a:p>
            <a:pPr marL="228600" indent="-228600">
              <a:lnSpc>
                <a:spcPct val="150000"/>
              </a:lnSpc>
              <a:buFont typeface="Wingdings" panose="05000000000000000000" pitchFamily="2" charset="2"/>
              <a:buChar char="l"/>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FZQingKeBenYueSongS-R-GB" charset="-122"/>
              </a:rPr>
              <a:t>部分地区清明节时有吃青团的风俗，青团又称清明饼、棉菜馍糍、茨壳粿、清明粑、艾叶粑粑、艾糍、清明果、菠菠粿、清明粿、艾叶糍粑、艾粄、艾草糕、清明团子、暖菇包等等。将雀麦草汁和糯米一起舂合，使青汁和米粉相互融合，然后包上豆沙、枣泥等馅料，用芦叶垫底，放到蒸笼内。蒸熟出笼的青团色泽鲜绿，香气扑鼻，是本地清明节最有特色的节令食品。上海也有的人家清明节爱吃桃花粥，在扫墓和家宴上爱用刀鱼。</a:t>
            </a:r>
            <a:endParaRPr lang="zh-CN" altLang="en-US" spc="300" dirty="0">
              <a:solidFill>
                <a:schemeClr val="tx1">
                  <a:lumMod val="65000"/>
                  <a:lumOff val="35000"/>
                </a:schemeClr>
              </a:solidFill>
              <a:latin typeface="思源黑体 CN Light" panose="020B0300000000000000" charset="-122"/>
              <a:ea typeface="思源黑体 CN Light" panose="020B0300000000000000" charset="-122"/>
              <a:cs typeface="FZQingKeBenYueSongS-R-GB" charset="-122"/>
            </a:endParaRPr>
          </a:p>
        </p:txBody>
      </p:sp>
    </p:spTree>
    <p:extLst>
      <p:ext uri="{BB962C8B-B14F-4D97-AF65-F5344CB8AC3E}">
        <p14:creationId xmlns:p14="http://schemas.microsoft.com/office/powerpoint/2010/main" val="39247953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ppt_y</p:attrName>
                                        </p:attrNameLst>
                                      </p:cBhvr>
                                      <p:tavLst>
                                        <p:tav tm="0">
                                          <p:val>
                                            <p:strVal val="#ppt_y+#ppt_h*1.125000"/>
                                          </p:val>
                                        </p:tav>
                                        <p:tav tm="100000">
                                          <p:val>
                                            <p:strVal val="#ppt_y"/>
                                          </p:val>
                                        </p:tav>
                                      </p:tavLst>
                                    </p:anim>
                                    <p:animEffect transition="in" filter="wipe(up)">
                                      <p:cBhvr>
                                        <p:cTn id="18" dur="500"/>
                                        <p:tgtEl>
                                          <p:spTgt spid="24"/>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randombar(horizontal)">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叁</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8423579" y="513716"/>
            <a:ext cx="3151200" cy="2257046"/>
          </a:xfrm>
          <a:prstGeom prst="rect">
            <a:avLst/>
          </a:prstGeom>
        </p:spPr>
      </p:pic>
      <p:sp>
        <p:nvSpPr>
          <p:cNvPr id="20" name="矩形 19"/>
          <p:cNvSpPr/>
          <p:nvPr/>
        </p:nvSpPr>
        <p:spPr>
          <a:xfrm>
            <a:off x="2212340" y="2443480"/>
            <a:ext cx="7140575" cy="2584450"/>
          </a:xfrm>
          <a:prstGeom prst="rect">
            <a:avLst/>
          </a:prstGeom>
        </p:spPr>
        <p:txBody>
          <a:bodyPr wrap="square">
            <a:spAutoFit/>
          </a:bodyPr>
          <a:lstStyle/>
          <a:p>
            <a:pPr marL="228600" indent="-228600">
              <a:lnSpc>
                <a:spcPct val="150000"/>
              </a:lnSpc>
              <a:buFont typeface="Wingdings" panose="05000000000000000000" pitchFamily="2" charset="2"/>
              <a:buChar char="l"/>
            </a:pPr>
            <a:r>
              <a:rPr lang="zh-CN" altLang="en-US" dirty="0">
                <a:solidFill>
                  <a:schemeClr val="tx1">
                    <a:lumMod val="65000"/>
                    <a:lumOff val="35000"/>
                  </a:schemeClr>
                </a:solidFill>
                <a:effectLst/>
                <a:latin typeface="思源黑体 CN Light" panose="020B0300000000000000" charset="-122"/>
                <a:ea typeface="思源黑体 CN Light" panose="020B0300000000000000" charset="-122"/>
                <a:cs typeface="思源黑体 CN Light" panose="020B0300000000000000" charset="-122"/>
              </a:rPr>
              <a:t>清明节这天，还要办社酒。同一宗祠的人家在一起聚餐。没有宗祠的人家，一般同一高祖下各房子孙们在一起聚餐。社酒的菜肴，荤以鱼肉为主，素以豆腐青菜为主，酒以家酿甜白酒为主。浙江桐乡河山镇有“清明大似年”的说法，清明夜重视全家团圆吃晚餐，饭桌上少不了这样几个传统菜：炒螺蛳、糯米嵌藕、发芽豆、马兰头等。这几样菜都跟养蚕有关。</a:t>
            </a:r>
            <a:endParaRPr lang="zh-CN" altLang="en-US" spc="300" dirty="0">
              <a:solidFill>
                <a:schemeClr val="tx1">
                  <a:lumMod val="65000"/>
                  <a:lumOff val="35000"/>
                </a:schemeClr>
              </a:solidFill>
              <a:effectLst/>
              <a:latin typeface="思源黑体 CN Light" panose="020B0300000000000000" charset="-122"/>
              <a:ea typeface="思源黑体 CN Light" panose="020B0300000000000000" charset="-122"/>
              <a:cs typeface="思源黑体 CN Light" panose="020B0300000000000000" charset="-122"/>
            </a:endParaRPr>
          </a:p>
        </p:txBody>
      </p:sp>
    </p:spTree>
    <p:extLst>
      <p:ext uri="{BB962C8B-B14F-4D97-AF65-F5344CB8AC3E}">
        <p14:creationId xmlns:p14="http://schemas.microsoft.com/office/powerpoint/2010/main" val="1911250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ppt_y</p:attrName>
                                        </p:attrNameLst>
                                      </p:cBhvr>
                                      <p:tavLst>
                                        <p:tav tm="0">
                                          <p:val>
                                            <p:strVal val="#ppt_y+#ppt_h*1.125000"/>
                                          </p:val>
                                        </p:tav>
                                        <p:tav tm="100000">
                                          <p:val>
                                            <p:strVal val="#ppt_y"/>
                                          </p:val>
                                        </p:tav>
                                      </p:tavLst>
                                    </p:anim>
                                    <p:animEffect transition="in" filter="wipe(up)">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randombar(horizontal)">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叁</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98507" y="1284605"/>
            <a:ext cx="3526490" cy="3952875"/>
          </a:xfrm>
          <a:prstGeom prst="rect">
            <a:avLst/>
          </a:prstGeom>
        </p:spPr>
      </p:pic>
      <p:sp>
        <p:nvSpPr>
          <p:cNvPr id="22" name="矩形 21"/>
          <p:cNvSpPr/>
          <p:nvPr/>
        </p:nvSpPr>
        <p:spPr>
          <a:xfrm>
            <a:off x="6072505" y="2410460"/>
            <a:ext cx="5314315" cy="2584450"/>
          </a:xfrm>
          <a:prstGeom prst="rect">
            <a:avLst/>
          </a:prstGeom>
        </p:spPr>
        <p:txBody>
          <a:bodyPr wrap="square">
            <a:spAutoFit/>
          </a:bodyPr>
          <a:lstStyle/>
          <a:p>
            <a:pPr algn="just">
              <a:lnSpc>
                <a:spcPct val="150000"/>
              </a:lnSpc>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为什么鸡蛋成为清明节必须的寒食呢</a:t>
            </a:r>
            <a:r>
              <a:rPr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a:t>
            </a: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当地老百姓有一种说法，叫“吃鸡蛋，免雹灾”，“不吃鸡蛋下雹子”。表面看来，这种俗信是民间类比思维的结果：凉鸡蛋像冰冷的雹子，吃了凉鸡蛋，就是消灭了雹灾。实际上，它所隐含的意义是深远而广阔的。</a:t>
            </a:r>
            <a:endParaRPr lang="zh-CN" altLang="en-US" spc="3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p:txBody>
      </p:sp>
      <p:sp>
        <p:nvSpPr>
          <p:cNvPr id="23" name="矩形 22"/>
          <p:cNvSpPr/>
          <p:nvPr/>
        </p:nvSpPr>
        <p:spPr>
          <a:xfrm>
            <a:off x="6072575" y="1764330"/>
            <a:ext cx="1562697" cy="645160"/>
          </a:xfrm>
          <a:prstGeom prst="rect">
            <a:avLst/>
          </a:prstGeom>
        </p:spPr>
        <p:txBody>
          <a:bodyPr vert="horz" wrap="square">
            <a:spAutoFit/>
          </a:bodyPr>
          <a:lstStyle/>
          <a:p>
            <a:r>
              <a:rPr lang="zh-CN" altLang="en-US" sz="36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鸡蛋</a:t>
            </a:r>
          </a:p>
        </p:txBody>
      </p:sp>
    </p:spTree>
    <p:extLst>
      <p:ext uri="{BB962C8B-B14F-4D97-AF65-F5344CB8AC3E}">
        <p14:creationId xmlns:p14="http://schemas.microsoft.com/office/powerpoint/2010/main" val="11222641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randombar(horizontal)">
                                      <p:cBhvr>
                                        <p:cTn id="15" dur="500"/>
                                        <p:tgtEl>
                                          <p:spTgt spid="22"/>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1000" fill="hold"/>
                                        <p:tgtEl>
                                          <p:spTgt spid="23"/>
                                        </p:tgtEl>
                                        <p:attrNameLst>
                                          <p:attrName>ppt_w</p:attrName>
                                        </p:attrNameLst>
                                      </p:cBhvr>
                                      <p:tavLst>
                                        <p:tav tm="0">
                                          <p:val>
                                            <p:fltVal val="0"/>
                                          </p:val>
                                        </p:tav>
                                        <p:tav tm="100000">
                                          <p:val>
                                            <p:strVal val="#ppt_w"/>
                                          </p:val>
                                        </p:tav>
                                      </p:tavLst>
                                    </p:anim>
                                    <p:anim calcmode="lin" valueType="num">
                                      <p:cBhvr>
                                        <p:cTn id="19" dur="1000" fill="hold"/>
                                        <p:tgtEl>
                                          <p:spTgt spid="23"/>
                                        </p:tgtEl>
                                        <p:attrNameLst>
                                          <p:attrName>ppt_h</p:attrName>
                                        </p:attrNameLst>
                                      </p:cBhvr>
                                      <p:tavLst>
                                        <p:tav tm="0">
                                          <p:val>
                                            <p:fltVal val="0"/>
                                          </p:val>
                                        </p:tav>
                                        <p:tav tm="100000">
                                          <p:val>
                                            <p:strVal val="#ppt_h"/>
                                          </p:val>
                                        </p:tav>
                                      </p:tavLst>
                                    </p:anim>
                                    <p:anim calcmode="lin" valueType="num">
                                      <p:cBhvr>
                                        <p:cTn id="20" dur="1000" fill="hold"/>
                                        <p:tgtEl>
                                          <p:spTgt spid="23"/>
                                        </p:tgtEl>
                                        <p:attrNameLst>
                                          <p:attrName>style.rotation</p:attrName>
                                        </p:attrNameLst>
                                      </p:cBhvr>
                                      <p:tavLst>
                                        <p:tav tm="0">
                                          <p:val>
                                            <p:fltVal val="90"/>
                                          </p:val>
                                        </p:tav>
                                        <p:tav tm="100000">
                                          <p:val>
                                            <p:fltVal val="0"/>
                                          </p:val>
                                        </p:tav>
                                      </p:tavLst>
                                    </p:anim>
                                    <p:animEffect transition="in" filter="fade">
                                      <p:cBhvr>
                                        <p:cTn id="2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叁</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sp>
        <p:nvSpPr>
          <p:cNvPr id="20" name="矩形 19"/>
          <p:cNvSpPr/>
          <p:nvPr/>
        </p:nvSpPr>
        <p:spPr>
          <a:xfrm>
            <a:off x="2795270" y="2421255"/>
            <a:ext cx="7484110" cy="1337945"/>
          </a:xfrm>
          <a:prstGeom prst="rect">
            <a:avLst/>
          </a:prstGeom>
        </p:spPr>
        <p:txBody>
          <a:bodyPr wrap="square">
            <a:spAutoFit/>
          </a:bodyPr>
          <a:lstStyle/>
          <a:p>
            <a:pPr algn="just">
              <a:lnSpc>
                <a:spcPct val="150000"/>
              </a:lnSpc>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FZQingKeBenYueSongS-R-GB" charset="-122"/>
              </a:rPr>
              <a:t>山西、陕西等省汉族食品。面粉包上枣、豆、核桃等，外层放一鸡蛋，周围盘上面蛇，用蒸笼蒸熟即可。原用于清明节上坟祭祖，祈求子孙有福。</a:t>
            </a:r>
            <a:endParaRPr lang="zh-CN" altLang="en-US" spc="300" dirty="0">
              <a:solidFill>
                <a:schemeClr val="tx1">
                  <a:lumMod val="65000"/>
                  <a:lumOff val="35000"/>
                </a:schemeClr>
              </a:solidFill>
              <a:latin typeface="思源黑体 CN Light" panose="020B0300000000000000" charset="-122"/>
              <a:ea typeface="思源黑体 CN Light" panose="020B0300000000000000" charset="-122"/>
              <a:cs typeface="FZQingKeBenYueSongS-R-GB" charset="-122"/>
            </a:endParaRPr>
          </a:p>
        </p:txBody>
      </p:sp>
      <p:sp>
        <p:nvSpPr>
          <p:cNvPr id="24" name="矩形 23"/>
          <p:cNvSpPr/>
          <p:nvPr/>
        </p:nvSpPr>
        <p:spPr>
          <a:xfrm>
            <a:off x="2795270" y="3759835"/>
            <a:ext cx="7484110" cy="1337945"/>
          </a:xfrm>
          <a:prstGeom prst="rect">
            <a:avLst/>
          </a:prstGeom>
        </p:spPr>
        <p:txBody>
          <a:bodyPr wrap="square">
            <a:spAutoFit/>
          </a:bodyPr>
          <a:lstStyle/>
          <a:p>
            <a:pPr algn="just">
              <a:lnSpc>
                <a:spcPct val="150000"/>
              </a:lnSpc>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FZQingKeBenYueSongS-R-GB" charset="-122"/>
              </a:rPr>
              <a:t>祭坟时用一个大子福，祭完后全家分吃。娘家每年都要给出嫁的女儿送一个子福。女儿初嫁的第一个清明节，娘家要特制一对子福送给女儿女婿，女儿便抱着子福到婆家祭祖、认祖宗。现已成节日食品。</a:t>
            </a:r>
            <a:endParaRPr lang="zh-CN" altLang="en-US" spc="300" dirty="0">
              <a:solidFill>
                <a:schemeClr val="tx1">
                  <a:lumMod val="65000"/>
                  <a:lumOff val="35000"/>
                </a:schemeClr>
              </a:solidFill>
              <a:latin typeface="思源黑体 CN Light" panose="020B0300000000000000" charset="-122"/>
              <a:ea typeface="思源黑体 CN Light" panose="020B0300000000000000" charset="-122"/>
              <a:cs typeface="FZQingKeBenYueSongS-R-GB" charset="-122"/>
            </a:endParaRPr>
          </a:p>
        </p:txBody>
      </p:sp>
      <p:sp>
        <p:nvSpPr>
          <p:cNvPr id="25" name="矩形 24"/>
          <p:cNvSpPr/>
          <p:nvPr/>
        </p:nvSpPr>
        <p:spPr>
          <a:xfrm>
            <a:off x="2795270" y="1774825"/>
            <a:ext cx="1876425" cy="645160"/>
          </a:xfrm>
          <a:prstGeom prst="rect">
            <a:avLst/>
          </a:prstGeom>
        </p:spPr>
        <p:txBody>
          <a:bodyPr vert="horz" wrap="square">
            <a:spAutoFit/>
          </a:bodyPr>
          <a:lstStyle/>
          <a:p>
            <a:r>
              <a:rPr lang="zh-CN" altLang="en-US" sz="36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子福</a:t>
            </a:r>
          </a:p>
        </p:txBody>
      </p:sp>
    </p:spTree>
    <p:extLst>
      <p:ext uri="{BB962C8B-B14F-4D97-AF65-F5344CB8AC3E}">
        <p14:creationId xmlns:p14="http://schemas.microsoft.com/office/powerpoint/2010/main" val="7500475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randombar(horizontal)">
                                      <p:cBhvr>
                                        <p:cTn id="18" dur="500"/>
                                        <p:tgtEl>
                                          <p:spTgt spid="24"/>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1000" fill="hold"/>
                                        <p:tgtEl>
                                          <p:spTgt spid="25"/>
                                        </p:tgtEl>
                                        <p:attrNameLst>
                                          <p:attrName>ppt_w</p:attrName>
                                        </p:attrNameLst>
                                      </p:cBhvr>
                                      <p:tavLst>
                                        <p:tav tm="0">
                                          <p:val>
                                            <p:fltVal val="0"/>
                                          </p:val>
                                        </p:tav>
                                        <p:tav tm="100000">
                                          <p:val>
                                            <p:strVal val="#ppt_w"/>
                                          </p:val>
                                        </p:tav>
                                      </p:tavLst>
                                    </p:anim>
                                    <p:anim calcmode="lin" valueType="num">
                                      <p:cBhvr>
                                        <p:cTn id="22" dur="1000" fill="hold"/>
                                        <p:tgtEl>
                                          <p:spTgt spid="25"/>
                                        </p:tgtEl>
                                        <p:attrNameLst>
                                          <p:attrName>ppt_h</p:attrName>
                                        </p:attrNameLst>
                                      </p:cBhvr>
                                      <p:tavLst>
                                        <p:tav tm="0">
                                          <p:val>
                                            <p:fltVal val="0"/>
                                          </p:val>
                                        </p:tav>
                                        <p:tav tm="100000">
                                          <p:val>
                                            <p:strVal val="#ppt_h"/>
                                          </p:val>
                                        </p:tav>
                                      </p:tavLst>
                                    </p:anim>
                                    <p:anim calcmode="lin" valueType="num">
                                      <p:cBhvr>
                                        <p:cTn id="23" dur="1000" fill="hold"/>
                                        <p:tgtEl>
                                          <p:spTgt spid="25"/>
                                        </p:tgtEl>
                                        <p:attrNameLst>
                                          <p:attrName>style.rotation</p:attrName>
                                        </p:attrNameLst>
                                      </p:cBhvr>
                                      <p:tavLst>
                                        <p:tav tm="0">
                                          <p:val>
                                            <p:fltVal val="90"/>
                                          </p:val>
                                        </p:tav>
                                        <p:tav tm="100000">
                                          <p:val>
                                            <p:fltVal val="0"/>
                                          </p:val>
                                        </p:tav>
                                      </p:tavLst>
                                    </p:anim>
                                    <p:animEffect transition="in" filter="fade">
                                      <p:cBhvr>
                                        <p:cTn id="24"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叁</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grpSp>
        <p:nvGrpSpPr>
          <p:cNvPr id="21" name="组合 20"/>
          <p:cNvGrpSpPr/>
          <p:nvPr/>
        </p:nvGrpSpPr>
        <p:grpSpPr>
          <a:xfrm>
            <a:off x="2122805" y="1808480"/>
            <a:ext cx="8691880" cy="3989705"/>
            <a:chOff x="3096" y="2826"/>
            <a:chExt cx="13688" cy="6283"/>
          </a:xfrm>
        </p:grpSpPr>
        <p:sp>
          <p:nvSpPr>
            <p:cNvPr id="22" name="矩形 21"/>
            <p:cNvSpPr/>
            <p:nvPr/>
          </p:nvSpPr>
          <p:spPr>
            <a:xfrm>
              <a:off x="4048" y="3194"/>
              <a:ext cx="2461" cy="1016"/>
            </a:xfrm>
            <a:prstGeom prst="rect">
              <a:avLst/>
            </a:prstGeom>
          </p:spPr>
          <p:txBody>
            <a:bodyPr vert="horz" wrap="square">
              <a:spAutoFit/>
            </a:bodyPr>
            <a:lstStyle/>
            <a:p>
              <a:r>
                <a:rPr lang="zh-CN" altLang="en-US" sz="3600"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青 团</a:t>
              </a:r>
            </a:p>
          </p:txBody>
        </p:sp>
        <p:sp>
          <p:nvSpPr>
            <p:cNvPr id="23" name="矩形 22"/>
            <p:cNvSpPr/>
            <p:nvPr/>
          </p:nvSpPr>
          <p:spPr>
            <a:xfrm>
              <a:off x="4048" y="4525"/>
              <a:ext cx="6597" cy="2763"/>
            </a:xfrm>
            <a:prstGeom prst="rect">
              <a:avLst/>
            </a:prstGeom>
          </p:spPr>
          <p:txBody>
            <a:bodyPr wrap="square">
              <a:spAutoFit/>
            </a:bodyPr>
            <a:lstStyle/>
            <a:p>
              <a:pPr algn="just">
                <a:lnSpc>
                  <a:spcPct val="150000"/>
                </a:lnSpc>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FZQingKeBenYueSongS-R-GB" charset="-122"/>
                </a:rPr>
                <a:t>青团是江南地区一带的传统特色小吃，青色，用艾草的汁拌进糯米粉里，再包裹进豆沙馅儿或者莲蓉，不甜不腻，带有清淡却悠长的青草香气。</a:t>
              </a:r>
              <a:endParaRPr lang="zh-CN" altLang="en-US" spc="300" dirty="0">
                <a:solidFill>
                  <a:schemeClr val="tx1">
                    <a:lumMod val="65000"/>
                    <a:lumOff val="35000"/>
                  </a:schemeClr>
                </a:solidFill>
                <a:latin typeface="思源黑体 CN Light" panose="020B0300000000000000" charset="-122"/>
                <a:ea typeface="思源黑体 CN Light" panose="020B0300000000000000" charset="-122"/>
                <a:cs typeface="FZQingKeBenYueSongS-R-GB" charset="-122"/>
              </a:endParaRPr>
            </a:p>
          </p:txBody>
        </p:sp>
        <p:sp>
          <p:nvSpPr>
            <p:cNvPr id="26" name="矩形 25"/>
            <p:cNvSpPr/>
            <p:nvPr/>
          </p:nvSpPr>
          <p:spPr>
            <a:xfrm>
              <a:off x="3096" y="2826"/>
              <a:ext cx="9887" cy="5099"/>
            </a:xfrm>
            <a:prstGeom prst="rect">
              <a:avLst/>
            </a:prstGeom>
            <a:noFill/>
            <a:ln>
              <a:solidFill>
                <a:schemeClr val="tx1">
                  <a:lumMod val="65000"/>
                  <a:lumOff val="3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67" y="3049"/>
              <a:ext cx="5617" cy="6060"/>
            </a:xfrm>
            <a:prstGeom prst="rect">
              <a:avLst/>
            </a:prstGeom>
          </p:spPr>
        </p:pic>
      </p:grpSp>
    </p:spTree>
    <p:extLst>
      <p:ext uri="{BB962C8B-B14F-4D97-AF65-F5344CB8AC3E}">
        <p14:creationId xmlns:p14="http://schemas.microsoft.com/office/powerpoint/2010/main" val="27709919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68008" y="428308"/>
            <a:ext cx="11055985" cy="6001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b="55239"/>
          <a:stretch/>
        </p:blipFill>
        <p:spPr>
          <a:xfrm>
            <a:off x="0" y="3308679"/>
            <a:ext cx="12192000" cy="3549321"/>
          </a:xfrm>
          <a:prstGeom prst="rect">
            <a:avLst/>
          </a:prstGeom>
        </p:spPr>
      </p:pic>
      <p:grpSp>
        <p:nvGrpSpPr>
          <p:cNvPr id="30" name="组 29"/>
          <p:cNvGrpSpPr/>
          <p:nvPr/>
        </p:nvGrpSpPr>
        <p:grpSpPr>
          <a:xfrm>
            <a:off x="1768362" y="2211332"/>
            <a:ext cx="1798320" cy="4067376"/>
            <a:chOff x="1768362" y="2211332"/>
            <a:chExt cx="1798320" cy="4067376"/>
          </a:xfrm>
        </p:grpSpPr>
        <p:pic>
          <p:nvPicPr>
            <p:cNvPr id="7" name="图片 6" descr="E:\设计\PPT\图片3.png图片3"/>
            <p:cNvPicPr>
              <a:picLocks noChangeAspect="1"/>
            </p:cNvPicPr>
            <p:nvPr/>
          </p:nvPicPr>
          <p:blipFill>
            <a:blip r:embed="rId3"/>
            <a:srcRect/>
            <a:stretch>
              <a:fillRect/>
            </a:stretch>
          </p:blipFill>
          <p:spPr>
            <a:xfrm>
              <a:off x="1768362" y="2211332"/>
              <a:ext cx="1798320" cy="1718772"/>
            </a:xfrm>
            <a:prstGeom prst="rect">
              <a:avLst/>
            </a:prstGeom>
          </p:spPr>
        </p:pic>
        <p:grpSp>
          <p:nvGrpSpPr>
            <p:cNvPr id="26" name="组 25"/>
            <p:cNvGrpSpPr/>
            <p:nvPr/>
          </p:nvGrpSpPr>
          <p:grpSpPr>
            <a:xfrm>
              <a:off x="2222157" y="2703946"/>
              <a:ext cx="1072585" cy="3574762"/>
              <a:chOff x="2087488" y="2494084"/>
              <a:chExt cx="1072585" cy="3574762"/>
            </a:xfrm>
          </p:grpSpPr>
          <p:sp>
            <p:nvSpPr>
              <p:cNvPr id="27" name="文本框 26"/>
              <p:cNvSpPr txBox="1"/>
              <p:nvPr/>
            </p:nvSpPr>
            <p:spPr>
              <a:xfrm>
                <a:off x="2087488" y="3720242"/>
                <a:ext cx="625347" cy="2348604"/>
              </a:xfrm>
              <a:prstGeom prst="rect">
                <a:avLst/>
              </a:prstGeom>
              <a:noFill/>
            </p:spPr>
            <p:txBody>
              <a:bodyPr vert="eaVert" wrap="square">
                <a:spAutoFit/>
              </a:bodyPr>
              <a:lstStyle/>
              <a:p>
                <a:pPr>
                  <a:defRPr/>
                </a:pPr>
                <a:r>
                  <a:rPr lang="zh-CN" altLang="en-US" sz="28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节日起源</a:t>
                </a:r>
              </a:p>
            </p:txBody>
          </p:sp>
          <p:sp>
            <p:nvSpPr>
              <p:cNvPr id="28" name="文本框 27"/>
              <p:cNvSpPr txBox="1"/>
              <p:nvPr/>
            </p:nvSpPr>
            <p:spPr>
              <a:xfrm>
                <a:off x="2729186" y="3892021"/>
                <a:ext cx="430887" cy="1687512"/>
              </a:xfrm>
              <a:prstGeom prst="rect">
                <a:avLst/>
              </a:prstGeom>
              <a:noFill/>
            </p:spPr>
            <p:txBody>
              <a:bodyPr vert="eaVert">
                <a:spAutoFit/>
              </a:bodyPr>
              <a:lstStyle/>
              <a:p>
                <a:pPr>
                  <a:defRPr/>
                </a:pPr>
                <a:r>
                  <a:rPr lang="en-US" altLang="zh-CN" sz="16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Title Text Here</a:t>
                </a:r>
              </a:p>
            </p:txBody>
          </p:sp>
          <p:sp>
            <p:nvSpPr>
              <p:cNvPr id="29" name="文本框 28"/>
              <p:cNvSpPr txBox="1"/>
              <p:nvPr/>
            </p:nvSpPr>
            <p:spPr bwMode="auto">
              <a:xfrm>
                <a:off x="2149271" y="2494084"/>
                <a:ext cx="741680" cy="768350"/>
              </a:xfrm>
              <a:prstGeom prst="rect">
                <a:avLst/>
              </a:prstGeom>
              <a:noFill/>
            </p:spPr>
            <p:txBody>
              <a:bodyPr wrap="none">
                <a:spAutoFit/>
              </a:bodyPr>
              <a:lstStyle/>
              <a:p>
                <a:pPr>
                  <a:defRPr/>
                </a:pPr>
                <a:r>
                  <a:rPr lang="zh-CN" altLang="en-US" sz="44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壹</a:t>
                </a:r>
              </a:p>
            </p:txBody>
          </p:sp>
        </p:grpSp>
      </p:grpSp>
      <p:grpSp>
        <p:nvGrpSpPr>
          <p:cNvPr id="31" name="组 30"/>
          <p:cNvGrpSpPr/>
          <p:nvPr/>
        </p:nvGrpSpPr>
        <p:grpSpPr>
          <a:xfrm>
            <a:off x="4092047" y="2211332"/>
            <a:ext cx="1798320" cy="4067376"/>
            <a:chOff x="1768362" y="2211332"/>
            <a:chExt cx="1798320" cy="4067376"/>
          </a:xfrm>
        </p:grpSpPr>
        <p:pic>
          <p:nvPicPr>
            <p:cNvPr id="32" name="图片 31" descr="E:\设计\PPT\图片3.png图片3"/>
            <p:cNvPicPr>
              <a:picLocks noChangeAspect="1"/>
            </p:cNvPicPr>
            <p:nvPr/>
          </p:nvPicPr>
          <p:blipFill>
            <a:blip r:embed="rId4"/>
            <a:srcRect/>
            <a:stretch>
              <a:fillRect/>
            </a:stretch>
          </p:blipFill>
          <p:spPr>
            <a:xfrm>
              <a:off x="1768362" y="2211332"/>
              <a:ext cx="1798320" cy="1718772"/>
            </a:xfrm>
            <a:prstGeom prst="rect">
              <a:avLst/>
            </a:prstGeom>
          </p:spPr>
        </p:pic>
        <p:grpSp>
          <p:nvGrpSpPr>
            <p:cNvPr id="33" name="组 32"/>
            <p:cNvGrpSpPr/>
            <p:nvPr/>
          </p:nvGrpSpPr>
          <p:grpSpPr>
            <a:xfrm>
              <a:off x="2231951" y="2703946"/>
              <a:ext cx="1061747" cy="3574762"/>
              <a:chOff x="2097282" y="2494084"/>
              <a:chExt cx="1061747" cy="3574762"/>
            </a:xfrm>
          </p:grpSpPr>
          <p:sp>
            <p:nvSpPr>
              <p:cNvPr id="34" name="文本框 33"/>
              <p:cNvSpPr txBox="1"/>
              <p:nvPr/>
            </p:nvSpPr>
            <p:spPr>
              <a:xfrm>
                <a:off x="2097282" y="3720242"/>
                <a:ext cx="615553" cy="2348604"/>
              </a:xfrm>
              <a:prstGeom prst="rect">
                <a:avLst/>
              </a:prstGeom>
              <a:noFill/>
            </p:spPr>
            <p:txBody>
              <a:bodyPr vert="eaVert" wrap="square">
                <a:spAutoFit/>
              </a:bodyPr>
              <a:lstStyle/>
              <a:p>
                <a:pPr>
                  <a:defRPr/>
                </a:pPr>
                <a:r>
                  <a:rPr lang="zh-CN" altLang="en-US" sz="28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民间习俗</a:t>
                </a:r>
              </a:p>
            </p:txBody>
          </p:sp>
          <p:sp>
            <p:nvSpPr>
              <p:cNvPr id="35" name="文本框 34"/>
              <p:cNvSpPr txBox="1"/>
              <p:nvPr/>
            </p:nvSpPr>
            <p:spPr>
              <a:xfrm>
                <a:off x="2728142" y="3796239"/>
                <a:ext cx="430887" cy="1687512"/>
              </a:xfrm>
              <a:prstGeom prst="rect">
                <a:avLst/>
              </a:prstGeom>
              <a:noFill/>
            </p:spPr>
            <p:txBody>
              <a:bodyPr vert="eaVert">
                <a:spAutoFit/>
              </a:bodyPr>
              <a:lstStyle/>
              <a:p>
                <a:pPr>
                  <a:defRPr/>
                </a:pPr>
                <a:r>
                  <a:rPr lang="en-US" altLang="zh-CN" sz="16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Title Text Here</a:t>
                </a:r>
              </a:p>
            </p:txBody>
          </p:sp>
          <p:sp>
            <p:nvSpPr>
              <p:cNvPr id="36" name="文本框 35"/>
              <p:cNvSpPr txBox="1"/>
              <p:nvPr/>
            </p:nvSpPr>
            <p:spPr bwMode="auto">
              <a:xfrm>
                <a:off x="2149271" y="2494084"/>
                <a:ext cx="741680" cy="768350"/>
              </a:xfrm>
              <a:prstGeom prst="rect">
                <a:avLst/>
              </a:prstGeom>
              <a:noFill/>
            </p:spPr>
            <p:txBody>
              <a:bodyPr wrap="none">
                <a:spAutoFit/>
              </a:bodyPr>
              <a:lstStyle/>
              <a:p>
                <a:pPr>
                  <a:defRPr/>
                </a:pPr>
                <a:r>
                  <a:rPr lang="zh-CN" altLang="en-US" sz="44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贰</a:t>
                </a:r>
              </a:p>
            </p:txBody>
          </p:sp>
        </p:grpSp>
      </p:grpSp>
      <p:grpSp>
        <p:nvGrpSpPr>
          <p:cNvPr id="37" name="组 36"/>
          <p:cNvGrpSpPr/>
          <p:nvPr/>
        </p:nvGrpSpPr>
        <p:grpSpPr>
          <a:xfrm>
            <a:off x="6415732" y="2211332"/>
            <a:ext cx="1798320" cy="4067376"/>
            <a:chOff x="1768362" y="2211332"/>
            <a:chExt cx="1798320" cy="4067376"/>
          </a:xfrm>
        </p:grpSpPr>
        <p:pic>
          <p:nvPicPr>
            <p:cNvPr id="38" name="图片 37" descr="E:\设计\PPT\图片3.png图片3"/>
            <p:cNvPicPr>
              <a:picLocks noChangeAspect="1"/>
            </p:cNvPicPr>
            <p:nvPr/>
          </p:nvPicPr>
          <p:blipFill>
            <a:blip r:embed="rId3"/>
            <a:srcRect/>
            <a:stretch>
              <a:fillRect/>
            </a:stretch>
          </p:blipFill>
          <p:spPr>
            <a:xfrm>
              <a:off x="1768362" y="2211332"/>
              <a:ext cx="1798320" cy="1718772"/>
            </a:xfrm>
            <a:prstGeom prst="rect">
              <a:avLst/>
            </a:prstGeom>
          </p:spPr>
        </p:pic>
        <p:grpSp>
          <p:nvGrpSpPr>
            <p:cNvPr id="39" name="组 38"/>
            <p:cNvGrpSpPr/>
            <p:nvPr/>
          </p:nvGrpSpPr>
          <p:grpSpPr>
            <a:xfrm>
              <a:off x="2231951" y="2703946"/>
              <a:ext cx="1062791" cy="3574762"/>
              <a:chOff x="2097282" y="2494084"/>
              <a:chExt cx="1062791" cy="3574762"/>
            </a:xfrm>
          </p:grpSpPr>
          <p:sp>
            <p:nvSpPr>
              <p:cNvPr id="40" name="文本框 39"/>
              <p:cNvSpPr txBox="1"/>
              <p:nvPr/>
            </p:nvSpPr>
            <p:spPr>
              <a:xfrm>
                <a:off x="2097282" y="3720242"/>
                <a:ext cx="615553" cy="2348604"/>
              </a:xfrm>
              <a:prstGeom prst="rect">
                <a:avLst/>
              </a:prstGeom>
              <a:noFill/>
            </p:spPr>
            <p:txBody>
              <a:bodyPr vert="eaVert" wrap="square">
                <a:spAutoFit/>
              </a:bodyPr>
              <a:lstStyle/>
              <a:p>
                <a:pPr>
                  <a:defRPr/>
                </a:pPr>
                <a:r>
                  <a:rPr lang="zh-CN" altLang="en-US" sz="28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节令食品</a:t>
                </a:r>
              </a:p>
            </p:txBody>
          </p:sp>
          <p:sp>
            <p:nvSpPr>
              <p:cNvPr id="41" name="文本框 40"/>
              <p:cNvSpPr txBox="1"/>
              <p:nvPr/>
            </p:nvSpPr>
            <p:spPr>
              <a:xfrm>
                <a:off x="2729186" y="3796239"/>
                <a:ext cx="430887" cy="1687512"/>
              </a:xfrm>
              <a:prstGeom prst="rect">
                <a:avLst/>
              </a:prstGeom>
              <a:noFill/>
            </p:spPr>
            <p:txBody>
              <a:bodyPr vert="eaVert">
                <a:spAutoFit/>
              </a:bodyPr>
              <a:lstStyle/>
              <a:p>
                <a:pPr>
                  <a:defRPr/>
                </a:pPr>
                <a:r>
                  <a:rPr lang="en-US" altLang="zh-CN" sz="16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Title Text Here</a:t>
                </a:r>
              </a:p>
            </p:txBody>
          </p:sp>
          <p:sp>
            <p:nvSpPr>
              <p:cNvPr id="42" name="文本框 41"/>
              <p:cNvSpPr txBox="1"/>
              <p:nvPr/>
            </p:nvSpPr>
            <p:spPr bwMode="auto">
              <a:xfrm>
                <a:off x="2149271" y="2494084"/>
                <a:ext cx="741680" cy="768350"/>
              </a:xfrm>
              <a:prstGeom prst="rect">
                <a:avLst/>
              </a:prstGeom>
              <a:noFill/>
            </p:spPr>
            <p:txBody>
              <a:bodyPr wrap="none">
                <a:spAutoFit/>
              </a:bodyPr>
              <a:lstStyle/>
              <a:p>
                <a:pPr>
                  <a:defRPr/>
                </a:pPr>
                <a:r>
                  <a:rPr lang="zh-CN" altLang="en-US" sz="44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叁</a:t>
                </a:r>
              </a:p>
            </p:txBody>
          </p:sp>
        </p:grpSp>
      </p:grpSp>
      <p:grpSp>
        <p:nvGrpSpPr>
          <p:cNvPr id="43" name="组 42"/>
          <p:cNvGrpSpPr/>
          <p:nvPr/>
        </p:nvGrpSpPr>
        <p:grpSpPr>
          <a:xfrm>
            <a:off x="8739417" y="2211332"/>
            <a:ext cx="1798320" cy="4067376"/>
            <a:chOff x="1768362" y="2211332"/>
            <a:chExt cx="1798320" cy="4067376"/>
          </a:xfrm>
        </p:grpSpPr>
        <p:pic>
          <p:nvPicPr>
            <p:cNvPr id="44" name="图片 43" descr="E:\设计\PPT\图片3.png图片3"/>
            <p:cNvPicPr>
              <a:picLocks noChangeAspect="1"/>
            </p:cNvPicPr>
            <p:nvPr/>
          </p:nvPicPr>
          <p:blipFill>
            <a:blip r:embed="rId4"/>
            <a:srcRect/>
            <a:stretch>
              <a:fillRect/>
            </a:stretch>
          </p:blipFill>
          <p:spPr>
            <a:xfrm>
              <a:off x="1768362" y="2211332"/>
              <a:ext cx="1798320" cy="1718772"/>
            </a:xfrm>
            <a:prstGeom prst="rect">
              <a:avLst/>
            </a:prstGeom>
          </p:spPr>
        </p:pic>
        <p:grpSp>
          <p:nvGrpSpPr>
            <p:cNvPr id="45" name="组 44"/>
            <p:cNvGrpSpPr/>
            <p:nvPr/>
          </p:nvGrpSpPr>
          <p:grpSpPr>
            <a:xfrm>
              <a:off x="2231951" y="2703946"/>
              <a:ext cx="1079142" cy="3574762"/>
              <a:chOff x="2097282" y="2494084"/>
              <a:chExt cx="1079142" cy="3574762"/>
            </a:xfrm>
          </p:grpSpPr>
          <p:sp>
            <p:nvSpPr>
              <p:cNvPr id="46" name="文本框 45"/>
              <p:cNvSpPr txBox="1"/>
              <p:nvPr/>
            </p:nvSpPr>
            <p:spPr>
              <a:xfrm>
                <a:off x="2097282" y="3720242"/>
                <a:ext cx="615553" cy="2348604"/>
              </a:xfrm>
              <a:prstGeom prst="rect">
                <a:avLst/>
              </a:prstGeom>
              <a:noFill/>
            </p:spPr>
            <p:txBody>
              <a:bodyPr vert="eaVert" wrap="square">
                <a:spAutoFit/>
              </a:bodyPr>
              <a:lstStyle/>
              <a:p>
                <a:pPr>
                  <a:defRPr/>
                </a:pPr>
                <a:r>
                  <a:rPr lang="zh-CN" altLang="en-US" sz="28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著名诗词</a:t>
                </a:r>
              </a:p>
            </p:txBody>
          </p:sp>
          <p:sp>
            <p:nvSpPr>
              <p:cNvPr id="47" name="文本框 46"/>
              <p:cNvSpPr txBox="1"/>
              <p:nvPr/>
            </p:nvSpPr>
            <p:spPr>
              <a:xfrm>
                <a:off x="2745537" y="3720242"/>
                <a:ext cx="430887" cy="1687512"/>
              </a:xfrm>
              <a:prstGeom prst="rect">
                <a:avLst/>
              </a:prstGeom>
              <a:noFill/>
            </p:spPr>
            <p:txBody>
              <a:bodyPr vert="eaVert">
                <a:spAutoFit/>
              </a:bodyPr>
              <a:lstStyle/>
              <a:p>
                <a:pPr>
                  <a:defRPr/>
                </a:pPr>
                <a:r>
                  <a:rPr lang="en-US" altLang="zh-CN" sz="16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Title Text Here</a:t>
                </a:r>
              </a:p>
            </p:txBody>
          </p:sp>
          <p:sp>
            <p:nvSpPr>
              <p:cNvPr id="48" name="文本框 47"/>
              <p:cNvSpPr txBox="1"/>
              <p:nvPr/>
            </p:nvSpPr>
            <p:spPr bwMode="auto">
              <a:xfrm>
                <a:off x="2149271" y="2494084"/>
                <a:ext cx="741680" cy="768350"/>
              </a:xfrm>
              <a:prstGeom prst="rect">
                <a:avLst/>
              </a:prstGeom>
              <a:noFill/>
            </p:spPr>
            <p:txBody>
              <a:bodyPr wrap="none">
                <a:spAutoFit/>
              </a:bodyPr>
              <a:lstStyle/>
              <a:p>
                <a:pPr>
                  <a:defRPr/>
                </a:pPr>
                <a:r>
                  <a:rPr lang="zh-CN" altLang="en-US" sz="44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肆</a:t>
                </a:r>
              </a:p>
            </p:txBody>
          </p:sp>
        </p:grpSp>
      </p:grpSp>
      <p:grpSp>
        <p:nvGrpSpPr>
          <p:cNvPr id="10" name="组合 9"/>
          <p:cNvGrpSpPr/>
          <p:nvPr/>
        </p:nvGrpSpPr>
        <p:grpSpPr>
          <a:xfrm>
            <a:off x="3927448" y="889000"/>
            <a:ext cx="4562591" cy="1106980"/>
            <a:chOff x="6184" y="1400"/>
            <a:chExt cx="7185" cy="1743"/>
          </a:xfrm>
        </p:grpSpPr>
        <p:grpSp>
          <p:nvGrpSpPr>
            <p:cNvPr id="51" name="组 50"/>
            <p:cNvGrpSpPr/>
            <p:nvPr/>
          </p:nvGrpSpPr>
          <p:grpSpPr>
            <a:xfrm>
              <a:off x="6184" y="1400"/>
              <a:ext cx="7185" cy="1743"/>
              <a:chOff x="4721927" y="934145"/>
              <a:chExt cx="4562591" cy="1106805"/>
            </a:xfrm>
          </p:grpSpPr>
          <p:sp>
            <p:nvSpPr>
              <p:cNvPr id="8" name="文本框 7"/>
              <p:cNvSpPr txBox="1"/>
              <p:nvPr/>
            </p:nvSpPr>
            <p:spPr>
              <a:xfrm>
                <a:off x="6130679" y="934145"/>
                <a:ext cx="933450" cy="1106805"/>
              </a:xfrm>
              <a:prstGeom prst="rect">
                <a:avLst/>
              </a:prstGeom>
              <a:noFill/>
            </p:spPr>
            <p:txBody>
              <a:bodyPr wrap="square" rtlCol="0">
                <a:spAutoFit/>
              </a:bodyPr>
              <a:lstStyle/>
              <a:p>
                <a:pPr algn="l"/>
                <a:r>
                  <a:rPr kumimoji="1" lang="zh-CN" altLang="en-US" sz="660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目 </a:t>
                </a:r>
                <a:endParaRPr kumimoji="1" lang="zh-CN" altLang="en-US" sz="6600"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endParaRPr>
              </a:p>
            </p:txBody>
          </p:sp>
          <p:pic>
            <p:nvPicPr>
              <p:cNvPr id="49" name="图片 48" descr="E:\设计\PPT\图片2.png图片2"/>
              <p:cNvPicPr>
                <a:picLocks noChangeAspect="1"/>
              </p:cNvPicPr>
              <p:nvPr/>
            </p:nvPicPr>
            <p:blipFill>
              <a:blip r:embed="rId5"/>
              <a:srcRect/>
              <a:stretch>
                <a:fillRect/>
              </a:stretch>
            </p:blipFill>
            <p:spPr>
              <a:xfrm flipH="1">
                <a:off x="7874818" y="1186505"/>
                <a:ext cx="1409700" cy="729233"/>
              </a:xfrm>
              <a:prstGeom prst="rect">
                <a:avLst/>
              </a:prstGeom>
            </p:spPr>
          </p:pic>
          <p:pic>
            <p:nvPicPr>
              <p:cNvPr id="50" name="图片 49" descr="E:\设计\PPT\图片2.png图片2"/>
              <p:cNvPicPr>
                <a:picLocks noChangeAspect="1"/>
              </p:cNvPicPr>
              <p:nvPr/>
            </p:nvPicPr>
            <p:blipFill>
              <a:blip r:embed="rId5"/>
              <a:srcRect/>
              <a:stretch>
                <a:fillRect/>
              </a:stretch>
            </p:blipFill>
            <p:spPr>
              <a:xfrm>
                <a:off x="4721927" y="1186505"/>
                <a:ext cx="1409700" cy="729233"/>
              </a:xfrm>
              <a:prstGeom prst="rect">
                <a:avLst/>
              </a:prstGeom>
            </p:spPr>
          </p:pic>
        </p:grpSp>
        <p:sp>
          <p:nvSpPr>
            <p:cNvPr id="9" name="文本框 8"/>
            <p:cNvSpPr txBox="1"/>
            <p:nvPr/>
          </p:nvSpPr>
          <p:spPr>
            <a:xfrm>
              <a:off x="9587" y="1400"/>
              <a:ext cx="1470" cy="1743"/>
            </a:xfrm>
            <a:prstGeom prst="rect">
              <a:avLst/>
            </a:prstGeom>
            <a:noFill/>
          </p:spPr>
          <p:txBody>
            <a:bodyPr wrap="square" rtlCol="0">
              <a:spAutoFit/>
            </a:bodyPr>
            <a:lstStyle/>
            <a:p>
              <a:pPr algn="l"/>
              <a:r>
                <a:rPr kumimoji="1" lang="zh-CN" altLang="en-US" sz="6600">
                  <a:solidFill>
                    <a:schemeClr val="tx1">
                      <a:lumMod val="65000"/>
                      <a:lumOff val="35000"/>
                    </a:schemeClr>
                  </a:solidFill>
                  <a:latin typeface="字魂43号-国潮手书" panose="00000500000000000000" charset="-122"/>
                  <a:ea typeface="字魂43号-国潮手书" panose="00000500000000000000" charset="-122"/>
                  <a:cs typeface="字魂55号-龙吟手书" panose="00000500000000000000" charset="-122"/>
                </a:rPr>
                <a:t>录</a:t>
              </a:r>
              <a:endParaRPr kumimoji="1" lang="zh-CN" altLang="en-US" sz="6600" dirty="0">
                <a:solidFill>
                  <a:schemeClr val="tx1">
                    <a:lumMod val="65000"/>
                    <a:lumOff val="35000"/>
                  </a:schemeClr>
                </a:solidFill>
                <a:latin typeface="字魂43号-国潮手书" panose="00000500000000000000" charset="-122"/>
                <a:ea typeface="字魂43号-国潮手书" panose="00000500000000000000" charset="-122"/>
                <a:cs typeface="字魂55号-龙吟手书" panose="00000500000000000000"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p:tgtEl>
                                          <p:spTgt spid="10"/>
                                        </p:tgtEl>
                                        <p:attrNameLst>
                                          <p:attrName>ppt_y</p:attrName>
                                        </p:attrNameLst>
                                      </p:cBhvr>
                                      <p:tavLst>
                                        <p:tav tm="0">
                                          <p:val>
                                            <p:strVal val="#ppt_y+#ppt_h*1.125000"/>
                                          </p:val>
                                        </p:tav>
                                        <p:tav tm="100000">
                                          <p:val>
                                            <p:strVal val="#ppt_y"/>
                                          </p:val>
                                        </p:tav>
                                      </p:tavLst>
                                    </p:anim>
                                    <p:animEffect transition="in" filter="wipe(up)">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ppt_x"/>
                                          </p:val>
                                        </p:tav>
                                        <p:tav tm="100000">
                                          <p:val>
                                            <p:strVal val="#ppt_x"/>
                                          </p:val>
                                        </p:tav>
                                      </p:tavLst>
                                    </p:anim>
                                    <p:anim calcmode="lin" valueType="num">
                                      <p:cBhvr additive="base">
                                        <p:cTn id="2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ppt_x"/>
                                          </p:val>
                                        </p:tav>
                                        <p:tav tm="100000">
                                          <p:val>
                                            <p:strVal val="#ppt_x"/>
                                          </p:val>
                                        </p:tav>
                                      </p:tavLst>
                                    </p:anim>
                                    <p:anim calcmode="lin" valueType="num">
                                      <p:cBhvr additive="base">
                                        <p:cTn id="3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68008" y="428308"/>
            <a:ext cx="11055985" cy="6001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b="44652"/>
          <a:stretch/>
        </p:blipFill>
        <p:spPr>
          <a:xfrm>
            <a:off x="568008" y="4046301"/>
            <a:ext cx="11055985" cy="2383392"/>
          </a:xfrm>
          <a:prstGeom prst="rect">
            <a:avLst/>
          </a:prstGeom>
        </p:spPr>
      </p:pic>
      <p:grpSp>
        <p:nvGrpSpPr>
          <p:cNvPr id="3" name="组合 2"/>
          <p:cNvGrpSpPr/>
          <p:nvPr/>
        </p:nvGrpSpPr>
        <p:grpSpPr>
          <a:xfrm>
            <a:off x="3824044" y="1541780"/>
            <a:ext cx="4432442" cy="5668010"/>
            <a:chOff x="6084" y="1396"/>
            <a:chExt cx="6980" cy="8926"/>
          </a:xfrm>
        </p:grpSpPr>
        <p:pic>
          <p:nvPicPr>
            <p:cNvPr id="6" name="图片 5" descr="E:\设计\PPT\图片4.png图片4"/>
            <p:cNvPicPr>
              <a:picLocks noChangeAspect="1"/>
            </p:cNvPicPr>
            <p:nvPr/>
          </p:nvPicPr>
          <p:blipFill>
            <a:blip r:embed="rId3"/>
            <a:srcRect/>
            <a:stretch>
              <a:fillRect/>
            </a:stretch>
          </p:blipFill>
          <p:spPr>
            <a:xfrm>
              <a:off x="7219" y="1396"/>
              <a:ext cx="4762" cy="6236"/>
            </a:xfrm>
            <a:prstGeom prst="rect">
              <a:avLst/>
            </a:prstGeom>
          </p:spPr>
        </p:pic>
        <p:grpSp>
          <p:nvGrpSpPr>
            <p:cNvPr id="4" name="组合 3"/>
            <p:cNvGrpSpPr/>
            <p:nvPr/>
          </p:nvGrpSpPr>
          <p:grpSpPr>
            <a:xfrm>
              <a:off x="6084" y="1632"/>
              <a:ext cx="6980" cy="8690"/>
              <a:chOff x="2507" y="2314"/>
              <a:chExt cx="6044" cy="7525"/>
            </a:xfrm>
          </p:grpSpPr>
          <p:sp>
            <p:nvSpPr>
              <p:cNvPr id="14" name="文本框 13"/>
              <p:cNvSpPr txBox="1"/>
              <p:nvPr/>
            </p:nvSpPr>
            <p:spPr>
              <a:xfrm>
                <a:off x="4002" y="2746"/>
                <a:ext cx="2502" cy="7093"/>
              </a:xfrm>
              <a:prstGeom prst="rect">
                <a:avLst/>
              </a:prstGeom>
              <a:noFill/>
            </p:spPr>
            <p:txBody>
              <a:bodyPr wrap="square" rtlCol="0">
                <a:spAutoFit/>
              </a:bodyPr>
              <a:lstStyle/>
              <a:p>
                <a:pPr algn="ctr"/>
                <a:r>
                  <a:rPr lang="zh-CN" altLang="en-US" sz="16600" dirty="0">
                    <a:solidFill>
                      <a:schemeClr val="tx1">
                        <a:lumMod val="65000"/>
                        <a:lumOff val="35000"/>
                      </a:schemeClr>
                    </a:solidFill>
                    <a:latin typeface="字魂43号-国潮手书" panose="00000500000000000000" charset="-122"/>
                    <a:ea typeface="字魂43号-国潮手书" panose="00000500000000000000" charset="-122"/>
                  </a:rPr>
                  <a:t>肆</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pic>
            <p:nvPicPr>
              <p:cNvPr id="19" name="图片 18" descr="组 2"/>
              <p:cNvPicPr>
                <a:picLocks noChangeAspect="1"/>
              </p:cNvPicPr>
              <p:nvPr/>
            </p:nvPicPr>
            <p:blipFill>
              <a:blip r:embed="rId4"/>
              <a:stretch>
                <a:fillRect/>
              </a:stretch>
            </p:blipFill>
            <p:spPr>
              <a:xfrm>
                <a:off x="7194" y="6018"/>
                <a:ext cx="636" cy="609"/>
              </a:xfrm>
              <a:prstGeom prst="rect">
                <a:avLst/>
              </a:prstGeom>
            </p:spPr>
          </p:pic>
          <p:sp>
            <p:nvSpPr>
              <p:cNvPr id="21" name="文本框 20"/>
              <p:cNvSpPr txBox="1"/>
              <p:nvPr/>
            </p:nvSpPr>
            <p:spPr>
              <a:xfrm>
                <a:off x="3027" y="2921"/>
                <a:ext cx="1032" cy="36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22" name="图片 21" descr="燕子"/>
              <p:cNvPicPr>
                <a:picLocks noChangeAspect="1"/>
              </p:cNvPicPr>
              <p:nvPr/>
            </p:nvPicPr>
            <p:blipFill>
              <a:blip r:embed="rId5"/>
              <a:stretch>
                <a:fillRect/>
              </a:stretch>
            </p:blipFill>
            <p:spPr>
              <a:xfrm flipH="1">
                <a:off x="4299" y="2314"/>
                <a:ext cx="814" cy="865"/>
              </a:xfrm>
              <a:prstGeom prst="rect">
                <a:avLst/>
              </a:prstGeom>
            </p:spPr>
          </p:pic>
          <p:pic>
            <p:nvPicPr>
              <p:cNvPr id="23" name="图片 22" descr="E:\设计\PPT\图片1.png图片1"/>
              <p:cNvPicPr>
                <a:picLocks noChangeAspect="1"/>
              </p:cNvPicPr>
              <p:nvPr/>
            </p:nvPicPr>
            <p:blipFill>
              <a:blip r:embed="rId6"/>
              <a:srcRect/>
              <a:stretch>
                <a:fillRect/>
              </a:stretch>
            </p:blipFill>
            <p:spPr>
              <a:xfrm flipH="1" flipV="1">
                <a:off x="6821" y="3322"/>
                <a:ext cx="1730" cy="618"/>
              </a:xfrm>
              <a:prstGeom prst="rect">
                <a:avLst/>
              </a:prstGeom>
            </p:spPr>
          </p:pic>
          <p:pic>
            <p:nvPicPr>
              <p:cNvPr id="24" name="图片 23" descr="E:\设计\PPT\图片1.png图片1"/>
              <p:cNvPicPr>
                <a:picLocks noChangeAspect="1"/>
              </p:cNvPicPr>
              <p:nvPr/>
            </p:nvPicPr>
            <p:blipFill>
              <a:blip r:embed="rId6"/>
              <a:srcRect/>
              <a:stretch>
                <a:fillRect/>
              </a:stretch>
            </p:blipFill>
            <p:spPr>
              <a:xfrm flipH="1" flipV="1">
                <a:off x="2507" y="6048"/>
                <a:ext cx="1730" cy="618"/>
              </a:xfrm>
              <a:prstGeom prst="rect">
                <a:avLst/>
              </a:prstGeom>
            </p:spPr>
          </p:pic>
        </p:grpSp>
      </p:gr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2924" y="428308"/>
            <a:ext cx="3200400" cy="3200400"/>
          </a:xfrm>
          <a:prstGeom prst="rect">
            <a:avLst/>
          </a:prstGeom>
        </p:spPr>
      </p:pic>
    </p:spTree>
    <p:extLst>
      <p:ext uri="{BB962C8B-B14F-4D97-AF65-F5344CB8AC3E}">
        <p14:creationId xmlns:p14="http://schemas.microsoft.com/office/powerpoint/2010/main" val="348257312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strVal val="#ppt_w*0.05"/>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anim calcmode="lin" valueType="num">
                                      <p:cBhvr>
                                        <p:cTn id="27" dur="500" fill="hold"/>
                                        <p:tgtEl>
                                          <p:spTgt spid="8"/>
                                        </p:tgtEl>
                                        <p:attrNameLst>
                                          <p:attrName>ppt_x</p:attrName>
                                        </p:attrNameLst>
                                      </p:cBhvr>
                                      <p:tavLst>
                                        <p:tav tm="0">
                                          <p:val>
                                            <p:strVal val="#ppt_x-.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algn="ctr"/>
                  <a:r>
                    <a:rPr lang="zh-CN" altLang="en-US" sz="7200" dirty="0">
                      <a:solidFill>
                        <a:schemeClr val="tx1">
                          <a:lumMod val="65000"/>
                          <a:lumOff val="35000"/>
                        </a:schemeClr>
                      </a:solidFill>
                      <a:latin typeface="字魂43号-国潮手书" panose="00000500000000000000" charset="-122"/>
                      <a:ea typeface="字魂43号-国潮手书" panose="00000500000000000000" charset="-122"/>
                    </a:rPr>
                    <a:t>肆</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sp>
        <p:nvSpPr>
          <p:cNvPr id="24" name="文本框 23"/>
          <p:cNvSpPr txBox="1"/>
          <p:nvPr/>
        </p:nvSpPr>
        <p:spPr>
          <a:xfrm>
            <a:off x="4862352" y="1079292"/>
            <a:ext cx="6215380" cy="3847207"/>
          </a:xfrm>
          <a:prstGeom prst="rect">
            <a:avLst/>
          </a:prstGeom>
          <a:noFill/>
        </p:spPr>
        <p:txBody>
          <a:bodyPr vert="eaVert" wrap="square" rtlCol="0">
            <a:spAutoFit/>
          </a:bodyPr>
          <a:lstStyle/>
          <a:p>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gn="ct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a:t>
            </a:r>
            <a:r>
              <a:rPr kumimoji="1" lang="zh-CN" altLang="en-US"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倾杯</a:t>
            </a: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a:t>
            </a:r>
            <a:r>
              <a:rPr kumimoji="1" lang="zh-CN" altLang="en-US"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鹜落霜洲</a:t>
            </a: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a:t>
            </a:r>
            <a:endParaRPr kumimoji="1" lang="zh-CN" altLang="en-US"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endParaRPr>
          </a:p>
          <a:p>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gn="r"/>
            <a:r>
              <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a:t>
            </a:r>
            <a:r>
              <a:rPr kumimoji="1"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宋代</a:t>
            </a:r>
            <a:r>
              <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a:t>
            </a:r>
            <a:r>
              <a:rPr kumimoji="1"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柳永</a:t>
            </a:r>
          </a:p>
          <a:p>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nSpc>
                <a:spcPct val="200000"/>
              </a:lnSpc>
            </a:pPr>
            <a:r>
              <a:rPr kumimoji="1"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鹜落霜洲，雁横烟渚，分明画出秋色。暮雨乍歇，小楫夜泊，宿苇村山驿。何人月下临风处，起一声羌笛。离愁万绪，闲岸草、切切蛩吟如织。为忆芳容别后，水遥山远，何计凭鳞翼。想绣阁深沉，争知憔悴损，天涯行客。楚峡云归，高阳人散，寂寞狂踪迹。望京国。空目断、远峰凝碧。</a:t>
            </a:r>
          </a:p>
        </p:txBody>
      </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8149" y="3531461"/>
            <a:ext cx="3985462" cy="2368260"/>
          </a:xfrm>
          <a:prstGeom prst="rect">
            <a:avLst/>
          </a:prstGeom>
        </p:spPr>
      </p:pic>
    </p:spTree>
    <p:extLst>
      <p:ext uri="{BB962C8B-B14F-4D97-AF65-F5344CB8AC3E}">
        <p14:creationId xmlns:p14="http://schemas.microsoft.com/office/powerpoint/2010/main" val="36813395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8"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9000" fill="hold"/>
                                        <p:tgtEl>
                                          <p:spTgt spid="24"/>
                                        </p:tgtEl>
                                        <p:attrNameLst>
                                          <p:attrName>ppt_x</p:attrName>
                                        </p:attrNameLst>
                                      </p:cBhvr>
                                      <p:tavLst>
                                        <p:tav tm="0">
                                          <p:val>
                                            <p:strVal val="#ppt_x"/>
                                          </p:val>
                                        </p:tav>
                                        <p:tav tm="100000">
                                          <p:val>
                                            <p:strVal val="#ppt_x"/>
                                          </p:val>
                                        </p:tav>
                                      </p:tavLst>
                                    </p:anim>
                                    <p:anim calcmode="lin" valueType="num">
                                      <p:cBhvr>
                                        <p:cTn id="18" dur="9000" fill="hold"/>
                                        <p:tgtEl>
                                          <p:spTgt spid="24"/>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8511" y="1082108"/>
            <a:ext cx="6072970" cy="6072970"/>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4"/>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肆</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5"/>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sp>
        <p:nvSpPr>
          <p:cNvPr id="20" name="文本框 19"/>
          <p:cNvSpPr txBox="1"/>
          <p:nvPr/>
        </p:nvSpPr>
        <p:spPr>
          <a:xfrm>
            <a:off x="5716261" y="782945"/>
            <a:ext cx="5384165" cy="4736892"/>
          </a:xfrm>
          <a:prstGeom prst="rect">
            <a:avLst/>
          </a:prstGeom>
          <a:noFill/>
        </p:spPr>
        <p:txBody>
          <a:bodyPr vert="eaVert" wrap="square" rtlCol="0">
            <a:spAutoFit/>
          </a:bodyPr>
          <a:lstStyle/>
          <a:p>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gn="ct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a:t>
            </a:r>
            <a:r>
              <a:rPr kumimoji="1" lang="zh-CN" altLang="en-US"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长寿乐</a:t>
            </a: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a:t>
            </a:r>
            <a:r>
              <a:rPr kumimoji="1" lang="zh-CN" altLang="en-US"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南昌生日</a:t>
            </a: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字魂43号-国潮手书" panose="00000500000000000000" charset="-122"/>
              </a:rPr>
              <a:t>》</a:t>
            </a:r>
            <a:endParaRPr kumimoji="1" lang="en-US" altLang="zh-CN" sz="3200" b="1"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gn="r"/>
            <a:r>
              <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a:t>
            </a:r>
            <a:r>
              <a:rPr kumimoji="1"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李清照</a:t>
            </a:r>
          </a:p>
          <a:p>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nSpc>
                <a:spcPct val="200000"/>
              </a:lnSpc>
            </a:pPr>
            <a:r>
              <a:rPr kumimoji="1"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微寒应候。望日边六叶，阶蓂初秀。爱景欲挂扶桑，漏残银箭，杓回摇斗。庆高闳此际，掌上一颗明珠剖。有令容淑质，归逢佳偶。到如今，昼锦满堂贵胄。荣耀，文步紫禁，一一金章绿绶。更值棠棣连阴，虎符熊轼，夹河分守。况青云咫尺，朝暮重入承明后。看彩衣争献，兰羞玉酎。祝千龄，借指松椿比寿。</a:t>
            </a:r>
          </a:p>
        </p:txBody>
      </p:sp>
    </p:spTree>
    <p:extLst>
      <p:ext uri="{BB962C8B-B14F-4D97-AF65-F5344CB8AC3E}">
        <p14:creationId xmlns:p14="http://schemas.microsoft.com/office/powerpoint/2010/main" val="18945055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8"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15000" fill="hold"/>
                                        <p:tgtEl>
                                          <p:spTgt spid="20"/>
                                        </p:tgtEl>
                                        <p:attrNameLst>
                                          <p:attrName>ppt_x</p:attrName>
                                        </p:attrNameLst>
                                      </p:cBhvr>
                                      <p:tavLst>
                                        <p:tav tm="0">
                                          <p:val>
                                            <p:strVal val="#ppt_x"/>
                                          </p:val>
                                        </p:tav>
                                        <p:tav tm="100000">
                                          <p:val>
                                            <p:strVal val="#ppt_x"/>
                                          </p:val>
                                        </p:tav>
                                      </p:tavLst>
                                    </p:anim>
                                    <p:anim calcmode="lin" valueType="num">
                                      <p:cBhvr>
                                        <p:cTn id="18" dur="15000" fill="hold"/>
                                        <p:tgtEl>
                                          <p:spTgt spid="20"/>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35475" y="2457450"/>
            <a:ext cx="4353686" cy="4697628"/>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4"/>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肆</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5"/>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sp>
        <p:nvSpPr>
          <p:cNvPr id="21" name="文本框 20"/>
          <p:cNvSpPr txBox="1"/>
          <p:nvPr/>
        </p:nvSpPr>
        <p:spPr>
          <a:xfrm>
            <a:off x="5471504" y="933876"/>
            <a:ext cx="5384165" cy="4122295"/>
          </a:xfrm>
          <a:prstGeom prst="rect">
            <a:avLst/>
          </a:prstGeom>
          <a:noFill/>
        </p:spPr>
        <p:txBody>
          <a:bodyPr vert="eaVert" wrap="square" rtlCol="0">
            <a:spAutoFit/>
          </a:bodyPr>
          <a:lstStyle/>
          <a:p>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gn="ct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a:t>
            </a:r>
            <a:r>
              <a:rPr kumimoji="1" lang="zh-CN" altLang="en-US" sz="3200" b="1"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宿紫阁山北村</a:t>
            </a: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a:t>
            </a:r>
          </a:p>
          <a:p>
            <a:pPr algn="r"/>
            <a:r>
              <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a:t>
            </a:r>
            <a:r>
              <a:rPr kumimoji="1"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白居易</a:t>
            </a:r>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gn="r"/>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nSpc>
                <a:spcPct val="200000"/>
              </a:lnSpc>
            </a:pPr>
            <a:r>
              <a:rPr kumimoji="1"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晨游紫阁峰，暮宿山下村。村老见余喜，为余开一尊。举杯未及饮，暴卒来入门。紫衣挟刀斧，草草十余人。夺我席上酒，掣我盘中飧。主人退后立，敛手反如宾。中庭有奇树，种来三十春。主人惜不得，持斧断其根。口称采造家，身属神策军。“主人慎勿语，中尉正承恩！”</a:t>
            </a:r>
          </a:p>
        </p:txBody>
      </p:sp>
    </p:spTree>
    <p:extLst>
      <p:ext uri="{BB962C8B-B14F-4D97-AF65-F5344CB8AC3E}">
        <p14:creationId xmlns:p14="http://schemas.microsoft.com/office/powerpoint/2010/main" val="18106470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8" presetClass="entr" presetSubtype="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5000" fill="hold"/>
                                        <p:tgtEl>
                                          <p:spTgt spid="21"/>
                                        </p:tgtEl>
                                        <p:attrNameLst>
                                          <p:attrName>ppt_x</p:attrName>
                                        </p:attrNameLst>
                                      </p:cBhvr>
                                      <p:tavLst>
                                        <p:tav tm="0">
                                          <p:val>
                                            <p:strVal val="#ppt_x"/>
                                          </p:val>
                                        </p:tav>
                                        <p:tav tm="100000">
                                          <p:val>
                                            <p:strVal val="#ppt_x"/>
                                          </p:val>
                                        </p:tav>
                                      </p:tavLst>
                                    </p:anim>
                                    <p:anim calcmode="lin" valueType="num">
                                      <p:cBhvr>
                                        <p:cTn id="18" dur="15000" fill="hold"/>
                                        <p:tgtEl>
                                          <p:spTgt spid="21"/>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567" y="-1046795"/>
            <a:ext cx="6463869" cy="6463869"/>
          </a:xfrm>
          <a:prstGeom prst="rect">
            <a:avLst/>
          </a:prstGeom>
        </p:spPr>
      </p:pic>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3748"/>
              <a:chOff x="1024" y="873"/>
              <a:chExt cx="1945" cy="3748"/>
            </a:xfrm>
          </p:grpSpPr>
          <p:pic>
            <p:nvPicPr>
              <p:cNvPr id="14" name="图片 13" descr="图层 5"/>
              <p:cNvPicPr>
                <a:picLocks noChangeAspect="1"/>
              </p:cNvPicPr>
              <p:nvPr/>
            </p:nvPicPr>
            <p:blipFill>
              <a:blip r:embed="rId4"/>
              <a:stretch>
                <a:fillRect/>
              </a:stretch>
            </p:blipFill>
            <p:spPr>
              <a:xfrm>
                <a:off x="2450" y="2309"/>
                <a:ext cx="519" cy="519"/>
              </a:xfrm>
              <a:prstGeom prst="rect">
                <a:avLst/>
              </a:prstGeom>
            </p:spPr>
          </p:pic>
          <p:grpSp>
            <p:nvGrpSpPr>
              <p:cNvPr id="12" name="组合 11"/>
              <p:cNvGrpSpPr/>
              <p:nvPr/>
            </p:nvGrpSpPr>
            <p:grpSpPr>
              <a:xfrm>
                <a:off x="1024" y="873"/>
                <a:ext cx="1789" cy="3748"/>
                <a:chOff x="3027" y="2314"/>
                <a:chExt cx="3774" cy="7905"/>
              </a:xfrm>
            </p:grpSpPr>
            <p:sp>
              <p:nvSpPr>
                <p:cNvPr id="13" name="文本框 12"/>
                <p:cNvSpPr txBox="1"/>
                <p:nvPr/>
              </p:nvSpPr>
              <p:spPr>
                <a:xfrm>
                  <a:off x="4299" y="2551"/>
                  <a:ext cx="2502" cy="766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肆</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5"/>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sp>
        <p:nvSpPr>
          <p:cNvPr id="20" name="文本框 19"/>
          <p:cNvSpPr txBox="1"/>
          <p:nvPr/>
        </p:nvSpPr>
        <p:spPr>
          <a:xfrm>
            <a:off x="5954957" y="922227"/>
            <a:ext cx="5384165" cy="4257207"/>
          </a:xfrm>
          <a:prstGeom prst="rect">
            <a:avLst/>
          </a:prstGeom>
          <a:noFill/>
        </p:spPr>
        <p:txBody>
          <a:bodyPr vert="eaVert" wrap="square" rtlCol="0">
            <a:spAutoFit/>
          </a:bodyPr>
          <a:lstStyle/>
          <a:p>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gn="ct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a:t>
            </a:r>
            <a:r>
              <a:rPr kumimoji="1" lang="zh-CN" altLang="en-US" sz="3200" b="1"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秦王饮酒</a:t>
            </a:r>
            <a:r>
              <a:rPr kumimoji="1" lang="en-US" altLang="zh-CN" sz="3200" b="1"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a:t>
            </a:r>
          </a:p>
          <a:p>
            <a:pPr algn="r"/>
            <a:r>
              <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a:t>
            </a:r>
            <a:r>
              <a:rPr kumimoji="1"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李贺</a:t>
            </a:r>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gn="r"/>
            <a:endParaRPr kumimoji="1"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a:lnSpc>
                <a:spcPct val="200000"/>
              </a:lnSpc>
            </a:pPr>
            <a:r>
              <a:rPr kumimoji="1"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秦王骑虎游八极，剑光照空天自碧。羲和敲日玻璃声，劫灰飞尽古今平。龙头泻酒邀酒星，金槽琵琶夜枨枨。 洞庭雨脚来吹笙，酒酣喝月使倒行。银云栉栉瑶殿明， 宫门掌事报一更。花楼玉凤声娇狞，海绡红文香浅清， 黄鹅跌舞千年觥。仙人烛树蜡烟轻，清琴醉眼泪泓泓。</a:t>
            </a:r>
          </a:p>
        </p:txBody>
      </p:sp>
    </p:spTree>
    <p:extLst>
      <p:ext uri="{BB962C8B-B14F-4D97-AF65-F5344CB8AC3E}">
        <p14:creationId xmlns:p14="http://schemas.microsoft.com/office/powerpoint/2010/main" val="15469286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8"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15000" fill="hold"/>
                                        <p:tgtEl>
                                          <p:spTgt spid="20"/>
                                        </p:tgtEl>
                                        <p:attrNameLst>
                                          <p:attrName>ppt_x</p:attrName>
                                        </p:attrNameLst>
                                      </p:cBhvr>
                                      <p:tavLst>
                                        <p:tav tm="0">
                                          <p:val>
                                            <p:strVal val="#ppt_x"/>
                                          </p:val>
                                        </p:tav>
                                        <p:tav tm="100000">
                                          <p:val>
                                            <p:strVal val="#ppt_x"/>
                                          </p:val>
                                        </p:tav>
                                      </p:tavLst>
                                    </p:anim>
                                    <p:anim calcmode="lin" valueType="num">
                                      <p:cBhvr>
                                        <p:cTn id="18" dur="15000" fill="hold"/>
                                        <p:tgtEl>
                                          <p:spTgt spid="20"/>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32757"/>
          <a:stretch/>
        </p:blipFill>
        <p:spPr>
          <a:xfrm>
            <a:off x="0" y="-43543"/>
            <a:ext cx="12191999" cy="5384165"/>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972" y="3951922"/>
            <a:ext cx="12917714" cy="348935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70393" y="4180889"/>
            <a:ext cx="5010419" cy="3009582"/>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7807"/>
            <a:ext cx="2190875" cy="2377852"/>
          </a:xfrm>
          <a:prstGeom prst="rect">
            <a:avLst/>
          </a:prstGeom>
        </p:spPr>
      </p:pic>
      <p:pic>
        <p:nvPicPr>
          <p:cNvPr id="19" name="图片 18" descr="组 2"/>
          <p:cNvPicPr>
            <a:picLocks noChangeAspect="1"/>
          </p:cNvPicPr>
          <p:nvPr/>
        </p:nvPicPr>
        <p:blipFill>
          <a:blip r:embed="rId6"/>
          <a:stretch>
            <a:fillRect/>
          </a:stretch>
        </p:blipFill>
        <p:spPr>
          <a:xfrm>
            <a:off x="4324985" y="4416425"/>
            <a:ext cx="596900" cy="571500"/>
          </a:xfrm>
          <a:prstGeom prst="rect">
            <a:avLst/>
          </a:prstGeom>
        </p:spPr>
      </p:pic>
      <p:sp>
        <p:nvSpPr>
          <p:cNvPr id="21" name="文本框 20"/>
          <p:cNvSpPr txBox="1"/>
          <p:nvPr/>
        </p:nvSpPr>
        <p:spPr>
          <a:xfrm>
            <a:off x="4244975" y="1376045"/>
            <a:ext cx="756920" cy="19380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字魂43号-国潮手书" panose="00000500000000000000" charset="-122"/>
                <a:ea typeface="字魂43号-国潮手书" panose="00000500000000000000" charset="-122"/>
                <a:cs typeface="包图粗朗体" panose="02000000000000000000" charset="-122"/>
              </a:rPr>
              <a:t>壹</a:t>
            </a:r>
          </a:p>
        </p:txBody>
      </p:sp>
      <p:pic>
        <p:nvPicPr>
          <p:cNvPr id="22" name="图片 21" descr="燕子"/>
          <p:cNvPicPr>
            <a:picLocks noChangeAspect="1"/>
          </p:cNvPicPr>
          <p:nvPr/>
        </p:nvPicPr>
        <p:blipFill>
          <a:blip r:embed="rId7"/>
          <a:stretch>
            <a:fillRect/>
          </a:stretch>
        </p:blipFill>
        <p:spPr>
          <a:xfrm flipH="1">
            <a:off x="4244975" y="3634740"/>
            <a:ext cx="596900" cy="634365"/>
          </a:xfrm>
          <a:prstGeom prst="rect">
            <a:avLst/>
          </a:prstGeom>
        </p:spPr>
      </p:pic>
      <p:pic>
        <p:nvPicPr>
          <p:cNvPr id="23" name="图片 22" descr="E:\设计\PPT\图片1.png图片1"/>
          <p:cNvPicPr>
            <a:picLocks noChangeAspect="1"/>
          </p:cNvPicPr>
          <p:nvPr/>
        </p:nvPicPr>
        <p:blipFill>
          <a:blip r:embed="rId8"/>
          <a:srcRect/>
          <a:stretch>
            <a:fillRect/>
          </a:stretch>
        </p:blipFill>
        <p:spPr>
          <a:xfrm flipH="1" flipV="1">
            <a:off x="7055485" y="1747520"/>
            <a:ext cx="1268730" cy="453390"/>
          </a:xfrm>
          <a:prstGeom prst="rect">
            <a:avLst/>
          </a:prstGeom>
        </p:spPr>
      </p:pic>
      <p:pic>
        <p:nvPicPr>
          <p:cNvPr id="8" name="图片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98453" y="587298"/>
            <a:ext cx="1308817" cy="1352627"/>
          </a:xfrm>
          <a:prstGeom prst="rect">
            <a:avLst/>
          </a:prstGeom>
        </p:spPr>
      </p:pic>
      <p:pic>
        <p:nvPicPr>
          <p:cNvPr id="24" name="图片 23" descr="E:\设计\PPT\图片1.png图片1"/>
          <p:cNvPicPr>
            <a:picLocks noChangeAspect="1"/>
          </p:cNvPicPr>
          <p:nvPr/>
        </p:nvPicPr>
        <p:blipFill>
          <a:blip r:embed="rId8"/>
          <a:srcRect/>
          <a:stretch>
            <a:fillRect/>
          </a:stretch>
        </p:blipFill>
        <p:spPr>
          <a:xfrm flipH="1" flipV="1">
            <a:off x="2790825" y="4182110"/>
            <a:ext cx="1268730" cy="453390"/>
          </a:xfrm>
          <a:prstGeom prst="rect">
            <a:avLst/>
          </a:prstGeom>
        </p:spPr>
      </p:pic>
      <p:grpSp>
        <p:nvGrpSpPr>
          <p:cNvPr id="16" name="组合 15"/>
          <p:cNvGrpSpPr/>
          <p:nvPr/>
        </p:nvGrpSpPr>
        <p:grpSpPr>
          <a:xfrm>
            <a:off x="5158740" y="1256665"/>
            <a:ext cx="1863090" cy="4019550"/>
            <a:chOff x="4273" y="2327"/>
            <a:chExt cx="2541" cy="5481"/>
          </a:xfrm>
        </p:grpSpPr>
        <p:sp>
          <p:nvSpPr>
            <p:cNvPr id="14" name="文本框 13"/>
            <p:cNvSpPr txBox="1"/>
            <p:nvPr/>
          </p:nvSpPr>
          <p:spPr>
            <a:xfrm>
              <a:off x="4312" y="2327"/>
              <a:ext cx="2502" cy="30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prstClr val="white"/>
                  </a:solidFill>
                  <a:effectLst/>
                  <a:uLnTx/>
                  <a:uFillTx/>
                  <a:latin typeface="字魂43号-国潮手书" panose="00000500000000000000" charset="-122"/>
                  <a:ea typeface="字魂43号-国潮手书" panose="00000500000000000000" charset="-122"/>
                  <a:cs typeface="+mn-cs"/>
                </a:rPr>
                <a:t>清</a:t>
              </a:r>
            </a:p>
          </p:txBody>
        </p:sp>
        <p:sp>
          <p:nvSpPr>
            <p:cNvPr id="15" name="文本框 14"/>
            <p:cNvSpPr txBox="1"/>
            <p:nvPr/>
          </p:nvSpPr>
          <p:spPr>
            <a:xfrm>
              <a:off x="4273" y="4788"/>
              <a:ext cx="2502" cy="30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a:ln>
                    <a:noFill/>
                  </a:ln>
                  <a:solidFill>
                    <a:prstClr val="white"/>
                  </a:solidFill>
                  <a:effectLst/>
                  <a:uLnTx/>
                  <a:uFillTx/>
                  <a:latin typeface="字魂43号-国潮手书" panose="00000500000000000000" charset="-122"/>
                  <a:ea typeface="字魂43号-国潮手书" panose="00000500000000000000" charset="-122"/>
                  <a:cs typeface="+mn-cs"/>
                </a:rPr>
                <a:t>明</a:t>
              </a:r>
            </a:p>
          </p:txBody>
        </p:sp>
      </p:grpSp>
    </p:spTree>
    <p:extLst>
      <p:ext uri="{BB962C8B-B14F-4D97-AF65-F5344CB8AC3E}">
        <p14:creationId xmlns:p14="http://schemas.microsoft.com/office/powerpoint/2010/main" val="17670353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4" presetClass="entr" presetSubtype="0" accel="10000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strVal val="#ppt_w*0.05"/>
                                          </p:val>
                                        </p:tav>
                                        <p:tav tm="100000">
                                          <p:val>
                                            <p:strVal val="#ppt_w"/>
                                          </p:val>
                                        </p:tav>
                                      </p:tavLst>
                                    </p:anim>
                                    <p:anim calcmode="lin" valueType="num">
                                      <p:cBhvr>
                                        <p:cTn id="22" dur="500" fill="hold"/>
                                        <p:tgtEl>
                                          <p:spTgt spid="7"/>
                                        </p:tgtEl>
                                        <p:attrNameLst>
                                          <p:attrName>ppt_h</p:attrName>
                                        </p:attrNameLst>
                                      </p:cBhvr>
                                      <p:tavLst>
                                        <p:tav tm="0">
                                          <p:val>
                                            <p:strVal val="#ppt_h"/>
                                          </p:val>
                                        </p:tav>
                                        <p:tav tm="100000">
                                          <p:val>
                                            <p:strVal val="#ppt_h"/>
                                          </p:val>
                                        </p:tav>
                                      </p:tavLst>
                                    </p:anim>
                                    <p:anim calcmode="lin" valueType="num">
                                      <p:cBhvr>
                                        <p:cTn id="23" dur="500" fill="hold"/>
                                        <p:tgtEl>
                                          <p:spTgt spid="7"/>
                                        </p:tgtEl>
                                        <p:attrNameLst>
                                          <p:attrName>ppt_x</p:attrName>
                                        </p:attrNameLst>
                                      </p:cBhvr>
                                      <p:tavLst>
                                        <p:tav tm="0">
                                          <p:val>
                                            <p:strVal val="#ppt_x-.2"/>
                                          </p:val>
                                        </p:tav>
                                        <p:tav tm="100000">
                                          <p:val>
                                            <p:strVal val="#ppt_x"/>
                                          </p:val>
                                        </p:tav>
                                      </p:tavLst>
                                    </p:anim>
                                    <p:anim calcmode="lin" valueType="num">
                                      <p:cBhvr>
                                        <p:cTn id="24" dur="500" fill="hold"/>
                                        <p:tgtEl>
                                          <p:spTgt spid="7"/>
                                        </p:tgtEl>
                                        <p:attrNameLst>
                                          <p:attrName>ppt_y</p:attrName>
                                        </p:attrNameLst>
                                      </p:cBhvr>
                                      <p:tavLst>
                                        <p:tav tm="0">
                                          <p:val>
                                            <p:strVal val="#ppt_y"/>
                                          </p:val>
                                        </p:tav>
                                        <p:tav tm="100000">
                                          <p:val>
                                            <p:strVal val="#ppt_y"/>
                                          </p:val>
                                        </p:tav>
                                      </p:tavLst>
                                    </p:anim>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inVertical)">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41" presetClass="entr" presetSubtype="0" fill="hold" grpId="0" nodeType="clickEffect">
                                  <p:stCondLst>
                                    <p:cond delay="0"/>
                                  </p:stCondLst>
                                  <p:iterate type="lt">
                                    <p:tmPct val="10000"/>
                                  </p:iterate>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1"/>
                                        </p:tgtEl>
                                        <p:attrNameLst>
                                          <p:attrName>ppt_y</p:attrName>
                                        </p:attrNameLst>
                                      </p:cBhvr>
                                      <p:tavLst>
                                        <p:tav tm="0">
                                          <p:val>
                                            <p:strVal val="#ppt_y"/>
                                          </p:val>
                                        </p:tav>
                                        <p:tav tm="100000">
                                          <p:val>
                                            <p:strVal val="#ppt_y"/>
                                          </p:val>
                                        </p:tav>
                                      </p:tavLst>
                                    </p:anim>
                                    <p:anim calcmode="lin" valueType="num">
                                      <p:cBhvr>
                                        <p:cTn id="4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1"/>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1000"/>
                                        <p:tgtEl>
                                          <p:spTgt spid="19"/>
                                        </p:tgtEl>
                                      </p:cBhvr>
                                    </p:animEffect>
                                    <p:anim calcmode="lin" valueType="num">
                                      <p:cBhvr>
                                        <p:cTn id="56" dur="1000" fill="hold"/>
                                        <p:tgtEl>
                                          <p:spTgt spid="19"/>
                                        </p:tgtEl>
                                        <p:attrNameLst>
                                          <p:attrName>ppt_x</p:attrName>
                                        </p:attrNameLst>
                                      </p:cBhvr>
                                      <p:tavLst>
                                        <p:tav tm="0">
                                          <p:val>
                                            <p:strVal val="#ppt_x"/>
                                          </p:val>
                                        </p:tav>
                                        <p:tav tm="100000">
                                          <p:val>
                                            <p:strVal val="#ppt_x"/>
                                          </p:val>
                                        </p:tav>
                                      </p:tavLst>
                                    </p:anim>
                                    <p:anim calcmode="lin" valueType="num">
                                      <p:cBhvr>
                                        <p:cTn id="5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barn(inVertical)">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barn(inVertical)">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098" name="矩形 1"/>
          <p:cNvSpPr>
            <a:spLocks noChangeArrowheads="1"/>
          </p:cNvSpPr>
          <p:nvPr/>
        </p:nvSpPr>
        <p:spPr bwMode="auto">
          <a:xfrm>
            <a:off x="1316500" y="-128528"/>
            <a:ext cx="9337135"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2"/>
              </a:rPr>
              <a:t>特效动画</a:t>
            </a: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 </a:t>
            </a: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2"/>
              </a:rPr>
              <a:t>http://www.lfppt.com/pptmb_14.html</a:t>
            </a: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3"/>
              </a:rPr>
              <a:t>个人简历</a:t>
            </a: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 </a:t>
            </a: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3"/>
              </a:rPr>
              <a:t>http://www.lfppt.com/jldb_67.html</a:t>
            </a: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4"/>
              </a:rPr>
              <a:t>职场汇报</a:t>
            </a:r>
            <a:r>
              <a:rPr kumimoji="0" lang="zh-CN" altLang="en-US"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a:t>
            </a: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4"/>
              </a:rPr>
              <a:t>http://www.lfppt.com/zchb.html</a:t>
            </a: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PPT</a:t>
            </a:r>
            <a:r>
              <a:rPr kumimoji="0" lang="zh-CN" altLang="en-US"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常见问题及修改教程：</a:t>
            </a: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5"/>
              </a:rPr>
              <a:t>http://www.lfppt.com/detail_5278.html</a:t>
            </a: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PPT</a:t>
            </a:r>
            <a:r>
              <a:rPr kumimoji="0" lang="zh-CN" altLang="en-US"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视频教程：</a:t>
            </a: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6"/>
              </a:rPr>
              <a:t>http://www.lfppt.com/pptjc_101.html</a:t>
            </a: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搜索</a:t>
            </a:r>
            <a:r>
              <a:rPr kumimoji="0" lang="en-US" altLang="zh-CN" sz="28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a:t>
            </a: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rPr>
              <a:t> </a:t>
            </a:r>
            <a:r>
              <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7"/>
              </a:rPr>
              <a:t>www.lfppt.com</a:t>
            </a: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8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7"/>
              </a:rPr>
              <a:t>雷锋</a:t>
            </a:r>
            <a:r>
              <a:rPr kumimoji="0" lang="en-US" altLang="zh-CN" sz="28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7"/>
              </a:rPr>
              <a:t>PPT</a:t>
            </a:r>
            <a:r>
              <a:rPr kumimoji="0" lang="zh-CN" altLang="en-US" sz="28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hlinkClick r:id="rId7"/>
              </a:rPr>
              <a:t>网</a:t>
            </a:r>
            <a:endParaRPr kumimoji="0" lang="en-US" altLang="zh-CN" sz="2800" b="1"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zh-CN" sz="2800" b="0" i="0" u="none" strike="noStrike" kern="1200" cap="none" spc="0" normalizeH="0" baseline="0" noProof="0" dirty="0">
              <a:ln>
                <a:noFill/>
              </a:ln>
              <a:solidFill>
                <a:srgbClr val="FFFF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2532531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68008" y="428308"/>
            <a:ext cx="11055985" cy="6001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b="44652"/>
          <a:stretch/>
        </p:blipFill>
        <p:spPr>
          <a:xfrm>
            <a:off x="568008" y="4046301"/>
            <a:ext cx="11055985" cy="2383392"/>
          </a:xfrm>
          <a:prstGeom prst="rect">
            <a:avLst/>
          </a:prstGeom>
        </p:spPr>
      </p:pic>
      <p:grpSp>
        <p:nvGrpSpPr>
          <p:cNvPr id="3" name="雷锋PPT网www.LFPPT.com"/>
          <p:cNvGrpSpPr/>
          <p:nvPr/>
        </p:nvGrpSpPr>
        <p:grpSpPr>
          <a:xfrm>
            <a:off x="3824044" y="1541780"/>
            <a:ext cx="4432442" cy="3959860"/>
            <a:chOff x="6084" y="1396"/>
            <a:chExt cx="6980" cy="6236"/>
          </a:xfrm>
        </p:grpSpPr>
        <p:pic>
          <p:nvPicPr>
            <p:cNvPr id="6" name="图片 5" descr="E:\设计\PPT\图片4.png图片4"/>
            <p:cNvPicPr>
              <a:picLocks noChangeAspect="1"/>
            </p:cNvPicPr>
            <p:nvPr/>
          </p:nvPicPr>
          <p:blipFill>
            <a:blip r:embed="rId3"/>
            <a:srcRect/>
            <a:stretch>
              <a:fillRect/>
            </a:stretch>
          </p:blipFill>
          <p:spPr>
            <a:xfrm>
              <a:off x="7219" y="1396"/>
              <a:ext cx="4762" cy="6236"/>
            </a:xfrm>
            <a:prstGeom prst="rect">
              <a:avLst/>
            </a:prstGeom>
          </p:spPr>
        </p:pic>
        <p:grpSp>
          <p:nvGrpSpPr>
            <p:cNvPr id="4" name="组合 3"/>
            <p:cNvGrpSpPr/>
            <p:nvPr/>
          </p:nvGrpSpPr>
          <p:grpSpPr>
            <a:xfrm>
              <a:off x="6084" y="1632"/>
              <a:ext cx="6980" cy="5026"/>
              <a:chOff x="2507" y="2314"/>
              <a:chExt cx="6044" cy="4352"/>
            </a:xfrm>
          </p:grpSpPr>
          <p:sp>
            <p:nvSpPr>
              <p:cNvPr id="14" name="文本框 13"/>
              <p:cNvSpPr txBox="1"/>
              <p:nvPr/>
            </p:nvSpPr>
            <p:spPr>
              <a:xfrm>
                <a:off x="4299" y="2681"/>
                <a:ext cx="2502" cy="3608"/>
              </a:xfrm>
              <a:prstGeom prst="rect">
                <a:avLst/>
              </a:prstGeom>
              <a:noFill/>
            </p:spPr>
            <p:txBody>
              <a:bodyPr wrap="square" rtlCol="0">
                <a:spAutoFit/>
              </a:bodyPr>
              <a:lstStyle/>
              <a:p>
                <a:pPr algn="ctr"/>
                <a:r>
                  <a:rPr lang="zh-CN" altLang="en-US" sz="16600">
                    <a:solidFill>
                      <a:schemeClr val="tx1">
                        <a:lumMod val="65000"/>
                        <a:lumOff val="35000"/>
                      </a:schemeClr>
                    </a:solidFill>
                    <a:latin typeface="字魂43号-国潮手书" panose="00000500000000000000" charset="-122"/>
                    <a:ea typeface="字魂43号-国潮手书" panose="00000500000000000000" charset="-122"/>
                  </a:rPr>
                  <a:t>壹</a:t>
                </a:r>
              </a:p>
            </p:txBody>
          </p:sp>
          <p:pic>
            <p:nvPicPr>
              <p:cNvPr id="19" name="图片 18" descr="组 2"/>
              <p:cNvPicPr>
                <a:picLocks noChangeAspect="1"/>
              </p:cNvPicPr>
              <p:nvPr/>
            </p:nvPicPr>
            <p:blipFill>
              <a:blip r:embed="rId4"/>
              <a:stretch>
                <a:fillRect/>
              </a:stretch>
            </p:blipFill>
            <p:spPr>
              <a:xfrm>
                <a:off x="7194" y="6018"/>
                <a:ext cx="636" cy="609"/>
              </a:xfrm>
              <a:prstGeom prst="rect">
                <a:avLst/>
              </a:prstGeom>
            </p:spPr>
          </p:pic>
          <p:sp>
            <p:nvSpPr>
              <p:cNvPr id="21" name="文本框 20"/>
              <p:cNvSpPr txBox="1"/>
              <p:nvPr/>
            </p:nvSpPr>
            <p:spPr>
              <a:xfrm>
                <a:off x="3027" y="2921"/>
                <a:ext cx="1032" cy="3650"/>
              </a:xfrm>
              <a:prstGeom prst="rect">
                <a:avLst/>
              </a:prstGeom>
              <a:noFill/>
            </p:spPr>
            <p:txBody>
              <a:bodyPr wrap="square" rtlCol="0">
                <a:spAutoFit/>
              </a:bodyPr>
              <a:lstStyle/>
              <a:p>
                <a:pPr algn="ctr"/>
                <a:r>
                  <a:rPr lang="zh-CN" altLang="en-US" sz="28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叁</a:t>
                </a:r>
              </a:p>
              <a:p>
                <a:pPr algn="ctr"/>
                <a:r>
                  <a:rPr lang="zh-CN" altLang="en-US" sz="28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月</a:t>
                </a:r>
              </a:p>
              <a:p>
                <a:pPr algn="ctr"/>
                <a:r>
                  <a:rPr lang="zh-CN" altLang="en-US" sz="28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贰</a:t>
                </a:r>
              </a:p>
              <a:p>
                <a:pPr algn="ctr"/>
                <a:r>
                  <a:rPr lang="zh-CN" altLang="en-US" sz="28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拾</a:t>
                </a:r>
              </a:p>
              <a:p>
                <a:pPr algn="ctr"/>
                <a:r>
                  <a:rPr lang="zh-CN" altLang="en-US" sz="28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壹</a:t>
                </a:r>
              </a:p>
              <a:p>
                <a:pPr algn="ctr"/>
                <a:endParaRPr lang="zh-CN" altLang="en-US" sz="28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endParaRPr>
              </a:p>
            </p:txBody>
          </p:sp>
          <p:pic>
            <p:nvPicPr>
              <p:cNvPr id="22" name="图片 21" descr="燕子"/>
              <p:cNvPicPr>
                <a:picLocks noChangeAspect="1"/>
              </p:cNvPicPr>
              <p:nvPr/>
            </p:nvPicPr>
            <p:blipFill>
              <a:blip r:embed="rId5"/>
              <a:stretch>
                <a:fillRect/>
              </a:stretch>
            </p:blipFill>
            <p:spPr>
              <a:xfrm flipH="1">
                <a:off x="4299" y="2314"/>
                <a:ext cx="814" cy="865"/>
              </a:xfrm>
              <a:prstGeom prst="rect">
                <a:avLst/>
              </a:prstGeom>
            </p:spPr>
          </p:pic>
          <p:pic>
            <p:nvPicPr>
              <p:cNvPr id="23" name="图片 22" descr="E:\设计\PPT\图片1.png图片1"/>
              <p:cNvPicPr>
                <a:picLocks noChangeAspect="1"/>
              </p:cNvPicPr>
              <p:nvPr/>
            </p:nvPicPr>
            <p:blipFill>
              <a:blip r:embed="rId6"/>
              <a:srcRect/>
              <a:stretch>
                <a:fillRect/>
              </a:stretch>
            </p:blipFill>
            <p:spPr>
              <a:xfrm flipH="1" flipV="1">
                <a:off x="6821" y="3322"/>
                <a:ext cx="1730" cy="618"/>
              </a:xfrm>
              <a:prstGeom prst="rect">
                <a:avLst/>
              </a:prstGeom>
            </p:spPr>
          </p:pic>
          <p:pic>
            <p:nvPicPr>
              <p:cNvPr id="24" name="图片 23" descr="E:\设计\PPT\图片1.png图片1"/>
              <p:cNvPicPr>
                <a:picLocks noChangeAspect="1"/>
              </p:cNvPicPr>
              <p:nvPr/>
            </p:nvPicPr>
            <p:blipFill>
              <a:blip r:embed="rId6"/>
              <a:srcRect/>
              <a:stretch>
                <a:fillRect/>
              </a:stretch>
            </p:blipFill>
            <p:spPr>
              <a:xfrm flipH="1" flipV="1">
                <a:off x="2507" y="6048"/>
                <a:ext cx="1730" cy="618"/>
              </a:xfrm>
              <a:prstGeom prst="rect">
                <a:avLst/>
              </a:prstGeom>
            </p:spPr>
          </p:pic>
        </p:grpSp>
      </p:grpSp>
      <p:pic>
        <p:nvPicPr>
          <p:cNvPr id="8" name="雷锋PPT网www.LFPPT.com"/>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2924" y="428308"/>
            <a:ext cx="3200400" cy="3200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strVal val="#ppt_w*0.05"/>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anim calcmode="lin" valueType="num">
                                      <p:cBhvr>
                                        <p:cTn id="27" dur="500" fill="hold"/>
                                        <p:tgtEl>
                                          <p:spTgt spid="8"/>
                                        </p:tgtEl>
                                        <p:attrNameLst>
                                          <p:attrName>ppt_x</p:attrName>
                                        </p:attrNameLst>
                                      </p:cBhvr>
                                      <p:tavLst>
                                        <p:tav tm="0">
                                          <p:val>
                                            <p:strVal val="#ppt_x-.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sp>
        <p:nvSpPr>
          <p:cNvPr id="3" name="Text Box 5"/>
          <p:cNvSpPr txBox="1">
            <a:spLocks noChangeArrowheads="1"/>
          </p:cNvSpPr>
          <p:nvPr/>
        </p:nvSpPr>
        <p:spPr bwMode="auto">
          <a:xfrm>
            <a:off x="2411095" y="1824355"/>
            <a:ext cx="8293735" cy="350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4000"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清明节</a:t>
            </a: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是农历二十四节气之一，在仲春与暮春之交，也就是冬至后的108天。中国汉族传统的清明节大约始于周代，距今已有二千五百多年的历史。</a:t>
            </a:r>
            <a:endParaRPr lang="en-US" altLang="zh-CN"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eaLnBrk="1" hangingPunct="1">
              <a:lnSpc>
                <a:spcPct val="150000"/>
              </a:lnSpc>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《历书》：“春分后十五日，斗指丁，为清明，时万物皆洁齐而清明，盖时当气清景明，万物皆显，因此得名。”清明一到，气温升高，正是春耕春种的大好时节，故有“清明前后，种瓜点豆”之说。</a:t>
            </a:r>
          </a:p>
          <a:p>
            <a:pPr eaLnBrk="1" hangingPunct="1">
              <a:lnSpc>
                <a:spcPct val="150000"/>
              </a:lnSpc>
            </a:pPr>
            <a:r>
              <a:rPr lang="zh-CN" altLang="en-US"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清明节是一个祭祀祖先的节日，传统活动为扫墓。2006年5月20日，该民俗节日经国务院批准列入第一批国家级非物质文化遗产名录。</a:t>
            </a:r>
          </a:p>
        </p:txBody>
      </p:sp>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2176"/>
              <a:chOff x="1024" y="873"/>
              <a:chExt cx="1945" cy="2176"/>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2176"/>
                <a:chOff x="3027" y="2314"/>
                <a:chExt cx="3774" cy="4590"/>
              </a:xfrm>
            </p:grpSpPr>
            <p:sp>
              <p:nvSpPr>
                <p:cNvPr id="13" name="文本框 12"/>
                <p:cNvSpPr txBox="1"/>
                <p:nvPr/>
              </p:nvSpPr>
              <p:spPr>
                <a:xfrm>
                  <a:off x="4299" y="2551"/>
                  <a:ext cx="2502" cy="3983"/>
                </a:xfrm>
                <a:prstGeom prst="rect">
                  <a:avLst/>
                </a:prstGeom>
                <a:noFill/>
              </p:spPr>
              <p:txBody>
                <a:bodyPr wrap="square" rtlCol="0">
                  <a:spAutoFit/>
                </a:bodyPr>
                <a:lstStyle/>
                <a:p>
                  <a:pPr algn="ctr"/>
                  <a:r>
                    <a:rPr lang="zh-CN" altLang="en-US" sz="7200">
                      <a:solidFill>
                        <a:schemeClr val="tx1">
                          <a:lumMod val="65000"/>
                          <a:lumOff val="35000"/>
                        </a:schemeClr>
                      </a:solidFill>
                      <a:latin typeface="字魂43号-国潮手书" panose="00000500000000000000" charset="-122"/>
                      <a:ea typeface="字魂43号-国潮手书" panose="00000500000000000000" charset="-122"/>
                    </a:rPr>
                    <a:t>壹</a:t>
                  </a:r>
                </a:p>
              </p:txBody>
            </p:sp>
            <p:sp>
              <p:nvSpPr>
                <p:cNvPr id="16" name="文本框 15"/>
                <p:cNvSpPr txBox="1"/>
                <p:nvPr/>
              </p:nvSpPr>
              <p:spPr>
                <a:xfrm>
                  <a:off x="3027" y="2921"/>
                  <a:ext cx="1032" cy="3983"/>
                </a:xfrm>
                <a:prstGeom prst="rect">
                  <a:avLst/>
                </a:prstGeom>
                <a:noFill/>
              </p:spPr>
              <p:txBody>
                <a:bodyPr wrap="square" rtlCol="0">
                  <a:spAutoFit/>
                </a:bodyPr>
                <a:lstStyle/>
                <a:p>
                  <a:pPr algn="ctr"/>
                  <a:r>
                    <a:rPr lang="zh-CN" altLang="en-US" sz="12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叁</a:t>
                  </a:r>
                </a:p>
                <a:p>
                  <a:pPr algn="ctr"/>
                  <a:r>
                    <a:rPr lang="zh-CN" altLang="en-US" sz="12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月</a:t>
                  </a:r>
                </a:p>
                <a:p>
                  <a:pPr algn="ctr"/>
                  <a:r>
                    <a:rPr lang="zh-CN" altLang="en-US" sz="12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贰</a:t>
                  </a:r>
                </a:p>
                <a:p>
                  <a:pPr algn="ctr"/>
                  <a:r>
                    <a:rPr lang="zh-CN" altLang="en-US" sz="12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拾</a:t>
                  </a:r>
                </a:p>
                <a:p>
                  <a:pPr algn="ctr"/>
                  <a:r>
                    <a:rPr lang="zh-CN" altLang="en-US" sz="12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rPr>
                    <a:t>壹</a:t>
                  </a:r>
                </a:p>
                <a:p>
                  <a:pPr algn="ctr"/>
                  <a:endParaRPr lang="zh-CN" altLang="en-US" sz="1200">
                    <a:solidFill>
                      <a:schemeClr val="tx1">
                        <a:lumMod val="65000"/>
                        <a:lumOff val="35000"/>
                      </a:schemeClr>
                    </a:solidFill>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26" y="3049"/>
              <a:ext cx="1628" cy="3699"/>
              <a:chOff x="3499" y="6189"/>
              <a:chExt cx="1628" cy="3699"/>
            </a:xfrm>
          </p:grpSpPr>
          <p:sp>
            <p:nvSpPr>
              <p:cNvPr id="27" name="文本框 26"/>
              <p:cNvSpPr txBox="1"/>
              <p:nvPr/>
            </p:nvSpPr>
            <p:spPr>
              <a:xfrm>
                <a:off x="3499" y="6189"/>
                <a:ext cx="985" cy="3699"/>
              </a:xfrm>
              <a:prstGeom prst="rect">
                <a:avLst/>
              </a:prstGeom>
              <a:noFill/>
            </p:spPr>
            <p:txBody>
              <a:bodyPr vert="eaVert" wrap="square">
                <a:spAutoFit/>
              </a:bodyPr>
              <a:lstStyle/>
              <a:p>
                <a:pPr>
                  <a:defRPr/>
                </a:pPr>
                <a:r>
                  <a:rPr lang="zh-CN" altLang="en-US" sz="28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节日起源</a:t>
                </a:r>
              </a:p>
            </p:txBody>
          </p:sp>
          <p:sp>
            <p:nvSpPr>
              <p:cNvPr id="28" name="文本框 27"/>
              <p:cNvSpPr txBox="1"/>
              <p:nvPr/>
            </p:nvSpPr>
            <p:spPr>
              <a:xfrm>
                <a:off x="4448" y="6222"/>
                <a:ext cx="679" cy="2657"/>
              </a:xfrm>
              <a:prstGeom prst="rect">
                <a:avLst/>
              </a:prstGeom>
              <a:noFill/>
            </p:spPr>
            <p:txBody>
              <a:bodyPr vert="eaVert">
                <a:spAutoFit/>
              </a:bodyPr>
              <a:lstStyle/>
              <a:p>
                <a:pPr>
                  <a:defRPr/>
                </a:pPr>
                <a:r>
                  <a:rPr lang="en-US" altLang="zh-CN" sz="1600"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Title Text Here</a:t>
                </a:r>
              </a:p>
            </p:txBody>
          </p:sp>
        </p:gr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2176"/>
              <a:chOff x="1024" y="873"/>
              <a:chExt cx="1945" cy="2176"/>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2176"/>
                <a:chOff x="3027" y="2314"/>
                <a:chExt cx="3774" cy="4590"/>
              </a:xfrm>
            </p:grpSpPr>
            <p:sp>
              <p:nvSpPr>
                <p:cNvPr id="13" name="文本框 12"/>
                <p:cNvSpPr txBox="1"/>
                <p:nvPr/>
              </p:nvSpPr>
              <p:spPr>
                <a:xfrm>
                  <a:off x="4299" y="2551"/>
                  <a:ext cx="250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壹</a:t>
                  </a: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26" y="3049"/>
              <a:ext cx="1628" cy="3699"/>
              <a:chOff x="3499" y="6189"/>
              <a:chExt cx="1628" cy="3699"/>
            </a:xfrm>
          </p:grpSpPr>
          <p:sp>
            <p:nvSpPr>
              <p:cNvPr id="27" name="文本框 26"/>
              <p:cNvSpPr txBox="1"/>
              <p:nvPr/>
            </p:nvSpPr>
            <p:spPr>
              <a:xfrm>
                <a:off x="3499" y="6189"/>
                <a:ext cx="985"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节日起源</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sp>
        <p:nvSpPr>
          <p:cNvPr id="20" name="TextBox 15"/>
          <p:cNvSpPr txBox="1"/>
          <p:nvPr/>
        </p:nvSpPr>
        <p:spPr>
          <a:xfrm>
            <a:off x="2299335" y="1734820"/>
            <a:ext cx="8753475" cy="3693160"/>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342900" indent="-342900">
              <a:lnSpc>
                <a:spcPct val="150000"/>
              </a:lnSpc>
              <a:buFont typeface="Wingdings" panose="05000000000000000000" pitchFamily="2" charset="2"/>
              <a:buChar char="p"/>
            </a:pPr>
            <a:r>
              <a:rPr lang="zh-CN" altLang="en-US"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“清明风”即清爽明净之风。</a:t>
            </a:r>
            <a:r>
              <a:rPr lang="en-US" altLang="zh-CN"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a:t>
            </a:r>
            <a:r>
              <a:rPr lang="zh-CN" altLang="en-US"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岁时百问</a:t>
            </a:r>
            <a:r>
              <a:rPr lang="en-US" altLang="zh-CN"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a:t>
            </a:r>
            <a:r>
              <a:rPr lang="zh-CN" altLang="en-US"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则说“万物生长此时，皆清洁而明净。故谓之清明。</a:t>
            </a:r>
            <a:endParaRPr lang="en-US" altLang="zh-CN"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indent="0">
              <a:lnSpc>
                <a:spcPct val="150000"/>
              </a:lnSpc>
              <a:buFont typeface="Wingdings" panose="05000000000000000000" pitchFamily="2" charset="2"/>
              <a:buNone/>
            </a:pPr>
            <a:endParaRPr lang="en-US" altLang="zh-CN"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marL="342900" indent="-342900">
              <a:lnSpc>
                <a:spcPct val="150000"/>
              </a:lnSpc>
              <a:buFont typeface="Wingdings" panose="05000000000000000000" pitchFamily="2" charset="2"/>
              <a:buChar char="p"/>
            </a:pPr>
            <a:r>
              <a:rPr lang="zh-CN" altLang="en-US"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二十四节气是中国古代天文学家和民众在生活和生产实践中总结出来的气候规律，比较适宜地反映了一年四季气温、物候、降雨等方面的变化。</a:t>
            </a:r>
            <a:endParaRPr lang="en-US" altLang="zh-CN"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marL="342900" indent="-342900">
              <a:lnSpc>
                <a:spcPct val="150000"/>
              </a:lnSpc>
              <a:buFont typeface="Wingdings" panose="05000000000000000000" pitchFamily="2" charset="2"/>
              <a:buChar char="p"/>
            </a:pPr>
            <a:endParaRPr lang="en-US" altLang="zh-CN"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endParaRPr>
          </a:p>
          <a:p>
            <a:pPr marL="342900" indent="-342900">
              <a:lnSpc>
                <a:spcPct val="150000"/>
              </a:lnSpc>
              <a:buFont typeface="Wingdings" panose="05000000000000000000" pitchFamily="2" charset="2"/>
              <a:buChar char="p"/>
            </a:pPr>
            <a:r>
              <a:rPr lang="zh-CN" altLang="en-US"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对人们依时安排农耕、蚕桑等活动有不可或缺的指导意义。到了清明，气温变暖，降雨增多，正是春耕春种的大好时节。</a:t>
            </a:r>
            <a:endParaRPr lang="zh-CN" altLang="en-US"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sym typeface="微软雅黑" panose="020B0503020204020204" pitchFamily="34" charset="-122"/>
            </a:endParaRPr>
          </a:p>
        </p:txBody>
      </p:sp>
    </p:spTree>
    <p:extLst>
      <p:ext uri="{BB962C8B-B14F-4D97-AF65-F5344CB8AC3E}">
        <p14:creationId xmlns:p14="http://schemas.microsoft.com/office/powerpoint/2010/main" val="2345885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circle(in)">
                                      <p:cBhvr>
                                        <p:cTn id="15"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2176"/>
              <a:chOff x="1024" y="873"/>
              <a:chExt cx="1945" cy="2176"/>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2176"/>
                <a:chOff x="3027" y="2314"/>
                <a:chExt cx="3774" cy="4590"/>
              </a:xfrm>
            </p:grpSpPr>
            <p:sp>
              <p:nvSpPr>
                <p:cNvPr id="13" name="文本框 12"/>
                <p:cNvSpPr txBox="1"/>
                <p:nvPr/>
              </p:nvSpPr>
              <p:spPr>
                <a:xfrm>
                  <a:off x="4299" y="2551"/>
                  <a:ext cx="250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壹</a:t>
                  </a: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26" y="3049"/>
              <a:ext cx="1628" cy="3699"/>
              <a:chOff x="3499" y="6189"/>
              <a:chExt cx="1628" cy="3699"/>
            </a:xfrm>
          </p:grpSpPr>
          <p:sp>
            <p:nvSpPr>
              <p:cNvPr id="27" name="文本框 26"/>
              <p:cNvSpPr txBox="1"/>
              <p:nvPr/>
            </p:nvSpPr>
            <p:spPr>
              <a:xfrm>
                <a:off x="3499" y="6189"/>
                <a:ext cx="985"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节日起源</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sp>
        <p:nvSpPr>
          <p:cNvPr id="21" name="雷锋PPT网www.LFPPT.com"/>
          <p:cNvSpPr/>
          <p:nvPr/>
        </p:nvSpPr>
        <p:spPr>
          <a:xfrm>
            <a:off x="6419542" y="2132143"/>
            <a:ext cx="4556766" cy="2953385"/>
          </a:xfrm>
          <a:prstGeom prst="rect">
            <a:avLst/>
          </a:prstGeom>
        </p:spPr>
        <p:txBody>
          <a:bodyPr wrap="square">
            <a:spAutoFit/>
          </a:bodyPr>
          <a:lstStyle/>
          <a:p>
            <a:pPr>
              <a:lnSpc>
                <a:spcPct val="150000"/>
              </a:lnSpc>
            </a:pPr>
            <a:r>
              <a:rPr lang="zh-CN" altLang="en-US" sz="2400"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清明节又叫踏青节，</a:t>
            </a:r>
            <a:r>
              <a:rPr lang="zh-CN" altLang="en-US"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在仲春与暮春之交，也就是冬至后的第</a:t>
            </a:r>
            <a:r>
              <a:rPr lang="en-US" altLang="zh-CN"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108</a:t>
            </a:r>
            <a:r>
              <a:rPr lang="zh-CN" altLang="en-US" sz="20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天。是中国传统节日，也是最重要的祭祀节日之一，是祭祖和扫墓的日子。中华民族传统的清明节大约始于周代，距今已有二千五百多年的历史。</a:t>
            </a:r>
          </a:p>
        </p:txBody>
      </p:sp>
      <p:pic>
        <p:nvPicPr>
          <p:cNvPr id="22" name="雷锋PPT网www.LFPPT.com"/>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58498" y="1795780"/>
            <a:ext cx="3811863" cy="3530600"/>
          </a:xfrm>
          <a:prstGeom prst="rect">
            <a:avLst/>
          </a:prstGeom>
        </p:spPr>
      </p:pic>
    </p:spTree>
    <p:extLst>
      <p:ext uri="{BB962C8B-B14F-4D97-AF65-F5344CB8AC3E}">
        <p14:creationId xmlns:p14="http://schemas.microsoft.com/office/powerpoint/2010/main" val="8208159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2176"/>
              <a:chOff x="1024" y="873"/>
              <a:chExt cx="1945" cy="2176"/>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2176"/>
                <a:chOff x="3027" y="2314"/>
                <a:chExt cx="3774" cy="4590"/>
              </a:xfrm>
            </p:grpSpPr>
            <p:sp>
              <p:nvSpPr>
                <p:cNvPr id="13" name="文本框 12"/>
                <p:cNvSpPr txBox="1"/>
                <p:nvPr/>
              </p:nvSpPr>
              <p:spPr>
                <a:xfrm>
                  <a:off x="4299" y="2551"/>
                  <a:ext cx="250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rPr>
                    <a:t>壹</a:t>
                  </a: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26" y="3049"/>
              <a:ext cx="1628" cy="3699"/>
              <a:chOff x="3499" y="6189"/>
              <a:chExt cx="1628" cy="3699"/>
            </a:xfrm>
          </p:grpSpPr>
          <p:sp>
            <p:nvSpPr>
              <p:cNvPr id="27" name="文本框 26"/>
              <p:cNvSpPr txBox="1"/>
              <p:nvPr/>
            </p:nvSpPr>
            <p:spPr>
              <a:xfrm>
                <a:off x="3499" y="6189"/>
                <a:ext cx="985" cy="3699"/>
              </a:xfrm>
              <a:prstGeom prst="rect">
                <a:avLst/>
              </a:prstGeom>
              <a:noFill/>
            </p:spPr>
            <p:txBody>
              <a:bodyPr vert="eaVert"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251"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节日起源</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99129" y="1795780"/>
            <a:ext cx="3530600" cy="3530600"/>
          </a:xfrm>
          <a:prstGeom prst="rect">
            <a:avLst/>
          </a:prstGeom>
        </p:spPr>
      </p:pic>
      <p:sp>
        <p:nvSpPr>
          <p:cNvPr id="20" name="矩形 19"/>
          <p:cNvSpPr/>
          <p:nvPr/>
        </p:nvSpPr>
        <p:spPr>
          <a:xfrm>
            <a:off x="6087745" y="2325370"/>
            <a:ext cx="4389120" cy="2722880"/>
          </a:xfrm>
          <a:prstGeom prst="rect">
            <a:avLst/>
          </a:prstGeom>
        </p:spPr>
        <p:txBody>
          <a:bodyPr wrap="square">
            <a:spAutoFit/>
          </a:bodyPr>
          <a:lstStyle/>
          <a:p>
            <a:pPr>
              <a:lnSpc>
                <a:spcPct val="150000"/>
              </a:lnSpc>
            </a:pPr>
            <a:r>
              <a:rPr lang="en-US" altLang="zh-CN" sz="2400" spc="300"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a:t>
            </a:r>
            <a:r>
              <a:rPr lang="zh-CN" altLang="en-US" sz="2400" spc="300"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历书</a:t>
            </a:r>
            <a:r>
              <a:rPr lang="en-US" altLang="zh-CN" sz="2400" spc="300"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a:t>
            </a:r>
            <a:r>
              <a:rPr lang="zh-CN" altLang="en-US" sz="2400" spc="300" dirty="0">
                <a:solidFill>
                  <a:schemeClr val="tx1">
                    <a:lumMod val="65000"/>
                    <a:lumOff val="35000"/>
                  </a:schemeClr>
                </a:solidFill>
                <a:latin typeface="字魂43号-国潮手书" panose="00000500000000000000" charset="-122"/>
                <a:ea typeface="字魂43号-国潮手书" panose="00000500000000000000" charset="-122"/>
                <a:cs typeface="思源黑体 CN Light" panose="020B0300000000000000" charset="-122"/>
              </a:rPr>
              <a:t>：</a:t>
            </a:r>
            <a:r>
              <a:rPr lang="zh-CN" altLang="en-US" spc="300" dirty="0">
                <a:solidFill>
                  <a:schemeClr val="tx1">
                    <a:lumMod val="65000"/>
                    <a:lumOff val="35000"/>
                  </a:schemeClr>
                </a:solidFill>
                <a:latin typeface="思源黑体 CN Light" panose="020B0300000000000000" charset="-122"/>
                <a:ea typeface="思源黑体 CN Light" panose="020B0300000000000000" charset="-122"/>
                <a:cs typeface="思源黑体 CN Light" panose="020B0300000000000000" charset="-122"/>
              </a:rPr>
              <a:t>“春分后十五日，斗指丁，为清明，时万物皆洁齐而清明，盖时当气清景明，万物皆显，因此得名。”清明一到，气温升高，正是春耕的大好时节，故有“清明前后，种瓜点豆”之说。</a:t>
            </a:r>
          </a:p>
        </p:txBody>
      </p:sp>
    </p:spTree>
    <p:extLst>
      <p:ext uri="{BB962C8B-B14F-4D97-AF65-F5344CB8AC3E}">
        <p14:creationId xmlns:p14="http://schemas.microsoft.com/office/powerpoint/2010/main" val="113914773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dissolv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568008" y="428308"/>
            <a:ext cx="11055985" cy="6001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b="44652"/>
          <a:stretch/>
        </p:blipFill>
        <p:spPr>
          <a:xfrm>
            <a:off x="568008" y="4046301"/>
            <a:ext cx="11055985" cy="2383392"/>
          </a:xfrm>
          <a:prstGeom prst="rect">
            <a:avLst/>
          </a:prstGeom>
        </p:spPr>
      </p:pic>
      <p:grpSp>
        <p:nvGrpSpPr>
          <p:cNvPr id="3" name="组合 2"/>
          <p:cNvGrpSpPr/>
          <p:nvPr/>
        </p:nvGrpSpPr>
        <p:grpSpPr>
          <a:xfrm>
            <a:off x="3824044" y="1541780"/>
            <a:ext cx="4432442" cy="5668010"/>
            <a:chOff x="6084" y="1396"/>
            <a:chExt cx="6980" cy="8926"/>
          </a:xfrm>
        </p:grpSpPr>
        <p:pic>
          <p:nvPicPr>
            <p:cNvPr id="6" name="图片 5" descr="E:\设计\PPT\图片4.png图片4"/>
            <p:cNvPicPr>
              <a:picLocks noChangeAspect="1"/>
            </p:cNvPicPr>
            <p:nvPr/>
          </p:nvPicPr>
          <p:blipFill>
            <a:blip r:embed="rId3"/>
            <a:srcRect/>
            <a:stretch>
              <a:fillRect/>
            </a:stretch>
          </p:blipFill>
          <p:spPr>
            <a:xfrm>
              <a:off x="7219" y="1396"/>
              <a:ext cx="4762" cy="6236"/>
            </a:xfrm>
            <a:prstGeom prst="rect">
              <a:avLst/>
            </a:prstGeom>
          </p:spPr>
        </p:pic>
        <p:grpSp>
          <p:nvGrpSpPr>
            <p:cNvPr id="4" name="组合 3"/>
            <p:cNvGrpSpPr/>
            <p:nvPr/>
          </p:nvGrpSpPr>
          <p:grpSpPr>
            <a:xfrm>
              <a:off x="6084" y="1632"/>
              <a:ext cx="6980" cy="8690"/>
              <a:chOff x="2507" y="2314"/>
              <a:chExt cx="6044" cy="7525"/>
            </a:xfrm>
          </p:grpSpPr>
          <p:sp>
            <p:nvSpPr>
              <p:cNvPr id="14" name="文本框 13"/>
              <p:cNvSpPr txBox="1"/>
              <p:nvPr/>
            </p:nvSpPr>
            <p:spPr>
              <a:xfrm>
                <a:off x="4002" y="2746"/>
                <a:ext cx="2502" cy="7093"/>
              </a:xfrm>
              <a:prstGeom prst="rect">
                <a:avLst/>
              </a:prstGeom>
              <a:noFill/>
            </p:spPr>
            <p:txBody>
              <a:bodyPr wrap="square" rtlCol="0">
                <a:spAutoFit/>
              </a:bodyPr>
              <a:lstStyle/>
              <a:p>
                <a:pPr algn="ctr"/>
                <a:r>
                  <a:rPr lang="zh-CN" altLang="en-US" sz="16600" dirty="0">
                    <a:solidFill>
                      <a:schemeClr val="tx1">
                        <a:lumMod val="65000"/>
                        <a:lumOff val="35000"/>
                      </a:schemeClr>
                    </a:solidFill>
                    <a:latin typeface="字魂43号-国潮手书" panose="00000500000000000000" charset="-122"/>
                    <a:ea typeface="字魂43号-国潮手书" panose="000005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pic>
            <p:nvPicPr>
              <p:cNvPr id="19" name="图片 18" descr="组 2"/>
              <p:cNvPicPr>
                <a:picLocks noChangeAspect="1"/>
              </p:cNvPicPr>
              <p:nvPr/>
            </p:nvPicPr>
            <p:blipFill>
              <a:blip r:embed="rId4"/>
              <a:stretch>
                <a:fillRect/>
              </a:stretch>
            </p:blipFill>
            <p:spPr>
              <a:xfrm>
                <a:off x="7194" y="6018"/>
                <a:ext cx="636" cy="609"/>
              </a:xfrm>
              <a:prstGeom prst="rect">
                <a:avLst/>
              </a:prstGeom>
            </p:spPr>
          </p:pic>
          <p:sp>
            <p:nvSpPr>
              <p:cNvPr id="21" name="文本框 20"/>
              <p:cNvSpPr txBox="1"/>
              <p:nvPr/>
            </p:nvSpPr>
            <p:spPr>
              <a:xfrm>
                <a:off x="3027" y="2921"/>
                <a:ext cx="1032" cy="365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22" name="图片 21" descr="燕子"/>
              <p:cNvPicPr>
                <a:picLocks noChangeAspect="1"/>
              </p:cNvPicPr>
              <p:nvPr/>
            </p:nvPicPr>
            <p:blipFill>
              <a:blip r:embed="rId5"/>
              <a:stretch>
                <a:fillRect/>
              </a:stretch>
            </p:blipFill>
            <p:spPr>
              <a:xfrm flipH="1">
                <a:off x="4299" y="2314"/>
                <a:ext cx="814" cy="865"/>
              </a:xfrm>
              <a:prstGeom prst="rect">
                <a:avLst/>
              </a:prstGeom>
            </p:spPr>
          </p:pic>
          <p:pic>
            <p:nvPicPr>
              <p:cNvPr id="23" name="图片 22" descr="E:\设计\PPT\图片1.png图片1"/>
              <p:cNvPicPr>
                <a:picLocks noChangeAspect="1"/>
              </p:cNvPicPr>
              <p:nvPr/>
            </p:nvPicPr>
            <p:blipFill>
              <a:blip r:embed="rId6"/>
              <a:srcRect/>
              <a:stretch>
                <a:fillRect/>
              </a:stretch>
            </p:blipFill>
            <p:spPr>
              <a:xfrm flipH="1" flipV="1">
                <a:off x="6821" y="3322"/>
                <a:ext cx="1730" cy="618"/>
              </a:xfrm>
              <a:prstGeom prst="rect">
                <a:avLst/>
              </a:prstGeom>
            </p:spPr>
          </p:pic>
          <p:pic>
            <p:nvPicPr>
              <p:cNvPr id="24" name="图片 23" descr="E:\设计\PPT\图片1.png图片1"/>
              <p:cNvPicPr>
                <a:picLocks noChangeAspect="1"/>
              </p:cNvPicPr>
              <p:nvPr/>
            </p:nvPicPr>
            <p:blipFill>
              <a:blip r:embed="rId6"/>
              <a:srcRect/>
              <a:stretch>
                <a:fillRect/>
              </a:stretch>
            </p:blipFill>
            <p:spPr>
              <a:xfrm flipH="1" flipV="1">
                <a:off x="2507" y="6048"/>
                <a:ext cx="1730" cy="618"/>
              </a:xfrm>
              <a:prstGeom prst="rect">
                <a:avLst/>
              </a:prstGeom>
            </p:spPr>
          </p:pic>
        </p:grpSp>
      </p:gr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232924" y="428308"/>
            <a:ext cx="3200400" cy="3200400"/>
          </a:xfrm>
          <a:prstGeom prst="rect">
            <a:avLst/>
          </a:prstGeom>
        </p:spPr>
      </p:pic>
    </p:spTree>
    <p:extLst>
      <p:ext uri="{BB962C8B-B14F-4D97-AF65-F5344CB8AC3E}">
        <p14:creationId xmlns:p14="http://schemas.microsoft.com/office/powerpoint/2010/main" val="30165245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strVal val="#ppt_w*0.05"/>
                                          </p:val>
                                        </p:tav>
                                        <p:tav tm="100000">
                                          <p:val>
                                            <p:strVal val="#ppt_w"/>
                                          </p:val>
                                        </p:tav>
                                      </p:tavLst>
                                    </p:anim>
                                    <p:anim calcmode="lin" valueType="num">
                                      <p:cBhvr>
                                        <p:cTn id="26" dur="500" fill="hold"/>
                                        <p:tgtEl>
                                          <p:spTgt spid="8"/>
                                        </p:tgtEl>
                                        <p:attrNameLst>
                                          <p:attrName>ppt_h</p:attrName>
                                        </p:attrNameLst>
                                      </p:cBhvr>
                                      <p:tavLst>
                                        <p:tav tm="0">
                                          <p:val>
                                            <p:strVal val="#ppt_h"/>
                                          </p:val>
                                        </p:tav>
                                        <p:tav tm="100000">
                                          <p:val>
                                            <p:strVal val="#ppt_h"/>
                                          </p:val>
                                        </p:tav>
                                      </p:tavLst>
                                    </p:anim>
                                    <p:anim calcmode="lin" valueType="num">
                                      <p:cBhvr>
                                        <p:cTn id="27" dur="500" fill="hold"/>
                                        <p:tgtEl>
                                          <p:spTgt spid="8"/>
                                        </p:tgtEl>
                                        <p:attrNameLst>
                                          <p:attrName>ppt_x</p:attrName>
                                        </p:attrNameLst>
                                      </p:cBhvr>
                                      <p:tavLst>
                                        <p:tav tm="0">
                                          <p:val>
                                            <p:strVal val="#ppt_x-.2"/>
                                          </p:val>
                                        </p:tav>
                                        <p:tav tm="100000">
                                          <p:val>
                                            <p:strVal val="#ppt_x"/>
                                          </p:val>
                                        </p:tav>
                                      </p:tavLst>
                                    </p:anim>
                                    <p:anim calcmode="lin" valueType="num">
                                      <p:cBhvr>
                                        <p:cTn id="28" dur="500" fill="hold"/>
                                        <p:tgtEl>
                                          <p:spTgt spid="8"/>
                                        </p:tgtEl>
                                        <p:attrNameLst>
                                          <p:attrName>ppt_y</p:attrName>
                                        </p:attrNameLst>
                                      </p:cBhvr>
                                      <p:tavLst>
                                        <p:tav tm="0">
                                          <p:val>
                                            <p:strVal val="#ppt_y"/>
                                          </p:val>
                                        </p:tav>
                                        <p:tav tm="100000">
                                          <p:val>
                                            <p:strVal val="#ppt_y"/>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 name="组合 7"/>
          <p:cNvGrpSpPr/>
          <p:nvPr/>
        </p:nvGrpSpPr>
        <p:grpSpPr>
          <a:xfrm>
            <a:off x="408305" y="341630"/>
            <a:ext cx="11375390" cy="6174740"/>
            <a:chOff x="643" y="538"/>
            <a:chExt cx="17914" cy="9724"/>
          </a:xfrm>
        </p:grpSpPr>
        <p:sp>
          <p:nvSpPr>
            <p:cNvPr id="5" name="矩形 4"/>
            <p:cNvSpPr/>
            <p:nvPr/>
          </p:nvSpPr>
          <p:spPr>
            <a:xfrm>
              <a:off x="643" y="538"/>
              <a:ext cx="17915" cy="9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7" name="矩形 6"/>
            <p:cNvSpPr/>
            <p:nvPr/>
          </p:nvSpPr>
          <p:spPr>
            <a:xfrm>
              <a:off x="998" y="812"/>
              <a:ext cx="17204" cy="9176"/>
            </a:xfrm>
            <a:prstGeom prst="rect">
              <a:avLst/>
            </a:prstGeom>
            <a:solidFill>
              <a:schemeClr val="bg1"/>
            </a:solidFill>
            <a:ln w="12700" cmpd="sng">
              <a:solidFill>
                <a:srgbClr val="0C477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42107"/>
          <a:stretch/>
        </p:blipFill>
        <p:spPr>
          <a:xfrm>
            <a:off x="408940" y="3448051"/>
            <a:ext cx="11375390" cy="3067050"/>
          </a:xfrm>
          <a:prstGeom prst="rect">
            <a:avLst/>
          </a:prstGeom>
        </p:spPr>
      </p:pic>
      <p:grpSp>
        <p:nvGrpSpPr>
          <p:cNvPr id="19" name="组合 18"/>
          <p:cNvGrpSpPr/>
          <p:nvPr/>
        </p:nvGrpSpPr>
        <p:grpSpPr>
          <a:xfrm>
            <a:off x="650240" y="554355"/>
            <a:ext cx="1289050" cy="3730625"/>
            <a:chOff x="1024" y="873"/>
            <a:chExt cx="2030" cy="5875"/>
          </a:xfrm>
        </p:grpSpPr>
        <p:grpSp>
          <p:nvGrpSpPr>
            <p:cNvPr id="15" name="组合 14"/>
            <p:cNvGrpSpPr/>
            <p:nvPr/>
          </p:nvGrpSpPr>
          <p:grpSpPr>
            <a:xfrm>
              <a:off x="1024" y="873"/>
              <a:ext cx="1945" cy="2176"/>
              <a:chOff x="1024" y="873"/>
              <a:chExt cx="1945" cy="2176"/>
            </a:xfrm>
          </p:grpSpPr>
          <p:pic>
            <p:nvPicPr>
              <p:cNvPr id="14" name="图片 13" descr="图层 5"/>
              <p:cNvPicPr>
                <a:picLocks noChangeAspect="1"/>
              </p:cNvPicPr>
              <p:nvPr/>
            </p:nvPicPr>
            <p:blipFill>
              <a:blip r:embed="rId3"/>
              <a:stretch>
                <a:fillRect/>
              </a:stretch>
            </p:blipFill>
            <p:spPr>
              <a:xfrm>
                <a:off x="2450" y="2309"/>
                <a:ext cx="519" cy="519"/>
              </a:xfrm>
              <a:prstGeom prst="rect">
                <a:avLst/>
              </a:prstGeom>
            </p:spPr>
          </p:pic>
          <p:grpSp>
            <p:nvGrpSpPr>
              <p:cNvPr id="12" name="组合 11"/>
              <p:cNvGrpSpPr/>
              <p:nvPr/>
            </p:nvGrpSpPr>
            <p:grpSpPr>
              <a:xfrm>
                <a:off x="1024" y="873"/>
                <a:ext cx="1789" cy="2176"/>
                <a:chOff x="3027" y="2314"/>
                <a:chExt cx="3774" cy="4590"/>
              </a:xfrm>
            </p:grpSpPr>
            <p:sp>
              <p:nvSpPr>
                <p:cNvPr id="13" name="文本框 12"/>
                <p:cNvSpPr txBox="1"/>
                <p:nvPr/>
              </p:nvSpPr>
              <p:spPr>
                <a:xfrm>
                  <a:off x="4299" y="2551"/>
                  <a:ext cx="2502" cy="3983"/>
                </a:xfrm>
                <a:prstGeom prst="rect">
                  <a:avLst/>
                </a:prstGeom>
                <a:noFill/>
              </p:spPr>
              <p:txBody>
                <a:bodyPr wrap="square" rtlCol="0">
                  <a:spAutoFit/>
                </a:bodyPr>
                <a:lstStyle/>
                <a:p>
                  <a:pPr lvl="0" algn="ctr"/>
                  <a:r>
                    <a:rPr lang="zh-CN" altLang="en-US" sz="7200" dirty="0">
                      <a:solidFill>
                        <a:schemeClr val="tx1">
                          <a:lumMod val="65000"/>
                          <a:lumOff val="35000"/>
                        </a:schemeClr>
                      </a:solidFill>
                      <a:latin typeface="字魂43号-国潮手书" panose="00000500000000000000" charset="-122"/>
                      <a:ea typeface="字魂43号-国潮手书" panose="00000500000000000000" charset="-122"/>
                    </a:rPr>
                    <a:t>贰</a:t>
                  </a:r>
                  <a:endParaRPr kumimoji="0" lang="zh-CN" altLang="en-US" sz="72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mn-cs"/>
                  </a:endParaRPr>
                </a:p>
              </p:txBody>
            </p:sp>
            <p:sp>
              <p:nvSpPr>
                <p:cNvPr id="16" name="文本框 15"/>
                <p:cNvSpPr txBox="1"/>
                <p:nvPr/>
              </p:nvSpPr>
              <p:spPr>
                <a:xfrm>
                  <a:off x="3027" y="2921"/>
                  <a:ext cx="1032" cy="398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叁</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月</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贰</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拾</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rPr>
                    <a:t>壹</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包图粗朗体" panose="02000000000000000000" charset="-122"/>
                  </a:endParaRPr>
                </a:p>
              </p:txBody>
            </p:sp>
            <p:pic>
              <p:nvPicPr>
                <p:cNvPr id="17" name="图片 16" descr="燕子"/>
                <p:cNvPicPr>
                  <a:picLocks noChangeAspect="1"/>
                </p:cNvPicPr>
                <p:nvPr/>
              </p:nvPicPr>
              <p:blipFill>
                <a:blip r:embed="rId4"/>
                <a:stretch>
                  <a:fillRect/>
                </a:stretch>
              </p:blipFill>
              <p:spPr>
                <a:xfrm flipH="1">
                  <a:off x="4299" y="2314"/>
                  <a:ext cx="814" cy="865"/>
                </a:xfrm>
                <a:prstGeom prst="rect">
                  <a:avLst/>
                </a:prstGeom>
              </p:spPr>
            </p:pic>
          </p:grpSp>
        </p:grpSp>
        <p:grpSp>
          <p:nvGrpSpPr>
            <p:cNvPr id="18" name="组合 17"/>
            <p:cNvGrpSpPr/>
            <p:nvPr/>
          </p:nvGrpSpPr>
          <p:grpSpPr>
            <a:xfrm>
              <a:off x="1442" y="3049"/>
              <a:ext cx="1612" cy="3699"/>
              <a:chOff x="3515" y="6189"/>
              <a:chExt cx="1612" cy="3699"/>
            </a:xfrm>
          </p:grpSpPr>
          <p:sp>
            <p:nvSpPr>
              <p:cNvPr id="27" name="文本框 26"/>
              <p:cNvSpPr txBox="1"/>
              <p:nvPr/>
            </p:nvSpPr>
            <p:spPr>
              <a:xfrm>
                <a:off x="3515" y="6189"/>
                <a:ext cx="969" cy="3699"/>
              </a:xfrm>
              <a:prstGeom prst="rect">
                <a:avLst/>
              </a:prstGeom>
              <a:noFill/>
            </p:spPr>
            <p:txBody>
              <a:bodyPr vert="eaVert" wrap="square">
                <a:spAutoFit/>
              </a:bodyPr>
              <a:lstStyle/>
              <a:p>
                <a:pPr>
                  <a:defRPr/>
                </a:pPr>
                <a:r>
                  <a:rPr lang="zh-CN" altLang="en-US" sz="28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民间习俗</a:t>
                </a:r>
              </a:p>
            </p:txBody>
          </p:sp>
          <p:sp>
            <p:nvSpPr>
              <p:cNvPr id="28" name="文本框 27"/>
              <p:cNvSpPr txBox="1"/>
              <p:nvPr/>
            </p:nvSpPr>
            <p:spPr>
              <a:xfrm>
                <a:off x="4448" y="6222"/>
                <a:ext cx="679" cy="2657"/>
              </a:xfrm>
              <a:prstGeom prst="rect">
                <a:avLst/>
              </a:prstGeom>
              <a:noFill/>
            </p:spPr>
            <p:txBody>
              <a:bodyPr vert="eaVe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字魂43号-国潮手书" panose="00000500000000000000" charset="-122"/>
                    <a:ea typeface="字魂43号-国潮手书" panose="00000500000000000000" charset="-122"/>
                    <a:cs typeface="FZQingKeBenYueSongS-R-GB" charset="-122"/>
                  </a:rPr>
                  <a:t>Title Text Here</a:t>
                </a:r>
              </a:p>
            </p:txBody>
          </p:sp>
        </p:grpSp>
      </p:grpSp>
      <p:grpSp>
        <p:nvGrpSpPr>
          <p:cNvPr id="20" name="组合 19"/>
          <p:cNvGrpSpPr/>
          <p:nvPr/>
        </p:nvGrpSpPr>
        <p:grpSpPr>
          <a:xfrm>
            <a:off x="2297430" y="1965960"/>
            <a:ext cx="8446770" cy="3147695"/>
            <a:chOff x="3618" y="3096"/>
            <a:chExt cx="13302" cy="4957"/>
          </a:xfrm>
        </p:grpSpPr>
        <p:sp>
          <p:nvSpPr>
            <p:cNvPr id="23" name="文本框 22"/>
            <p:cNvSpPr txBox="1"/>
            <p:nvPr/>
          </p:nvSpPr>
          <p:spPr>
            <a:xfrm>
              <a:off x="3618" y="4639"/>
              <a:ext cx="13303" cy="3415"/>
            </a:xfrm>
            <a:prstGeom prst="rect">
              <a:avLst/>
            </a:prstGeom>
            <a:noFill/>
          </p:spPr>
          <p:txBody>
            <a:bodyPr wrap="square" rtlCol="0">
              <a:spAutoFit/>
            </a:bodyPr>
            <a:lstStyle/>
            <a:p>
              <a:pPr>
                <a:lnSpc>
                  <a:spcPct val="150000"/>
                </a:lnSpc>
              </a:pPr>
              <a:r>
                <a:rPr lang="zh-CN" altLang="en-US" dirty="0">
                  <a:solidFill>
                    <a:schemeClr val="tx1">
                      <a:lumMod val="65000"/>
                      <a:lumOff val="35000"/>
                    </a:schemeClr>
                  </a:solidFill>
                  <a:latin typeface="思源黑体 Medium" panose="020B0600000000000000" charset="-122"/>
                  <a:ea typeface="思源黑体 Medium" panose="020B0600000000000000" charset="-122"/>
                  <a:cs typeface="思源黑体 Medium" panose="020B0600000000000000" charset="-122"/>
                </a:rPr>
                <a:t>清明扫墓，谓之对祖先的“思时之敬”。其习俗由来已久。明</a:t>
              </a:r>
              <a:r>
                <a:rPr lang="en-US" altLang="zh-CN" dirty="0">
                  <a:solidFill>
                    <a:schemeClr val="tx1">
                      <a:lumMod val="65000"/>
                      <a:lumOff val="35000"/>
                    </a:schemeClr>
                  </a:solidFill>
                  <a:latin typeface="思源黑体 Medium" panose="020B0600000000000000" charset="-122"/>
                  <a:ea typeface="思源黑体 Medium" panose="020B0600000000000000" charset="-122"/>
                  <a:cs typeface="思源黑体 Medium" panose="020B0600000000000000" charset="-122"/>
                </a:rPr>
                <a:t>《</a:t>
              </a:r>
              <a:r>
                <a:rPr lang="zh-CN" altLang="en-US" dirty="0">
                  <a:solidFill>
                    <a:schemeClr val="tx1">
                      <a:lumMod val="65000"/>
                      <a:lumOff val="35000"/>
                    </a:schemeClr>
                  </a:solidFill>
                  <a:latin typeface="思源黑体 Medium" panose="020B0600000000000000" charset="-122"/>
                  <a:ea typeface="思源黑体 Medium" panose="020B0600000000000000" charset="-122"/>
                  <a:cs typeface="思源黑体 Medium" panose="020B0600000000000000" charset="-122"/>
                </a:rPr>
                <a:t>帝京景物略</a:t>
              </a:r>
              <a:r>
                <a:rPr lang="en-US" altLang="zh-CN" dirty="0">
                  <a:solidFill>
                    <a:schemeClr val="tx1">
                      <a:lumMod val="65000"/>
                      <a:lumOff val="35000"/>
                    </a:schemeClr>
                  </a:solidFill>
                  <a:latin typeface="思源黑体 Medium" panose="020B0600000000000000" charset="-122"/>
                  <a:ea typeface="思源黑体 Medium" panose="020B0600000000000000" charset="-122"/>
                  <a:cs typeface="思源黑体 Medium" panose="020B0600000000000000" charset="-122"/>
                </a:rPr>
                <a:t>》</a:t>
              </a:r>
              <a:r>
                <a:rPr lang="zh-CN" altLang="en-US" dirty="0">
                  <a:solidFill>
                    <a:schemeClr val="tx1">
                      <a:lumMod val="65000"/>
                      <a:lumOff val="35000"/>
                    </a:schemeClr>
                  </a:solidFill>
                  <a:latin typeface="思源黑体 Medium" panose="020B0600000000000000" charset="-122"/>
                  <a:ea typeface="思源黑体 Medium" panose="020B0600000000000000" charset="-122"/>
                  <a:cs typeface="思源黑体 Medium" panose="020B0600000000000000" charset="-122"/>
                </a:rPr>
                <a:t>载：“三月清明日，男女扫墓，担提尊榼，轿马后挂楮锭，粲粲然满道也。拜者、酹者、哭者、为墓除草添土者，焚楮锭次，以纸钱置坟头。望中无纸钱，则孤坟矣。哭罢，不归也，趋芳树，择园圃，列坐尽醉。”其实，扫墓在秦以前就有了，但不一定是在清明之际，清明扫墓则是秦以后的事。到唐朝才开始盛行，并相传至今。</a:t>
              </a:r>
            </a:p>
          </p:txBody>
        </p:sp>
        <p:cxnSp>
          <p:nvCxnSpPr>
            <p:cNvPr id="24" name="直接连接符 21"/>
            <p:cNvCxnSpPr/>
            <p:nvPr/>
          </p:nvCxnSpPr>
          <p:spPr>
            <a:xfrm>
              <a:off x="3855" y="4320"/>
              <a:ext cx="12835" cy="0"/>
            </a:xfrm>
            <a:prstGeom prst="line">
              <a:avLst/>
            </a:prstGeom>
            <a:ln w="12700">
              <a:solidFill>
                <a:schemeClr val="tx1">
                  <a:lumMod val="65000"/>
                  <a:lumOff val="35000"/>
                </a:schemeClr>
              </a:solidFill>
              <a:prstDash val="lg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687" y="3096"/>
              <a:ext cx="4743" cy="1016"/>
            </a:xfrm>
            <a:prstGeom prst="rect">
              <a:avLst/>
            </a:prstGeom>
            <a:noFill/>
          </p:spPr>
          <p:txBody>
            <a:bodyPr wrap="square">
              <a:spAutoFit/>
            </a:bodyPr>
            <a:lstStyle/>
            <a:p>
              <a:pPr>
                <a:defRPr/>
              </a:pPr>
              <a:r>
                <a:rPr lang="zh-CN" altLang="en-US" sz="3600" spc="251" dirty="0">
                  <a:solidFill>
                    <a:schemeClr val="tx1">
                      <a:lumMod val="65000"/>
                      <a:lumOff val="35000"/>
                    </a:schemeClr>
                  </a:solidFill>
                  <a:latin typeface="字魂43号-国潮手书" panose="00000500000000000000" charset="-122"/>
                  <a:ea typeface="字魂43号-国潮手书" panose="00000500000000000000" charset="-122"/>
                  <a:cs typeface="FZQingKeBenYueSongS-R-GB" charset="-122"/>
                </a:rPr>
                <a:t>扫墓祭祖</a:t>
              </a:r>
            </a:p>
          </p:txBody>
        </p:sp>
      </p:grpSp>
    </p:spTree>
    <p:extLst>
      <p:ext uri="{BB962C8B-B14F-4D97-AF65-F5344CB8AC3E}">
        <p14:creationId xmlns:p14="http://schemas.microsoft.com/office/powerpoint/2010/main" val="409676945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雷锋PPT网www.LFPPT.com">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TotalTime>
  <Words>2211</Words>
  <Application>Microsoft Office PowerPoint</Application>
  <PresentationFormat>宽屏</PresentationFormat>
  <Paragraphs>258</Paragraphs>
  <Slides>26</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Arial</vt:lpstr>
      <vt:lpstr>微软雅黑</vt:lpstr>
      <vt:lpstr>包图粗朗体</vt:lpstr>
      <vt:lpstr>字魂43号-国潮手书</vt:lpstr>
      <vt:lpstr>Wingdings</vt:lpstr>
      <vt:lpstr>等线</vt:lpstr>
      <vt:lpstr>思源黑体 CN Light</vt:lpstr>
      <vt:lpstr>等线 Light</vt:lpstr>
      <vt:lpstr>字魂55号-龙吟手书</vt:lpstr>
      <vt:lpstr>Calibri Light</vt:lpstr>
      <vt:lpstr>思源黑体 Medium</vt:lpstr>
      <vt:lpstr>FZQingKeBenYueSongS-R-GB</vt:lpstr>
      <vt:lpstr>宋体</vt:lpstr>
      <vt:lpstr>Calibri</vt:lpstr>
      <vt:lpstr>第一PPT，www.1ppt.com</vt:lpstr>
      <vt:lpstr>雷锋PPT网www.LFPPT.com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雷锋PPT网www.LFPPT.com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雷锋PPT网www.LFPPT.com</dc:title>
  <dc:creator> 雷锋PPT网www.LFPPT.com</dc:creator>
  <cp:keywords> </cp:keywords>
  <cp:lastModifiedBy>Administrator</cp:lastModifiedBy>
  <cp:revision>112</cp:revision>
  <dcterms:created xsi:type="dcterms:W3CDTF">2017-08-18T03:02:00Z</dcterms:created>
  <dcterms:modified xsi:type="dcterms:W3CDTF">2021-03-21T01:09:34Z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2052-11.1.0.9929</vt:lpwstr>
  </property>
</Properties>
</file>