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23"/>
  </p:notesMasterIdLst>
  <p:sldIdLst>
    <p:sldId id="271" r:id="rId3"/>
    <p:sldId id="286" r:id="rId4"/>
    <p:sldId id="293" r:id="rId5"/>
    <p:sldId id="257" r:id="rId6"/>
    <p:sldId id="294" r:id="rId7"/>
    <p:sldId id="295" r:id="rId8"/>
    <p:sldId id="296" r:id="rId9"/>
    <p:sldId id="297" r:id="rId10"/>
    <p:sldId id="298" r:id="rId11"/>
    <p:sldId id="299" r:id="rId12"/>
    <p:sldId id="301" r:id="rId13"/>
    <p:sldId id="302" r:id="rId14"/>
    <p:sldId id="269" r:id="rId15"/>
    <p:sldId id="259" r:id="rId16"/>
    <p:sldId id="260" r:id="rId17"/>
    <p:sldId id="261" r:id="rId18"/>
    <p:sldId id="266" r:id="rId19"/>
    <p:sldId id="267" r:id="rId20"/>
    <p:sldId id="303" r:id="rId21"/>
    <p:sldId id="304" r:id="rId2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BB"/>
    <a:srgbClr val="6DFF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9382" autoAdjust="0"/>
  </p:normalViewPr>
  <p:slideViewPr>
    <p:cSldViewPr>
      <p:cViewPr>
        <p:scale>
          <a:sx n="100" d="100"/>
          <a:sy n="100" d="100"/>
        </p:scale>
        <p:origin x="-294" y="-2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A1FB51B-7661-4418-9131-90427FA21F34}" type="datetimeFigureOut">
              <a:rPr lang="zh-CN" altLang="en-US"/>
              <a:pPr>
                <a:defRPr/>
              </a:pPr>
              <a:t>2019/1/16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A8593E27-3752-4250-AF8C-A01199216B4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6827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5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8435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8099BE75-CAB5-469C-9F20-2792D4360247}" type="slidenum">
              <a:rPr lang="zh-CN" altLang="en-US" sz="1200">
                <a:latin typeface="+mn-lt"/>
                <a:ea typeface="+mn-ea"/>
              </a:rPr>
              <a:pPr algn="r">
                <a:defRPr/>
              </a:pPr>
              <a:t>2</a:t>
            </a:fld>
            <a:endParaRPr lang="zh-CN" altLang="en-US" sz="1200">
              <a:latin typeface="+mn-lt"/>
              <a:ea typeface="+mn-ea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593E27-3752-4250-AF8C-A01199216B48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364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8847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0321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76043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3322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06423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1799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33580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840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3540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3549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62905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26753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>
          <a:xfrm>
            <a:off x="428625" y="6356350"/>
            <a:ext cx="8286750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2019/1/16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931602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1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3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9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412776"/>
            <a:ext cx="828092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kumimoji="1" lang="zh-CN" altLang="en-US" sz="72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  <a:cs typeface="MingLiU-ExtB"/>
              </a:rPr>
              <a:t>奇</a:t>
            </a:r>
            <a:r>
              <a:rPr kumimoji="1" lang="zh-CN" altLang="en-US" sz="7200" b="1" dirty="0">
                <a:solidFill>
                  <a:srgbClr val="00B0F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  <a:cs typeface="MingLiU-ExtB"/>
              </a:rPr>
              <a:t>妙的田螺</a:t>
            </a:r>
            <a:endParaRPr lang="zh-CN" altLang="en-US" sz="66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364" name="Picture 4" descr="C:\Users\duyanlin\Desktop\二年级上学路上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3789040"/>
            <a:ext cx="3794781" cy="2588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3203848" y="5083113"/>
            <a:ext cx="4354077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836613"/>
            <a:ext cx="8208963" cy="51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同侧圆角矩形 4"/>
          <p:cNvSpPr/>
          <p:nvPr/>
        </p:nvSpPr>
        <p:spPr>
          <a:xfrm>
            <a:off x="900113" y="8366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1052513"/>
            <a:ext cx="8135938" cy="504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同侧圆角矩形 4"/>
          <p:cNvSpPr/>
          <p:nvPr/>
        </p:nvSpPr>
        <p:spPr>
          <a:xfrm>
            <a:off x="900113" y="1125538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850" y="836613"/>
            <a:ext cx="8351838" cy="560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同侧圆角矩形 4"/>
          <p:cNvSpPr/>
          <p:nvPr/>
        </p:nvSpPr>
        <p:spPr>
          <a:xfrm>
            <a:off x="755650" y="8366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395288" y="8366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图解结构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395288" y="1341438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7652" name="Picture 2" descr="F:\七彩课堂插图板式封面\排版用图标、页眉页脚\标题图（终-排版用）共29个\图解结构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5963" y="981075"/>
            <a:ext cx="2779712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755650" y="1916113"/>
            <a:ext cx="5400675" cy="3503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/>
              <a:t>        </a:t>
            </a:r>
            <a:r>
              <a:rPr lang="en-US" altLang="zh-CN" sz="3200" b="1"/>
              <a:t>11</a:t>
            </a:r>
            <a:r>
              <a:rPr lang="zh-CN" altLang="en-US" sz="3200" b="1"/>
              <a:t>、</a:t>
            </a:r>
            <a:r>
              <a:rPr lang="zh-CN" altLang="en-US" sz="3200" b="1">
                <a:solidFill>
                  <a:srgbClr val="FF0000"/>
                </a:solidFill>
              </a:rPr>
              <a:t>奇妙的</a:t>
            </a:r>
            <a:r>
              <a:rPr lang="zh-CN" altLang="en-US" sz="3200" b="1"/>
              <a:t>田螺</a:t>
            </a:r>
          </a:p>
          <a:p>
            <a:pPr eaLnBrk="1" hangingPunct="1"/>
            <a:endParaRPr lang="zh-CN" altLang="en-US" sz="3200" b="1"/>
          </a:p>
          <a:p>
            <a:pPr eaLnBrk="1" hangingPunct="1"/>
            <a:r>
              <a:rPr lang="zh-CN" altLang="en-US" sz="3200" b="1"/>
              <a:t>外形                     奇妙 </a:t>
            </a:r>
          </a:p>
          <a:p>
            <a:pPr eaLnBrk="1" hangingPunct="1"/>
            <a:endParaRPr lang="zh-CN" altLang="en-US" sz="3200" b="1"/>
          </a:p>
          <a:p>
            <a:pPr eaLnBrk="1" hangingPunct="1"/>
            <a:r>
              <a:rPr lang="zh-CN" altLang="en-US" sz="3200" b="1"/>
              <a:t>生活习性             下崽</a:t>
            </a:r>
          </a:p>
          <a:p>
            <a:pPr eaLnBrk="1" hangingPunct="1"/>
            <a:endParaRPr lang="zh-CN" altLang="en-US" sz="3200" b="1"/>
          </a:p>
          <a:p>
            <a:pPr eaLnBrk="1" hangingPunct="1"/>
            <a:r>
              <a:rPr lang="zh-CN" altLang="en-US" sz="3200" b="1"/>
              <a:t>善于观察、勤于思考、生活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概括主题</a:t>
            </a: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8676" name="Picture 2" descr="F:\七彩课堂插图板式封面\排版用图标、页眉页脚\标题图（终-排版用）共29个\概括主题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59563" y="4508500"/>
            <a:ext cx="2030412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1187450" y="2133600"/>
            <a:ext cx="6048375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</a:rPr>
              <a:t>      这篇文章以讲故事的形式，介绍了田螺的外形、生活习性和生理特征，通俗易懂。学生在学习这篇文章时兴趣很高。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写法点拨</a:t>
            </a: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9700" name="Picture 2" descr="F:\七彩课堂插图板式封面\排版用图标、页眉页脚\标题图（终-排版用）共29个\写法宝典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688" y="822325"/>
            <a:ext cx="2087562" cy="146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1476375" y="2349500"/>
            <a:ext cx="5975350" cy="301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hlink"/>
                </a:solidFill>
              </a:rPr>
              <a:t>      本文故事紧紧围绕时间顺序展开，以一个孩子的视角，生动地叙述了“我”通过观察田螺，获得了田螺的外形特征。生活习性及生理特征等知识，并享受了观察与发现的乐趣。</a:t>
            </a:r>
            <a:r>
              <a:rPr lang="zh-CN" altLang="en-US" b="1" dirty="0">
                <a:solidFill>
                  <a:schemeClr val="hlink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线连接符 21"/>
          <p:cNvCxnSpPr/>
          <p:nvPr/>
        </p:nvCxnSpPr>
        <p:spPr>
          <a:xfrm flipV="1">
            <a:off x="395288" y="14128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0723" name="Picture 2" descr="F:\七彩课堂插图板式封面\排版用图标、页眉页脚\标题图（终-排版用）共29个\拓展延伸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75450" y="4437063"/>
            <a:ext cx="2368550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Picture 5" descr="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1052513"/>
            <a:ext cx="8569325" cy="516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同侧圆角矩形 2"/>
          <p:cNvSpPr/>
          <p:nvPr/>
        </p:nvSpPr>
        <p:spPr>
          <a:xfrm>
            <a:off x="827088" y="90805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拓展提升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心灵感悟</a:t>
            </a: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1748" name="Picture 2" descr="F:\七彩课堂插图板式封面\排版用图标、页眉页脚\标题图（终-排版用）共29个\我会说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221163"/>
            <a:ext cx="2232025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1979613" y="1989138"/>
            <a:ext cx="6337300" cy="393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</a:rPr>
              <a:t>     《</a:t>
            </a:r>
            <a:r>
              <a:rPr lang="zh-CN" altLang="en-US" sz="3600" b="1">
                <a:solidFill>
                  <a:srgbClr val="FF0000"/>
                </a:solidFill>
              </a:rPr>
              <a:t>奇妙的田螺</a:t>
            </a:r>
            <a:r>
              <a:rPr lang="en-US" altLang="zh-CN" sz="3600" b="1">
                <a:solidFill>
                  <a:srgbClr val="FF0000"/>
                </a:solidFill>
              </a:rPr>
              <a:t>》</a:t>
            </a:r>
            <a:r>
              <a:rPr lang="zh-CN" altLang="en-US" sz="3600" b="1">
                <a:solidFill>
                  <a:srgbClr val="FF0000"/>
                </a:solidFill>
              </a:rPr>
              <a:t>这篇文章，勾起了我童年的美好回忆，也让我有所感悟：只要我们能学习作者善于观察、勤于思考的精神，也一定可以学到更多的知识，也能写出富有生活情趣的好文章。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395288" y="90805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随堂练习</a:t>
            </a: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8313" y="14128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772" name="Text Box 5"/>
          <p:cNvSpPr txBox="1">
            <a:spLocks noChangeArrowheads="1"/>
          </p:cNvSpPr>
          <p:nvPr/>
        </p:nvSpPr>
        <p:spPr bwMode="auto">
          <a:xfrm>
            <a:off x="611188" y="1916113"/>
            <a:ext cx="44656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/>
          </a:p>
        </p:txBody>
      </p:sp>
      <p:sp>
        <p:nvSpPr>
          <p:cNvPr id="32773" name="Text Box 6"/>
          <p:cNvSpPr txBox="1">
            <a:spLocks noChangeArrowheads="1"/>
          </p:cNvSpPr>
          <p:nvPr/>
        </p:nvSpPr>
        <p:spPr bwMode="auto">
          <a:xfrm>
            <a:off x="611188" y="1700213"/>
            <a:ext cx="6554787" cy="436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</a:rPr>
              <a:t>比一比，组词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</a:rPr>
              <a:t>辣（    ）怔（    ）粘（    ）雌（    ）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</a:rPr>
              <a:t>赖（    ）证（    ）贴（    ）雄（    ）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800">
                <a:solidFill>
                  <a:schemeClr val="hlink"/>
                </a:solidFill>
              </a:rPr>
              <a:t>照样子，写叠词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800">
                <a:solidFill>
                  <a:schemeClr val="hlink"/>
                </a:solidFill>
              </a:rPr>
              <a:t>例：乐（呵呵）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800">
                <a:solidFill>
                  <a:schemeClr val="hlink"/>
                </a:solidFill>
              </a:rPr>
              <a:t>火（  ）热（  ）慢（  ）静（  ）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800">
                <a:solidFill>
                  <a:schemeClr val="hlink"/>
                </a:solidFill>
              </a:rPr>
              <a:t>圆（  ）硬（  ）喜（  ）灰（  ）</a:t>
            </a:r>
          </a:p>
        </p:txBody>
      </p:sp>
      <p:pic>
        <p:nvPicPr>
          <p:cNvPr id="32774" name="Picture 2" descr="F:\七彩课堂插图板式封面\排版用图标、页眉页脚\标题图（终-排版用）共29个\写法宝典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7050" y="4005263"/>
            <a:ext cx="2087563" cy="146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395288" y="90805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随堂练习</a:t>
            </a: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8313" y="14128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611188" y="1916113"/>
            <a:ext cx="44656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/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250825" y="1700213"/>
            <a:ext cx="7777163" cy="436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</a:rPr>
              <a:t>比一比，组词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</a:rPr>
              <a:t>辣（辣椒）怔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（魔</a:t>
            </a:r>
            <a:r>
              <a:rPr lang="zh-CN" altLang="en-US" sz="2800" b="1" dirty="0">
                <a:solidFill>
                  <a:srgbClr val="FF0000"/>
                </a:solidFill>
              </a:rPr>
              <a:t>怔）粘（粘贴）雌（雌雄）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</a:rPr>
              <a:t>赖（赖皮）证（证明）贴（贴画）雄（雄鹰）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chemeClr val="hlink"/>
                </a:solidFill>
              </a:rPr>
              <a:t>照样子，写叠词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chemeClr val="hlink"/>
                </a:solidFill>
              </a:rPr>
              <a:t>例：乐（呵呵）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chemeClr val="hlink"/>
                </a:solidFill>
              </a:rPr>
              <a:t>慢（吞吞）  静（悄悄）  圆（呼呼）火（辣辣）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chemeClr val="hlink"/>
                </a:solidFill>
              </a:rPr>
              <a:t>硬（邦邦）  喜（滋滋）  灰（溜溜）热（腾腾）</a:t>
            </a:r>
          </a:p>
        </p:txBody>
      </p:sp>
      <p:pic>
        <p:nvPicPr>
          <p:cNvPr id="33798" name="Picture 2" descr="F:\七彩课堂插图板式封面\排版用图标、页眉页脚\标题图（终-排版用）共29个\写法宝典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7050" y="692150"/>
            <a:ext cx="2087563" cy="146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10"/>
          <p:cNvGrpSpPr>
            <a:grpSpLocks/>
          </p:cNvGrpSpPr>
          <p:nvPr/>
        </p:nvGrpSpPr>
        <p:grpSpPr bwMode="auto">
          <a:xfrm>
            <a:off x="268288" y="1125538"/>
            <a:ext cx="2255837" cy="569912"/>
            <a:chOff x="386506" y="1792176"/>
            <a:chExt cx="2256668" cy="571008"/>
          </a:xfrm>
        </p:grpSpPr>
        <p:cxnSp>
          <p:nvCxnSpPr>
            <p:cNvPr id="22" name="直线连接符 21"/>
            <p:cNvCxnSpPr/>
            <p:nvPr/>
          </p:nvCxnSpPr>
          <p:spPr>
            <a:xfrm flipV="1">
              <a:off x="386506" y="2356822"/>
              <a:ext cx="2256668" cy="6362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同侧圆角矩形 23"/>
            <p:cNvSpPr/>
            <p:nvPr/>
          </p:nvSpPr>
          <p:spPr>
            <a:xfrm>
              <a:off x="570724" y="1792176"/>
              <a:ext cx="2000987" cy="51692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dirty="0">
                  <a:latin typeface="华文新魏" pitchFamily="2" charset="-122"/>
                  <a:ea typeface="华文新魏" pitchFamily="2" charset="-122"/>
                  <a:cs typeface="黑体"/>
                </a:rPr>
                <a:t>资料宝袋</a:t>
              </a:r>
            </a:p>
          </p:txBody>
        </p:sp>
      </p:grpSp>
      <p:pic>
        <p:nvPicPr>
          <p:cNvPr id="16387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48488" y="4797425"/>
            <a:ext cx="2120900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5"/>
          <p:cNvSpPr txBox="1">
            <a:spLocks noChangeArrowheads="1"/>
          </p:cNvSpPr>
          <p:nvPr/>
        </p:nvSpPr>
        <p:spPr bwMode="auto">
          <a:xfrm>
            <a:off x="1052513" y="2357438"/>
            <a:ext cx="12954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Clr>
                <a:srgbClr val="FF0000"/>
              </a:buClr>
              <a:buSzPct val="100000"/>
            </a:pPr>
            <a:r>
              <a:rPr lang="zh-CN" altLang="en-US" sz="5400" b="1"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pic>
        <p:nvPicPr>
          <p:cNvPr id="16389" name="Picture 7" descr="267f9e2f070828382fcf0e06ba99a9014d08f1e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850" y="2852738"/>
            <a:ext cx="3816350" cy="307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8" descr="u=1505218402,825009781&amp;fm=21&amp;gp=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11738" y="4005263"/>
            <a:ext cx="2400300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Picture 9" descr="u=1490545060,4131019898&amp;fm=21&amp;gp=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00563" y="757238"/>
            <a:ext cx="3800475" cy="223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2" name="Text Box 11"/>
          <p:cNvSpPr txBox="1">
            <a:spLocks noChangeArrowheads="1"/>
          </p:cNvSpPr>
          <p:nvPr/>
        </p:nvSpPr>
        <p:spPr bwMode="auto">
          <a:xfrm>
            <a:off x="4284663" y="2997200"/>
            <a:ext cx="1727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5400" b="1">
                <a:solidFill>
                  <a:srgbClr val="FF0000"/>
                </a:solidFill>
                <a:ea typeface="楷体_GB2312" pitchFamily="49" charset="-122"/>
              </a:rPr>
              <a:t>田螺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5701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381000" y="1752600"/>
            <a:ext cx="8153400" cy="2971800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、认读生字词，注意容易字音和字形。</a:t>
            </a:r>
          </a:p>
          <a:p>
            <a:pPr marL="0" indent="0">
              <a:buFont typeface="Arial" pitchFamily="34" charset="0"/>
              <a:buNone/>
            </a:pPr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、课文写了一件什么事？观察的顺序是怎样的？</a:t>
            </a:r>
          </a:p>
          <a:p>
            <a:pPr marL="0" indent="0">
              <a:buFont typeface="Arial" pitchFamily="34" charset="0"/>
              <a:buNone/>
            </a:pPr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、你从文中知道了哪些关于田螺的信息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？</a:t>
            </a:r>
            <a:endParaRPr lang="zh-CN" altLang="en-US" b="1" dirty="0" smtClean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同侧圆角矩形 1"/>
          <p:cNvSpPr/>
          <p:nvPr/>
        </p:nvSpPr>
        <p:spPr>
          <a:xfrm>
            <a:off x="395288" y="9810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预习检查</a:t>
            </a:r>
          </a:p>
        </p:txBody>
      </p:sp>
      <p:pic>
        <p:nvPicPr>
          <p:cNvPr id="17412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1638" y="5013325"/>
            <a:ext cx="1728787" cy="120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组合 5"/>
          <p:cNvGrpSpPr>
            <a:grpSpLocks/>
          </p:cNvGrpSpPr>
          <p:nvPr/>
        </p:nvGrpSpPr>
        <p:grpSpPr bwMode="auto">
          <a:xfrm>
            <a:off x="468313" y="1268413"/>
            <a:ext cx="2071687" cy="661987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031"/>
              <a:ext cx="2071702" cy="6348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264" cy="515796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500" y="12557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字词乐园</a:t>
            </a:r>
          </a:p>
        </p:txBody>
      </p:sp>
      <p:pic>
        <p:nvPicPr>
          <p:cNvPr id="18436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7" name="WordArt 2"/>
          <p:cNvSpPr>
            <a:spLocks noChangeArrowheads="1" noChangeShapeType="1" noTextEdit="1"/>
          </p:cNvSpPr>
          <p:nvPr/>
        </p:nvSpPr>
        <p:spPr bwMode="auto">
          <a:xfrm>
            <a:off x="2627313" y="4797425"/>
            <a:ext cx="4537075" cy="10414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zh-CN" altLang="en-US" sz="3600" b="1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宋体"/>
                <a:ea typeface="宋体"/>
              </a:rPr>
              <a:t>词 语 花 篮</a:t>
            </a:r>
          </a:p>
        </p:txBody>
      </p:sp>
      <p:sp>
        <p:nvSpPr>
          <p:cNvPr id="18438" name="Text Box 8"/>
          <p:cNvSpPr txBox="1">
            <a:spLocks noChangeArrowheads="1"/>
          </p:cNvSpPr>
          <p:nvPr/>
        </p:nvSpPr>
        <p:spPr bwMode="auto">
          <a:xfrm>
            <a:off x="1187450" y="2349500"/>
            <a:ext cx="6084888" cy="192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</a:rPr>
              <a:t>田螺   圆锥     发怔   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</a:rPr>
              <a:t>       孵出   躯壳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028035" y="3284984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323850" y="1773238"/>
            <a:ext cx="8153400" cy="914400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algn="l"/>
            <a:r>
              <a:rPr lang="zh-CN" altLang="en-US" b="1" dirty="0" smtClean="0">
                <a:solidFill>
                  <a:schemeClr val="hlink"/>
                </a:solidFill>
                <a:ea typeface="楷体_GB2312" pitchFamily="49" charset="-122"/>
              </a:rPr>
              <a:t>用简洁的语言概括文章内容</a:t>
            </a:r>
            <a:r>
              <a:rPr lang="en-US" altLang="zh-CN" b="1" dirty="0" smtClean="0">
                <a:ea typeface="楷体_GB2312" pitchFamily="49" charset="-122"/>
              </a:rPr>
              <a:t>——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179388" y="3068638"/>
            <a:ext cx="8736012" cy="2952750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）田螺的</a:t>
            </a:r>
            <a:r>
              <a:rPr lang="zh-CN" altLang="en-US" sz="3600" b="1" dirty="0" smtClean="0">
                <a:solidFill>
                  <a:srgbClr val="FF0000"/>
                </a:solidFill>
                <a:ea typeface="楷体_GB2312" pitchFamily="49" charset="-122"/>
              </a:rPr>
              <a:t>“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奇妙</a:t>
            </a:r>
            <a:r>
              <a:rPr lang="zh-CN" altLang="en-US" sz="3600" b="1" dirty="0" smtClean="0">
                <a:solidFill>
                  <a:srgbClr val="FF0000"/>
                </a:solidFill>
                <a:ea typeface="楷体_GB2312" pitchFamily="49" charset="-122"/>
              </a:rPr>
              <a:t>”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表现在哪些方面？</a:t>
            </a:r>
          </a:p>
          <a:p>
            <a:pPr marL="0" indent="0">
              <a:buFont typeface="Arial" pitchFamily="34" charset="0"/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）这些奇妙的特点是如何发现的？</a:t>
            </a:r>
          </a:p>
          <a:p>
            <a:pPr marL="0" indent="0">
              <a:buFont typeface="Arial" pitchFamily="34" charset="0"/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zh-CN" altLang="en-US" sz="3600" b="1" dirty="0" smtClean="0">
                <a:solidFill>
                  <a:srgbClr val="FF0000"/>
                </a:solidFill>
                <a:ea typeface="楷体_GB2312" pitchFamily="49" charset="-122"/>
              </a:rPr>
              <a:t>“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我</a:t>
            </a:r>
            <a:r>
              <a:rPr lang="zh-CN" altLang="en-US" sz="3600" b="1" dirty="0" smtClean="0">
                <a:solidFill>
                  <a:srgbClr val="FF0000"/>
                </a:solidFill>
                <a:ea typeface="楷体_GB2312" pitchFamily="49" charset="-122"/>
              </a:rPr>
              <a:t>”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是一个怎样的孩子？</a:t>
            </a:r>
          </a:p>
        </p:txBody>
      </p:sp>
      <p:sp>
        <p:nvSpPr>
          <p:cNvPr id="5" name="同侧圆角矩形 4"/>
          <p:cNvSpPr/>
          <p:nvPr/>
        </p:nvSpPr>
        <p:spPr>
          <a:xfrm>
            <a:off x="395288" y="10525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1116013" y="1844675"/>
            <a:ext cx="7772400" cy="1143000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algn="l"/>
            <a:r>
              <a:rPr lang="zh-CN" altLang="en-US" b="1" dirty="0" smtClean="0">
                <a:solidFill>
                  <a:srgbClr val="FF0000"/>
                </a:solidFill>
                <a:ea typeface="楷体_GB2312" pitchFamily="49" charset="-122"/>
              </a:rPr>
              <a:t>总结交流：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684213" y="3284984"/>
            <a:ext cx="7848600" cy="1752600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、从这篇课文中，你学到哪些科学知识？</a:t>
            </a:r>
          </a:p>
          <a:p>
            <a:pPr marL="0" indent="0">
              <a:buFont typeface="Arial" pitchFamily="34" charset="0"/>
              <a:buNone/>
            </a:pPr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、从</a:t>
            </a:r>
            <a:r>
              <a:rPr lang="zh-CN" altLang="en-US" b="1" dirty="0" smtClean="0">
                <a:ea typeface="楷体_GB2312" pitchFamily="49" charset="-122"/>
              </a:rPr>
              <a:t>“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我</a:t>
            </a:r>
            <a:r>
              <a:rPr lang="zh-CN" altLang="en-US" b="1" dirty="0" smtClean="0">
                <a:ea typeface="楷体_GB2312" pitchFamily="49" charset="-122"/>
              </a:rPr>
              <a:t>”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身上，你学到哪些科学精神？</a:t>
            </a:r>
          </a:p>
        </p:txBody>
      </p:sp>
      <p:sp>
        <p:nvSpPr>
          <p:cNvPr id="5" name="同侧圆角矩形 4"/>
          <p:cNvSpPr/>
          <p:nvPr/>
        </p:nvSpPr>
        <p:spPr>
          <a:xfrm>
            <a:off x="468313" y="10525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  <p:pic>
        <p:nvPicPr>
          <p:cNvPr id="20485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395288" y="2205038"/>
            <a:ext cx="7772400" cy="1143000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algn="l"/>
            <a:r>
              <a:rPr lang="zh-CN" altLang="en-US" b="1" dirty="0" smtClean="0">
                <a:solidFill>
                  <a:schemeClr val="hlink"/>
                </a:solidFill>
                <a:ea typeface="楷体_GB2312" pitchFamily="49" charset="-122"/>
              </a:rPr>
              <a:t>研读赏析、品味语言：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684213" y="3357563"/>
            <a:ext cx="7848600" cy="1752600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zh-CN" altLang="en-US" sz="4000" b="1" dirty="0" smtClean="0">
                <a:latin typeface="楷体_GB2312" pitchFamily="49" charset="-122"/>
                <a:ea typeface="楷体_GB2312" pitchFamily="49" charset="-122"/>
              </a:rPr>
              <a:t>   体会科学小品的语言，找出自己认为最生动有趣的语句，说说喜欢的理由。</a:t>
            </a:r>
          </a:p>
        </p:txBody>
      </p:sp>
      <p:sp>
        <p:nvSpPr>
          <p:cNvPr id="5" name="同侧圆角矩形 4"/>
          <p:cNvSpPr/>
          <p:nvPr/>
        </p:nvSpPr>
        <p:spPr>
          <a:xfrm>
            <a:off x="468313" y="10525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  <p:pic>
        <p:nvPicPr>
          <p:cNvPr id="21509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13" y="941388"/>
            <a:ext cx="8280400" cy="536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同侧圆角矩形 4"/>
          <p:cNvSpPr/>
          <p:nvPr/>
        </p:nvSpPr>
        <p:spPr>
          <a:xfrm>
            <a:off x="900113" y="90805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836613"/>
            <a:ext cx="7740650" cy="547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同侧圆角矩形 4"/>
          <p:cNvSpPr/>
          <p:nvPr/>
        </p:nvSpPr>
        <p:spPr>
          <a:xfrm>
            <a:off x="539750" y="7651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1255</TotalTime>
  <Words>1228</Words>
  <Application>Microsoft Office PowerPoint</Application>
  <PresentationFormat>全屏显示(4:3)</PresentationFormat>
  <Paragraphs>100</Paragraphs>
  <Slides>20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Calibri</vt:lpstr>
      <vt:lpstr>MingLiU-ExtB</vt:lpstr>
      <vt:lpstr>黑体</vt:lpstr>
      <vt:lpstr>华文新魏</vt:lpstr>
      <vt:lpstr>楷体_GB2312</vt:lpstr>
      <vt:lpstr>华文琥珀</vt:lpstr>
      <vt:lpstr>第一PPT模板网-WWW.1PPT.COM</vt:lpstr>
      <vt:lpstr>1_Office 主题</vt:lpstr>
      <vt:lpstr>PowerPoint 演示文稿</vt:lpstr>
      <vt:lpstr>PowerPoint 演示文稿</vt:lpstr>
      <vt:lpstr>PowerPoint 演示文稿</vt:lpstr>
      <vt:lpstr>PowerPoint 演示文稿</vt:lpstr>
      <vt:lpstr>用简洁的语言概括文章内容——</vt:lpstr>
      <vt:lpstr>总结交流：</vt:lpstr>
      <vt:lpstr>研读赏析、品味语言：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119</cp:revision>
  <dcterms:modified xsi:type="dcterms:W3CDTF">2019-01-16T08:23:42Z</dcterms:modified>
</cp:coreProperties>
</file>