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3"/>
  </p:handoutMasterIdLst>
  <p:sldIdLst>
    <p:sldId id="280" r:id="rId3"/>
    <p:sldId id="282" r:id="rId5"/>
    <p:sldId id="289" r:id="rId6"/>
    <p:sldId id="283" r:id="rId7"/>
    <p:sldId id="284" r:id="rId8"/>
    <p:sldId id="285" r:id="rId9"/>
    <p:sldId id="286" r:id="rId10"/>
    <p:sldId id="287" r:id="rId11"/>
    <p:sldId id="288" r:id="rId12"/>
  </p:sldIdLst>
  <p:sldSz cx="9144000" cy="6858000" type="screen4x3"/>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FBFE"/>
    <a:srgbClr val="57D2E3"/>
    <a:srgbClr val="21B1C5"/>
    <a:srgbClr val="B2F3FC"/>
    <a:srgbClr val="4BCFE1"/>
    <a:srgbClr val="5BADF7"/>
    <a:srgbClr val="6A56A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howGuides="1">
      <p:cViewPr>
        <p:scale>
          <a:sx n="100" d="100"/>
          <a:sy n="100" d="100"/>
        </p:scale>
        <p:origin x="-294" y="-108"/>
      </p:cViewPr>
      <p:guideLst>
        <p:guide orient="horz" pos="2160"/>
        <p:guide pos="2879"/>
      </p:guideLst>
    </p:cSldViewPr>
  </p:slideViewPr>
  <p:notesTextViewPr>
    <p:cViewPr>
      <p:scale>
        <a:sx n="1" d="1"/>
        <a:sy n="1" d="1"/>
      </p:scale>
      <p:origin x="0" y="0"/>
    </p:cViewPr>
  </p:notesTextViewPr>
  <p:sorterViewPr>
    <p:cViewPr>
      <p:scale>
        <a:sx n="126" d="100"/>
        <a:sy n="12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a:xfrm>
            <a:off x="1371600" y="1143000"/>
            <a:ext cx="4114800" cy="3086100"/>
          </a:xfrm>
          <a:ln>
            <a:solidFill>
              <a:srgbClr val="000000">
                <a:alpha val="100000"/>
              </a:srgbClr>
            </a:solidFill>
            <a:miter lim="800000"/>
          </a:ln>
        </p:spPr>
      </p:sp>
      <p:sp>
        <p:nvSpPr>
          <p:cNvPr id="12291"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1229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6"/>
            <a:ext cx="78867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smtClean="0">
                <a:solidFill>
                  <a:schemeClr val="tx1">
                    <a:tint val="75000"/>
                  </a:schemeClr>
                </a:solidFill>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宋体" panose="02010600030101010101" pitchFamily="2" charset="-122"/>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7" name="矩形 14"/>
          <p:cNvSpPr>
            <a:spLocks noChangeArrowheads="1"/>
          </p:cNvSpPr>
          <p:nvPr/>
        </p:nvSpPr>
        <p:spPr bwMode="auto">
          <a:xfrm rot="10800000">
            <a:off x="-1" y="869694"/>
            <a:ext cx="6108339" cy="3740406"/>
          </a:xfrm>
          <a:prstGeom prst="rect">
            <a:avLst/>
          </a:prstGeom>
          <a:gradFill flip="none" rotWithShape="1">
            <a:gsLst>
              <a:gs pos="917">
                <a:schemeClr val="bg1"/>
              </a:gs>
              <a:gs pos="37000">
                <a:srgbClr val="E6FBFE">
                  <a:alpha val="80000"/>
                </a:srgbClr>
              </a:gs>
              <a:gs pos="100000">
                <a:srgbClr val="57D2E3"/>
              </a:gs>
            </a:gsLst>
            <a:lin ang="0" scaled="1"/>
            <a:tileRect/>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030" name="图片 28"/>
          <p:cNvPicPr>
            <a:picLocks noChangeAspect="1"/>
          </p:cNvPicPr>
          <p:nvPr userDrawn="1"/>
        </p:nvPicPr>
        <p:blipFill>
          <a:blip r:embed="rId11" cstate="email"/>
          <a:srcRect b="-90"/>
          <a:stretch>
            <a:fillRect/>
          </a:stretch>
        </p:blipFill>
        <p:spPr>
          <a:xfrm>
            <a:off x="2757488" y="1312545"/>
            <a:ext cx="6105525" cy="3702050"/>
          </a:xfrm>
          <a:prstGeom prst="rect">
            <a:avLst/>
          </a:prstGeom>
          <a:noFill/>
          <a:ln w="9525">
            <a:noFill/>
          </a:ln>
        </p:spPr>
      </p:pic>
      <p:sp>
        <p:nvSpPr>
          <p:cNvPr id="9" name="矩形 14"/>
          <p:cNvSpPr>
            <a:spLocks noChangeArrowheads="1"/>
          </p:cNvSpPr>
          <p:nvPr/>
        </p:nvSpPr>
        <p:spPr bwMode="auto">
          <a:xfrm>
            <a:off x="1" y="1536701"/>
            <a:ext cx="6108338" cy="2298699"/>
          </a:xfrm>
          <a:prstGeom prst="rect">
            <a:avLst/>
          </a:prstGeom>
          <a:gradFill>
            <a:gsLst>
              <a:gs pos="917">
                <a:schemeClr val="bg1">
                  <a:alpha val="28000"/>
                </a:schemeClr>
              </a:gs>
              <a:gs pos="31000">
                <a:srgbClr val="E6FBFE">
                  <a:alpha val="80000"/>
                </a:srgbClr>
              </a:gs>
              <a:gs pos="79000">
                <a:srgbClr val="57D2E3"/>
              </a:gs>
            </a:gsLst>
            <a:lin ang="0" scaled="1"/>
          </a:grad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矩形 14"/>
          <p:cNvSpPr>
            <a:spLocks noChangeArrowheads="1"/>
          </p:cNvSpPr>
          <p:nvPr/>
        </p:nvSpPr>
        <p:spPr bwMode="auto">
          <a:xfrm>
            <a:off x="4898" y="840302"/>
            <a:ext cx="9144000" cy="6017698"/>
          </a:xfrm>
          <a:prstGeom prst="rect">
            <a:avLst/>
          </a:prstGeom>
          <a:no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034" name="图片 6"/>
          <p:cNvPicPr>
            <a:picLocks noChangeAspect="1"/>
          </p:cNvPicPr>
          <p:nvPr userDrawn="1"/>
        </p:nvPicPr>
        <p:blipFill>
          <a:blip r:embed="rId12" cstate="email"/>
          <a:stretch>
            <a:fillRect/>
          </a:stretch>
        </p:blipFill>
        <p:spPr>
          <a:xfrm>
            <a:off x="8470107" y="252414"/>
            <a:ext cx="392906" cy="363537"/>
          </a:xfrm>
          <a:prstGeom prst="rect">
            <a:avLst/>
          </a:prstGeom>
          <a:noFill/>
          <a:ln w="9525">
            <a:noFill/>
          </a:ln>
        </p:spPr>
      </p:pic>
      <p:sp>
        <p:nvSpPr>
          <p:cNvPr id="16" name="矩形 8"/>
          <p:cNvSpPr>
            <a:spLocks noChangeArrowheads="1"/>
          </p:cNvSpPr>
          <p:nvPr/>
        </p:nvSpPr>
        <p:spPr bwMode="auto">
          <a:xfrm>
            <a:off x="5367331" y="280988"/>
            <a:ext cx="3127779" cy="338554"/>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湖北教育</a:t>
            </a:r>
            <a:r>
              <a:rPr kumimoji="0" lang="zh-CN"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出版社 </a:t>
            </a:r>
            <a:r>
              <a:rPr kumimoji="0" lang="zh-CN" altLang="en-US"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六</a:t>
            </a:r>
            <a:r>
              <a:rPr kumimoji="0" lang="zh-CN"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年级</a:t>
            </a:r>
            <a:r>
              <a:rPr kumimoji="0" lang="en-US"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zh-CN" altLang="zh-CN" sz="1600" b="0"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下册</a:t>
            </a:r>
            <a:r>
              <a:rPr kumimoji="0" lang="en-US"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endParaRPr kumimoji="0" lang="zh-CN" altLang="en-US"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14"/>
          <p:cNvSpPr>
            <a:spLocks noChangeArrowheads="1"/>
          </p:cNvSpPr>
          <p:nvPr/>
        </p:nvSpPr>
        <p:spPr bwMode="auto">
          <a:xfrm>
            <a:off x="136" y="840937"/>
            <a:ext cx="9144000" cy="6017698"/>
          </a:xfrm>
          <a:prstGeom prst="rect">
            <a:avLst/>
          </a:prstGeom>
          <a:no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01" name="图片 6"/>
          <p:cNvPicPr>
            <a:picLocks noChangeAspect="1"/>
          </p:cNvPicPr>
          <p:nvPr/>
        </p:nvPicPr>
        <p:blipFill>
          <a:blip r:embed="rId1" cstate="email"/>
          <a:stretch>
            <a:fillRect/>
          </a:stretch>
        </p:blipFill>
        <p:spPr>
          <a:xfrm>
            <a:off x="8470107" y="252414"/>
            <a:ext cx="392906" cy="363537"/>
          </a:xfrm>
          <a:prstGeom prst="rect">
            <a:avLst/>
          </a:prstGeom>
          <a:noFill/>
          <a:ln w="9525">
            <a:noFill/>
          </a:ln>
        </p:spPr>
      </p:pic>
      <p:grpSp>
        <p:nvGrpSpPr>
          <p:cNvPr id="4102" name="组合 8"/>
          <p:cNvGrpSpPr/>
          <p:nvPr/>
        </p:nvGrpSpPr>
        <p:grpSpPr>
          <a:xfrm>
            <a:off x="1126676" y="1855872"/>
            <a:ext cx="3829050" cy="1535790"/>
            <a:chOff x="574513" y="2046313"/>
            <a:chExt cx="5105400" cy="1535581"/>
          </a:xfrm>
        </p:grpSpPr>
        <p:sp>
          <p:nvSpPr>
            <p:cNvPr id="25" name="矩形 24"/>
            <p:cNvSpPr>
              <a:spLocks noChangeArrowheads="1"/>
            </p:cNvSpPr>
            <p:nvPr/>
          </p:nvSpPr>
          <p:spPr bwMode="auto">
            <a:xfrm>
              <a:off x="1447345" y="2046313"/>
              <a:ext cx="3340923" cy="553923"/>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第</a:t>
              </a:r>
              <a:r>
                <a:rPr kumimoji="0" lang="zh-CN" altLang="en-US" sz="20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六</a:t>
              </a:r>
              <a:r>
                <a:rPr kumimoji="0" lang="zh-CN" altLang="en-US"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单元 </a:t>
              </a:r>
              <a:r>
                <a:rPr kumimoji="0" lang="en-US" altLang="zh-CN"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lang="zh-CN" altLang="en-US" sz="2000" b="1" noProof="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第</a:t>
              </a:r>
              <a:r>
                <a:rPr lang="en-US" altLang="zh-CN" sz="2000" b="1" noProof="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17</a:t>
              </a:r>
              <a:r>
                <a:rPr lang="zh-CN" altLang="en-US" sz="2000" b="1" noProof="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课</a:t>
              </a:r>
              <a:endParaRPr kumimoji="0" lang="zh-CN" altLang="en-US"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6" name="TextBox 2"/>
            <p:cNvSpPr txBox="1">
              <a:spLocks noChangeArrowheads="1"/>
            </p:cNvSpPr>
            <p:nvPr/>
          </p:nvSpPr>
          <p:spPr bwMode="auto">
            <a:xfrm>
              <a:off x="574513" y="2658688"/>
              <a:ext cx="5105400" cy="923206"/>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300" normalizeH="0" baseline="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美丽的晋祠</a:t>
              </a:r>
              <a:endParaRPr kumimoji="0" lang="zh-CN" altLang="zh-CN" sz="5400" b="1" i="0" u="none" strike="noStrike" kern="1200" cap="none" spc="30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grpSp>
      <p:pic>
        <p:nvPicPr>
          <p:cNvPr id="3" name="图片 2"/>
          <p:cNvPicPr>
            <a:picLocks noChangeAspect="1"/>
          </p:cNvPicPr>
          <p:nvPr/>
        </p:nvPicPr>
        <p:blipFill>
          <a:blip r:embed="rId2" cstate="email"/>
          <a:stretch>
            <a:fillRect/>
          </a:stretch>
        </p:blipFill>
        <p:spPr>
          <a:xfrm>
            <a:off x="6107566" y="1518061"/>
            <a:ext cx="3036570" cy="4419601"/>
          </a:xfrm>
          <a:prstGeom prst="rect">
            <a:avLst/>
          </a:prstGeom>
        </p:spPr>
      </p:pic>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173024" y="823806"/>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000" b="1" dirty="0" smtClean="0">
                <a:latin typeface="微软雅黑" panose="020B0503020204020204" pitchFamily="34" charset="-122"/>
                <a:ea typeface="微软雅黑" panose="020B0503020204020204" pitchFamily="34" charset="-122"/>
              </a:rPr>
              <a:t>晋祠简介</a:t>
            </a:r>
            <a:endParaRPr lang="zh-CN" altLang="en-US" sz="2000" b="1" dirty="0" smtClean="0">
              <a:solidFill>
                <a:srgbClr val="000000"/>
              </a:solidFill>
              <a:latin typeface="微软雅黑" panose="020B0503020204020204" pitchFamily="34" charset="-122"/>
              <a:ea typeface="微软雅黑" panose="020B0503020204020204" pitchFamily="34" charset="-122"/>
            </a:endParaRPr>
          </a:p>
        </p:txBody>
      </p:sp>
      <p:sp>
        <p:nvSpPr>
          <p:cNvPr id="3" name="矩形 2"/>
          <p:cNvSpPr/>
          <p:nvPr/>
        </p:nvSpPr>
        <p:spPr>
          <a:xfrm>
            <a:off x="179943" y="1402315"/>
            <a:ext cx="5965655" cy="5303696"/>
          </a:xfrm>
          <a:prstGeom prst="rect">
            <a:avLst/>
          </a:prstGeom>
        </p:spPr>
        <p:txBody>
          <a:bodyPr wrap="square">
            <a:spAutoFit/>
          </a:bodyPr>
          <a:lstStyle/>
          <a:p>
            <a:pPr>
              <a:lnSpc>
                <a:spcPct val="150000"/>
              </a:lnSpc>
              <a:spcBef>
                <a:spcPts val="1200"/>
              </a:spcBef>
            </a:pPr>
            <a:r>
              <a:rPr lang="zh-CN" altLang="en-US" sz="1900" dirty="0" smtClean="0">
                <a:latin typeface="微软雅黑" panose="020B0503020204020204" pitchFamily="34" charset="-122"/>
                <a:ea typeface="微软雅黑" panose="020B0503020204020204" pitchFamily="34" charset="-122"/>
              </a:rPr>
              <a:t>      </a:t>
            </a:r>
            <a:r>
              <a:rPr lang="zh-CN" altLang="en-US" sz="1900" dirty="0" smtClean="0">
                <a:latin typeface="微软雅黑" panose="020B0503020204020204" pitchFamily="34" charset="-122"/>
                <a:ea typeface="微软雅黑" panose="020B0503020204020204" pitchFamily="34" charset="-122"/>
              </a:rPr>
              <a:t> 位</a:t>
            </a:r>
            <a:r>
              <a:rPr lang="zh-CN" altLang="en-US" sz="1900" dirty="0" smtClean="0">
                <a:latin typeface="微软雅黑" panose="020B0503020204020204" pitchFamily="34" charset="-122"/>
                <a:ea typeface="微软雅黑" panose="020B0503020204020204" pitchFamily="34" charset="-122"/>
              </a:rPr>
              <a:t>于山西太原市西南悬瓮山麓，是集中国古代祭祀建筑、园林、雕塑、壁画、碑刻艺术为一体的唯一而珍贵的历史文化遗产，也是世界建筑、园林、雕刻艺术中公元</a:t>
            </a:r>
            <a:r>
              <a:rPr lang="en-US" altLang="zh-CN" sz="1900" dirty="0" smtClean="0">
                <a:latin typeface="微软雅黑" panose="020B0503020204020204" pitchFamily="34" charset="-122"/>
                <a:ea typeface="微软雅黑" panose="020B0503020204020204" pitchFamily="34" charset="-122"/>
              </a:rPr>
              <a:t>7</a:t>
            </a:r>
            <a:r>
              <a:rPr lang="zh-CN" altLang="en-US" sz="1900" dirty="0" smtClean="0">
                <a:latin typeface="微软雅黑" panose="020B0503020204020204" pitchFamily="34" charset="-122"/>
                <a:ea typeface="微软雅黑" panose="020B0503020204020204" pitchFamily="34" charset="-122"/>
              </a:rPr>
              <a:t>世纪至</a:t>
            </a:r>
            <a:r>
              <a:rPr lang="en-US" altLang="zh-CN" sz="1900" dirty="0" smtClean="0">
                <a:latin typeface="微软雅黑" panose="020B0503020204020204" pitchFamily="34" charset="-122"/>
                <a:ea typeface="微软雅黑" panose="020B0503020204020204" pitchFamily="34" charset="-122"/>
              </a:rPr>
              <a:t>12</a:t>
            </a:r>
            <a:r>
              <a:rPr lang="zh-CN" altLang="en-US" sz="1900" dirty="0" smtClean="0">
                <a:latin typeface="微软雅黑" panose="020B0503020204020204" pitchFamily="34" charset="-122"/>
                <a:ea typeface="微软雅黑" panose="020B0503020204020204" pitchFamily="34" charset="-122"/>
              </a:rPr>
              <a:t>世纪间极为辉煌壮美、璀璨绚烂的篇章。晋祠是祭祀西周唐国诸侯姬虞的祠堂，创建于西周（公元前</a:t>
            </a:r>
            <a:r>
              <a:rPr lang="en-US" altLang="zh-CN" sz="1900" dirty="0" smtClean="0">
                <a:latin typeface="微软雅黑" panose="020B0503020204020204" pitchFamily="34" charset="-122"/>
                <a:ea typeface="微软雅黑" panose="020B0503020204020204" pitchFamily="34" charset="-122"/>
              </a:rPr>
              <a:t>11</a:t>
            </a:r>
            <a:r>
              <a:rPr lang="zh-CN" altLang="en-US" sz="1900" dirty="0" smtClean="0">
                <a:latin typeface="微软雅黑" panose="020B0503020204020204" pitchFamily="34" charset="-122"/>
                <a:ea typeface="微软雅黑" panose="020B0503020204020204" pitchFamily="34" charset="-122"/>
              </a:rPr>
              <a:t>世纪）。晋祠以大量的古建筑、雕塑、碑刻、壁画、古树名木，从不同的侧面反映了中国古代政治、经济、建筑、园林、雕塑、宗教、文化等诸多领域的发展变化，晋祠的历史、艺术、科学和鉴赏价值，使其成为古代宗祠与园林艺术相结合的且跨越的历史最长又最具代表性的唯一实例，也是中国古代文化和人类建筑艺术宝库中一份最珍贵的遗产。</a:t>
            </a:r>
            <a:endParaRPr lang="zh-CN" altLang="en-US" sz="1900" dirty="0">
              <a:latin typeface="微软雅黑" panose="020B0503020204020204" pitchFamily="34" charset="-122"/>
              <a:ea typeface="微软雅黑" panose="020B0503020204020204" pitchFamily="34" charset="-122"/>
            </a:endParaRPr>
          </a:p>
        </p:txBody>
      </p:sp>
      <p:pic>
        <p:nvPicPr>
          <p:cNvPr id="4" name="图片 3" descr="13782390924022766504.jpg"/>
          <p:cNvPicPr>
            <a:picLocks noChangeAspect="1"/>
          </p:cNvPicPr>
          <p:nvPr/>
        </p:nvPicPr>
        <p:blipFill>
          <a:blip r:embed="rId1" cstate="email"/>
          <a:stretch>
            <a:fillRect/>
          </a:stretch>
        </p:blipFill>
        <p:spPr>
          <a:xfrm>
            <a:off x="6228725" y="1485442"/>
            <a:ext cx="2816431" cy="337156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567103" y="940778"/>
            <a:ext cx="1344824" cy="439615"/>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作者简介</a:t>
            </a:r>
            <a:endPar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 name="矩形 2"/>
          <p:cNvSpPr/>
          <p:nvPr/>
        </p:nvSpPr>
        <p:spPr bwMode="auto">
          <a:xfrm>
            <a:off x="3152043" y="1741104"/>
            <a:ext cx="5825702" cy="4481566"/>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lstStyle/>
          <a:p>
            <a:pPr eaLnBrk="1" hangingPunct="1"/>
            <a:r>
              <a:rPr lang="zh-CN" altLang="en-US" sz="2000" dirty="0">
                <a:solidFill>
                  <a:schemeClr val="tx1"/>
                </a:solidFill>
                <a:latin typeface="微软雅黑" panose="020B0503020204020204" pitchFamily="34" charset="-122"/>
                <a:ea typeface="微软雅黑" panose="020B0503020204020204" pitchFamily="34" charset="-122"/>
              </a:rPr>
              <a:t>梁衡，著名学者、新闻理论家、作家。山西霍州人。</a:t>
            </a:r>
            <a:endParaRPr lang="zh-CN" altLang="en-US" sz="2000" dirty="0">
              <a:solidFill>
                <a:schemeClr val="tx1"/>
              </a:solidFill>
              <a:latin typeface="微软雅黑" panose="020B0503020204020204" pitchFamily="34" charset="-122"/>
              <a:ea typeface="微软雅黑" panose="020B0503020204020204" pitchFamily="34" charset="-122"/>
            </a:endParaRPr>
          </a:p>
          <a:p>
            <a:pPr eaLnBrk="1" hangingPunct="1"/>
            <a:endParaRPr lang="zh-CN" altLang="en-US" sz="2000" dirty="0">
              <a:solidFill>
                <a:schemeClr val="tx1"/>
              </a:solidFill>
              <a:latin typeface="微软雅黑" panose="020B0503020204020204" pitchFamily="34" charset="-122"/>
              <a:ea typeface="微软雅黑" panose="020B0503020204020204" pitchFamily="34" charset="-122"/>
            </a:endParaRPr>
          </a:p>
          <a:p>
            <a:pPr eaLnBrk="1" hangingPunct="1"/>
            <a:r>
              <a:rPr lang="en-US" altLang="zh-CN" sz="2000" dirty="0">
                <a:solidFill>
                  <a:schemeClr val="tx1"/>
                </a:solidFill>
                <a:latin typeface="微软雅黑" panose="020B0503020204020204" pitchFamily="34" charset="-122"/>
                <a:ea typeface="微软雅黑" panose="020B0503020204020204" pitchFamily="34" charset="-122"/>
              </a:rPr>
              <a:t>1946</a:t>
            </a:r>
            <a:r>
              <a:rPr lang="zh-CN" altLang="en-US" sz="2000" dirty="0">
                <a:solidFill>
                  <a:schemeClr val="tx1"/>
                </a:solidFill>
                <a:latin typeface="微软雅黑" panose="020B0503020204020204" pitchFamily="34" charset="-122"/>
                <a:ea typeface="微软雅黑" panose="020B0503020204020204" pitchFamily="34" charset="-122"/>
              </a:rPr>
              <a:t>年出生，</a:t>
            </a:r>
            <a:r>
              <a:rPr lang="en-US" altLang="zh-CN" sz="2000" dirty="0">
                <a:solidFill>
                  <a:schemeClr val="tx1"/>
                </a:solidFill>
                <a:latin typeface="微软雅黑" panose="020B0503020204020204" pitchFamily="34" charset="-122"/>
                <a:ea typeface="微软雅黑" panose="020B0503020204020204" pitchFamily="34" charset="-122"/>
              </a:rPr>
              <a:t>1968</a:t>
            </a:r>
            <a:r>
              <a:rPr lang="zh-CN" altLang="en-US" sz="2000" dirty="0">
                <a:solidFill>
                  <a:schemeClr val="tx1"/>
                </a:solidFill>
                <a:latin typeface="微软雅黑" panose="020B0503020204020204" pitchFamily="34" charset="-122"/>
                <a:ea typeface="微软雅黑" panose="020B0503020204020204" pitchFamily="34" charset="-122"/>
              </a:rPr>
              <a:t>年毕业于中国人民大学。历任</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内蒙古日报</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记者、</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光明日报</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记者、国家新闻出版署副署长，著名的新闻理论家、散文家、科普作家和政论家。曾荣获全国青年文学奖、赵树理文学奖、全国优秀科普作品奖和中宣部</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五个一</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工程奖等多种荣誉称号。</a:t>
            </a:r>
            <a:endParaRPr lang="zh-CN" altLang="en-US" sz="2000" dirty="0">
              <a:solidFill>
                <a:schemeClr val="tx1"/>
              </a:solidFill>
              <a:latin typeface="微软雅黑" panose="020B0503020204020204" pitchFamily="34" charset="-122"/>
              <a:ea typeface="微软雅黑" panose="020B0503020204020204" pitchFamily="34" charset="-122"/>
            </a:endParaRPr>
          </a:p>
          <a:p>
            <a:pPr eaLnBrk="1" hangingPunct="1"/>
            <a:endParaRPr lang="zh-CN" altLang="en-US" sz="2000" dirty="0">
              <a:solidFill>
                <a:schemeClr val="tx1"/>
              </a:solidFill>
              <a:latin typeface="微软雅黑" panose="020B0503020204020204" pitchFamily="34" charset="-122"/>
              <a:ea typeface="微软雅黑" panose="020B0503020204020204" pitchFamily="34" charset="-122"/>
            </a:endParaRPr>
          </a:p>
          <a:p>
            <a:pPr eaLnBrk="1" hangingPunct="1"/>
            <a:r>
              <a:rPr lang="zh-CN" altLang="en-US" sz="2000" dirty="0">
                <a:solidFill>
                  <a:schemeClr val="tx1"/>
                </a:solidFill>
                <a:latin typeface="微软雅黑" panose="020B0503020204020204" pitchFamily="34" charset="-122"/>
                <a:ea typeface="微软雅黑" panose="020B0503020204020204" pitchFamily="34" charset="-122"/>
              </a:rPr>
              <a:t>现任人民日报副总编辑、中国人民大学新闻学院博士生导师、中国作家协会全委会委员、中国记者协会全委会常务理事、人教版中小学教材总顾问。其代表作品</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没有新闻的角落</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新闻绿叶的脉络</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a:t>
            </a:r>
            <a:r>
              <a:rPr lang="en-US" altLang="zh-CN" sz="2000" dirty="0">
                <a:solidFill>
                  <a:schemeClr val="tx1"/>
                </a:solidFill>
                <a:latin typeface="微软雅黑" panose="020B0503020204020204" pitchFamily="34" charset="-122"/>
                <a:ea typeface="微软雅黑" panose="020B0503020204020204" pitchFamily="34" charset="-122"/>
              </a:rPr>
              <a:t>《</a:t>
            </a:r>
            <a:r>
              <a:rPr lang="zh-CN" altLang="en-US" sz="2000" dirty="0">
                <a:solidFill>
                  <a:schemeClr val="tx1"/>
                </a:solidFill>
                <a:latin typeface="微软雅黑" panose="020B0503020204020204" pitchFamily="34" charset="-122"/>
                <a:ea typeface="微软雅黑" panose="020B0503020204020204" pitchFamily="34" charset="-122"/>
              </a:rPr>
              <a:t>新闻原理的思考</a:t>
            </a:r>
            <a:r>
              <a:rPr lang="en-US" altLang="zh-CN" sz="2000" dirty="0" smtClean="0">
                <a:solidFill>
                  <a:schemeClr val="tx1"/>
                </a:solidFill>
                <a:latin typeface="微软雅黑" panose="020B0503020204020204" pitchFamily="34" charset="-122"/>
                <a:ea typeface="微软雅黑" panose="020B0503020204020204" pitchFamily="34" charset="-122"/>
              </a:rPr>
              <a:t>》</a:t>
            </a:r>
            <a:endParaRPr lang="en-US" altLang="zh-CN" sz="2000" dirty="0">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73006" y="1767139"/>
            <a:ext cx="2648408" cy="280486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11251" y="5289279"/>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 name="文本框 3"/>
          <p:cNvSpPr txBox="1">
            <a:spLocks noChangeArrowheads="1"/>
          </p:cNvSpPr>
          <p:nvPr/>
        </p:nvSpPr>
        <p:spPr bwMode="auto">
          <a:xfrm>
            <a:off x="335756" y="121126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000" b="1" dirty="0" smtClean="0">
                <a:solidFill>
                  <a:srgbClr val="000000"/>
                </a:solidFill>
                <a:latin typeface="微软雅黑" panose="020B0503020204020204" pitchFamily="34" charset="-122"/>
                <a:ea typeface="微软雅黑" panose="020B0503020204020204" pitchFamily="34" charset="-122"/>
              </a:rPr>
              <a:t>初读感知</a:t>
            </a:r>
            <a:endParaRPr lang="zh-CN" altLang="en-US" sz="2000" b="1" dirty="0" smtClean="0">
              <a:solidFill>
                <a:srgbClr val="000000"/>
              </a:solidFill>
              <a:latin typeface="微软雅黑" panose="020B0503020204020204" pitchFamily="34" charset="-122"/>
              <a:ea typeface="微软雅黑" panose="020B0503020204020204" pitchFamily="34" charset="-122"/>
            </a:endParaRPr>
          </a:p>
        </p:txBody>
      </p:sp>
      <p:sp>
        <p:nvSpPr>
          <p:cNvPr id="9217" name="Rectangle 1"/>
          <p:cNvSpPr>
            <a:spLocks noChangeArrowheads="1"/>
          </p:cNvSpPr>
          <p:nvPr/>
        </p:nvSpPr>
        <p:spPr bwMode="auto">
          <a:xfrm>
            <a:off x="941049" y="2030278"/>
            <a:ext cx="6540405"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、生自读课文，把字音读准，课文读顺。</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9218" name="Rectangle 2"/>
          <p:cNvSpPr>
            <a:spLocks noChangeArrowheads="1"/>
          </p:cNvSpPr>
          <p:nvPr/>
        </p:nvSpPr>
        <p:spPr bwMode="auto">
          <a:xfrm>
            <a:off x="918274" y="2910378"/>
            <a:ext cx="7382578"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、检查生字词和短语的认读情况。 </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333375"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径</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幽香远     草木萧疏     </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拾</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级登山  </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333375"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周</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柏             唐槐           </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左</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扭柏        </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333375"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细</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流脉脉     穿亭绕榭     </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冉</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冉不绝   </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333375"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偃</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如老妪负水            挺如壮士托天</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9217"/>
                                        </p:tgtEl>
                                        <p:attrNameLst>
                                          <p:attrName>style.visibility</p:attrName>
                                        </p:attrNameLst>
                                      </p:cBhvr>
                                      <p:to>
                                        <p:strVal val="visible"/>
                                      </p:to>
                                    </p:set>
                                    <p:animEffect transition="in" filter="strips(downLeft)">
                                      <p:cBhvr>
                                        <p:cTn id="7" dur="500"/>
                                        <p:tgtEl>
                                          <p:spTgt spid="921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strips(downLeft)">
                                      <p:cBhvr>
                                        <p:cTn id="12"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p:bldP spid="92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335756" y="121126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000" b="1" dirty="0" smtClean="0">
                <a:solidFill>
                  <a:srgbClr val="000000"/>
                </a:solidFill>
                <a:latin typeface="微软雅黑" panose="020B0503020204020204" pitchFamily="34" charset="-122"/>
                <a:ea typeface="微软雅黑" panose="020B0503020204020204" pitchFamily="34" charset="-122"/>
              </a:rPr>
              <a:t>走进晋祠</a:t>
            </a:r>
            <a:endParaRPr lang="zh-CN" altLang="en-US" sz="2000" b="1" dirty="0" smtClean="0">
              <a:solidFill>
                <a:srgbClr val="000000"/>
              </a:solidFill>
              <a:latin typeface="微软雅黑" panose="020B0503020204020204" pitchFamily="34" charset="-122"/>
              <a:ea typeface="微软雅黑" panose="020B0503020204020204" pitchFamily="34" charset="-122"/>
            </a:endParaRPr>
          </a:p>
        </p:txBody>
      </p:sp>
      <p:sp>
        <p:nvSpPr>
          <p:cNvPr id="3" name="矩形 2"/>
          <p:cNvSpPr/>
          <p:nvPr/>
        </p:nvSpPr>
        <p:spPr>
          <a:xfrm>
            <a:off x="749265" y="2402887"/>
            <a:ext cx="7590295" cy="3046988"/>
          </a:xfrm>
          <a:prstGeom prst="rect">
            <a:avLst/>
          </a:prstGeom>
        </p:spPr>
        <p:txBody>
          <a:bodyPr wrap="square">
            <a:spAutoFit/>
          </a:bodyPr>
          <a:lstStyle/>
          <a:p>
            <a:pPr>
              <a:lnSpc>
                <a:spcPct val="150000"/>
              </a:lnSpc>
            </a:pPr>
            <a:r>
              <a:rPr lang="zh-CN" altLang="en-US" sz="2400" dirty="0" smtClean="0">
                <a:latin typeface="微软雅黑" panose="020B0503020204020204" pitchFamily="34" charset="-122"/>
                <a:ea typeface="微软雅黑" panose="020B0503020204020204" pitchFamily="34" charset="-122"/>
              </a:rPr>
              <a:t>       </a:t>
            </a:r>
            <a:r>
              <a:rPr lang="zh-CN" altLang="en-US" sz="3200" dirty="0" smtClean="0">
                <a:latin typeface="微软雅黑" panose="020B0503020204020204" pitchFamily="34" charset="-122"/>
                <a:ea typeface="微软雅黑" panose="020B0503020204020204" pitchFamily="34" charset="-122"/>
              </a:rPr>
              <a:t>初读课文大家对晋祠有了许多了解。这只能算是“走近”了晋祠。接下来，我们还要“走进”晋祠，去感受这个拥有几千年文化的皇家园林独特的美。</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335756" y="121126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000" b="1" dirty="0" smtClean="0">
                <a:solidFill>
                  <a:srgbClr val="000000"/>
                </a:solidFill>
                <a:latin typeface="微软雅黑" panose="020B0503020204020204" pitchFamily="34" charset="-122"/>
                <a:ea typeface="微软雅黑" panose="020B0503020204020204" pitchFamily="34" charset="-122"/>
              </a:rPr>
              <a:t>走进晋祠</a:t>
            </a:r>
            <a:endParaRPr lang="zh-CN" altLang="en-US" sz="2000" b="1" dirty="0" smtClean="0">
              <a:solidFill>
                <a:srgbClr val="000000"/>
              </a:solidFill>
              <a:latin typeface="微软雅黑" panose="020B0503020204020204" pitchFamily="34" charset="-122"/>
              <a:ea typeface="微软雅黑" panose="020B0503020204020204" pitchFamily="34" charset="-122"/>
            </a:endParaRPr>
          </a:p>
        </p:txBody>
      </p:sp>
      <p:sp>
        <p:nvSpPr>
          <p:cNvPr id="3" name="Rectangle 1"/>
          <p:cNvSpPr>
            <a:spLocks noChangeArrowheads="1"/>
          </p:cNvSpPr>
          <p:nvPr/>
        </p:nvSpPr>
        <p:spPr bwMode="auto">
          <a:xfrm>
            <a:off x="335756" y="1591287"/>
            <a:ext cx="4324029"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晋祠依山傍水而建，这里的山美在哪呢？指名读第</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自然段，其他同学勾画感受晋祠山的美的句子。</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4" name="Rectangle 2"/>
          <p:cNvSpPr>
            <a:spLocks noChangeArrowheads="1"/>
          </p:cNvSpPr>
          <p:nvPr/>
        </p:nvSpPr>
        <p:spPr bwMode="auto">
          <a:xfrm>
            <a:off x="383582" y="4001506"/>
            <a:ext cx="4344205"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走近</a:t>
            </a: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走进</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巍巍的  长长的        </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心</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旷神怡</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pic>
        <p:nvPicPr>
          <p:cNvPr id="5" name="图片 4" descr="3312960475885400332.jpg"/>
          <p:cNvPicPr>
            <a:picLocks noChangeAspect="1"/>
          </p:cNvPicPr>
          <p:nvPr/>
        </p:nvPicPr>
        <p:blipFill>
          <a:blip r:embed="rId1" cstate="email"/>
          <a:stretch>
            <a:fillRect/>
          </a:stretch>
        </p:blipFill>
        <p:spPr>
          <a:xfrm>
            <a:off x="4812223" y="1317758"/>
            <a:ext cx="4140549" cy="44180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trips(down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335756" y="121126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000" b="1" dirty="0" smtClean="0">
                <a:solidFill>
                  <a:srgbClr val="000000"/>
                </a:solidFill>
                <a:latin typeface="微软雅黑" panose="020B0503020204020204" pitchFamily="34" charset="-122"/>
                <a:ea typeface="微软雅黑" panose="020B0503020204020204" pitchFamily="34" charset="-122"/>
              </a:rPr>
              <a:t>走进晋祠</a:t>
            </a:r>
            <a:endParaRPr lang="zh-CN" altLang="en-US" sz="2000" b="1" dirty="0" smtClean="0">
              <a:solidFill>
                <a:srgbClr val="000000"/>
              </a:solidFill>
              <a:latin typeface="微软雅黑" panose="020B0503020204020204" pitchFamily="34" charset="-122"/>
              <a:ea typeface="微软雅黑" panose="020B0503020204020204" pitchFamily="34" charset="-122"/>
            </a:endParaRPr>
          </a:p>
        </p:txBody>
      </p:sp>
      <p:sp>
        <p:nvSpPr>
          <p:cNvPr id="3073" name="Rectangle 1"/>
          <p:cNvSpPr>
            <a:spLocks noChangeArrowheads="1"/>
          </p:cNvSpPr>
          <p:nvPr/>
        </p:nvSpPr>
        <p:spPr bwMode="auto">
          <a:xfrm>
            <a:off x="430078" y="1766806"/>
            <a:ext cx="4648160" cy="175432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如果说，山是地之魂，那么树则是地之灵。晋祠的树又美在哪儿呢？生默读第</a:t>
            </a:r>
            <a:r>
              <a:rPr kumimoji="0" lang="en-US" altLang="zh-CN"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自然段。</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3074" name="Rectangle 2"/>
          <p:cNvSpPr>
            <a:spLocks noChangeArrowheads="1"/>
          </p:cNvSpPr>
          <p:nvPr/>
        </p:nvSpPr>
        <p:spPr bwMode="auto">
          <a:xfrm>
            <a:off x="335756" y="4098000"/>
            <a:ext cx="4742482" cy="120032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走</a:t>
            </a:r>
            <a:r>
              <a:rPr kumimoji="0" lang="zh-CN"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近</a:t>
            </a: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走</a:t>
            </a: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进</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古老苍劲  造型奇特    </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幽</a:t>
            </a:r>
            <a:r>
              <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静、典雅</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pic>
        <p:nvPicPr>
          <p:cNvPr id="5" name="图片 4" descr="295_17992_d8f3ac8d5eb95e8.jpg"/>
          <p:cNvPicPr>
            <a:picLocks noChangeAspect="1"/>
          </p:cNvPicPr>
          <p:nvPr/>
        </p:nvPicPr>
        <p:blipFill>
          <a:blip r:embed="rId1" cstate="email"/>
          <a:stretch>
            <a:fillRect/>
          </a:stretch>
        </p:blipFill>
        <p:spPr>
          <a:xfrm>
            <a:off x="5207431" y="1159361"/>
            <a:ext cx="3359258" cy="52956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73"/>
                                        </p:tgtEl>
                                        <p:attrNameLst>
                                          <p:attrName>style.visibility</p:attrName>
                                        </p:attrNameLst>
                                      </p:cBhvr>
                                      <p:to>
                                        <p:strVal val="visible"/>
                                      </p:to>
                                    </p:set>
                                    <p:anim calcmode="lin" valueType="num">
                                      <p:cBhvr>
                                        <p:cTn id="7" dur="500" fill="hold"/>
                                        <p:tgtEl>
                                          <p:spTgt spid="3073"/>
                                        </p:tgtEl>
                                        <p:attrNameLst>
                                          <p:attrName>ppt_w</p:attrName>
                                        </p:attrNameLst>
                                      </p:cBhvr>
                                      <p:tavLst>
                                        <p:tav tm="0">
                                          <p:val>
                                            <p:fltVal val="0"/>
                                          </p:val>
                                        </p:tav>
                                        <p:tav tm="100000">
                                          <p:val>
                                            <p:strVal val="#ppt_w"/>
                                          </p:val>
                                        </p:tav>
                                      </p:tavLst>
                                    </p:anim>
                                    <p:anim calcmode="lin" valueType="num">
                                      <p:cBhvr>
                                        <p:cTn id="8" dur="500" fill="hold"/>
                                        <p:tgtEl>
                                          <p:spTgt spid="3073"/>
                                        </p:tgtEl>
                                        <p:attrNameLst>
                                          <p:attrName>ppt_h</p:attrName>
                                        </p:attrNameLst>
                                      </p:cBhvr>
                                      <p:tavLst>
                                        <p:tav tm="0">
                                          <p:val>
                                            <p:fltVal val="0"/>
                                          </p:val>
                                        </p:tav>
                                        <p:tav tm="100000">
                                          <p:val>
                                            <p:strVal val="#ppt_h"/>
                                          </p:val>
                                        </p:tav>
                                      </p:tavLst>
                                    </p:anim>
                                    <p:animEffect transition="in" filter="fade">
                                      <p:cBhvr>
                                        <p:cTn id="9" dur="500"/>
                                        <p:tgtEl>
                                          <p:spTgt spid="3073"/>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strips(downLeft)">
                                      <p:cBhvr>
                                        <p:cTn id="14"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p:bldP spid="307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
          <p:cNvSpPr txBox="1">
            <a:spLocks noChangeArrowheads="1"/>
          </p:cNvSpPr>
          <p:nvPr/>
        </p:nvSpPr>
        <p:spPr bwMode="auto">
          <a:xfrm>
            <a:off x="417122" y="139724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000" b="1" dirty="0" smtClean="0">
                <a:solidFill>
                  <a:srgbClr val="000000"/>
                </a:solidFill>
                <a:latin typeface="微软雅黑" panose="020B0503020204020204" pitchFamily="34" charset="-122"/>
                <a:ea typeface="微软雅黑" panose="020B0503020204020204" pitchFamily="34" charset="-122"/>
              </a:rPr>
              <a:t>走进晋祠</a:t>
            </a:r>
            <a:endParaRPr lang="zh-CN" altLang="en-US" sz="2000" b="1" dirty="0" smtClean="0">
              <a:solidFill>
                <a:srgbClr val="000000"/>
              </a:solidFill>
              <a:latin typeface="微软雅黑" panose="020B0503020204020204" pitchFamily="34" charset="-122"/>
              <a:ea typeface="微软雅黑" panose="020B0503020204020204" pitchFamily="34" charset="-122"/>
            </a:endParaRPr>
          </a:p>
        </p:txBody>
      </p:sp>
      <p:sp>
        <p:nvSpPr>
          <p:cNvPr id="5" name="矩形 4"/>
          <p:cNvSpPr/>
          <p:nvPr/>
        </p:nvSpPr>
        <p:spPr>
          <a:xfrm>
            <a:off x="406832" y="2021938"/>
            <a:ext cx="4438300" cy="2862322"/>
          </a:xfrm>
          <a:prstGeom prst="rect">
            <a:avLst/>
          </a:prstGeom>
        </p:spPr>
        <p:txBody>
          <a:bodyPr wrap="square">
            <a:spAutoFit/>
          </a:bodyPr>
          <a:lstStyle/>
          <a:p>
            <a:pPr>
              <a:lnSpc>
                <a:spcPct val="150000"/>
              </a:lnSpc>
            </a:pPr>
            <a:r>
              <a:rPr lang="zh-CN" altLang="en-US" sz="2400" dirty="0" smtClean="0">
                <a:latin typeface="微软雅黑" panose="020B0503020204020204" pitchFamily="34" charset="-122"/>
                <a:ea typeface="微软雅黑" panose="020B0503020204020204" pitchFamily="34" charset="-122"/>
              </a:rPr>
              <a:t>       同学们，晋祠的美，在山，在树，在水</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晋祠的山带给我们变化的美，晋祠的树带给我们永恒的美，那晋祠的水又会给我们怎样的感受呢？</a:t>
            </a:r>
            <a:endParaRPr lang="zh-CN" altLang="en-US" sz="2400" dirty="0">
              <a:latin typeface="微软雅黑" panose="020B0503020204020204" pitchFamily="34" charset="-122"/>
              <a:ea typeface="微软雅黑" panose="020B0503020204020204" pitchFamily="34" charset="-122"/>
            </a:endParaRPr>
          </a:p>
        </p:txBody>
      </p:sp>
      <p:sp>
        <p:nvSpPr>
          <p:cNvPr id="6" name="矩形 5"/>
          <p:cNvSpPr/>
          <p:nvPr/>
        </p:nvSpPr>
        <p:spPr>
          <a:xfrm>
            <a:off x="1216930" y="5201323"/>
            <a:ext cx="2339102" cy="461665"/>
          </a:xfrm>
          <a:prstGeom prst="rect">
            <a:avLst/>
          </a:prstGeom>
        </p:spPr>
        <p:txBody>
          <a:bodyPr wrap="none">
            <a:spAutoFit/>
          </a:bodyPr>
          <a:lstStyle/>
          <a:p>
            <a:r>
              <a:rPr lang="zh-CN" altLang="en-US" sz="2400" dirty="0" smtClean="0">
                <a:latin typeface="微软雅黑" panose="020B0503020204020204" pitchFamily="34" charset="-122"/>
                <a:ea typeface="微软雅黑" panose="020B0503020204020204" pitchFamily="34" charset="-122"/>
              </a:rPr>
              <a:t>多、清、静、柔</a:t>
            </a:r>
            <a:endParaRPr lang="zh-CN" altLang="en-US" sz="2400" dirty="0">
              <a:latin typeface="微软雅黑" panose="020B0503020204020204" pitchFamily="34" charset="-122"/>
              <a:ea typeface="微软雅黑" panose="020B0503020204020204" pitchFamily="34" charset="-122"/>
            </a:endParaRPr>
          </a:p>
        </p:txBody>
      </p:sp>
      <p:pic>
        <p:nvPicPr>
          <p:cNvPr id="7" name="图片 6" descr="5d26e5de5c58489c9ec8ce084c967a21_metal.jpg"/>
          <p:cNvPicPr>
            <a:picLocks noChangeAspect="1"/>
          </p:cNvPicPr>
          <p:nvPr/>
        </p:nvPicPr>
        <p:blipFill>
          <a:blip r:embed="rId1"/>
          <a:stretch>
            <a:fillRect/>
          </a:stretch>
        </p:blipFill>
        <p:spPr>
          <a:xfrm>
            <a:off x="4976055" y="1797353"/>
            <a:ext cx="3999725" cy="36033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trips(downLeft)">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a:spLocks noChangeArrowheads="1"/>
          </p:cNvSpPr>
          <p:nvPr/>
        </p:nvSpPr>
        <p:spPr bwMode="auto">
          <a:xfrm>
            <a:off x="335756" y="121126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000" b="1" dirty="0" smtClean="0">
                <a:solidFill>
                  <a:srgbClr val="000000"/>
                </a:solidFill>
                <a:latin typeface="微软雅黑" panose="020B0503020204020204" pitchFamily="34" charset="-122"/>
                <a:ea typeface="微软雅黑" panose="020B0503020204020204" pitchFamily="34" charset="-122"/>
              </a:rPr>
              <a:t>总结升华</a:t>
            </a:r>
            <a:endParaRPr lang="zh-CN" altLang="en-US" sz="2000" b="1" dirty="0" smtClean="0">
              <a:solidFill>
                <a:srgbClr val="000000"/>
              </a:solidFill>
              <a:latin typeface="微软雅黑" panose="020B0503020204020204" pitchFamily="34" charset="-122"/>
              <a:ea typeface="微软雅黑" panose="020B0503020204020204" pitchFamily="34" charset="-122"/>
            </a:endParaRPr>
          </a:p>
        </p:txBody>
      </p:sp>
      <p:sp>
        <p:nvSpPr>
          <p:cNvPr id="3" name="矩形 2"/>
          <p:cNvSpPr/>
          <p:nvPr/>
        </p:nvSpPr>
        <p:spPr>
          <a:xfrm>
            <a:off x="4165833" y="2008252"/>
            <a:ext cx="4479401" cy="3970318"/>
          </a:xfrm>
          <a:prstGeom prst="rect">
            <a:avLst/>
          </a:prstGeom>
        </p:spPr>
        <p:txBody>
          <a:bodyPr wrap="square">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美丽的晋祠</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采用说明、描写相结合的方法，以洗练传神的语言介绍了晋祠自然风景“三美”的特征及园中小品的独具匠心，名人题咏的词工句丽，表达了作者热爱大自然，热爱祖国大好河山的思想感情</a:t>
            </a:r>
            <a:r>
              <a:rPr lang="zh-CN" altLang="en-US" sz="2400" dirty="0" smtClean="0">
                <a:latin typeface="微软雅黑" panose="020B0503020204020204" pitchFamily="34" charset="-122"/>
                <a:ea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655026" y="2150756"/>
            <a:ext cx="3075995" cy="318137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1988</Words>
  <Application>WPS 演示</Application>
  <PresentationFormat>全屏显示(4:3)</PresentationFormat>
  <Paragraphs>66</Paragraphs>
  <Slides>9</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vt:i4>
      </vt:variant>
    </vt:vector>
  </HeadingPairs>
  <TitlesOfParts>
    <vt:vector size="19" baseType="lpstr">
      <vt:lpstr>Arial</vt:lpstr>
      <vt:lpstr>宋体</vt:lpstr>
      <vt:lpstr>Wingdings</vt:lpstr>
      <vt:lpstr>微软雅黑</vt:lpstr>
      <vt:lpstr>Calibri Light</vt:lpstr>
      <vt:lpstr>Calibri</vt:lpstr>
      <vt:lpstr>Times New Roman</vt:lpstr>
      <vt:lpstr>Arial</vt:lpstr>
      <vt:lpstr>Arial Unicode MS</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Administrator</cp:lastModifiedBy>
  <cp:revision>46</cp:revision>
  <dcterms:created xsi:type="dcterms:W3CDTF">2013-07-01T03:05:00Z</dcterms:created>
  <dcterms:modified xsi:type="dcterms:W3CDTF">2021-04-13T08:36:58Z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9AD7242B76D44A4EBE7CB74B069E2AA5</vt:lpwstr>
  </property>
</Properties>
</file>