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23" r:id="rId2"/>
    <p:sldId id="1012" r:id="rId3"/>
    <p:sldId id="1033" r:id="rId4"/>
    <p:sldId id="1035" r:id="rId5"/>
    <p:sldId id="1003" r:id="rId6"/>
    <p:sldId id="1029" r:id="rId7"/>
    <p:sldId id="1013" r:id="rId8"/>
    <p:sldId id="1036" r:id="rId9"/>
    <p:sldId id="1030" r:id="rId10"/>
    <p:sldId id="1032" r:id="rId11"/>
    <p:sldId id="1034" r:id="rId12"/>
    <p:sldId id="1025" r:id="rId13"/>
  </p:sldIdLst>
  <p:sldSz cx="9144000" cy="5143500" type="screen16x9"/>
  <p:notesSz cx="6858000" cy="9144000"/>
  <p:embeddedFontLst>
    <p:embeddedFont>
      <p:font typeface="华文楷体" pitchFamily="2" charset="-122"/>
      <p:regular r:id="rId16"/>
    </p:embeddedFont>
    <p:embeddedFont>
      <p:font typeface="Wingdings 2" pitchFamily="18" charset="2"/>
      <p:regular r:id="rId17"/>
    </p:embeddedFont>
    <p:embeddedFont>
      <p:font typeface="隶书" pitchFamily="49" charset="-122"/>
      <p:regular r:id="rId18"/>
    </p:embeddedFont>
    <p:embeddedFont>
      <p:font typeface="Franklin Gothic Medium" pitchFamily="34" charset="0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Franklin Gothic Book" pitchFamily="34" charset="0"/>
      <p:regular r:id="rId25"/>
      <p:italic r:id="rId26"/>
    </p:embeddedFont>
    <p:embeddedFont>
      <p:font typeface="汉语拼音" pitchFamily="34" charset="0"/>
      <p:regular r:id="rId27"/>
    </p:embeddedFont>
    <p:embeddedFont>
      <p:font typeface="黑体" pitchFamily="49" charset="-122"/>
      <p:regular r:id="rId2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6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41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86" d="100"/>
          <a:sy n="86" d="100"/>
        </p:scale>
        <p:origin x="-1140" y="-516"/>
      </p:cViewPr>
      <p:guideLst>
        <p:guide orient="horz" pos="3162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1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332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670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42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429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156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12/29/2019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景阳冈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&#22909;&#27721;&#27468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571604" y="1503356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1500166" y="71753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6.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景阳冈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715766"/>
            <a:ext cx="25527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>
            <a:hlinkClick r:id="rId4" action="ppaction://hlinkfile"/>
          </p:cNvPr>
          <p:cNvSpPr txBox="1"/>
          <p:nvPr/>
        </p:nvSpPr>
        <p:spPr>
          <a:xfrm>
            <a:off x="6507480" y="2275205"/>
            <a:ext cx="1119505" cy="3067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播放主题曲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了解喝酒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14"/>
            <a:ext cx="800105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）从这部分课文能了解到什么？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3926" y="1645533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①武松进店饮酒，不听劝告，执意过冈。②武松豪放、倔强的性格。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3995" y="2726690"/>
            <a:ext cx="866648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FF"/>
                </a:solidFill>
                <a:ea typeface="宋体" panose="02010600030101010101" pitchFamily="2" charset="-122"/>
              </a:rPr>
              <a:t>（2）课文是怎样表现武松豪放、倔强性格的</a:t>
            </a:r>
            <a:r>
              <a:rPr lang="zh-CN" sz="36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？</a:t>
            </a:r>
            <a:endParaRPr lang="zh-CN" sz="3600" b="0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083918"/>
            <a:ext cx="784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srgbClr val="FF00FF"/>
                </a:solidFill>
                <a:ea typeface="宋体" panose="02010600030101010101" pitchFamily="2" charset="-122"/>
              </a:rPr>
              <a:t>通过语言描写来表现人物性格。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0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2347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教师小结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360" y="627534"/>
            <a:ext cx="8001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是武松在酒店饮酒时及饮完酒后与店家说的一些话，表现其豪放、倔强的性格。后来，当店家好心劝阻他不要独自晚上过冈、以防猛虎伤害时，武松更是出语豪壮，一连两个“不怕”把武松浑身是胆的英雄形象表现得淋漓尽致。这种性格为下文他勇猛打虎的行为做了铺垫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214428"/>
            <a:ext cx="8572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比一比，再组词。</a:t>
            </a:r>
          </a:p>
          <a:p>
            <a:r>
              <a:rPr lang="zh-CN" altLang="en-US" sz="3600" dirty="0" smtClean="0"/>
              <a:t>冈（        ）几（        ）旁（         ） </a:t>
            </a:r>
            <a:endParaRPr lang="en-US" altLang="zh-CN" sz="3600" dirty="0" smtClean="0"/>
          </a:p>
          <a:p>
            <a:r>
              <a:rPr lang="zh-CN" altLang="en-US" sz="3600" dirty="0" smtClean="0"/>
              <a:t>钢（        ）讥（        ）榜（         ）</a:t>
            </a:r>
          </a:p>
          <a:p>
            <a:r>
              <a:rPr lang="zh-CN" altLang="en-US" sz="3600" dirty="0" smtClean="0"/>
              <a:t>刚（        ）叽（        ）傍（         ）</a:t>
            </a:r>
            <a:endParaRPr lang="en-US" altLang="zh-CN" sz="3600" dirty="0" smtClean="0"/>
          </a:p>
          <a:p>
            <a:r>
              <a:rPr lang="zh-CN" altLang="en-US" sz="3600" dirty="0" smtClean="0"/>
              <a:t>纲（        ）饥（        ）膀（          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3608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山冈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228371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钢铁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115616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刚才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336383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纲领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3347864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几个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3347864" y="228371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讥笑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叽叽</a:t>
            </a:r>
            <a:endParaRPr lang="zh-CN" altLang="en-US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3347864" y="343584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饥饿</a:t>
            </a:r>
            <a:endParaRPr lang="zh-CN" alt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5652120" y="170765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旁边</a:t>
            </a:r>
            <a:endParaRPr lang="zh-CN" altLang="en-US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5724128" y="2283718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榜文</a:t>
            </a:r>
            <a:endParaRPr lang="zh-CN" altLang="en-US" sz="3600" dirty="0"/>
          </a:p>
        </p:txBody>
      </p:sp>
      <p:sp>
        <p:nvSpPr>
          <p:cNvPr id="19" name="TextBox 18"/>
          <p:cNvSpPr txBox="1"/>
          <p:nvPr/>
        </p:nvSpPr>
        <p:spPr>
          <a:xfrm>
            <a:off x="5652120" y="2859782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傍晚</a:t>
            </a:r>
            <a:endParaRPr lang="zh-CN" altLang="en-US" sz="3600" dirty="0"/>
          </a:p>
        </p:txBody>
      </p:sp>
      <p:sp>
        <p:nvSpPr>
          <p:cNvPr id="20" name="TextBox 19"/>
          <p:cNvSpPr txBox="1"/>
          <p:nvPr/>
        </p:nvSpPr>
        <p:spPr>
          <a:xfrm>
            <a:off x="5724128" y="343584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膀子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75606"/>
            <a:ext cx="6087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这是哪部电视剧的主题曲 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2139702"/>
            <a:ext cx="5292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这是电视剧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的主题曲。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363838"/>
            <a:ext cx="529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你们看过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吗？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 descr="https://timgsa.baidu.com/timg?image&amp;quality=80&amp;size=b9999_10000&amp;sec=1573558764383&amp;di=bdc449e8b4777717592b7c4433ab6205&amp;imgtype=0&amp;src=http%3A%2F%2Fa3.att.hudong.com%2F02%2F95%2F171000000005811292569582262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120" y="1491630"/>
            <a:ext cx="2540500" cy="254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75606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是明代著名小说，又名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水浒全传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忠义水浒传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，约成书于元末明初。成书以前，宋江等三十六人的起义事迹，就已经在民间广泛传颂。施耐庵在此基础上，进行了整理加工和艺术的再创造。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75606"/>
            <a:ext cx="850112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长于语言技巧和描写人物的笔法。它的语言平实朴素、准确、洗练而生动，富于浓烈的生活气息和鲜明的个性。在描写人物上，粗笔浓墨，色彩绚烂，酣畅淋漓，神情面貌如见其人。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923678"/>
            <a:ext cx="7454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施耐庵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1296-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约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1370)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，原名彦端，字肇瑞，号子安，别号耐庵。泰州兴化人。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补充资料</a:t>
            </a: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景阳冈：位于山东省聊城阳谷县城东16公里处的张秋镇境内，为《水浒传》描述的武松打虎故地。据史书记载，这一带沙丘起伏，莽草无涯，古木参天，野兽出没，有九岭十八垌堆之称。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374" y="1635646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倚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箸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绰   擒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踉   跄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斤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胯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霹   雳   咆   哮   锤   泊   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1226538"/>
            <a:ext cx="78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qín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3606" y="2334821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liàng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7904" y="233656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qiàng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4048" y="2333012"/>
            <a:ext cx="910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jīn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93288" y="233656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kuà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61800" y="3435846"/>
            <a:ext cx="765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pī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61478" y="3435846"/>
            <a:ext cx="437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lì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7892" y="3435846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páo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9152" y="343584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xiào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84168" y="343584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chuí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08304" y="3435846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pō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2814340" y="123508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yǐ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3861040" y="123508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zhù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TextBox 5"/>
          <p:cNvSpPr txBox="1"/>
          <p:nvPr/>
        </p:nvSpPr>
        <p:spPr>
          <a:xfrm>
            <a:off x="4788024" y="1253817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chāo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1997427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冈  饥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碟  斤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俺  榜  杖  申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9738" y="156363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gāng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7744" y="1563638"/>
            <a:ext cx="469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jī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156363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bǎng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1563638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zhàng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68344" y="156363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shēn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49340" y="3003798"/>
            <a:ext cx="702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jié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3415870"/>
            <a:ext cx="7204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兼  勿  拖  悉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坠  膛  截   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6210" y="3026917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jiān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99572" y="3026917"/>
            <a:ext cx="710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wù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800" y="3026917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tuō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7892" y="3026917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6" y="3026917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zhuì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2120" y="300379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táng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3068952" y="1563638"/>
            <a:ext cx="719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dié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4860032" y="156363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ǎn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3883042" y="1616482"/>
            <a:ext cx="904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jīn</a:t>
            </a:r>
            <a:endParaRPr lang="zh-CN" altLang="en-US" sz="2800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7614"/>
            <a:ext cx="8429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1,2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自然段：武松进店饮酒，不听劝告，执意过冈。</a:t>
            </a:r>
          </a:p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3,4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自然段：武松不听劝告，执意上冈。</a:t>
            </a:r>
          </a:p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5,6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自然段：武松赤手空拳打死打虎。</a:t>
            </a:r>
          </a:p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自然段：武松打虎后下冈。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506</Words>
  <Application>Microsoft Office PowerPoint</Application>
  <PresentationFormat>全屏显示(16:9)</PresentationFormat>
  <Paragraphs>87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华文楷体</vt:lpstr>
      <vt:lpstr>Wingdings 2</vt:lpstr>
      <vt:lpstr>隶书</vt:lpstr>
      <vt:lpstr>Franklin Gothic Medium</vt:lpstr>
      <vt:lpstr>Calibri</vt:lpstr>
      <vt:lpstr>Franklin Gothic Book</vt:lpstr>
      <vt:lpstr>汉语拼音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2019-12-29T03:38:29Z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