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1404" r:id="rId2"/>
    <p:sldId id="523" r:id="rId3"/>
    <p:sldId id="1434" r:id="rId4"/>
    <p:sldId id="1405" r:id="rId5"/>
    <p:sldId id="632" r:id="rId6"/>
    <p:sldId id="1224" r:id="rId7"/>
    <p:sldId id="1402" r:id="rId8"/>
    <p:sldId id="1420" r:id="rId9"/>
    <p:sldId id="1419" r:id="rId10"/>
    <p:sldId id="1382" r:id="rId11"/>
    <p:sldId id="923" r:id="rId12"/>
    <p:sldId id="1422" r:id="rId13"/>
    <p:sldId id="1423" r:id="rId14"/>
    <p:sldId id="1424" r:id="rId15"/>
    <p:sldId id="928" r:id="rId16"/>
    <p:sldId id="1425" r:id="rId17"/>
    <p:sldId id="1280" r:id="rId18"/>
    <p:sldId id="1426" r:id="rId19"/>
    <p:sldId id="1384" r:id="rId20"/>
    <p:sldId id="1406" r:id="rId21"/>
    <p:sldId id="1312" r:id="rId22"/>
    <p:sldId id="1385" r:id="rId23"/>
    <p:sldId id="1386" r:id="rId24"/>
    <p:sldId id="1387" r:id="rId25"/>
    <p:sldId id="941" r:id="rId26"/>
    <p:sldId id="1435" r:id="rId27"/>
    <p:sldId id="981" r:id="rId28"/>
    <p:sldId id="1117" r:id="rId29"/>
    <p:sldId id="1407" r:id="rId30"/>
    <p:sldId id="1118" r:id="rId31"/>
    <p:sldId id="1428" r:id="rId32"/>
    <p:sldId id="1120" r:id="rId33"/>
    <p:sldId id="1121" r:id="rId34"/>
    <p:sldId id="1430" r:id="rId35"/>
    <p:sldId id="1388" r:id="rId36"/>
    <p:sldId id="1288" r:id="rId37"/>
    <p:sldId id="1289" r:id="rId38"/>
    <p:sldId id="1408" r:id="rId39"/>
    <p:sldId id="1393" r:id="rId40"/>
    <p:sldId id="1394" r:id="rId41"/>
    <p:sldId id="1431" r:id="rId42"/>
    <p:sldId id="1432" r:id="rId43"/>
    <p:sldId id="1398" r:id="rId44"/>
    <p:sldId id="1410" r:id="rId45"/>
    <p:sldId id="1409" r:id="rId46"/>
    <p:sldId id="1436" r:id="rId47"/>
    <p:sldId id="1411" r:id="rId48"/>
    <p:sldId id="1412" r:id="rId49"/>
    <p:sldId id="1413" r:id="rId50"/>
    <p:sldId id="1414" r:id="rId51"/>
    <p:sldId id="1415" r:id="rId52"/>
    <p:sldId id="1416" r:id="rId53"/>
    <p:sldId id="1292" r:id="rId54"/>
    <p:sldId id="1390" r:id="rId55"/>
    <p:sldId id="1396" r:id="rId56"/>
    <p:sldId id="1397" r:id="rId57"/>
    <p:sldId id="1399" r:id="rId58"/>
    <p:sldId id="1004" r:id="rId59"/>
    <p:sldId id="1216" r:id="rId60"/>
    <p:sldId id="1392" r:id="rId61"/>
    <p:sldId id="1433" r:id="rId62"/>
    <p:sldId id="1395" r:id="rId63"/>
    <p:sldId id="1213" r:id="rId64"/>
    <p:sldId id="1400" r:id="rId65"/>
    <p:sldId id="1401" r:id="rId66"/>
    <p:sldId id="1007" r:id="rId6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70"/>
      <p:bold r:id="rId71"/>
      <p:italic r:id="rId72"/>
      <p:boldItalic r:id="rId73"/>
    </p:embeddedFont>
    <p:embeddedFont>
      <p:font typeface="Tahoma" panose="020B0604030504040204" pitchFamily="34" charset="0"/>
      <p:regular r:id="rId74"/>
      <p:bold r:id="rId75"/>
    </p:embeddedFont>
    <p:embeddedFont>
      <p:font typeface="微软雅黑" panose="020B0503020204020204" pitchFamily="34" charset="-122"/>
      <p:regular r:id="rId76"/>
      <p:bold r:id="rId77"/>
    </p:embeddedFont>
    <p:embeddedFont>
      <p:font typeface="华文楷体" panose="02010600040101010101" pitchFamily="2" charset="-122"/>
      <p:regular r:id="rId78"/>
    </p:embeddedFont>
    <p:embeddedFont>
      <p:font typeface="汉语拼音" panose="020B0604020202020204" pitchFamily="34" charset="0"/>
      <p:regular r:id="rId79"/>
    </p:embeddedFont>
    <p:embeddedFont>
      <p:font typeface="黑体" panose="02010609060101010101" pitchFamily="49" charset="-122"/>
      <p:regular r:id="rId80"/>
    </p:embeddedFont>
    <p:embeddedFont>
      <p:font typeface="YouYuan" panose="02010509060101010101" pitchFamily="49" charset="-122"/>
      <p:regular r:id="rId81"/>
    </p:embeddedFont>
    <p:embeddedFont>
      <p:font typeface="楷体" panose="02010609060101010101" pitchFamily="49" charset="-122"/>
      <p:regular r:id="rId82"/>
    </p:embeddedFont>
    <p:embeddedFont>
      <p:font typeface="仿宋" panose="02010609060101010101" pitchFamily="49" charset="-122"/>
      <p:regular r:id="rId8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679">
          <p15:clr>
            <a:srgbClr val="A4A3A4"/>
          </p15:clr>
        </p15:guide>
        <p15:guide id="2" pos="168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53">
          <p15:clr>
            <a:srgbClr val="A4A3A4"/>
          </p15:clr>
        </p15:guide>
        <p15:guide id="2" pos="22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4325D9"/>
    <a:srgbClr val="FFFFCC"/>
    <a:srgbClr val="FFFF99"/>
    <a:srgbClr val="CCFFCC"/>
    <a:srgbClr val="CCFFFF"/>
    <a:srgbClr val="FF0000"/>
    <a:srgbClr val="0066CC"/>
    <a:srgbClr val="FF66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90" d="100"/>
          <a:sy n="90" d="100"/>
        </p:scale>
        <p:origin x="-894" y="-492"/>
      </p:cViewPr>
      <p:guideLst>
        <p:guide orient="horz" pos="2679"/>
        <p:guide pos="16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53"/>
        <p:guide pos="225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font" Target="fonts/font7.fntdata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5.fntdata"/><Relationship Id="rId79" Type="http://schemas.openxmlformats.org/officeDocument/2006/relationships/font" Target="fonts/font10.fntdata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13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77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openxmlformats.org/officeDocument/2006/relationships/font" Target="fonts/font11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font" Target="fonts/font6.fntdata"/><Relationship Id="rId83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openxmlformats.org/officeDocument/2006/relationships/font" Target="fonts/font9.fntdata"/><Relationship Id="rId81" Type="http://schemas.openxmlformats.org/officeDocument/2006/relationships/font" Target="fonts/font12.fntdata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983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33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286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18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33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2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兰箩婆糕饼浸尤缠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9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兰箩婆糕饼浸尤缠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566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656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80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43305" y="4227830"/>
            <a:ext cx="914400" cy="914400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81807" y="78140"/>
            <a:ext cx="9829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6  </a:t>
            </a:r>
            <a:r>
              <a:rPr kumimoji="1" lang="zh-CN" altLang="zh-CN" sz="1400" b="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景阳冈</a:t>
            </a: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708621" y="4831804"/>
            <a:ext cx="10609213" cy="476250"/>
            <a:chOff x="-708621" y="4831804"/>
            <a:chExt cx="10609213" cy="476250"/>
          </a:xfrm>
        </p:grpSpPr>
        <p:pic>
          <p:nvPicPr>
            <p:cNvPr id="2052" name="Picture 4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08621" y="4831804"/>
              <a:ext cx="7008813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4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1779" y="4831804"/>
              <a:ext cx="7008813" cy="47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 descr="http://pic.51yuansu.com/pic3/cover/02/85/74/5a61dabe35b65_610.jp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245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723878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0879;.mp4" TargetMode="External"/><Relationship Id="rId13" Type="http://schemas.openxmlformats.org/officeDocument/2006/relationships/hyperlink" Target="&#29983;&#23383;&#35270;&#39057;/&#30003;.mp4" TargetMode="External"/><Relationship Id="rId18" Type="http://schemas.openxmlformats.org/officeDocument/2006/relationships/hyperlink" Target="&#29983;&#23383;&#35270;&#39057;/&#22368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39269;.mp4" TargetMode="External"/><Relationship Id="rId12" Type="http://schemas.openxmlformats.org/officeDocument/2006/relationships/hyperlink" Target="&#29983;&#23383;&#35270;&#39057;/&#26454;.mp4" TargetMode="External"/><Relationship Id="rId17" Type="http://schemas.openxmlformats.org/officeDocument/2006/relationships/hyperlink" Target="&#29983;&#23383;&#35270;&#39057;/&#24713;.mp4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&#29983;&#23383;&#35270;&#39057;/&#25302;.mp4" TargetMode="External"/><Relationship Id="rId20" Type="http://schemas.openxmlformats.org/officeDocument/2006/relationships/hyperlink" Target="&#29983;&#23383;&#35270;&#39057;/&#25130;.mp4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hyperlink" Target="&#29983;&#23383;&#35270;&#39057;/&#27036;.mp4" TargetMode="External"/><Relationship Id="rId5" Type="http://schemas.openxmlformats.org/officeDocument/2006/relationships/hyperlink" Target="&#29983;&#23383;&#35270;&#39057;/&#20872;.mp4" TargetMode="External"/><Relationship Id="rId15" Type="http://schemas.openxmlformats.org/officeDocument/2006/relationships/hyperlink" Target="&#29983;&#23383;&#35270;&#39057;/&#21247;.mp4" TargetMode="External"/><Relationship Id="rId10" Type="http://schemas.openxmlformats.org/officeDocument/2006/relationships/hyperlink" Target="&#29983;&#23383;&#35270;&#39057;/&#20474;.mp4" TargetMode="External"/><Relationship Id="rId19" Type="http://schemas.openxmlformats.org/officeDocument/2006/relationships/hyperlink" Target="&#29983;&#23383;&#35270;&#39057;/&#33179;.mp4" TargetMode="External"/><Relationship Id="rId4" Type="http://schemas.openxmlformats.org/officeDocument/2006/relationships/image" Target="../media/image21.png"/><Relationship Id="rId9" Type="http://schemas.openxmlformats.org/officeDocument/2006/relationships/hyperlink" Target="&#29983;&#23383;&#35270;&#39057;/&#26020;.mp4" TargetMode="External"/><Relationship Id="rId14" Type="http://schemas.openxmlformats.org/officeDocument/2006/relationships/hyperlink" Target="&#29983;&#23383;&#35270;&#39057;/&#20860;.mp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7" Type="http://schemas.openxmlformats.org/officeDocument/2006/relationships/slide" Target="slide4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slide" Target="slide25.xml"/><Relationship Id="rId5" Type="http://schemas.openxmlformats.org/officeDocument/2006/relationships/slide" Target="slide3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1&#12298;&#22823;&#38738;&#26641;&#19979;&#30340;&#23567;&#23398;&#12299;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hyperlink" Target="&#19971;&#24425;&#20116;&#19979;&#23383;&#35789;&#21548;&#20889;6&#26223;&#38451;&#20872;.mp4" TargetMode="Externa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microsoft.com/office/2007/relationships/hdphoto" Target="../media/hdphoto8.wdp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microsoft.com/office/2007/relationships/hdphoto" Target="../media/hdphoto9.wdp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16595749\QQ\WinTemp\RichOle\[{1{6DS5AO@BOR9T_4$JAN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59" y="432173"/>
            <a:ext cx="6681067" cy="439248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444208" y="464886"/>
            <a:ext cx="2154436" cy="43924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你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对</a:t>
            </a:r>
            <a:r>
              <a:rPr lang="en-US" altLang="zh-CN" sz="32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水浒传</a:t>
            </a:r>
            <a:r>
              <a:rPr lang="en-US" altLang="zh-CN" sz="3200" b="1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有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哪些</a:t>
            </a:r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了解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？结合课后的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资</a:t>
            </a:r>
            <a:endParaRPr lang="en-US" altLang="zh-CN" sz="3200" b="1" dirty="0" smtClean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料</a:t>
            </a:r>
            <a:r>
              <a:rPr lang="zh-CN" altLang="en-US" sz="32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袋看一看吧！</a:t>
            </a:r>
          </a:p>
          <a:p>
            <a:endParaRPr lang="zh-CN" altLang="en-US" sz="3200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23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12516" y="820501"/>
            <a:ext cx="7875908" cy="3970318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只见店主人把三只碗、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箸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热菜，放在武松面前，满满筛一碗酒来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近因景阳冈大虫伤人，但有过往客商，可于已、午、未三个时辰，结伙成队过冈。请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武松走了一直，酒力发作，焦热起来，一只手提着梢棒，一只手把胸膛前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袒开，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踉踉跄跄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，直奔过乱树林来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里双手来提时，那里提得动？原来使尽了气力，手脚都疏软了。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1475656" y="118193"/>
            <a:ext cx="7067464" cy="7023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2800" spc="190" dirty="0" smtClean="0">
                <a:latin typeface="黑体" panose="02010609060101010101" charset="-122"/>
                <a:ea typeface="黑体" panose="02010609060101010101" charset="-122"/>
              </a:rPr>
              <a:t>把生字放到句子中，你还能读对吗？</a:t>
            </a:r>
            <a:endParaRPr kumimoji="1" lang="zh-CN" altLang="en-US" sz="28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516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21551" y="1488440"/>
            <a:ext cx="115816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梢棒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</a:p>
        </p:txBody>
      </p:sp>
      <p:sp>
        <p:nvSpPr>
          <p:cNvPr id="13" name="矩形 12"/>
          <p:cNvSpPr/>
          <p:nvPr/>
        </p:nvSpPr>
        <p:spPr>
          <a:xfrm>
            <a:off x="323528" y="456281"/>
            <a:ext cx="82452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 读完课文后，你一定发现了有些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词语的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意思和</a:t>
            </a:r>
            <a:r>
              <a:rPr lang="zh-CN" altLang="en-US" sz="28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现代文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不同，一起来交流词语的意思吧！</a:t>
            </a:r>
            <a:endParaRPr lang="zh-CN" altLang="en-US" sz="2800" b="1" dirty="0">
              <a:solidFill>
                <a:prstClr val="black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6516216" y="911795"/>
            <a:ext cx="25202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3" name="椭圆 2"/>
          <p:cNvSpPr/>
          <p:nvPr/>
        </p:nvSpPr>
        <p:spPr>
          <a:xfrm>
            <a:off x="1331640" y="1575251"/>
            <a:ext cx="360040" cy="43959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17695" y="1491630"/>
            <a:ext cx="2382297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  <a:sym typeface="+mn-ea"/>
              </a:rPr>
              <a:t>和木棍有关</a:t>
            </a:r>
          </a:p>
        </p:txBody>
      </p:sp>
      <p:sp>
        <p:nvSpPr>
          <p:cNvPr id="16" name="矩形 15"/>
          <p:cNvSpPr/>
          <p:nvPr/>
        </p:nvSpPr>
        <p:spPr>
          <a:xfrm>
            <a:off x="1400631" y="2412815"/>
            <a:ext cx="6699761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武松入到里边坐下，把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梢棒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倚了。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370200" y="3090322"/>
            <a:ext cx="6699761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武松见那大虫复翻身回来，双手抡起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梢棒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，尽平生气力，只一棒，从半空劈将下来。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76056" y="1502662"/>
            <a:ext cx="316835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  <a:sym typeface="+mn-ea"/>
              </a:rPr>
              <a:t>类似棍子的武器</a:t>
            </a:r>
          </a:p>
        </p:txBody>
      </p:sp>
      <p:sp>
        <p:nvSpPr>
          <p:cNvPr id="4" name="右箭头 3"/>
          <p:cNvSpPr/>
          <p:nvPr/>
        </p:nvSpPr>
        <p:spPr>
          <a:xfrm>
            <a:off x="4659124" y="1675278"/>
            <a:ext cx="288032" cy="23954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 animBg="1"/>
      <p:bldP spid="14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67123" y="195486"/>
            <a:ext cx="3137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筛一碗酒</a:t>
            </a:r>
            <a:endParaRPr lang="zh-CN" altLang="en-US" sz="5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1194887"/>
            <a:ext cx="475252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  <a:sym typeface="+mn-ea"/>
              </a:rPr>
              <a:t>联系人物前后的行为动作</a:t>
            </a:r>
          </a:p>
        </p:txBody>
      </p:sp>
      <p:sp>
        <p:nvSpPr>
          <p:cNvPr id="16" name="矩形 15"/>
          <p:cNvSpPr/>
          <p:nvPr/>
        </p:nvSpPr>
        <p:spPr>
          <a:xfrm>
            <a:off x="4644008" y="2225916"/>
            <a:ext cx="41404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只见店主人把三只碗、一双箸，一碟热菜，放在武松面前，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满满筛一碗酒来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481384" y="1186176"/>
            <a:ext cx="1907040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仿宋" pitchFamily="49" charset="-122"/>
                <a:ea typeface="仿宋" pitchFamily="49" charset="-122"/>
                <a:sym typeface="+mn-ea"/>
              </a:rPr>
              <a:t>倒一碗酒</a:t>
            </a:r>
          </a:p>
        </p:txBody>
      </p:sp>
      <p:sp>
        <p:nvSpPr>
          <p:cNvPr id="4" name="右箭头 3"/>
          <p:cNvSpPr/>
          <p:nvPr/>
        </p:nvSpPr>
        <p:spPr>
          <a:xfrm>
            <a:off x="6012160" y="1378535"/>
            <a:ext cx="288032" cy="23954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95" y="2067694"/>
            <a:ext cx="3938241" cy="222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7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8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01879" y="195486"/>
            <a:ext cx="34703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请勿自误</a:t>
            </a:r>
          </a:p>
        </p:txBody>
      </p:sp>
      <p:sp>
        <p:nvSpPr>
          <p:cNvPr id="14" name="矩形 13"/>
          <p:cNvSpPr/>
          <p:nvPr/>
        </p:nvSpPr>
        <p:spPr>
          <a:xfrm>
            <a:off x="1331640" y="1355641"/>
            <a:ext cx="1440160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latin typeface="仿宋" pitchFamily="49" charset="-122"/>
                <a:ea typeface="仿宋" pitchFamily="49" charset="-122"/>
                <a:sym typeface="+mn-ea"/>
              </a:rPr>
              <a:t>不要</a:t>
            </a:r>
            <a:endParaRPr lang="zh-CN" altLang="en-US" sz="3600" b="1" dirty="0" smtClean="0">
              <a:latin typeface="仿宋" pitchFamily="49" charset="-122"/>
              <a:ea typeface="仿宋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39952" y="1347614"/>
            <a:ext cx="3528392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600" b="1" smtClean="0">
                <a:latin typeface="仿宋" pitchFamily="49" charset="-122"/>
                <a:ea typeface="仿宋" pitchFamily="49" charset="-122"/>
                <a:sym typeface="+mn-ea"/>
              </a:rPr>
              <a:t>请不要误了自己</a:t>
            </a:r>
            <a:endParaRPr lang="zh-CN" altLang="en-US" sz="3600" b="1" dirty="0" smtClean="0">
              <a:latin typeface="仿宋" pitchFamily="49" charset="-122"/>
              <a:ea typeface="仿宋" pitchFamily="49" charset="-122"/>
              <a:sym typeface="+mn-ea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124026" y="1528256"/>
            <a:ext cx="583877" cy="32341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643758"/>
            <a:ext cx="34503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964" l="5060" r="96726">
                        <a14:foregroundMark x1="19940" y1="6335" x2="79464" y2="10407"/>
                        <a14:foregroundMark x1="18452" y1="89593" x2="78869" y2="89140"/>
                        <a14:foregroundMark x1="28571" y1="83937" x2="28571" y2="83937"/>
                        <a14:foregroundMark x1="7738" y1="83937" x2="94048" y2="84389"/>
                        <a14:foregroundMark x1="18452" y1="29186" x2="81250" y2="29186"/>
                        <a14:foregroundMark x1="18452" y1="23756" x2="79464" y2="25113"/>
                        <a14:foregroundMark x1="85119" y1="30543" x2="83631" y2="24434"/>
                        <a14:foregroundMark x1="83631" y1="24661" x2="17262" y2="23756"/>
                        <a14:foregroundMark x1="8631" y1="13801" x2="7143" y2="83258"/>
                        <a14:foregroundMark x1="92857" y1="5882" x2="94048" y2="830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179" y="2211710"/>
            <a:ext cx="1754041" cy="230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 1"/>
          <p:cNvSpPr/>
          <p:nvPr/>
        </p:nvSpPr>
        <p:spPr>
          <a:xfrm>
            <a:off x="3703996" y="267494"/>
            <a:ext cx="795996" cy="90590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42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64391" y="130794"/>
            <a:ext cx="20301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店家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26" b="100000" l="9728" r="100000">
                        <a14:foregroundMark x1="40856" y1="73860" x2="40856" y2="73860"/>
                        <a14:foregroundMark x1="47471" y1="62614" x2="47471" y2="626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35480"/>
            <a:ext cx="2335426" cy="298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云形标注 2"/>
          <p:cNvSpPr/>
          <p:nvPr/>
        </p:nvSpPr>
        <p:spPr>
          <a:xfrm>
            <a:off x="-2784" y="1449963"/>
            <a:ext cx="2376264" cy="1576150"/>
          </a:xfrm>
          <a:prstGeom prst="cloudCallout">
            <a:avLst>
              <a:gd name="adj1" fmla="val 60277"/>
              <a:gd name="adj2" fmla="val 59556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客官，请进！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6002" y="87468"/>
            <a:ext cx="20301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榜文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947" y="1316403"/>
            <a:ext cx="2448272" cy="341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358" y="1788049"/>
            <a:ext cx="9022426" cy="7294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－（       ）－（    ）－（    ） 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323528" y="862889"/>
            <a:ext cx="822521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听读课文，按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故事的发展顺序想一想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：“喝酒”之后，武松</a:t>
            </a:r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又做了哪些事情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？把后面的内容补充完整吧！</a:t>
            </a:r>
            <a:endParaRPr lang="zh-CN" altLang="en-US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387" y="1777232"/>
            <a:ext cx="1111202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6825674" y="1290313"/>
            <a:ext cx="25202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182178" y="3261703"/>
            <a:ext cx="2304255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、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自然段</a:t>
            </a:r>
          </a:p>
        </p:txBody>
      </p:sp>
      <p:sp>
        <p:nvSpPr>
          <p:cNvPr id="16" name="矩形 15"/>
          <p:cNvSpPr/>
          <p:nvPr/>
        </p:nvSpPr>
        <p:spPr>
          <a:xfrm>
            <a:off x="1718063" y="2517479"/>
            <a:ext cx="1786130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谁喝酒？</a:t>
            </a:r>
          </a:p>
        </p:txBody>
      </p:sp>
      <p:sp>
        <p:nvSpPr>
          <p:cNvPr id="3" name="矩形 2"/>
          <p:cNvSpPr/>
          <p:nvPr/>
        </p:nvSpPr>
        <p:spPr>
          <a:xfrm>
            <a:off x="2329830" y="4011910"/>
            <a:ext cx="265649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武松在做什么</a:t>
            </a:r>
            <a:endParaRPr lang="zh-CN" altLang="en-US" sz="32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28501" y="3255501"/>
            <a:ext cx="197291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  <a:sym typeface="+mn-ea"/>
              </a:rPr>
              <a:t>相关段落</a:t>
            </a:r>
          </a:p>
        </p:txBody>
      </p:sp>
      <p:sp>
        <p:nvSpPr>
          <p:cNvPr id="21" name="矩形 20"/>
          <p:cNvSpPr/>
          <p:nvPr/>
        </p:nvSpPr>
        <p:spPr>
          <a:xfrm>
            <a:off x="3684685" y="2517479"/>
            <a:ext cx="183255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武松喝酒</a:t>
            </a:r>
          </a:p>
        </p:txBody>
      </p:sp>
      <p:sp>
        <p:nvSpPr>
          <p:cNvPr id="24" name="云形标注 23"/>
          <p:cNvSpPr/>
          <p:nvPr/>
        </p:nvSpPr>
        <p:spPr>
          <a:xfrm>
            <a:off x="5112568" y="793402"/>
            <a:ext cx="3131840" cy="1486264"/>
          </a:xfrm>
          <a:prstGeom prst="cloudCallout">
            <a:avLst>
              <a:gd name="adj1" fmla="val -18708"/>
              <a:gd name="adj2" fmla="val 99179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用这个方法填一填吧！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12568" y="4013817"/>
            <a:ext cx="2244525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用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词语概括</a:t>
            </a:r>
            <a:endParaRPr lang="zh-CN" altLang="en-US" sz="32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3" grpId="0" animBg="1"/>
      <p:bldP spid="20" grpId="0" animBg="1"/>
      <p:bldP spid="21" grpId="0" animBg="1"/>
      <p:bldP spid="2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8086" y="472152"/>
            <a:ext cx="9022426" cy="73725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－（    ）－（    ）－（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</a:t>
            </a:r>
            <a:endParaRPr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2436172" y="506057"/>
            <a:ext cx="1213794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上冈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9606" y="505093"/>
            <a:ext cx="1213794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喝酒</a:t>
            </a:r>
            <a:endParaRPr lang="zh-CN" altLang="en-US" sz="2000" dirty="0"/>
          </a:p>
        </p:txBody>
      </p:sp>
      <p:sp>
        <p:nvSpPr>
          <p:cNvPr id="10" name="文本框 9"/>
          <p:cNvSpPr txBox="1"/>
          <p:nvPr/>
        </p:nvSpPr>
        <p:spPr>
          <a:xfrm flipH="1">
            <a:off x="5089773" y="483518"/>
            <a:ext cx="1440513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打虎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8398" y="339502"/>
            <a:ext cx="1213794" cy="89883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下冈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681367"/>
            <a:ext cx="2015885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1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、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2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自然段</a:t>
            </a:r>
          </a:p>
        </p:txBody>
      </p:sp>
      <p:sp>
        <p:nvSpPr>
          <p:cNvPr id="16" name="矩形 15"/>
          <p:cNvSpPr/>
          <p:nvPr/>
        </p:nvSpPr>
        <p:spPr>
          <a:xfrm>
            <a:off x="85726" y="1586841"/>
            <a:ext cx="1627369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武松喝酒</a:t>
            </a:r>
          </a:p>
        </p:txBody>
      </p:sp>
      <p:sp>
        <p:nvSpPr>
          <p:cNvPr id="17" name="矩形 16"/>
          <p:cNvSpPr/>
          <p:nvPr/>
        </p:nvSpPr>
        <p:spPr>
          <a:xfrm>
            <a:off x="2267803" y="2681367"/>
            <a:ext cx="1832419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3-5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自然段</a:t>
            </a:r>
          </a:p>
        </p:txBody>
      </p:sp>
      <p:sp>
        <p:nvSpPr>
          <p:cNvPr id="18" name="矩形 17"/>
          <p:cNvSpPr/>
          <p:nvPr/>
        </p:nvSpPr>
        <p:spPr>
          <a:xfrm>
            <a:off x="1868709" y="1591665"/>
            <a:ext cx="234872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</a:t>
            </a:r>
            <a:r>
              <a:rPr lang="zh-CN" altLang="en-US" sz="28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上景阳冈</a:t>
            </a:r>
          </a:p>
        </p:txBody>
      </p:sp>
      <p:sp>
        <p:nvSpPr>
          <p:cNvPr id="19" name="矩形 18"/>
          <p:cNvSpPr/>
          <p:nvPr/>
        </p:nvSpPr>
        <p:spPr>
          <a:xfrm>
            <a:off x="4521863" y="2683329"/>
            <a:ext cx="200842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6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、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7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自然段</a:t>
            </a:r>
          </a:p>
        </p:txBody>
      </p:sp>
      <p:sp>
        <p:nvSpPr>
          <p:cNvPr id="20" name="矩形 19"/>
          <p:cNvSpPr/>
          <p:nvPr/>
        </p:nvSpPr>
        <p:spPr>
          <a:xfrm>
            <a:off x="4329843" y="1590060"/>
            <a:ext cx="234872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武松打死猛虎</a:t>
            </a:r>
            <a:endParaRPr lang="zh-CN" altLang="en-US" sz="28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28073" y="2681367"/>
            <a:ext cx="1792399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第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  <a:sym typeface="+mn-ea"/>
              </a:rPr>
              <a:t>8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  <a:sym typeface="+mn-ea"/>
              </a:rPr>
              <a:t>自然段</a:t>
            </a:r>
          </a:p>
        </p:txBody>
      </p:sp>
      <p:sp>
        <p:nvSpPr>
          <p:cNvPr id="22" name="矩形 21"/>
          <p:cNvSpPr/>
          <p:nvPr/>
        </p:nvSpPr>
        <p:spPr>
          <a:xfrm>
            <a:off x="6799017" y="1591665"/>
            <a:ext cx="234872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武松下景阳冈</a:t>
            </a:r>
            <a:endParaRPr lang="zh-CN" altLang="en-US" sz="28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2094" y="3945755"/>
            <a:ext cx="673489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借助图表简要说说故事的主要内容吧！</a:t>
            </a:r>
          </a:p>
        </p:txBody>
      </p:sp>
    </p:spTree>
    <p:extLst>
      <p:ext uri="{BB962C8B-B14F-4D97-AF65-F5344CB8AC3E}">
        <p14:creationId xmlns:p14="http://schemas.microsoft.com/office/powerpoint/2010/main" val="159078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83768" y="883622"/>
            <a:ext cx="590465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武松在阳谷县的一家酒店内开怀畅饮后，趁着酒兴上了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，赤手空拳打死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，然后果断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3347864" y="2495875"/>
            <a:ext cx="1800200" cy="7934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景阳冈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3043996" y="3333656"/>
            <a:ext cx="1296144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猛虎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6484089" y="3333656"/>
            <a:ext cx="125626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下冈</a:t>
            </a:r>
          </a:p>
        </p:txBody>
      </p:sp>
      <p:pic>
        <p:nvPicPr>
          <p:cNvPr id="5122" name="Picture 2" descr="http://pic.51yuansu.com/pic3/cover/01/27/44/5923324cb4aa9_6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" b="96250" l="360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18" y="155169"/>
            <a:ext cx="2614359" cy="445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67494"/>
            <a:ext cx="70567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你对武松的初步印象是怎样的？</a:t>
            </a:r>
          </a:p>
        </p:txBody>
      </p:sp>
      <p:sp>
        <p:nvSpPr>
          <p:cNvPr id="10" name="文本框 3"/>
          <p:cNvSpPr txBox="1"/>
          <p:nvPr/>
        </p:nvSpPr>
        <p:spPr>
          <a:xfrm>
            <a:off x="3147468" y="750604"/>
            <a:ext cx="2705050" cy="9492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武艺高强</a:t>
            </a:r>
            <a:endParaRPr lang="zh-CN" altLang="en-US" sz="4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6084168" y="750604"/>
            <a:ext cx="2705050" cy="9492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胆大心细</a:t>
            </a:r>
            <a:endParaRPr lang="zh-CN" altLang="en-US" sz="4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251520" y="758355"/>
            <a:ext cx="2705050" cy="9492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看重颜面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1923678"/>
            <a:ext cx="2685949" cy="2004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55" y="1946239"/>
            <a:ext cx="2804865" cy="195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946239"/>
            <a:ext cx="2860971" cy="1959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4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218442" y="153980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362405" y="153980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545763" y="155628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640225" y="157275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563384" y="3443515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491376" y="3442771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640225" y="1572758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545763" y="1572758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323276" y="1572758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210204" y="1572758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矩形 46"/>
          <p:cNvSpPr/>
          <p:nvPr/>
        </p:nvSpPr>
        <p:spPr>
          <a:xfrm>
            <a:off x="107504" y="997524"/>
            <a:ext cx="8955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ɡānɡ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jī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dié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jīn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ǎn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bǎnɡ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zhànɡ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shēn</a:t>
            </a:r>
            <a:endParaRPr lang="en-US" altLang="zh-CN" sz="28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5521" y="2875409"/>
            <a:ext cx="8250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/>
              </a:rPr>
              <a:t>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jiān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wù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tuō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xī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zhuì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tánɡ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jié</a:t>
            </a:r>
            <a:endParaRPr lang="en-US" altLang="zh-CN" sz="28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21276" y="154804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07504" y="1572758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8" name="组合 7"/>
          <p:cNvGrpSpPr/>
          <p:nvPr/>
        </p:nvGrpSpPr>
        <p:grpSpPr>
          <a:xfrm>
            <a:off x="6745059" y="1572758"/>
            <a:ext cx="1029163" cy="1085656"/>
            <a:chOff x="2437" y="2032"/>
            <a:chExt cx="1244" cy="1264"/>
          </a:xfrm>
        </p:grpSpPr>
        <p:sp>
          <p:nvSpPr>
            <p:cNvPr id="5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2" name="组合 7"/>
          <p:cNvGrpSpPr/>
          <p:nvPr/>
        </p:nvGrpSpPr>
        <p:grpSpPr>
          <a:xfrm>
            <a:off x="7863317" y="1573902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0" name="文本框 64"/>
          <p:cNvSpPr txBox="1"/>
          <p:nvPr/>
        </p:nvSpPr>
        <p:spPr>
          <a:xfrm>
            <a:off x="6809714" y="157275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文本框 64"/>
          <p:cNvSpPr txBox="1"/>
          <p:nvPr/>
        </p:nvSpPr>
        <p:spPr>
          <a:xfrm>
            <a:off x="7903258" y="152447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4978516" y="342121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文本框 64"/>
          <p:cNvSpPr txBox="1"/>
          <p:nvPr/>
        </p:nvSpPr>
        <p:spPr>
          <a:xfrm>
            <a:off x="6122479" y="342121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文本框 64"/>
          <p:cNvSpPr txBox="1"/>
          <p:nvPr/>
        </p:nvSpPr>
        <p:spPr>
          <a:xfrm>
            <a:off x="1631573" y="341937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64"/>
          <p:cNvSpPr txBox="1"/>
          <p:nvPr/>
        </p:nvSpPr>
        <p:spPr>
          <a:xfrm>
            <a:off x="2726035" y="342760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8" name="组合 7"/>
          <p:cNvGrpSpPr/>
          <p:nvPr/>
        </p:nvGrpSpPr>
        <p:grpSpPr>
          <a:xfrm>
            <a:off x="2726035" y="3435846"/>
            <a:ext cx="1029163" cy="1085656"/>
            <a:chOff x="2437" y="2032"/>
            <a:chExt cx="1244" cy="1264"/>
          </a:xfrm>
        </p:grpSpPr>
        <p:sp>
          <p:nvSpPr>
            <p:cNvPr id="1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1631573" y="3435846"/>
            <a:ext cx="1029163" cy="1085656"/>
            <a:chOff x="2437" y="2032"/>
            <a:chExt cx="1244" cy="1264"/>
          </a:xfrm>
        </p:grpSpPr>
        <p:sp>
          <p:nvSpPr>
            <p:cNvPr id="1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6" name="组合 7"/>
          <p:cNvGrpSpPr/>
          <p:nvPr/>
        </p:nvGrpSpPr>
        <p:grpSpPr>
          <a:xfrm>
            <a:off x="6083350" y="3454168"/>
            <a:ext cx="1029163" cy="1085656"/>
            <a:chOff x="2437" y="2032"/>
            <a:chExt cx="1244" cy="1264"/>
          </a:xfrm>
        </p:grpSpPr>
        <p:sp>
          <p:nvSpPr>
            <p:cNvPr id="1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0" name="组合 7"/>
          <p:cNvGrpSpPr/>
          <p:nvPr/>
        </p:nvGrpSpPr>
        <p:grpSpPr>
          <a:xfrm>
            <a:off x="4970278" y="3454168"/>
            <a:ext cx="1029163" cy="1085656"/>
            <a:chOff x="2437" y="2032"/>
            <a:chExt cx="1244" cy="1264"/>
          </a:xfrm>
        </p:grpSpPr>
        <p:sp>
          <p:nvSpPr>
            <p:cNvPr id="13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4" name="组合 7"/>
          <p:cNvGrpSpPr/>
          <p:nvPr/>
        </p:nvGrpSpPr>
        <p:grpSpPr>
          <a:xfrm>
            <a:off x="3830869" y="3435846"/>
            <a:ext cx="1029163" cy="1085656"/>
            <a:chOff x="2437" y="2032"/>
            <a:chExt cx="1244" cy="1264"/>
          </a:xfrm>
        </p:grpSpPr>
        <p:sp>
          <p:nvSpPr>
            <p:cNvPr id="1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2" name="文本框 64"/>
          <p:cNvSpPr txBox="1"/>
          <p:nvPr/>
        </p:nvSpPr>
        <p:spPr>
          <a:xfrm>
            <a:off x="3895524" y="343584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64"/>
          <p:cNvSpPr txBox="1"/>
          <p:nvPr/>
        </p:nvSpPr>
        <p:spPr>
          <a:xfrm>
            <a:off x="7215245" y="3429611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7"/>
          <p:cNvGrpSpPr/>
          <p:nvPr/>
        </p:nvGrpSpPr>
        <p:grpSpPr>
          <a:xfrm>
            <a:off x="7215245" y="3437849"/>
            <a:ext cx="1029163" cy="1085656"/>
            <a:chOff x="2437" y="2032"/>
            <a:chExt cx="1244" cy="1264"/>
          </a:xfrm>
        </p:grpSpPr>
        <p:sp>
          <p:nvSpPr>
            <p:cNvPr id="8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8" name="文本框 64"/>
          <p:cNvSpPr txBox="1"/>
          <p:nvPr/>
        </p:nvSpPr>
        <p:spPr>
          <a:xfrm>
            <a:off x="3459001" y="152515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7"/>
          <p:cNvGrpSpPr/>
          <p:nvPr/>
        </p:nvGrpSpPr>
        <p:grpSpPr>
          <a:xfrm>
            <a:off x="3419872" y="1558102"/>
            <a:ext cx="1029163" cy="1085656"/>
            <a:chOff x="2437" y="2032"/>
            <a:chExt cx="1244" cy="1264"/>
          </a:xfrm>
        </p:grpSpPr>
        <p:sp>
          <p:nvSpPr>
            <p:cNvPr id="1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5" name="TextBox 124"/>
          <p:cNvSpPr txBox="1"/>
          <p:nvPr/>
        </p:nvSpPr>
        <p:spPr>
          <a:xfrm>
            <a:off x="2839090" y="272248"/>
            <a:ext cx="5765358" cy="5713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最后，一起来学写会写字吧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！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0" y="917137"/>
            <a:ext cx="9062525" cy="4030877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649448" y="410234"/>
            <a:ext cx="2231577" cy="621459"/>
            <a:chOff x="395536" y="915566"/>
            <a:chExt cx="2231577" cy="621459"/>
          </a:xfrm>
        </p:grpSpPr>
        <p:sp>
          <p:nvSpPr>
            <p:cNvPr id="138" name="椭圆 13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43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5" name="矩形 144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pic>
        <p:nvPicPr>
          <p:cNvPr id="146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20" y="2668491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3" y="265781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775" y="263696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005" y="262597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846" y="264819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00" y="264819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119" y="263653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C:\Users\zhangye\Desktop\点击.png">
            <a:hlinkClick r:id="rId13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453" y="2657810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C:\Users\zhangye\Desktop\点击.png">
            <a:hlinkClick r:id="rId14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80" y="452075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C:\Users\zhangye\Desktop\点击.png">
            <a:hlinkClick r:id="rId1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300" y="452074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C:\Users\zhangye\Desktop\点击.png">
            <a:hlinkClick r:id="rId16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240" y="452074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C:\Users\zhangye\Desktop\点击.png">
            <a:hlinkClick r:id="rId1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109" y="45192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C:\Users\zhangye\Desktop\点击.png">
            <a:hlinkClick r:id="rId1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78" y="4528427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C:\Users\zhangye\Desktop\点击.png">
            <a:hlinkClick r:id="rId1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431" y="451032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C:\Users\zhangye\Desktop\点击.png">
            <a:hlinkClick r:id="rId2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738" y="45192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67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134511"/>
            <a:ext cx="3419872" cy="307777"/>
            <a:chOff x="-36512" y="134511"/>
            <a:chExt cx="2771800" cy="307777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46018" y="134511"/>
              <a:ext cx="16048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  语文  </a:t>
              </a:r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五</a:t>
              </a:r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年级  </a:t>
              </a:r>
              <a:r>
                <a:rPr kumimoji="1" lang="zh-CN" altLang="en-US" dirty="0">
                  <a:latin typeface="黑体" panose="02010600030101010101" pitchFamily="49" charset="-122"/>
                  <a:ea typeface="黑体" panose="02010600030101010101" pitchFamily="49" charset="-122"/>
                </a:rPr>
                <a:t>下</a:t>
              </a:r>
              <a:r>
                <a:rPr kumimoji="1" lang="zh-CN" altLang="en-US" dirty="0" smtClean="0">
                  <a:latin typeface="黑体" panose="02010600030101010101" pitchFamily="49" charset="-122"/>
                  <a:ea typeface="黑体" panose="02010600030101010101" pitchFamily="49" charset="-122"/>
                </a:rPr>
                <a:t>册</a:t>
              </a:r>
              <a:endParaRPr kumimoji="1" lang="zh-CN" altLang="en-US" dirty="0"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2550566" y="2035974"/>
            <a:ext cx="4248472" cy="1084912"/>
          </a:xfrm>
          <a:prstGeom prst="rect">
            <a:avLst/>
          </a:prstGeom>
          <a:solidFill>
            <a:schemeClr val="bg1">
              <a:alpha val="8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6  </a:t>
            </a:r>
            <a:r>
              <a:rPr lang="zh-CN" altLang="zh-CN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景阳冈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395506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862" y="432012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文本框 15">
            <a:hlinkClick r:id="rId5" action="ppaction://hlinksldjump"/>
          </p:cNvPr>
          <p:cNvSpPr txBox="1"/>
          <p:nvPr/>
        </p:nvSpPr>
        <p:spPr>
          <a:xfrm>
            <a:off x="7276179" y="393359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1" name="文本框 14">
            <a:hlinkClick r:id="rId6" action="ppaction://hlinksldjump"/>
          </p:cNvPr>
          <p:cNvSpPr txBox="1"/>
          <p:nvPr/>
        </p:nvSpPr>
        <p:spPr>
          <a:xfrm>
            <a:off x="7276179" y="433370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879" y="468517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5">
            <a:hlinkClick r:id="rId7" action="ppaction://hlinksldjump"/>
          </p:cNvPr>
          <p:cNvSpPr txBox="1"/>
          <p:nvPr/>
        </p:nvSpPr>
        <p:spPr>
          <a:xfrm>
            <a:off x="7273268" y="469875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第三课时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858402" y="156417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002365" y="156417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185723" y="158065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榜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5" name="组合 7"/>
          <p:cNvGrpSpPr/>
          <p:nvPr/>
        </p:nvGrpSpPr>
        <p:grpSpPr>
          <a:xfrm>
            <a:off x="4185723" y="1597128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1963236" y="1597128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850164" y="1597128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矩形 46"/>
          <p:cNvSpPr/>
          <p:nvPr/>
        </p:nvSpPr>
        <p:spPr>
          <a:xfrm>
            <a:off x="-252536" y="1021894"/>
            <a:ext cx="89550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jī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dié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ǎn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bǎnɡ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</a:t>
            </a:r>
            <a:endParaRPr lang="en-US" altLang="zh-CN" sz="28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65880" y="2899779"/>
            <a:ext cx="8250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/>
              </a:rPr>
              <a:t>      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zhànɡ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tuō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tánɡ</a:t>
            </a:r>
            <a:r>
              <a:rPr lang="en-US" altLang="zh-CN" sz="28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   </a:t>
            </a:r>
            <a:endParaRPr lang="en-US" altLang="zh-CN" sz="28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108" name="文本框 64"/>
          <p:cNvSpPr txBox="1"/>
          <p:nvPr/>
        </p:nvSpPr>
        <p:spPr>
          <a:xfrm>
            <a:off x="4871932" y="344374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文本框 64"/>
          <p:cNvSpPr txBox="1"/>
          <p:nvPr/>
        </p:nvSpPr>
        <p:spPr>
          <a:xfrm>
            <a:off x="5966394" y="345197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8" name="组合 7"/>
          <p:cNvGrpSpPr/>
          <p:nvPr/>
        </p:nvGrpSpPr>
        <p:grpSpPr>
          <a:xfrm>
            <a:off x="5966394" y="3460216"/>
            <a:ext cx="1029163" cy="1085656"/>
            <a:chOff x="2437" y="2032"/>
            <a:chExt cx="1244" cy="1264"/>
          </a:xfrm>
        </p:grpSpPr>
        <p:sp>
          <p:nvSpPr>
            <p:cNvPr id="11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22" name="组合 7"/>
          <p:cNvGrpSpPr/>
          <p:nvPr/>
        </p:nvGrpSpPr>
        <p:grpSpPr>
          <a:xfrm>
            <a:off x="4871932" y="3460216"/>
            <a:ext cx="1029163" cy="1085656"/>
            <a:chOff x="2437" y="2032"/>
            <a:chExt cx="1244" cy="1264"/>
          </a:xfrm>
        </p:grpSpPr>
        <p:sp>
          <p:nvSpPr>
            <p:cNvPr id="1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4" name="组合 7"/>
          <p:cNvGrpSpPr/>
          <p:nvPr/>
        </p:nvGrpSpPr>
        <p:grpSpPr>
          <a:xfrm>
            <a:off x="7071228" y="3460216"/>
            <a:ext cx="1029163" cy="1085656"/>
            <a:chOff x="2437" y="2032"/>
            <a:chExt cx="1244" cy="1264"/>
          </a:xfrm>
        </p:grpSpPr>
        <p:sp>
          <p:nvSpPr>
            <p:cNvPr id="13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2" name="文本框 64"/>
          <p:cNvSpPr txBox="1"/>
          <p:nvPr/>
        </p:nvSpPr>
        <p:spPr>
          <a:xfrm>
            <a:off x="7135883" y="3460216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3098961" y="154952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7"/>
          <p:cNvGrpSpPr/>
          <p:nvPr/>
        </p:nvGrpSpPr>
        <p:grpSpPr>
          <a:xfrm>
            <a:off x="3059832" y="1582472"/>
            <a:ext cx="1029163" cy="1085656"/>
            <a:chOff x="2437" y="2032"/>
            <a:chExt cx="1244" cy="1264"/>
          </a:xfrm>
        </p:grpSpPr>
        <p:sp>
          <p:nvSpPr>
            <p:cNvPr id="1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6" name="矩形 115"/>
          <p:cNvSpPr/>
          <p:nvPr/>
        </p:nvSpPr>
        <p:spPr>
          <a:xfrm>
            <a:off x="107504" y="941508"/>
            <a:ext cx="8594981" cy="3934498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89408" y="434604"/>
            <a:ext cx="2231577" cy="621459"/>
            <a:chOff x="395536" y="915566"/>
            <a:chExt cx="2231577" cy="621459"/>
          </a:xfrm>
        </p:grpSpPr>
        <p:sp>
          <p:nvSpPr>
            <p:cNvPr id="138" name="椭圆 13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43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145" name="矩形 144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161" name="TextBox 124"/>
          <p:cNvSpPr txBox="1"/>
          <p:nvPr/>
        </p:nvSpPr>
        <p:spPr>
          <a:xfrm>
            <a:off x="2614533" y="267494"/>
            <a:ext cx="6061923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观察下面的字，注意它们的结构特点。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5724128" y="1707654"/>
            <a:ext cx="2166866" cy="5847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左窄右宽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1181412" y="3140900"/>
            <a:ext cx="3129767" cy="156966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注意左右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两部分高低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长短，笔画的穿插避让。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96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48" grpId="1"/>
      <p:bldP spid="162" grpId="0" animBg="1"/>
      <p:bldP spid="1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7"/>
          <p:cNvSpPr txBox="1"/>
          <p:nvPr/>
        </p:nvSpPr>
        <p:spPr>
          <a:xfrm>
            <a:off x="5508104" y="1587157"/>
            <a:ext cx="3168352" cy="2303211"/>
          </a:xfrm>
          <a:prstGeom prst="rect">
            <a:avLst/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>
              <a:defRPr sz="3200" b="1"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笔顺：先</a:t>
            </a:r>
            <a:r>
              <a:rPr lang="zh-CN" altLang="en-US" dirty="0">
                <a:solidFill>
                  <a:schemeClr val="tx1"/>
                </a:solidFill>
                <a:sym typeface="+mn-ea"/>
              </a:rPr>
              <a:t>写“土”，再写“隹”，最后写斜勾、撇、点。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661922" y="1160478"/>
            <a:ext cx="104203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>
                <a:solidFill>
                  <a:srgbClr val="0000FF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jié</a:t>
            </a:r>
            <a:endParaRPr lang="en-US" altLang="zh-CN" sz="3600" b="1" dirty="0">
              <a:solidFill>
                <a:srgbClr val="0000FF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2" name="组合 7"/>
          <p:cNvGrpSpPr/>
          <p:nvPr/>
        </p:nvGrpSpPr>
        <p:grpSpPr>
          <a:xfrm>
            <a:off x="3347865" y="1943763"/>
            <a:ext cx="1558480" cy="1564017"/>
            <a:chOff x="2437" y="2032"/>
            <a:chExt cx="1244" cy="1264"/>
          </a:xfrm>
        </p:grpSpPr>
        <p:sp>
          <p:nvSpPr>
            <p:cNvPr id="7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6" name="文本框 64"/>
          <p:cNvSpPr txBox="1"/>
          <p:nvPr/>
        </p:nvSpPr>
        <p:spPr>
          <a:xfrm>
            <a:off x="3419872" y="1889269"/>
            <a:ext cx="608489" cy="154657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9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endParaRPr lang="zh-CN" altLang="en-US" sz="9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线形标注 2 76"/>
          <p:cNvSpPr/>
          <p:nvPr/>
        </p:nvSpPr>
        <p:spPr>
          <a:xfrm>
            <a:off x="153046" y="1823712"/>
            <a:ext cx="2821912" cy="1190027"/>
          </a:xfrm>
          <a:prstGeom prst="borderCallout2">
            <a:avLst>
              <a:gd name="adj1" fmla="val 98964"/>
              <a:gd name="adj2" fmla="val 85422"/>
              <a:gd name="adj3" fmla="val 112706"/>
              <a:gd name="adj4" fmla="val 98660"/>
              <a:gd name="adj5" fmla="val 99936"/>
              <a:gd name="adj6" fmla="val 125099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隹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有四横，不要漏笔画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8" name="TextBox 11"/>
          <p:cNvSpPr txBox="1">
            <a:spLocks noChangeArrowheads="1"/>
          </p:cNvSpPr>
          <p:nvPr/>
        </p:nvSpPr>
        <p:spPr bwMode="auto">
          <a:xfrm>
            <a:off x="3117228" y="411510"/>
            <a:ext cx="419107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627784" y="484535"/>
            <a:ext cx="456833" cy="456366"/>
            <a:chOff x="631825" y="5181600"/>
            <a:chExt cx="1554163" cy="1552575"/>
          </a:xfrm>
        </p:grpSpPr>
        <p:sp>
          <p:nvSpPr>
            <p:cNvPr id="8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8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9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7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770" y="426085"/>
            <a:ext cx="2402205" cy="561340"/>
            <a:chOff x="354" y="648"/>
            <a:chExt cx="3783" cy="884"/>
          </a:xfrm>
        </p:grpSpPr>
        <p:sp>
          <p:nvSpPr>
            <p:cNvPr id="3" name="文本框 14"/>
            <p:cNvSpPr txBox="1"/>
            <p:nvPr/>
          </p:nvSpPr>
          <p:spPr>
            <a:xfrm>
              <a:off x="983" y="648"/>
              <a:ext cx="3155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" y="731"/>
              <a:ext cx="578" cy="71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07794" y="1059582"/>
            <a:ext cx="88447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一、加点字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读音有误的一项是（   ）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倚靠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yǐ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   勿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言（</a:t>
            </a:r>
            <a:r>
              <a:rPr lang="zh-CN" altLang="en-US" sz="32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32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wù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  咆哮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páo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踉跄（</a:t>
            </a:r>
            <a:r>
              <a:rPr lang="en-US" altLang="zh-CN" sz="32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liāng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 俺们（</a:t>
            </a:r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ǎn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）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下（</a:t>
            </a:r>
            <a:r>
              <a:rPr lang="en-US" altLang="zh-CN" sz="32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kuà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） 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漂泊（</a:t>
            </a:r>
            <a:r>
              <a:rPr lang="en-US" altLang="zh-CN" sz="32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bó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）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肋骨（</a:t>
            </a:r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lèi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  铁锤（</a:t>
            </a:r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chuí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4734" y="113333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B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2243648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                    ·                     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995666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·                     ·                  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3755816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                  ·        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99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732334"/>
            <a:ext cx="8748464" cy="391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二、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把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下面句子中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加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点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3200" dirty="0">
                <a:latin typeface="黑体" pitchFamily="49" charset="-122"/>
                <a:ea typeface="黑体" pitchFamily="49" charset="-122"/>
              </a:rPr>
              <a:t>词语换成和它意思相近的词语</a:t>
            </a:r>
            <a:r>
              <a:rPr lang="zh-CN" altLang="zh-CN" sz="3200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你如何不肯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卖酒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吃？（　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酒家见武松全然不动，又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筛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三碗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（　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 ）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32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请勿自误。（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5" name="矩形 4"/>
          <p:cNvSpPr/>
          <p:nvPr/>
        </p:nvSpPr>
        <p:spPr>
          <a:xfrm>
            <a:off x="7020272" y="183076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ea typeface="宋体"/>
                <a:cs typeface="Times New Roman"/>
              </a:rPr>
              <a:t>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7584" y="33446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ea typeface="宋体"/>
                <a:cs typeface="Times New Roman"/>
              </a:rPr>
              <a:t>倒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976" y="40839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ea typeface="宋体"/>
                <a:cs typeface="Times New Roman"/>
              </a:rPr>
              <a:t>不要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2171640"/>
            <a:ext cx="523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4965" y="3003798"/>
            <a:ext cx="523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48500" y="4448736"/>
            <a:ext cx="523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·</a:t>
            </a:r>
            <a:endParaRPr lang="zh-CN" altLang="en-US" sz="20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0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5472" y="483518"/>
            <a:ext cx="9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三、简要</a:t>
            </a:r>
            <a:r>
              <a:rPr lang="zh-CN" altLang="en-US" sz="28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地概括故事的主要内容</a:t>
            </a:r>
            <a:r>
              <a:rPr lang="zh-CN" altLang="en-US" sz="28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 smtClean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2800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（     ）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上冈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（     ）</a:t>
            </a:r>
            <a:r>
              <a:rPr lang="en-US" altLang="zh-CN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（     ）</a:t>
            </a:r>
            <a:endParaRPr lang="zh-CN" altLang="en-US" sz="28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75935" y="135756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打虎</a:t>
            </a:r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1600" y="134938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喝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酒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1101" y="134761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下冈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4098" name="Picture 2" descr="https://timgsa.baidu.com/timg?image&amp;quality=80&amp;size=b9999_10000&amp;sec=1572862954628&amp;di=ed0a142129606293f1d314987b294656&amp;imgtype=0&amp;src=http%3A%2F%2Fimg.ixinwei.com%2Fiww201710%2F10417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7" r="23547"/>
          <a:stretch/>
        </p:blipFill>
        <p:spPr bwMode="auto">
          <a:xfrm>
            <a:off x="323528" y="1951851"/>
            <a:ext cx="1984384" cy="240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9"/>
          <a:stretch/>
        </p:blipFill>
        <p:spPr bwMode="auto">
          <a:xfrm>
            <a:off x="2411760" y="1951851"/>
            <a:ext cx="1904812" cy="240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4"/>
          <a:stretch/>
        </p:blipFill>
        <p:spPr bwMode="auto">
          <a:xfrm>
            <a:off x="4476500" y="1972740"/>
            <a:ext cx="1873015" cy="23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19"/>
          <a:stretch/>
        </p:blipFill>
        <p:spPr bwMode="auto">
          <a:xfrm>
            <a:off x="6624243" y="1977385"/>
            <a:ext cx="1836189" cy="237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5868144" y="4403566"/>
            <a:ext cx="2338070" cy="472440"/>
            <a:chOff x="9981" y="5834"/>
            <a:chExt cx="3682" cy="744"/>
          </a:xfrm>
        </p:grpSpPr>
        <p:sp>
          <p:nvSpPr>
            <p:cNvPr id="16" name="TextBox 11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102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125496"/>
            <a:ext cx="7715593" cy="27238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上节课，我们学习了</a:t>
            </a: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景阳冈</a:t>
            </a: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这课的生字、词语，初步感知了武松的形象，这节课让我们继续走进文本，感知武松打虎的</a:t>
            </a: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精彩片段</a:t>
            </a:r>
            <a:r>
              <a:rPr lang="en-US" altLang="zh-CN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！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621" y="443448"/>
            <a:ext cx="1629583" cy="400110"/>
            <a:chOff x="321077" y="536227"/>
            <a:chExt cx="1629583" cy="4001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77" y="546963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文本框 11"/>
            <p:cNvSpPr txBox="1"/>
            <p:nvPr/>
          </p:nvSpPr>
          <p:spPr>
            <a:xfrm>
              <a:off x="333190" y="536227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4460" y="555526"/>
            <a:ext cx="2481672" cy="561692"/>
            <a:chOff x="179512" y="411510"/>
            <a:chExt cx="2481672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899592" y="1347614"/>
            <a:ext cx="7632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学习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武松打虎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”部分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感受“打虎”部分中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武松的人物形象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详细讲述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“武松打虎”部分的故事内容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25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2987824" y="1347614"/>
            <a:ext cx="5144736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sym typeface="+mn-ea"/>
              </a:rPr>
              <a:t>    默读第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6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7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sym typeface="+mn-ea"/>
              </a:rPr>
              <a:t>自然段，说说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  <a:sym typeface="+mn-ea"/>
              </a:rPr>
              <a:t>课文写“武松打虎”是分了哪几步来写的？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7614"/>
            <a:ext cx="1727535" cy="2475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9436" y="1052155"/>
            <a:ext cx="7920880" cy="3884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先是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一阵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后，猛虎骤然出现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然后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猛虎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“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”“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”“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武松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次闪过；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紧接着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武松抡起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打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虎，却劈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在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上，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断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成两截；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接下来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，武松赤手空拳，用尽平生力气把猛虎打倒了；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最后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，武松怕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老虎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就用断了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的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打了一回。</a:t>
            </a:r>
            <a:endParaRPr sz="32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1159" y="250110"/>
            <a:ext cx="191437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 步</a:t>
            </a:r>
            <a:endParaRPr lang="zh-CN" altLang="en-US" sz="1800" dirty="0"/>
          </a:p>
        </p:txBody>
      </p:sp>
      <p:sp>
        <p:nvSpPr>
          <p:cNvPr id="6" name="矩形 5"/>
          <p:cNvSpPr/>
          <p:nvPr/>
        </p:nvSpPr>
        <p:spPr>
          <a:xfrm>
            <a:off x="2387053" y="15407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一扑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1541511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一掀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61814" y="155492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一剪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7664" y="20523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三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7767" y="205355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梢棒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287" y="26383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枯树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45536" y="369089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还没死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2275" y="263833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梢棒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71395" y="98757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狂风</a:t>
            </a:r>
            <a:endParaRPr lang="zh-CN" altLang="en-US" sz="16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45983" y="422250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梢棒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67744" y="1059582"/>
            <a:ext cx="6264696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再读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6-7</a:t>
            </a: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自然段，找出能体现武松特点的语句，画出来并作批注。</a:t>
            </a:r>
            <a:endParaRPr sz="3600" b="1" dirty="0" smtClean="0"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10661"/>
            <a:ext cx="1628841" cy="233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1" y="41151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文本框 11"/>
          <p:cNvSpPr txBox="1"/>
          <p:nvPr/>
        </p:nvSpPr>
        <p:spPr>
          <a:xfrm>
            <a:off x="114735" y="411510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460" y="843558"/>
            <a:ext cx="2481672" cy="561692"/>
            <a:chOff x="179512" y="411510"/>
            <a:chExt cx="2481672" cy="561692"/>
          </a:xfrm>
        </p:grpSpPr>
        <p:sp>
          <p:nvSpPr>
            <p:cNvPr id="5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730478" y="1405250"/>
            <a:ext cx="770485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“倚、箸”等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17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个生字，读准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“绰、呵”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个多音字，会写“冈、饥”等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个字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写“半夜三更、寻思”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等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个词语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默读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课文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遇到不懂的词语，能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猜测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大致意思。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按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故事的发展顺序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说出课文的主要内容。</a:t>
            </a:r>
          </a:p>
        </p:txBody>
      </p:sp>
    </p:spTree>
    <p:extLst>
      <p:ext uri="{BB962C8B-B14F-4D97-AF65-F5344CB8AC3E}">
        <p14:creationId xmlns:p14="http://schemas.microsoft.com/office/powerpoint/2010/main" val="93133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23528" y="771550"/>
            <a:ext cx="8496944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武松见了，叫声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呵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呀！”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从青石上翻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下来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便拿那条梢棒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在手里，闪在青石边。那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大虫又饥又渴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被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那一惊，酒都做冷汗出了。说时迟，那时快，武松见大虫扑来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一闪，闪在大虫背后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大虫背后看人最难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只一躲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躲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在一边</a:t>
            </a:r>
            <a:r>
              <a:rPr sz="3200" b="1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大虫见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一剪。武松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</a:t>
            </a:r>
            <a:r>
              <a:rPr sz="32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又闪在一边</a:t>
            </a:r>
            <a:r>
              <a:rPr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421851" y="248330"/>
            <a:ext cx="230029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en-US" altLang="zh-CN" sz="2800" b="1" dirty="0" smtClean="0">
                <a:latin typeface="黑体" pitchFamily="49" charset="-122"/>
                <a:ea typeface="黑体" pitchFamily="49" charset="-122"/>
                <a:sym typeface="+mn-ea"/>
              </a:rPr>
              <a:t>老 虎 抓 人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331640" y="1339508"/>
            <a:ext cx="72728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67544" y="1771556"/>
            <a:ext cx="748883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067944" y="2275612"/>
            <a:ext cx="4536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467544" y="2779668"/>
            <a:ext cx="78488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67544" y="3283724"/>
            <a:ext cx="41044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763688" y="3787780"/>
            <a:ext cx="410445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630246" y="4283427"/>
            <a:ext cx="333779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42"/>
          <p:cNvSpPr txBox="1"/>
          <p:nvPr/>
        </p:nvSpPr>
        <p:spPr>
          <a:xfrm>
            <a:off x="1568233" y="4353234"/>
            <a:ext cx="2247683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次闪避</a:t>
            </a:r>
          </a:p>
        </p:txBody>
      </p:sp>
      <p:sp>
        <p:nvSpPr>
          <p:cNvPr id="16" name="矩形 15"/>
          <p:cNvSpPr/>
          <p:nvPr/>
        </p:nvSpPr>
        <p:spPr>
          <a:xfrm>
            <a:off x="4283968" y="4353234"/>
            <a:ext cx="3892412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动作敏捷、非常机智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3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95536" y="616496"/>
            <a:ext cx="8208912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大虫又饥又渴，把两只爪在地下略按一按，和身望上一扑，从半空里撺将下来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大虫背后看人最难，便把前爪搭在地下，把腰胯一掀，掀将起来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见掀他不着，吼一声，却似半天里起个霹雳，振得那山冈也动。把这铁棒也似虎尾倒竖起来，只一剪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sz="32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707904" y="1616502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275856" y="2624614"/>
            <a:ext cx="8640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733262" y="4116288"/>
            <a:ext cx="7505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42"/>
          <p:cNvSpPr txBox="1"/>
          <p:nvPr/>
        </p:nvSpPr>
        <p:spPr>
          <a:xfrm>
            <a:off x="3052114" y="31721"/>
            <a:ext cx="3039771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老虎的致命三招</a:t>
            </a:r>
          </a:p>
        </p:txBody>
      </p:sp>
      <p:sp>
        <p:nvSpPr>
          <p:cNvPr id="16" name="矩形 15"/>
          <p:cNvSpPr/>
          <p:nvPr/>
        </p:nvSpPr>
        <p:spPr>
          <a:xfrm>
            <a:off x="351117" y="4203927"/>
            <a:ext cx="2740284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老虎凶猛无比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27464" y="4203926"/>
            <a:ext cx="5076055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侧面烘托：武松机智勇敢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447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6" grpId="0" animBg="1"/>
      <p:bldP spid="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" r="7554"/>
          <a:stretch/>
        </p:blipFill>
        <p:spPr bwMode="auto">
          <a:xfrm>
            <a:off x="0" y="1059582"/>
            <a:ext cx="506829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-36512" y="2910882"/>
            <a:ext cx="750526" cy="76944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r>
              <a:rPr sz="4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闪</a:t>
            </a:r>
            <a:endParaRPr lang="zh-CN" altLang="en-US" sz="4400" dirty="0"/>
          </a:p>
        </p:txBody>
      </p:sp>
      <p:sp>
        <p:nvSpPr>
          <p:cNvPr id="2" name="矩形 1"/>
          <p:cNvSpPr/>
          <p:nvPr/>
        </p:nvSpPr>
        <p:spPr>
          <a:xfrm>
            <a:off x="827584" y="1131590"/>
            <a:ext cx="69923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扑</a:t>
            </a:r>
            <a:endParaRPr lang="zh-CN" altLang="en-US" sz="1600" dirty="0"/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3605903" y="3933587"/>
            <a:ext cx="1872208" cy="523220"/>
          </a:xfrm>
          <a:prstGeom prst="rect">
            <a:avLst/>
          </a:prstGeom>
          <a:solidFill>
            <a:schemeClr val="lt1">
              <a:alpha val="83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凶猛无比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324" y="1059582"/>
            <a:ext cx="620018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3563888" y="2587716"/>
            <a:ext cx="69923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掀</a:t>
            </a:r>
            <a:endParaRPr lang="zh-CN" altLang="en-US" sz="1600" dirty="0"/>
          </a:p>
        </p:txBody>
      </p:sp>
      <p:sp>
        <p:nvSpPr>
          <p:cNvPr id="11" name="文本框 6"/>
          <p:cNvSpPr txBox="1"/>
          <p:nvPr/>
        </p:nvSpPr>
        <p:spPr>
          <a:xfrm>
            <a:off x="6876256" y="1059582"/>
            <a:ext cx="750526" cy="76944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r>
              <a:rPr sz="4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闪</a:t>
            </a:r>
            <a:endParaRPr lang="zh-CN" altLang="en-US" sz="4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389" y="1963166"/>
            <a:ext cx="4823960" cy="3180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7524328" y="2476705"/>
            <a:ext cx="699230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none" rtlCol="0" anchor="t">
            <a:spAutoFit/>
          </a:bodyPr>
          <a:lstStyle/>
          <a:p>
            <a:pPr algn="l"/>
            <a:r>
              <a:rPr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剪</a:t>
            </a:r>
            <a:endParaRPr lang="zh-CN" altLang="en-US" sz="2000" dirty="0"/>
          </a:p>
        </p:txBody>
      </p:sp>
      <p:sp>
        <p:nvSpPr>
          <p:cNvPr id="9" name="文本框 6"/>
          <p:cNvSpPr txBox="1"/>
          <p:nvPr/>
        </p:nvSpPr>
        <p:spPr>
          <a:xfrm>
            <a:off x="4358389" y="3651870"/>
            <a:ext cx="750526" cy="76944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59632" y="339502"/>
            <a:ext cx="3111679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老虎凶猛无比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00681" y="330791"/>
            <a:ext cx="3111679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武松机智勇敢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3" grpId="0" bldLvl="0" animBg="1"/>
      <p:bldP spid="4" grpId="0" animBg="1"/>
      <p:bldP spid="11" grpId="0" animBg="1"/>
      <p:bldP spid="5" grpId="0" animBg="1"/>
      <p:bldP spid="9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11663" y="627533"/>
            <a:ext cx="521928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    原来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那大虫拿人，只是一扑，一掀，一剪，三般提不着时，气性先自没了一半。</a:t>
            </a:r>
            <a:endParaRPr sz="32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808" y="3579862"/>
            <a:ext cx="6984775" cy="70788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武松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先防守后进攻，十分机智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" y="386174"/>
            <a:ext cx="3906384" cy="2761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23528" y="771550"/>
            <a:ext cx="8496944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又剪不着，再吼了一声，一兜兜将回来。武松见大虫复翻身回来，双手抡起梢棒，尽平生气力，只一棒，从半空劈将下来。只听得一声响，簌簌地将那树连枝带叶劈脸打将下来。定睛看时，一棒劈不着大虫。原来慌了，正打在枯树上，把那条梢棒折做两截，只拿得一半在手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79815" y="195486"/>
            <a:ext cx="251632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+mn-ea"/>
              </a:rPr>
              <a:t>棒 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+mn-ea"/>
              </a:rPr>
              <a:t>打 老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+mn-ea"/>
              </a:rPr>
              <a:t>虎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56176" y="1779662"/>
            <a:ext cx="24482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67544" y="2283718"/>
            <a:ext cx="705678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516216" y="3283724"/>
            <a:ext cx="171275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67544" y="3787780"/>
            <a:ext cx="81369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80101" y="4227934"/>
            <a:ext cx="210366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46222" y="4325853"/>
            <a:ext cx="7701960" cy="58477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武松虽然有些慌张，但依旧机智勇敢。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976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420" y="0"/>
            <a:ext cx="759509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615612" y="699542"/>
            <a:ext cx="677108" cy="403244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eaVert" wrap="square" rtlCol="0" anchor="t">
            <a:spAutoFit/>
          </a:bodyPr>
          <a:lstStyle/>
          <a:p>
            <a:pPr algn="ctr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梢 棒 断 成 两 截  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267744" y="483518"/>
            <a:ext cx="1872208" cy="1872208"/>
          </a:xfrm>
          <a:prstGeom prst="ellipse">
            <a:avLst/>
          </a:prstGeom>
          <a:grpFill/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59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755576" y="1448102"/>
            <a:ext cx="7518469" cy="30469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武松又只一跳，却退了十步远。那大虫却好把两只前爪搭在武松面前。</a:t>
            </a:r>
          </a:p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武松将半截棒丢在一边，两只手就势把大虫顶花皮揪住，一按按将下来。</a:t>
            </a:r>
          </a:p>
          <a:p>
            <a:pPr eaLnBrk="1" hangingPunct="1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武松把只脚望大虫面门上、眼睛里只顾乱踢。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418289" y="771550"/>
            <a:ext cx="6342884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精读句子，细细体会武松的</a:t>
            </a:r>
            <a:r>
              <a:rPr lang="zh-CN" altLang="en-US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动作。</a:t>
            </a:r>
            <a:endParaRPr lang="zh-CN" altLang="en-US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6737" y="1452276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0873" y="1452276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63445" y="2920983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38617" y="2448325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丢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4026104" y="2942249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揪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2391186" y="3899118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踢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53019" y="4205968"/>
            <a:ext cx="2242922" cy="70788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机智勇敢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24"/>
          <p:cNvSpPr txBox="1"/>
          <p:nvPr/>
        </p:nvSpPr>
        <p:spPr>
          <a:xfrm>
            <a:off x="3131840" y="195486"/>
            <a:ext cx="251632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+mn-ea"/>
              </a:rPr>
              <a:t>拳 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+mn-ea"/>
              </a:rPr>
              <a:t>打 老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  <a:sym typeface="+mn-ea"/>
              </a:rPr>
              <a:t>虎</a:t>
            </a:r>
            <a:endParaRPr lang="zh-CN" altLang="en-US" sz="2800" b="1" dirty="0" smtClean="0">
              <a:latin typeface="黑体" pitchFamily="49" charset="-122"/>
              <a:ea typeface="黑体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/>
      <p:bldP spid="5" grpId="0"/>
      <p:bldP spid="6" grpId="0"/>
      <p:bldP spid="7" grpId="0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323528" y="627534"/>
            <a:ext cx="8424936" cy="30469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武松把那大虫嘴直按下黄泥坑里去。</a:t>
            </a:r>
          </a:p>
          <a:p>
            <a:pPr eaLnBrk="1" hangingPunct="1"/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5.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武松把左手紧紧地揪住顶花皮，偷出右手来，提起铁锤般大小拳头，尽平生之力，只顾打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。打得五七十拳，那大虫眼里、口里、鼻子里、耳朵里都迸出鲜血来。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0640" y="619324"/>
            <a:ext cx="65556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20640" y="1606510"/>
            <a:ext cx="65556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揪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47664" y="2089300"/>
            <a:ext cx="65556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47664" y="2583224"/>
            <a:ext cx="65556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79712" y="4054049"/>
            <a:ext cx="4815742" cy="70788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  <a:sym typeface="+mn-ea"/>
              </a:rPr>
              <a:t>力</a:t>
            </a:r>
            <a:r>
              <a:rPr lang="zh-CN" altLang="en-US" dirty="0">
                <a:solidFill>
                  <a:srgbClr val="0000FF"/>
                </a:solidFill>
                <a:sym typeface="+mn-ea"/>
              </a:rPr>
              <a:t>大无穷、</a:t>
            </a:r>
            <a:r>
              <a:rPr lang="zh-CN" altLang="en-US">
                <a:solidFill>
                  <a:srgbClr val="0000FF"/>
                </a:solidFill>
                <a:sym typeface="+mn-ea"/>
              </a:rPr>
              <a:t>十分勇猛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995781" y="424635"/>
            <a:ext cx="7300595" cy="286232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武松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放了手，来松树边寻那打折的棒橛，拿在手里，只怕大虫不死，把棒橛又打了一回。那大虫气都没了。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05721" y="978117"/>
            <a:ext cx="64793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48013" y="2067694"/>
            <a:ext cx="64793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1797" y="3507854"/>
            <a:ext cx="7388561" cy="70788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>
            <a:defPPr>
              <a:defRPr lang="zh-CN"/>
            </a:defPPr>
            <a:lvl1pPr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>
                <a:solidFill>
                  <a:srgbClr val="0000FF"/>
                </a:solidFill>
                <a:sym typeface="+mn-ea"/>
              </a:rPr>
              <a:t>小心谨慎</a:t>
            </a:r>
            <a:r>
              <a:rPr lang="zh-CN" altLang="en-US" dirty="0">
                <a:solidFill>
                  <a:srgbClr val="0000FF"/>
                </a:solidFill>
                <a:sym typeface="+mn-ea"/>
              </a:rPr>
              <a:t>，思考周全，</a:t>
            </a:r>
            <a:r>
              <a:rPr lang="zh-CN" altLang="en-US">
                <a:solidFill>
                  <a:srgbClr val="0000FF"/>
                </a:solidFill>
                <a:sym typeface="+mn-ea"/>
              </a:rPr>
              <a:t>不</a:t>
            </a:r>
            <a:r>
              <a:rPr lang="zh-CN" altLang="en-US" smtClean="0">
                <a:solidFill>
                  <a:srgbClr val="0000FF"/>
                </a:solidFill>
                <a:sym typeface="+mn-ea"/>
              </a:rPr>
              <a:t>留后患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09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7598766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756788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668344" y="536894"/>
            <a:ext cx="677108" cy="439248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eaVert" wrap="square" rtlCol="0" anchor="t">
            <a:spAutoFit/>
          </a:bodyPr>
          <a:lstStyle/>
          <a:p>
            <a:pPr algn="ctr"/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把大虫打做一堆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66892" y="519351"/>
            <a:ext cx="677108" cy="441003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eaVert" wrap="square" rtlCol="0" anchor="t">
            <a:spAutoFit/>
          </a:bodyPr>
          <a:lstStyle/>
          <a:p>
            <a:pPr algn="ctr"/>
            <a:r>
              <a:rPr lang="zh-CN" altLang="en-US" sz="3200" b="1" spc="640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把棒橛又打了一回</a:t>
            </a:r>
            <a:endParaRPr lang="zh-CN" altLang="en-US" sz="3200" b="1" spc="64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175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2627784" y="1563638"/>
            <a:ext cx="6090312" cy="23893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kumimoji="1" lang="zh-CN" altLang="en-US" sz="4000" spc="190" smtClean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1" lang="zh-CN" altLang="en-US" sz="3600" spc="190" smtClean="0">
                <a:latin typeface="黑体" panose="02010609060101010101" charset="-122"/>
                <a:ea typeface="黑体" panose="02010609060101010101" charset="-122"/>
              </a:rPr>
              <a:t>默读课文</a:t>
            </a:r>
            <a:r>
              <a:rPr kumimoji="1" lang="zh-CN" altLang="en-US" sz="3600" spc="190" dirty="0">
                <a:latin typeface="黑体" panose="02010609060101010101" charset="-122"/>
                <a:ea typeface="黑体" panose="02010609060101010101" charset="-122"/>
              </a:rPr>
              <a:t>，读准字音，读通句子</a:t>
            </a:r>
            <a:r>
              <a:rPr kumimoji="1" lang="zh-CN" altLang="en-US" sz="3600" spc="190" dirty="0" smtClean="0">
                <a:latin typeface="黑体" panose="02010609060101010101" charset="-122"/>
                <a:ea typeface="黑体" panose="02010609060101010101" charset="-122"/>
              </a:rPr>
              <a:t>。遇到</a:t>
            </a:r>
            <a:r>
              <a:rPr kumimoji="1" lang="zh-CN" altLang="en-US" sz="3600" spc="190" dirty="0">
                <a:latin typeface="黑体" panose="02010609060101010101" charset="-122"/>
                <a:ea typeface="黑体" panose="02010609060101010101" charset="-122"/>
              </a:rPr>
              <a:t>不懂的词句，可以猜猜意思</a:t>
            </a:r>
            <a:r>
              <a:rPr kumimoji="1" lang="zh-CN" altLang="en-US" sz="3600" spc="19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1" lang="zh-CN" altLang="en-US" sz="36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90" y="1534071"/>
            <a:ext cx="1688731" cy="2420071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490203" y="483518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0" y="599974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8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1779"/>
            <a:ext cx="9144000" cy="9541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观察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这几幅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图，加上适当的语气、表情和动作，用自己的话详细说一说武松是怎样打虎的。</a:t>
            </a:r>
          </a:p>
        </p:txBody>
      </p:sp>
      <p:sp>
        <p:nvSpPr>
          <p:cNvPr id="8" name="文本框 10"/>
          <p:cNvSpPr txBox="1"/>
          <p:nvPr/>
        </p:nvSpPr>
        <p:spPr>
          <a:xfrm>
            <a:off x="6156176" y="483518"/>
            <a:ext cx="25202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" r="7554"/>
          <a:stretch/>
        </p:blipFill>
        <p:spPr bwMode="auto">
          <a:xfrm>
            <a:off x="0" y="1059582"/>
            <a:ext cx="506829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9582"/>
            <a:ext cx="620018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67965"/>
            <a:ext cx="6181809" cy="407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258" y="1067964"/>
            <a:ext cx="6018094" cy="4075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472" y="1046237"/>
            <a:ext cx="5997952" cy="405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760" y="1067965"/>
            <a:ext cx="6026752" cy="409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65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99592" y="411510"/>
            <a:ext cx="7560840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回顾以前学习过的详细复述故事的方法</a:t>
            </a:r>
          </a:p>
        </p:txBody>
      </p:sp>
      <p:sp>
        <p:nvSpPr>
          <p:cNvPr id="3" name="矩形 2"/>
          <p:cNvSpPr/>
          <p:nvPr/>
        </p:nvSpPr>
        <p:spPr>
          <a:xfrm>
            <a:off x="581643" y="1059582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（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）复述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故事不是背诵课文，要用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自己的话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把故事内容讲出来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（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）借助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表格、示意图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等梳理故事的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主要内容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，这样就能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按照顺序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复述，重要情节也不会遗漏。</a:t>
            </a:r>
            <a:endParaRPr lang="en-US" altLang="zh-CN" sz="3200" b="1" dirty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（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）表达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上要做到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前后连贯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35783" y="4259297"/>
            <a:ext cx="7560840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你来试着用学过的方法复述一下故事吧！</a:t>
            </a:r>
          </a:p>
        </p:txBody>
      </p:sp>
    </p:spTree>
    <p:extLst>
      <p:ext uri="{BB962C8B-B14F-4D97-AF65-F5344CB8AC3E}">
        <p14:creationId xmlns:p14="http://schemas.microsoft.com/office/powerpoint/2010/main" val="40173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9730" y="44802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除了以前学过的方法，你还有什么方法能让故事更生动呢？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1388259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(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1)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抓住具体描写武松和猛虎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动词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(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2) 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抓住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准确、有特色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的语言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 (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吊睛白额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大虫、撺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将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下来、锦布袋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sz="32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   (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3)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加上适当的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语气、表情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动作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。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呵呀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)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43608" y="4435247"/>
            <a:ext cx="6624736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用上这些方法再来复述一下故事吧！</a:t>
            </a:r>
          </a:p>
        </p:txBody>
      </p:sp>
    </p:spTree>
    <p:extLst>
      <p:ext uri="{BB962C8B-B14F-4D97-AF65-F5344CB8AC3E}">
        <p14:creationId xmlns:p14="http://schemas.microsoft.com/office/powerpoint/2010/main" val="420251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411510"/>
            <a:ext cx="9036496" cy="4401205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武松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见了大虫，惊吓不已，忙从青石上翻身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下来，闪在青石边。大虫从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半空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里撺下来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，向武松扑去，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武松闪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在大虫背后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。大虫把前爪搭在地下，把腰胯一掀。武松一躲，躲在一边。大虫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又一剪，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武松闪在一边。武松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抡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起梢棒劈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向大虫，不料却打在了树枝上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，梢棒折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成两截。大虫又扑过来，前爪搭在武松面前，武松就势把大虫的顶花皮揪住，把它按下地去，然后朝大虫的面门上眼睛里乱踢。大虫边咆哮边扒身下的泥，扒了个土坑，武松把大虫按下坑里，左手揪住大虫，空出右手，使劲打大虫。打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了好多十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拳，大虫七窍流血，不再动弹了。</a:t>
            </a:r>
          </a:p>
        </p:txBody>
      </p:sp>
    </p:spTree>
    <p:extLst>
      <p:ext uri="{BB962C8B-B14F-4D97-AF65-F5344CB8AC3E}">
        <p14:creationId xmlns:p14="http://schemas.microsoft.com/office/powerpoint/2010/main" val="199393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491630"/>
            <a:ext cx="7944228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练习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用自己的话讲述“武松打虎”这部分的故事，注意按照事情的发展顺序讲述故事，可以用上课文中有特色的语言，还可以加上适当的语气、表情和动作。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1770" y="426085"/>
            <a:ext cx="2402205" cy="561340"/>
            <a:chOff x="354" y="648"/>
            <a:chExt cx="3783" cy="884"/>
          </a:xfrm>
        </p:grpSpPr>
        <p:sp>
          <p:nvSpPr>
            <p:cNvPr id="17" name="文本框 14"/>
            <p:cNvSpPr txBox="1"/>
            <p:nvPr/>
          </p:nvSpPr>
          <p:spPr>
            <a:xfrm>
              <a:off x="983" y="648"/>
              <a:ext cx="3155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" y="731"/>
              <a:ext cx="578" cy="7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317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347614"/>
            <a:ext cx="7715593" cy="239200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上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节课通过学习“打虎”部分，我们认识了一个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智勇双全、武艺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高强的武松。此外、故事还花了大量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笔墨写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武松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“喝酒”“上冈”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，这些内容又能让我们看到一个怎样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的武松呢？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621" y="443448"/>
            <a:ext cx="1629583" cy="400110"/>
            <a:chOff x="321077" y="536227"/>
            <a:chExt cx="1629583" cy="4001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77" y="546963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文本框 11"/>
            <p:cNvSpPr txBox="1"/>
            <p:nvPr/>
          </p:nvSpPr>
          <p:spPr>
            <a:xfrm>
              <a:off x="333190" y="536227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第三课时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35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460" y="555526"/>
            <a:ext cx="2481672" cy="561692"/>
            <a:chOff x="179512" y="411510"/>
            <a:chExt cx="2481672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899592" y="1347614"/>
            <a:ext cx="7344816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理解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喝酒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上冈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”部分的内容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进一步感受武松的形象。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对武松作出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简单的评价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并说明理由。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.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激发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学生阅读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水浒传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的兴趣。。</a:t>
            </a:r>
          </a:p>
        </p:txBody>
      </p:sp>
    </p:spTree>
    <p:extLst>
      <p:ext uri="{BB962C8B-B14F-4D97-AF65-F5344CB8AC3E}">
        <p14:creationId xmlns:p14="http://schemas.microsoft.com/office/powerpoint/2010/main" val="120329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979712" y="1055226"/>
            <a:ext cx="6768752" cy="320241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学习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课文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1-2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自然段</a:t>
            </a: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：同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桌分角色朗读武松与店家的对话。注意读出不同的语气，还可以</a:t>
            </a: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适当加上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动作</a:t>
            </a: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从中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你们感受到武松有着什么样的性格？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33" y="1328630"/>
            <a:ext cx="1800200" cy="257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19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-36512" y="-20538"/>
            <a:ext cx="3888432" cy="5306004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800" dirty="0" smtClean="0"/>
              <a:t>   </a:t>
            </a:r>
            <a:r>
              <a:rPr lang="en-US" altLang="zh-CN" sz="3800" dirty="0" smtClean="0">
                <a:solidFill>
                  <a:schemeClr val="tx1"/>
                </a:solidFill>
              </a:rPr>
              <a:t>1.</a:t>
            </a:r>
            <a:r>
              <a:rPr lang="zh-CN" altLang="en-US" sz="3800" dirty="0" smtClean="0">
                <a:solidFill>
                  <a:schemeClr val="tx1"/>
                </a:solidFill>
              </a:rPr>
              <a:t>“</a:t>
            </a:r>
            <a:r>
              <a:rPr lang="zh-CN" altLang="en-US" sz="3800" dirty="0">
                <a:solidFill>
                  <a:schemeClr val="tx1"/>
                </a:solidFill>
              </a:rPr>
              <a:t>休要胡说。没地不还你钱，再筛三碗来</a:t>
            </a:r>
            <a:r>
              <a:rPr lang="zh-CN" altLang="en-US" sz="3800" dirty="0" smtClean="0">
                <a:solidFill>
                  <a:schemeClr val="tx1"/>
                </a:solidFill>
              </a:rPr>
              <a:t>我吃</a:t>
            </a:r>
            <a:r>
              <a:rPr lang="zh-CN" altLang="en-US" sz="3800" dirty="0">
                <a:solidFill>
                  <a:schemeClr val="tx1"/>
                </a:solidFill>
              </a:rPr>
              <a:t>。</a:t>
            </a:r>
            <a:r>
              <a:rPr lang="zh-CN" altLang="en-US" sz="3800" dirty="0" smtClean="0">
                <a:solidFill>
                  <a:schemeClr val="tx1"/>
                </a:solidFill>
              </a:rPr>
              <a:t>”</a:t>
            </a:r>
            <a:endParaRPr lang="en-US" altLang="zh-CN" sz="3800" dirty="0" smtClean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3800" dirty="0" smtClean="0">
                <a:solidFill>
                  <a:schemeClr val="tx1"/>
                </a:solidFill>
              </a:rPr>
              <a:t>   </a:t>
            </a:r>
            <a:r>
              <a:rPr lang="en-US" altLang="zh-CN" sz="3800" smtClean="0">
                <a:solidFill>
                  <a:schemeClr val="tx1"/>
                </a:solidFill>
              </a:rPr>
              <a:t>2.</a:t>
            </a:r>
            <a:r>
              <a:rPr lang="zh-CN" altLang="en-US" sz="3800" smtClean="0">
                <a:solidFill>
                  <a:schemeClr val="tx1"/>
                </a:solidFill>
              </a:rPr>
              <a:t>“</a:t>
            </a:r>
            <a:r>
              <a:rPr lang="zh-CN" altLang="en-US" sz="3800" dirty="0">
                <a:solidFill>
                  <a:schemeClr val="tx1"/>
                </a:solidFill>
              </a:rPr>
              <a:t>不要你贴钱，只将酒来筛</a:t>
            </a:r>
            <a:r>
              <a:rPr lang="zh-CN" altLang="en-US" sz="3800" dirty="0" smtClean="0">
                <a:solidFill>
                  <a:schemeClr val="tx1"/>
                </a:solidFill>
              </a:rPr>
              <a:t>。”</a:t>
            </a:r>
            <a:endParaRPr lang="zh-CN" altLang="en-US" sz="3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39952" y="475967"/>
            <a:ext cx="4464496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6000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倔强</a:t>
            </a:r>
            <a:r>
              <a:rPr lang="zh-CN" altLang="en-US" sz="6000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6000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豪爽</a:t>
            </a:r>
            <a:endParaRPr sz="6000" dirty="0">
              <a:solidFill>
                <a:srgbClr val="4325D9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11951"/>
            <a:ext cx="5292080" cy="353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2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-36512" y="-8349"/>
            <a:ext cx="4320480" cy="5216813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700" smtClean="0">
                <a:solidFill>
                  <a:schemeClr val="tx1"/>
                </a:solidFill>
              </a:rPr>
              <a:t>    </a:t>
            </a:r>
            <a:r>
              <a:rPr lang="en-US" altLang="zh-CN" sz="3700" smtClean="0">
                <a:solidFill>
                  <a:schemeClr val="tx1"/>
                </a:solidFill>
              </a:rPr>
              <a:t>1.</a:t>
            </a:r>
            <a:r>
              <a:rPr lang="zh-CN" altLang="en-US" sz="3700" smtClean="0">
                <a:solidFill>
                  <a:schemeClr val="tx1"/>
                </a:solidFill>
              </a:rPr>
              <a:t>武松</a:t>
            </a:r>
            <a:r>
              <a:rPr lang="zh-CN" altLang="en-US" sz="3700" dirty="0">
                <a:solidFill>
                  <a:schemeClr val="tx1"/>
                </a:solidFill>
              </a:rPr>
              <a:t>答道：“要你扶的不算好汉。”</a:t>
            </a:r>
          </a:p>
          <a:p>
            <a:r>
              <a:rPr lang="zh-CN" altLang="en-US" sz="3700" smtClean="0">
                <a:solidFill>
                  <a:schemeClr val="tx1"/>
                </a:solidFill>
              </a:rPr>
              <a:t>    </a:t>
            </a:r>
            <a:r>
              <a:rPr lang="en-US" altLang="zh-CN" sz="3700" smtClean="0">
                <a:solidFill>
                  <a:schemeClr val="tx1"/>
                </a:solidFill>
              </a:rPr>
              <a:t>2.</a:t>
            </a:r>
            <a:r>
              <a:rPr lang="zh-CN" altLang="en-US" sz="3700" smtClean="0">
                <a:solidFill>
                  <a:schemeClr val="tx1"/>
                </a:solidFill>
              </a:rPr>
              <a:t>绰</a:t>
            </a:r>
            <a:r>
              <a:rPr lang="zh-CN" altLang="en-US" sz="3700" dirty="0">
                <a:solidFill>
                  <a:schemeClr val="tx1"/>
                </a:solidFill>
              </a:rPr>
              <a:t>了梢棒，立起身来道：“我却又不曾醉。”走出门前来，笑道：“却不说‘三碗不过冈’！</a:t>
            </a:r>
            <a:r>
              <a:rPr lang="zh-CN" altLang="en-US" sz="3700" dirty="0" smtClean="0">
                <a:solidFill>
                  <a:schemeClr val="tx1"/>
                </a:solidFill>
              </a:rPr>
              <a:t>”</a:t>
            </a:r>
            <a:endParaRPr lang="zh-CN" altLang="en-US" sz="37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75885" y="540712"/>
            <a:ext cx="3686987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6000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十分</a:t>
            </a:r>
            <a:r>
              <a:rPr lang="zh-CN" altLang="en-US" sz="6000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要强</a:t>
            </a:r>
            <a:endParaRPr sz="2800" dirty="0">
              <a:solidFill>
                <a:srgbClr val="4325D9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67447"/>
            <a:ext cx="4860032" cy="337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63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67054" y="1392376"/>
            <a:ext cx="11887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yǐ</a:t>
            </a:r>
            <a:endParaRPr lang="en-US" altLang="zh-CN" sz="30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27173" y="1392322"/>
            <a:ext cx="122413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zhù</a:t>
            </a:r>
            <a:endParaRPr lang="en-US" altLang="zh-CN" sz="30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91350" y="1339402"/>
            <a:ext cx="11912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dié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65343" y="3302114"/>
            <a:ext cx="94546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wù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99592" y="1797619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倚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27784" y="1797888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一双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箸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99992" y="1793953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44208" y="3622376"/>
            <a:ext cx="12039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</a:p>
        </p:txBody>
      </p:sp>
      <p:sp>
        <p:nvSpPr>
          <p:cNvPr id="25" name="矩形 24"/>
          <p:cNvSpPr/>
          <p:nvPr/>
        </p:nvSpPr>
        <p:spPr>
          <a:xfrm>
            <a:off x="7661703" y="1409313"/>
            <a:ext cx="11912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ǎn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89695" y="186386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俺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9959" y="3329816"/>
            <a:ext cx="122413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chāo</a:t>
            </a:r>
            <a:endParaRPr lang="en-US" altLang="zh-CN" sz="3000" b="1" dirty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43807" y="3332260"/>
            <a:ext cx="133345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zhànɡ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7734" y="3664064"/>
            <a:ext cx="1416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绰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483768" y="3660129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拐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杖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44008" y="3332260"/>
            <a:ext cx="119126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qín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676884" y="3660129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擒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608880" y="1392666"/>
            <a:ext cx="10594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jīn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115166" y="182277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</a:p>
        </p:txBody>
      </p:sp>
      <p:sp>
        <p:nvSpPr>
          <p:cNvPr id="51" name="文本框 6"/>
          <p:cNvSpPr txBox="1"/>
          <p:nvPr/>
        </p:nvSpPr>
        <p:spPr>
          <a:xfrm>
            <a:off x="1770763" y="120284"/>
            <a:ext cx="5158508" cy="92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3200" spc="190" dirty="0" smtClean="0">
                <a:latin typeface="黑体" panose="02010609060101010101" charset="-122"/>
                <a:ea typeface="黑体" panose="02010609060101010101" charset="-122"/>
              </a:rPr>
              <a:t>你有不会读的会认字吗？</a:t>
            </a:r>
            <a:endParaRPr kumimoji="1" lang="zh-CN" altLang="en-US" sz="32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5536" y="922401"/>
            <a:ext cx="8064896" cy="3547218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6974352" y="627534"/>
            <a:ext cx="1583505" cy="504056"/>
            <a:chOff x="6588895" y="717423"/>
            <a:chExt cx="1583505" cy="504056"/>
          </a:xfrm>
        </p:grpSpPr>
        <p:sp>
          <p:nvSpPr>
            <p:cNvPr id="55" name="椭圆 54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57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001116" y="2518163"/>
            <a:ext cx="4171680" cy="1849852"/>
            <a:chOff x="3001116" y="2518163"/>
            <a:chExt cx="4171680" cy="1849852"/>
          </a:xfrm>
        </p:grpSpPr>
        <p:sp>
          <p:nvSpPr>
            <p:cNvPr id="64" name="TextBox 63"/>
            <p:cNvSpPr txBox="1"/>
            <p:nvPr/>
          </p:nvSpPr>
          <p:spPr>
            <a:xfrm>
              <a:off x="3001116" y="2518163"/>
              <a:ext cx="2757486" cy="707886"/>
            </a:xfrm>
            <a:prstGeom prst="rect">
              <a:avLst/>
            </a:prstGeom>
            <a:ln>
              <a:solidFill>
                <a:srgbClr val="FFFF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zh-CN" altLang="en-US" sz="4000" b="1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匆：少</a:t>
              </a:r>
              <a:r>
                <a:rPr lang="zh-CN" altLang="en-US" sz="4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一点</a:t>
              </a:r>
              <a:endPara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6409179" y="3556171"/>
              <a:ext cx="763617" cy="811844"/>
            </a:xfrm>
            <a:prstGeom prst="ellipse">
              <a:avLst/>
            </a:prstGeom>
            <a:grpFill/>
            <a:ln>
              <a:solidFill>
                <a:srgbClr val="FFFF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肘形连接符 3"/>
            <p:cNvCxnSpPr>
              <a:stCxn id="2" idx="2"/>
              <a:endCxn id="64" idx="3"/>
            </p:cNvCxnSpPr>
            <p:nvPr/>
          </p:nvCxnSpPr>
          <p:spPr>
            <a:xfrm rot="10800000">
              <a:off x="5758603" y="2872107"/>
              <a:ext cx="650577" cy="1089987"/>
            </a:xfrm>
            <a:prstGeom prst="bentConnector3">
              <a:avLst/>
            </a:prstGeom>
            <a:ln w="28575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6" grpId="0"/>
      <p:bldP spid="26" grpId="1"/>
      <p:bldP spid="28" grpId="0"/>
      <p:bldP spid="28" grpId="1"/>
      <p:bldP spid="29" grpId="0"/>
      <p:bldP spid="29" grpId="1"/>
      <p:bldP spid="25" grpId="0"/>
      <p:bldP spid="25" grpId="1"/>
      <p:bldP spid="32" grpId="0"/>
      <p:bldP spid="32" grpId="1"/>
      <p:bldP spid="38" grpId="0"/>
      <p:bldP spid="38" grpId="1"/>
      <p:bldP spid="45" grpId="0"/>
      <p:bldP spid="45" grpId="1"/>
      <p:bldP spid="49" grpId="0"/>
      <p:bldP spid="49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0" y="-20538"/>
            <a:ext cx="4499992" cy="5267019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3600" dirty="0" smtClean="0"/>
              <a:t>   </a:t>
            </a:r>
            <a:r>
              <a:rPr lang="en-US" altLang="zh-CN" sz="3600" dirty="0">
                <a:solidFill>
                  <a:schemeClr val="tx1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</a:rPr>
              <a:t> </a:t>
            </a:r>
            <a:r>
              <a:rPr lang="zh-CN" altLang="en-US" sz="3600" dirty="0" smtClean="0">
                <a:solidFill>
                  <a:schemeClr val="tx1"/>
                </a:solidFill>
              </a:rPr>
              <a:t>武松道：“便</a:t>
            </a:r>
            <a:r>
              <a:rPr lang="zh-CN" altLang="en-US" sz="3600" dirty="0">
                <a:solidFill>
                  <a:schemeClr val="tx1"/>
                </a:solidFill>
              </a:rPr>
              <a:t>真个有虎，老爷也不怕。你留我在家里歇，莫不半夜三更</a:t>
            </a:r>
            <a:r>
              <a:rPr lang="zh-CN" altLang="en-US" sz="3600" dirty="0" smtClean="0">
                <a:solidFill>
                  <a:schemeClr val="tx1"/>
                </a:solidFill>
              </a:rPr>
              <a:t>要谋我</a:t>
            </a:r>
            <a:r>
              <a:rPr lang="zh-CN" altLang="en-US" sz="3600" dirty="0">
                <a:solidFill>
                  <a:schemeClr val="tx1"/>
                </a:solidFill>
              </a:rPr>
              <a:t>财，害我性命，却把大虫吓我？”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82824" y="339502"/>
            <a:ext cx="4644008" cy="156966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4800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    性格</a:t>
            </a:r>
            <a:r>
              <a:rPr lang="zh-CN" altLang="en-US" sz="4800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固执、勇敢而又多疑</a:t>
            </a:r>
            <a:endParaRPr sz="4800" dirty="0">
              <a:solidFill>
                <a:srgbClr val="4325D9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0014"/>
            <a:ext cx="4654798" cy="323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34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ldLvl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195736" y="818672"/>
            <a:ext cx="6624736" cy="378565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默读课文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3-5</a:t>
            </a:r>
            <a:r>
              <a:rPr lang="zh-CN" altLang="en-US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自然段，边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读边思考：武松因为多疑执意上冈，他难道真的不怕老虎吗？快速找出描写武松上冈时的心理活动的句子，说说从中体会到了什么。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38" y="1351730"/>
            <a:ext cx="1897698" cy="271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42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0" y="-20538"/>
            <a:ext cx="9144000" cy="1195712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dirty="0" smtClean="0"/>
              <a:t>   </a:t>
            </a:r>
            <a:r>
              <a:rPr lang="en-US" altLang="zh-CN" dirty="0" smtClean="0">
                <a:solidFill>
                  <a:schemeClr val="tx1"/>
                </a:solidFill>
              </a:rPr>
              <a:t>  </a:t>
            </a:r>
            <a:r>
              <a:rPr lang="zh-CN" altLang="en-US" dirty="0" smtClean="0">
                <a:solidFill>
                  <a:schemeClr val="tx1"/>
                </a:solidFill>
              </a:rPr>
              <a:t>武松</a:t>
            </a:r>
            <a:r>
              <a:rPr lang="zh-CN" altLang="en-US" dirty="0">
                <a:solidFill>
                  <a:schemeClr val="tx1"/>
                </a:solidFill>
              </a:rPr>
              <a:t>看了，笑道：“这是酒家诡诈，惊吓那等客人，便去那厮家里宿歇。我却怕甚么！”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97221" y="1275606"/>
            <a:ext cx="3027960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4000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艺高人胆大</a:t>
            </a:r>
            <a:endParaRPr sz="4000" dirty="0">
              <a:solidFill>
                <a:srgbClr val="4325D9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-16381" y="2067694"/>
            <a:ext cx="9160381" cy="156966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   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</a:rPr>
              <a:t>武松</a:t>
            </a:r>
            <a:r>
              <a:rPr lang="zh-CN" altLang="en-US" dirty="0">
                <a:solidFill>
                  <a:schemeClr val="tx1"/>
                </a:solidFill>
              </a:rPr>
              <a:t>想</a:t>
            </a:r>
            <a:r>
              <a:rPr lang="zh-CN" altLang="en-US" dirty="0" smtClean="0">
                <a:solidFill>
                  <a:schemeClr val="tx1"/>
                </a:solidFill>
              </a:rPr>
              <a:t>：“我回去时，须吃他耻笑，不是好汉，难以转去。”存想了一</a:t>
            </a:r>
            <a:r>
              <a:rPr lang="zh-CN" altLang="en-US" dirty="0">
                <a:solidFill>
                  <a:schemeClr val="tx1"/>
                </a:solidFill>
              </a:rPr>
              <a:t>回，说道：“</a:t>
            </a:r>
            <a:r>
              <a:rPr lang="zh-CN" altLang="en-US" dirty="0" smtClean="0">
                <a:solidFill>
                  <a:schemeClr val="tx1"/>
                </a:solidFill>
              </a:rPr>
              <a:t>怕甚么！且只顾上去</a:t>
            </a:r>
            <a:r>
              <a:rPr lang="zh-CN" altLang="en-US" dirty="0">
                <a:solidFill>
                  <a:schemeClr val="tx1"/>
                </a:solidFill>
              </a:rPr>
              <a:t>，</a:t>
            </a:r>
            <a:r>
              <a:rPr lang="zh-CN" altLang="en-US" dirty="0" smtClean="0">
                <a:solidFill>
                  <a:schemeClr val="tx1"/>
                </a:solidFill>
              </a:rPr>
              <a:t>看怎地！”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504" y="3723878"/>
            <a:ext cx="9063378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600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    自尊心</a:t>
            </a:r>
            <a:r>
              <a:rPr lang="zh-CN" altLang="en-US" sz="3600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很强，虽有犹豫，但又好面子，更多的是勇往直前的豪气。</a:t>
            </a:r>
            <a:endParaRPr sz="3600" dirty="0">
              <a:solidFill>
                <a:srgbClr val="4325D9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69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ldLvl="0"/>
      <p:bldP spid="5" grpId="0" animBg="1"/>
      <p:bldP spid="7" grpId="0" bldLvl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34"/>
          <a:stretch/>
        </p:blipFill>
        <p:spPr bwMode="auto">
          <a:xfrm>
            <a:off x="-36512" y="0"/>
            <a:ext cx="9199121" cy="5141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483518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学完课文后，你觉得武松是个怎样的人呢？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29120"/>
            <a:ext cx="1656184" cy="2373429"/>
          </a:xfrm>
          <a:prstGeom prst="rect">
            <a:avLst/>
          </a:prstGeom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31848"/>
            <a:ext cx="4032628" cy="2817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300192" y="1939513"/>
            <a:ext cx="27902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4325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勇敢机智</a:t>
            </a:r>
            <a:endParaRPr lang="zh-CN" altLang="en-US" dirty="0">
              <a:solidFill>
                <a:srgbClr val="4325D9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672" y="1939513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4325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豪爽</a:t>
            </a:r>
            <a:endParaRPr lang="zh-CN" altLang="en-US" dirty="0">
              <a:solidFill>
                <a:srgbClr val="4325D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9672" y="3795886"/>
            <a:ext cx="14221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4325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固执</a:t>
            </a:r>
            <a:endParaRPr lang="zh-CN" altLang="en-US" dirty="0">
              <a:solidFill>
                <a:srgbClr val="4325D9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6538" y="3435846"/>
            <a:ext cx="2351926" cy="1027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800" b="1" dirty="0">
                <a:solidFill>
                  <a:srgbClr val="4325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</a:t>
            </a:r>
            <a:r>
              <a:rPr lang="zh-CN" altLang="en-US" sz="4800" b="1" dirty="0" smtClean="0">
                <a:solidFill>
                  <a:srgbClr val="4325D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面子 </a:t>
            </a:r>
            <a:endParaRPr lang="zh-CN" altLang="en-US" sz="4800" b="1" dirty="0">
              <a:solidFill>
                <a:srgbClr val="4325D9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017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032" y="509836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 对于武松，人们有不同的评价。你有什么看法？说说你的理由。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507743" y="1635646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sz="3200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武松</a:t>
            </a:r>
            <a:r>
              <a:rPr lang="zh-CN" altLang="en-US" sz="32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真勇敢，“明知山有虎，偏向虎山行。”</a:t>
            </a:r>
            <a:endParaRPr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07743" y="2283718"/>
            <a:ext cx="7981031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dirty="0" err="1">
                <a:solidFill>
                  <a:srgbClr val="00B050"/>
                </a:solidFill>
              </a:rPr>
              <a:t>武松</a:t>
            </a:r>
            <a:r>
              <a:rPr lang="zh-CN" altLang="en-US" dirty="0">
                <a:solidFill>
                  <a:srgbClr val="00B050"/>
                </a:solidFill>
              </a:rPr>
              <a:t>很要面子，有些鲁莽，不听别人善意的劝告。</a:t>
            </a:r>
            <a:endParaRPr dirty="0">
              <a:solidFill>
                <a:srgbClr val="00B050"/>
              </a:solidFill>
            </a:endParaRPr>
          </a:p>
        </p:txBody>
      </p:sp>
      <p:sp>
        <p:nvSpPr>
          <p:cNvPr id="5" name="文本框 10"/>
          <p:cNvSpPr txBox="1"/>
          <p:nvPr/>
        </p:nvSpPr>
        <p:spPr>
          <a:xfrm>
            <a:off x="4283968" y="1048445"/>
            <a:ext cx="25202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</a:t>
            </a:r>
            <a:r>
              <a:rPr lang="zh-CN" altLang="en-US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6" name="矩形 5"/>
          <p:cNvSpPr/>
          <p:nvPr/>
        </p:nvSpPr>
        <p:spPr>
          <a:xfrm>
            <a:off x="487067" y="4154185"/>
            <a:ext cx="6207148" cy="646331"/>
          </a:xfrm>
          <a:prstGeom prst="rect">
            <a:avLst/>
          </a:prstGeom>
          <a:solidFill>
            <a:srgbClr val="FFFF00">
              <a:alpha val="30000"/>
            </a:srgbClr>
          </a:solidFill>
          <a:ln w="6350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我赞同</a:t>
            </a:r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的看法，因为</a:t>
            </a:r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7743" y="3360936"/>
            <a:ext cx="3427541" cy="646331"/>
          </a:xfrm>
          <a:prstGeom prst="rect">
            <a:avLst/>
          </a:prstGeom>
          <a:solidFill>
            <a:srgbClr val="FFFF00">
              <a:alpha val="30000"/>
            </a:srgbClr>
          </a:solidFill>
          <a:ln w="6350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我的看法是</a:t>
            </a:r>
            <a:r>
              <a:rPr lang="en-US" altLang="zh-CN" sz="3600" b="1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51370" y="2930049"/>
            <a:ext cx="1449339" cy="107721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rtlCol="0" anchor="t">
            <a:spAutoFit/>
          </a:bodyPr>
          <a:lstStyle/>
          <a:p>
            <a:pPr algn="ctr"/>
            <a:r>
              <a:rPr lang="zh-CN" altLang="en-US" sz="3200" b="1" spc="64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言之有据</a:t>
            </a:r>
            <a:endParaRPr lang="zh-CN" altLang="en-US" sz="3200" b="1" spc="64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2855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57077"/>
            <a:ext cx="8208912" cy="2554545"/>
          </a:xfrm>
          <a:prstGeom prst="rect">
            <a:avLst/>
          </a:prstGeom>
          <a:ln w="28575"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我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认为这两种评价都有道理。武松明知山有老虎，却无惧无畏，而且最终打死了老虎，这是他勇敢的一面；另外他不听店家劝阻，有些固执，而且看到官府的榜文后，不肯返回，说明他很要面子。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7664" y="3219822"/>
            <a:ext cx="5904656" cy="1872207"/>
            <a:chOff x="1595264" y="3319597"/>
            <a:chExt cx="4903948" cy="1419063"/>
          </a:xfrm>
        </p:grpSpPr>
        <p:sp>
          <p:nvSpPr>
            <p:cNvPr id="4" name="云形标注 3"/>
            <p:cNvSpPr/>
            <p:nvPr/>
          </p:nvSpPr>
          <p:spPr>
            <a:xfrm>
              <a:off x="1595264" y="3319597"/>
              <a:ext cx="4903948" cy="1419063"/>
            </a:xfrm>
            <a:prstGeom prst="cloudCallout">
              <a:avLst>
                <a:gd name="adj1" fmla="val 66577"/>
                <a:gd name="adj2" fmla="val 2313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1701301" y="3575765"/>
              <a:ext cx="4651313" cy="7231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    每个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itchFamily="2" charset="-122"/>
                  <a:ea typeface="宋体" pitchFamily="2" charset="-122"/>
                </a:rPr>
                <a:t>人物都有多面性，要学会从多个角度去看待作品中的人物。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600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811855" y="1923679"/>
            <a:ext cx="338437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lvl="0" algn="ctr">
              <a:defRPr sz="4400" b="1">
                <a:solidFill>
                  <a:prstClr val="black"/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>
                <a:solidFill>
                  <a:srgbClr val="0000FF"/>
                </a:solidFill>
              </a:rPr>
              <a:t>斗杀西门庆</a:t>
            </a:r>
          </a:p>
        </p:txBody>
      </p:sp>
      <p:sp>
        <p:nvSpPr>
          <p:cNvPr id="9" name="矩形 8"/>
          <p:cNvSpPr/>
          <p:nvPr/>
        </p:nvSpPr>
        <p:spPr>
          <a:xfrm>
            <a:off x="4716016" y="1923678"/>
            <a:ext cx="374441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醉打蒋门神</a:t>
            </a:r>
          </a:p>
        </p:txBody>
      </p:sp>
      <p:sp>
        <p:nvSpPr>
          <p:cNvPr id="10" name="矩形 9"/>
          <p:cNvSpPr/>
          <p:nvPr/>
        </p:nvSpPr>
        <p:spPr>
          <a:xfrm>
            <a:off x="811855" y="2925856"/>
            <a:ext cx="352839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大闹飞云浦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411510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b="1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《</a:t>
            </a:r>
            <a:r>
              <a:rPr lang="zh-CN" altLang="en-US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水浒传</a:t>
            </a:r>
            <a:r>
              <a:rPr lang="en-US" altLang="zh-CN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中关于武松的故事还有很多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，关于其他英雄人物的故事也有很多，课下请大家继续</a:t>
            </a:r>
            <a:r>
              <a:rPr lang="zh-CN" altLang="en-US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阅读</a:t>
            </a:r>
            <a:r>
              <a:rPr lang="en-US" altLang="zh-CN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水浒传</a:t>
            </a:r>
            <a:r>
              <a:rPr lang="en-US" altLang="zh-CN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的其他内容。</a:t>
            </a:r>
            <a:endParaRPr lang="zh-CN" altLang="en-US" sz="2800" b="1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36290" y="2972022"/>
            <a:ext cx="3724141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zh-CN" altLang="en-US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血溅</a:t>
            </a:r>
            <a:r>
              <a:rPr lang="zh-CN" altLang="en-US" sz="4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鸳鸯</a:t>
            </a:r>
            <a:r>
              <a:rPr lang="zh-CN" altLang="en-US" sz="44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楼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3925" y="3942012"/>
            <a:ext cx="3724141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4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24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7" grpId="0" animBg="1"/>
      <p:bldP spid="1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6170" y="1131590"/>
            <a:ext cx="5399965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本文记叙了武松在阳谷县一家酒店开怀畅饮后，趁着酒兴上了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，赤手空拳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的故事，表现了武松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而又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的英雄性格。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56707" name="Picture 3" descr="20051007145643465"/>
          <p:cNvPicPr>
            <a:picLocks noChangeAspect="1"/>
          </p:cNvPicPr>
          <p:nvPr/>
        </p:nvPicPr>
        <p:blipFill>
          <a:blip r:embed="rId2"/>
          <a:srcRect l="2933" t="3398" r="2031" b="5153"/>
          <a:stretch>
            <a:fillRect/>
          </a:stretch>
        </p:blipFill>
        <p:spPr>
          <a:xfrm>
            <a:off x="5654192" y="1226788"/>
            <a:ext cx="3353705" cy="31515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555776" y="2355726"/>
            <a:ext cx="15610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景阳冈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3067095"/>
            <a:ext cx="2076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打死猛虎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3715167"/>
            <a:ext cx="1038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豪放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1760" y="3651870"/>
            <a:ext cx="1038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勇武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39952" y="3651870"/>
            <a:ext cx="1038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机敏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71347" y="1017784"/>
            <a:ext cx="8143932" cy="3786214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2354607" y="1353185"/>
            <a:ext cx="2516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喝酒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688320" y="1957992"/>
            <a:ext cx="234006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机智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勇敢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敢于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斗争，不退缩，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勇往直前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996508" y="2387540"/>
            <a:ext cx="1358099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阳冈</a:t>
            </a:r>
          </a:p>
        </p:txBody>
      </p:sp>
      <p:sp>
        <p:nvSpPr>
          <p:cNvPr id="30" name="右箭头 29"/>
          <p:cNvSpPr/>
          <p:nvPr/>
        </p:nvSpPr>
        <p:spPr>
          <a:xfrm>
            <a:off x="5292080" y="2515932"/>
            <a:ext cx="396240" cy="32766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174587" y="1491630"/>
            <a:ext cx="360040" cy="2376264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08129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96" y="460806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54607" y="2052955"/>
            <a:ext cx="253146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54607" y="2650490"/>
            <a:ext cx="235032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54607" y="3455670"/>
            <a:ext cx="2516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下冈</a:t>
            </a:r>
          </a:p>
        </p:txBody>
      </p:sp>
      <p:sp>
        <p:nvSpPr>
          <p:cNvPr id="15" name="左大括号 14"/>
          <p:cNvSpPr/>
          <p:nvPr/>
        </p:nvSpPr>
        <p:spPr>
          <a:xfrm rot="10800000">
            <a:off x="4864127" y="1499885"/>
            <a:ext cx="360040" cy="2376264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990896" y="3042970"/>
            <a:ext cx="141829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pī</a:t>
            </a:r>
            <a:r>
              <a:rPr lang="en-US" altLang="zh-CN" sz="30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lì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15814" y="3109937"/>
            <a:ext cx="231838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páo xiào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74239" y="3521179"/>
            <a:ext cx="20135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霹雳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59832" y="3520048"/>
            <a:ext cx="14605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咆 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2950" y="3520048"/>
            <a:ext cx="12039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锤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8385" y="3520048"/>
            <a:ext cx="1213794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血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泊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42155" y="3097872"/>
            <a:ext cx="914033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  <a:sym typeface="+mn-ea"/>
              </a:rPr>
              <a:t>chuí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67747" y="3087076"/>
            <a:ext cx="604653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  <a:sym typeface="+mn-ea"/>
              </a:rPr>
              <a:t>pō</a:t>
            </a:r>
          </a:p>
        </p:txBody>
      </p:sp>
      <p:sp>
        <p:nvSpPr>
          <p:cNvPr id="28" name="矩形 27"/>
          <p:cNvSpPr/>
          <p:nvPr/>
        </p:nvSpPr>
        <p:spPr>
          <a:xfrm>
            <a:off x="395536" y="814389"/>
            <a:ext cx="8229964" cy="3799246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31322" y="436830"/>
            <a:ext cx="1583505" cy="504056"/>
            <a:chOff x="6588895" y="717423"/>
            <a:chExt cx="1583505" cy="504056"/>
          </a:xfrm>
        </p:grpSpPr>
        <p:sp>
          <p:nvSpPr>
            <p:cNvPr id="34" name="椭圆 33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36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073966" y="1516710"/>
            <a:ext cx="105946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lèi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56589" y="1946821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</a:p>
        </p:txBody>
      </p:sp>
      <p:sp>
        <p:nvSpPr>
          <p:cNvPr id="31" name="矩形 30"/>
          <p:cNvSpPr/>
          <p:nvPr/>
        </p:nvSpPr>
        <p:spPr>
          <a:xfrm>
            <a:off x="2869580" y="1536779"/>
            <a:ext cx="2350492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liànɡ</a:t>
            </a:r>
            <a:r>
              <a:rPr lang="en-US" altLang="zh-CN" sz="3000" b="1" dirty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qiànɡ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90156" y="1935872"/>
            <a:ext cx="1729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踉  跄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26024" y="1464771"/>
            <a:ext cx="61195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ā</a:t>
            </a:r>
            <a:endParaRPr lang="en-US" altLang="zh-CN" sz="3000" b="1" dirty="0" smtClean="0">
              <a:solidFill>
                <a:srgbClr val="0000FF"/>
              </a:solidFill>
              <a:latin typeface="汉语拼音" panose="020B0604020202020204" pitchFamily="34" charset="0"/>
              <a:ea typeface="黑体" pitchFamily="49" charset="-122"/>
              <a:cs typeface="汉语拼音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74214" y="1893776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呵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15728" y="1472402"/>
            <a:ext cx="11887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0000FF"/>
                </a:solidFill>
                <a:latin typeface="汉语拼音" panose="020B0604020202020204" pitchFamily="34" charset="0"/>
                <a:ea typeface="黑体" pitchFamily="49" charset="-122"/>
                <a:cs typeface="汉语拼音" panose="020B0604020202020204" pitchFamily="34" charset="0"/>
              </a:rPr>
              <a:t>kuà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85622" y="1909013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腰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胯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19599" y="113664"/>
            <a:ext cx="2501006" cy="646331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600" smtClean="0">
                <a:solidFill>
                  <a:schemeClr val="tx1"/>
                </a:solidFill>
              </a:rPr>
              <a:t>换成扌：抢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4175006" y="2067694"/>
            <a:ext cx="645111" cy="533968"/>
          </a:xfrm>
          <a:prstGeom prst="ellipse">
            <a:avLst/>
          </a:prstGeom>
          <a:grpFill/>
          <a:ln w="19050">
            <a:solidFill>
              <a:srgbClr val="FFFF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肘形连接符 6"/>
          <p:cNvCxnSpPr>
            <a:stCxn id="2" idx="0"/>
            <a:endCxn id="49" idx="1"/>
          </p:cNvCxnSpPr>
          <p:nvPr/>
        </p:nvCxnSpPr>
        <p:spPr>
          <a:xfrm rot="5400000" flipH="1" flipV="1">
            <a:off x="3943148" y="991244"/>
            <a:ext cx="1630864" cy="522037"/>
          </a:xfrm>
          <a:prstGeom prst="bentConnector2">
            <a:avLst/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8" grpId="0"/>
      <p:bldP spid="9" grpId="0"/>
      <p:bldP spid="27" grpId="0"/>
      <p:bldP spid="31" grpId="0"/>
      <p:bldP spid="41" grpId="0"/>
      <p:bldP spid="43" grpId="0"/>
      <p:bldP spid="49" grpId="0" animBg="1"/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64610" y="986452"/>
            <a:ext cx="82741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阳谷县人民听得说一个壮士打死了景阳冈上大虫，迎喝了来，皆出来看，哄动了那个县治。武松在轿上看时，只见亚肩叠背，闹闹攘攘，屯街塞巷，都来看迎大虫。到县前衙门口，知县已在厅上专等，武松下了轿。扛着大虫，都到厅前，放在甬道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知县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看了武松这般模样，又见了这个老大锦毛大虫，心中自忖道：“不是这个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汉，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怎地打得这个虎！”便唤武松上厅来。</a:t>
            </a:r>
          </a:p>
          <a:p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59832" y="464187"/>
            <a:ext cx="379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武松打虎后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……</a:t>
            </a:r>
            <a:endParaRPr lang="zh-CN" altLang="en-US" sz="3200" b="1" dirty="0" smtClean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35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7762" y="339502"/>
            <a:ext cx="8280920" cy="5161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武松去厅前声了喏。知县问道：“你那打虎的壮士，你却说怎生打了这个大虫？”武松就厅前将打虎的本事说了一遍。厅上厅下众多人等都惊得呆了。知县就厅上赐了几杯酒，将出上户凑的赏赐钱一千贯给与武松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武松禀道：“小人托赖相公的福荫，偶然侥幸打死了这个大虫，非小人之能，如何敢受赏赐。小人闻知这众猎户因这个大虫受了相公的责罚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何不就把这一千贯给散与众人去用？”知县道：“既是如此，任从壮士。”</a:t>
            </a:r>
          </a:p>
          <a:p>
            <a:pPr>
              <a:lnSpc>
                <a:spcPct val="110000"/>
              </a:lnSpc>
            </a:pP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086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699542"/>
            <a:ext cx="8733906" cy="3352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武松就把这赏钱在厅上散与众人，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猎户。知县见他忠厚仁德，有心要抬举他，便道：“虽你原是清河县人氏，与我这阳谷县只在咫尺。我今日就参你在本县做个都头，如何？”武松跪谢道：“若蒙恩相抬举，小人终身受赐。”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　知县随即唤押司立了文案，当日便参武松做了步兵都头。</a:t>
            </a:r>
          </a:p>
        </p:txBody>
      </p:sp>
    </p:spTree>
    <p:extLst>
      <p:ext uri="{BB962C8B-B14F-4D97-AF65-F5344CB8AC3E}">
        <p14:creationId xmlns:p14="http://schemas.microsoft.com/office/powerpoint/2010/main" val="329354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78125" y="2208196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9476" y="987574"/>
            <a:ext cx="8066980" cy="36009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sym typeface="+mn-ea"/>
              </a:rPr>
              <a:t>一、</a:t>
            </a:r>
            <a:r>
              <a:rPr sz="3200" b="1" dirty="0" err="1" smtClean="0">
                <a:latin typeface="黑体" pitchFamily="49" charset="-122"/>
                <a:ea typeface="黑体" pitchFamily="49" charset="-122"/>
                <a:sym typeface="+mn-ea"/>
              </a:rPr>
              <a:t>按课文内容排列顺序，标上序号</a:t>
            </a:r>
            <a:r>
              <a:rPr sz="3200" b="1" dirty="0" smtClean="0">
                <a:latin typeface="黑体" pitchFamily="49" charset="-122"/>
                <a:ea typeface="黑体" pitchFamily="49" charset="-122"/>
                <a:sym typeface="+mn-ea"/>
              </a:rPr>
              <a:t>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）武松连喝了十八碗。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）武松赤手空拳打死老虎。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）武松来到酒店吃酒。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）武松遇到老虎。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）武松不听劝告执意上了冈。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大虫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扑、掀、剪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”，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武松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闪、躲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”。</a:t>
            </a:r>
          </a:p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  ）武松一步步挨下冈来。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40" y="529386"/>
            <a:ext cx="366860" cy="4563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5500" y="430735"/>
            <a:ext cx="183255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  <a:sym typeface="+mn-ea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9185" y="4107957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7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9185" y="2388506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9185" y="1415081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9185" y="3260614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9185" y="2782206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9185" y="3743467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9185" y="1938038"/>
            <a:ext cx="3771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  <a:cs typeface="+mn-ea"/>
                <a:sym typeface="+mn-ea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1" grpId="0"/>
      <p:bldP spid="12" grpId="0"/>
      <p:bldP spid="1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83518"/>
            <a:ext cx="845504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二、根据课文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内容，填写武松和大虫的搏斗过程。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从中我们能</a:t>
            </a:r>
            <a:r>
              <a:rPr lang="zh-CN" altLang="en-US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体会到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武松怎样的性格？</a:t>
            </a:r>
            <a:r>
              <a:rPr lang="zh-CN" altLang="en-US" sz="3200" dirty="0" smtClean="0">
                <a:solidFill>
                  <a:prstClr val="black"/>
                </a:solidFill>
              </a:rPr>
              <a:t> （       ）  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753781"/>
              </p:ext>
            </p:extLst>
          </p:nvPr>
        </p:nvGraphicFramePr>
        <p:xfrm>
          <a:off x="1331640" y="2201258"/>
          <a:ext cx="6096000" cy="176478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大虫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武松</a:t>
                      </a:r>
                      <a:endParaRPr lang="zh-CN" altLang="en-US" sz="2400" dirty="0"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扑来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躲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虎尾倒竖、剪</a:t>
                      </a:r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555776" y="312582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 dirty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掀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5209" y="2705313"/>
            <a:ext cx="56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闪</a:t>
            </a:r>
            <a:r>
              <a:rPr lang="en-US" altLang="zh-CN" sz="2400" b="1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5209" y="3550244"/>
            <a:ext cx="480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b="1" kern="100" dirty="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闪</a:t>
            </a:r>
            <a:endParaRPr lang="zh-CN" altLang="zh-CN" sz="2400" b="1" kern="100" dirty="0">
              <a:solidFill>
                <a:srgbClr val="FF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3918" y="4177059"/>
            <a:ext cx="69905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机智</a:t>
            </a:r>
            <a:r>
              <a:rPr lang="zh-CN" altLang="zh-CN" sz="2400" b="1" dirty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沉着，勇敢</a:t>
            </a:r>
            <a:r>
              <a:rPr lang="zh-CN" altLang="zh-CN" sz="24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机敏</a:t>
            </a:r>
            <a:r>
              <a:rPr lang="en-US" altLang="zh-CN" sz="24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    B.</a:t>
            </a:r>
            <a:r>
              <a:rPr lang="zh-CN" altLang="en-US" sz="2400" b="1" dirty="0" smtClean="0">
                <a:solidFill>
                  <a:srgbClr val="4325D9"/>
                </a:solidFill>
                <a:latin typeface="宋体" pitchFamily="2" charset="-122"/>
                <a:ea typeface="宋体" pitchFamily="2" charset="-122"/>
              </a:rPr>
              <a:t>一腔正气，沉着冷静</a:t>
            </a:r>
            <a:endParaRPr lang="zh-CN" altLang="en-US" sz="2400" b="1" dirty="0">
              <a:solidFill>
                <a:srgbClr val="4325D9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1600" y="141962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A</a:t>
            </a:r>
            <a:endParaRPr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50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555526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三、</a:t>
            </a:r>
            <a:r>
              <a:rPr lang="zh-CN" altLang="zh-CN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现在</a:t>
            </a:r>
            <a:r>
              <a:rPr lang="zh-CN" altLang="zh-CN" sz="32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提倡保护野生动物，有人说，不应该再读武松打虎这样的文章</a:t>
            </a:r>
            <a:r>
              <a:rPr lang="zh-CN" altLang="zh-CN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对此，</a:t>
            </a:r>
            <a:r>
              <a:rPr lang="zh-CN" altLang="zh-CN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有什么</a:t>
            </a:r>
            <a:r>
              <a:rPr lang="zh-CN" altLang="zh-CN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看法</a:t>
            </a:r>
            <a:r>
              <a:rPr lang="zh-CN" altLang="en-US" sz="32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2427734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认为这样的故事应该读，这是文学作品，要从文学的角度来欣赏它的美，学习它的艺术表现手法，对武松这个人物，我们要分析他英勇无畏的精神。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926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8096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5835" y="1419803"/>
            <a:ext cx="7764780" cy="110680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7217" y="509940"/>
              <a:ext cx="1161076" cy="261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9544" y="1965908"/>
            <a:ext cx="943208" cy="115127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绰</a:t>
            </a:r>
            <a:endParaRPr lang="zh-CN" altLang="en-US" sz="7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1040610"/>
            <a:ext cx="5579880" cy="1054135"/>
          </a:xfrm>
          <a:prstGeom prst="rect">
            <a:avLst/>
          </a:prstGeom>
          <a:solidFill>
            <a:srgbClr val="FFFF99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绰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了梢棒，立起身来道：“我却又不曾醉。”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07904" y="289784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18009" y="195486"/>
            <a:ext cx="156468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50856" y="3365702"/>
            <a:ext cx="1149547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绰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号</a:t>
            </a:r>
          </a:p>
        </p:txBody>
      </p:sp>
      <p:sp>
        <p:nvSpPr>
          <p:cNvPr id="51" name="矩形 50"/>
          <p:cNvSpPr/>
          <p:nvPr/>
        </p:nvSpPr>
        <p:spPr>
          <a:xfrm>
            <a:off x="3906084" y="2259233"/>
            <a:ext cx="2880320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用作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动词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：抓取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979457" y="3242591"/>
            <a:ext cx="2958531" cy="8079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用作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形容词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：宽绰、（体态）柔美等意思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53" name="组合 7"/>
          <p:cNvGrpSpPr/>
          <p:nvPr/>
        </p:nvGrpSpPr>
        <p:grpSpPr>
          <a:xfrm>
            <a:off x="190810" y="2028840"/>
            <a:ext cx="1029163" cy="1085656"/>
            <a:chOff x="2437" y="2032"/>
            <a:chExt cx="1244" cy="1264"/>
          </a:xfrm>
        </p:grpSpPr>
        <p:sp>
          <p:nvSpPr>
            <p:cNvPr id="5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5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6"/>
          <p:cNvGrpSpPr/>
          <p:nvPr/>
        </p:nvGrpSpPr>
        <p:grpSpPr>
          <a:xfrm>
            <a:off x="1220800" y="1317609"/>
            <a:ext cx="1828771" cy="1245900"/>
            <a:chOff x="1220800" y="1317609"/>
            <a:chExt cx="1828771" cy="1245900"/>
          </a:xfrm>
        </p:grpSpPr>
        <p:sp>
          <p:nvSpPr>
            <p:cNvPr id="8" name="矩形 7"/>
            <p:cNvSpPr/>
            <p:nvPr/>
          </p:nvSpPr>
          <p:spPr>
            <a:xfrm>
              <a:off x="1763688" y="1317609"/>
              <a:ext cx="1285883" cy="500137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2800" b="1" dirty="0" err="1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chāo</a:t>
              </a:r>
              <a:endParaRPr lang="en-US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4" name="直接箭头连接符 3"/>
            <p:cNvCxnSpPr>
              <a:stCxn id="54" idx="3"/>
              <a:endCxn id="8" idx="1"/>
            </p:cNvCxnSpPr>
            <p:nvPr/>
          </p:nvCxnSpPr>
          <p:spPr>
            <a:xfrm flipV="1">
              <a:off x="1220800" y="1567678"/>
              <a:ext cx="542888" cy="99583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220800" y="2563509"/>
            <a:ext cx="1679225" cy="1333108"/>
            <a:chOff x="1220800" y="2563509"/>
            <a:chExt cx="1679225" cy="1333108"/>
          </a:xfrm>
        </p:grpSpPr>
        <p:sp>
          <p:nvSpPr>
            <p:cNvPr id="32" name="矩形 31"/>
            <p:cNvSpPr/>
            <p:nvPr/>
          </p:nvSpPr>
          <p:spPr>
            <a:xfrm>
              <a:off x="1757017" y="3396480"/>
              <a:ext cx="1143008" cy="500137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2800" b="1" dirty="0" err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chuò</a:t>
              </a:r>
              <a:endPara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6" name="直接箭头连接符 5"/>
            <p:cNvCxnSpPr>
              <a:stCxn id="54" idx="3"/>
              <a:endCxn id="32" idx="1"/>
            </p:cNvCxnSpPr>
            <p:nvPr/>
          </p:nvCxnSpPr>
          <p:spPr>
            <a:xfrm>
              <a:off x="1220800" y="2563509"/>
              <a:ext cx="536217" cy="108304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745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  <p:bldP spid="51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15122" y="1429052"/>
            <a:ext cx="6192688" cy="623248"/>
          </a:xfrm>
          <a:prstGeom prst="rect">
            <a:avLst/>
          </a:prstGeom>
          <a:solidFill>
            <a:srgbClr val="FFFF99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武松见了，叫声：“</a:t>
            </a:r>
            <a:r>
              <a:rPr lang="zh-CN" altLang="en-US" sz="3600" b="1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呵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呀！”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66379" y="2921337"/>
            <a:ext cx="1147727" cy="6232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呵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斥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538" y="1848663"/>
            <a:ext cx="1029163" cy="1155135"/>
            <a:chOff x="360538" y="1848663"/>
            <a:chExt cx="1029163" cy="1155135"/>
          </a:xfrm>
        </p:grpSpPr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372062" y="1848663"/>
              <a:ext cx="943208" cy="115127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7200" b="1" dirty="0" smtClean="0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呵</a:t>
              </a:r>
              <a:endParaRPr lang="zh-CN" altLang="en-US" sz="7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51" name="组合 7"/>
            <p:cNvGrpSpPr/>
            <p:nvPr/>
          </p:nvGrpSpPr>
          <p:grpSpPr>
            <a:xfrm>
              <a:off x="360538" y="1918142"/>
              <a:ext cx="1029163" cy="1085656"/>
              <a:chOff x="2437" y="2032"/>
              <a:chExt cx="1244" cy="1264"/>
            </a:xfrm>
          </p:grpSpPr>
          <p:sp>
            <p:nvSpPr>
              <p:cNvPr id="5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eaLnBrk="1" hangingPunct="1"/>
                <a:endParaRPr lang="zh-CN" altLang="en-US" dirty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5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5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0" name="组合 9"/>
          <p:cNvGrpSpPr/>
          <p:nvPr/>
        </p:nvGrpSpPr>
        <p:grpSpPr>
          <a:xfrm>
            <a:off x="1390528" y="1412079"/>
            <a:ext cx="1052105" cy="1040732"/>
            <a:chOff x="1390528" y="1412079"/>
            <a:chExt cx="1052105" cy="1040732"/>
          </a:xfrm>
        </p:grpSpPr>
        <p:sp>
          <p:nvSpPr>
            <p:cNvPr id="8" name="矩形 7"/>
            <p:cNvSpPr/>
            <p:nvPr/>
          </p:nvSpPr>
          <p:spPr>
            <a:xfrm>
              <a:off x="1948838" y="1412079"/>
              <a:ext cx="493795" cy="68480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ā</a:t>
              </a:r>
              <a:endParaRPr lang="en-US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5" name="直接箭头连接符 4"/>
            <p:cNvCxnSpPr>
              <a:stCxn id="52" idx="3"/>
              <a:endCxn id="8" idx="1"/>
            </p:cNvCxnSpPr>
            <p:nvPr/>
          </p:nvCxnSpPr>
          <p:spPr>
            <a:xfrm flipV="1">
              <a:off x="1390528" y="1754481"/>
              <a:ext cx="558310" cy="6983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390528" y="2452811"/>
            <a:ext cx="1299003" cy="1091774"/>
            <a:chOff x="1390528" y="2452811"/>
            <a:chExt cx="1299003" cy="1091774"/>
          </a:xfrm>
        </p:grpSpPr>
        <p:sp>
          <p:nvSpPr>
            <p:cNvPr id="32" name="矩形 31"/>
            <p:cNvSpPr/>
            <p:nvPr/>
          </p:nvSpPr>
          <p:spPr>
            <a:xfrm>
              <a:off x="1918896" y="2859782"/>
              <a:ext cx="770635" cy="68480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en-US" altLang="zh-CN" sz="4000" b="1" dirty="0" err="1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hē</a:t>
              </a:r>
              <a:endParaRPr lang="zh-CN" altLang="en-US" sz="4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cxnSp>
          <p:nvCxnSpPr>
            <p:cNvPr id="7" name="直接箭头连接符 6"/>
            <p:cNvCxnSpPr>
              <a:stCxn id="52" idx="3"/>
              <a:endCxn id="32" idx="1"/>
            </p:cNvCxnSpPr>
            <p:nvPr/>
          </p:nvCxnSpPr>
          <p:spPr>
            <a:xfrm>
              <a:off x="1390528" y="2452811"/>
              <a:ext cx="528368" cy="74937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 descr="http://pic.51yuansu.com/pic3/cover/02/41/90/59e43dc4f3f49_61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6" b="92188" l="6066" r="95574">
                        <a14:foregroundMark x1="70164" y1="42882" x2="77377" y2="73785"/>
                        <a14:foregroundMark x1="73607" y1="76042" x2="65410" y2="89931"/>
                        <a14:foregroundMark x1="79672" y1="42188" x2="82623" y2="63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47657"/>
            <a:ext cx="290512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56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5536" y="1884962"/>
            <a:ext cx="943208" cy="115127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泊</a:t>
            </a:r>
            <a:endParaRPr lang="zh-CN" altLang="en-US" sz="7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4707" y="1487861"/>
            <a:ext cx="5689225" cy="1054135"/>
          </a:xfrm>
          <a:prstGeom prst="rect">
            <a:avLst/>
          </a:prstGeom>
          <a:solidFill>
            <a:srgbClr val="FFFF99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就血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泊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里用双手来提，哪里提得动！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5595" y="1678526"/>
            <a:ext cx="64294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pō</a:t>
            </a:r>
            <a:endParaRPr lang="en-US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04310" y="2826597"/>
            <a:ext cx="5689622" cy="5616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这个码头可以停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泊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五十艘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货船。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3904" y="2765041"/>
            <a:ext cx="64807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bó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805103" y="555526"/>
            <a:ext cx="3888432" cy="80791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表示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“湖”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时读“</a:t>
            </a:r>
            <a:r>
              <a:rPr lang="en-US" altLang="zh-CN" sz="2400" b="1" dirty="0" err="1" smtClean="0">
                <a:latin typeface="仿宋" pitchFamily="49" charset="-122"/>
                <a:ea typeface="仿宋" pitchFamily="49" charset="-122"/>
              </a:rPr>
              <a:t>pō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”，“血泊”指的是“一摊血”。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49044" y="3507854"/>
            <a:ext cx="3675284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用作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动词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、表示“停泊”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grpSp>
        <p:nvGrpSpPr>
          <p:cNvPr id="10" name="组合 7"/>
          <p:cNvGrpSpPr/>
          <p:nvPr/>
        </p:nvGrpSpPr>
        <p:grpSpPr>
          <a:xfrm>
            <a:off x="452280" y="1990150"/>
            <a:ext cx="1029163" cy="1085656"/>
            <a:chOff x="2437" y="2032"/>
            <a:chExt cx="1244" cy="1264"/>
          </a:xfrm>
        </p:grpSpPr>
        <p:sp>
          <p:nvSpPr>
            <p:cNvPr id="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cxnSp>
        <p:nvCxnSpPr>
          <p:cNvPr id="4" name="直接箭头连接符 3"/>
          <p:cNvCxnSpPr>
            <a:stCxn id="11" idx="3"/>
            <a:endCxn id="8" idx="1"/>
          </p:cNvCxnSpPr>
          <p:nvPr/>
        </p:nvCxnSpPr>
        <p:spPr>
          <a:xfrm flipV="1">
            <a:off x="1482270" y="1990150"/>
            <a:ext cx="633325" cy="5346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stCxn id="11" idx="3"/>
            <a:endCxn id="32" idx="1"/>
          </p:cNvCxnSpPr>
          <p:nvPr/>
        </p:nvCxnSpPr>
        <p:spPr>
          <a:xfrm>
            <a:off x="1482270" y="2524819"/>
            <a:ext cx="661634" cy="551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0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23" grpId="0" animBg="1"/>
      <p:bldP spid="32" grpId="0"/>
      <p:bldP spid="51" grpId="0" animBg="1"/>
      <p:bldP spid="52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3261</Words>
  <Application>Microsoft Office PowerPoint</Application>
  <PresentationFormat>全屏显示(16:9)</PresentationFormat>
  <Paragraphs>382</Paragraphs>
  <Slides>66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81" baseType="lpstr">
      <vt:lpstr>Arial</vt:lpstr>
      <vt:lpstr>宋体</vt:lpstr>
      <vt:lpstr>Calibri</vt:lpstr>
      <vt:lpstr>Tahoma</vt:lpstr>
      <vt:lpstr>Kaiti SC</vt:lpstr>
      <vt:lpstr>微软雅黑</vt:lpstr>
      <vt:lpstr>华文楷体</vt:lpstr>
      <vt:lpstr>汉语拼音</vt:lpstr>
      <vt:lpstr>Xingkai SC</vt:lpstr>
      <vt:lpstr>Times New Roman</vt:lpstr>
      <vt:lpstr>黑体</vt:lpstr>
      <vt:lpstr>YouYuan</vt:lpstr>
      <vt:lpstr>楷体</vt:lpstr>
      <vt:lpstr>仿宋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221</cp:revision>
  <dcterms:created xsi:type="dcterms:W3CDTF">2017-03-17T02:28:00Z</dcterms:created>
  <dcterms:modified xsi:type="dcterms:W3CDTF">2020-11-20T02:25:48Z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