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9"/>
  </p:notesMasterIdLst>
  <p:handoutMasterIdLst>
    <p:handoutMasterId r:id="rId40"/>
  </p:handoutMasterIdLst>
  <p:sldIdLst>
    <p:sldId id="1429" r:id="rId2"/>
    <p:sldId id="978" r:id="rId3"/>
    <p:sldId id="1428" r:id="rId4"/>
    <p:sldId id="1400" r:id="rId5"/>
    <p:sldId id="1445" r:id="rId6"/>
    <p:sldId id="1446" r:id="rId7"/>
    <p:sldId id="523" r:id="rId8"/>
    <p:sldId id="1451" r:id="rId9"/>
    <p:sldId id="1430" r:id="rId10"/>
    <p:sldId id="1447" r:id="rId11"/>
    <p:sldId id="1431" r:id="rId12"/>
    <p:sldId id="1432" r:id="rId13"/>
    <p:sldId id="1433" r:id="rId14"/>
    <p:sldId id="980" r:id="rId15"/>
    <p:sldId id="1448" r:id="rId16"/>
    <p:sldId id="1410" r:id="rId17"/>
    <p:sldId id="1434" r:id="rId18"/>
    <p:sldId id="1449" r:id="rId19"/>
    <p:sldId id="632" r:id="rId20"/>
    <p:sldId id="1435" r:id="rId21"/>
    <p:sldId id="1437" r:id="rId22"/>
    <p:sldId id="928" r:id="rId23"/>
    <p:sldId id="1411" r:id="rId24"/>
    <p:sldId id="1440" r:id="rId25"/>
    <p:sldId id="1439" r:id="rId26"/>
    <p:sldId id="1391" r:id="rId27"/>
    <p:sldId id="1442" r:id="rId28"/>
    <p:sldId id="1443" r:id="rId29"/>
    <p:sldId id="1450" r:id="rId30"/>
    <p:sldId id="1216" r:id="rId31"/>
    <p:sldId id="1377" r:id="rId32"/>
    <p:sldId id="1425" r:id="rId33"/>
    <p:sldId id="1300" r:id="rId34"/>
    <p:sldId id="1453" r:id="rId35"/>
    <p:sldId id="1427" r:id="rId36"/>
    <p:sldId id="1426" r:id="rId37"/>
    <p:sldId id="1007" r:id="rId38"/>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676">
          <p15:clr>
            <a:srgbClr val="A4A3A4"/>
          </p15:clr>
        </p15:guide>
        <p15:guide id="2" pos="1738">
          <p15:clr>
            <a:srgbClr val="A4A3A4"/>
          </p15:clr>
        </p15:guide>
      </p15:sldGuideLst>
    </p:ext>
    <p:ext uri="{2D200454-40CA-4A62-9FC3-DE9A4176ACB9}">
      <p15:notesGuideLst xmlns:p15="http://schemas.microsoft.com/office/powerpoint/2012/main" xmlns="">
        <p15:guide id="1" orient="horz" pos="2743">
          <p15:clr>
            <a:srgbClr val="A4A3A4"/>
          </p15:clr>
        </p15:guide>
        <p15:guide id="2" pos="223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B050"/>
    <a:srgbClr val="4325D9"/>
    <a:srgbClr val="0066CC"/>
    <a:srgbClr val="FF0000"/>
    <a:srgbClr val="FF6600"/>
    <a:srgbClr val="FFFFCC"/>
    <a:srgbClr val="CC3300"/>
    <a:srgbClr val="FF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45" autoAdjust="0"/>
    <p:restoredTop sz="94660"/>
  </p:normalViewPr>
  <p:slideViewPr>
    <p:cSldViewPr>
      <p:cViewPr>
        <p:scale>
          <a:sx n="90" d="100"/>
          <a:sy n="90" d="100"/>
        </p:scale>
        <p:origin x="-894" y="-492"/>
      </p:cViewPr>
      <p:guideLst>
        <p:guide orient="horz" pos="2676"/>
        <p:guide pos="1738"/>
      </p:guideLst>
    </p:cSldViewPr>
  </p:slideViewPr>
  <p:notesTextViewPr>
    <p:cViewPr>
      <p:scale>
        <a:sx n="1" d="1"/>
        <a:sy n="1" d="1"/>
      </p:scale>
      <p:origin x="0" y="0"/>
    </p:cViewPr>
  </p:notesTextViewPr>
  <p:sorterViewPr>
    <p:cViewPr>
      <p:scale>
        <a:sx n="66" d="100"/>
        <a:sy n="66" d="100"/>
      </p:scale>
      <p:origin x="0" y="4578"/>
    </p:cViewPr>
  </p:sorterViewPr>
  <p:notesViewPr>
    <p:cSldViewPr>
      <p:cViewPr varScale="1">
        <p:scale>
          <a:sx n="68" d="100"/>
          <a:sy n="68" d="100"/>
        </p:scale>
        <p:origin x="-2856" y="-90"/>
      </p:cViewPr>
      <p:guideLst>
        <p:guide orient="horz" pos="2743"/>
        <p:guide pos="223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t>2020/11/20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t>‹#›</a:t>
            </a:fld>
            <a:endParaRPr lang="zh-CN" altLang="en-US"/>
          </a:p>
        </p:txBody>
      </p:sp>
    </p:spTree>
    <p:extLst>
      <p:ext uri="{BB962C8B-B14F-4D97-AF65-F5344CB8AC3E}">
        <p14:creationId xmlns:p14="http://schemas.microsoft.com/office/powerpoint/2010/main" val="34430750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t>2020/11/20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t>‹#›</a:t>
            </a:fld>
            <a:endParaRPr lang="zh-CN" altLang="en-US"/>
          </a:p>
        </p:txBody>
      </p:sp>
    </p:spTree>
    <p:extLst>
      <p:ext uri="{BB962C8B-B14F-4D97-AF65-F5344CB8AC3E}">
        <p14:creationId xmlns:p14="http://schemas.microsoft.com/office/powerpoint/2010/main" val="87708094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t>7</a:t>
            </a:fld>
            <a:endParaRPr lang="zh-CN" altLang="en-US"/>
          </a:p>
        </p:txBody>
      </p:sp>
    </p:spTree>
    <p:extLst>
      <p:ext uri="{BB962C8B-B14F-4D97-AF65-F5344CB8AC3E}">
        <p14:creationId xmlns:p14="http://schemas.microsoft.com/office/powerpoint/2010/main" val="1696516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t>19</a:t>
            </a:fld>
            <a:endParaRPr lang="zh-CN" altLang="en-US"/>
          </a:p>
        </p:txBody>
      </p:sp>
    </p:spTree>
    <p:extLst>
      <p:ext uri="{BB962C8B-B14F-4D97-AF65-F5344CB8AC3E}">
        <p14:creationId xmlns:p14="http://schemas.microsoft.com/office/powerpoint/2010/main" val="8899162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20</a:t>
            </a:fld>
            <a:endParaRPr lang="zh-CN" altLang="en-US"/>
          </a:p>
        </p:txBody>
      </p:sp>
    </p:spTree>
    <p:extLst>
      <p:ext uri="{BB962C8B-B14F-4D97-AF65-F5344CB8AC3E}">
        <p14:creationId xmlns:p14="http://schemas.microsoft.com/office/powerpoint/2010/main" val="1280355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矩形 1"/>
          <p:cNvSpPr/>
          <p:nvPr userDrawn="1"/>
        </p:nvSpPr>
        <p:spPr>
          <a:xfrm>
            <a:off x="1043305" y="4227830"/>
            <a:ext cx="914400" cy="914400"/>
          </a:xfrm>
          <a:prstGeom prst="rec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B050">
            <a:alpha val="9000"/>
          </a:srgbClr>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10"/>
          <p:cNvSpPr txBox="1"/>
          <p:nvPr userDrawn="1"/>
        </p:nvSpPr>
        <p:spPr>
          <a:xfrm>
            <a:off x="181807" y="78140"/>
            <a:ext cx="1160780" cy="306705"/>
          </a:xfrm>
          <a:prstGeom prst="rect">
            <a:avLst/>
          </a:prstGeom>
          <a:noFill/>
        </p:spPr>
        <p:txBody>
          <a:bodyPr wrap="none" rtlCol="0">
            <a:spAutoFit/>
          </a:bodyPr>
          <a:lstStyle/>
          <a:p>
            <a:r>
              <a:rPr kumimoji="1" lang="en-US" altLang="zh-CN" sz="1400" b="0" dirty="0" smtClean="0">
                <a:latin typeface="黑体" panose="02010600030101010101" pitchFamily="49" charset="-122"/>
                <a:ea typeface="黑体" panose="02010600030101010101" pitchFamily="49" charset="-122"/>
              </a:rPr>
              <a:t>8  </a:t>
            </a:r>
            <a:r>
              <a:rPr kumimoji="1" lang="zh-CN" altLang="en-US" sz="1400" b="0" dirty="0" smtClean="0">
                <a:latin typeface="黑体" panose="02010600030101010101" pitchFamily="49" charset="-122"/>
                <a:ea typeface="黑体" panose="02010600030101010101" pitchFamily="49" charset="-122"/>
              </a:rPr>
              <a:t>红楼春趣</a:t>
            </a:r>
          </a:p>
        </p:txBody>
      </p:sp>
      <p:pic>
        <p:nvPicPr>
          <p:cNvPr id="2052" name="Picture 4" descr="http://pic.51yuansu.com/pic3/cover/01/01/53/58de6cddf22d5_610.jpg"/>
          <p:cNvPicPr>
            <a:picLocks noChangeAspect="1" noChangeArrowheads="1"/>
          </p:cNvPicPr>
          <p:nvPr userDrawn="1"/>
        </p:nvPicPr>
        <p:blipFill rotWithShape="1">
          <a:blip r:embed="rId9" cstate="print">
            <a:clrChange>
              <a:clrFrom>
                <a:srgbClr val="F6F6F6"/>
              </a:clrFrom>
              <a:clrTo>
                <a:srgbClr val="F6F6F6">
                  <a:alpha val="0"/>
                </a:srgbClr>
              </a:clrTo>
            </a:clrChange>
            <a:extLst>
              <a:ext uri="{28A0092B-C50C-407E-A947-70E740481C1C}">
                <a14:useLocalDpi xmlns:a14="http://schemas.microsoft.com/office/drawing/2010/main" val="0"/>
              </a:ext>
            </a:extLst>
          </a:blip>
          <a:srcRect b="55605"/>
          <a:stretch/>
        </p:blipFill>
        <p:spPr bwMode="auto">
          <a:xfrm>
            <a:off x="7324977" y="3598766"/>
            <a:ext cx="2333494" cy="1630341"/>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slide" Target="slide3.xml"/><Relationship Id="rId4"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hyperlink" Target="&#19971;&#24425;&#20116;&#19979;&#35838;&#25991;&#26391;&#35835;8&#32418;&#27004;&#26149;&#36259;.mp4" TargetMode="External"/><Relationship Id="rId2" Type="http://schemas.openxmlformats.org/officeDocument/2006/relationships/image" Target="../media/image11.png"/><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5" Type="http://schemas.openxmlformats.org/officeDocument/2006/relationships/hyperlink" Target="&#38142;&#25509;2&#65306;&#25506;&#26149;.pptx" TargetMode="External"/><Relationship Id="rId4" Type="http://schemas.openxmlformats.org/officeDocument/2006/relationships/hyperlink" Target="&#38142;&#25509;1&#65306;&#32043;&#40515;.pptx"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20845;&#19979;&#29983;&#23383;&#35270;&#39057;1&#21271;&#20140;&#30340;&#26149;&#33410;.mp4"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 Id="rId4" Type="http://schemas.microsoft.com/office/2007/relationships/hdphoto" Target="../media/hdphoto5.wdp"/></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22823;&#35266;&#22253;&#25918;&#39118;&#31581;&#29255;&#27573;.mp4" TargetMode="External"/><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tif"/><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9092" y="392173"/>
            <a:ext cx="8372051" cy="1384995"/>
          </a:xfrm>
          <a:prstGeom prst="rect">
            <a:avLst/>
          </a:prstGeom>
        </p:spPr>
        <p:txBody>
          <a:bodyPr wrap="square">
            <a:spAutoFit/>
          </a:bodyPr>
          <a:lstStyle/>
          <a:p>
            <a:pPr>
              <a:lnSpc>
                <a:spcPct val="150000"/>
              </a:lnSpc>
            </a:pPr>
            <a:r>
              <a:rPr lang="en-US" altLang="zh-CN" sz="2800" b="1" dirty="0" smtClean="0">
                <a:solidFill>
                  <a:srgbClr val="FF0000"/>
                </a:solidFill>
                <a:latin typeface="黑体" pitchFamily="49" charset="-122"/>
                <a:ea typeface="黑体" pitchFamily="49" charset="-122"/>
              </a:rPr>
              <a:t>    </a:t>
            </a:r>
            <a:r>
              <a:rPr lang="zh-CN" altLang="en-US" sz="2800" b="1" dirty="0" smtClean="0">
                <a:solidFill>
                  <a:schemeClr val="tx1"/>
                </a:solidFill>
                <a:latin typeface="黑体" pitchFamily="49" charset="-122"/>
                <a:ea typeface="黑体" pitchFamily="49" charset="-122"/>
              </a:rPr>
              <a:t>你看过《红楼梦》这部小说吗</a:t>
            </a:r>
            <a:r>
              <a:rPr lang="zh-CN" altLang="en-US" sz="2800" b="1" dirty="0" smtClean="0">
                <a:latin typeface="黑体" pitchFamily="49" charset="-122"/>
                <a:ea typeface="黑体" pitchFamily="49" charset="-122"/>
              </a:rPr>
              <a:t>？你对这本书有什么了解？</a:t>
            </a:r>
            <a:endParaRPr lang="zh-CN" altLang="en-US" sz="2800" b="1" dirty="0">
              <a:latin typeface="黑体" pitchFamily="49" charset="-122"/>
              <a:ea typeface="黑体" pitchFamily="49" charset="-122"/>
            </a:endParaRPr>
          </a:p>
        </p:txBody>
      </p:sp>
      <p:sp>
        <p:nvSpPr>
          <p:cNvPr id="10" name="矩形 9"/>
          <p:cNvSpPr/>
          <p:nvPr/>
        </p:nvSpPr>
        <p:spPr>
          <a:xfrm>
            <a:off x="4402293" y="1141750"/>
            <a:ext cx="3816424" cy="637675"/>
          </a:xfrm>
          <a:prstGeom prst="rect">
            <a:avLst/>
          </a:prstGeom>
        </p:spPr>
        <p:txBody>
          <a:bodyPr wrap="square">
            <a:spAutoFit/>
          </a:bodyPr>
          <a:lstStyle/>
          <a:p>
            <a:pPr>
              <a:lnSpc>
                <a:spcPct val="150000"/>
              </a:lnSpc>
            </a:pPr>
            <a:r>
              <a:rPr lang="en-US" altLang="zh-CN" sz="2800" b="1" dirty="0" smtClean="0">
                <a:solidFill>
                  <a:srgbClr val="FF0000"/>
                </a:solidFill>
                <a:latin typeface="黑体" pitchFamily="49" charset="-122"/>
                <a:ea typeface="黑体" pitchFamily="49" charset="-122"/>
              </a:rPr>
              <a:t>    </a:t>
            </a:r>
            <a:endParaRPr lang="zh-CN" altLang="en-US" sz="2800" b="1" dirty="0" smtClean="0">
              <a:solidFill>
                <a:schemeClr val="tx1"/>
              </a:solidFill>
              <a:latin typeface="黑体" pitchFamily="49" charset="-122"/>
              <a:ea typeface="黑体" pitchFamily="49" charset="-122"/>
            </a:endParaRPr>
          </a:p>
        </p:txBody>
      </p:sp>
      <p:pic>
        <p:nvPicPr>
          <p:cNvPr id="5" name="Picture 4"/>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1163" r="99535">
                        <a14:foregroundMark x1="45814" y1="8197" x2="45814" y2="8197"/>
                      </a14:backgroundRemoval>
                    </a14:imgEffect>
                  </a14:imgLayer>
                </a14:imgProps>
              </a:ext>
              <a:ext uri="{28A0092B-C50C-407E-A947-70E740481C1C}">
                <a14:useLocalDpi xmlns:a14="http://schemas.microsoft.com/office/drawing/2010/main" val="0"/>
              </a:ext>
            </a:extLst>
          </a:blip>
          <a:srcRect/>
          <a:stretch>
            <a:fillRect/>
          </a:stretch>
        </p:blipFill>
        <p:spPr bwMode="auto">
          <a:xfrm>
            <a:off x="3347864" y="2422779"/>
            <a:ext cx="2035379" cy="2021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组合 5"/>
          <p:cNvGrpSpPr/>
          <p:nvPr/>
        </p:nvGrpSpPr>
        <p:grpSpPr>
          <a:xfrm>
            <a:off x="3635896" y="1059582"/>
            <a:ext cx="1213794" cy="1062594"/>
            <a:chOff x="837926" y="3342695"/>
            <a:chExt cx="1213794" cy="1062594"/>
          </a:xfrm>
        </p:grpSpPr>
        <p:sp>
          <p:nvSpPr>
            <p:cNvPr id="7" name="泪滴形 6"/>
            <p:cNvSpPr/>
            <p:nvPr/>
          </p:nvSpPr>
          <p:spPr>
            <a:xfrm rot="2721375" flipV="1">
              <a:off x="908355" y="3336046"/>
              <a:ext cx="1062594" cy="1075892"/>
            </a:xfrm>
            <a:prstGeom prst="teardrop">
              <a:avLst/>
            </a:prstGeom>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3600"/>
            </a:p>
          </p:txBody>
        </p:sp>
        <p:sp>
          <p:nvSpPr>
            <p:cNvPr id="8" name="TextBox 10"/>
            <p:cNvSpPr txBox="1"/>
            <p:nvPr/>
          </p:nvSpPr>
          <p:spPr>
            <a:xfrm>
              <a:off x="837926" y="3520048"/>
              <a:ext cx="1213794" cy="707886"/>
            </a:xfrm>
            <a:prstGeom prst="rect">
              <a:avLst/>
            </a:prstGeom>
            <a:noFill/>
          </p:spPr>
          <p:txBody>
            <a:bodyPr wrap="none" rtlCol="0">
              <a:spAutoFit/>
            </a:bodyPr>
            <a:lstStyle/>
            <a:p>
              <a:r>
                <a:rPr lang="zh-CN" altLang="en-US" sz="4000" b="1" dirty="0" smtClean="0">
                  <a:solidFill>
                    <a:schemeClr val="bg1"/>
                  </a:solidFill>
                  <a:latin typeface="楷体" pitchFamily="49" charset="-122"/>
                  <a:ea typeface="楷体" pitchFamily="49" charset="-122"/>
                  <a:hlinkClick r:id="rId4" action="ppaction://hlinksldjump"/>
                </a:rPr>
                <a:t>作者</a:t>
              </a:r>
              <a:endParaRPr lang="zh-CN" altLang="en-US" sz="4000" b="1" dirty="0">
                <a:solidFill>
                  <a:schemeClr val="bg1"/>
                </a:solidFill>
                <a:latin typeface="楷体" pitchFamily="49" charset="-122"/>
                <a:ea typeface="楷体" pitchFamily="49" charset="-122"/>
              </a:endParaRPr>
            </a:p>
          </p:txBody>
        </p:sp>
      </p:grpSp>
      <p:grpSp>
        <p:nvGrpSpPr>
          <p:cNvPr id="14" name="组合 13"/>
          <p:cNvGrpSpPr/>
          <p:nvPr/>
        </p:nvGrpSpPr>
        <p:grpSpPr>
          <a:xfrm>
            <a:off x="1403648" y="2405826"/>
            <a:ext cx="1213794" cy="1062594"/>
            <a:chOff x="837926" y="3342695"/>
            <a:chExt cx="1213794" cy="1062594"/>
          </a:xfrm>
        </p:grpSpPr>
        <p:sp>
          <p:nvSpPr>
            <p:cNvPr id="15" name="泪滴形 14"/>
            <p:cNvSpPr/>
            <p:nvPr/>
          </p:nvSpPr>
          <p:spPr>
            <a:xfrm rot="2721375" flipV="1">
              <a:off x="908355" y="3336046"/>
              <a:ext cx="1062594" cy="1075892"/>
            </a:xfrm>
            <a:prstGeom prst="teardrop">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sz="3600"/>
            </a:p>
          </p:txBody>
        </p:sp>
        <p:sp>
          <p:nvSpPr>
            <p:cNvPr id="16" name="TextBox 10"/>
            <p:cNvSpPr txBox="1"/>
            <p:nvPr/>
          </p:nvSpPr>
          <p:spPr>
            <a:xfrm>
              <a:off x="837926" y="3520048"/>
              <a:ext cx="1213794" cy="707886"/>
            </a:xfrm>
            <a:prstGeom prst="rect">
              <a:avLst/>
            </a:prstGeom>
            <a:noFill/>
          </p:spPr>
          <p:txBody>
            <a:bodyPr wrap="none" rtlCol="0">
              <a:spAutoFit/>
            </a:bodyPr>
            <a:lstStyle/>
            <a:p>
              <a:r>
                <a:rPr lang="zh-CN" altLang="en-US" sz="4000" b="1" dirty="0">
                  <a:solidFill>
                    <a:schemeClr val="bg1"/>
                  </a:solidFill>
                  <a:latin typeface="楷体" pitchFamily="49" charset="-122"/>
                  <a:ea typeface="楷体" pitchFamily="49" charset="-122"/>
                  <a:hlinkClick r:id="rId5" action="ppaction://hlinksldjump"/>
                </a:rPr>
                <a:t>背景</a:t>
              </a:r>
              <a:endParaRPr lang="zh-CN" altLang="en-US" sz="4000" b="1" dirty="0">
                <a:solidFill>
                  <a:schemeClr val="bg1"/>
                </a:solidFill>
                <a:latin typeface="楷体" pitchFamily="49" charset="-122"/>
                <a:ea typeface="楷体" pitchFamily="49" charset="-122"/>
              </a:endParaRPr>
            </a:p>
          </p:txBody>
        </p:sp>
      </p:grpSp>
      <p:grpSp>
        <p:nvGrpSpPr>
          <p:cNvPr id="23" name="组合 22"/>
          <p:cNvGrpSpPr/>
          <p:nvPr/>
        </p:nvGrpSpPr>
        <p:grpSpPr>
          <a:xfrm>
            <a:off x="6084168" y="2301244"/>
            <a:ext cx="1213794" cy="1062594"/>
            <a:chOff x="837926" y="3342695"/>
            <a:chExt cx="1213794" cy="1062594"/>
          </a:xfrm>
        </p:grpSpPr>
        <p:sp>
          <p:nvSpPr>
            <p:cNvPr id="24" name="泪滴形 23"/>
            <p:cNvSpPr/>
            <p:nvPr/>
          </p:nvSpPr>
          <p:spPr>
            <a:xfrm rot="2721375" flipV="1">
              <a:off x="908355" y="3336046"/>
              <a:ext cx="1062594" cy="1075892"/>
            </a:xfrm>
            <a:prstGeom prst="teardrop">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3600"/>
            </a:p>
          </p:txBody>
        </p:sp>
        <p:sp>
          <p:nvSpPr>
            <p:cNvPr id="25" name="TextBox 10"/>
            <p:cNvSpPr txBox="1"/>
            <p:nvPr/>
          </p:nvSpPr>
          <p:spPr>
            <a:xfrm>
              <a:off x="837926" y="3520048"/>
              <a:ext cx="1213794" cy="707886"/>
            </a:xfrm>
            <a:prstGeom prst="rect">
              <a:avLst/>
            </a:prstGeom>
            <a:noFill/>
          </p:spPr>
          <p:txBody>
            <a:bodyPr wrap="none" rtlCol="0">
              <a:spAutoFit/>
            </a:bodyPr>
            <a:lstStyle/>
            <a:p>
              <a:r>
                <a:rPr lang="zh-CN" altLang="en-US" sz="4000" b="1" smtClean="0">
                  <a:solidFill>
                    <a:schemeClr val="bg1"/>
                  </a:solidFill>
                  <a:latin typeface="楷体" pitchFamily="49" charset="-122"/>
                  <a:ea typeface="楷体" pitchFamily="49" charset="-122"/>
                  <a:hlinkClick r:id="rId6" action="ppaction://hlinksldjump"/>
                </a:rPr>
                <a:t>简介</a:t>
              </a:r>
              <a:endParaRPr lang="zh-CN" altLang="en-US" sz="4000" b="1" dirty="0">
                <a:solidFill>
                  <a:schemeClr val="bg1"/>
                </a:solidFill>
                <a:latin typeface="楷体" pitchFamily="49" charset="-122"/>
                <a:ea typeface="楷体" pitchFamily="49" charset="-122"/>
              </a:endParaRPr>
            </a:p>
          </p:txBody>
        </p:sp>
      </p:grpSp>
      <p:sp>
        <p:nvSpPr>
          <p:cNvPr id="29" name="矩形 28"/>
          <p:cNvSpPr/>
          <p:nvPr/>
        </p:nvSpPr>
        <p:spPr>
          <a:xfrm>
            <a:off x="1738026" y="4238331"/>
            <a:ext cx="5786302" cy="637675"/>
          </a:xfrm>
          <a:prstGeom prst="rect">
            <a:avLst/>
          </a:prstGeom>
        </p:spPr>
        <p:txBody>
          <a:bodyPr wrap="square">
            <a:spAutoFit/>
          </a:bodyPr>
          <a:lstStyle/>
          <a:p>
            <a:pPr>
              <a:lnSpc>
                <a:spcPct val="150000"/>
              </a:lnSpc>
            </a:pPr>
            <a:r>
              <a:rPr lang="zh-CN" altLang="en-US" sz="2800" b="1" smtClean="0">
                <a:latin typeface="黑体" pitchFamily="49" charset="-122"/>
                <a:ea typeface="黑体" pitchFamily="49" charset="-122"/>
              </a:rPr>
              <a:t>你知道书中的主要人物都有谁吗？</a:t>
            </a:r>
            <a:endParaRPr lang="zh-CN" altLang="en-US" sz="2800" b="1" dirty="0">
              <a:latin typeface="黑体" pitchFamily="49" charset="-122"/>
              <a:ea typeface="黑体" pitchFamily="49" charset="-122"/>
            </a:endParaRPr>
          </a:p>
        </p:txBody>
      </p:sp>
    </p:spTree>
    <p:extLst>
      <p:ext uri="{BB962C8B-B14F-4D97-AF65-F5344CB8AC3E}">
        <p14:creationId xmlns:p14="http://schemas.microsoft.com/office/powerpoint/2010/main" val="41269392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47664" y="915566"/>
            <a:ext cx="2952328" cy="58477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fontAlgn="base">
              <a:spcBef>
                <a:spcPct val="0"/>
              </a:spcBef>
              <a:spcAft>
                <a:spcPct val="0"/>
              </a:spcAft>
            </a:pPr>
            <a:r>
              <a:rPr lang="zh-CN" altLang="en-US" sz="3200" b="1" dirty="0">
                <a:latin typeface="宋体" pitchFamily="2" charset="-122"/>
                <a:ea typeface="宋体" pitchFamily="2" charset="-122"/>
                <a:cs typeface="Times New Roman" panose="02020603050405020304" pitchFamily="18" charset="0"/>
              </a:rPr>
              <a:t>多种方法猜读</a:t>
            </a:r>
            <a:endParaRPr lang="zh-CN" altLang="en-US" sz="3200" b="1" dirty="0">
              <a:solidFill>
                <a:schemeClr val="dk1"/>
              </a:solidFill>
              <a:latin typeface="宋体" pitchFamily="2" charset="-122"/>
              <a:ea typeface="宋体" pitchFamily="2" charset="-122"/>
              <a:cs typeface="Times New Roman" panose="02020603050405020304" pitchFamily="18" charset="0"/>
            </a:endParaRPr>
          </a:p>
        </p:txBody>
      </p:sp>
      <p:sp>
        <p:nvSpPr>
          <p:cNvPr id="10" name="矩形 9"/>
          <p:cNvSpPr/>
          <p:nvPr/>
        </p:nvSpPr>
        <p:spPr>
          <a:xfrm>
            <a:off x="1547663" y="1923678"/>
            <a:ext cx="4950961"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fontAlgn="base">
              <a:spcBef>
                <a:spcPct val="0"/>
              </a:spcBef>
              <a:spcAft>
                <a:spcPct val="0"/>
              </a:spcAft>
            </a:pPr>
            <a:r>
              <a:rPr lang="zh-CN" altLang="en-US" sz="3200" b="1" dirty="0">
                <a:latin typeface="宋体" pitchFamily="2" charset="-122"/>
                <a:ea typeface="宋体" pitchFamily="2" charset="-122"/>
                <a:cs typeface="Times New Roman" panose="02020603050405020304" pitchFamily="18" charset="0"/>
              </a:rPr>
              <a:t>借助资料或影视作品</a:t>
            </a:r>
            <a:r>
              <a:rPr lang="zh-CN" altLang="en-US" sz="3200" b="1" dirty="0" smtClean="0">
                <a:latin typeface="宋体" pitchFamily="2" charset="-122"/>
                <a:ea typeface="宋体" pitchFamily="2" charset="-122"/>
                <a:cs typeface="Times New Roman" panose="02020603050405020304" pitchFamily="18" charset="0"/>
              </a:rPr>
              <a:t>帮读</a:t>
            </a:r>
            <a:endParaRPr lang="zh-CN" altLang="en-US" sz="3200" b="1" dirty="0">
              <a:solidFill>
                <a:schemeClr val="dk1"/>
              </a:solidFill>
              <a:latin typeface="宋体" pitchFamily="2" charset="-122"/>
              <a:ea typeface="宋体" pitchFamily="2" charset="-122"/>
              <a:cs typeface="Times New Roman" panose="02020603050405020304" pitchFamily="18" charset="0"/>
            </a:endParaRPr>
          </a:p>
        </p:txBody>
      </p:sp>
      <p:sp>
        <p:nvSpPr>
          <p:cNvPr id="11" name="矩形 10"/>
          <p:cNvSpPr/>
          <p:nvPr/>
        </p:nvSpPr>
        <p:spPr>
          <a:xfrm>
            <a:off x="1547664" y="2859782"/>
            <a:ext cx="5480082" cy="58477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fontAlgn="base">
              <a:spcBef>
                <a:spcPct val="0"/>
              </a:spcBef>
              <a:spcAft>
                <a:spcPct val="0"/>
              </a:spcAft>
            </a:pPr>
            <a:r>
              <a:rPr lang="zh-CN" altLang="en-US" sz="3200" b="1" dirty="0">
                <a:latin typeface="宋体" pitchFamily="2" charset="-122"/>
                <a:ea typeface="宋体" pitchFamily="2" charset="-122"/>
                <a:cs typeface="Times New Roman" panose="02020603050405020304" pitchFamily="18" charset="0"/>
              </a:rPr>
              <a:t>遇到读不懂的地方</a:t>
            </a:r>
            <a:r>
              <a:rPr lang="zh-CN" altLang="en-US" sz="3200" b="1" dirty="0" smtClean="0">
                <a:latin typeface="宋体" pitchFamily="2" charset="-122"/>
                <a:ea typeface="宋体" pitchFamily="2" charset="-122"/>
                <a:cs typeface="Times New Roman" panose="02020603050405020304" pitchFamily="18" charset="0"/>
              </a:rPr>
              <a:t>可以跳读</a:t>
            </a:r>
            <a:endParaRPr lang="zh-CN" altLang="en-US" sz="3200" b="1" dirty="0">
              <a:solidFill>
                <a:schemeClr val="dk1"/>
              </a:solidFill>
              <a:latin typeface="宋体" pitchFamily="2" charset="-122"/>
              <a:ea typeface="宋体" pitchFamily="2" charset="-122"/>
              <a:cs typeface="Times New Roman" panose="02020603050405020304" pitchFamily="18" charset="0"/>
            </a:endParaRPr>
          </a:p>
        </p:txBody>
      </p:sp>
      <p:sp>
        <p:nvSpPr>
          <p:cNvPr id="12" name="矩形 11"/>
          <p:cNvSpPr/>
          <p:nvPr/>
        </p:nvSpPr>
        <p:spPr>
          <a:xfrm>
            <a:off x="1553398" y="3848373"/>
            <a:ext cx="1489627" cy="58477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fontAlgn="base">
              <a:spcBef>
                <a:spcPct val="0"/>
              </a:spcBef>
              <a:spcAft>
                <a:spcPct val="0"/>
              </a:spcAft>
            </a:pPr>
            <a:r>
              <a:rPr lang="en-US" altLang="zh-CN" sz="3200" b="1" dirty="0" smtClean="0">
                <a:latin typeface="宋体" pitchFamily="2" charset="-122"/>
                <a:ea typeface="宋体" pitchFamily="2" charset="-122"/>
                <a:cs typeface="Times New Roman" panose="02020603050405020304" pitchFamily="18" charset="0"/>
              </a:rPr>
              <a:t> ……</a:t>
            </a:r>
            <a:endParaRPr lang="zh-CN" altLang="en-US" sz="3200" b="1" dirty="0">
              <a:solidFill>
                <a:schemeClr val="dk1"/>
              </a:solidFill>
              <a:latin typeface="宋体" pitchFamily="2" charset="-122"/>
              <a:ea typeface="宋体" pitchFamily="2" charset="-122"/>
              <a:cs typeface="Times New Roman" panose="02020603050405020304" pitchFamily="18" charset="0"/>
            </a:endParaRPr>
          </a:p>
        </p:txBody>
      </p:sp>
    </p:spTree>
    <p:extLst>
      <p:ext uri="{BB962C8B-B14F-4D97-AF65-F5344CB8AC3E}">
        <p14:creationId xmlns:p14="http://schemas.microsoft.com/office/powerpoint/2010/main" val="19329562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6"/>
          <p:cNvSpPr txBox="1"/>
          <p:nvPr/>
        </p:nvSpPr>
        <p:spPr>
          <a:xfrm>
            <a:off x="2987824" y="1467755"/>
            <a:ext cx="5472608" cy="2760179"/>
          </a:xfrm>
          <a:prstGeom prst="rect">
            <a:avLst/>
          </a:prstGeom>
          <a:noFill/>
        </p:spPr>
        <p:txBody>
          <a:bodyPr wrap="square" rtlCol="0" anchor="t">
            <a:spAutoFit/>
          </a:bodyPr>
          <a:lstStyle/>
          <a:p>
            <a:pPr indent="808038">
              <a:lnSpc>
                <a:spcPct val="170000"/>
              </a:lnSpc>
            </a:pPr>
            <a:r>
              <a:rPr kumimoji="1" lang="zh-CN" altLang="en-US" sz="3600" spc="190" dirty="0" smtClean="0">
                <a:latin typeface="黑体" panose="02010609060101010101" charset="-122"/>
                <a:ea typeface="黑体" panose="02010609060101010101" charset="-122"/>
              </a:rPr>
              <a:t>运用刚才回顾的方法自读</a:t>
            </a:r>
            <a:r>
              <a:rPr kumimoji="1" lang="zh-CN" altLang="en-US" sz="3600" spc="190" dirty="0">
                <a:latin typeface="黑体" panose="02010609060101010101" charset="-122"/>
                <a:ea typeface="黑体" panose="02010609060101010101" charset="-122"/>
              </a:rPr>
              <a:t>课文，</a:t>
            </a:r>
            <a:r>
              <a:rPr kumimoji="1" lang="zh-CN" altLang="en-US" sz="3600" spc="190" dirty="0" smtClean="0">
                <a:latin typeface="黑体" panose="02010609060101010101" charset="-122"/>
                <a:ea typeface="黑体" panose="02010609060101010101" charset="-122"/>
              </a:rPr>
              <a:t>把课文内容大致读懂。</a:t>
            </a:r>
            <a:endParaRPr kumimoji="1" lang="zh-CN" altLang="en-US" sz="3600" spc="190" dirty="0">
              <a:latin typeface="黑体" panose="02010609060101010101" charset="-122"/>
              <a:ea typeface="黑体" panose="02010609060101010101"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5776" y="1584970"/>
            <a:ext cx="2035602" cy="2917162"/>
          </a:xfrm>
          <a:prstGeom prst="rect">
            <a:avLst/>
          </a:prstGeom>
        </p:spPr>
      </p:pic>
      <p:sp>
        <p:nvSpPr>
          <p:cNvPr id="4" name="文本框 14">
            <a:hlinkClick r:id="rId3" action="ppaction://hlinkfile"/>
          </p:cNvPr>
          <p:cNvSpPr txBox="1"/>
          <p:nvPr/>
        </p:nvSpPr>
        <p:spPr>
          <a:xfrm>
            <a:off x="653667" y="555526"/>
            <a:ext cx="4033837"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YouYuan" panose="02010509060101010101" pitchFamily="49" charset="-122"/>
                <a:ea typeface="YouYuan" panose="02010509060101010101" pitchFamily="49" charset="-122"/>
              </a:rPr>
              <a:t>初读</a:t>
            </a:r>
            <a:r>
              <a:rPr lang="zh-CN" altLang="en-US" sz="3200" b="1" dirty="0">
                <a:solidFill>
                  <a:srgbClr val="875000"/>
                </a:solidFill>
                <a:latin typeface="YouYuan" panose="02010509060101010101" pitchFamily="49" charset="-122"/>
                <a:ea typeface="YouYuan" panose="02010509060101010101" pitchFamily="49" charset="-122"/>
              </a:rPr>
              <a:t>课文 扫清障碍</a:t>
            </a:r>
          </a:p>
        </p:txBody>
      </p:sp>
      <p:pic>
        <p:nvPicPr>
          <p:cNvPr id="5" name="图片 4">
            <a:extLst>
              <a:ext uri="{FF2B5EF4-FFF2-40B4-BE49-F238E27FC236}">
                <a16:creationId xmlns:a16="http://schemas.microsoft.com/office/drawing/2014/main" xmlns="" id="{D13748FA-36E9-E94A-96EC-4BDA32F6EB5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03420" y="721750"/>
            <a:ext cx="351070" cy="380165"/>
          </a:xfrm>
          <a:prstGeom prst="rect">
            <a:avLst/>
          </a:prstGeom>
        </p:spPr>
      </p:pic>
      <p:pic>
        <p:nvPicPr>
          <p:cNvPr id="6" name="图片 5">
            <a:extLst>
              <a:ext uri="{FF2B5EF4-FFF2-40B4-BE49-F238E27FC236}">
                <a16:creationId xmlns:a16="http://schemas.microsoft.com/office/drawing/2014/main" xmlns="" id="{318D0A71-89E9-0E42-BFC7-5914ED13B5C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9057708">
            <a:off x="4399361" y="667960"/>
            <a:ext cx="335134" cy="472337"/>
          </a:xfrm>
          <a:prstGeom prst="rect">
            <a:avLst/>
          </a:prstGeom>
        </p:spPr>
      </p:pic>
      <p:pic>
        <p:nvPicPr>
          <p:cNvPr id="8" name="图片 7">
            <a:extLst>
              <a:ext uri="{FF2B5EF4-FFF2-40B4-BE49-F238E27FC236}">
                <a16:creationId xmlns:a16="http://schemas.microsoft.com/office/drawing/2014/main" xmlns="" id="{ED790B08-F16F-7646-8BEB-951E9E444F9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0041" y="622282"/>
            <a:ext cx="366860" cy="456339"/>
          </a:xfrm>
          <a:prstGeom prst="rect">
            <a:avLst/>
          </a:prstGeom>
        </p:spPr>
      </p:pic>
    </p:spTree>
    <p:extLst>
      <p:ext uri="{BB962C8B-B14F-4D97-AF65-F5344CB8AC3E}">
        <p14:creationId xmlns:p14="http://schemas.microsoft.com/office/powerpoint/2010/main" val="16253129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3"/>
          <p:cNvSpPr txBox="1">
            <a:spLocks noChangeArrowheads="1"/>
          </p:cNvSpPr>
          <p:nvPr/>
        </p:nvSpPr>
        <p:spPr bwMode="auto">
          <a:xfrm>
            <a:off x="718406" y="959620"/>
            <a:ext cx="7923212"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50000"/>
              </a:spcBef>
            </a:pPr>
            <a:r>
              <a:rPr lang="zh-CN" altLang="en-US" sz="3200" b="1" dirty="0">
                <a:solidFill>
                  <a:srgbClr val="0000CC"/>
                </a:solidFill>
              </a:rPr>
              <a:t>　　</a:t>
            </a:r>
            <a:r>
              <a:rPr lang="zh-CN" altLang="en-US" sz="3200" b="1" dirty="0" smtClean="0">
                <a:solidFill>
                  <a:srgbClr val="0000CC"/>
                </a:solidFill>
              </a:rPr>
              <a:t> </a:t>
            </a:r>
            <a:r>
              <a:rPr lang="zh-CN" altLang="en-US" sz="3200" b="1" dirty="0" smtClean="0">
                <a:latin typeface="楷体" panose="02010609060101010101" pitchFamily="49" charset="-122"/>
                <a:ea typeface="楷体" panose="02010609060101010101" pitchFamily="49" charset="-122"/>
              </a:rPr>
              <a:t>丫头们</a:t>
            </a:r>
            <a:r>
              <a:rPr lang="zh-CN" altLang="en-US" sz="3200" b="1" dirty="0">
                <a:latin typeface="楷体" panose="02010609060101010101" pitchFamily="49" charset="-122"/>
                <a:ea typeface="楷体" panose="02010609060101010101" pitchFamily="49" charset="-122"/>
              </a:rPr>
              <a:t>听见放风筝，巴不得一声儿，七手八脚，都忙着拿出来：也有美人儿的，也有沙雁儿的。丫头们搬高墩，</a:t>
            </a:r>
            <a:r>
              <a:rPr lang="zh-CN" altLang="en-US" sz="3200" b="1" dirty="0">
                <a:solidFill>
                  <a:srgbClr val="FF0000"/>
                </a:solidFill>
                <a:latin typeface="楷体" panose="02010609060101010101" pitchFamily="49" charset="-122"/>
                <a:ea typeface="楷体" panose="02010609060101010101" pitchFamily="49" charset="-122"/>
              </a:rPr>
              <a:t>捆剪子股儿</a:t>
            </a:r>
            <a:r>
              <a:rPr lang="zh-CN" altLang="en-US" sz="3200" b="1" dirty="0">
                <a:latin typeface="楷体" panose="02010609060101010101" pitchFamily="49" charset="-122"/>
                <a:ea typeface="楷体" panose="02010609060101010101" pitchFamily="49" charset="-122"/>
              </a:rPr>
              <a:t>，一面拨起</a:t>
            </a:r>
            <a:r>
              <a:rPr lang="zh-CN" altLang="en-US" sz="3200" b="1" dirty="0">
                <a:solidFill>
                  <a:srgbClr val="FF0000"/>
                </a:solidFill>
                <a:latin typeface="楷体" panose="02010609060101010101" pitchFamily="49" charset="-122"/>
                <a:ea typeface="楷体" panose="02010609060101010101" pitchFamily="49" charset="-122"/>
              </a:rPr>
              <a:t>籰</a:t>
            </a:r>
            <a:r>
              <a:rPr lang="zh-CN" altLang="en-US" sz="3200" b="1" dirty="0" smtClean="0">
                <a:solidFill>
                  <a:srgbClr val="FF0000"/>
                </a:solidFill>
                <a:latin typeface="楷体" panose="02010609060101010101" pitchFamily="49" charset="-122"/>
                <a:ea typeface="楷体" panose="02010609060101010101" pitchFamily="49" charset="-122"/>
              </a:rPr>
              <a:t>子</a:t>
            </a:r>
            <a:r>
              <a:rPr lang="zh-CN" altLang="en-US" sz="3200" b="1" dirty="0" smtClean="0">
                <a:latin typeface="楷体" panose="02010609060101010101" pitchFamily="49" charset="-122"/>
                <a:ea typeface="楷体" panose="02010609060101010101" pitchFamily="49" charset="-122"/>
              </a:rPr>
              <a:t>来。</a:t>
            </a:r>
            <a:endParaRPr lang="en-US" altLang="zh-CN" sz="3200" b="1" dirty="0" smtClean="0">
              <a:latin typeface="楷体" panose="02010609060101010101" pitchFamily="49" charset="-122"/>
              <a:ea typeface="楷体" panose="02010609060101010101" pitchFamily="49" charset="-122"/>
            </a:endParaRPr>
          </a:p>
          <a:p>
            <a:pPr>
              <a:spcBef>
                <a:spcPct val="50000"/>
              </a:spcBef>
            </a:pPr>
            <a:r>
              <a:rPr lang="en-US" altLang="zh-CN" sz="3200" b="1" dirty="0">
                <a:latin typeface="楷体" panose="02010609060101010101" pitchFamily="49" charset="-122"/>
                <a:ea typeface="楷体" panose="02010609060101010101" pitchFamily="49" charset="-122"/>
              </a:rPr>
              <a:t> </a:t>
            </a:r>
            <a:r>
              <a:rPr lang="en-US" altLang="zh-CN" sz="3200" b="1"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黛</a:t>
            </a:r>
            <a:r>
              <a:rPr lang="zh-CN" altLang="en-US" sz="3200" b="1" dirty="0">
                <a:latin typeface="楷体" panose="02010609060101010101" pitchFamily="49" charset="-122"/>
                <a:ea typeface="楷体" panose="02010609060101010101" pitchFamily="49" charset="-122"/>
              </a:rPr>
              <a:t>玉笑道：“那是</a:t>
            </a:r>
            <a:r>
              <a:rPr lang="zh-CN" altLang="en-US" sz="3200" b="1" dirty="0">
                <a:solidFill>
                  <a:srgbClr val="FF0000"/>
                </a:solidFill>
                <a:latin typeface="楷体" panose="02010609060101010101" pitchFamily="49" charset="-122"/>
                <a:ea typeface="楷体" panose="02010609060101010101" pitchFamily="49" charset="-122"/>
              </a:rPr>
              <a:t>顶线</a:t>
            </a:r>
            <a:r>
              <a:rPr lang="zh-CN" altLang="en-US" sz="3200" b="1" dirty="0">
                <a:latin typeface="楷体" panose="02010609060101010101" pitchFamily="49" charset="-122"/>
                <a:ea typeface="楷体" panose="02010609060101010101" pitchFamily="49" charset="-122"/>
              </a:rPr>
              <a:t>不好。拿去叫人换好了，就好放了。再取一个来放罢。”</a:t>
            </a:r>
          </a:p>
        </p:txBody>
      </p:sp>
      <p:sp>
        <p:nvSpPr>
          <p:cNvPr id="30723" name="矩形 15"/>
          <p:cNvSpPr>
            <a:spLocks noChangeArrowheads="1"/>
          </p:cNvSpPr>
          <p:nvPr/>
        </p:nvSpPr>
        <p:spPr bwMode="auto">
          <a:xfrm>
            <a:off x="2409825" y="3751938"/>
            <a:ext cx="3695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b="1">
              <a:latin typeface="仿宋" panose="02010609060101010101" pitchFamily="49" charset="-122"/>
              <a:ea typeface="仿宋" panose="02010609060101010101" pitchFamily="49" charset="-122"/>
            </a:endParaRPr>
          </a:p>
        </p:txBody>
      </p:sp>
      <p:sp>
        <p:nvSpPr>
          <p:cNvPr id="14" name="矩形 13"/>
          <p:cNvSpPr/>
          <p:nvPr/>
        </p:nvSpPr>
        <p:spPr>
          <a:xfrm>
            <a:off x="1804989" y="3851950"/>
            <a:ext cx="4300537" cy="369332"/>
          </a:xfrm>
          <a:prstGeom prst="rect">
            <a:avLst/>
          </a:prstGeom>
        </p:spPr>
        <p:txBody>
          <a:bodyPr>
            <a:spAutoFit/>
          </a:bodyPr>
          <a:lstStyle/>
          <a:p>
            <a:pPr eaLnBrk="1" hangingPunct="1">
              <a:defRPr/>
            </a:pPr>
            <a:r>
              <a:rPr lang="zh-CN" altLang="en-US" sz="1800" b="1" dirty="0">
                <a:latin typeface="+mn-ea"/>
              </a:rPr>
              <a:t>     </a:t>
            </a:r>
          </a:p>
        </p:txBody>
      </p:sp>
      <p:grpSp>
        <p:nvGrpSpPr>
          <p:cNvPr id="3" name="组合 18"/>
          <p:cNvGrpSpPr>
            <a:grpSpLocks/>
          </p:cNvGrpSpPr>
          <p:nvPr/>
        </p:nvGrpSpPr>
        <p:grpSpPr bwMode="auto">
          <a:xfrm rot="10800000">
            <a:off x="1824245" y="4252829"/>
            <a:ext cx="6305623" cy="767381"/>
            <a:chOff x="1271190" y="857891"/>
            <a:chExt cx="5728103" cy="996593"/>
          </a:xfrm>
        </p:grpSpPr>
        <p:pic>
          <p:nvPicPr>
            <p:cNvPr id="30728" name="Picture 11" descr="C:\Users\Administrator\Desktop\资源 1@4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1428795" y="857891"/>
              <a:ext cx="5570498" cy="996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9" name="矩形 23"/>
            <p:cNvSpPr>
              <a:spLocks noChangeArrowheads="1"/>
            </p:cNvSpPr>
            <p:nvPr/>
          </p:nvSpPr>
          <p:spPr bwMode="auto">
            <a:xfrm rot="10800000">
              <a:off x="1271190" y="883291"/>
              <a:ext cx="5488712" cy="75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4325D9"/>
                  </a:solidFill>
                  <a:latin typeface="宋体" panose="02010600030101010101" pitchFamily="2" charset="-122"/>
                </a:rPr>
                <a:t>与放</a:t>
              </a:r>
              <a:r>
                <a:rPr lang="zh-CN" altLang="en-US" sz="3200" b="1" dirty="0">
                  <a:solidFill>
                    <a:srgbClr val="4325D9"/>
                  </a:solidFill>
                  <a:latin typeface="宋体" panose="02010600030101010101" pitchFamily="2" charset="-122"/>
                </a:rPr>
                <a:t>风筝</a:t>
              </a:r>
              <a:r>
                <a:rPr lang="zh-CN" altLang="en-US" sz="3200" b="1" dirty="0" smtClean="0">
                  <a:solidFill>
                    <a:srgbClr val="4325D9"/>
                  </a:solidFill>
                  <a:latin typeface="宋体" panose="02010600030101010101" pitchFamily="2" charset="-122"/>
                </a:rPr>
                <a:t>的有关的工具或饰品</a:t>
              </a:r>
              <a:endParaRPr lang="zh-CN" altLang="en-US" sz="3200" b="1" dirty="0">
                <a:solidFill>
                  <a:srgbClr val="4325D9"/>
                </a:solidFill>
                <a:latin typeface="宋体" panose="02010600030101010101" pitchFamily="2" charset="-122"/>
              </a:endParaRPr>
            </a:p>
          </p:txBody>
        </p:sp>
      </p:grpSp>
      <p:sp>
        <p:nvSpPr>
          <p:cNvPr id="8" name="文本框 6"/>
          <p:cNvSpPr txBox="1"/>
          <p:nvPr/>
        </p:nvSpPr>
        <p:spPr>
          <a:xfrm>
            <a:off x="-180528" y="97461"/>
            <a:ext cx="9721080" cy="789447"/>
          </a:xfrm>
          <a:prstGeom prst="rect">
            <a:avLst/>
          </a:prstGeom>
          <a:noFill/>
        </p:spPr>
        <p:txBody>
          <a:bodyPr wrap="square" rtlCol="0" anchor="t">
            <a:spAutoFit/>
          </a:bodyPr>
          <a:lstStyle/>
          <a:p>
            <a:pPr>
              <a:lnSpc>
                <a:spcPct val="170000"/>
              </a:lnSpc>
            </a:pPr>
            <a:r>
              <a:rPr kumimoji="1" lang="zh-CN" altLang="en-US" sz="3200" spc="190" smtClean="0">
                <a:latin typeface="黑体" panose="02010609060101010101" charset="-122"/>
                <a:ea typeface="黑体" panose="02010609060101010101" charset="-122"/>
              </a:rPr>
              <a:t>    先来一起交流课文中难理解的语句吧！</a:t>
            </a:r>
            <a:endParaRPr kumimoji="1" lang="zh-CN" altLang="en-US" sz="3200" spc="190" dirty="0">
              <a:latin typeface="黑体" panose="02010609060101010101" charset="-122"/>
              <a:ea typeface="黑体" panose="02010609060101010101" charset="-122"/>
            </a:endParaRPr>
          </a:p>
        </p:txBody>
      </p:sp>
      <p:sp>
        <p:nvSpPr>
          <p:cNvPr id="11" name="矩形 23"/>
          <p:cNvSpPr>
            <a:spLocks noChangeArrowheads="1"/>
          </p:cNvSpPr>
          <p:nvPr/>
        </p:nvSpPr>
        <p:spPr bwMode="auto">
          <a:xfrm>
            <a:off x="5652120" y="2606224"/>
            <a:ext cx="2441697" cy="584775"/>
          </a:xfrm>
          <a:prstGeom prst="rect">
            <a:avLst/>
          </a:prstGeom>
          <a:ln/>
          <a:extLst/>
        </p:spPr>
        <p:style>
          <a:lnRef idx="2">
            <a:schemeClr val="accent6"/>
          </a:lnRef>
          <a:fillRef idx="1">
            <a:schemeClr val="lt1"/>
          </a:fillRef>
          <a:effectRef idx="0">
            <a:schemeClr val="accent6"/>
          </a:effectRef>
          <a:fontRef idx="minor">
            <a:schemeClr val="dk1"/>
          </a:fontRef>
        </p:style>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宋体" panose="02010600030101010101" pitchFamily="2" charset="-122"/>
              </a:rPr>
              <a:t>联系上下文</a:t>
            </a:r>
          </a:p>
        </p:txBody>
      </p:sp>
    </p:spTree>
    <p:extLst>
      <p:ext uri="{BB962C8B-B14F-4D97-AF65-F5344CB8AC3E}">
        <p14:creationId xmlns:p14="http://schemas.microsoft.com/office/powerpoint/2010/main" val="39098580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wipe(up)">
                                      <p:cBhvr>
                                        <p:cTn id="7" dur="5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3"/>
          <p:cNvSpPr txBox="1">
            <a:spLocks noChangeArrowheads="1"/>
          </p:cNvSpPr>
          <p:nvPr/>
        </p:nvSpPr>
        <p:spPr bwMode="auto">
          <a:xfrm>
            <a:off x="597208" y="543943"/>
            <a:ext cx="792321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spcBef>
                <a:spcPct val="50000"/>
              </a:spcBef>
            </a:pPr>
            <a:r>
              <a:rPr lang="zh-CN" altLang="en-US" sz="2400" b="1" dirty="0">
                <a:solidFill>
                  <a:srgbClr val="0000CC"/>
                </a:solidFill>
              </a:rPr>
              <a:t>　　</a:t>
            </a:r>
            <a:r>
              <a:rPr lang="zh-CN" altLang="en-US" sz="2400" b="1" dirty="0" smtClean="0">
                <a:solidFill>
                  <a:srgbClr val="0000CC"/>
                </a:solidFill>
              </a:rPr>
              <a:t> </a:t>
            </a:r>
            <a:r>
              <a:rPr lang="zh-CN" altLang="en-US" sz="3200" b="1" dirty="0" smtClean="0">
                <a:latin typeface="楷体" panose="02010609060101010101" pitchFamily="49" charset="-122"/>
                <a:ea typeface="楷体" panose="02010609060101010101" pitchFamily="49" charset="-122"/>
              </a:rPr>
              <a:t>黛</a:t>
            </a:r>
            <a:r>
              <a:rPr lang="zh-CN" altLang="en-US" sz="3200" b="1" dirty="0">
                <a:latin typeface="楷体" panose="02010609060101010101" pitchFamily="49" charset="-122"/>
                <a:ea typeface="楷体" panose="02010609060101010101" pitchFamily="49" charset="-122"/>
              </a:rPr>
              <a:t>玉笑道：“可是呢。把咱们的拿出来，咱们也</a:t>
            </a:r>
            <a:r>
              <a:rPr lang="zh-CN" altLang="en-US" sz="3200" b="1" dirty="0">
                <a:solidFill>
                  <a:srgbClr val="FF0000"/>
                </a:solidFill>
                <a:latin typeface="楷体" panose="02010609060101010101" pitchFamily="49" charset="-122"/>
                <a:ea typeface="楷体" panose="02010609060101010101" pitchFamily="49" charset="-122"/>
              </a:rPr>
              <a:t>放放晦气</a:t>
            </a:r>
            <a:r>
              <a:rPr lang="zh-CN" altLang="en-US" sz="3200" b="1" dirty="0">
                <a:latin typeface="楷体" panose="02010609060101010101" pitchFamily="49" charset="-122"/>
                <a:ea typeface="楷体" panose="02010609060101010101" pitchFamily="49" charset="-122"/>
              </a:rPr>
              <a:t>。”</a:t>
            </a:r>
          </a:p>
        </p:txBody>
      </p:sp>
      <p:sp>
        <p:nvSpPr>
          <p:cNvPr id="30723" name="矩形 15"/>
          <p:cNvSpPr>
            <a:spLocks noChangeArrowheads="1"/>
          </p:cNvSpPr>
          <p:nvPr/>
        </p:nvSpPr>
        <p:spPr bwMode="auto">
          <a:xfrm>
            <a:off x="2409825" y="3392489"/>
            <a:ext cx="3695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b="1">
              <a:latin typeface="仿宋" panose="02010609060101010101" pitchFamily="49" charset="-122"/>
              <a:ea typeface="仿宋" panose="02010609060101010101" pitchFamily="49" charset="-122"/>
            </a:endParaRPr>
          </a:p>
        </p:txBody>
      </p:sp>
      <p:sp>
        <p:nvSpPr>
          <p:cNvPr id="14" name="矩形 13"/>
          <p:cNvSpPr/>
          <p:nvPr/>
        </p:nvSpPr>
        <p:spPr>
          <a:xfrm>
            <a:off x="1804988" y="3492190"/>
            <a:ext cx="4300537" cy="369332"/>
          </a:xfrm>
          <a:prstGeom prst="rect">
            <a:avLst/>
          </a:prstGeom>
        </p:spPr>
        <p:txBody>
          <a:bodyPr>
            <a:spAutoFit/>
          </a:bodyPr>
          <a:lstStyle/>
          <a:p>
            <a:pPr eaLnBrk="1" hangingPunct="1">
              <a:defRPr/>
            </a:pPr>
            <a:r>
              <a:rPr lang="zh-CN" altLang="en-US" sz="1800" b="1" dirty="0">
                <a:latin typeface="+mn-ea"/>
              </a:rPr>
              <a:t>     </a:t>
            </a:r>
          </a:p>
        </p:txBody>
      </p:sp>
      <p:grpSp>
        <p:nvGrpSpPr>
          <p:cNvPr id="3" name="组合 18"/>
          <p:cNvGrpSpPr>
            <a:grpSpLocks/>
          </p:cNvGrpSpPr>
          <p:nvPr/>
        </p:nvGrpSpPr>
        <p:grpSpPr bwMode="auto">
          <a:xfrm rot="10800000">
            <a:off x="1619672" y="2094203"/>
            <a:ext cx="7348058" cy="774291"/>
            <a:chOff x="2010242" y="1095039"/>
            <a:chExt cx="5071267" cy="1005567"/>
          </a:xfrm>
        </p:grpSpPr>
        <p:pic>
          <p:nvPicPr>
            <p:cNvPr id="30728" name="Picture 11" descr="C:\Users\Administrator\Desktop\资源 1@4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2211266" y="1104013"/>
              <a:ext cx="4858447" cy="996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9" name="矩形 23"/>
            <p:cNvSpPr>
              <a:spLocks noChangeArrowheads="1"/>
            </p:cNvSpPr>
            <p:nvPr/>
          </p:nvSpPr>
          <p:spPr bwMode="auto">
            <a:xfrm rot="10800000">
              <a:off x="2010242" y="1095039"/>
              <a:ext cx="5071267" cy="759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4325D9"/>
                  </a:solidFill>
                  <a:latin typeface="宋体" panose="02010600030101010101" pitchFamily="2" charset="-122"/>
                </a:rPr>
                <a:t>“放晦气”就是指把不好的事情放掉。</a:t>
              </a:r>
            </a:p>
          </p:txBody>
        </p:sp>
      </p:grpSp>
      <p:sp>
        <p:nvSpPr>
          <p:cNvPr id="8" name="Text Box 3"/>
          <p:cNvSpPr txBox="1">
            <a:spLocks noChangeArrowheads="1"/>
          </p:cNvSpPr>
          <p:nvPr/>
        </p:nvSpPr>
        <p:spPr bwMode="auto">
          <a:xfrm>
            <a:off x="423398" y="3038449"/>
            <a:ext cx="792321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spcBef>
                <a:spcPct val="50000"/>
              </a:spcBef>
            </a:pPr>
            <a:r>
              <a:rPr lang="zh-CN" altLang="en-US" sz="2400" b="1" dirty="0">
                <a:solidFill>
                  <a:srgbClr val="0000CC"/>
                </a:solidFill>
              </a:rPr>
              <a:t>　　</a:t>
            </a:r>
            <a:r>
              <a:rPr lang="zh-CN" altLang="en-US" sz="2400" b="1" dirty="0" smtClean="0">
                <a:solidFill>
                  <a:srgbClr val="0000CC"/>
                </a:solidFill>
              </a:rPr>
              <a:t> </a:t>
            </a:r>
            <a:r>
              <a:rPr lang="zh-CN" altLang="en-US" sz="3200" b="1" dirty="0" smtClean="0">
                <a:latin typeface="楷体" panose="02010609060101010101" pitchFamily="49" charset="-122"/>
                <a:ea typeface="楷体" panose="02010609060101010101" pitchFamily="49" charset="-122"/>
              </a:rPr>
              <a:t>众人</a:t>
            </a:r>
            <a:r>
              <a:rPr lang="zh-CN" altLang="en-US" sz="3200" b="1" dirty="0">
                <a:latin typeface="楷体" panose="02010609060101010101" pitchFamily="49" charset="-122"/>
                <a:ea typeface="楷体" panose="02010609060101010101" pitchFamily="49" charset="-122"/>
              </a:rPr>
              <a:t>都说：“</a:t>
            </a:r>
            <a:r>
              <a:rPr lang="zh-CN" altLang="en-US" sz="3200" b="1" dirty="0">
                <a:solidFill>
                  <a:srgbClr val="FF0000"/>
                </a:solidFill>
                <a:latin typeface="楷体" panose="02010609060101010101" pitchFamily="49" charset="-122"/>
                <a:ea typeface="楷体" panose="02010609060101010101" pitchFamily="49" charset="-122"/>
              </a:rPr>
              <a:t>林姑娘的病根儿都放了去了</a:t>
            </a:r>
            <a:r>
              <a:rPr lang="zh-CN" altLang="en-US" sz="3200" b="1" dirty="0">
                <a:latin typeface="楷体" panose="02010609060101010101" pitchFamily="49" charset="-122"/>
                <a:ea typeface="楷体" panose="02010609060101010101" pitchFamily="49" charset="-122"/>
              </a:rPr>
              <a:t>，咱们大家都放了罢。”</a:t>
            </a:r>
          </a:p>
        </p:txBody>
      </p:sp>
    </p:spTree>
    <p:extLst>
      <p:ext uri="{BB962C8B-B14F-4D97-AF65-F5344CB8AC3E}">
        <p14:creationId xmlns:p14="http://schemas.microsoft.com/office/powerpoint/2010/main" val="3911247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31640" y="895697"/>
            <a:ext cx="7416824" cy="783590"/>
          </a:xfrm>
          <a:prstGeom prst="rect">
            <a:avLst/>
          </a:prstGeom>
          <a:noFill/>
        </p:spPr>
        <p:txBody>
          <a:bodyPr wrap="square">
            <a:spAutoFit/>
          </a:bodyPr>
          <a:lstStyle/>
          <a:p>
            <a:pPr>
              <a:lnSpc>
                <a:spcPct val="150000"/>
              </a:lnSpc>
              <a:defRPr/>
            </a:pPr>
            <a:r>
              <a:rPr lang="en-US" altLang="zh-CN" sz="3000" b="1" kern="0" dirty="0">
                <a:latin typeface="黑体" panose="02010600030101010101" pitchFamily="49" charset="-122"/>
                <a:ea typeface="黑体" panose="02010600030101010101" pitchFamily="49" charset="-122"/>
              </a:rPr>
              <a:t>    </a:t>
            </a:r>
            <a:r>
              <a:rPr lang="zh-CN" altLang="en-US" sz="3000" b="1" kern="0" dirty="0">
                <a:solidFill>
                  <a:srgbClr val="FF0000"/>
                </a:solidFill>
                <a:latin typeface="黑体" panose="02010600030101010101" pitchFamily="49" charset="-122"/>
                <a:ea typeface="黑体" panose="02010600030101010101" pitchFamily="49" charset="-122"/>
              </a:rPr>
              <a:t> </a:t>
            </a:r>
            <a:endParaRPr lang="zh-CN" altLang="en-US" sz="3000" b="1" kern="0" dirty="0">
              <a:solidFill>
                <a:schemeClr val="tx1"/>
              </a:solidFill>
              <a:latin typeface="黑体" panose="02010600030101010101" pitchFamily="49" charset="-122"/>
              <a:ea typeface="黑体" panose="02010600030101010101" pitchFamily="49" charset="-122"/>
            </a:endParaRPr>
          </a:p>
        </p:txBody>
      </p:sp>
      <p:sp>
        <p:nvSpPr>
          <p:cNvPr id="2" name="文本框 1"/>
          <p:cNvSpPr txBox="1"/>
          <p:nvPr/>
        </p:nvSpPr>
        <p:spPr>
          <a:xfrm>
            <a:off x="2613946" y="1747143"/>
            <a:ext cx="2051719" cy="646331"/>
          </a:xfrm>
          <a:prstGeom prst="rect">
            <a:avLst/>
          </a:prstGeom>
          <a:noFill/>
        </p:spPr>
        <p:txBody>
          <a:bodyPr wrap="square" rtlCol="0" anchor="t">
            <a:spAutoFit/>
          </a:bodyPr>
          <a:lstStyle/>
          <a:p>
            <a:pPr algn="l"/>
            <a:r>
              <a:rPr lang="zh-CN" altLang="en-US" sz="3600" b="1" smtClean="0">
                <a:solidFill>
                  <a:srgbClr val="0000FF"/>
                </a:solidFill>
                <a:latin typeface="楷体" panose="02010609060101010101" pitchFamily="49" charset="-122"/>
                <a:ea typeface="楷体" panose="02010609060101010101" pitchFamily="49" charset="-122"/>
                <a:sym typeface="+mn-ea"/>
              </a:rPr>
              <a:t>林黛玉</a:t>
            </a:r>
            <a:endParaRPr lang="zh-CN" altLang="en-US" sz="4000" b="1" dirty="0" smtClean="0">
              <a:solidFill>
                <a:srgbClr val="0000FF"/>
              </a:solidFill>
              <a:latin typeface="楷体" panose="02010609060101010101" pitchFamily="49" charset="-122"/>
              <a:ea typeface="楷体" panose="02010609060101010101" pitchFamily="49" charset="-122"/>
              <a:sym typeface="+mn-ea"/>
            </a:endParaRPr>
          </a:p>
        </p:txBody>
      </p:sp>
      <p:sp>
        <p:nvSpPr>
          <p:cNvPr id="8" name="文本框 7"/>
          <p:cNvSpPr txBox="1"/>
          <p:nvPr/>
        </p:nvSpPr>
        <p:spPr>
          <a:xfrm>
            <a:off x="179512" y="339502"/>
            <a:ext cx="8802724" cy="954107"/>
          </a:xfrm>
          <a:prstGeom prst="rect">
            <a:avLst/>
          </a:prstGeom>
          <a:noFill/>
        </p:spPr>
        <p:txBody>
          <a:bodyPr wrap="square" rtlCol="0" anchor="t">
            <a:spAutoFit/>
          </a:bodyPr>
          <a:lstStyle/>
          <a:p>
            <a:pPr algn="l"/>
            <a:r>
              <a:rPr lang="zh-CN" altLang="en-US" sz="2800" b="1" smtClean="0">
                <a:latin typeface="黑体" panose="02010600030101010101" pitchFamily="49" charset="-122"/>
                <a:ea typeface="黑体" panose="02010600030101010101" pitchFamily="49" charset="-122"/>
                <a:sym typeface="+mn-ea"/>
              </a:rPr>
              <a:t>    理解了这些词语后，我们在来看看课文中的主要人物都有谁吧！</a:t>
            </a:r>
            <a:endParaRPr lang="zh-CN" altLang="en-US" sz="2800" b="1" dirty="0" smtClean="0">
              <a:latin typeface="黑体" panose="02010600030101010101" pitchFamily="49" charset="-122"/>
              <a:ea typeface="黑体" panose="02010600030101010101" pitchFamily="49" charset="-122"/>
              <a:sym typeface="+mn-ea"/>
            </a:endParaRPr>
          </a:p>
        </p:txBody>
      </p:sp>
      <p:sp>
        <p:nvSpPr>
          <p:cNvPr id="12" name="文本框 1"/>
          <p:cNvSpPr txBox="1"/>
          <p:nvPr/>
        </p:nvSpPr>
        <p:spPr>
          <a:xfrm>
            <a:off x="6489595" y="3414091"/>
            <a:ext cx="2430524" cy="58477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nchor="t">
            <a:spAutoFit/>
          </a:bodyPr>
          <a:lstStyle/>
          <a:p>
            <a:pPr algn="ctr"/>
            <a:r>
              <a:rPr lang="zh-CN" altLang="en-US" sz="3200" b="1" dirty="0" smtClean="0">
                <a:latin typeface="宋体" pitchFamily="2" charset="-122"/>
                <a:ea typeface="宋体" pitchFamily="2" charset="-122"/>
                <a:sym typeface="+mn-ea"/>
              </a:rPr>
              <a:t>贾府的丫鬟</a:t>
            </a:r>
          </a:p>
        </p:txBody>
      </p:sp>
      <p:sp>
        <p:nvSpPr>
          <p:cNvPr id="13" name="文本框 1"/>
          <p:cNvSpPr txBox="1"/>
          <p:nvPr/>
        </p:nvSpPr>
        <p:spPr>
          <a:xfrm>
            <a:off x="4487194" y="1716365"/>
            <a:ext cx="2051719" cy="707886"/>
          </a:xfrm>
          <a:prstGeom prst="rect">
            <a:avLst/>
          </a:prstGeom>
          <a:noFill/>
        </p:spPr>
        <p:txBody>
          <a:bodyPr wrap="square" rtlCol="0" anchor="t">
            <a:spAutoFit/>
          </a:bodyPr>
          <a:lstStyle/>
          <a:p>
            <a:pPr algn="l"/>
            <a:r>
              <a:rPr lang="zh-CN" altLang="en-US" sz="4000" b="1" smtClean="0">
                <a:solidFill>
                  <a:srgbClr val="0000FF"/>
                </a:solidFill>
                <a:latin typeface="楷体" panose="02010609060101010101" pitchFamily="49" charset="-122"/>
                <a:ea typeface="楷体" panose="02010609060101010101" pitchFamily="49" charset="-122"/>
                <a:sym typeface="+mn-ea"/>
              </a:rPr>
              <a:t>薛宝钗</a:t>
            </a:r>
            <a:endParaRPr lang="zh-CN" altLang="en-US" sz="4000" b="1" dirty="0" smtClean="0">
              <a:solidFill>
                <a:srgbClr val="0000FF"/>
              </a:solidFill>
              <a:latin typeface="楷体" panose="02010609060101010101" pitchFamily="49" charset="-122"/>
              <a:ea typeface="楷体" panose="02010609060101010101" pitchFamily="49" charset="-122"/>
              <a:sym typeface="+mn-ea"/>
            </a:endParaRPr>
          </a:p>
        </p:txBody>
      </p:sp>
      <p:sp>
        <p:nvSpPr>
          <p:cNvPr id="14" name="文本框 1"/>
          <p:cNvSpPr txBox="1"/>
          <p:nvPr/>
        </p:nvSpPr>
        <p:spPr>
          <a:xfrm>
            <a:off x="6466393" y="1716365"/>
            <a:ext cx="2051719" cy="646331"/>
          </a:xfrm>
          <a:prstGeom prst="rect">
            <a:avLst/>
          </a:prstGeom>
          <a:noFill/>
        </p:spPr>
        <p:txBody>
          <a:bodyPr wrap="square" rtlCol="0" anchor="t">
            <a:spAutoFit/>
          </a:bodyPr>
          <a:lstStyle/>
          <a:p>
            <a:pPr algn="l"/>
            <a:r>
              <a:rPr lang="zh-CN" altLang="en-US" sz="3600" b="1">
                <a:solidFill>
                  <a:srgbClr val="0000FF"/>
                </a:solidFill>
                <a:latin typeface="楷体" panose="02010609060101010101" pitchFamily="49" charset="-122"/>
                <a:ea typeface="楷体" panose="02010609060101010101" pitchFamily="49" charset="-122"/>
                <a:sym typeface="+mn-ea"/>
              </a:rPr>
              <a:t>探春</a:t>
            </a:r>
            <a:endParaRPr lang="zh-CN" altLang="en-US" sz="3600" b="1" dirty="0" smtClean="0">
              <a:solidFill>
                <a:srgbClr val="0000FF"/>
              </a:solidFill>
              <a:latin typeface="楷体" panose="02010609060101010101" pitchFamily="49" charset="-122"/>
              <a:ea typeface="楷体" panose="02010609060101010101" pitchFamily="49" charset="-122"/>
              <a:sym typeface="+mn-ea"/>
            </a:endParaRPr>
          </a:p>
        </p:txBody>
      </p:sp>
      <p:sp>
        <p:nvSpPr>
          <p:cNvPr id="15" name="文本框 1"/>
          <p:cNvSpPr txBox="1"/>
          <p:nvPr/>
        </p:nvSpPr>
        <p:spPr>
          <a:xfrm>
            <a:off x="4499992" y="3376032"/>
            <a:ext cx="2051719" cy="707886"/>
          </a:xfrm>
          <a:prstGeom prst="rect">
            <a:avLst/>
          </a:prstGeom>
          <a:noFill/>
        </p:spPr>
        <p:txBody>
          <a:bodyPr wrap="square" rtlCol="0" anchor="t">
            <a:spAutoFit/>
          </a:bodyPr>
          <a:lstStyle/>
          <a:p>
            <a:pPr algn="l"/>
            <a:r>
              <a:rPr lang="zh-CN" altLang="en-US" sz="4000" b="1" smtClean="0">
                <a:solidFill>
                  <a:srgbClr val="00B050"/>
                </a:solidFill>
                <a:latin typeface="楷体" panose="02010609060101010101" pitchFamily="49" charset="-122"/>
                <a:ea typeface="楷体" panose="02010609060101010101" pitchFamily="49" charset="-122"/>
                <a:sym typeface="+mn-ea"/>
              </a:rPr>
              <a:t>袭姑娘</a:t>
            </a:r>
            <a:endParaRPr lang="zh-CN" altLang="en-US" sz="4000" b="1" dirty="0" smtClean="0">
              <a:solidFill>
                <a:srgbClr val="00B050"/>
              </a:solidFill>
              <a:latin typeface="楷体" panose="02010609060101010101" pitchFamily="49" charset="-122"/>
              <a:ea typeface="楷体" panose="02010609060101010101" pitchFamily="49" charset="-122"/>
              <a:sym typeface="+mn-ea"/>
            </a:endParaRPr>
          </a:p>
        </p:txBody>
      </p:sp>
      <p:sp>
        <p:nvSpPr>
          <p:cNvPr id="16" name="文本框 1"/>
          <p:cNvSpPr txBox="1"/>
          <p:nvPr/>
        </p:nvSpPr>
        <p:spPr>
          <a:xfrm>
            <a:off x="485516" y="3406810"/>
            <a:ext cx="2051719" cy="646331"/>
          </a:xfrm>
          <a:prstGeom prst="rect">
            <a:avLst/>
          </a:prstGeom>
          <a:noFill/>
        </p:spPr>
        <p:txBody>
          <a:bodyPr wrap="square" rtlCol="0" anchor="t">
            <a:spAutoFit/>
          </a:bodyPr>
          <a:lstStyle/>
          <a:p>
            <a:pPr algn="l"/>
            <a:r>
              <a:rPr lang="zh-CN" altLang="en-US" sz="3600" b="1" dirty="0">
                <a:solidFill>
                  <a:srgbClr val="00B050"/>
                </a:solidFill>
                <a:latin typeface="楷体" panose="02010609060101010101" pitchFamily="49" charset="-122"/>
                <a:ea typeface="楷体" panose="02010609060101010101" pitchFamily="49" charset="-122"/>
                <a:sym typeface="+mn-ea"/>
              </a:rPr>
              <a:t>晴</a:t>
            </a:r>
            <a:r>
              <a:rPr lang="zh-CN" altLang="en-US" sz="3600" b="1" dirty="0" smtClean="0">
                <a:solidFill>
                  <a:srgbClr val="00B050"/>
                </a:solidFill>
                <a:latin typeface="楷体" panose="02010609060101010101" pitchFamily="49" charset="-122"/>
                <a:ea typeface="楷体" panose="02010609060101010101" pitchFamily="49" charset="-122"/>
                <a:sym typeface="+mn-ea"/>
              </a:rPr>
              <a:t>雯姑娘</a:t>
            </a:r>
          </a:p>
        </p:txBody>
      </p:sp>
      <p:sp>
        <p:nvSpPr>
          <p:cNvPr id="17" name="文本框 1"/>
          <p:cNvSpPr txBox="1"/>
          <p:nvPr/>
        </p:nvSpPr>
        <p:spPr>
          <a:xfrm>
            <a:off x="553661" y="4219223"/>
            <a:ext cx="2051719" cy="584775"/>
          </a:xfrm>
          <a:prstGeom prst="rect">
            <a:avLst/>
          </a:prstGeom>
          <a:noFill/>
        </p:spPr>
        <p:txBody>
          <a:bodyPr wrap="square" rtlCol="0" anchor="t">
            <a:spAutoFit/>
          </a:bodyPr>
          <a:lstStyle/>
          <a:p>
            <a:pPr algn="l"/>
            <a:r>
              <a:rPr lang="zh-CN" altLang="en-US" sz="3200" b="1" smtClean="0">
                <a:solidFill>
                  <a:srgbClr val="00B050"/>
                </a:solidFill>
                <a:latin typeface="楷体" panose="02010609060101010101" pitchFamily="49" charset="-122"/>
                <a:ea typeface="楷体" panose="02010609060101010101" pitchFamily="49" charset="-122"/>
                <a:sym typeface="+mn-ea"/>
              </a:rPr>
              <a:t>林大娘</a:t>
            </a:r>
            <a:endParaRPr lang="zh-CN" altLang="en-US" sz="3200" b="1" dirty="0" smtClean="0">
              <a:solidFill>
                <a:srgbClr val="00B050"/>
              </a:solidFill>
              <a:latin typeface="楷体" panose="02010609060101010101" pitchFamily="49" charset="-122"/>
              <a:ea typeface="楷体" panose="02010609060101010101" pitchFamily="49" charset="-122"/>
              <a:sym typeface="+mn-ea"/>
            </a:endParaRPr>
          </a:p>
        </p:txBody>
      </p:sp>
      <p:sp>
        <p:nvSpPr>
          <p:cNvPr id="19" name="文本框 1"/>
          <p:cNvSpPr txBox="1"/>
          <p:nvPr/>
        </p:nvSpPr>
        <p:spPr>
          <a:xfrm>
            <a:off x="2521135" y="4176651"/>
            <a:ext cx="2294373" cy="584775"/>
          </a:xfrm>
          <a:prstGeom prst="rect">
            <a:avLst/>
          </a:prstGeom>
          <a:noFill/>
        </p:spPr>
        <p:txBody>
          <a:bodyPr wrap="square" rtlCol="0" anchor="t">
            <a:spAutoFit/>
          </a:bodyPr>
          <a:lstStyle/>
          <a:p>
            <a:pPr algn="l"/>
            <a:r>
              <a:rPr lang="zh-CN" altLang="en-US" sz="3200" b="1" smtClean="0">
                <a:solidFill>
                  <a:srgbClr val="00B050"/>
                </a:solidFill>
                <a:latin typeface="楷体" panose="02010609060101010101" pitchFamily="49" charset="-122"/>
                <a:ea typeface="楷体" panose="02010609060101010101" pitchFamily="49" charset="-122"/>
                <a:sym typeface="+mn-ea"/>
              </a:rPr>
              <a:t>嫣红姑娘</a:t>
            </a:r>
            <a:endParaRPr lang="zh-CN" altLang="en-US" sz="3200" b="1" dirty="0" smtClean="0">
              <a:solidFill>
                <a:srgbClr val="00B050"/>
              </a:solidFill>
              <a:latin typeface="楷体" panose="02010609060101010101" pitchFamily="49" charset="-122"/>
              <a:ea typeface="楷体" panose="02010609060101010101" pitchFamily="49" charset="-122"/>
              <a:sym typeface="+mn-ea"/>
            </a:endParaRPr>
          </a:p>
        </p:txBody>
      </p:sp>
      <p:sp>
        <p:nvSpPr>
          <p:cNvPr id="20" name="文本框 1"/>
          <p:cNvSpPr txBox="1"/>
          <p:nvPr/>
        </p:nvSpPr>
        <p:spPr>
          <a:xfrm>
            <a:off x="4665665" y="4219222"/>
            <a:ext cx="1025859" cy="584775"/>
          </a:xfrm>
          <a:prstGeom prst="rect">
            <a:avLst/>
          </a:prstGeom>
          <a:noFill/>
        </p:spPr>
        <p:txBody>
          <a:bodyPr wrap="square" rtlCol="0" anchor="t">
            <a:spAutoFit/>
          </a:bodyPr>
          <a:lstStyle/>
          <a:p>
            <a:pPr algn="l"/>
            <a:r>
              <a:rPr lang="zh-CN" altLang="en-US" sz="3200" b="1" dirty="0" smtClean="0">
                <a:solidFill>
                  <a:srgbClr val="00B050"/>
                </a:solidFill>
                <a:latin typeface="楷体" panose="02010609060101010101" pitchFamily="49" charset="-122"/>
                <a:ea typeface="楷体" panose="02010609060101010101" pitchFamily="49" charset="-122"/>
                <a:sym typeface="+mn-ea"/>
              </a:rPr>
              <a:t>翠墨</a:t>
            </a:r>
          </a:p>
        </p:txBody>
      </p:sp>
      <p:sp>
        <p:nvSpPr>
          <p:cNvPr id="21" name="文本框 1"/>
          <p:cNvSpPr txBox="1"/>
          <p:nvPr/>
        </p:nvSpPr>
        <p:spPr>
          <a:xfrm>
            <a:off x="2739078" y="3380057"/>
            <a:ext cx="1112842" cy="646331"/>
          </a:xfrm>
          <a:prstGeom prst="rect">
            <a:avLst/>
          </a:prstGeom>
          <a:noFill/>
        </p:spPr>
        <p:txBody>
          <a:bodyPr wrap="square" rtlCol="0" anchor="t">
            <a:spAutoFit/>
          </a:bodyPr>
          <a:lstStyle/>
          <a:p>
            <a:pPr algn="l"/>
            <a:r>
              <a:rPr lang="zh-CN" altLang="en-US" sz="3600" b="1">
                <a:solidFill>
                  <a:srgbClr val="00B050"/>
                </a:solidFill>
                <a:latin typeface="楷体" panose="02010609060101010101" pitchFamily="49" charset="-122"/>
                <a:ea typeface="楷体" panose="02010609060101010101" pitchFamily="49" charset="-122"/>
                <a:sym typeface="+mn-ea"/>
              </a:rPr>
              <a:t>紫鹃</a:t>
            </a:r>
            <a:endParaRPr lang="zh-CN" altLang="en-US" sz="3600" b="1" dirty="0" smtClean="0">
              <a:solidFill>
                <a:srgbClr val="00B050"/>
              </a:solidFill>
              <a:latin typeface="楷体" panose="02010609060101010101" pitchFamily="49" charset="-122"/>
              <a:ea typeface="楷体" panose="02010609060101010101" pitchFamily="49" charset="-122"/>
              <a:sym typeface="+mn-ea"/>
            </a:endParaRPr>
          </a:p>
        </p:txBody>
      </p:sp>
      <p:sp>
        <p:nvSpPr>
          <p:cNvPr id="4" name="矩形 3"/>
          <p:cNvSpPr/>
          <p:nvPr/>
        </p:nvSpPr>
        <p:spPr>
          <a:xfrm>
            <a:off x="395536" y="3376032"/>
            <a:ext cx="6066666" cy="650356"/>
          </a:xfrm>
          <a:prstGeom prst="rect">
            <a:avLst/>
          </a:prstGeom>
          <a:grp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1"/>
          <p:cNvSpPr txBox="1"/>
          <p:nvPr/>
        </p:nvSpPr>
        <p:spPr>
          <a:xfrm>
            <a:off x="730596" y="1787960"/>
            <a:ext cx="2051719" cy="646331"/>
          </a:xfrm>
          <a:prstGeom prst="rect">
            <a:avLst/>
          </a:prstGeom>
          <a:noFill/>
        </p:spPr>
        <p:txBody>
          <a:bodyPr wrap="square" rtlCol="0" anchor="t">
            <a:spAutoFit/>
          </a:bodyPr>
          <a:lstStyle/>
          <a:p>
            <a:pPr algn="l"/>
            <a:r>
              <a:rPr lang="zh-CN" altLang="en-US" sz="3600" b="1" dirty="0" smtClean="0">
                <a:solidFill>
                  <a:srgbClr val="0000FF"/>
                </a:solidFill>
                <a:latin typeface="楷体" panose="02010609060101010101" pitchFamily="49" charset="-122"/>
                <a:ea typeface="楷体" panose="02010609060101010101" pitchFamily="49" charset="-122"/>
                <a:sym typeface="+mn-ea"/>
              </a:rPr>
              <a:t>贾宝玉</a:t>
            </a:r>
          </a:p>
        </p:txBody>
      </p:sp>
      <p:sp>
        <p:nvSpPr>
          <p:cNvPr id="31" name="任意多边形 30"/>
          <p:cNvSpPr/>
          <p:nvPr/>
        </p:nvSpPr>
        <p:spPr>
          <a:xfrm>
            <a:off x="1454249" y="2342694"/>
            <a:ext cx="5860260" cy="421102"/>
          </a:xfrm>
          <a:custGeom>
            <a:avLst/>
            <a:gdLst>
              <a:gd name="connsiteX0" fmla="*/ 0 w 5860260"/>
              <a:gd name="connsiteY0" fmla="*/ 100046 h 421102"/>
              <a:gd name="connsiteX1" fmla="*/ 2826327 w 5860260"/>
              <a:gd name="connsiteY1" fmla="*/ 420679 h 421102"/>
              <a:gd name="connsiteX2" fmla="*/ 5510150 w 5860260"/>
              <a:gd name="connsiteY2" fmla="*/ 40669 h 421102"/>
              <a:gd name="connsiteX3" fmla="*/ 5747657 w 5860260"/>
              <a:gd name="connsiteY3" fmla="*/ 28794 h 421102"/>
            </a:gdLst>
            <a:ahLst/>
            <a:cxnLst>
              <a:cxn ang="0">
                <a:pos x="connsiteX0" y="connsiteY0"/>
              </a:cxn>
              <a:cxn ang="0">
                <a:pos x="connsiteX1" y="connsiteY1"/>
              </a:cxn>
              <a:cxn ang="0">
                <a:pos x="connsiteX2" y="connsiteY2"/>
              </a:cxn>
              <a:cxn ang="0">
                <a:pos x="connsiteX3" y="connsiteY3"/>
              </a:cxn>
            </a:cxnLst>
            <a:rect l="l" t="t" r="r" b="b"/>
            <a:pathLst>
              <a:path w="5860260" h="421102">
                <a:moveTo>
                  <a:pt x="0" y="100046"/>
                </a:moveTo>
                <a:cubicBezTo>
                  <a:pt x="953984" y="265310"/>
                  <a:pt x="1907969" y="430575"/>
                  <a:pt x="2826327" y="420679"/>
                </a:cubicBezTo>
                <a:cubicBezTo>
                  <a:pt x="3744685" y="410783"/>
                  <a:pt x="5023262" y="105983"/>
                  <a:pt x="5510150" y="40669"/>
                </a:cubicBezTo>
                <a:cubicBezTo>
                  <a:pt x="5997038" y="-24645"/>
                  <a:pt x="5872347" y="2074"/>
                  <a:pt x="5747657" y="28794"/>
                </a:cubicBez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文本框 1"/>
          <p:cNvSpPr txBox="1"/>
          <p:nvPr/>
        </p:nvSpPr>
        <p:spPr>
          <a:xfrm>
            <a:off x="3704084" y="2812155"/>
            <a:ext cx="1127135"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nchor="t">
            <a:spAutoFit/>
          </a:bodyPr>
          <a:lstStyle/>
          <a:p>
            <a:pPr algn="ctr"/>
            <a:r>
              <a:rPr lang="zh-CN" altLang="en-US" sz="2800" b="1" dirty="0" smtClean="0">
                <a:latin typeface="宋体" pitchFamily="2" charset="-122"/>
                <a:ea typeface="宋体" pitchFamily="2" charset="-122"/>
                <a:sym typeface="+mn-ea"/>
              </a:rPr>
              <a:t>兄妹</a:t>
            </a:r>
          </a:p>
        </p:txBody>
      </p:sp>
      <p:sp>
        <p:nvSpPr>
          <p:cNvPr id="38" name="任意多边形 37"/>
          <p:cNvSpPr/>
          <p:nvPr/>
        </p:nvSpPr>
        <p:spPr>
          <a:xfrm>
            <a:off x="998501" y="2342694"/>
            <a:ext cx="2373709" cy="365670"/>
          </a:xfrm>
          <a:custGeom>
            <a:avLst/>
            <a:gdLst>
              <a:gd name="connsiteX0" fmla="*/ 0 w 5860260"/>
              <a:gd name="connsiteY0" fmla="*/ 100046 h 421102"/>
              <a:gd name="connsiteX1" fmla="*/ 2826327 w 5860260"/>
              <a:gd name="connsiteY1" fmla="*/ 420679 h 421102"/>
              <a:gd name="connsiteX2" fmla="*/ 5510150 w 5860260"/>
              <a:gd name="connsiteY2" fmla="*/ 40669 h 421102"/>
              <a:gd name="connsiteX3" fmla="*/ 5747657 w 5860260"/>
              <a:gd name="connsiteY3" fmla="*/ 28794 h 421102"/>
            </a:gdLst>
            <a:ahLst/>
            <a:cxnLst>
              <a:cxn ang="0">
                <a:pos x="connsiteX0" y="connsiteY0"/>
              </a:cxn>
              <a:cxn ang="0">
                <a:pos x="connsiteX1" y="connsiteY1"/>
              </a:cxn>
              <a:cxn ang="0">
                <a:pos x="connsiteX2" y="connsiteY2"/>
              </a:cxn>
              <a:cxn ang="0">
                <a:pos x="connsiteX3" y="connsiteY3"/>
              </a:cxn>
            </a:cxnLst>
            <a:rect l="l" t="t" r="r" b="b"/>
            <a:pathLst>
              <a:path w="5860260" h="421102">
                <a:moveTo>
                  <a:pt x="0" y="100046"/>
                </a:moveTo>
                <a:cubicBezTo>
                  <a:pt x="953984" y="265310"/>
                  <a:pt x="1907969" y="430575"/>
                  <a:pt x="2826327" y="420679"/>
                </a:cubicBezTo>
                <a:cubicBezTo>
                  <a:pt x="3744685" y="410783"/>
                  <a:pt x="5023262" y="105983"/>
                  <a:pt x="5510150" y="40669"/>
                </a:cubicBezTo>
                <a:cubicBezTo>
                  <a:pt x="5997038" y="-24645"/>
                  <a:pt x="5872347" y="2074"/>
                  <a:pt x="5747657" y="28794"/>
                </a:cubicBez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文本框 1"/>
          <p:cNvSpPr txBox="1"/>
          <p:nvPr/>
        </p:nvSpPr>
        <p:spPr>
          <a:xfrm>
            <a:off x="1409477" y="2724477"/>
            <a:ext cx="1506340"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nchor="t">
            <a:spAutoFit/>
          </a:bodyPr>
          <a:lstStyle/>
          <a:p>
            <a:pPr algn="ctr"/>
            <a:r>
              <a:rPr lang="zh-CN" altLang="en-US" sz="2800" b="1" dirty="0" smtClean="0">
                <a:latin typeface="宋体" pitchFamily="2" charset="-122"/>
                <a:ea typeface="宋体" pitchFamily="2" charset="-122"/>
                <a:sym typeface="+mn-ea"/>
              </a:rPr>
              <a:t>表兄妹</a:t>
            </a:r>
          </a:p>
        </p:txBody>
      </p:sp>
      <p:sp>
        <p:nvSpPr>
          <p:cNvPr id="40" name="任意多边形 39"/>
          <p:cNvSpPr/>
          <p:nvPr/>
        </p:nvSpPr>
        <p:spPr>
          <a:xfrm rot="21308474" flipV="1">
            <a:off x="1756455" y="1356737"/>
            <a:ext cx="3756598" cy="575652"/>
          </a:xfrm>
          <a:custGeom>
            <a:avLst/>
            <a:gdLst>
              <a:gd name="connsiteX0" fmla="*/ 0 w 5860260"/>
              <a:gd name="connsiteY0" fmla="*/ 100046 h 421102"/>
              <a:gd name="connsiteX1" fmla="*/ 2826327 w 5860260"/>
              <a:gd name="connsiteY1" fmla="*/ 420679 h 421102"/>
              <a:gd name="connsiteX2" fmla="*/ 5510150 w 5860260"/>
              <a:gd name="connsiteY2" fmla="*/ 40669 h 421102"/>
              <a:gd name="connsiteX3" fmla="*/ 5747657 w 5860260"/>
              <a:gd name="connsiteY3" fmla="*/ 28794 h 421102"/>
            </a:gdLst>
            <a:ahLst/>
            <a:cxnLst>
              <a:cxn ang="0">
                <a:pos x="connsiteX0" y="connsiteY0"/>
              </a:cxn>
              <a:cxn ang="0">
                <a:pos x="connsiteX1" y="connsiteY1"/>
              </a:cxn>
              <a:cxn ang="0">
                <a:pos x="connsiteX2" y="connsiteY2"/>
              </a:cxn>
              <a:cxn ang="0">
                <a:pos x="connsiteX3" y="connsiteY3"/>
              </a:cxn>
            </a:cxnLst>
            <a:rect l="l" t="t" r="r" b="b"/>
            <a:pathLst>
              <a:path w="5860260" h="421102">
                <a:moveTo>
                  <a:pt x="0" y="100046"/>
                </a:moveTo>
                <a:cubicBezTo>
                  <a:pt x="953984" y="265310"/>
                  <a:pt x="1907969" y="430575"/>
                  <a:pt x="2826327" y="420679"/>
                </a:cubicBezTo>
                <a:cubicBezTo>
                  <a:pt x="3744685" y="410783"/>
                  <a:pt x="5023262" y="105983"/>
                  <a:pt x="5510150" y="40669"/>
                </a:cubicBezTo>
                <a:cubicBezTo>
                  <a:pt x="5997038" y="-24645"/>
                  <a:pt x="5872347" y="2074"/>
                  <a:pt x="5747657" y="28794"/>
                </a:cubicBez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文本框 1"/>
          <p:cNvSpPr txBox="1"/>
          <p:nvPr/>
        </p:nvSpPr>
        <p:spPr>
          <a:xfrm>
            <a:off x="2915816" y="816555"/>
            <a:ext cx="1355354"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nchor="t">
            <a:spAutoFit/>
          </a:bodyPr>
          <a:lstStyle/>
          <a:p>
            <a:pPr algn="ctr"/>
            <a:r>
              <a:rPr lang="zh-CN" altLang="en-US" sz="2800" b="1" dirty="0" smtClean="0">
                <a:latin typeface="宋体" pitchFamily="2" charset="-122"/>
                <a:ea typeface="宋体" pitchFamily="2" charset="-122"/>
                <a:sym typeface="+mn-ea"/>
              </a:rPr>
              <a:t>表姐弟</a:t>
            </a:r>
          </a:p>
        </p:txBody>
      </p:sp>
      <p:sp>
        <p:nvSpPr>
          <p:cNvPr id="42" name="文本框 1"/>
          <p:cNvSpPr txBox="1"/>
          <p:nvPr/>
        </p:nvSpPr>
        <p:spPr>
          <a:xfrm>
            <a:off x="7704857" y="1707654"/>
            <a:ext cx="1277379" cy="646331"/>
          </a:xfrm>
          <a:prstGeom prst="rect">
            <a:avLst/>
          </a:prstGeom>
          <a:noFill/>
        </p:spPr>
        <p:txBody>
          <a:bodyPr wrap="square" rtlCol="0" anchor="t">
            <a:spAutoFit/>
          </a:bodyPr>
          <a:lstStyle/>
          <a:p>
            <a:pPr algn="l"/>
            <a:r>
              <a:rPr lang="zh-CN" altLang="en-US" sz="3600" b="1" smtClean="0">
                <a:solidFill>
                  <a:srgbClr val="0000FF"/>
                </a:solidFill>
                <a:latin typeface="楷体" panose="02010609060101010101" pitchFamily="49" charset="-122"/>
                <a:ea typeface="楷体" panose="02010609060101010101" pitchFamily="49" charset="-122"/>
                <a:sym typeface="+mn-ea"/>
              </a:rPr>
              <a:t>宝琴</a:t>
            </a:r>
            <a:endParaRPr lang="zh-CN" altLang="en-US" sz="3600" b="1" dirty="0" smtClean="0">
              <a:solidFill>
                <a:srgbClr val="0000FF"/>
              </a:solidFill>
              <a:latin typeface="楷体" panose="02010609060101010101" pitchFamily="49" charset="-122"/>
              <a:ea typeface="楷体" panose="02010609060101010101" pitchFamily="49" charset="-122"/>
              <a:sym typeface="+mn-ea"/>
            </a:endParaRPr>
          </a:p>
        </p:txBody>
      </p:sp>
      <p:sp>
        <p:nvSpPr>
          <p:cNvPr id="43" name="任意多边形 42"/>
          <p:cNvSpPr/>
          <p:nvPr/>
        </p:nvSpPr>
        <p:spPr>
          <a:xfrm rot="21308474" flipV="1">
            <a:off x="5488975" y="1248004"/>
            <a:ext cx="2874767" cy="662892"/>
          </a:xfrm>
          <a:custGeom>
            <a:avLst/>
            <a:gdLst>
              <a:gd name="connsiteX0" fmla="*/ 0 w 5860260"/>
              <a:gd name="connsiteY0" fmla="*/ 100046 h 421102"/>
              <a:gd name="connsiteX1" fmla="*/ 2826327 w 5860260"/>
              <a:gd name="connsiteY1" fmla="*/ 420679 h 421102"/>
              <a:gd name="connsiteX2" fmla="*/ 5510150 w 5860260"/>
              <a:gd name="connsiteY2" fmla="*/ 40669 h 421102"/>
              <a:gd name="connsiteX3" fmla="*/ 5747657 w 5860260"/>
              <a:gd name="connsiteY3" fmla="*/ 28794 h 421102"/>
            </a:gdLst>
            <a:ahLst/>
            <a:cxnLst>
              <a:cxn ang="0">
                <a:pos x="connsiteX0" y="connsiteY0"/>
              </a:cxn>
              <a:cxn ang="0">
                <a:pos x="connsiteX1" y="connsiteY1"/>
              </a:cxn>
              <a:cxn ang="0">
                <a:pos x="connsiteX2" y="connsiteY2"/>
              </a:cxn>
              <a:cxn ang="0">
                <a:pos x="connsiteX3" y="connsiteY3"/>
              </a:cxn>
            </a:cxnLst>
            <a:rect l="l" t="t" r="r" b="b"/>
            <a:pathLst>
              <a:path w="5860260" h="421102">
                <a:moveTo>
                  <a:pt x="0" y="100046"/>
                </a:moveTo>
                <a:cubicBezTo>
                  <a:pt x="953984" y="265310"/>
                  <a:pt x="1907969" y="430575"/>
                  <a:pt x="2826327" y="420679"/>
                </a:cubicBezTo>
                <a:cubicBezTo>
                  <a:pt x="3744685" y="410783"/>
                  <a:pt x="5023262" y="105983"/>
                  <a:pt x="5510150" y="40669"/>
                </a:cubicBezTo>
                <a:cubicBezTo>
                  <a:pt x="5997038" y="-24645"/>
                  <a:pt x="5872347" y="2074"/>
                  <a:pt x="5747657" y="28794"/>
                </a:cubicBez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文本框 1"/>
          <p:cNvSpPr txBox="1"/>
          <p:nvPr/>
        </p:nvSpPr>
        <p:spPr>
          <a:xfrm>
            <a:off x="6209696" y="824394"/>
            <a:ext cx="1314632"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nchor="t">
            <a:spAutoFit/>
          </a:bodyPr>
          <a:lstStyle/>
          <a:p>
            <a:pPr algn="l"/>
            <a:r>
              <a:rPr lang="zh-CN" altLang="en-US" sz="2800" b="1" dirty="0">
                <a:latin typeface="宋体" pitchFamily="2" charset="-122"/>
                <a:ea typeface="宋体" pitchFamily="2" charset="-122"/>
                <a:sym typeface="+mn-ea"/>
              </a:rPr>
              <a:t>堂姐妹</a:t>
            </a:r>
            <a:endParaRPr lang="zh-CN" altLang="en-US" sz="2800" b="1" dirty="0" smtClean="0">
              <a:latin typeface="宋体" pitchFamily="2" charset="-122"/>
              <a:ea typeface="宋体" pitchFamily="2"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3" grpId="0"/>
      <p:bldP spid="14" grpId="0"/>
      <p:bldP spid="15" grpId="0"/>
      <p:bldP spid="16" grpId="0"/>
      <p:bldP spid="17" grpId="0"/>
      <p:bldP spid="19" grpId="0"/>
      <p:bldP spid="20" grpId="0"/>
      <p:bldP spid="21" grpId="0"/>
      <p:bldP spid="4" grpId="0" animBg="1"/>
      <p:bldP spid="23" grpId="0"/>
      <p:bldP spid="31" grpId="0" animBg="1"/>
      <p:bldP spid="37" grpId="0" animBg="1"/>
      <p:bldP spid="38" grpId="0" animBg="1"/>
      <p:bldP spid="39" grpId="0" animBg="1"/>
      <p:bldP spid="40" grpId="0" animBg="1"/>
      <p:bldP spid="41" grpId="0" animBg="1"/>
      <p:bldP spid="42" grpId="0"/>
      <p:bldP spid="43" grpId="0" animBg="1"/>
      <p:bldP spid="4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10466"/>
          <a:stretch/>
        </p:blipFill>
        <p:spPr bwMode="auto">
          <a:xfrm flipH="1">
            <a:off x="4572000" y="1"/>
            <a:ext cx="4560339" cy="520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7008"/>
          <a:stretch/>
        </p:blipFill>
        <p:spPr bwMode="auto">
          <a:xfrm>
            <a:off x="0" y="-1"/>
            <a:ext cx="4572000" cy="5201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矩形 5"/>
          <p:cNvSpPr>
            <a:spLocks noChangeArrowheads="1"/>
          </p:cNvSpPr>
          <p:nvPr/>
        </p:nvSpPr>
        <p:spPr bwMode="auto">
          <a:xfrm>
            <a:off x="2483768" y="4443958"/>
            <a:ext cx="1224136" cy="668837"/>
          </a:xfrm>
          <a:prstGeom prst="rect">
            <a:avLst/>
          </a:prstGeom>
          <a:solidFill>
            <a:schemeClr val="bg1">
              <a:alpha val="78000"/>
            </a:schemeClr>
          </a:solidFill>
          <a:ln w="9525">
            <a:noFill/>
            <a:miter lim="800000"/>
          </a:ln>
        </p:spPr>
        <p:txBody>
          <a:bodyPr wrap="square">
            <a:spAutoFit/>
          </a:bodyPr>
          <a:lstStyle/>
          <a:p>
            <a:pPr>
              <a:lnSpc>
                <a:spcPct val="120000"/>
              </a:lnSpc>
            </a:pPr>
            <a:r>
              <a:rPr lang="zh-CN" altLang="en-US" sz="3600" b="1" dirty="0" smtClean="0">
                <a:latin typeface="楷体" panose="02010609060101010101" pitchFamily="49" charset="-122"/>
                <a:ea typeface="楷体" panose="02010609060101010101" pitchFamily="49" charset="-122"/>
                <a:hlinkClick r:id="rId4" action="ppaction://hlinkpres?slideindex=1&amp;slidetitle="/>
              </a:rPr>
              <a:t>紫鹃</a:t>
            </a:r>
            <a:endParaRPr lang="en-US" sz="3600" b="1" dirty="0" smtClean="0">
              <a:latin typeface="楷体" panose="02010609060101010101" pitchFamily="49" charset="-122"/>
              <a:ea typeface="楷体" panose="02010609060101010101" pitchFamily="49" charset="-122"/>
            </a:endParaRPr>
          </a:p>
        </p:txBody>
      </p:sp>
      <p:sp>
        <p:nvSpPr>
          <p:cNvPr id="15" name="矩形 5"/>
          <p:cNvSpPr>
            <a:spLocks noChangeArrowheads="1"/>
          </p:cNvSpPr>
          <p:nvPr/>
        </p:nvSpPr>
        <p:spPr bwMode="auto">
          <a:xfrm>
            <a:off x="7524328" y="4478916"/>
            <a:ext cx="1619672" cy="668837"/>
          </a:xfrm>
          <a:prstGeom prst="rect">
            <a:avLst/>
          </a:prstGeom>
          <a:solidFill>
            <a:schemeClr val="bg1">
              <a:alpha val="78000"/>
            </a:schemeClr>
          </a:solidFill>
          <a:ln w="9525">
            <a:noFill/>
            <a:miter lim="800000"/>
          </a:ln>
        </p:spPr>
        <p:txBody>
          <a:bodyPr wrap="square">
            <a:spAutoFit/>
          </a:bodyPr>
          <a:lstStyle/>
          <a:p>
            <a:pPr algn="ctr">
              <a:lnSpc>
                <a:spcPct val="120000"/>
              </a:lnSpc>
            </a:pPr>
            <a:r>
              <a:rPr lang="zh-CN" altLang="en-US" sz="3600" b="1" dirty="0" smtClean="0">
                <a:latin typeface="楷体" panose="02010609060101010101" pitchFamily="49" charset="-122"/>
                <a:ea typeface="楷体" panose="02010609060101010101" pitchFamily="49" charset="-122"/>
                <a:hlinkClick r:id="rId5" action="ppaction://hlinkpres?slideindex=1&amp;slidetitle="/>
              </a:rPr>
              <a:t>探春</a:t>
            </a:r>
            <a:endParaRPr lang="en-US" sz="3600" b="1" dirty="0" smtClean="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41686474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3696"/>
          <a:stretch/>
        </p:blipFill>
        <p:spPr bwMode="auto">
          <a:xfrm>
            <a:off x="4499992" y="1"/>
            <a:ext cx="4644009" cy="5236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77" y="0"/>
            <a:ext cx="4785728" cy="5236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矩形 5"/>
          <p:cNvSpPr>
            <a:spLocks noChangeArrowheads="1"/>
          </p:cNvSpPr>
          <p:nvPr/>
        </p:nvSpPr>
        <p:spPr bwMode="auto">
          <a:xfrm>
            <a:off x="3563888" y="4506021"/>
            <a:ext cx="1152128" cy="668837"/>
          </a:xfrm>
          <a:prstGeom prst="rect">
            <a:avLst/>
          </a:prstGeom>
          <a:solidFill>
            <a:schemeClr val="bg1">
              <a:alpha val="78000"/>
            </a:schemeClr>
          </a:solidFill>
          <a:ln w="9525">
            <a:noFill/>
            <a:miter lim="800000"/>
          </a:ln>
        </p:spPr>
        <p:txBody>
          <a:bodyPr wrap="square">
            <a:spAutoFit/>
          </a:bodyPr>
          <a:lstStyle/>
          <a:p>
            <a:pPr algn="ctr">
              <a:lnSpc>
                <a:spcPct val="120000"/>
              </a:lnSpc>
            </a:pPr>
            <a:r>
              <a:rPr lang="zh-CN" altLang="en-US" sz="36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晴雯</a:t>
            </a:r>
            <a:endParaRPr lang="en-US" sz="3600" b="1" dirty="0" smtClean="0">
              <a:latin typeface="楷体" panose="02010609060101010101" pitchFamily="49" charset="-122"/>
              <a:ea typeface="楷体" panose="02010609060101010101" pitchFamily="49" charset="-122"/>
            </a:endParaRPr>
          </a:p>
        </p:txBody>
      </p:sp>
      <p:sp>
        <p:nvSpPr>
          <p:cNvPr id="15" name="矩形 5"/>
          <p:cNvSpPr>
            <a:spLocks noChangeArrowheads="1"/>
          </p:cNvSpPr>
          <p:nvPr/>
        </p:nvSpPr>
        <p:spPr bwMode="auto">
          <a:xfrm>
            <a:off x="7524328" y="4443958"/>
            <a:ext cx="1619672" cy="757130"/>
          </a:xfrm>
          <a:prstGeom prst="rect">
            <a:avLst/>
          </a:prstGeom>
          <a:solidFill>
            <a:schemeClr val="bg1">
              <a:alpha val="78000"/>
            </a:schemeClr>
          </a:solidFill>
          <a:ln w="9525">
            <a:noFill/>
            <a:miter lim="800000"/>
          </a:ln>
        </p:spPr>
        <p:txBody>
          <a:bodyPr wrap="square">
            <a:spAutoFit/>
          </a:bodyPr>
          <a:lstStyle/>
          <a:p>
            <a:pPr algn="ctr">
              <a:lnSpc>
                <a:spcPct val="120000"/>
              </a:lnSpc>
            </a:pPr>
            <a:r>
              <a:rPr lang="zh-CN" altLang="en-US" sz="3600" b="1" smtClean="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袭姑娘</a:t>
            </a:r>
            <a:endParaRPr lang="en-US" sz="3600" b="1"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6"/>
          <p:cNvSpPr txBox="1"/>
          <p:nvPr/>
        </p:nvSpPr>
        <p:spPr>
          <a:xfrm>
            <a:off x="2751378" y="1059386"/>
            <a:ext cx="5328592" cy="3416320"/>
          </a:xfrm>
          <a:prstGeom prst="rect">
            <a:avLst/>
          </a:prstGeom>
          <a:noFill/>
        </p:spPr>
        <p:txBody>
          <a:bodyPr wrap="square" rtlCol="0" anchor="t">
            <a:spAutoFit/>
          </a:bodyPr>
          <a:lstStyle/>
          <a:p>
            <a:pPr lvl="0">
              <a:lnSpc>
                <a:spcPct val="150000"/>
              </a:lnSpc>
            </a:pPr>
            <a:r>
              <a:rPr kumimoji="1" lang="zh-CN" altLang="en-US" sz="3600" dirty="0" smtClean="0">
                <a:latin typeface="黑体" panose="02010609060101010101" charset="-122"/>
                <a:ea typeface="黑体" panose="02010609060101010101" charset="-122"/>
              </a:rPr>
              <a:t>    文</a:t>
            </a:r>
            <a:r>
              <a:rPr kumimoji="1" lang="zh-CN" altLang="en-US" sz="3600" dirty="0">
                <a:latin typeface="黑体" panose="02010609060101010101" charset="-122"/>
                <a:ea typeface="黑体" panose="02010609060101010101" charset="-122"/>
              </a:rPr>
              <a:t>中写了哪些人在大观园里放风筝？他们分别是怎么放风筝的？都发生了什么“</a:t>
            </a:r>
            <a:r>
              <a:rPr kumimoji="1" lang="zh-CN" altLang="en-US" sz="3600" dirty="0">
                <a:solidFill>
                  <a:srgbClr val="FF0000"/>
                </a:solidFill>
                <a:latin typeface="黑体" panose="02010609060101010101" charset="-122"/>
                <a:ea typeface="黑体" panose="02010609060101010101" charset="-122"/>
              </a:rPr>
              <a:t>趣</a:t>
            </a:r>
            <a:r>
              <a:rPr kumimoji="1" lang="zh-CN" altLang="en-US" sz="3600" dirty="0">
                <a:latin typeface="黑体" panose="02010609060101010101" charset="-122"/>
                <a:ea typeface="黑体" panose="02010609060101010101" charset="-122"/>
              </a:rPr>
              <a:t>”事？</a:t>
            </a:r>
            <a:endParaRPr kumimoji="1" lang="zh-CN" altLang="en-US" sz="3600" dirty="0">
              <a:solidFill>
                <a:srgbClr val="C00000"/>
              </a:solidFill>
              <a:latin typeface="黑体" panose="02010609060101010101" charset="-122"/>
              <a:ea typeface="黑体" panose="02010609060101010101" charset="-122"/>
            </a:endParaRPr>
          </a:p>
        </p:txBody>
      </p:sp>
      <p:grpSp>
        <p:nvGrpSpPr>
          <p:cNvPr id="5" name="组合 4"/>
          <p:cNvGrpSpPr/>
          <p:nvPr/>
        </p:nvGrpSpPr>
        <p:grpSpPr>
          <a:xfrm>
            <a:off x="175870" y="483518"/>
            <a:ext cx="2529818" cy="561692"/>
            <a:chOff x="175870" y="929976"/>
            <a:chExt cx="2529818" cy="561692"/>
          </a:xfrm>
        </p:grpSpPr>
        <p:sp>
          <p:nvSpPr>
            <p:cNvPr id="6" name="文本框 14"/>
            <p:cNvSpPr txBox="1"/>
            <p:nvPr/>
          </p:nvSpPr>
          <p:spPr>
            <a:xfrm>
              <a:off x="558316" y="929976"/>
              <a:ext cx="214737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整体感知</a:t>
              </a: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5870" y="982653"/>
              <a:ext cx="366860" cy="456338"/>
            </a:xfrm>
            <a:prstGeom prst="rect">
              <a:avLst/>
            </a:prstGeom>
          </p:spPr>
        </p:pic>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5776" y="1584970"/>
            <a:ext cx="2035602" cy="2917162"/>
          </a:xfrm>
          <a:prstGeom prst="rect">
            <a:avLst/>
          </a:prstGeom>
        </p:spPr>
      </p:pic>
    </p:spTree>
    <p:extLst>
      <p:ext uri="{BB962C8B-B14F-4D97-AF65-F5344CB8AC3E}">
        <p14:creationId xmlns:p14="http://schemas.microsoft.com/office/powerpoint/2010/main" val="20704979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6"/>
          <p:cNvSpPr txBox="1"/>
          <p:nvPr/>
        </p:nvSpPr>
        <p:spPr>
          <a:xfrm>
            <a:off x="568588" y="1851670"/>
            <a:ext cx="7734724" cy="584775"/>
          </a:xfrm>
          <a:prstGeom prst="rect">
            <a:avLst/>
          </a:prstGeom>
          <a:noFill/>
        </p:spPr>
        <p:txBody>
          <a:bodyPr wrap="square" rtlCol="0" anchor="t">
            <a:spAutoFit/>
          </a:bodyPr>
          <a:lstStyle/>
          <a:p>
            <a:pPr lvl="0"/>
            <a:r>
              <a:rPr kumimoji="1" lang="zh-CN" altLang="en-US" sz="3200" b="1" smtClean="0">
                <a:latin typeface="宋体" panose="02010600030101010101" pitchFamily="2" charset="-122"/>
                <a:ea typeface="宋体" panose="02010600030101010101" pitchFamily="2" charset="-122"/>
              </a:rPr>
              <a:t>    </a:t>
            </a:r>
            <a:endParaRPr kumimoji="1" lang="zh-CN" altLang="en-US" sz="3200" b="1" dirty="0">
              <a:solidFill>
                <a:srgbClr val="C00000"/>
              </a:solidFill>
              <a:latin typeface="宋体" panose="02010600030101010101" pitchFamily="2" charset="-122"/>
              <a:ea typeface="宋体" panose="02010600030101010101" pitchFamily="2" charset="-122"/>
            </a:endParaRPr>
          </a:p>
        </p:txBody>
      </p:sp>
      <p:sp>
        <p:nvSpPr>
          <p:cNvPr id="2" name="矩形 1"/>
          <p:cNvSpPr/>
          <p:nvPr/>
        </p:nvSpPr>
        <p:spPr>
          <a:xfrm>
            <a:off x="637254" y="627534"/>
            <a:ext cx="7992888" cy="3884140"/>
          </a:xfrm>
          <a:prstGeom prst="rect">
            <a:avLst/>
          </a:prstGeom>
        </p:spPr>
        <p:txBody>
          <a:bodyPr wrap="square">
            <a:spAutoFit/>
          </a:bodyPr>
          <a:lstStyle/>
          <a:p>
            <a:pPr lvl="0">
              <a:lnSpc>
                <a:spcPct val="110000"/>
              </a:lnSpc>
            </a:pPr>
            <a:r>
              <a:rPr kumimoji="1" lang="zh-CN" altLang="en-US" sz="3200" b="1" smtClean="0">
                <a:solidFill>
                  <a:prstClr val="black"/>
                </a:solidFill>
                <a:latin typeface="宋体" panose="02010600030101010101" pitchFamily="2" charset="-122"/>
                <a:ea typeface="宋体" panose="02010600030101010101" pitchFamily="2" charset="-122"/>
              </a:rPr>
              <a:t>    宝玉</a:t>
            </a:r>
            <a:r>
              <a:rPr kumimoji="1" lang="zh-CN" altLang="en-US" sz="3200" b="1">
                <a:solidFill>
                  <a:prstClr val="black"/>
                </a:solidFill>
                <a:latin typeface="宋体" panose="02010600030101010101" pitchFamily="2" charset="-122"/>
                <a:ea typeface="宋体" panose="02010600030101010101" pitchFamily="2" charset="-122"/>
              </a:rPr>
              <a:t>和众姐妹因拾到了大老爷院里嫣红姑娘放的大风筝。小丫头们拿出了各种放风筝的工具。宝琴放了个</a:t>
            </a:r>
            <a:r>
              <a:rPr kumimoji="1" lang="zh-CN" altLang="en-US" sz="3200" b="1" smtClean="0">
                <a:solidFill>
                  <a:prstClr val="black"/>
                </a:solidFill>
                <a:latin typeface="宋体" panose="02010600030101010101" pitchFamily="2" charset="-122"/>
                <a:ea typeface="宋体" panose="02010600030101010101" pitchFamily="2" charset="-122"/>
              </a:rPr>
              <a:t>大</a:t>
            </a:r>
            <a:r>
              <a:rPr kumimoji="1" lang="zh-CN" altLang="en-US" sz="3200" b="1" u="sng" smtClean="0">
                <a:solidFill>
                  <a:prstClr val="black"/>
                </a:solidFill>
                <a:latin typeface="宋体" panose="02010600030101010101" pitchFamily="2" charset="-122"/>
                <a:ea typeface="宋体" panose="02010600030101010101" pitchFamily="2" charset="-122"/>
              </a:rPr>
              <a:t>     </a:t>
            </a:r>
            <a:r>
              <a:rPr kumimoji="1" lang="zh-CN" altLang="en-US" sz="3200" b="1" smtClean="0">
                <a:solidFill>
                  <a:prstClr val="black"/>
                </a:solidFill>
                <a:latin typeface="宋体" panose="02010600030101010101" pitchFamily="2" charset="-122"/>
                <a:ea typeface="宋体" panose="02010600030101010101" pitchFamily="2" charset="-122"/>
              </a:rPr>
              <a:t>风筝</a:t>
            </a:r>
            <a:r>
              <a:rPr kumimoji="1" lang="zh-CN" altLang="en-US" sz="3200" b="1">
                <a:solidFill>
                  <a:prstClr val="black"/>
                </a:solidFill>
                <a:latin typeface="宋体" panose="02010600030101010101" pitchFamily="2" charset="-122"/>
                <a:ea typeface="宋体" panose="02010600030101010101" pitchFamily="2" charset="-122"/>
              </a:rPr>
              <a:t>。宝钗放了</a:t>
            </a:r>
            <a:r>
              <a:rPr kumimoji="1" lang="zh-CN" altLang="en-US" sz="3200" b="1" smtClean="0">
                <a:solidFill>
                  <a:prstClr val="black"/>
                </a:solidFill>
                <a:latin typeface="宋体" panose="02010600030101010101" pitchFamily="2" charset="-122"/>
                <a:ea typeface="宋体" panose="02010600030101010101" pitchFamily="2" charset="-122"/>
              </a:rPr>
              <a:t>个</a:t>
            </a:r>
            <a:r>
              <a:rPr kumimoji="1" lang="zh-CN" altLang="en-US" sz="3200" b="1" u="sng" smtClean="0">
                <a:solidFill>
                  <a:prstClr val="black"/>
                </a:solidFill>
                <a:latin typeface="宋体" panose="02010600030101010101" pitchFamily="2" charset="-122"/>
                <a:ea typeface="宋体" panose="02010600030101010101" pitchFamily="2" charset="-122"/>
              </a:rPr>
              <a:t>        </a:t>
            </a:r>
            <a:r>
              <a:rPr kumimoji="1" lang="zh-CN" altLang="en-US" sz="3200" b="1" smtClean="0">
                <a:solidFill>
                  <a:prstClr val="black"/>
                </a:solidFill>
                <a:latin typeface="宋体" panose="02010600030101010101" pitchFamily="2" charset="-122"/>
                <a:ea typeface="宋体" panose="02010600030101010101" pitchFamily="2" charset="-122"/>
              </a:rPr>
              <a:t>的风筝。</a:t>
            </a:r>
            <a:r>
              <a:rPr kumimoji="1" lang="zh-CN" altLang="en-US" sz="3200" b="1">
                <a:solidFill>
                  <a:prstClr val="black"/>
                </a:solidFill>
                <a:latin typeface="宋体" panose="02010600030101010101" pitchFamily="2" charset="-122"/>
                <a:ea typeface="宋体" panose="02010600030101010101" pitchFamily="2" charset="-122"/>
              </a:rPr>
              <a:t>宝玉</a:t>
            </a:r>
            <a:r>
              <a:rPr kumimoji="1" lang="zh-CN" altLang="en-US" sz="3200" b="1" smtClean="0">
                <a:solidFill>
                  <a:prstClr val="black"/>
                </a:solidFill>
                <a:latin typeface="宋体" panose="02010600030101010101" pitchFamily="2" charset="-122"/>
                <a:ea typeface="宋体" panose="02010600030101010101" pitchFamily="2" charset="-122"/>
              </a:rPr>
              <a:t>的</a:t>
            </a:r>
            <a:r>
              <a:rPr kumimoji="1" lang="zh-CN" altLang="en-US" sz="3200" b="1" u="sng" smtClean="0">
                <a:solidFill>
                  <a:prstClr val="black"/>
                </a:solidFill>
                <a:latin typeface="宋体" panose="02010600030101010101" pitchFamily="2" charset="-122"/>
                <a:ea typeface="宋体" panose="02010600030101010101" pitchFamily="2" charset="-122"/>
              </a:rPr>
              <a:t>     </a:t>
            </a:r>
            <a:r>
              <a:rPr kumimoji="1" lang="zh-CN" altLang="en-US" sz="3200" b="1" smtClean="0">
                <a:solidFill>
                  <a:prstClr val="black"/>
                </a:solidFill>
                <a:latin typeface="宋体" panose="02010600030101010101" pitchFamily="2" charset="-122"/>
                <a:ea typeface="宋体" panose="02010600030101010101" pitchFamily="2" charset="-122"/>
              </a:rPr>
              <a:t>风筝</a:t>
            </a:r>
            <a:r>
              <a:rPr kumimoji="1" lang="zh-CN" altLang="en-US" sz="3200" b="1">
                <a:solidFill>
                  <a:prstClr val="black"/>
                </a:solidFill>
                <a:latin typeface="宋体" panose="02010600030101010101" pitchFamily="2" charset="-122"/>
                <a:ea typeface="宋体" panose="02010600030101010101" pitchFamily="2" charset="-122"/>
              </a:rPr>
              <a:t>放不起来</a:t>
            </a:r>
            <a:r>
              <a:rPr kumimoji="1" lang="zh-CN" altLang="en-US" sz="3200" b="1" smtClean="0">
                <a:solidFill>
                  <a:prstClr val="black"/>
                </a:solidFill>
                <a:latin typeface="宋体" panose="02010600030101010101" pitchFamily="2" charset="-122"/>
                <a:ea typeface="宋体" panose="02010600030101010101" pitchFamily="2" charset="-122"/>
              </a:rPr>
              <a:t>，</a:t>
            </a:r>
            <a:r>
              <a:rPr kumimoji="1" lang="zh-CN" altLang="en-US" sz="3200" b="1" u="sng" smtClean="0">
                <a:solidFill>
                  <a:prstClr val="black"/>
                </a:solidFill>
                <a:latin typeface="宋体" panose="02010600030101010101" pitchFamily="2" charset="-122"/>
                <a:ea typeface="宋体" panose="02010600030101010101" pitchFamily="2" charset="-122"/>
              </a:rPr>
              <a:t>         </a:t>
            </a:r>
            <a:r>
              <a:rPr kumimoji="1" lang="zh-CN" altLang="en-US" sz="3200" b="1" smtClean="0">
                <a:solidFill>
                  <a:prstClr val="black"/>
                </a:solidFill>
                <a:latin typeface="宋体" panose="02010600030101010101" pitchFamily="2" charset="-122"/>
                <a:ea typeface="宋体" panose="02010600030101010101" pitchFamily="2" charset="-122"/>
              </a:rPr>
              <a:t>。</a:t>
            </a:r>
            <a:r>
              <a:rPr kumimoji="1" lang="zh-CN" altLang="en-US" sz="3200" b="1">
                <a:solidFill>
                  <a:prstClr val="black"/>
                </a:solidFill>
                <a:latin typeface="宋体" panose="02010600030101010101" pitchFamily="2" charset="-122"/>
                <a:ea typeface="宋体" panose="02010600030101010101" pitchFamily="2" charset="-122"/>
              </a:rPr>
              <a:t>黛玉放风等时，众人都道“</a:t>
            </a:r>
            <a:r>
              <a:rPr kumimoji="1" lang="zh-CN" altLang="en-US" sz="3200" b="1" smtClean="0">
                <a:solidFill>
                  <a:prstClr val="black"/>
                </a:solidFill>
                <a:latin typeface="宋体" panose="02010600030101010101" pitchFamily="2" charset="-122"/>
                <a:ea typeface="宋体" panose="02010600030101010101" pitchFamily="2" charset="-122"/>
              </a:rPr>
              <a:t>林姑娘的</a:t>
            </a:r>
            <a:r>
              <a:rPr kumimoji="1" lang="zh-CN" altLang="en-US" sz="3200" b="1" u="sng" smtClean="0">
                <a:solidFill>
                  <a:prstClr val="black"/>
                </a:solidFill>
                <a:latin typeface="宋体" panose="02010600030101010101" pitchFamily="2" charset="-122"/>
                <a:ea typeface="宋体" panose="02010600030101010101" pitchFamily="2" charset="-122"/>
              </a:rPr>
              <a:t>      </a:t>
            </a:r>
            <a:r>
              <a:rPr kumimoji="1" lang="zh-CN" altLang="en-US" sz="3200" b="1" smtClean="0">
                <a:solidFill>
                  <a:prstClr val="black"/>
                </a:solidFill>
                <a:latin typeface="宋体" panose="02010600030101010101" pitchFamily="2" charset="-122"/>
                <a:ea typeface="宋体" panose="02010600030101010101" pitchFamily="2" charset="-122"/>
              </a:rPr>
              <a:t>都</a:t>
            </a:r>
            <a:r>
              <a:rPr kumimoji="1" lang="zh-CN" altLang="en-US" sz="3200" b="1">
                <a:solidFill>
                  <a:prstClr val="black"/>
                </a:solidFill>
                <a:latin typeface="宋体" panose="02010600030101010101" pitchFamily="2" charset="-122"/>
                <a:ea typeface="宋体" panose="02010600030101010101" pitchFamily="2" charset="-122"/>
              </a:rPr>
              <a:t>放了去了”。最后大家放完风筝便各自散了</a:t>
            </a:r>
            <a:r>
              <a:rPr kumimoji="1" lang="zh-CN" altLang="en-US" sz="3200" b="1" smtClean="0">
                <a:solidFill>
                  <a:prstClr val="black"/>
                </a:solidFill>
                <a:latin typeface="宋体" panose="02010600030101010101" pitchFamily="2" charset="-122"/>
                <a:ea typeface="宋体" panose="02010600030101010101" pitchFamily="2" charset="-122"/>
              </a:rPr>
              <a:t>。</a:t>
            </a:r>
            <a:endParaRPr lang="zh-CN" altLang="en-US" sz="1800"/>
          </a:p>
        </p:txBody>
      </p:sp>
      <p:sp>
        <p:nvSpPr>
          <p:cNvPr id="3" name="矩形 2"/>
          <p:cNvSpPr/>
          <p:nvPr/>
        </p:nvSpPr>
        <p:spPr>
          <a:xfrm>
            <a:off x="5292080" y="1635646"/>
            <a:ext cx="1005403" cy="584775"/>
          </a:xfrm>
          <a:prstGeom prst="rect">
            <a:avLst/>
          </a:prstGeom>
        </p:spPr>
        <p:txBody>
          <a:bodyPr wrap="none">
            <a:spAutoFit/>
          </a:bodyPr>
          <a:lstStyle/>
          <a:p>
            <a:r>
              <a:rPr lang="zh-CN" altLang="en-US" sz="3200" b="1" smtClean="0">
                <a:solidFill>
                  <a:srgbClr val="FF0000"/>
                </a:solidFill>
                <a:latin typeface="宋体" pitchFamily="2" charset="-122"/>
                <a:ea typeface="宋体" pitchFamily="2" charset="-122"/>
              </a:rPr>
              <a:t>蝙蝠</a:t>
            </a:r>
            <a:endParaRPr lang="zh-CN" altLang="en-US" sz="3200" b="1">
              <a:solidFill>
                <a:srgbClr val="FF0000"/>
              </a:solidFill>
              <a:latin typeface="宋体" pitchFamily="2" charset="-122"/>
              <a:ea typeface="宋体" pitchFamily="2" charset="-122"/>
            </a:endParaRPr>
          </a:p>
        </p:txBody>
      </p:sp>
      <p:sp>
        <p:nvSpPr>
          <p:cNvPr id="9" name="矩形 8"/>
          <p:cNvSpPr/>
          <p:nvPr/>
        </p:nvSpPr>
        <p:spPr>
          <a:xfrm>
            <a:off x="1835696" y="2171601"/>
            <a:ext cx="1832553" cy="584775"/>
          </a:xfrm>
          <a:prstGeom prst="rect">
            <a:avLst/>
          </a:prstGeom>
        </p:spPr>
        <p:txBody>
          <a:bodyPr wrap="none">
            <a:spAutoFit/>
          </a:bodyPr>
          <a:lstStyle/>
          <a:p>
            <a:r>
              <a:rPr lang="zh-CN" altLang="en-US" sz="3200" b="1" dirty="0" smtClean="0">
                <a:solidFill>
                  <a:srgbClr val="FF0000"/>
                </a:solidFill>
                <a:latin typeface="宋体" pitchFamily="2" charset="-122"/>
                <a:ea typeface="宋体" pitchFamily="2" charset="-122"/>
              </a:rPr>
              <a:t>七个大雁</a:t>
            </a:r>
            <a:endParaRPr lang="zh-CN" altLang="en-US" sz="3200" b="1" dirty="0">
              <a:solidFill>
                <a:srgbClr val="FF0000"/>
              </a:solidFill>
              <a:latin typeface="宋体" pitchFamily="2" charset="-122"/>
              <a:ea typeface="宋体" pitchFamily="2" charset="-122"/>
            </a:endParaRPr>
          </a:p>
        </p:txBody>
      </p:sp>
      <p:sp>
        <p:nvSpPr>
          <p:cNvPr id="11" name="矩形 10"/>
          <p:cNvSpPr/>
          <p:nvPr/>
        </p:nvSpPr>
        <p:spPr>
          <a:xfrm>
            <a:off x="6454344" y="2188522"/>
            <a:ext cx="1008609" cy="584775"/>
          </a:xfrm>
          <a:prstGeom prst="rect">
            <a:avLst/>
          </a:prstGeom>
        </p:spPr>
        <p:txBody>
          <a:bodyPr wrap="none">
            <a:spAutoFit/>
          </a:bodyPr>
          <a:lstStyle/>
          <a:p>
            <a:r>
              <a:rPr lang="zh-CN" altLang="en-US" sz="3200" b="1" dirty="0" smtClean="0">
                <a:solidFill>
                  <a:srgbClr val="FF0000"/>
                </a:solidFill>
                <a:latin typeface="宋体" pitchFamily="2" charset="-122"/>
                <a:ea typeface="宋体" pitchFamily="2" charset="-122"/>
              </a:rPr>
              <a:t>美人</a:t>
            </a:r>
            <a:endParaRPr lang="zh-CN" altLang="en-US" sz="3200" b="1" dirty="0">
              <a:solidFill>
                <a:srgbClr val="FF0000"/>
              </a:solidFill>
              <a:latin typeface="宋体" pitchFamily="2" charset="-122"/>
              <a:ea typeface="宋体" pitchFamily="2" charset="-122"/>
            </a:endParaRPr>
          </a:p>
        </p:txBody>
      </p:sp>
      <p:sp>
        <p:nvSpPr>
          <p:cNvPr id="12" name="矩形 11"/>
          <p:cNvSpPr/>
          <p:nvPr/>
        </p:nvSpPr>
        <p:spPr>
          <a:xfrm>
            <a:off x="2844305" y="2705851"/>
            <a:ext cx="1832553" cy="584775"/>
          </a:xfrm>
          <a:prstGeom prst="rect">
            <a:avLst/>
          </a:prstGeom>
        </p:spPr>
        <p:txBody>
          <a:bodyPr wrap="none">
            <a:spAutoFit/>
          </a:bodyPr>
          <a:lstStyle/>
          <a:p>
            <a:r>
              <a:rPr lang="zh-CN" altLang="en-US" sz="3200" b="1" dirty="0">
                <a:solidFill>
                  <a:srgbClr val="FF0000"/>
                </a:solidFill>
                <a:latin typeface="宋体" pitchFamily="2" charset="-122"/>
                <a:ea typeface="宋体" pitchFamily="2" charset="-122"/>
              </a:rPr>
              <a:t>恼怒不已</a:t>
            </a:r>
          </a:p>
        </p:txBody>
      </p:sp>
      <p:sp>
        <p:nvSpPr>
          <p:cNvPr id="8" name="矩形 7"/>
          <p:cNvSpPr/>
          <p:nvPr/>
        </p:nvSpPr>
        <p:spPr>
          <a:xfrm>
            <a:off x="3923928" y="3283119"/>
            <a:ext cx="1420582" cy="584775"/>
          </a:xfrm>
          <a:prstGeom prst="rect">
            <a:avLst/>
          </a:prstGeom>
        </p:spPr>
        <p:txBody>
          <a:bodyPr wrap="none">
            <a:spAutoFit/>
          </a:bodyPr>
          <a:lstStyle/>
          <a:p>
            <a:r>
              <a:rPr kumimoji="1" lang="zh-CN" altLang="en-US" sz="3200" b="1" dirty="0">
                <a:solidFill>
                  <a:srgbClr val="FF0000"/>
                </a:solidFill>
                <a:latin typeface="宋体" panose="02010600030101010101" pitchFamily="2" charset="-122"/>
                <a:ea typeface="宋体" panose="02010600030101010101" pitchFamily="2" charset="-122"/>
              </a:rPr>
              <a:t>病根儿</a:t>
            </a:r>
            <a:endParaRPr lang="zh-CN" altLang="en-US" dirty="0">
              <a:solidFill>
                <a:srgbClr val="FF0000"/>
              </a:solidFill>
            </a:endParaRPr>
          </a:p>
        </p:txBody>
      </p:sp>
    </p:spTree>
    <p:extLst>
      <p:ext uri="{BB962C8B-B14F-4D97-AF65-F5344CB8AC3E}">
        <p14:creationId xmlns:p14="http://schemas.microsoft.com/office/powerpoint/2010/main" val="3839145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1" grpId="0"/>
      <p:bldP spid="12"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3513360" y="1205365"/>
            <a:ext cx="1188720" cy="500137"/>
          </a:xfrm>
          <a:prstGeom prst="rect">
            <a:avLst/>
          </a:prstGeom>
        </p:spPr>
        <p:txBody>
          <a:bodyPr wrap="square" lIns="68580" tIns="34290" rIns="68580" bIns="34290">
            <a:spAutoFit/>
          </a:bodyPr>
          <a:lstStyle/>
          <a:p>
            <a:r>
              <a:rPr lang="en-US" altLang="zh-CN" sz="2800" b="1" dirty="0" err="1" smtClean="0">
                <a:solidFill>
                  <a:srgbClr val="0000FF"/>
                </a:solidFill>
                <a:latin typeface="汉语拼音" panose="020B0604020202020204" pitchFamily="34" charset="0"/>
                <a:ea typeface="宋体" panose="02010600030101010101" pitchFamily="2" charset="-122"/>
                <a:cs typeface="汉语拼音" panose="020B0604020202020204" pitchFamily="34" charset="0"/>
              </a:rPr>
              <a:t>tì</a:t>
            </a:r>
          </a:p>
        </p:txBody>
      </p:sp>
      <p:sp>
        <p:nvSpPr>
          <p:cNvPr id="26" name="矩形 25"/>
          <p:cNvSpPr/>
          <p:nvPr/>
        </p:nvSpPr>
        <p:spPr>
          <a:xfrm>
            <a:off x="4996110" y="1177868"/>
            <a:ext cx="1224136" cy="500137"/>
          </a:xfrm>
          <a:prstGeom prst="rect">
            <a:avLst/>
          </a:prstGeom>
        </p:spPr>
        <p:txBody>
          <a:bodyPr wrap="square" lIns="68580" tIns="34290" rIns="68580" bIns="34290">
            <a:spAutoFit/>
          </a:bodyPr>
          <a:lstStyle/>
          <a:p>
            <a:r>
              <a:rPr lang="en-US" altLang="zh-CN" sz="2800" b="1" dirty="0" err="1" smtClean="0">
                <a:solidFill>
                  <a:srgbClr val="0000FF"/>
                </a:solidFill>
                <a:latin typeface="汉语拼音" panose="020B0604020202020204" pitchFamily="34" charset="0"/>
                <a:ea typeface="宋体" panose="02010600030101010101" pitchFamily="2" charset="-122"/>
                <a:cs typeface="汉语拼音" panose="020B0604020202020204" pitchFamily="34" charset="0"/>
              </a:rPr>
              <a:t>y</a:t>
            </a:r>
            <a:r>
              <a:rPr lang="en-US" altLang="zh-CN" sz="2800" b="1" dirty="0" err="1">
                <a:solidFill>
                  <a:srgbClr val="0000FF"/>
                </a:solidFill>
                <a:latin typeface="汉语拼音"/>
                <a:ea typeface="宋体" panose="02010600030101010101" pitchFamily="2" charset="-122"/>
                <a:cs typeface="汉语拼音" panose="020B0604020202020204" pitchFamily="34" charset="0"/>
              </a:rPr>
              <a:t>ā</a:t>
            </a:r>
            <a:r>
              <a:rPr lang="en-US" altLang="zh-CN" sz="2800" b="1" dirty="0" err="1" smtClean="0">
                <a:solidFill>
                  <a:srgbClr val="0000FF"/>
                </a:solidFill>
                <a:latin typeface="汉语拼音" panose="020B0604020202020204" pitchFamily="34" charset="0"/>
                <a:ea typeface="宋体" panose="02010600030101010101" pitchFamily="2" charset="-122"/>
                <a:cs typeface="汉语拼音" panose="020B0604020202020204" pitchFamily="34" charset="0"/>
              </a:rPr>
              <a:t>n</a:t>
            </a:r>
            <a:endParaRPr lang="en-US" altLang="zh-CN" sz="2800" b="1" dirty="0" smtClean="0">
              <a:solidFill>
                <a:srgbClr val="0000FF"/>
              </a:solidFill>
              <a:latin typeface="汉语拼音" panose="020B0604020202020204" pitchFamily="34" charset="0"/>
              <a:ea typeface="宋体" panose="02010600030101010101" pitchFamily="2" charset="-122"/>
              <a:cs typeface="汉语拼音" panose="020B0604020202020204" pitchFamily="34" charset="0"/>
            </a:endParaRPr>
          </a:p>
        </p:txBody>
      </p:sp>
      <p:sp>
        <p:nvSpPr>
          <p:cNvPr id="28" name="矩形 27"/>
          <p:cNvSpPr/>
          <p:nvPr/>
        </p:nvSpPr>
        <p:spPr>
          <a:xfrm>
            <a:off x="7212222" y="1159723"/>
            <a:ext cx="1191260" cy="500137"/>
          </a:xfrm>
          <a:prstGeom prst="rect">
            <a:avLst/>
          </a:prstGeom>
        </p:spPr>
        <p:txBody>
          <a:bodyPr wrap="square" lIns="68580" tIns="34290" rIns="68580" bIns="34290">
            <a:spAutoFit/>
          </a:bodyPr>
          <a:lstStyle/>
          <a:p>
            <a:r>
              <a:rPr lang="en-US" altLang="zh-CN" sz="2800" b="1" dirty="0" err="1" smtClean="0">
                <a:solidFill>
                  <a:srgbClr val="0000FF"/>
                </a:solidFill>
                <a:latin typeface="汉语拼音" panose="020B0604020202020204" pitchFamily="34" charset="0"/>
                <a:ea typeface="宋体" panose="02010600030101010101" pitchFamily="2" charset="-122"/>
                <a:cs typeface="汉语拼音" panose="020B0604020202020204" pitchFamily="34" charset="0"/>
              </a:rPr>
              <a:t>huì</a:t>
            </a:r>
          </a:p>
        </p:txBody>
      </p:sp>
      <p:sp>
        <p:nvSpPr>
          <p:cNvPr id="29" name="矩形 28"/>
          <p:cNvSpPr/>
          <p:nvPr/>
        </p:nvSpPr>
        <p:spPr>
          <a:xfrm>
            <a:off x="1189538" y="2395102"/>
            <a:ext cx="1090295" cy="500137"/>
          </a:xfrm>
          <a:prstGeom prst="rect">
            <a:avLst/>
          </a:prstGeom>
        </p:spPr>
        <p:txBody>
          <a:bodyPr wrap="square" lIns="68580" tIns="34290" rIns="68580" bIns="34290">
            <a:spAutoFit/>
          </a:bodyPr>
          <a:lstStyle/>
          <a:p>
            <a:r>
              <a:rPr lang="en-US" altLang="zh-CN" sz="2800" b="1" dirty="0" err="1" smtClean="0">
                <a:solidFill>
                  <a:srgbClr val="0000FF"/>
                </a:solidFill>
                <a:latin typeface="汉语拼音" panose="020B0604020202020204" pitchFamily="34" charset="0"/>
                <a:ea typeface="宋体" panose="02010600030101010101" pitchFamily="2" charset="-122"/>
                <a:cs typeface="汉语拼音" panose="020B0604020202020204" pitchFamily="34" charset="0"/>
              </a:rPr>
              <a:t> huì</a:t>
            </a:r>
          </a:p>
        </p:txBody>
      </p:sp>
      <p:sp>
        <p:nvSpPr>
          <p:cNvPr id="37" name="TextBox 36"/>
          <p:cNvSpPr txBox="1"/>
          <p:nvPr/>
        </p:nvSpPr>
        <p:spPr>
          <a:xfrm>
            <a:off x="2911586" y="1636974"/>
            <a:ext cx="1574470" cy="646331"/>
          </a:xfrm>
          <a:prstGeom prst="rect">
            <a:avLst/>
          </a:prstGeom>
          <a:noFill/>
        </p:spPr>
        <p:txBody>
          <a:bodyPr wrap="none" rtlCol="0">
            <a:spAutoFit/>
          </a:bodyPr>
          <a:lstStyle/>
          <a:p>
            <a:r>
              <a:rPr lang="zh-CN" altLang="en-US" sz="3600" b="1" dirty="0" smtClean="0">
                <a:solidFill>
                  <a:schemeClr val="tx1"/>
                </a:solidFill>
                <a:latin typeface="楷体" panose="02010609060101010101" pitchFamily="49" charset="-122"/>
                <a:ea typeface="楷体" panose="02010609060101010101" pitchFamily="49" charset="-122"/>
              </a:rPr>
              <a:t>窗</a:t>
            </a:r>
            <a:r>
              <a:rPr lang="zh-CN" altLang="zh-CN" sz="3600" b="1" dirty="0" smtClean="0">
                <a:solidFill>
                  <a:srgbClr val="FF0000"/>
                </a:solidFill>
                <a:latin typeface="楷体" panose="02010609060101010101" pitchFamily="49" charset="-122"/>
                <a:ea typeface="楷体" panose="02010609060101010101" pitchFamily="49" charset="-122"/>
              </a:rPr>
              <a:t>屉</a:t>
            </a:r>
            <a:r>
              <a:rPr lang="zh-CN" altLang="en-US" sz="3600" b="1" dirty="0" smtClean="0">
                <a:solidFill>
                  <a:schemeClr val="tx1"/>
                </a:solidFill>
                <a:latin typeface="楷体" panose="02010609060101010101" pitchFamily="49" charset="-122"/>
                <a:ea typeface="楷体" panose="02010609060101010101" pitchFamily="49" charset="-122"/>
              </a:rPr>
              <a:t>子</a:t>
            </a:r>
            <a:endParaRPr lang="zh-CN" altLang="zh-CN" sz="3600" b="1" dirty="0">
              <a:solidFill>
                <a:schemeClr val="tx1"/>
              </a:solidFill>
              <a:latin typeface="楷体" panose="02010609060101010101" pitchFamily="49" charset="-122"/>
              <a:ea typeface="楷体" panose="02010609060101010101" pitchFamily="49" charset="-122"/>
            </a:endParaRPr>
          </a:p>
        </p:txBody>
      </p:sp>
      <p:sp>
        <p:nvSpPr>
          <p:cNvPr id="40" name="TextBox 39"/>
          <p:cNvSpPr txBox="1"/>
          <p:nvPr/>
        </p:nvSpPr>
        <p:spPr>
          <a:xfrm>
            <a:off x="5073337" y="1637243"/>
            <a:ext cx="1416685" cy="646331"/>
          </a:xfrm>
          <a:prstGeom prst="rect">
            <a:avLst/>
          </a:prstGeom>
          <a:noFill/>
        </p:spPr>
        <p:txBody>
          <a:bodyPr wrap="squar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嫣</a:t>
            </a:r>
            <a:r>
              <a:rPr lang="zh-CN" altLang="en-US" sz="3600" b="1" dirty="0" smtClean="0">
                <a:latin typeface="楷体" panose="02010609060101010101" pitchFamily="49" charset="-122"/>
                <a:ea typeface="楷体" panose="02010609060101010101" pitchFamily="49" charset="-122"/>
              </a:rPr>
              <a:t>然</a:t>
            </a:r>
          </a:p>
        </p:txBody>
      </p:sp>
      <p:sp>
        <p:nvSpPr>
          <p:cNvPr id="42" name="TextBox 41"/>
          <p:cNvSpPr txBox="1"/>
          <p:nvPr/>
        </p:nvSpPr>
        <p:spPr>
          <a:xfrm>
            <a:off x="6710114" y="1637387"/>
            <a:ext cx="1111202" cy="646331"/>
          </a:xfrm>
          <a:prstGeom prst="rect">
            <a:avLst/>
          </a:prstGeom>
          <a:noFill/>
        </p:spPr>
        <p:txBody>
          <a:bodyPr wrap="none" rtlCol="0">
            <a:spAutoFit/>
          </a:bodyPr>
          <a:lstStyle/>
          <a:p>
            <a:pPr algn="l"/>
            <a:r>
              <a:rPr lang="zh-CN" altLang="en-US" sz="3600" b="1" dirty="0" smtClean="0">
                <a:solidFill>
                  <a:schemeClr val="tx1"/>
                </a:solidFill>
                <a:latin typeface="楷体" panose="02010609060101010101" pitchFamily="49" charset="-122"/>
                <a:ea typeface="楷体" panose="02010609060101010101" pitchFamily="49" charset="-122"/>
              </a:rPr>
              <a:t>忌</a:t>
            </a:r>
            <a:r>
              <a:rPr lang="zh-CN" altLang="en-US" sz="3600" b="1" dirty="0" smtClean="0">
                <a:solidFill>
                  <a:srgbClr val="FF0000"/>
                </a:solidFill>
                <a:latin typeface="楷体" panose="02010609060101010101" pitchFamily="49" charset="-122"/>
                <a:ea typeface="楷体" panose="02010609060101010101" pitchFamily="49" charset="-122"/>
              </a:rPr>
              <a:t>讳</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44" name="TextBox 43"/>
          <p:cNvSpPr txBox="1"/>
          <p:nvPr/>
        </p:nvSpPr>
        <p:spPr>
          <a:xfrm>
            <a:off x="1349686" y="2778277"/>
            <a:ext cx="1111202" cy="646331"/>
          </a:xfrm>
          <a:prstGeom prst="rect">
            <a:avLst/>
          </a:prstGeom>
          <a:noFill/>
        </p:spPr>
        <p:txBody>
          <a:bodyPr wrap="none" rtlCol="0">
            <a:spAutoFit/>
          </a:bodyPr>
          <a:lstStyle/>
          <a:p>
            <a:pPr algn="l"/>
            <a:r>
              <a:rPr lang="zh-CN" altLang="en-US" sz="3600" b="1" dirty="0">
                <a:solidFill>
                  <a:srgbClr val="FF0000"/>
                </a:solidFill>
                <a:latin typeface="楷体" panose="02010609060101010101" pitchFamily="49" charset="-122"/>
                <a:ea typeface="楷体" panose="02010609060101010101" pitchFamily="49" charset="-122"/>
              </a:rPr>
              <a:t>晦</a:t>
            </a:r>
            <a:r>
              <a:rPr lang="zh-CN" altLang="en-US" sz="3600" b="1" dirty="0">
                <a:solidFill>
                  <a:schemeClr val="tx1"/>
                </a:solidFill>
                <a:latin typeface="楷体" panose="02010609060101010101" pitchFamily="49" charset="-122"/>
                <a:ea typeface="楷体" panose="02010609060101010101" pitchFamily="49" charset="-122"/>
              </a:rPr>
              <a:t>气</a:t>
            </a:r>
          </a:p>
        </p:txBody>
      </p:sp>
      <p:sp>
        <p:nvSpPr>
          <p:cNvPr id="46" name="矩形 45"/>
          <p:cNvSpPr/>
          <p:nvPr/>
        </p:nvSpPr>
        <p:spPr>
          <a:xfrm>
            <a:off x="5367769" y="2380752"/>
            <a:ext cx="1287145" cy="500137"/>
          </a:xfrm>
          <a:prstGeom prst="rect">
            <a:avLst/>
          </a:prstGeom>
        </p:spPr>
        <p:txBody>
          <a:bodyPr wrap="square" lIns="68580" tIns="34290" rIns="68580" bIns="34290">
            <a:spAutoFit/>
          </a:bodyPr>
          <a:lstStyle/>
          <a:p>
            <a:r>
              <a:rPr lang="en-US" altLang="zh-CN" sz="2800" b="1" dirty="0" err="1" smtClean="0">
                <a:solidFill>
                  <a:srgbClr val="0000FF"/>
                </a:solidFill>
                <a:latin typeface="汉语拼音"/>
                <a:ea typeface="宋体" panose="02010600030101010101" pitchFamily="2" charset="-122"/>
                <a:cs typeface="汉语拼音" panose="020B0604020202020204" pitchFamily="34" charset="0"/>
              </a:rPr>
              <a:t>chāi</a:t>
            </a:r>
          </a:p>
        </p:txBody>
      </p:sp>
      <p:sp>
        <p:nvSpPr>
          <p:cNvPr id="47" name="TextBox 46"/>
          <p:cNvSpPr txBox="1"/>
          <p:nvPr/>
        </p:nvSpPr>
        <p:spPr>
          <a:xfrm>
            <a:off x="5114241" y="2758954"/>
            <a:ext cx="1111202" cy="646331"/>
          </a:xfrm>
          <a:prstGeom prst="rect">
            <a:avLst/>
          </a:prstGeom>
          <a:noFill/>
        </p:spPr>
        <p:txBody>
          <a:bodyPr wrap="none" rtlCol="0">
            <a:spAutoFit/>
          </a:bodyPr>
          <a:lstStyle/>
          <a:p>
            <a:pPr algn="l"/>
            <a:r>
              <a:rPr lang="zh-CN" altLang="en-US" sz="3600" b="1" dirty="0" smtClean="0">
                <a:solidFill>
                  <a:schemeClr val="tx1"/>
                </a:solidFill>
                <a:latin typeface="楷体" panose="02010609060101010101" pitchFamily="49" charset="-122"/>
                <a:ea typeface="楷体" panose="02010609060101010101" pitchFamily="49" charset="-122"/>
              </a:rPr>
              <a:t>宝</a:t>
            </a:r>
            <a:r>
              <a:rPr lang="zh-CN" altLang="en-US" sz="3600" b="1" dirty="0" smtClean="0">
                <a:solidFill>
                  <a:srgbClr val="FF0000"/>
                </a:solidFill>
                <a:latin typeface="楷体" panose="02010609060101010101" pitchFamily="49" charset="-122"/>
                <a:ea typeface="楷体" panose="02010609060101010101" pitchFamily="49" charset="-122"/>
              </a:rPr>
              <a:t>钗</a:t>
            </a:r>
          </a:p>
        </p:txBody>
      </p:sp>
      <p:sp>
        <p:nvSpPr>
          <p:cNvPr id="43" name="矩形 42"/>
          <p:cNvSpPr/>
          <p:nvPr/>
        </p:nvSpPr>
        <p:spPr>
          <a:xfrm>
            <a:off x="6516216" y="2395090"/>
            <a:ext cx="1636395" cy="500137"/>
          </a:xfrm>
          <a:prstGeom prst="rect">
            <a:avLst/>
          </a:prstGeom>
        </p:spPr>
        <p:txBody>
          <a:bodyPr wrap="square" lIns="68580" tIns="34290" rIns="68580" bIns="34290">
            <a:spAutoFit/>
          </a:bodyPr>
          <a:lstStyle/>
          <a:p>
            <a:r>
              <a:rPr lang="en-US" altLang="zh-CN" sz="2800" b="1" dirty="0" err="1" smtClean="0">
                <a:solidFill>
                  <a:srgbClr val="0000FF"/>
                </a:solidFill>
                <a:latin typeface="汉语拼音" panose="020B0604020202020204" pitchFamily="34" charset="0"/>
                <a:ea typeface="宋体" panose="02010600030101010101" pitchFamily="2" charset="-122"/>
                <a:cs typeface="汉语拼音" panose="020B0604020202020204" pitchFamily="34" charset="0"/>
              </a:rPr>
              <a:t>chǎng</a:t>
            </a:r>
          </a:p>
        </p:txBody>
      </p:sp>
      <p:sp>
        <p:nvSpPr>
          <p:cNvPr id="53" name="TextBox 52"/>
          <p:cNvSpPr txBox="1"/>
          <p:nvPr/>
        </p:nvSpPr>
        <p:spPr>
          <a:xfrm>
            <a:off x="6755473" y="2728809"/>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敞</a:t>
            </a:r>
            <a:r>
              <a:rPr lang="zh-CN" altLang="en-US" sz="3600" b="1" dirty="0" smtClean="0">
                <a:solidFill>
                  <a:schemeClr val="tx1"/>
                </a:solidFill>
                <a:latin typeface="楷体" panose="02010609060101010101" pitchFamily="49" charset="-122"/>
                <a:ea typeface="楷体" panose="02010609060101010101" pitchFamily="49" charset="-122"/>
              </a:rPr>
              <a:t>地</a:t>
            </a:r>
            <a:endParaRPr lang="zh-CN" altLang="en-US" sz="3600" b="1" dirty="0">
              <a:solidFill>
                <a:schemeClr val="tx1"/>
              </a:solidFill>
              <a:latin typeface="楷体" panose="02010609060101010101" pitchFamily="49" charset="-122"/>
              <a:ea typeface="楷体" panose="02010609060101010101" pitchFamily="49" charset="-122"/>
            </a:endParaRPr>
          </a:p>
        </p:txBody>
      </p:sp>
      <p:sp>
        <p:nvSpPr>
          <p:cNvPr id="22" name="矩形 21"/>
          <p:cNvSpPr/>
          <p:nvPr/>
        </p:nvSpPr>
        <p:spPr>
          <a:xfrm>
            <a:off x="1331640" y="1205365"/>
            <a:ext cx="1188720" cy="500137"/>
          </a:xfrm>
          <a:prstGeom prst="rect">
            <a:avLst/>
          </a:prstGeom>
        </p:spPr>
        <p:txBody>
          <a:bodyPr wrap="square" lIns="68580" tIns="34290" rIns="68580" bIns="34290">
            <a:spAutoFit/>
          </a:bodyPr>
          <a:lstStyle/>
          <a:p>
            <a:r>
              <a:rPr lang="en-US" altLang="zh-CN" sz="2800" b="1" dirty="0" err="1" smtClean="0">
                <a:solidFill>
                  <a:srgbClr val="0000FF"/>
                </a:solidFill>
                <a:latin typeface="汉语拼音" panose="020B0604020202020204" pitchFamily="34" charset="0"/>
                <a:ea typeface="宋体" panose="02010600030101010101" pitchFamily="2" charset="-122"/>
                <a:cs typeface="汉语拼音" panose="020B0604020202020204" pitchFamily="34" charset="0"/>
              </a:rPr>
              <a:t>qià</a:t>
            </a:r>
            <a:endParaRPr lang="en-US" altLang="zh-CN" sz="2800" b="1" dirty="0" smtClean="0">
              <a:solidFill>
                <a:srgbClr val="0000FF"/>
              </a:solidFill>
              <a:latin typeface="汉语拼音" panose="020B0604020202020204" pitchFamily="34" charset="0"/>
              <a:ea typeface="宋体" panose="02010600030101010101" pitchFamily="2" charset="-122"/>
              <a:cs typeface="汉语拼音" panose="020B0604020202020204" pitchFamily="34" charset="0"/>
            </a:endParaRPr>
          </a:p>
        </p:txBody>
      </p:sp>
      <p:sp>
        <p:nvSpPr>
          <p:cNvPr id="23" name="TextBox 22"/>
          <p:cNvSpPr txBox="1"/>
          <p:nvPr/>
        </p:nvSpPr>
        <p:spPr>
          <a:xfrm>
            <a:off x="1381522" y="1619532"/>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恰</a:t>
            </a:r>
            <a:r>
              <a:rPr lang="zh-CN" altLang="en-US" sz="3600" b="1" dirty="0" smtClean="0">
                <a:solidFill>
                  <a:schemeClr val="tx1"/>
                </a:solidFill>
                <a:latin typeface="楷体" panose="02010609060101010101" pitchFamily="49" charset="-122"/>
                <a:ea typeface="楷体" panose="02010609060101010101" pitchFamily="49" charset="-122"/>
              </a:rPr>
              <a:t>似</a:t>
            </a:r>
            <a:endParaRPr lang="zh-CN" altLang="zh-CN" sz="3600" b="1" dirty="0">
              <a:solidFill>
                <a:schemeClr val="tx1"/>
              </a:solidFill>
              <a:latin typeface="楷体" panose="02010609060101010101" pitchFamily="49" charset="-122"/>
              <a:ea typeface="楷体" panose="02010609060101010101" pitchFamily="49" charset="-122"/>
            </a:endParaRPr>
          </a:p>
        </p:txBody>
      </p:sp>
      <p:sp>
        <p:nvSpPr>
          <p:cNvPr id="25" name="矩形 24"/>
          <p:cNvSpPr/>
          <p:nvPr/>
        </p:nvSpPr>
        <p:spPr>
          <a:xfrm>
            <a:off x="3286225" y="2386128"/>
            <a:ext cx="1090295" cy="500137"/>
          </a:xfrm>
          <a:prstGeom prst="rect">
            <a:avLst/>
          </a:prstGeom>
        </p:spPr>
        <p:txBody>
          <a:bodyPr wrap="square" lIns="68580" tIns="34290" rIns="68580" bIns="34290">
            <a:spAutoFit/>
          </a:bodyPr>
          <a:lstStyle/>
          <a:p>
            <a:r>
              <a:rPr lang="en-US" altLang="zh-CN" sz="2800" b="1" dirty="0" smtClean="0">
                <a:solidFill>
                  <a:srgbClr val="0000FF"/>
                </a:solidFill>
                <a:latin typeface="汉语拼音" panose="020B0604020202020204" pitchFamily="34" charset="0"/>
                <a:ea typeface="宋体" panose="02010600030101010101" pitchFamily="2" charset="-122"/>
                <a:cs typeface="汉语拼音" panose="020B0604020202020204" pitchFamily="34" charset="0"/>
              </a:rPr>
              <a:t> </a:t>
            </a:r>
            <a:r>
              <a:rPr lang="en-US" altLang="zh-CN" sz="2800" b="1" dirty="0" err="1" smtClean="0">
                <a:solidFill>
                  <a:srgbClr val="0000FF"/>
                </a:solidFill>
                <a:latin typeface="汉语拼音" panose="020B0604020202020204" pitchFamily="34" charset="0"/>
                <a:ea typeface="宋体" panose="02010600030101010101" pitchFamily="2" charset="-122"/>
                <a:cs typeface="汉语拼音" panose="020B0604020202020204" pitchFamily="34" charset="0"/>
              </a:rPr>
              <a:t>dūn</a:t>
            </a:r>
            <a:endParaRPr lang="en-US" altLang="zh-CN" sz="2800" b="1" dirty="0" smtClean="0">
              <a:solidFill>
                <a:srgbClr val="0000FF"/>
              </a:solidFill>
              <a:latin typeface="汉语拼音" panose="020B0604020202020204" pitchFamily="34" charset="0"/>
              <a:ea typeface="宋体" panose="02010600030101010101" pitchFamily="2" charset="-122"/>
              <a:cs typeface="汉语拼音" panose="020B0604020202020204" pitchFamily="34" charset="0"/>
            </a:endParaRPr>
          </a:p>
        </p:txBody>
      </p:sp>
      <p:sp>
        <p:nvSpPr>
          <p:cNvPr id="27" name="TextBox 26"/>
          <p:cNvSpPr txBox="1"/>
          <p:nvPr/>
        </p:nvSpPr>
        <p:spPr>
          <a:xfrm>
            <a:off x="2954330" y="2789515"/>
            <a:ext cx="1574470" cy="646331"/>
          </a:xfrm>
          <a:prstGeom prst="rect">
            <a:avLst/>
          </a:prstGeom>
          <a:noFill/>
        </p:spPr>
        <p:txBody>
          <a:bodyPr wrap="none" rtlCol="0">
            <a:spAutoFit/>
          </a:bodyPr>
          <a:lstStyle/>
          <a:p>
            <a:pPr algn="l"/>
            <a:r>
              <a:rPr lang="zh-CN" altLang="en-US" sz="3600" b="1" dirty="0" smtClean="0">
                <a:solidFill>
                  <a:schemeClr val="tx1"/>
                </a:solidFill>
                <a:latin typeface="楷体" panose="02010609060101010101" pitchFamily="49" charset="-122"/>
                <a:ea typeface="楷体" panose="02010609060101010101" pitchFamily="49" charset="-122"/>
              </a:rPr>
              <a:t>石</a:t>
            </a:r>
            <a:r>
              <a:rPr lang="zh-CN" altLang="en-US" sz="3600" b="1" dirty="0" smtClean="0">
                <a:solidFill>
                  <a:srgbClr val="FF0000"/>
                </a:solidFill>
                <a:latin typeface="楷体" panose="02010609060101010101" pitchFamily="49" charset="-122"/>
                <a:ea typeface="楷体" panose="02010609060101010101" pitchFamily="49" charset="-122"/>
              </a:rPr>
              <a:t>墩</a:t>
            </a:r>
            <a:r>
              <a:rPr lang="zh-CN" altLang="en-US" sz="3600" b="1" dirty="0" smtClean="0">
                <a:solidFill>
                  <a:schemeClr val="tx1"/>
                </a:solidFill>
                <a:latin typeface="楷体" panose="02010609060101010101" pitchFamily="49" charset="-122"/>
                <a:ea typeface="楷体" panose="02010609060101010101" pitchFamily="49" charset="-122"/>
              </a:rPr>
              <a:t>子</a:t>
            </a:r>
            <a:endParaRPr lang="zh-CN" altLang="en-US" sz="3600" b="1" dirty="0">
              <a:solidFill>
                <a:schemeClr val="tx1"/>
              </a:solidFill>
              <a:latin typeface="楷体" panose="02010609060101010101" pitchFamily="49" charset="-122"/>
              <a:ea typeface="楷体" panose="02010609060101010101" pitchFamily="49" charset="-122"/>
            </a:endParaRPr>
          </a:p>
        </p:txBody>
      </p:sp>
      <p:sp>
        <p:nvSpPr>
          <p:cNvPr id="32" name="矩形 31"/>
          <p:cNvSpPr/>
          <p:nvPr/>
        </p:nvSpPr>
        <p:spPr>
          <a:xfrm>
            <a:off x="1583799" y="3622659"/>
            <a:ext cx="1188720" cy="500137"/>
          </a:xfrm>
          <a:prstGeom prst="rect">
            <a:avLst/>
          </a:prstGeom>
        </p:spPr>
        <p:txBody>
          <a:bodyPr wrap="square" lIns="68580" tIns="34290" rIns="68580" bIns="34290">
            <a:spAutoFit/>
          </a:bodyPr>
          <a:lstStyle/>
          <a:p>
            <a:r>
              <a:rPr lang="en-US" altLang="zh-CN" sz="2800" b="1" dirty="0" err="1">
                <a:solidFill>
                  <a:srgbClr val="0000FF"/>
                </a:solidFill>
                <a:latin typeface="汉语拼音" panose="020B0604020202020204" pitchFamily="34" charset="0"/>
                <a:ea typeface="宋体" panose="02010600030101010101" pitchFamily="2" charset="-122"/>
                <a:cs typeface="汉语拼音" panose="020B0604020202020204" pitchFamily="34" charset="0"/>
              </a:rPr>
              <a:t>wén</a:t>
            </a:r>
            <a:endParaRPr lang="en-US" altLang="zh-CN" sz="2800" b="1" dirty="0" smtClean="0">
              <a:solidFill>
                <a:srgbClr val="0000FF"/>
              </a:solidFill>
              <a:latin typeface="汉语拼音" panose="020B0604020202020204" pitchFamily="34" charset="0"/>
              <a:ea typeface="宋体" panose="02010600030101010101" pitchFamily="2" charset="-122"/>
              <a:cs typeface="汉语拼音" panose="020B0604020202020204" pitchFamily="34" charset="0"/>
            </a:endParaRPr>
          </a:p>
        </p:txBody>
      </p:sp>
      <p:sp>
        <p:nvSpPr>
          <p:cNvPr id="38" name="TextBox 37"/>
          <p:cNvSpPr txBox="1"/>
          <p:nvPr/>
        </p:nvSpPr>
        <p:spPr>
          <a:xfrm>
            <a:off x="1259632" y="4013651"/>
            <a:ext cx="1111202" cy="646331"/>
          </a:xfrm>
          <a:prstGeom prst="rect">
            <a:avLst/>
          </a:prstGeom>
          <a:noFill/>
        </p:spPr>
        <p:txBody>
          <a:bodyPr wrap="none" rtlCol="0">
            <a:spAutoFit/>
          </a:bodyPr>
          <a:lstStyle/>
          <a:p>
            <a:r>
              <a:rPr lang="zh-CN" altLang="en-US" sz="3600" b="1" dirty="0" smtClean="0">
                <a:solidFill>
                  <a:schemeClr val="tx1"/>
                </a:solidFill>
                <a:latin typeface="楷体" panose="02010609060101010101" pitchFamily="49" charset="-122"/>
                <a:ea typeface="楷体" panose="02010609060101010101" pitchFamily="49" charset="-122"/>
              </a:rPr>
              <a:t>晴</a:t>
            </a:r>
            <a:r>
              <a:rPr lang="zh-CN" altLang="en-US" sz="3600" b="1" dirty="0" smtClean="0">
                <a:solidFill>
                  <a:srgbClr val="FF0000"/>
                </a:solidFill>
                <a:latin typeface="楷体" panose="02010609060101010101" pitchFamily="49" charset="-122"/>
                <a:ea typeface="楷体" panose="02010609060101010101" pitchFamily="49" charset="-122"/>
              </a:rPr>
              <a:t>雯</a:t>
            </a:r>
            <a:endParaRPr lang="zh-CN" altLang="zh-CN" sz="3600" b="1" dirty="0">
              <a:solidFill>
                <a:srgbClr val="FF0000"/>
              </a:solidFill>
              <a:latin typeface="楷体" panose="02010609060101010101" pitchFamily="49" charset="-122"/>
              <a:ea typeface="楷体" panose="02010609060101010101" pitchFamily="49" charset="-122"/>
            </a:endParaRPr>
          </a:p>
        </p:txBody>
      </p:sp>
      <p:sp>
        <p:nvSpPr>
          <p:cNvPr id="39" name="矩形 38"/>
          <p:cNvSpPr/>
          <p:nvPr/>
        </p:nvSpPr>
        <p:spPr>
          <a:xfrm>
            <a:off x="3116624" y="3556735"/>
            <a:ext cx="1188720" cy="500137"/>
          </a:xfrm>
          <a:prstGeom prst="rect">
            <a:avLst/>
          </a:prstGeom>
        </p:spPr>
        <p:txBody>
          <a:bodyPr wrap="square" lIns="68580" tIns="34290" rIns="68580" bIns="34290">
            <a:spAutoFit/>
          </a:bodyPr>
          <a:lstStyle/>
          <a:p>
            <a:r>
              <a:rPr lang="en-US" altLang="zh-CN" sz="2800" b="1" dirty="0" err="1" smtClean="0">
                <a:solidFill>
                  <a:srgbClr val="0000FF"/>
                </a:solidFill>
                <a:latin typeface="汉语拼音" panose="020B0604020202020204" pitchFamily="34" charset="0"/>
                <a:ea typeface="宋体" panose="02010600030101010101" pitchFamily="2" charset="-122"/>
                <a:cs typeface="汉语拼音" panose="020B0604020202020204" pitchFamily="34" charset="0"/>
              </a:rPr>
              <a:t>xí</a:t>
            </a:r>
          </a:p>
        </p:txBody>
      </p:sp>
      <p:sp>
        <p:nvSpPr>
          <p:cNvPr id="41" name="TextBox 40"/>
          <p:cNvSpPr txBox="1"/>
          <p:nvPr/>
        </p:nvSpPr>
        <p:spPr>
          <a:xfrm>
            <a:off x="2972608" y="4011047"/>
            <a:ext cx="1574470" cy="646331"/>
          </a:xfrm>
          <a:prstGeom prst="rect">
            <a:avLst/>
          </a:prstGeom>
          <a:noFill/>
        </p:spPr>
        <p:txBody>
          <a:bodyPr wrap="none" rtlCol="0">
            <a:spAutoFit/>
          </a:bodyPr>
          <a:lstStyle/>
          <a:p>
            <a:r>
              <a:rPr lang="zh-CN" altLang="zh-CN" sz="3600" b="1" dirty="0" smtClean="0">
                <a:solidFill>
                  <a:srgbClr val="FF0000"/>
                </a:solidFill>
                <a:latin typeface="楷体" panose="02010609060101010101" pitchFamily="49" charset="-122"/>
                <a:ea typeface="楷体" panose="02010609060101010101" pitchFamily="49" charset="-122"/>
              </a:rPr>
              <a:t>袭</a:t>
            </a:r>
            <a:r>
              <a:rPr lang="zh-CN" altLang="en-US" sz="3600" b="1" dirty="0" smtClean="0">
                <a:solidFill>
                  <a:schemeClr val="tx1"/>
                </a:solidFill>
                <a:latin typeface="楷体" panose="02010609060101010101" pitchFamily="49" charset="-122"/>
                <a:ea typeface="楷体" panose="02010609060101010101" pitchFamily="49" charset="-122"/>
              </a:rPr>
              <a:t>姑娘</a:t>
            </a:r>
            <a:endParaRPr lang="zh-CN" altLang="zh-CN" sz="3600" b="1" dirty="0">
              <a:solidFill>
                <a:schemeClr val="tx1"/>
              </a:solidFill>
              <a:latin typeface="楷体" panose="02010609060101010101" pitchFamily="49" charset="-122"/>
              <a:ea typeface="楷体" panose="02010609060101010101" pitchFamily="49" charset="-122"/>
            </a:endParaRPr>
          </a:p>
        </p:txBody>
      </p:sp>
      <p:sp>
        <p:nvSpPr>
          <p:cNvPr id="45" name="矩形 44"/>
          <p:cNvSpPr/>
          <p:nvPr/>
        </p:nvSpPr>
        <p:spPr>
          <a:xfrm>
            <a:off x="5446590" y="3556735"/>
            <a:ext cx="1188720" cy="500137"/>
          </a:xfrm>
          <a:prstGeom prst="rect">
            <a:avLst/>
          </a:prstGeom>
        </p:spPr>
        <p:txBody>
          <a:bodyPr wrap="square" lIns="68580" tIns="34290" rIns="68580" bIns="34290">
            <a:spAutoFit/>
          </a:bodyPr>
          <a:lstStyle/>
          <a:p>
            <a:r>
              <a:rPr lang="en-US" altLang="zh-CN" sz="2800" b="1" dirty="0" err="1" smtClean="0">
                <a:solidFill>
                  <a:srgbClr val="0000FF"/>
                </a:solidFill>
                <a:latin typeface="汉语拼音" panose="020B0604020202020204" pitchFamily="34" charset="0"/>
                <a:ea typeface="宋体" panose="02010600030101010101" pitchFamily="2" charset="-122"/>
                <a:cs typeface="汉语拼音" panose="020B0604020202020204" pitchFamily="34" charset="0"/>
              </a:rPr>
              <a:t>l</a:t>
            </a:r>
            <a:r>
              <a:rPr lang="en-US" altLang="zh-CN" sz="2800" b="1" dirty="0" err="1">
                <a:solidFill>
                  <a:srgbClr val="0000FF"/>
                </a:solidFill>
                <a:latin typeface="汉语拼音"/>
                <a:ea typeface="宋体" panose="02010600030101010101" pitchFamily="2" charset="-122"/>
                <a:cs typeface="汉语拼音" panose="020B0604020202020204" pitchFamily="34" charset="0"/>
              </a:rPr>
              <a:t>ā</a:t>
            </a:r>
            <a:endParaRPr lang="en-US" altLang="zh-CN" sz="2800" b="1" dirty="0" smtClean="0">
              <a:solidFill>
                <a:srgbClr val="0000FF"/>
              </a:solidFill>
              <a:latin typeface="汉语拼音" panose="020B0604020202020204" pitchFamily="34" charset="0"/>
              <a:ea typeface="宋体" panose="02010600030101010101" pitchFamily="2" charset="-122"/>
              <a:cs typeface="汉语拼音" panose="020B0604020202020204" pitchFamily="34" charset="0"/>
            </a:endParaRPr>
          </a:p>
        </p:txBody>
      </p:sp>
      <p:sp>
        <p:nvSpPr>
          <p:cNvPr id="48" name="TextBox 47"/>
          <p:cNvSpPr txBox="1"/>
          <p:nvPr/>
        </p:nvSpPr>
        <p:spPr>
          <a:xfrm>
            <a:off x="4907118" y="4011047"/>
            <a:ext cx="1574470" cy="646331"/>
          </a:xfrm>
          <a:prstGeom prst="rect">
            <a:avLst/>
          </a:prstGeom>
          <a:noFill/>
        </p:spPr>
        <p:txBody>
          <a:bodyPr wrap="none" rtlCol="0">
            <a:spAutoFit/>
          </a:bodyPr>
          <a:lstStyle/>
          <a:p>
            <a:r>
              <a:rPr lang="zh-CN" altLang="en-US" sz="3600" b="1" dirty="0">
                <a:latin typeface="楷体" panose="02010609060101010101" pitchFamily="49" charset="-122"/>
                <a:ea typeface="楷体" panose="02010609060101010101" pitchFamily="49" charset="-122"/>
              </a:rPr>
              <a:t>豁</a:t>
            </a:r>
            <a:r>
              <a:rPr lang="zh-CN" altLang="en-US" sz="3600" b="1" dirty="0">
                <a:solidFill>
                  <a:srgbClr val="FF0000"/>
                </a:solidFill>
                <a:latin typeface="楷体" panose="02010609060101010101" pitchFamily="49" charset="-122"/>
                <a:ea typeface="楷体" panose="02010609060101010101" pitchFamily="49" charset="-122"/>
              </a:rPr>
              <a:t>喇</a:t>
            </a:r>
            <a:r>
              <a:rPr lang="zh-CN" altLang="en-US" sz="3600" b="1" dirty="0">
                <a:latin typeface="楷体" panose="02010609060101010101" pitchFamily="49" charset="-122"/>
                <a:ea typeface="楷体" panose="02010609060101010101" pitchFamily="49" charset="-122"/>
              </a:rPr>
              <a:t>喇</a:t>
            </a:r>
            <a:endParaRPr lang="zh-CN" altLang="zh-CN" sz="3600" b="1" dirty="0">
              <a:latin typeface="楷体" panose="02010609060101010101" pitchFamily="49" charset="-122"/>
              <a:ea typeface="楷体" panose="02010609060101010101" pitchFamily="49" charset="-122"/>
            </a:endParaRPr>
          </a:p>
        </p:txBody>
      </p:sp>
      <p:sp>
        <p:nvSpPr>
          <p:cNvPr id="49" name="文本框 6"/>
          <p:cNvSpPr txBox="1"/>
          <p:nvPr/>
        </p:nvSpPr>
        <p:spPr>
          <a:xfrm>
            <a:off x="2555776" y="103785"/>
            <a:ext cx="7102724" cy="929485"/>
          </a:xfrm>
          <a:prstGeom prst="rect">
            <a:avLst/>
          </a:prstGeom>
          <a:noFill/>
        </p:spPr>
        <p:txBody>
          <a:bodyPr wrap="square" rtlCol="0" anchor="t">
            <a:spAutoFit/>
          </a:bodyPr>
          <a:lstStyle/>
          <a:p>
            <a:pPr>
              <a:lnSpc>
                <a:spcPct val="170000"/>
              </a:lnSpc>
            </a:pPr>
            <a:r>
              <a:rPr kumimoji="1" lang="zh-CN" altLang="en-US" sz="3200" spc="190" dirty="0" smtClean="0">
                <a:latin typeface="黑体" panose="02010609060101010101" charset="-122"/>
                <a:ea typeface="黑体" panose="02010609060101010101" charset="-122"/>
              </a:rPr>
              <a:t>最后我们一起来读一读会认字吧！</a:t>
            </a:r>
            <a:endParaRPr kumimoji="1" lang="zh-CN" altLang="en-US" sz="3200" spc="190" dirty="0">
              <a:latin typeface="黑体" panose="02010609060101010101" charset="-122"/>
              <a:ea typeface="黑体" panose="02010609060101010101" charset="-122"/>
            </a:endParaRPr>
          </a:p>
        </p:txBody>
      </p:sp>
      <p:sp>
        <p:nvSpPr>
          <p:cNvPr id="50" name="矩形 49"/>
          <p:cNvSpPr/>
          <p:nvPr/>
        </p:nvSpPr>
        <p:spPr>
          <a:xfrm>
            <a:off x="395536" y="879562"/>
            <a:ext cx="8229964" cy="3799246"/>
          </a:xfrm>
          <a:prstGeom prst="rect">
            <a:avLst/>
          </a:prstGeom>
          <a:noFill/>
          <a:ln w="12700" cap="flat" cmpd="sng" algn="ctr">
            <a:solidFill>
              <a:srgbClr val="008000"/>
            </a:solidFill>
            <a:prstDash val="solid"/>
          </a:ln>
          <a:effectLst>
            <a:glow rad="63500">
              <a:sysClr val="window" lastClr="FFFFFF">
                <a:alpha val="40000"/>
              </a:sysClr>
            </a:glow>
            <a:outerShdw blurRad="50800" dist="38100" dir="18900000" algn="bl" rotWithShape="0">
              <a:sysClr val="window" lastClr="FFFFFF">
                <a:alpha val="40000"/>
              </a:sys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Times New Roman"/>
              <a:ea typeface="微软雅黑"/>
              <a:cs typeface="+mn-cs"/>
            </a:endParaRPr>
          </a:p>
        </p:txBody>
      </p:sp>
      <p:grpSp>
        <p:nvGrpSpPr>
          <p:cNvPr id="51" name="组合 50"/>
          <p:cNvGrpSpPr/>
          <p:nvPr/>
        </p:nvGrpSpPr>
        <p:grpSpPr>
          <a:xfrm>
            <a:off x="814830" y="555280"/>
            <a:ext cx="1583505" cy="504056"/>
            <a:chOff x="6588895" y="717423"/>
            <a:chExt cx="1583505" cy="504056"/>
          </a:xfrm>
        </p:grpSpPr>
        <p:sp>
          <p:nvSpPr>
            <p:cNvPr id="52" name="椭圆 51"/>
            <p:cNvSpPr/>
            <p:nvPr/>
          </p:nvSpPr>
          <p:spPr>
            <a:xfrm>
              <a:off x="6588895" y="717423"/>
              <a:ext cx="1583505" cy="504056"/>
            </a:xfrm>
            <a:prstGeom prst="ellipse">
              <a:avLst/>
            </a:prstGeom>
            <a:solidFill>
              <a:srgbClr val="F07474">
                <a:lumMod val="20000"/>
                <a:lumOff val="80000"/>
              </a:srgbClr>
            </a:solidFill>
            <a:ln w="9525" cap="flat" cmpd="sng" algn="ctr">
              <a:solidFill>
                <a:srgbClr val="008000"/>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Times New Roman"/>
                <a:ea typeface="微软雅黑"/>
                <a:cs typeface="+mn-cs"/>
              </a:endParaRPr>
            </a:p>
          </p:txBody>
        </p:sp>
        <p:grpSp>
          <p:nvGrpSpPr>
            <p:cNvPr id="54" name="组合 53"/>
            <p:cNvGrpSpPr/>
            <p:nvPr/>
          </p:nvGrpSpPr>
          <p:grpSpPr>
            <a:xfrm>
              <a:off x="6834885" y="717423"/>
              <a:ext cx="1121491" cy="438582"/>
              <a:chOff x="6520102" y="843558"/>
              <a:chExt cx="1121491" cy="438582"/>
            </a:xfrm>
          </p:grpSpPr>
          <p:sp>
            <p:nvSpPr>
              <p:cNvPr id="55" name="TextBox 11">
                <a:hlinkClick r:id="rId3" action="ppaction://hlinkfile"/>
              </p:cNvPr>
              <p:cNvSpPr txBox="1">
                <a:spLocks noChangeArrowheads="1"/>
              </p:cNvSpPr>
              <p:nvPr/>
            </p:nvSpPr>
            <p:spPr bwMode="auto">
              <a:xfrm>
                <a:off x="6520102" y="843558"/>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ysClr val="windowText" lastClr="000000"/>
                    </a:solidFill>
                    <a:effectLst>
                      <a:outerShdw blurRad="38100" dist="25400" dir="5400000" algn="ctr" rotWithShape="0">
                        <a:srgbClr val="6E747A">
                          <a:alpha val="43000"/>
                        </a:srgbClr>
                      </a:outerShdw>
                    </a:effectLst>
                    <a:uLnTx/>
                    <a:uFillTx/>
                    <a:latin typeface="楷体" panose="02010609060101010101" pitchFamily="49" charset="-122"/>
                    <a:ea typeface="楷体" panose="02010609060101010101" pitchFamily="49" charset="-122"/>
                  </a:rPr>
                  <a:t>学认字</a:t>
                </a:r>
                <a:endParaRPr kumimoji="0" lang="zh-CN" altLang="en-US" sz="2400" b="1" i="0" u="none" strike="noStrike" kern="0" cap="none" spc="0" normalizeH="0" baseline="0" noProof="0" dirty="0">
                  <a:ln>
                    <a:noFill/>
                  </a:ln>
                  <a:solidFill>
                    <a:sysClr val="windowText" lastClr="000000"/>
                  </a:solidFill>
                  <a:effectLst>
                    <a:outerShdw blurRad="38100" dist="25400" dir="5400000" algn="ctr" rotWithShape="0">
                      <a:srgbClr val="6E747A">
                        <a:alpha val="43000"/>
                      </a:srgbClr>
                    </a:outerShdw>
                  </a:effectLst>
                  <a:uLnTx/>
                  <a:uFillTx/>
                  <a:latin typeface="楷体" panose="02010609060101010101" pitchFamily="49" charset="-122"/>
                  <a:ea typeface="楷体" panose="02010609060101010101" pitchFamily="49" charset="-122"/>
                </a:endParaRPr>
              </a:p>
            </p:txBody>
          </p:sp>
          <p:sp>
            <p:nvSpPr>
              <p:cNvPr id="56" name="矩形 55"/>
              <p:cNvSpPr/>
              <p:nvPr/>
            </p:nvSpPr>
            <p:spPr>
              <a:xfrm>
                <a:off x="7557093" y="911573"/>
                <a:ext cx="36000" cy="3240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0000"/>
                  </a:solidFill>
                  <a:effectLst/>
                  <a:uLnTx/>
                  <a:uFillTx/>
                  <a:latin typeface="Times New Roman"/>
                  <a:ea typeface="微软雅黑"/>
                  <a:cs typeface="+mn-cs"/>
                </a:endParaRPr>
              </a:p>
            </p:txBody>
          </p:sp>
          <p:sp>
            <p:nvSpPr>
              <p:cNvPr id="57" name="矩形 56"/>
              <p:cNvSpPr/>
              <p:nvPr/>
            </p:nvSpPr>
            <p:spPr>
              <a:xfrm>
                <a:off x="6540471" y="911573"/>
                <a:ext cx="36000" cy="3240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0000"/>
                  </a:solidFill>
                  <a:effectLst/>
                  <a:uLnTx/>
                  <a:uFillTx/>
                  <a:latin typeface="Times New Roman"/>
                  <a:ea typeface="微软雅黑"/>
                  <a:cs typeface="+mn-cs"/>
                </a:endParaRPr>
              </a:p>
            </p:txBody>
          </p:sp>
        </p:gr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22"/>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24"/>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26"/>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28"/>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29"/>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25"/>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46"/>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43"/>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32"/>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39"/>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6" grpId="0"/>
      <p:bldP spid="26" grpId="1"/>
      <p:bldP spid="28" grpId="0"/>
      <p:bldP spid="28" grpId="1"/>
      <p:bldP spid="29" grpId="0"/>
      <p:bldP spid="29" grpId="1"/>
      <p:bldP spid="46" grpId="0"/>
      <p:bldP spid="46" grpId="1"/>
      <p:bldP spid="43" grpId="0"/>
      <p:bldP spid="43" grpId="1"/>
      <p:bldP spid="22" grpId="0"/>
      <p:bldP spid="22" grpId="1"/>
      <p:bldP spid="25" grpId="0"/>
      <p:bldP spid="25" grpId="1"/>
      <p:bldP spid="32" grpId="0"/>
      <p:bldP spid="32" grpId="1"/>
      <p:bldP spid="39" grpId="0"/>
      <p:bldP spid="39" grpId="1"/>
      <p:bldP spid="45" grpId="0"/>
      <p:bldP spid="45" grpId="1"/>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5"/>
          <p:cNvSpPr>
            <a:spLocks noChangeArrowheads="1"/>
          </p:cNvSpPr>
          <p:nvPr/>
        </p:nvSpPr>
        <p:spPr bwMode="auto">
          <a:xfrm>
            <a:off x="3438156" y="1166149"/>
            <a:ext cx="5508104" cy="2751522"/>
          </a:xfrm>
          <a:prstGeom prst="rect">
            <a:avLst/>
          </a:prstGeom>
          <a:noFill/>
          <a:ln w="9525">
            <a:noFill/>
            <a:miter lim="800000"/>
          </a:ln>
        </p:spPr>
        <p:txBody>
          <a:bodyPr wrap="square">
            <a:spAutoFit/>
          </a:bodyPr>
          <a:lstStyle/>
          <a:p>
            <a:pPr>
              <a:lnSpc>
                <a:spcPct val="120000"/>
              </a:lnSpc>
            </a:pPr>
            <a:r>
              <a:rPr lang="en-US" sz="3600" b="1" dirty="0">
                <a:latin typeface="楷体" panose="02010609060101010101" pitchFamily="49" charset="-122"/>
                <a:ea typeface="楷体" panose="02010609060101010101" pitchFamily="49" charset="-122"/>
              </a:rPr>
              <a:t>  </a:t>
            </a:r>
            <a:r>
              <a:rPr sz="3600" b="1" u="sng" dirty="0" smtClean="0">
                <a:solidFill>
                  <a:srgbClr val="4325D9"/>
                </a:solidFill>
                <a:latin typeface="楷体" panose="02010609060101010101" pitchFamily="49" charset="-122"/>
                <a:ea typeface="楷体" panose="02010609060101010101" pitchFamily="49" charset="-122"/>
              </a:rPr>
              <a:t>曹</a:t>
            </a:r>
            <a:r>
              <a:rPr lang="zh-CN" altLang="en-US" sz="3600" b="1" u="sng" dirty="0" smtClean="0">
                <a:solidFill>
                  <a:srgbClr val="4325D9"/>
                </a:solidFill>
                <a:latin typeface="楷体" panose="02010609060101010101" pitchFamily="49" charset="-122"/>
                <a:ea typeface="楷体" panose="02010609060101010101" pitchFamily="49" charset="-122"/>
              </a:rPr>
              <a:t>雪芹</a:t>
            </a:r>
            <a:r>
              <a:rPr sz="3600" b="1" dirty="0" smtClean="0">
                <a:latin typeface="楷体" panose="02010609060101010101" pitchFamily="49" charset="-122"/>
                <a:ea typeface="楷体" panose="02010609060101010101" pitchFamily="49" charset="-122"/>
              </a:rPr>
              <a:t>(</a:t>
            </a:r>
            <a:r>
              <a:rPr sz="3600" b="1" dirty="0">
                <a:latin typeface="楷体" panose="02010609060101010101" pitchFamily="49" charset="-122"/>
                <a:ea typeface="楷体" panose="02010609060101010101" pitchFamily="49" charset="-122"/>
              </a:rPr>
              <a:t>1715</a:t>
            </a:r>
            <a:r>
              <a:rPr sz="3600" b="1" dirty="0" smtClean="0">
                <a:latin typeface="楷体" panose="02010609060101010101" pitchFamily="49" charset="-122"/>
                <a:ea typeface="楷体" panose="02010609060101010101" pitchFamily="49" charset="-122"/>
              </a:rPr>
              <a:t>─1764)</a:t>
            </a:r>
            <a:endParaRPr lang="en-US" altLang="zh-CN" sz="3600" b="1" dirty="0" smtClean="0">
              <a:latin typeface="楷体" panose="02010609060101010101" pitchFamily="49" charset="-122"/>
              <a:ea typeface="楷体" panose="02010609060101010101" pitchFamily="49" charset="-122"/>
            </a:endParaRPr>
          </a:p>
          <a:p>
            <a:pPr>
              <a:lnSpc>
                <a:spcPct val="120000"/>
              </a:lnSpc>
            </a:pPr>
            <a:r>
              <a:rPr sz="3600" b="1" dirty="0" err="1" smtClean="0">
                <a:latin typeface="楷体" panose="02010609060101010101" pitchFamily="49" charset="-122"/>
                <a:ea typeface="楷体" panose="02010609060101010101" pitchFamily="49" charset="-122"/>
              </a:rPr>
              <a:t>名霑</a:t>
            </a:r>
            <a:r>
              <a:rPr sz="3600" b="1" dirty="0" err="1">
                <a:latin typeface="楷体" panose="02010609060101010101" pitchFamily="49" charset="-122"/>
                <a:ea typeface="楷体" panose="02010609060101010101" pitchFamily="49" charset="-122"/>
              </a:rPr>
              <a:t>（</a:t>
            </a:r>
            <a:r>
              <a:rPr sz="3600" b="1" dirty="0" err="1">
                <a:latin typeface="黑体" pitchFamily="49" charset="-122"/>
                <a:ea typeface="黑体" pitchFamily="49" charset="-122"/>
              </a:rPr>
              <a:t>zhān</a:t>
            </a:r>
            <a:r>
              <a:rPr sz="3600" b="1" dirty="0">
                <a:latin typeface="楷体" panose="02010609060101010101" pitchFamily="49" charset="-122"/>
                <a:ea typeface="楷体" panose="02010609060101010101" pitchFamily="49" charset="-122"/>
              </a:rPr>
              <a:t>），</a:t>
            </a:r>
            <a:r>
              <a:rPr sz="3600" b="1" dirty="0" err="1">
                <a:latin typeface="楷体" panose="02010609060101010101" pitchFamily="49" charset="-122"/>
                <a:ea typeface="楷体" panose="02010609060101010101" pitchFamily="49" charset="-122"/>
              </a:rPr>
              <a:t>字梦阮，号雪芹，是我国伟大的现实主义作家</a:t>
            </a:r>
            <a:r>
              <a:rPr sz="3600" b="1" dirty="0" smtClean="0">
                <a:latin typeface="楷体" panose="02010609060101010101" pitchFamily="49" charset="-122"/>
                <a:ea typeface="楷体" panose="02010609060101010101" pitchFamily="49" charset="-122"/>
              </a:rPr>
              <a:t>。</a:t>
            </a:r>
            <a:endParaRPr lang="en-US" sz="3600" b="1" dirty="0" smtClean="0">
              <a:latin typeface="楷体" panose="02010609060101010101" pitchFamily="49" charset="-122"/>
              <a:ea typeface="楷体" panose="02010609060101010101" pitchFamily="49" charset="-122"/>
            </a:endParaRPr>
          </a:p>
        </p:txBody>
      </p:sp>
      <p:pic>
        <p:nvPicPr>
          <p:cNvPr id="1026" name="Picture 2" descr="https://timgsa.baidu.com/timg?image&amp;quality=80&amp;size=b9999_10000&amp;sec=1602215177829&amp;di=b6123608d13b22ecf0a4ee3ca85174ca&amp;imgtype=0&amp;src=http%3A%2F%2Fimg1.doubanio.com%2Fview%2Fnote%2Fl%2Fpublic%2Fp52955409.jpg"/>
          <p:cNvPicPr>
            <a:picLocks noChangeAspect="1" noChangeArrowheads="1"/>
          </p:cNvPicPr>
          <p:nvPr/>
        </p:nvPicPr>
        <p:blipFill rotWithShape="1">
          <a:blip r:embed="rId2">
            <a:extLst>
              <a:ext uri="{28A0092B-C50C-407E-A947-70E740481C1C}">
                <a14:useLocalDpi xmlns:a14="http://schemas.microsoft.com/office/drawing/2010/main" val="0"/>
              </a:ext>
            </a:extLst>
          </a:blip>
          <a:srcRect l="21527" r="24297" b="8504"/>
          <a:stretch/>
        </p:blipFill>
        <p:spPr bwMode="auto">
          <a:xfrm>
            <a:off x="251520" y="1031432"/>
            <a:ext cx="3186636" cy="302095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下弧形箭头 2">
            <a:hlinkClick r:id="rId3" action="ppaction://hlinksldjump"/>
          </p:cNvPr>
          <p:cNvSpPr/>
          <p:nvPr/>
        </p:nvSpPr>
        <p:spPr>
          <a:xfrm>
            <a:off x="6876256" y="4299942"/>
            <a:ext cx="648072" cy="432048"/>
          </a:xfrm>
          <a:prstGeom prst="curvedUpArrow">
            <a:avLst/>
          </a:prstGeom>
          <a:grp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5955553" y="4254356"/>
            <a:ext cx="902811" cy="523220"/>
          </a:xfrm>
          <a:prstGeom prst="rect">
            <a:avLst/>
          </a:prstGeom>
          <a:noFill/>
        </p:spPr>
        <p:txBody>
          <a:bodyPr wrap="none" lIns="91440" tIns="45720" rIns="91440" bIns="45720">
            <a:spAutoFit/>
          </a:bodyPr>
          <a:lstStyle/>
          <a:p>
            <a:pPr algn="ctr"/>
            <a:r>
              <a:rPr lang="zh-CN" altLang="en-US" sz="28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返回</a:t>
            </a:r>
            <a:endParaRPr lang="zh-CN" altLang="en-US" sz="28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3491880" y="289784"/>
            <a:ext cx="410581" cy="377666"/>
            <a:chOff x="631825" y="5181600"/>
            <a:chExt cx="1554163" cy="1552575"/>
          </a:xfrm>
        </p:grpSpPr>
        <p:sp>
          <p:nvSpPr>
            <p:cNvPr id="26"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27"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28"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29"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30"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31"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32"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33"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34"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35"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36"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37"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39"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40"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45"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46"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47"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49"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50"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51"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52"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53"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54"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55"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56"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57"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58"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59"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60"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61"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62"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sp>
          <p:nvSpPr>
            <p:cNvPr id="63"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ea typeface="黑体" panose="02010609060101010101" pitchFamily="49" charset="-122"/>
              </a:endParaRPr>
            </a:p>
          </p:txBody>
        </p:sp>
      </p:grpSp>
      <p:sp>
        <p:nvSpPr>
          <p:cNvPr id="64" name="TextBox 63"/>
          <p:cNvSpPr txBox="1">
            <a:spLocks noChangeArrowheads="1"/>
          </p:cNvSpPr>
          <p:nvPr/>
        </p:nvSpPr>
        <p:spPr bwMode="auto">
          <a:xfrm>
            <a:off x="3901985" y="195486"/>
            <a:ext cx="1849193" cy="55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a:latin typeface="楷体" panose="02010609060101010101" pitchFamily="49" charset="-122"/>
                <a:ea typeface="楷体" panose="02010609060101010101" pitchFamily="49" charset="-122"/>
              </a:rPr>
              <a:t>识字方法</a:t>
            </a:r>
            <a:endParaRPr lang="zh-CN" altLang="en-US" sz="2500" b="1">
              <a:latin typeface="楷体" panose="02010609060101010101" pitchFamily="49" charset="-122"/>
              <a:ea typeface="楷体" panose="02010609060101010101" pitchFamily="49" charset="-122"/>
            </a:endParaRPr>
          </a:p>
        </p:txBody>
      </p:sp>
      <p:sp>
        <p:nvSpPr>
          <p:cNvPr id="65" name="文本框 6"/>
          <p:cNvSpPr txBox="1"/>
          <p:nvPr/>
        </p:nvSpPr>
        <p:spPr>
          <a:xfrm>
            <a:off x="4211960" y="1269204"/>
            <a:ext cx="803425" cy="830997"/>
          </a:xfrm>
          <a:prstGeom prst="rect">
            <a:avLst/>
          </a:prstGeom>
          <a:noFill/>
        </p:spPr>
        <p:txBody>
          <a:bodyPr wrap="none" rtlCol="0">
            <a:spAutoFit/>
          </a:bodyPr>
          <a:lstStyle/>
          <a:p>
            <a:r>
              <a:rPr lang="zh-CN" altLang="en-US" sz="4800" b="1" dirty="0" smtClean="0">
                <a:solidFill>
                  <a:srgbClr val="0000FF"/>
                </a:solidFill>
                <a:latin typeface="楷体" pitchFamily="49" charset="-122"/>
                <a:ea typeface="楷体" pitchFamily="49" charset="-122"/>
              </a:rPr>
              <a:t>晦</a:t>
            </a:r>
            <a:endParaRPr lang="zh-CN" altLang="en-US" sz="4800" b="1" dirty="0">
              <a:solidFill>
                <a:srgbClr val="0000FF"/>
              </a:solidFill>
              <a:latin typeface="楷体" pitchFamily="49" charset="-122"/>
              <a:ea typeface="楷体" pitchFamily="49" charset="-122"/>
            </a:endParaRPr>
          </a:p>
        </p:txBody>
      </p:sp>
      <p:sp>
        <p:nvSpPr>
          <p:cNvPr id="66" name="TextBox 37"/>
          <p:cNvSpPr txBox="1"/>
          <p:nvPr/>
        </p:nvSpPr>
        <p:spPr>
          <a:xfrm>
            <a:off x="1018200" y="1234440"/>
            <a:ext cx="803425" cy="830997"/>
          </a:xfrm>
          <a:prstGeom prst="rect">
            <a:avLst/>
          </a:prstGeom>
          <a:noFill/>
        </p:spPr>
        <p:txBody>
          <a:bodyPr wrap="none" rtlCol="0">
            <a:spAutoFit/>
          </a:bodyPr>
          <a:lstStyle/>
          <a:p>
            <a:r>
              <a:rPr lang="zh-CN" altLang="en-US" sz="4800" b="1" dirty="0" smtClean="0">
                <a:solidFill>
                  <a:srgbClr val="0000FF"/>
                </a:solidFill>
                <a:latin typeface="楷体" pitchFamily="49" charset="-122"/>
                <a:ea typeface="楷体" pitchFamily="49" charset="-122"/>
              </a:rPr>
              <a:t>讳</a:t>
            </a:r>
            <a:endParaRPr lang="zh-CN" altLang="en-US" sz="4800" b="1" dirty="0">
              <a:solidFill>
                <a:srgbClr val="0000FF"/>
              </a:solidFill>
              <a:latin typeface="楷体" pitchFamily="49" charset="-122"/>
              <a:ea typeface="楷体" pitchFamily="49" charset="-122"/>
            </a:endParaRPr>
          </a:p>
        </p:txBody>
      </p:sp>
      <p:sp>
        <p:nvSpPr>
          <p:cNvPr id="67" name="文本框 6"/>
          <p:cNvSpPr txBox="1"/>
          <p:nvPr/>
        </p:nvSpPr>
        <p:spPr>
          <a:xfrm>
            <a:off x="2347929" y="1240580"/>
            <a:ext cx="803425" cy="830997"/>
          </a:xfrm>
          <a:prstGeom prst="rect">
            <a:avLst/>
          </a:prstGeom>
          <a:noFill/>
        </p:spPr>
        <p:txBody>
          <a:bodyPr wrap="none" rtlCol="0">
            <a:spAutoFit/>
          </a:bodyPr>
          <a:lstStyle/>
          <a:p>
            <a:r>
              <a:rPr lang="zh-CN" altLang="en-US" sz="4800" b="1" dirty="0" smtClean="0">
                <a:solidFill>
                  <a:srgbClr val="0000FF"/>
                </a:solidFill>
                <a:latin typeface="楷体" pitchFamily="49" charset="-122"/>
                <a:ea typeface="楷体" pitchFamily="49" charset="-122"/>
              </a:rPr>
              <a:t>违</a:t>
            </a:r>
            <a:endParaRPr lang="zh-CN" altLang="en-US" sz="4800" b="1" dirty="0">
              <a:solidFill>
                <a:srgbClr val="0000FF"/>
              </a:solidFill>
              <a:latin typeface="楷体" pitchFamily="49" charset="-122"/>
              <a:ea typeface="楷体" pitchFamily="49" charset="-122"/>
            </a:endParaRPr>
          </a:p>
        </p:txBody>
      </p:sp>
      <p:sp>
        <p:nvSpPr>
          <p:cNvPr id="68" name="文本框 6"/>
          <p:cNvSpPr txBox="1"/>
          <p:nvPr/>
        </p:nvSpPr>
        <p:spPr>
          <a:xfrm>
            <a:off x="5407242" y="1234441"/>
            <a:ext cx="803425" cy="830997"/>
          </a:xfrm>
          <a:prstGeom prst="rect">
            <a:avLst/>
          </a:prstGeom>
          <a:noFill/>
        </p:spPr>
        <p:txBody>
          <a:bodyPr wrap="none" rtlCol="0">
            <a:spAutoFit/>
          </a:bodyPr>
          <a:lstStyle/>
          <a:p>
            <a:r>
              <a:rPr lang="zh-CN" altLang="en-US" sz="4800" b="1" dirty="0" smtClean="0">
                <a:solidFill>
                  <a:srgbClr val="0000FF"/>
                </a:solidFill>
                <a:latin typeface="楷体" pitchFamily="49" charset="-122"/>
                <a:ea typeface="楷体" pitchFamily="49" charset="-122"/>
              </a:rPr>
              <a:t>诲</a:t>
            </a:r>
            <a:endParaRPr lang="zh-CN" altLang="en-US" sz="4800" b="1" dirty="0">
              <a:solidFill>
                <a:srgbClr val="0000FF"/>
              </a:solidFill>
              <a:latin typeface="楷体" pitchFamily="49" charset="-122"/>
              <a:ea typeface="楷体" pitchFamily="49" charset="-122"/>
            </a:endParaRPr>
          </a:p>
        </p:txBody>
      </p:sp>
      <p:sp>
        <p:nvSpPr>
          <p:cNvPr id="69" name="文本框 6"/>
          <p:cNvSpPr txBox="1"/>
          <p:nvPr/>
        </p:nvSpPr>
        <p:spPr>
          <a:xfrm>
            <a:off x="6685047" y="1234440"/>
            <a:ext cx="803425" cy="830997"/>
          </a:xfrm>
          <a:prstGeom prst="rect">
            <a:avLst/>
          </a:prstGeom>
          <a:noFill/>
        </p:spPr>
        <p:txBody>
          <a:bodyPr wrap="none" rtlCol="0">
            <a:spAutoFit/>
          </a:bodyPr>
          <a:lstStyle/>
          <a:p>
            <a:r>
              <a:rPr lang="zh-CN" altLang="en-US" sz="4800" b="1" dirty="0" smtClean="0">
                <a:solidFill>
                  <a:srgbClr val="0000FF"/>
                </a:solidFill>
                <a:latin typeface="楷体" pitchFamily="49" charset="-122"/>
                <a:ea typeface="楷体" pitchFamily="49" charset="-122"/>
              </a:rPr>
              <a:t>悔</a:t>
            </a:r>
            <a:endParaRPr lang="zh-CN" altLang="en-US" sz="4800" b="1" dirty="0">
              <a:solidFill>
                <a:srgbClr val="0000FF"/>
              </a:solidFill>
              <a:latin typeface="楷体" pitchFamily="49" charset="-122"/>
              <a:ea typeface="楷体" pitchFamily="49" charset="-122"/>
            </a:endParaRPr>
          </a:p>
        </p:txBody>
      </p:sp>
      <p:sp>
        <p:nvSpPr>
          <p:cNvPr id="70" name="文本框 6"/>
          <p:cNvSpPr txBox="1"/>
          <p:nvPr/>
        </p:nvSpPr>
        <p:spPr>
          <a:xfrm>
            <a:off x="1014199" y="2880770"/>
            <a:ext cx="803425" cy="830997"/>
          </a:xfrm>
          <a:prstGeom prst="rect">
            <a:avLst/>
          </a:prstGeom>
          <a:noFill/>
        </p:spPr>
        <p:txBody>
          <a:bodyPr wrap="none" rtlCol="0">
            <a:spAutoFit/>
          </a:bodyPr>
          <a:lstStyle/>
          <a:p>
            <a:r>
              <a:rPr lang="zh-CN" altLang="en-US" sz="4800" b="1" dirty="0" smtClean="0">
                <a:solidFill>
                  <a:srgbClr val="0000FF"/>
                </a:solidFill>
                <a:latin typeface="楷体" pitchFamily="49" charset="-122"/>
                <a:ea typeface="楷体" pitchFamily="49" charset="-122"/>
              </a:rPr>
              <a:t>钗</a:t>
            </a:r>
            <a:endParaRPr lang="zh-CN" altLang="en-US" sz="4800" b="1" dirty="0">
              <a:solidFill>
                <a:srgbClr val="0000FF"/>
              </a:solidFill>
              <a:latin typeface="楷体" pitchFamily="49" charset="-122"/>
              <a:ea typeface="楷体" pitchFamily="49" charset="-122"/>
            </a:endParaRPr>
          </a:p>
        </p:txBody>
      </p:sp>
      <p:sp>
        <p:nvSpPr>
          <p:cNvPr id="71" name="文本框 6"/>
          <p:cNvSpPr txBox="1"/>
          <p:nvPr/>
        </p:nvSpPr>
        <p:spPr>
          <a:xfrm>
            <a:off x="2347928" y="2887440"/>
            <a:ext cx="803425" cy="830997"/>
          </a:xfrm>
          <a:prstGeom prst="rect">
            <a:avLst/>
          </a:prstGeom>
          <a:noFill/>
        </p:spPr>
        <p:txBody>
          <a:bodyPr wrap="none" rtlCol="0">
            <a:spAutoFit/>
          </a:bodyPr>
          <a:lstStyle/>
          <a:p>
            <a:r>
              <a:rPr lang="zh-CN" altLang="en-US" sz="4800" b="1" dirty="0" smtClean="0">
                <a:solidFill>
                  <a:srgbClr val="0000FF"/>
                </a:solidFill>
                <a:latin typeface="楷体" pitchFamily="49" charset="-122"/>
                <a:ea typeface="楷体" pitchFamily="49" charset="-122"/>
              </a:rPr>
              <a:t>杈</a:t>
            </a:r>
            <a:endParaRPr lang="zh-CN" altLang="en-US" sz="4800" b="1" dirty="0">
              <a:solidFill>
                <a:srgbClr val="0000FF"/>
              </a:solidFill>
              <a:latin typeface="楷体" pitchFamily="49" charset="-122"/>
              <a:ea typeface="楷体" pitchFamily="49" charset="-122"/>
            </a:endParaRPr>
          </a:p>
        </p:txBody>
      </p:sp>
      <p:sp>
        <p:nvSpPr>
          <p:cNvPr id="72" name="文本框 6"/>
          <p:cNvSpPr txBox="1"/>
          <p:nvPr/>
        </p:nvSpPr>
        <p:spPr>
          <a:xfrm>
            <a:off x="4211960" y="2924367"/>
            <a:ext cx="803425" cy="830997"/>
          </a:xfrm>
          <a:prstGeom prst="rect">
            <a:avLst/>
          </a:prstGeom>
          <a:noFill/>
        </p:spPr>
        <p:txBody>
          <a:bodyPr wrap="none" rtlCol="0">
            <a:spAutoFit/>
          </a:bodyPr>
          <a:lstStyle/>
          <a:p>
            <a:r>
              <a:rPr lang="zh-CN" altLang="en-US" sz="4800" b="1" dirty="0" smtClean="0">
                <a:solidFill>
                  <a:srgbClr val="0000FF"/>
                </a:solidFill>
                <a:latin typeface="楷体" pitchFamily="49" charset="-122"/>
                <a:ea typeface="楷体" pitchFamily="49" charset="-122"/>
              </a:rPr>
              <a:t>敞</a:t>
            </a:r>
            <a:endParaRPr lang="zh-CN" altLang="en-US" sz="4800" b="1" dirty="0">
              <a:solidFill>
                <a:srgbClr val="0000FF"/>
              </a:solidFill>
              <a:latin typeface="楷体" pitchFamily="49" charset="-122"/>
              <a:ea typeface="楷体" pitchFamily="49" charset="-122"/>
            </a:endParaRPr>
          </a:p>
        </p:txBody>
      </p:sp>
      <p:sp>
        <p:nvSpPr>
          <p:cNvPr id="73" name="文本框 6"/>
          <p:cNvSpPr txBox="1"/>
          <p:nvPr/>
        </p:nvSpPr>
        <p:spPr>
          <a:xfrm>
            <a:off x="5439016" y="2924367"/>
            <a:ext cx="803425" cy="830997"/>
          </a:xfrm>
          <a:prstGeom prst="rect">
            <a:avLst/>
          </a:prstGeom>
          <a:noFill/>
        </p:spPr>
        <p:txBody>
          <a:bodyPr wrap="none" rtlCol="0">
            <a:spAutoFit/>
          </a:bodyPr>
          <a:lstStyle/>
          <a:p>
            <a:r>
              <a:rPr lang="zh-CN" altLang="en-US" sz="4800" b="1" dirty="0" smtClean="0">
                <a:solidFill>
                  <a:srgbClr val="0000FF"/>
                </a:solidFill>
                <a:latin typeface="楷体" pitchFamily="49" charset="-122"/>
                <a:ea typeface="楷体" pitchFamily="49" charset="-122"/>
              </a:rPr>
              <a:t>敝</a:t>
            </a:r>
            <a:endParaRPr lang="zh-CN" altLang="en-US" sz="4800" b="1" dirty="0">
              <a:solidFill>
                <a:srgbClr val="0000FF"/>
              </a:solidFill>
              <a:latin typeface="楷体" pitchFamily="49" charset="-122"/>
              <a:ea typeface="楷体" pitchFamily="49" charset="-122"/>
            </a:endParaRPr>
          </a:p>
        </p:txBody>
      </p:sp>
      <p:sp>
        <p:nvSpPr>
          <p:cNvPr id="74" name="TextBox 56"/>
          <p:cNvSpPr txBox="1"/>
          <p:nvPr/>
        </p:nvSpPr>
        <p:spPr>
          <a:xfrm>
            <a:off x="713847" y="1971555"/>
            <a:ext cx="2759089" cy="707886"/>
          </a:xfrm>
          <a:prstGeom prst="rect">
            <a:avLst/>
          </a:prstGeom>
          <a:noFill/>
        </p:spPr>
        <p:txBody>
          <a:bodyPr wrap="none" rtlCol="0">
            <a:spAutoFit/>
          </a:bodyPr>
          <a:lstStyle/>
          <a:p>
            <a:r>
              <a:rPr lang="zh-CN" altLang="en-US" sz="4000" b="1" dirty="0" smtClean="0">
                <a:latin typeface="楷体" pitchFamily="49" charset="-122"/>
                <a:ea typeface="楷体" pitchFamily="49" charset="-122"/>
              </a:rPr>
              <a:t>名讳  违反</a:t>
            </a:r>
            <a:endParaRPr lang="zh-CN" altLang="en-US" sz="4000" b="1" dirty="0">
              <a:latin typeface="楷体" pitchFamily="49" charset="-122"/>
              <a:ea typeface="楷体" pitchFamily="49" charset="-122"/>
            </a:endParaRPr>
          </a:p>
        </p:txBody>
      </p:sp>
      <p:sp>
        <p:nvSpPr>
          <p:cNvPr id="75" name="TextBox 56"/>
          <p:cNvSpPr txBox="1"/>
          <p:nvPr/>
        </p:nvSpPr>
        <p:spPr>
          <a:xfrm>
            <a:off x="747581" y="3718437"/>
            <a:ext cx="2759089" cy="707886"/>
          </a:xfrm>
          <a:prstGeom prst="rect">
            <a:avLst/>
          </a:prstGeom>
          <a:noFill/>
        </p:spPr>
        <p:txBody>
          <a:bodyPr wrap="none" rtlCol="0">
            <a:spAutoFit/>
          </a:bodyPr>
          <a:lstStyle/>
          <a:p>
            <a:r>
              <a:rPr lang="zh-CN" altLang="en-US" sz="4000" b="1" dirty="0" smtClean="0">
                <a:latin typeface="楷体" pitchFamily="49" charset="-122"/>
                <a:ea typeface="楷体" pitchFamily="49" charset="-122"/>
              </a:rPr>
              <a:t>宝钗  树杈</a:t>
            </a:r>
            <a:endParaRPr lang="zh-CN" altLang="en-US" sz="4000" b="1" dirty="0">
              <a:latin typeface="楷体" pitchFamily="49" charset="-122"/>
              <a:ea typeface="楷体" pitchFamily="49" charset="-122"/>
            </a:endParaRPr>
          </a:p>
        </p:txBody>
      </p:sp>
      <p:sp>
        <p:nvSpPr>
          <p:cNvPr id="76" name="TextBox 56"/>
          <p:cNvSpPr txBox="1"/>
          <p:nvPr/>
        </p:nvSpPr>
        <p:spPr>
          <a:xfrm>
            <a:off x="3995936" y="3736072"/>
            <a:ext cx="2501006" cy="707886"/>
          </a:xfrm>
          <a:prstGeom prst="rect">
            <a:avLst/>
          </a:prstGeom>
          <a:noFill/>
        </p:spPr>
        <p:txBody>
          <a:bodyPr wrap="none" rtlCol="0">
            <a:spAutoFit/>
          </a:bodyPr>
          <a:lstStyle/>
          <a:p>
            <a:r>
              <a:rPr lang="zh-CN" altLang="en-US" sz="4000" b="1" dirty="0" smtClean="0">
                <a:latin typeface="楷体" pitchFamily="49" charset="-122"/>
                <a:ea typeface="楷体" pitchFamily="49" charset="-122"/>
              </a:rPr>
              <a:t>宽敞 敝人</a:t>
            </a:r>
            <a:endParaRPr lang="zh-CN" altLang="en-US" sz="4000" b="1" dirty="0">
              <a:latin typeface="楷体" pitchFamily="49" charset="-122"/>
              <a:ea typeface="楷体" pitchFamily="49" charset="-122"/>
            </a:endParaRPr>
          </a:p>
        </p:txBody>
      </p:sp>
      <p:sp>
        <p:nvSpPr>
          <p:cNvPr id="77" name="TextBox 56"/>
          <p:cNvSpPr txBox="1"/>
          <p:nvPr/>
        </p:nvSpPr>
        <p:spPr>
          <a:xfrm>
            <a:off x="4015241" y="2001088"/>
            <a:ext cx="3788217" cy="707886"/>
          </a:xfrm>
          <a:prstGeom prst="rect">
            <a:avLst/>
          </a:prstGeom>
          <a:noFill/>
        </p:spPr>
        <p:txBody>
          <a:bodyPr wrap="none" rtlCol="0">
            <a:spAutoFit/>
          </a:bodyPr>
          <a:lstStyle/>
          <a:p>
            <a:r>
              <a:rPr lang="zh-CN" altLang="en-US" sz="4000" b="1" dirty="0" smtClean="0">
                <a:latin typeface="楷体" pitchFamily="49" charset="-122"/>
                <a:ea typeface="楷体" pitchFamily="49" charset="-122"/>
              </a:rPr>
              <a:t>隐晦 教诲 悔恨</a:t>
            </a:r>
            <a:endParaRPr lang="zh-CN" altLang="en-US" sz="4000" b="1" dirty="0">
              <a:latin typeface="楷体" pitchFamily="49" charset="-122"/>
              <a:ea typeface="楷体" pitchFamily="49" charset="-122"/>
            </a:endParaRPr>
          </a:p>
        </p:txBody>
      </p:sp>
      <p:sp>
        <p:nvSpPr>
          <p:cNvPr id="78" name="TextBox 77"/>
          <p:cNvSpPr txBox="1"/>
          <p:nvPr/>
        </p:nvSpPr>
        <p:spPr>
          <a:xfrm>
            <a:off x="713847" y="446758"/>
            <a:ext cx="1307481" cy="715581"/>
          </a:xfrm>
          <a:prstGeom prst="rect">
            <a:avLst/>
          </a:prstGeom>
          <a:noFill/>
        </p:spPr>
        <p:txBody>
          <a:bodyPr wrap="square" lIns="68580" tIns="34290" rIns="68580" bIns="34290" rtlCol="0">
            <a:spAutoFit/>
          </a:bodyPr>
          <a:lstStyle/>
          <a:p>
            <a:pPr>
              <a:lnSpc>
                <a:spcPct val="150000"/>
              </a:lnSpc>
            </a:pPr>
            <a:r>
              <a:rPr lang="zh-CN" altLang="en-US" sz="2800" smtClean="0">
                <a:solidFill>
                  <a:srgbClr val="FF0000"/>
                </a:solidFill>
                <a:latin typeface="黑体" panose="02010609060101010101" charset="-122"/>
                <a:ea typeface="黑体" panose="02010609060101010101" charset="-122"/>
              </a:rPr>
              <a:t>比一比</a:t>
            </a:r>
            <a:endParaRPr lang="en-US" altLang="zh-CN" sz="4800" b="1" dirty="0" smtClean="0">
              <a:latin typeface="楷体" pitchFamily="49" charset="-122"/>
              <a:ea typeface="楷体" pitchFamily="49" charset="-122"/>
            </a:endParaRPr>
          </a:p>
        </p:txBody>
      </p:sp>
    </p:spTree>
    <p:extLst>
      <p:ext uri="{BB962C8B-B14F-4D97-AF65-F5344CB8AC3E}">
        <p14:creationId xmlns:p14="http://schemas.microsoft.com/office/powerpoint/2010/main" val="41914668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p:cTn id="11" dur="500" fill="hold"/>
                                        <p:tgtEl>
                                          <p:spTgt spid="67"/>
                                        </p:tgtEl>
                                        <p:attrNameLst>
                                          <p:attrName>ppt_w</p:attrName>
                                        </p:attrNameLst>
                                      </p:cBhvr>
                                      <p:tavLst>
                                        <p:tav tm="0">
                                          <p:val>
                                            <p:fltVal val="0"/>
                                          </p:val>
                                        </p:tav>
                                        <p:tav tm="100000">
                                          <p:val>
                                            <p:strVal val="#ppt_w"/>
                                          </p:val>
                                        </p:tav>
                                      </p:tavLst>
                                    </p:anim>
                                    <p:anim calcmode="lin" valueType="num">
                                      <p:cBhvr>
                                        <p:cTn id="12" dur="500" fill="hold"/>
                                        <p:tgtEl>
                                          <p:spTgt spid="67"/>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strVal val="#ppt_h"/>
                                          </p:val>
                                        </p:tav>
                                        <p:tav tm="100000">
                                          <p:val>
                                            <p:strVal val="#ppt_h"/>
                                          </p:val>
                                        </p:tav>
                                      </p:tavLst>
                                    </p:anim>
                                  </p:childTnLst>
                                </p:cTn>
                              </p:par>
                            </p:childTnLst>
                          </p:cTn>
                        </p:par>
                        <p:par>
                          <p:cTn id="23" fill="hold">
                            <p:stCondLst>
                              <p:cond delay="500"/>
                            </p:stCondLst>
                            <p:childTnLst>
                              <p:par>
                                <p:cTn id="24" presetID="17" presetClass="entr" presetSubtype="10" fill="hold" grpId="0" nodeType="afterEffect">
                                  <p:stCondLst>
                                    <p:cond delay="0"/>
                                  </p:stCondLst>
                                  <p:childTnLst>
                                    <p:set>
                                      <p:cBhvr>
                                        <p:cTn id="25" dur="1" fill="hold">
                                          <p:stCondLst>
                                            <p:cond delay="0"/>
                                          </p:stCondLst>
                                        </p:cTn>
                                        <p:tgtEl>
                                          <p:spTgt spid="68"/>
                                        </p:tgtEl>
                                        <p:attrNameLst>
                                          <p:attrName>style.visibility</p:attrName>
                                        </p:attrNameLst>
                                      </p:cBhvr>
                                      <p:to>
                                        <p:strVal val="visible"/>
                                      </p:to>
                                    </p:set>
                                    <p:anim calcmode="lin" valueType="num">
                                      <p:cBhvr>
                                        <p:cTn id="26" dur="500" fill="hold"/>
                                        <p:tgtEl>
                                          <p:spTgt spid="68"/>
                                        </p:tgtEl>
                                        <p:attrNameLst>
                                          <p:attrName>ppt_w</p:attrName>
                                        </p:attrNameLst>
                                      </p:cBhvr>
                                      <p:tavLst>
                                        <p:tav tm="0">
                                          <p:val>
                                            <p:fltVal val="0"/>
                                          </p:val>
                                        </p:tav>
                                        <p:tav tm="100000">
                                          <p:val>
                                            <p:strVal val="#ppt_w"/>
                                          </p:val>
                                        </p:tav>
                                      </p:tavLst>
                                    </p:anim>
                                    <p:anim calcmode="lin" valueType="num">
                                      <p:cBhvr>
                                        <p:cTn id="27" dur="500" fill="hold"/>
                                        <p:tgtEl>
                                          <p:spTgt spid="68"/>
                                        </p:tgtEl>
                                        <p:attrNameLst>
                                          <p:attrName>ppt_h</p:attrName>
                                        </p:attrNameLst>
                                      </p:cBhvr>
                                      <p:tavLst>
                                        <p:tav tm="0">
                                          <p:val>
                                            <p:strVal val="#ppt_h"/>
                                          </p:val>
                                        </p:tav>
                                        <p:tav tm="100000">
                                          <p:val>
                                            <p:strVal val="#ppt_h"/>
                                          </p:val>
                                        </p:tav>
                                      </p:tavLst>
                                    </p:anim>
                                  </p:childTnLst>
                                </p:cTn>
                              </p:par>
                            </p:childTnLst>
                          </p:cTn>
                        </p:par>
                        <p:par>
                          <p:cTn id="28" fill="hold">
                            <p:stCondLst>
                              <p:cond delay="1000"/>
                            </p:stCondLst>
                            <p:childTnLst>
                              <p:par>
                                <p:cTn id="29" presetID="17" presetClass="entr" presetSubtype="10" fill="hold" grpId="0" nodeType="afterEffect">
                                  <p:stCondLst>
                                    <p:cond delay="0"/>
                                  </p:stCondLst>
                                  <p:childTnLst>
                                    <p:set>
                                      <p:cBhvr>
                                        <p:cTn id="30" dur="1" fill="hold">
                                          <p:stCondLst>
                                            <p:cond delay="0"/>
                                          </p:stCondLst>
                                        </p:cTn>
                                        <p:tgtEl>
                                          <p:spTgt spid="69"/>
                                        </p:tgtEl>
                                        <p:attrNameLst>
                                          <p:attrName>style.visibility</p:attrName>
                                        </p:attrNameLst>
                                      </p:cBhvr>
                                      <p:to>
                                        <p:strVal val="visible"/>
                                      </p:to>
                                    </p:set>
                                    <p:anim calcmode="lin" valueType="num">
                                      <p:cBhvr>
                                        <p:cTn id="31" dur="500" fill="hold"/>
                                        <p:tgtEl>
                                          <p:spTgt spid="69"/>
                                        </p:tgtEl>
                                        <p:attrNameLst>
                                          <p:attrName>ppt_w</p:attrName>
                                        </p:attrNameLst>
                                      </p:cBhvr>
                                      <p:tavLst>
                                        <p:tav tm="0">
                                          <p:val>
                                            <p:fltVal val="0"/>
                                          </p:val>
                                        </p:tav>
                                        <p:tav tm="100000">
                                          <p:val>
                                            <p:strVal val="#ppt_w"/>
                                          </p:val>
                                        </p:tav>
                                      </p:tavLst>
                                    </p:anim>
                                    <p:anim calcmode="lin" valueType="num">
                                      <p:cBhvr>
                                        <p:cTn id="32" dur="500" fill="hold"/>
                                        <p:tgtEl>
                                          <p:spTgt spid="69"/>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7" presetClass="entr" presetSubtype="10" fill="hold" grpId="0" nodeType="clickEffect">
                                  <p:stCondLst>
                                    <p:cond delay="0"/>
                                  </p:stCondLst>
                                  <p:childTnLst>
                                    <p:set>
                                      <p:cBhvr>
                                        <p:cTn id="40" dur="1" fill="hold">
                                          <p:stCondLst>
                                            <p:cond delay="0"/>
                                          </p:stCondLst>
                                        </p:cTn>
                                        <p:tgtEl>
                                          <p:spTgt spid="70"/>
                                        </p:tgtEl>
                                        <p:attrNameLst>
                                          <p:attrName>style.visibility</p:attrName>
                                        </p:attrNameLst>
                                      </p:cBhvr>
                                      <p:to>
                                        <p:strVal val="visible"/>
                                      </p:to>
                                    </p:set>
                                    <p:anim calcmode="lin" valueType="num">
                                      <p:cBhvr>
                                        <p:cTn id="41" dur="500" fill="hold"/>
                                        <p:tgtEl>
                                          <p:spTgt spid="70"/>
                                        </p:tgtEl>
                                        <p:attrNameLst>
                                          <p:attrName>ppt_w</p:attrName>
                                        </p:attrNameLst>
                                      </p:cBhvr>
                                      <p:tavLst>
                                        <p:tav tm="0">
                                          <p:val>
                                            <p:fltVal val="0"/>
                                          </p:val>
                                        </p:tav>
                                        <p:tav tm="100000">
                                          <p:val>
                                            <p:strVal val="#ppt_w"/>
                                          </p:val>
                                        </p:tav>
                                      </p:tavLst>
                                    </p:anim>
                                    <p:anim calcmode="lin" valueType="num">
                                      <p:cBhvr>
                                        <p:cTn id="42" dur="500" fill="hold"/>
                                        <p:tgtEl>
                                          <p:spTgt spid="70"/>
                                        </p:tgtEl>
                                        <p:attrNameLst>
                                          <p:attrName>ppt_h</p:attrName>
                                        </p:attrNameLst>
                                      </p:cBhvr>
                                      <p:tavLst>
                                        <p:tav tm="0">
                                          <p:val>
                                            <p:strVal val="#ppt_h"/>
                                          </p:val>
                                        </p:tav>
                                        <p:tav tm="100000">
                                          <p:val>
                                            <p:strVal val="#ppt_h"/>
                                          </p:val>
                                        </p:tav>
                                      </p:tavLst>
                                    </p:anim>
                                  </p:childTnLst>
                                </p:cTn>
                              </p:par>
                            </p:childTnLst>
                          </p:cTn>
                        </p:par>
                        <p:par>
                          <p:cTn id="43" fill="hold">
                            <p:stCondLst>
                              <p:cond delay="500"/>
                            </p:stCondLst>
                            <p:childTnLst>
                              <p:par>
                                <p:cTn id="44" presetID="17" presetClass="entr" presetSubtype="10" fill="hold" grpId="0" nodeType="afterEffect">
                                  <p:stCondLst>
                                    <p:cond delay="0"/>
                                  </p:stCondLst>
                                  <p:childTnLst>
                                    <p:set>
                                      <p:cBhvr>
                                        <p:cTn id="45" dur="1" fill="hold">
                                          <p:stCondLst>
                                            <p:cond delay="0"/>
                                          </p:stCondLst>
                                        </p:cTn>
                                        <p:tgtEl>
                                          <p:spTgt spid="71"/>
                                        </p:tgtEl>
                                        <p:attrNameLst>
                                          <p:attrName>style.visibility</p:attrName>
                                        </p:attrNameLst>
                                      </p:cBhvr>
                                      <p:to>
                                        <p:strVal val="visible"/>
                                      </p:to>
                                    </p:set>
                                    <p:anim calcmode="lin" valueType="num">
                                      <p:cBhvr>
                                        <p:cTn id="46" dur="500" fill="hold"/>
                                        <p:tgtEl>
                                          <p:spTgt spid="71"/>
                                        </p:tgtEl>
                                        <p:attrNameLst>
                                          <p:attrName>ppt_w</p:attrName>
                                        </p:attrNameLst>
                                      </p:cBhvr>
                                      <p:tavLst>
                                        <p:tav tm="0">
                                          <p:val>
                                            <p:fltVal val="0"/>
                                          </p:val>
                                        </p:tav>
                                        <p:tav tm="100000">
                                          <p:val>
                                            <p:strVal val="#ppt_w"/>
                                          </p:val>
                                        </p:tav>
                                      </p:tavLst>
                                    </p:anim>
                                    <p:anim calcmode="lin" valueType="num">
                                      <p:cBhvr>
                                        <p:cTn id="47" dur="500" fill="hold"/>
                                        <p:tgtEl>
                                          <p:spTgt spid="71"/>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75"/>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7" presetClass="entr" presetSubtype="10" fill="hold" grpId="0" nodeType="clickEffect">
                                  <p:stCondLst>
                                    <p:cond delay="0"/>
                                  </p:stCondLst>
                                  <p:childTnLst>
                                    <p:set>
                                      <p:cBhvr>
                                        <p:cTn id="55" dur="1" fill="hold">
                                          <p:stCondLst>
                                            <p:cond delay="0"/>
                                          </p:stCondLst>
                                        </p:cTn>
                                        <p:tgtEl>
                                          <p:spTgt spid="72"/>
                                        </p:tgtEl>
                                        <p:attrNameLst>
                                          <p:attrName>style.visibility</p:attrName>
                                        </p:attrNameLst>
                                      </p:cBhvr>
                                      <p:to>
                                        <p:strVal val="visible"/>
                                      </p:to>
                                    </p:set>
                                    <p:anim calcmode="lin" valueType="num">
                                      <p:cBhvr>
                                        <p:cTn id="56" dur="500" fill="hold"/>
                                        <p:tgtEl>
                                          <p:spTgt spid="72"/>
                                        </p:tgtEl>
                                        <p:attrNameLst>
                                          <p:attrName>ppt_w</p:attrName>
                                        </p:attrNameLst>
                                      </p:cBhvr>
                                      <p:tavLst>
                                        <p:tav tm="0">
                                          <p:val>
                                            <p:fltVal val="0"/>
                                          </p:val>
                                        </p:tav>
                                        <p:tav tm="100000">
                                          <p:val>
                                            <p:strVal val="#ppt_w"/>
                                          </p:val>
                                        </p:tav>
                                      </p:tavLst>
                                    </p:anim>
                                    <p:anim calcmode="lin" valueType="num">
                                      <p:cBhvr>
                                        <p:cTn id="57" dur="500" fill="hold"/>
                                        <p:tgtEl>
                                          <p:spTgt spid="72"/>
                                        </p:tgtEl>
                                        <p:attrNameLst>
                                          <p:attrName>ppt_h</p:attrName>
                                        </p:attrNameLst>
                                      </p:cBhvr>
                                      <p:tavLst>
                                        <p:tav tm="0">
                                          <p:val>
                                            <p:strVal val="#ppt_h"/>
                                          </p:val>
                                        </p:tav>
                                        <p:tav tm="100000">
                                          <p:val>
                                            <p:strVal val="#ppt_h"/>
                                          </p:val>
                                        </p:tav>
                                      </p:tavLst>
                                    </p:anim>
                                  </p:childTnLst>
                                </p:cTn>
                              </p:par>
                            </p:childTnLst>
                          </p:cTn>
                        </p:par>
                        <p:par>
                          <p:cTn id="58" fill="hold">
                            <p:stCondLst>
                              <p:cond delay="500"/>
                            </p:stCondLst>
                            <p:childTnLst>
                              <p:par>
                                <p:cTn id="59" presetID="17" presetClass="entr" presetSubtype="10" fill="hold" grpId="0" nodeType="afterEffect">
                                  <p:stCondLst>
                                    <p:cond delay="0"/>
                                  </p:stCondLst>
                                  <p:childTnLst>
                                    <p:set>
                                      <p:cBhvr>
                                        <p:cTn id="60" dur="1" fill="hold">
                                          <p:stCondLst>
                                            <p:cond delay="0"/>
                                          </p:stCondLst>
                                        </p:cTn>
                                        <p:tgtEl>
                                          <p:spTgt spid="73"/>
                                        </p:tgtEl>
                                        <p:attrNameLst>
                                          <p:attrName>style.visibility</p:attrName>
                                        </p:attrNameLst>
                                      </p:cBhvr>
                                      <p:to>
                                        <p:strVal val="visible"/>
                                      </p:to>
                                    </p:set>
                                    <p:anim calcmode="lin" valueType="num">
                                      <p:cBhvr>
                                        <p:cTn id="61" dur="500" fill="hold"/>
                                        <p:tgtEl>
                                          <p:spTgt spid="73"/>
                                        </p:tgtEl>
                                        <p:attrNameLst>
                                          <p:attrName>ppt_w</p:attrName>
                                        </p:attrNameLst>
                                      </p:cBhvr>
                                      <p:tavLst>
                                        <p:tav tm="0">
                                          <p:val>
                                            <p:fltVal val="0"/>
                                          </p:val>
                                        </p:tav>
                                        <p:tav tm="100000">
                                          <p:val>
                                            <p:strVal val="#ppt_w"/>
                                          </p:val>
                                        </p:tav>
                                      </p:tavLst>
                                    </p:anim>
                                    <p:anim calcmode="lin" valueType="num">
                                      <p:cBhvr>
                                        <p:cTn id="62" dur="500" fill="hold"/>
                                        <p:tgtEl>
                                          <p:spTgt spid="73"/>
                                        </p:tgtEl>
                                        <p:attrNameLst>
                                          <p:attrName>ppt_h</p:attrName>
                                        </p:attrNameLst>
                                      </p:cBhvr>
                                      <p:tavLst>
                                        <p:tav tm="0">
                                          <p:val>
                                            <p:strVal val="#ppt_h"/>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P spid="69" grpId="0"/>
      <p:bldP spid="70" grpId="0"/>
      <p:bldP spid="71" grpId="0"/>
      <p:bldP spid="72" grpId="0"/>
      <p:bldP spid="73" grpId="0"/>
      <p:bldP spid="74" grpId="0"/>
      <p:bldP spid="75" grpId="0"/>
      <p:bldP spid="76" grpId="0"/>
      <p:bldP spid="7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226340" y="1"/>
            <a:ext cx="6917661"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51207" y="1602361"/>
            <a:ext cx="1828505" cy="1930337"/>
          </a:xfrm>
          <a:prstGeom prst="rect">
            <a:avLst/>
          </a:prstGeom>
        </p:spPr>
        <p:txBody>
          <a:bodyPr wrap="square">
            <a:spAutoFit/>
          </a:bodyPr>
          <a:lstStyle/>
          <a:p>
            <a:pPr>
              <a:lnSpc>
                <a:spcPct val="150000"/>
              </a:lnSpc>
            </a:pPr>
            <a:r>
              <a:rPr lang="zh-CN" altLang="en-US" sz="2800" b="1" dirty="0" smtClean="0">
                <a:solidFill>
                  <a:srgbClr val="0000FF"/>
                </a:solidFill>
                <a:latin typeface="黑体" pitchFamily="49" charset="-122"/>
                <a:ea typeface="黑体" pitchFamily="49" charset="-122"/>
              </a:rPr>
              <a:t>   你能在图中找出宝玉吗？</a:t>
            </a:r>
          </a:p>
        </p:txBody>
      </p:sp>
      <p:sp>
        <p:nvSpPr>
          <p:cNvPr id="2" name="椭圆 1"/>
          <p:cNvSpPr/>
          <p:nvPr/>
        </p:nvSpPr>
        <p:spPr>
          <a:xfrm>
            <a:off x="6156176" y="3075806"/>
            <a:ext cx="360040" cy="1296144"/>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352965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1203598"/>
            <a:ext cx="2018481" cy="2948565"/>
          </a:xfrm>
          <a:prstGeom prst="rect">
            <a:avLst/>
          </a:prstGeom>
        </p:spPr>
      </p:pic>
      <p:sp>
        <p:nvSpPr>
          <p:cNvPr id="8" name="矩形 7"/>
          <p:cNvSpPr/>
          <p:nvPr/>
        </p:nvSpPr>
        <p:spPr>
          <a:xfrm>
            <a:off x="2703955" y="969720"/>
            <a:ext cx="5184576" cy="3416320"/>
          </a:xfrm>
          <a:prstGeom prst="rect">
            <a:avLst/>
          </a:prstGeom>
        </p:spPr>
        <p:txBody>
          <a:bodyPr wrap="square">
            <a:spAutoFit/>
          </a:bodyPr>
          <a:lstStyle/>
          <a:p>
            <a:pPr>
              <a:lnSpc>
                <a:spcPct val="150000"/>
              </a:lnSpc>
            </a:pPr>
            <a:r>
              <a:rPr lang="en-US" altLang="zh-CN" sz="3600" b="1" dirty="0" smtClean="0">
                <a:solidFill>
                  <a:srgbClr val="FF0000"/>
                </a:solidFill>
                <a:latin typeface="黑体" pitchFamily="49" charset="-122"/>
                <a:ea typeface="黑体" pitchFamily="49" charset="-122"/>
              </a:rPr>
              <a:t>    </a:t>
            </a:r>
            <a:r>
              <a:rPr lang="zh-CN" altLang="en-US" sz="3600" b="1" dirty="0" smtClean="0">
                <a:latin typeface="黑体" pitchFamily="49" charset="-122"/>
                <a:ea typeface="黑体" pitchFamily="49" charset="-122"/>
              </a:rPr>
              <a:t>默读</a:t>
            </a:r>
            <a:r>
              <a:rPr lang="zh-CN" altLang="en-US" sz="3600" b="1" dirty="0">
                <a:latin typeface="黑体" pitchFamily="49" charset="-122"/>
                <a:ea typeface="黑体" pitchFamily="49" charset="-122"/>
              </a:rPr>
              <a:t>课文，找出描写宝玉的相关内容，再结合相关语句</a:t>
            </a:r>
            <a:r>
              <a:rPr lang="zh-CN" altLang="en-US" sz="3600" b="1" dirty="0" smtClean="0">
                <a:latin typeface="黑体" pitchFamily="49" charset="-122"/>
                <a:ea typeface="黑体" pitchFamily="49" charset="-122"/>
              </a:rPr>
              <a:t>谈谈你对</a:t>
            </a:r>
            <a:r>
              <a:rPr lang="zh-CN" altLang="en-US" sz="3600" b="1" dirty="0">
                <a:latin typeface="黑体" pitchFamily="49" charset="-122"/>
                <a:ea typeface="黑体" pitchFamily="49" charset="-122"/>
              </a:rPr>
              <a:t>宝玉的印象。</a:t>
            </a:r>
            <a:endParaRPr lang="zh-CN" altLang="en-US" sz="3600" b="1" dirty="0" smtClean="0">
              <a:solidFill>
                <a:schemeClr val="tx1"/>
              </a:solidFill>
              <a:latin typeface="黑体" pitchFamily="49" charset="-122"/>
              <a:ea typeface="黑体" pitchFamily="49" charset="-122"/>
            </a:endParaRPr>
          </a:p>
        </p:txBody>
      </p:sp>
      <p:grpSp>
        <p:nvGrpSpPr>
          <p:cNvPr id="9" name="组合 8"/>
          <p:cNvGrpSpPr/>
          <p:nvPr/>
        </p:nvGrpSpPr>
        <p:grpSpPr>
          <a:xfrm>
            <a:off x="161889" y="483518"/>
            <a:ext cx="2319582" cy="561692"/>
            <a:chOff x="236194" y="411510"/>
            <a:chExt cx="2319582" cy="561692"/>
          </a:xfrm>
        </p:grpSpPr>
        <p:sp>
          <p:nvSpPr>
            <p:cNvPr id="10"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互动课堂</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194" y="464186"/>
              <a:ext cx="366861" cy="456339"/>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3568" y="771550"/>
            <a:ext cx="7597140" cy="1754326"/>
          </a:xfrm>
          <a:prstGeom prst="rect">
            <a:avLst/>
          </a:prstGeom>
          <a:noFill/>
        </p:spPr>
        <p:txBody>
          <a:bodyPr wrap="square" rtlCol="0" anchor="t">
            <a:spAutoFit/>
          </a:bodyPr>
          <a:lstStyle/>
          <a:p>
            <a:pPr algn="l"/>
            <a:r>
              <a:rPr lang="en-US" sz="3600" b="1" dirty="0" smtClean="0">
                <a:latin typeface="楷体" panose="02010609060101010101" pitchFamily="49" charset="-122"/>
                <a:ea typeface="楷体" panose="02010609060101010101" pitchFamily="49" charset="-122"/>
                <a:sym typeface="+mn-ea"/>
              </a:rPr>
              <a:t>    </a:t>
            </a:r>
            <a:r>
              <a:rPr sz="3600" b="1" dirty="0" err="1" smtClean="0">
                <a:solidFill>
                  <a:srgbClr val="FF0000"/>
                </a:solidFill>
                <a:latin typeface="楷体" panose="02010609060101010101" pitchFamily="49" charset="-122"/>
                <a:ea typeface="楷体" panose="02010609060101010101" pitchFamily="49" charset="-122"/>
                <a:sym typeface="+mn-ea"/>
              </a:rPr>
              <a:t>宝玉</a:t>
            </a:r>
            <a:r>
              <a:rPr lang="zh-CN" altLang="en-US" sz="3600" b="1" dirty="0">
                <a:latin typeface="楷体" panose="02010609060101010101" pitchFamily="49" charset="-122"/>
                <a:ea typeface="楷体" panose="02010609060101010101" pitchFamily="49" charset="-122"/>
                <a:sym typeface="+mn-ea"/>
              </a:rPr>
              <a:t>笑道</a:t>
            </a:r>
            <a:r>
              <a:rPr sz="3600" b="1" dirty="0" smtClean="0">
                <a:latin typeface="楷体" panose="02010609060101010101" pitchFamily="49" charset="-122"/>
                <a:ea typeface="楷体" panose="02010609060101010101" pitchFamily="49" charset="-122"/>
                <a:sym typeface="+mn-ea"/>
              </a:rPr>
              <a:t>：“</a:t>
            </a:r>
            <a:r>
              <a:rPr sz="3600" b="1" dirty="0" err="1" smtClean="0">
                <a:latin typeface="楷体" panose="02010609060101010101" pitchFamily="49" charset="-122"/>
                <a:ea typeface="楷体" panose="02010609060101010101" pitchFamily="49" charset="-122"/>
                <a:sym typeface="+mn-ea"/>
              </a:rPr>
              <a:t>我认</a:t>
            </a:r>
            <a:r>
              <a:rPr lang="zh-CN" altLang="en-US" sz="3600" b="1" dirty="0" smtClean="0">
                <a:latin typeface="楷体" panose="02010609060101010101" pitchFamily="49" charset="-122"/>
                <a:ea typeface="楷体" panose="02010609060101010101" pitchFamily="49" charset="-122"/>
                <a:sym typeface="+mn-ea"/>
              </a:rPr>
              <a:t>得</a:t>
            </a:r>
            <a:r>
              <a:rPr sz="3600" b="1" dirty="0" err="1" smtClean="0">
                <a:latin typeface="楷体" panose="02010609060101010101" pitchFamily="49" charset="-122"/>
                <a:ea typeface="楷体" panose="02010609060101010101" pitchFamily="49" charset="-122"/>
                <a:sym typeface="+mn-ea"/>
              </a:rPr>
              <a:t>这风筝，这是大老爷那院里</a:t>
            </a:r>
            <a:r>
              <a:rPr lang="zh-CN" altLang="en-US" sz="3600" b="1" dirty="0" smtClean="0">
                <a:latin typeface="楷体" panose="02010609060101010101" pitchFamily="49" charset="-122"/>
                <a:ea typeface="楷体" panose="02010609060101010101" pitchFamily="49" charset="-122"/>
                <a:sym typeface="+mn-ea"/>
              </a:rPr>
              <a:t>嫣红</a:t>
            </a:r>
            <a:r>
              <a:rPr sz="3600" b="1" dirty="0" err="1" smtClean="0">
                <a:latin typeface="楷体" panose="02010609060101010101" pitchFamily="49" charset="-122"/>
                <a:ea typeface="楷体" panose="02010609060101010101" pitchFamily="49" charset="-122"/>
                <a:sym typeface="+mn-ea"/>
              </a:rPr>
              <a:t>姑娘</a:t>
            </a:r>
            <a:r>
              <a:rPr lang="zh-CN" altLang="en-US" sz="3600" b="1" dirty="0" smtClean="0">
                <a:latin typeface="楷体" panose="02010609060101010101" pitchFamily="49" charset="-122"/>
                <a:ea typeface="楷体" panose="02010609060101010101" pitchFamily="49" charset="-122"/>
                <a:sym typeface="+mn-ea"/>
              </a:rPr>
              <a:t>放</a:t>
            </a:r>
            <a:r>
              <a:rPr sz="3600" b="1" dirty="0" smtClean="0">
                <a:latin typeface="楷体" panose="02010609060101010101" pitchFamily="49" charset="-122"/>
                <a:ea typeface="楷体" panose="02010609060101010101" pitchFamily="49" charset="-122"/>
                <a:sym typeface="+mn-ea"/>
              </a:rPr>
              <a:t>的</a:t>
            </a:r>
            <a:r>
              <a:rPr lang="zh-CN" altLang="en-US" sz="3600" b="1" dirty="0">
                <a:latin typeface="楷体" panose="02010609060101010101" pitchFamily="49" charset="-122"/>
                <a:ea typeface="楷体" panose="02010609060101010101" pitchFamily="49" charset="-122"/>
                <a:sym typeface="+mn-ea"/>
              </a:rPr>
              <a:t>。</a:t>
            </a:r>
            <a:r>
              <a:rPr sz="3600" b="1" dirty="0" err="1" smtClean="0">
                <a:latin typeface="楷体" panose="02010609060101010101" pitchFamily="49" charset="-122"/>
                <a:ea typeface="楷体" panose="02010609060101010101" pitchFamily="49" charset="-122"/>
                <a:sym typeface="+mn-ea"/>
              </a:rPr>
              <a:t>拿下来给</a:t>
            </a:r>
            <a:r>
              <a:rPr lang="zh-CN" altLang="en-US" sz="3600" b="1" dirty="0" smtClean="0">
                <a:latin typeface="楷体" panose="02010609060101010101" pitchFamily="49" charset="-122"/>
                <a:ea typeface="楷体" panose="02010609060101010101" pitchFamily="49" charset="-122"/>
                <a:sym typeface="+mn-ea"/>
              </a:rPr>
              <a:t>他</a:t>
            </a:r>
            <a:r>
              <a:rPr sz="3600" b="1" dirty="0" smtClean="0">
                <a:latin typeface="楷体" panose="02010609060101010101" pitchFamily="49" charset="-122"/>
                <a:ea typeface="楷体" panose="02010609060101010101" pitchFamily="49" charset="-122"/>
                <a:sym typeface="+mn-ea"/>
              </a:rPr>
              <a:t>送</a:t>
            </a:r>
            <a:r>
              <a:rPr lang="zh-CN" altLang="en-US" sz="3600" b="1" dirty="0" smtClean="0">
                <a:latin typeface="楷体" panose="02010609060101010101" pitchFamily="49" charset="-122"/>
                <a:ea typeface="楷体" panose="02010609060101010101" pitchFamily="49" charset="-122"/>
                <a:sym typeface="+mn-ea"/>
              </a:rPr>
              <a:t>过</a:t>
            </a:r>
            <a:r>
              <a:rPr sz="3600" b="1" dirty="0" smtClean="0">
                <a:latin typeface="楷体" panose="02010609060101010101" pitchFamily="49" charset="-122"/>
                <a:ea typeface="楷体" panose="02010609060101010101" pitchFamily="49" charset="-122"/>
                <a:sym typeface="+mn-ea"/>
              </a:rPr>
              <a:t>去</a:t>
            </a:r>
            <a:r>
              <a:rPr lang="zh-CN" altLang="en-US" sz="3600" b="1" dirty="0" smtClean="0">
                <a:latin typeface="楷体" panose="02010609060101010101" pitchFamily="49" charset="-122"/>
                <a:ea typeface="楷体" panose="02010609060101010101" pitchFamily="49" charset="-122"/>
                <a:sym typeface="+mn-ea"/>
              </a:rPr>
              <a:t>罢</a:t>
            </a:r>
            <a:r>
              <a:rPr sz="3600" b="1" dirty="0" smtClean="0">
                <a:latin typeface="楷体" panose="02010609060101010101" pitchFamily="49" charset="-122"/>
                <a:ea typeface="楷体" panose="02010609060101010101" pitchFamily="49" charset="-122"/>
                <a:sym typeface="+mn-ea"/>
              </a:rPr>
              <a:t>。”</a:t>
            </a:r>
          </a:p>
        </p:txBody>
      </p:sp>
      <p:sp>
        <p:nvSpPr>
          <p:cNvPr id="8" name="文本框 6"/>
          <p:cNvSpPr txBox="1"/>
          <p:nvPr/>
        </p:nvSpPr>
        <p:spPr>
          <a:xfrm>
            <a:off x="881442" y="2859782"/>
            <a:ext cx="3762566" cy="1569660"/>
          </a:xfrm>
          <a:prstGeom prst="rect">
            <a:avLst/>
          </a:prstGeom>
          <a:noFill/>
        </p:spPr>
        <p:txBody>
          <a:bodyPr wrap="square" rtlCol="0" anchor="t">
            <a:spAutoFit/>
          </a:bodyPr>
          <a:lstStyle/>
          <a:p>
            <a:pPr lvl="0"/>
            <a:r>
              <a:rPr kumimoji="1" lang="zh-CN" altLang="en-US" sz="3200" b="1" dirty="0" smtClean="0">
                <a:solidFill>
                  <a:srgbClr val="0000FF"/>
                </a:solidFill>
                <a:latin typeface="宋体" panose="02010600030101010101" pitchFamily="2" charset="-122"/>
                <a:ea typeface="宋体" panose="02010600030101010101" pitchFamily="2" charset="-122"/>
              </a:rPr>
              <a:t>    拾</a:t>
            </a:r>
            <a:r>
              <a:rPr kumimoji="1" lang="zh-CN" altLang="en-US" sz="3200" b="1" dirty="0">
                <a:solidFill>
                  <a:srgbClr val="0000FF"/>
                </a:solidFill>
                <a:latin typeface="宋体" panose="02010600030101010101" pitchFamily="2" charset="-122"/>
                <a:ea typeface="宋体" panose="02010600030101010101" pitchFamily="2" charset="-122"/>
              </a:rPr>
              <a:t>到嫣红风筝时立刻让人拿下来</a:t>
            </a:r>
            <a:r>
              <a:rPr kumimoji="1" lang="zh-CN" altLang="en-US" sz="3200" b="1" dirty="0" smtClean="0">
                <a:solidFill>
                  <a:srgbClr val="0000FF"/>
                </a:solidFill>
                <a:latin typeface="宋体" panose="02010600030101010101" pitchFamily="2" charset="-122"/>
                <a:ea typeface="宋体" panose="02010600030101010101" pitchFamily="2" charset="-122"/>
              </a:rPr>
              <a:t>给送回去。</a:t>
            </a:r>
            <a:endParaRPr kumimoji="1" lang="zh-CN" altLang="en-US" sz="3200" b="1" dirty="0">
              <a:solidFill>
                <a:srgbClr val="0000FF"/>
              </a:solidFill>
              <a:latin typeface="宋体" panose="02010600030101010101" pitchFamily="2" charset="-122"/>
              <a:ea typeface="宋体" panose="02010600030101010101" pitchFamily="2" charset="-122"/>
            </a:endParaRPr>
          </a:p>
        </p:txBody>
      </p:sp>
      <p:sp>
        <p:nvSpPr>
          <p:cNvPr id="4" name="矩形 3"/>
          <p:cNvSpPr/>
          <p:nvPr/>
        </p:nvSpPr>
        <p:spPr>
          <a:xfrm>
            <a:off x="5724127" y="3068458"/>
            <a:ext cx="2448106" cy="769441"/>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kumimoji="1" lang="zh-CN" altLang="en-US" sz="4400" b="1" dirty="0">
                <a:solidFill>
                  <a:schemeClr val="bg1"/>
                </a:solidFill>
                <a:latin typeface="宋体" panose="02010600030101010101" pitchFamily="2" charset="-122"/>
                <a:ea typeface="宋体" panose="02010600030101010101" pitchFamily="2" charset="-122"/>
              </a:rPr>
              <a:t>心肠很好</a:t>
            </a:r>
            <a:endParaRPr lang="zh-CN" altLang="en-US" sz="2000" dirty="0">
              <a:solidFill>
                <a:schemeClr val="bg1"/>
              </a:solidFill>
            </a:endParaRPr>
          </a:p>
        </p:txBody>
      </p:sp>
      <p:sp>
        <p:nvSpPr>
          <p:cNvPr id="5" name="右箭头 4"/>
          <p:cNvSpPr/>
          <p:nvPr/>
        </p:nvSpPr>
        <p:spPr>
          <a:xfrm>
            <a:off x="4677931" y="3077169"/>
            <a:ext cx="792088" cy="576064"/>
          </a:xfrm>
          <a:prstGeom prst="rightArrow">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3"/>
          <p:cNvSpPr txBox="1">
            <a:spLocks noChangeArrowheads="1"/>
          </p:cNvSpPr>
          <p:nvPr/>
        </p:nvSpPr>
        <p:spPr bwMode="auto">
          <a:xfrm>
            <a:off x="341408" y="483518"/>
            <a:ext cx="862308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50000"/>
              </a:spcBef>
            </a:pPr>
            <a:r>
              <a:rPr lang="zh-CN" altLang="en-US" sz="3000" b="1" dirty="0">
                <a:solidFill>
                  <a:srgbClr val="0000CC"/>
                </a:solidFill>
              </a:rPr>
              <a:t>　　</a:t>
            </a:r>
            <a:r>
              <a:rPr lang="zh-CN" altLang="en-US" sz="3000" b="1" dirty="0" smtClean="0">
                <a:latin typeface="楷体" panose="02010609060101010101" pitchFamily="49" charset="-122"/>
                <a:ea typeface="楷体" panose="02010609060101010101" pitchFamily="49" charset="-122"/>
              </a:rPr>
              <a:t>小丫头</a:t>
            </a:r>
            <a:r>
              <a:rPr lang="en-US" altLang="zh-CN" sz="3000" b="1" dirty="0" smtClean="0">
                <a:latin typeface="楷体" panose="02010609060101010101" pitchFamily="49" charset="-122"/>
                <a:ea typeface="楷体" panose="02010609060101010101" pitchFamily="49" charset="-122"/>
              </a:rPr>
              <a:t>……</a:t>
            </a:r>
            <a:r>
              <a:rPr lang="zh-CN" altLang="en-US" sz="3000" b="1" dirty="0" smtClean="0">
                <a:latin typeface="楷体" panose="02010609060101010101" pitchFamily="49" charset="-122"/>
                <a:ea typeface="楷体" panose="02010609060101010101" pitchFamily="49" charset="-122"/>
              </a:rPr>
              <a:t>笑</a:t>
            </a:r>
            <a:r>
              <a:rPr lang="zh-CN" altLang="en-US" sz="3000" b="1" dirty="0">
                <a:latin typeface="楷体" panose="02010609060101010101" pitchFamily="49" charset="-122"/>
                <a:ea typeface="楷体" panose="02010609060101010101" pitchFamily="49" charset="-122"/>
              </a:rPr>
              <a:t>道：“晴雯姑娘昨儿</a:t>
            </a:r>
            <a:r>
              <a:rPr lang="zh-CN" altLang="en-US" sz="3000" b="1" dirty="0" smtClean="0">
                <a:latin typeface="楷体" panose="02010609060101010101" pitchFamily="49" charset="-122"/>
                <a:ea typeface="楷体" panose="02010609060101010101" pitchFamily="49" charset="-122"/>
              </a:rPr>
              <a:t>放走了。</a:t>
            </a:r>
            <a:r>
              <a:rPr lang="zh-CN" altLang="en-US" sz="3000" b="1" dirty="0">
                <a:latin typeface="楷体" panose="02010609060101010101" pitchFamily="49" charset="-122"/>
                <a:ea typeface="楷体" panose="02010609060101010101" pitchFamily="49" charset="-122"/>
              </a:rPr>
              <a:t>” </a:t>
            </a:r>
            <a:r>
              <a:rPr lang="en-US" altLang="zh-CN" sz="3000" b="1" dirty="0">
                <a:latin typeface="楷体" panose="02010609060101010101" pitchFamily="49" charset="-122"/>
                <a:ea typeface="楷体" panose="02010609060101010101" pitchFamily="49" charset="-122"/>
              </a:rPr>
              <a:t>……</a:t>
            </a:r>
            <a:r>
              <a:rPr lang="zh-CN" altLang="en-US" sz="3000" b="1" dirty="0" smtClean="0">
                <a:latin typeface="楷体" panose="02010609060101010101" pitchFamily="49" charset="-122"/>
                <a:ea typeface="楷体" panose="02010609060101010101" pitchFamily="49" charset="-122"/>
              </a:rPr>
              <a:t>宝玉</a:t>
            </a:r>
            <a:r>
              <a:rPr lang="zh-CN" altLang="en-US" sz="3000" b="1" dirty="0">
                <a:latin typeface="楷体" panose="02010609060101010101" pitchFamily="49" charset="-122"/>
                <a:ea typeface="楷体" panose="02010609060101010101" pitchFamily="49" charset="-122"/>
              </a:rPr>
              <a:t>道：“再</a:t>
            </a:r>
            <a:r>
              <a:rPr lang="zh-CN" altLang="en-US" sz="3000" b="1" dirty="0" smtClean="0">
                <a:latin typeface="楷体" panose="02010609060101010101" pitchFamily="49" charset="-122"/>
                <a:ea typeface="楷体" panose="02010609060101010101" pitchFamily="49" charset="-122"/>
              </a:rPr>
              <a:t>把大</a:t>
            </a:r>
            <a:r>
              <a:rPr lang="zh-CN" altLang="en-US" sz="3000" b="1" dirty="0">
                <a:latin typeface="楷体" panose="02010609060101010101" pitchFamily="49" charset="-122"/>
                <a:ea typeface="楷体" panose="02010609060101010101" pitchFamily="49" charset="-122"/>
              </a:rPr>
              <a:t>螃蟹拿来罢。 ”丫头去</a:t>
            </a:r>
            <a:r>
              <a:rPr lang="zh-CN" altLang="en-US" sz="3000" b="1" dirty="0" smtClean="0">
                <a:latin typeface="楷体" panose="02010609060101010101" pitchFamily="49" charset="-122"/>
                <a:ea typeface="楷体" panose="02010609060101010101" pitchFamily="49" charset="-122"/>
              </a:rPr>
              <a:t>了</a:t>
            </a:r>
            <a:r>
              <a:rPr lang="en-US" altLang="zh-CN" sz="3000" b="1" dirty="0" smtClean="0">
                <a:latin typeface="楷体" panose="02010609060101010101" pitchFamily="49" charset="-122"/>
                <a:ea typeface="楷体" panose="02010609060101010101" pitchFamily="49" charset="-122"/>
              </a:rPr>
              <a:t>……</a:t>
            </a:r>
            <a:r>
              <a:rPr lang="zh-CN" altLang="en-US" sz="3000" b="1" dirty="0" smtClean="0">
                <a:latin typeface="楷体" panose="02010609060101010101" pitchFamily="49" charset="-122"/>
                <a:ea typeface="楷体" panose="02010609060101010101" pitchFamily="49" charset="-122"/>
              </a:rPr>
              <a:t>回</a:t>
            </a:r>
            <a:r>
              <a:rPr lang="zh-CN" altLang="en-US" sz="3000" b="1" dirty="0">
                <a:latin typeface="楷体" panose="02010609060101010101" pitchFamily="49" charset="-122"/>
                <a:ea typeface="楷体" panose="02010609060101010101" pitchFamily="49" charset="-122"/>
              </a:rPr>
              <a:t>说：“袭姑娘</a:t>
            </a:r>
            <a:r>
              <a:rPr lang="zh-CN" altLang="en-US" sz="3000" b="1" dirty="0" smtClean="0">
                <a:latin typeface="楷体" panose="02010609060101010101" pitchFamily="49" charset="-122"/>
                <a:ea typeface="楷体" panose="02010609060101010101" pitchFamily="49" charset="-122"/>
              </a:rPr>
              <a:t>说：昨儿</a:t>
            </a:r>
            <a:r>
              <a:rPr lang="zh-CN" altLang="en-US" sz="3000" b="1" dirty="0">
                <a:latin typeface="楷体" panose="02010609060101010101" pitchFamily="49" charset="-122"/>
                <a:ea typeface="楷体" panose="02010609060101010101" pitchFamily="49" charset="-122"/>
              </a:rPr>
              <a:t>把螃蟹给了三爷了，这一个是林大娘才送来的，放这一个罢。”宝玉细看了一回，只见这美人做的十分精致，心中欢喜，便叫：“放起来！”</a:t>
            </a:r>
          </a:p>
        </p:txBody>
      </p:sp>
      <p:sp>
        <p:nvSpPr>
          <p:cNvPr id="15" name="矩形 14"/>
          <p:cNvSpPr>
            <a:spLocks noChangeArrowheads="1"/>
          </p:cNvSpPr>
          <p:nvPr/>
        </p:nvSpPr>
        <p:spPr bwMode="auto">
          <a:xfrm>
            <a:off x="251520" y="3378354"/>
            <a:ext cx="417646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0000FF"/>
                </a:solidFill>
              </a:rPr>
              <a:t>        宝玉虽然是大观园中的二爷，却没有什么架子。</a:t>
            </a:r>
            <a:endParaRPr lang="zh-CN" altLang="en-US" sz="3200" b="1" dirty="0">
              <a:solidFill>
                <a:srgbClr val="0000FF"/>
              </a:solidFill>
            </a:endParaRPr>
          </a:p>
        </p:txBody>
      </p:sp>
      <p:sp>
        <p:nvSpPr>
          <p:cNvPr id="4" name="矩形 3"/>
          <p:cNvSpPr/>
          <p:nvPr/>
        </p:nvSpPr>
        <p:spPr>
          <a:xfrm>
            <a:off x="5436096" y="3345840"/>
            <a:ext cx="3096344" cy="1077218"/>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zh-CN" altLang="en-US" sz="3200" b="1" dirty="0" smtClean="0">
                <a:solidFill>
                  <a:schemeClr val="bg1"/>
                </a:solidFill>
                <a:latin typeface="Calibri" panose="020F0502020204030204" pitchFamily="34" charset="0"/>
                <a:ea typeface="宋体" panose="02010600030101010101" pitchFamily="2" charset="-122"/>
              </a:rPr>
              <a:t>性格</a:t>
            </a:r>
            <a:r>
              <a:rPr lang="zh-CN" altLang="en-US" sz="3200" b="1" dirty="0">
                <a:solidFill>
                  <a:schemeClr val="bg1"/>
                </a:solidFill>
                <a:latin typeface="Calibri" panose="020F0502020204030204" pitchFamily="34" charset="0"/>
                <a:ea typeface="宋体" panose="02010600030101010101" pitchFamily="2" charset="-122"/>
              </a:rPr>
              <a:t>随和，待人宽厚，</a:t>
            </a:r>
            <a:r>
              <a:rPr lang="zh-CN" altLang="en-US" sz="3200" b="1" dirty="0" smtClean="0">
                <a:solidFill>
                  <a:schemeClr val="bg1"/>
                </a:solidFill>
                <a:latin typeface="Calibri" panose="020F0502020204030204" pitchFamily="34" charset="0"/>
                <a:ea typeface="宋体" panose="02010600030101010101" pitchFamily="2" charset="-122"/>
              </a:rPr>
              <a:t>易相处</a:t>
            </a:r>
            <a:endParaRPr lang="zh-CN" altLang="en-US" sz="3200" b="1" dirty="0">
              <a:solidFill>
                <a:schemeClr val="bg1"/>
              </a:solidFill>
              <a:latin typeface="Calibri" panose="020F0502020204030204" pitchFamily="34" charset="0"/>
              <a:ea typeface="宋体" panose="02010600030101010101" pitchFamily="2" charset="-122"/>
            </a:endParaRPr>
          </a:p>
        </p:txBody>
      </p:sp>
      <p:sp>
        <p:nvSpPr>
          <p:cNvPr id="13" name="右箭头 12"/>
          <p:cNvSpPr/>
          <p:nvPr/>
        </p:nvSpPr>
        <p:spPr>
          <a:xfrm>
            <a:off x="4427984" y="3607289"/>
            <a:ext cx="792088" cy="576064"/>
          </a:xfrm>
          <a:prstGeom prst="rightArrow">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95647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395536" y="900115"/>
            <a:ext cx="8496943" cy="3046988"/>
          </a:xfrm>
          <a:prstGeom prst="rect">
            <a:avLst/>
          </a:prstGeom>
          <a:noFill/>
          <a:ln>
            <a:noFill/>
          </a:ln>
          <a:effectLst>
            <a:prstShdw prst="shdw17" dist="17961" dir="2700000">
              <a:srgbClr val="2F4D7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50000"/>
              </a:spcBef>
            </a:pPr>
            <a:r>
              <a:rPr lang="zh-CN" altLang="en-US" sz="3200" b="1" dirty="0">
                <a:latin typeface="楷体" panose="02010609060101010101" pitchFamily="49" charset="-122"/>
                <a:ea typeface="楷体" panose="02010609060101010101" pitchFamily="49" charset="-122"/>
              </a:rPr>
              <a:t>    宝玉说丫头们不会</a:t>
            </a:r>
            <a:r>
              <a:rPr lang="zh-CN" altLang="en-US" sz="3200" b="1" dirty="0" smtClean="0">
                <a:latin typeface="楷体" panose="02010609060101010101" pitchFamily="49" charset="-122"/>
                <a:ea typeface="楷体" panose="02010609060101010101" pitchFamily="49" charset="-122"/>
              </a:rPr>
              <a:t>放</a:t>
            </a:r>
            <a:r>
              <a:rPr lang="zh-CN" altLang="en-US" sz="3200" b="1" dirty="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自己</a:t>
            </a:r>
            <a:r>
              <a:rPr lang="zh-CN" altLang="en-US" sz="3200" b="1" dirty="0">
                <a:latin typeface="楷体" panose="02010609060101010101" pitchFamily="49" charset="-122"/>
                <a:ea typeface="楷体" panose="02010609060101010101" pitchFamily="49" charset="-122"/>
              </a:rPr>
              <a:t>放了半天，只起房高</a:t>
            </a:r>
            <a:r>
              <a:rPr lang="zh-CN" altLang="en-US" sz="3200" b="1" dirty="0" smtClean="0">
                <a:latin typeface="楷体" panose="02010609060101010101" pitchFamily="49" charset="-122"/>
                <a:ea typeface="楷体" panose="02010609060101010101" pitchFamily="49" charset="-122"/>
              </a:rPr>
              <a:t>，就落下来。</a:t>
            </a:r>
            <a:r>
              <a:rPr lang="zh-CN" altLang="en-US" sz="3200" b="1" dirty="0">
                <a:latin typeface="楷体" panose="02010609060101010101" pitchFamily="49" charset="-122"/>
                <a:ea typeface="楷体" panose="02010609060101010101" pitchFamily="49" charset="-122"/>
              </a:rPr>
              <a:t>急</a:t>
            </a:r>
            <a:r>
              <a:rPr lang="zh-CN" altLang="en-US" sz="3200" b="1" dirty="0" smtClean="0">
                <a:latin typeface="楷体" panose="02010609060101010101" pitchFamily="49" charset="-122"/>
                <a:ea typeface="楷体" panose="02010609060101010101" pitchFamily="49" charset="-122"/>
              </a:rPr>
              <a:t>的头</a:t>
            </a:r>
            <a:r>
              <a:rPr lang="zh-CN" altLang="en-US" sz="3200" b="1" dirty="0">
                <a:latin typeface="楷体" panose="02010609060101010101" pitchFamily="49" charset="-122"/>
                <a:ea typeface="楷体" panose="02010609060101010101" pitchFamily="49" charset="-122"/>
              </a:rPr>
              <a:t>上的汗都出来了。众人都笑他，他便恨的摔在地下，指着</a:t>
            </a:r>
            <a:r>
              <a:rPr lang="zh-CN" altLang="en-US" sz="3200" b="1" dirty="0" smtClean="0">
                <a:latin typeface="楷体" panose="02010609060101010101" pitchFamily="49" charset="-122"/>
                <a:ea typeface="楷体" panose="02010609060101010101" pitchFamily="49" charset="-122"/>
              </a:rPr>
              <a:t>风筝说道</a:t>
            </a:r>
            <a:r>
              <a:rPr lang="zh-CN" altLang="en-US" sz="3200" b="1" dirty="0">
                <a:latin typeface="楷体" panose="02010609060101010101" pitchFamily="49" charset="-122"/>
                <a:ea typeface="楷体" panose="02010609060101010101" pitchFamily="49" charset="-122"/>
              </a:rPr>
              <a:t>：“要不是个美人儿，我一顿脚跺个稀烂！”</a:t>
            </a:r>
          </a:p>
        </p:txBody>
      </p:sp>
      <p:sp>
        <p:nvSpPr>
          <p:cNvPr id="3" name="线形标注 1(带边框和强调线) 2"/>
          <p:cNvSpPr/>
          <p:nvPr/>
        </p:nvSpPr>
        <p:spPr>
          <a:xfrm>
            <a:off x="1691680" y="477354"/>
            <a:ext cx="1663700" cy="492125"/>
          </a:xfrm>
          <a:prstGeom prst="accentBorderCallout1">
            <a:avLst>
              <a:gd name="adj1" fmla="val 65735"/>
              <a:gd name="adj2" fmla="val 105381"/>
              <a:gd name="adj3" fmla="val 374576"/>
              <a:gd name="adj4" fmla="val 150465"/>
            </a:avLst>
          </a:prstGeom>
        </p:spPr>
        <p:style>
          <a:lnRef idx="1">
            <a:schemeClr val="accent3"/>
          </a:lnRef>
          <a:fillRef idx="2">
            <a:schemeClr val="accent3"/>
          </a:fillRef>
          <a:effectRef idx="1">
            <a:schemeClr val="accent3"/>
          </a:effectRef>
          <a:fontRef idx="minor">
            <a:schemeClr val="dk1"/>
          </a:fontRef>
        </p:style>
        <p:txBody>
          <a:bodyPr anchor="ctr"/>
          <a:lstStyle/>
          <a:p>
            <a:pPr algn="ctr" eaLnBrk="1" hangingPunct="1">
              <a:defRPr/>
            </a:pPr>
            <a:r>
              <a:rPr lang="zh-CN" altLang="en-US" sz="2800" b="1" dirty="0">
                <a:solidFill>
                  <a:schemeClr val="tx1"/>
                </a:solidFill>
                <a:latin typeface="宋体" pitchFamily="2" charset="-122"/>
                <a:ea typeface="宋体" pitchFamily="2" charset="-122"/>
              </a:rPr>
              <a:t>神态描写</a:t>
            </a:r>
            <a:endParaRPr lang="zh-CN" altLang="en-US" sz="2800" dirty="0">
              <a:solidFill>
                <a:schemeClr val="tx1"/>
              </a:solidFill>
              <a:latin typeface="宋体" pitchFamily="2" charset="-122"/>
              <a:ea typeface="宋体" pitchFamily="2" charset="-122"/>
            </a:endParaRPr>
          </a:p>
        </p:txBody>
      </p:sp>
      <p:sp>
        <p:nvSpPr>
          <p:cNvPr id="4" name="线形标注 1(带边框和强调线) 3"/>
          <p:cNvSpPr/>
          <p:nvPr/>
        </p:nvSpPr>
        <p:spPr>
          <a:xfrm>
            <a:off x="6084168" y="434721"/>
            <a:ext cx="1676400" cy="492125"/>
          </a:xfrm>
          <a:prstGeom prst="accentBorderCallout1">
            <a:avLst>
              <a:gd name="adj1" fmla="val 18750"/>
              <a:gd name="adj2" fmla="val -8333"/>
              <a:gd name="adj3" fmla="val 439106"/>
              <a:gd name="adj4" fmla="val 9146"/>
            </a:avLst>
          </a:prstGeom>
        </p:spPr>
        <p:style>
          <a:lnRef idx="1">
            <a:schemeClr val="accent3"/>
          </a:lnRef>
          <a:fillRef idx="2">
            <a:schemeClr val="accent3"/>
          </a:fillRef>
          <a:effectRef idx="1">
            <a:schemeClr val="accent3"/>
          </a:effectRef>
          <a:fontRef idx="minor">
            <a:schemeClr val="dk1"/>
          </a:fontRef>
        </p:style>
        <p:txBody>
          <a:bodyPr anchor="ctr"/>
          <a:lstStyle/>
          <a:p>
            <a:pPr algn="ctr" eaLnBrk="1" hangingPunct="1">
              <a:defRPr/>
            </a:pPr>
            <a:r>
              <a:rPr lang="zh-CN" altLang="en-US" sz="2800" b="1" dirty="0">
                <a:solidFill>
                  <a:schemeClr val="tx1"/>
                </a:solidFill>
                <a:latin typeface="宋体" pitchFamily="2" charset="-122"/>
                <a:ea typeface="宋体" pitchFamily="2" charset="-122"/>
              </a:rPr>
              <a:t>动作描写</a:t>
            </a:r>
            <a:endParaRPr lang="zh-CN" altLang="en-US" sz="2800" dirty="0">
              <a:solidFill>
                <a:schemeClr val="tx1"/>
              </a:solidFill>
              <a:latin typeface="宋体" pitchFamily="2" charset="-122"/>
              <a:ea typeface="宋体" pitchFamily="2" charset="-122"/>
            </a:endParaRPr>
          </a:p>
        </p:txBody>
      </p:sp>
      <p:sp>
        <p:nvSpPr>
          <p:cNvPr id="5" name="线形标注 1(带边框和强调线) 4"/>
          <p:cNvSpPr/>
          <p:nvPr/>
        </p:nvSpPr>
        <p:spPr>
          <a:xfrm>
            <a:off x="5796134" y="4216699"/>
            <a:ext cx="1628775" cy="490537"/>
          </a:xfrm>
          <a:prstGeom prst="accentBorderCallout1">
            <a:avLst>
              <a:gd name="adj1" fmla="val 46605"/>
              <a:gd name="adj2" fmla="val -4462"/>
              <a:gd name="adj3" fmla="val -81151"/>
              <a:gd name="adj4" fmla="val -40857"/>
            </a:avLst>
          </a:prstGeom>
        </p:spPr>
        <p:style>
          <a:lnRef idx="1">
            <a:schemeClr val="accent3"/>
          </a:lnRef>
          <a:fillRef idx="2">
            <a:schemeClr val="accent3"/>
          </a:fillRef>
          <a:effectRef idx="1">
            <a:schemeClr val="accent3"/>
          </a:effectRef>
          <a:fontRef idx="minor">
            <a:schemeClr val="dk1"/>
          </a:fontRef>
        </p:style>
        <p:txBody>
          <a:bodyPr anchor="ctr"/>
          <a:lstStyle/>
          <a:p>
            <a:pPr algn="ctr" eaLnBrk="1" hangingPunct="1">
              <a:defRPr/>
            </a:pPr>
            <a:r>
              <a:rPr lang="zh-CN" altLang="en-US" sz="2800" b="1" dirty="0">
                <a:solidFill>
                  <a:schemeClr val="tx1"/>
                </a:solidFill>
                <a:latin typeface="宋体" pitchFamily="2" charset="-122"/>
                <a:ea typeface="宋体" pitchFamily="2" charset="-122"/>
              </a:rPr>
              <a:t>语言描写</a:t>
            </a:r>
            <a:endParaRPr lang="zh-CN" altLang="en-US" sz="2800" dirty="0">
              <a:solidFill>
                <a:schemeClr val="tx1"/>
              </a:solidFill>
              <a:latin typeface="宋体" pitchFamily="2" charset="-122"/>
              <a:ea typeface="宋体" pitchFamily="2" charset="-122"/>
            </a:endParaRPr>
          </a:p>
        </p:txBody>
      </p:sp>
      <p:sp>
        <p:nvSpPr>
          <p:cNvPr id="6" name="矩形 5"/>
          <p:cNvSpPr/>
          <p:nvPr/>
        </p:nvSpPr>
        <p:spPr>
          <a:xfrm>
            <a:off x="382483" y="4152146"/>
            <a:ext cx="4144941" cy="646331"/>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en-US" sz="3600" b="1" dirty="0">
                <a:solidFill>
                  <a:schemeClr val="bg1"/>
                </a:solidFill>
                <a:latin typeface="宋体" panose="02010600030101010101" pitchFamily="2" charset="-122"/>
                <a:ea typeface="宋体" panose="02010600030101010101" pitchFamily="2" charset="-122"/>
              </a:rPr>
              <a:t>天真、顽皮、率直</a:t>
            </a:r>
            <a:endParaRPr lang="zh-CN" altLang="en-US" sz="2000" dirty="0">
              <a:solidFill>
                <a:schemeClr val="bg1"/>
              </a:solidFill>
            </a:endParaRPr>
          </a:p>
        </p:txBody>
      </p:sp>
      <p:cxnSp>
        <p:nvCxnSpPr>
          <p:cNvPr id="8" name="直接连接符 7"/>
          <p:cNvCxnSpPr/>
          <p:nvPr/>
        </p:nvCxnSpPr>
        <p:spPr>
          <a:xfrm>
            <a:off x="4211960" y="2355726"/>
            <a:ext cx="41044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644007" y="3075806"/>
            <a:ext cx="1440161" cy="0"/>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610522" y="3075806"/>
            <a:ext cx="1993926" cy="0"/>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691680" y="3759882"/>
            <a:ext cx="6768752" cy="36004"/>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69997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linds(horizontal)">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25021" y="915566"/>
            <a:ext cx="5948457" cy="2308324"/>
          </a:xfrm>
          <a:prstGeom prst="rect">
            <a:avLst/>
          </a:prstGeom>
        </p:spPr>
        <p:txBody>
          <a:bodyPr wrap="square">
            <a:spAutoFit/>
          </a:bodyPr>
          <a:lstStyle/>
          <a:p>
            <a:pPr>
              <a:lnSpc>
                <a:spcPct val="150000"/>
              </a:lnSpc>
            </a:pPr>
            <a:r>
              <a:rPr lang="en-US" altLang="zh-CN" sz="2800" dirty="0" smtClean="0">
                <a:latin typeface="黑体" panose="02010600030101010101" pitchFamily="49" charset="-122"/>
                <a:ea typeface="黑体" panose="02010600030101010101" pitchFamily="49" charset="-122"/>
              </a:rPr>
              <a:t>    </a:t>
            </a:r>
            <a:r>
              <a:rPr lang="zh-CN" altLang="en-US" sz="3200" b="1" dirty="0" smtClean="0">
                <a:latin typeface="黑体" panose="02010600030101010101" pitchFamily="49" charset="-122"/>
                <a:ea typeface="黑体" panose="02010600030101010101" pitchFamily="49" charset="-122"/>
              </a:rPr>
              <a:t>自主阅读阅读链接中的</a:t>
            </a:r>
            <a:r>
              <a:rPr lang="en-US" altLang="zh-CN" sz="3200" b="1" dirty="0" smtClean="0">
                <a:latin typeface="黑体" panose="02010600030101010101" pitchFamily="49" charset="-122"/>
                <a:ea typeface="黑体" panose="02010600030101010101" pitchFamily="49" charset="-122"/>
              </a:rPr>
              <a:t>《</a:t>
            </a:r>
            <a:r>
              <a:rPr lang="zh-CN" altLang="en-US" sz="3200" b="1" dirty="0" smtClean="0">
                <a:latin typeface="黑体" panose="02010600030101010101" pitchFamily="49" charset="-122"/>
                <a:ea typeface="黑体" panose="02010600030101010101" pitchFamily="49" charset="-122"/>
              </a:rPr>
              <a:t>风筝</a:t>
            </a:r>
            <a:r>
              <a:rPr lang="en-US" altLang="zh-CN" sz="3200" b="1" dirty="0" smtClean="0">
                <a:latin typeface="黑体" panose="02010600030101010101" pitchFamily="49" charset="-122"/>
                <a:ea typeface="黑体" panose="02010600030101010101" pitchFamily="49" charset="-122"/>
              </a:rPr>
              <a:t>》</a:t>
            </a:r>
            <a:r>
              <a:rPr lang="zh-CN" altLang="en-US" sz="3200" b="1" dirty="0" smtClean="0">
                <a:latin typeface="黑体" panose="02010600030101010101" pitchFamily="49" charset="-122"/>
                <a:ea typeface="黑体" panose="02010600030101010101" pitchFamily="49" charset="-122"/>
              </a:rPr>
              <a:t>，想一想：</a:t>
            </a:r>
            <a:r>
              <a:rPr lang="zh-CN" altLang="en-US" sz="3200" b="1" dirty="0" smtClean="0">
                <a:solidFill>
                  <a:srgbClr val="0000FF"/>
                </a:solidFill>
                <a:latin typeface="黑体" panose="02010600030101010101" pitchFamily="49" charset="-122"/>
                <a:ea typeface="黑体" panose="02010600030101010101" pitchFamily="49" charset="-122"/>
              </a:rPr>
              <a:t>文章围绕“风筝”写了哪些内容？</a:t>
            </a:r>
          </a:p>
        </p:txBody>
      </p:sp>
      <p:sp>
        <p:nvSpPr>
          <p:cNvPr id="4" name="矩形 3"/>
          <p:cNvSpPr/>
          <p:nvPr/>
        </p:nvSpPr>
        <p:spPr>
          <a:xfrm>
            <a:off x="683568" y="3203029"/>
            <a:ext cx="7920880" cy="1569660"/>
          </a:xfrm>
          <a:prstGeom prst="rect">
            <a:avLst/>
          </a:prstGeom>
        </p:spPr>
        <p:txBody>
          <a:bodyPr wrap="square">
            <a:spAutoFit/>
          </a:bodyPr>
          <a:lstStyle/>
          <a:p>
            <a:pPr>
              <a:lnSpc>
                <a:spcPct val="150000"/>
              </a:lnSpc>
            </a:pPr>
            <a:r>
              <a:rPr lang="zh-CN" altLang="en-US" sz="3200" b="1" dirty="0" smtClean="0">
                <a:solidFill>
                  <a:srgbClr val="00B050"/>
                </a:solidFill>
                <a:latin typeface="宋体" panose="02010600030101010101" pitchFamily="2" charset="-122"/>
                <a:ea typeface="宋体" panose="02010600030101010101" pitchFamily="2" charset="-122"/>
              </a:rPr>
              <a:t>    写了作者小时候放风筝的经历、看风筝的感受及旧时北平春天放风筝的盛况</a:t>
            </a:r>
            <a:endParaRPr lang="zh-CN" altLang="en-US" sz="4000" b="1" dirty="0" smtClean="0">
              <a:solidFill>
                <a:srgbClr val="00B050"/>
              </a:solidFill>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650231"/>
            <a:ext cx="1943472" cy="283899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16862" y="555526"/>
            <a:ext cx="6840760" cy="3785652"/>
          </a:xfrm>
          <a:prstGeom prst="rect">
            <a:avLst/>
          </a:prstGeom>
        </p:spPr>
        <p:txBody>
          <a:bodyPr wrap="square">
            <a:spAutoFit/>
          </a:bodyPr>
          <a:lstStyle/>
          <a:p>
            <a:pPr>
              <a:lnSpc>
                <a:spcPct val="150000"/>
              </a:lnSpc>
            </a:pPr>
            <a:r>
              <a:rPr lang="zh-CN" altLang="en-US" sz="3200" dirty="0" smtClean="0">
                <a:latin typeface="黑体" panose="02010600030101010101" pitchFamily="49" charset="-122"/>
                <a:ea typeface="黑体" panose="02010600030101010101" pitchFamily="49" charset="-122"/>
              </a:rPr>
              <a:t>    文</a:t>
            </a:r>
            <a:r>
              <a:rPr lang="zh-CN" altLang="en-US" sz="3200" dirty="0">
                <a:latin typeface="黑体" panose="02010600030101010101" pitchFamily="49" charset="-122"/>
                <a:ea typeface="黑体" panose="02010600030101010101" pitchFamily="49" charset="-122"/>
              </a:rPr>
              <a:t>中的哪些场面给你留下了深刻的印象？有哪些内容和课文有关</a:t>
            </a:r>
            <a:r>
              <a:rPr lang="zh-CN" altLang="en-US" sz="3200" dirty="0" smtClean="0">
                <a:latin typeface="黑体" panose="02010600030101010101" pitchFamily="49" charset="-122"/>
                <a:ea typeface="黑体" panose="02010600030101010101" pitchFamily="49" charset="-122"/>
              </a:rPr>
              <a:t>？</a:t>
            </a:r>
            <a:endParaRPr lang="en-US" altLang="zh-CN" sz="3200" dirty="0" smtClean="0">
              <a:latin typeface="黑体" panose="02010600030101010101" pitchFamily="49" charset="-122"/>
              <a:ea typeface="黑体" panose="02010600030101010101" pitchFamily="49" charset="-122"/>
            </a:endParaRPr>
          </a:p>
          <a:p>
            <a:pPr>
              <a:lnSpc>
                <a:spcPct val="150000"/>
              </a:lnSpc>
            </a:pPr>
            <a:r>
              <a:rPr lang="en-US" altLang="zh-CN" sz="3200" dirty="0">
                <a:latin typeface="黑体" panose="02010600030101010101" pitchFamily="49" charset="-122"/>
                <a:ea typeface="黑体" panose="02010600030101010101" pitchFamily="49" charset="-122"/>
              </a:rPr>
              <a:t> </a:t>
            </a:r>
            <a:r>
              <a:rPr lang="en-US" altLang="zh-CN" sz="3200" dirty="0" smtClean="0">
                <a:latin typeface="黑体" panose="02010600030101010101" pitchFamily="49" charset="-122"/>
                <a:ea typeface="黑体" panose="02010600030101010101" pitchFamily="49" charset="-122"/>
              </a:rPr>
              <a:t>   </a:t>
            </a:r>
            <a:r>
              <a:rPr lang="zh-CN" altLang="en-US" sz="3200" dirty="0" smtClean="0">
                <a:latin typeface="黑体" panose="02010600030101010101" pitchFamily="49" charset="-122"/>
                <a:ea typeface="黑体" panose="02010600030101010101" pitchFamily="49" charset="-122"/>
              </a:rPr>
              <a:t>请</a:t>
            </a:r>
            <a:r>
              <a:rPr lang="zh-CN" altLang="en-US" sz="3200" dirty="0">
                <a:latin typeface="黑体" panose="02010600030101010101" pitchFamily="49" charset="-122"/>
                <a:ea typeface="黑体" panose="02010600030101010101" pitchFamily="49" charset="-122"/>
              </a:rPr>
              <a:t>你从文中风筝的样式描写和看风筝时的心情描写等方面来自由谈谈自己的阅读体会。</a:t>
            </a:r>
            <a:endParaRPr lang="zh-CN" altLang="en-US" sz="3200" b="1" dirty="0" smtClean="0">
              <a:latin typeface="黑体" panose="02010600030101010101" pitchFamily="49" charset="-122"/>
              <a:ea typeface="黑体" panose="02010600030101010101" pitchFamily="49"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1028855"/>
            <a:ext cx="1943472" cy="2838993"/>
          </a:xfrm>
          <a:prstGeom prst="rect">
            <a:avLst/>
          </a:prstGeom>
        </p:spPr>
      </p:pic>
    </p:spTree>
    <p:extLst>
      <p:ext uri="{BB962C8B-B14F-4D97-AF65-F5344CB8AC3E}">
        <p14:creationId xmlns:p14="http://schemas.microsoft.com/office/powerpoint/2010/main" val="18501460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39552" y="627534"/>
            <a:ext cx="8208911" cy="1384995"/>
          </a:xfrm>
          <a:prstGeom prst="rect">
            <a:avLst/>
          </a:prstGeom>
          <a:solidFill>
            <a:schemeClr val="tx2">
              <a:lumMod val="20000"/>
              <a:lumOff val="80000"/>
            </a:schemeClr>
          </a:solidFill>
        </p:spPr>
        <p:txBody>
          <a:bodyPr wrap="square" rtlCol="0" anchor="t">
            <a:spAutoFit/>
          </a:bodyPr>
          <a:lstStyle/>
          <a:p>
            <a:pPr>
              <a:lnSpc>
                <a:spcPct val="150000"/>
              </a:lnSpc>
            </a:pPr>
            <a:r>
              <a:rPr lang="zh-CN" altLang="en-US" sz="2800" b="1" dirty="0" smtClean="0">
                <a:latin typeface="宋体" panose="02010600030101010101" pitchFamily="2" charset="-122"/>
                <a:ea typeface="宋体" panose="02010600030101010101" pitchFamily="2" charset="-122"/>
                <a:sym typeface="+mn-ea"/>
              </a:rPr>
              <a:t>    文</a:t>
            </a:r>
            <a:r>
              <a:rPr lang="zh-CN" altLang="en-US" sz="2800" b="1" dirty="0">
                <a:latin typeface="宋体" panose="02010600030101010101" pitchFamily="2" charset="-122"/>
                <a:ea typeface="宋体" panose="02010600030101010101" pitchFamily="2" charset="-122"/>
                <a:sym typeface="+mn-ea"/>
              </a:rPr>
              <a:t>中写了好多种风筝的样式，有的还描绘得很细致，</a:t>
            </a:r>
            <a:r>
              <a:rPr lang="zh-CN" altLang="en-US" sz="2800" b="1">
                <a:latin typeface="宋体" panose="02010600030101010101" pitchFamily="2" charset="-122"/>
                <a:ea typeface="宋体" panose="02010600030101010101" pitchFamily="2" charset="-122"/>
                <a:sym typeface="+mn-ea"/>
              </a:rPr>
              <a:t>特别</a:t>
            </a:r>
            <a:r>
              <a:rPr lang="zh-CN" altLang="en-US" sz="2800" b="1" smtClean="0">
                <a:latin typeface="宋体" panose="02010600030101010101" pitchFamily="2" charset="-122"/>
                <a:ea typeface="宋体" panose="02010600030101010101" pitchFamily="2" charset="-122"/>
                <a:sym typeface="+mn-ea"/>
              </a:rPr>
              <a:t>有意思，我还见过其他许多风筝的样式。</a:t>
            </a:r>
            <a:endParaRPr lang="zh-CN" altLang="en-US" sz="2400" b="1" dirty="0" smtClean="0">
              <a:solidFill>
                <a:srgbClr val="FF0000"/>
              </a:solidFill>
              <a:latin typeface="宋体" panose="02010600030101010101" pitchFamily="2" charset="-122"/>
              <a:ea typeface="宋体" panose="02010600030101010101" pitchFamily="2" charset="-122"/>
              <a:sym typeface="+mn-ea"/>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333099"/>
            <a:ext cx="3269928" cy="2167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4499992" y="2249148"/>
            <a:ext cx="3702043" cy="2335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30817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23528" y="466675"/>
            <a:ext cx="8496944" cy="1384995"/>
          </a:xfrm>
          <a:prstGeom prst="rect">
            <a:avLst/>
          </a:prstGeom>
          <a:solidFill>
            <a:schemeClr val="accent6">
              <a:lumMod val="40000"/>
              <a:lumOff val="60000"/>
            </a:schemeClr>
          </a:solidFill>
        </p:spPr>
        <p:txBody>
          <a:bodyPr wrap="square">
            <a:spAutoFit/>
          </a:bodyPr>
          <a:lstStyle/>
          <a:p>
            <a:pPr>
              <a:lnSpc>
                <a:spcPct val="150000"/>
              </a:lnSpc>
            </a:pPr>
            <a:r>
              <a:rPr lang="zh-CN" altLang="en-US" sz="2800" b="1" dirty="0" smtClean="0">
                <a:latin typeface="宋体" panose="02010600030101010101" pitchFamily="2" charset="-122"/>
                <a:ea typeface="宋体" panose="02010600030101010101" pitchFamily="2" charset="-122"/>
                <a:sym typeface="+mn-ea"/>
              </a:rPr>
              <a:t>    这里</a:t>
            </a:r>
            <a:r>
              <a:rPr lang="zh-CN" altLang="en-US" sz="2800" b="1" dirty="0">
                <a:latin typeface="宋体" panose="02010600030101010101" pitchFamily="2" charset="-122"/>
                <a:ea typeface="宋体" panose="02010600030101010101" pitchFamily="2" charset="-122"/>
                <a:sym typeface="+mn-ea"/>
              </a:rPr>
              <a:t>也写到了放风筝有放晦气的意思，和课文里提到的</a:t>
            </a:r>
            <a:r>
              <a:rPr lang="zh-CN" altLang="en-US" sz="2800" b="1">
                <a:latin typeface="宋体" panose="02010600030101010101" pitchFamily="2" charset="-122"/>
                <a:ea typeface="宋体" panose="02010600030101010101" pitchFamily="2" charset="-122"/>
                <a:sym typeface="+mn-ea"/>
              </a:rPr>
              <a:t>一致</a:t>
            </a:r>
            <a:r>
              <a:rPr lang="zh-CN" altLang="en-US" sz="2800" b="1" smtClean="0">
                <a:latin typeface="宋体" panose="02010600030101010101" pitchFamily="2" charset="-122"/>
                <a:ea typeface="宋体" panose="02010600030101010101" pitchFamily="2" charset="-122"/>
                <a:sym typeface="+mn-ea"/>
              </a:rPr>
              <a:t>。可见放风筝历史悠久。</a:t>
            </a:r>
            <a:endParaRPr lang="zh-CN" altLang="en-US" sz="2800" b="1" dirty="0" smtClean="0">
              <a:solidFill>
                <a:schemeClr val="tx1"/>
              </a:solidFill>
              <a:latin typeface="宋体" panose="02010600030101010101" pitchFamily="2" charset="-122"/>
              <a:ea typeface="宋体" panose="02010600030101010101" pitchFamily="2" charset="-122"/>
              <a:sym typeface="+mn-ea"/>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283718"/>
            <a:ext cx="3744416" cy="2290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0571" y="2150500"/>
            <a:ext cx="3887515" cy="2557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125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5"/>
          <p:cNvSpPr>
            <a:spLocks noChangeArrowheads="1"/>
          </p:cNvSpPr>
          <p:nvPr/>
        </p:nvSpPr>
        <p:spPr bwMode="auto">
          <a:xfrm>
            <a:off x="2915816" y="1139230"/>
            <a:ext cx="5184576" cy="476669"/>
          </a:xfrm>
          <a:prstGeom prst="rect">
            <a:avLst/>
          </a:prstGeom>
          <a:noFill/>
          <a:ln w="9525">
            <a:noFill/>
            <a:miter lim="800000"/>
          </a:ln>
        </p:spPr>
        <p:txBody>
          <a:bodyPr wrap="square">
            <a:spAutoFit/>
          </a:bodyPr>
          <a:lstStyle/>
          <a:p>
            <a:pPr>
              <a:lnSpc>
                <a:spcPct val="120000"/>
              </a:lnSpc>
            </a:pPr>
            <a:r>
              <a:rPr lang="zh-CN" altLang="en-US" sz="2400" b="1" smtClean="0">
                <a:latin typeface="楷体" panose="02010609060101010101" pitchFamily="49" charset="-122"/>
                <a:ea typeface="楷体" panose="02010609060101010101" pitchFamily="49" charset="-122"/>
              </a:rPr>
              <a:t>    </a:t>
            </a:r>
            <a:endParaRPr lang="zh-CN" altLang="en-US" sz="2400" b="1" dirty="0">
              <a:latin typeface="楷体" panose="02010609060101010101" pitchFamily="49" charset="-122"/>
              <a:ea typeface="楷体" panose="02010609060101010101" pitchFamily="49" charset="-122"/>
            </a:endParaRPr>
          </a:p>
        </p:txBody>
      </p:sp>
      <p:sp>
        <p:nvSpPr>
          <p:cNvPr id="3" name="矩形 2"/>
          <p:cNvSpPr/>
          <p:nvPr/>
        </p:nvSpPr>
        <p:spPr>
          <a:xfrm>
            <a:off x="611560" y="555526"/>
            <a:ext cx="7920880" cy="3687548"/>
          </a:xfrm>
          <a:prstGeom prst="rect">
            <a:avLst/>
          </a:prstGeom>
        </p:spPr>
        <p:txBody>
          <a:bodyPr wrap="square">
            <a:spAutoFit/>
          </a:bodyPr>
          <a:lstStyle/>
          <a:p>
            <a:pPr>
              <a:lnSpc>
                <a:spcPct val="120000"/>
              </a:lnSpc>
            </a:pPr>
            <a:r>
              <a:rPr lang="zh-CN" altLang="en-US" sz="4000" b="1" dirty="0" smtClean="0">
                <a:latin typeface="楷体" panose="02010609060101010101" pitchFamily="49" charset="-122"/>
                <a:ea typeface="楷体" panose="02010609060101010101" pitchFamily="49" charset="-122"/>
              </a:rPr>
              <a:t>    课文节选自</a:t>
            </a:r>
            <a:r>
              <a:rPr lang="en-US" altLang="zh-CN" sz="4000" b="1" dirty="0" smtClean="0">
                <a:latin typeface="楷体" panose="02010609060101010101" pitchFamily="49" charset="-122"/>
                <a:ea typeface="楷体" panose="02010609060101010101" pitchFamily="49" charset="-122"/>
              </a:rPr>
              <a:t>《</a:t>
            </a:r>
            <a:r>
              <a:rPr lang="zh-CN" altLang="en-US" sz="4000" b="1" dirty="0" smtClean="0">
                <a:latin typeface="楷体" panose="02010609060101010101" pitchFamily="49" charset="-122"/>
                <a:ea typeface="楷体" panose="02010609060101010101" pitchFamily="49" charset="-122"/>
              </a:rPr>
              <a:t>红楼梦</a:t>
            </a:r>
            <a:r>
              <a:rPr lang="en-US" altLang="zh-CN" sz="4000" b="1" dirty="0" smtClean="0">
                <a:latin typeface="楷体" panose="02010609060101010101" pitchFamily="49" charset="-122"/>
                <a:ea typeface="楷体" panose="02010609060101010101" pitchFamily="49" charset="-122"/>
              </a:rPr>
              <a:t>》</a:t>
            </a:r>
            <a:r>
              <a:rPr lang="zh-CN" altLang="en-US" sz="4000" b="1" dirty="0" smtClean="0">
                <a:latin typeface="楷体" panose="02010609060101010101" pitchFamily="49" charset="-122"/>
                <a:ea typeface="楷体" panose="02010609060101010101" pitchFamily="49" charset="-122"/>
              </a:rPr>
              <a:t>第七十回</a:t>
            </a:r>
            <a:r>
              <a:rPr lang="en-US" altLang="zh-CN" sz="4000" b="1" dirty="0" smtClean="0">
                <a:latin typeface="楷体" panose="02010609060101010101" pitchFamily="49" charset="-122"/>
                <a:ea typeface="楷体" panose="02010609060101010101" pitchFamily="49" charset="-122"/>
              </a:rPr>
              <a:t>《</a:t>
            </a:r>
            <a:r>
              <a:rPr lang="zh-CN" altLang="en-US" sz="4000" b="1" dirty="0" smtClean="0">
                <a:solidFill>
                  <a:srgbClr val="0066CC"/>
                </a:solidFill>
                <a:latin typeface="楷体" panose="02010609060101010101" pitchFamily="49" charset="-122"/>
                <a:ea typeface="楷体" panose="02010609060101010101" pitchFamily="49" charset="-122"/>
              </a:rPr>
              <a:t>林黛玉重建桃花社  史湘云偶填柳絮词</a:t>
            </a:r>
            <a:r>
              <a:rPr lang="en-US" altLang="zh-CN" sz="4000" b="1" dirty="0" smtClean="0">
                <a:latin typeface="楷体" panose="02010609060101010101" pitchFamily="49" charset="-122"/>
                <a:ea typeface="楷体" panose="02010609060101010101" pitchFamily="49" charset="-122"/>
              </a:rPr>
              <a:t>》</a:t>
            </a:r>
            <a:r>
              <a:rPr lang="zh-CN" altLang="en-US" sz="4000" b="1" dirty="0" smtClean="0">
                <a:latin typeface="楷体" panose="02010609060101010101" pitchFamily="49" charset="-122"/>
                <a:ea typeface="楷体" panose="02010609060101010101" pitchFamily="49" charset="-122"/>
              </a:rPr>
              <a:t>，讲的是众人正在做诗品诗时，忽见风筝落在外面，于是开始了有趣的放风筝活动。</a:t>
            </a:r>
            <a:endParaRPr lang="zh-CN" altLang="en-US" sz="4000" b="1" dirty="0">
              <a:latin typeface="楷体" panose="02010609060101010101" pitchFamily="49" charset="-122"/>
              <a:ea typeface="楷体" panose="02010609060101010101" pitchFamily="49" charset="-122"/>
            </a:endParaRPr>
          </a:p>
        </p:txBody>
      </p:sp>
      <p:sp>
        <p:nvSpPr>
          <p:cNvPr id="4" name="下弧形箭头 3">
            <a:hlinkClick r:id="rId2" action="ppaction://hlinksldjump"/>
          </p:cNvPr>
          <p:cNvSpPr/>
          <p:nvPr/>
        </p:nvSpPr>
        <p:spPr>
          <a:xfrm>
            <a:off x="6876256" y="4299942"/>
            <a:ext cx="648072" cy="432048"/>
          </a:xfrm>
          <a:prstGeom prst="curvedUpArrow">
            <a:avLst/>
          </a:prstGeom>
          <a:grp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矩形 4"/>
          <p:cNvSpPr/>
          <p:nvPr/>
        </p:nvSpPr>
        <p:spPr>
          <a:xfrm>
            <a:off x="5955553" y="4254356"/>
            <a:ext cx="902811" cy="523220"/>
          </a:xfrm>
          <a:prstGeom prst="rect">
            <a:avLst/>
          </a:prstGeom>
          <a:noFill/>
        </p:spPr>
        <p:txBody>
          <a:bodyPr wrap="none" lIns="91440" tIns="45720" rIns="91440" bIns="45720">
            <a:spAutoFit/>
          </a:bodyPr>
          <a:lstStyle/>
          <a:p>
            <a:pPr algn="ctr"/>
            <a:r>
              <a:rPr lang="zh-CN" altLang="en-US" sz="28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返回</a:t>
            </a:r>
            <a:endParaRPr lang="zh-CN" altLang="en-US" sz="28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8632727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9"/>
          <p:cNvSpPr txBox="1">
            <a:spLocks noChangeArrowheads="1"/>
          </p:cNvSpPr>
          <p:nvPr/>
        </p:nvSpPr>
        <p:spPr bwMode="auto">
          <a:xfrm>
            <a:off x="2929660" y="1203598"/>
            <a:ext cx="1403985" cy="523220"/>
          </a:xfrm>
          <a:prstGeom prst="rect">
            <a:avLst/>
          </a:prstGeom>
          <a:noFill/>
          <a:ln w="9525">
            <a:noFill/>
            <a:miter lim="800000"/>
          </a:ln>
        </p:spPr>
        <p:txBody>
          <a:bodyPr wrap="square">
            <a:spAutoFit/>
          </a:bodyPr>
          <a:lstStyle/>
          <a:p>
            <a:pPr eaLnBrk="1" hangingPunct="1">
              <a:buFont typeface="Arial" panose="020B0604020202020204" pitchFamily="34" charset="0"/>
              <a:buNone/>
            </a:pPr>
            <a:r>
              <a:rPr lang="zh-CN" altLang="en-US" sz="2800" b="1" dirty="0" smtClean="0">
                <a:solidFill>
                  <a:srgbClr val="0000FF"/>
                </a:solidFill>
                <a:latin typeface="楷体" panose="02010609060101010101" pitchFamily="49" charset="-122"/>
                <a:ea typeface="楷体" panose="02010609060101010101" pitchFamily="49" charset="-122"/>
              </a:rPr>
              <a:t>捡风筝</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18" name="文本框 10"/>
          <p:cNvSpPr txBox="1">
            <a:spLocks noChangeArrowheads="1"/>
          </p:cNvSpPr>
          <p:nvPr/>
        </p:nvSpPr>
        <p:spPr bwMode="auto">
          <a:xfrm>
            <a:off x="7400172" y="1901385"/>
            <a:ext cx="1686001" cy="1384995"/>
          </a:xfrm>
          <a:prstGeom prst="rect">
            <a:avLst/>
          </a:prstGeom>
          <a:noFill/>
          <a:ln w="9525">
            <a:noFill/>
            <a:miter lim="800000"/>
          </a:ln>
        </p:spPr>
        <p:txBody>
          <a:bodyPr wrap="square">
            <a:spAutoFit/>
          </a:bodyPr>
          <a:lstStyle/>
          <a:p>
            <a:pPr eaLnBrk="1" hangingPunct="1">
              <a:buFont typeface="Arial" panose="020B0604020202020204" pitchFamily="34" charset="0"/>
              <a:buNone/>
            </a:pPr>
            <a:r>
              <a:rPr lang="zh-CN" altLang="en-US" sz="2800" b="1" dirty="0" smtClean="0">
                <a:solidFill>
                  <a:srgbClr val="FF0000"/>
                </a:solidFill>
                <a:latin typeface="楷体" panose="02010609060101010101" pitchFamily="49" charset="-122"/>
                <a:ea typeface="楷体" panose="02010609060101010101" pitchFamily="49" charset="-122"/>
              </a:rPr>
              <a:t>风筝翩飞</a:t>
            </a:r>
            <a:endParaRPr lang="en-US" altLang="zh-CN" sz="2800" b="1" dirty="0" smtClean="0">
              <a:solidFill>
                <a:srgbClr val="FF0000"/>
              </a:solidFill>
              <a:latin typeface="楷体" panose="02010609060101010101" pitchFamily="49" charset="-122"/>
              <a:ea typeface="楷体" panose="02010609060101010101" pitchFamily="49" charset="-122"/>
            </a:endParaRPr>
          </a:p>
          <a:p>
            <a:pPr eaLnBrk="1" hangingPunct="1">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rPr>
              <a:t>群芳</a:t>
            </a:r>
            <a:r>
              <a:rPr lang="zh-CN" altLang="en-US" sz="2800" b="1" dirty="0" smtClean="0">
                <a:solidFill>
                  <a:srgbClr val="FF0000"/>
                </a:solidFill>
                <a:latin typeface="楷体" panose="02010609060101010101" pitchFamily="49" charset="-122"/>
                <a:ea typeface="楷体" panose="02010609060101010101" pitchFamily="49" charset="-122"/>
              </a:rPr>
              <a:t>欢笑</a:t>
            </a:r>
            <a:endParaRPr lang="en-US" altLang="zh-CN" sz="2800" b="1" dirty="0" smtClean="0">
              <a:solidFill>
                <a:srgbClr val="FF0000"/>
              </a:solidFill>
              <a:latin typeface="楷体" panose="02010609060101010101" pitchFamily="49" charset="-122"/>
              <a:ea typeface="楷体" panose="02010609060101010101" pitchFamily="49" charset="-122"/>
            </a:endParaRPr>
          </a:p>
          <a:p>
            <a:pPr eaLnBrk="1" hangingPunct="1">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rPr>
              <a:t>趣味盎然</a:t>
            </a:r>
          </a:p>
        </p:txBody>
      </p:sp>
      <p:sp>
        <p:nvSpPr>
          <p:cNvPr id="19" name="文本框 3"/>
          <p:cNvSpPr txBox="1">
            <a:spLocks noChangeArrowheads="1"/>
          </p:cNvSpPr>
          <p:nvPr/>
        </p:nvSpPr>
        <p:spPr bwMode="auto">
          <a:xfrm>
            <a:off x="251520" y="2414905"/>
            <a:ext cx="2101838" cy="521970"/>
          </a:xfrm>
          <a:prstGeom prst="rect">
            <a:avLst/>
          </a:prstGeom>
          <a:noFill/>
          <a:ln w="9525">
            <a:noFill/>
            <a:miter lim="800000"/>
          </a:ln>
        </p:spPr>
        <p:txBody>
          <a:bodyPr wrap="square">
            <a:spAutoFit/>
          </a:bodyPr>
          <a:lstStyle/>
          <a:p>
            <a:pPr eaLnBrk="1" hangingPunct="1">
              <a:buFont typeface="Arial" panose="020B0604020202020204" pitchFamily="34" charset="0"/>
              <a:buNone/>
            </a:pPr>
            <a:r>
              <a:rPr lang="zh-CN" altLang="en-US" sz="2800" b="1" noProof="1" smtClean="0">
                <a:solidFill>
                  <a:srgbClr val="0000FF"/>
                </a:solidFill>
                <a:latin typeface="楷体" panose="02010609060101010101" pitchFamily="49" charset="-122"/>
                <a:ea typeface="楷体" panose="02010609060101010101" pitchFamily="49" charset="-122"/>
              </a:rPr>
              <a:t>红楼</a:t>
            </a:r>
            <a:r>
              <a:rPr lang="zh-CN" altLang="en-US" sz="2800" b="1" noProof="1">
                <a:solidFill>
                  <a:srgbClr val="0000FF"/>
                </a:solidFill>
                <a:latin typeface="楷体" panose="02010609060101010101" pitchFamily="49" charset="-122"/>
                <a:ea typeface="楷体" panose="02010609060101010101" pitchFamily="49" charset="-122"/>
              </a:rPr>
              <a:t>春趣</a:t>
            </a:r>
            <a:r>
              <a:rPr lang="en-US" altLang="zh-CN" sz="2800" b="1" noProof="1">
                <a:solidFill>
                  <a:srgbClr val="0000FF"/>
                </a:solidFill>
                <a:latin typeface="楷体" panose="02010609060101010101" pitchFamily="49" charset="-122"/>
                <a:ea typeface="楷体" panose="02010609060101010101" pitchFamily="49" charset="-122"/>
              </a:rPr>
              <a:t> </a:t>
            </a:r>
            <a:endParaRPr lang="zh-CN" altLang="en-US" sz="2800" b="1" noProof="1">
              <a:solidFill>
                <a:srgbClr val="0000FF"/>
              </a:solidFill>
              <a:latin typeface="楷体" panose="02010609060101010101" pitchFamily="49" charset="-122"/>
              <a:ea typeface="楷体" panose="02010609060101010101" pitchFamily="49" charset="-122"/>
            </a:endParaRPr>
          </a:p>
        </p:txBody>
      </p:sp>
      <p:sp>
        <p:nvSpPr>
          <p:cNvPr id="30" name="右箭头 29"/>
          <p:cNvSpPr/>
          <p:nvPr/>
        </p:nvSpPr>
        <p:spPr>
          <a:xfrm>
            <a:off x="2137180" y="2559685"/>
            <a:ext cx="792480" cy="232410"/>
          </a:xfrm>
          <a:prstGeom prst="rightArrow">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b="1">
              <a:solidFill>
                <a:srgbClr val="0000FF"/>
              </a:solidFill>
              <a:latin typeface="楷体" panose="02010609060101010101" pitchFamily="49" charset="-122"/>
              <a:ea typeface="楷体" panose="02010609060101010101" pitchFamily="49" charset="-122"/>
            </a:endParaRPr>
          </a:p>
        </p:txBody>
      </p:sp>
      <p:sp>
        <p:nvSpPr>
          <p:cNvPr id="17" name="文本框 14"/>
          <p:cNvSpPr txBox="1"/>
          <p:nvPr/>
        </p:nvSpPr>
        <p:spPr>
          <a:xfrm>
            <a:off x="763111" y="349176"/>
            <a:ext cx="2219380" cy="561692"/>
          </a:xfrm>
          <a:prstGeom prst="rect">
            <a:avLst/>
          </a:prstGeom>
          <a:noFill/>
        </p:spPr>
        <p:txBody>
          <a:bodyPr wrap="square" lIns="68580" tIns="34290" rIns="68580" bIns="34290" rtlCol="0">
            <a:spAutoFit/>
          </a:bodyPr>
          <a:lstStyle/>
          <a:p>
            <a:r>
              <a:rPr lang="zh-CN" altLang="en-US" sz="3200" b="1" dirty="0">
                <a:solidFill>
                  <a:srgbClr val="875000"/>
                </a:solidFill>
                <a:latin typeface="YouYuan" panose="02010509060101010101" pitchFamily="49" charset="-122"/>
                <a:ea typeface="YouYuan" panose="02010509060101010101" pitchFamily="49" charset="-122"/>
              </a:rPr>
              <a:t>结构梳理</a:t>
            </a: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817" y="425955"/>
            <a:ext cx="366860" cy="456338"/>
          </a:xfrm>
          <a:prstGeom prst="rect">
            <a:avLst/>
          </a:prstGeom>
        </p:spPr>
      </p:pic>
      <p:sp>
        <p:nvSpPr>
          <p:cNvPr id="10" name="文本框 9"/>
          <p:cNvSpPr txBox="1">
            <a:spLocks noChangeArrowheads="1"/>
          </p:cNvSpPr>
          <p:nvPr/>
        </p:nvSpPr>
        <p:spPr bwMode="auto">
          <a:xfrm>
            <a:off x="4337420" y="987574"/>
            <a:ext cx="2516505" cy="523220"/>
          </a:xfrm>
          <a:prstGeom prst="rect">
            <a:avLst/>
          </a:prstGeom>
          <a:noFill/>
          <a:ln w="9525">
            <a:noFill/>
            <a:miter lim="800000"/>
          </a:ln>
        </p:spPr>
        <p:txBody>
          <a:bodyPr wrap="square">
            <a:spAutoFit/>
          </a:bodyPr>
          <a:lstStyle/>
          <a:p>
            <a:pPr eaLnBrk="1" hangingPunct="1">
              <a:buFont typeface="Arial" panose="020B0604020202020204" pitchFamily="34" charset="0"/>
              <a:buNone/>
            </a:pPr>
            <a:r>
              <a:rPr lang="zh-CN" altLang="en-US" sz="2800" b="1" smtClean="0">
                <a:latin typeface="楷体" panose="02010609060101010101" pitchFamily="49" charset="-122"/>
                <a:ea typeface="楷体" panose="02010609060101010101" pitchFamily="49" charset="-122"/>
              </a:rPr>
              <a:t>误拾跌落风筝</a:t>
            </a:r>
            <a:endParaRPr lang="zh-CN" altLang="en-US" sz="2800" b="1" dirty="0">
              <a:latin typeface="楷体" panose="02010609060101010101" pitchFamily="49" charset="-122"/>
              <a:ea typeface="楷体" panose="02010609060101010101" pitchFamily="49" charset="-122"/>
            </a:endParaRPr>
          </a:p>
        </p:txBody>
      </p:sp>
      <p:sp>
        <p:nvSpPr>
          <p:cNvPr id="11" name="文本框 9"/>
          <p:cNvSpPr txBox="1">
            <a:spLocks noChangeArrowheads="1"/>
          </p:cNvSpPr>
          <p:nvPr/>
        </p:nvSpPr>
        <p:spPr bwMode="auto">
          <a:xfrm>
            <a:off x="4333645" y="1472466"/>
            <a:ext cx="3024336" cy="523220"/>
          </a:xfrm>
          <a:prstGeom prst="rect">
            <a:avLst/>
          </a:prstGeom>
          <a:noFill/>
          <a:ln w="9525">
            <a:noFill/>
            <a:miter lim="800000"/>
          </a:ln>
        </p:spPr>
        <p:txBody>
          <a:bodyPr wrap="square">
            <a:spAutoFit/>
          </a:bodyPr>
          <a:lstStyle/>
          <a:p>
            <a:pPr eaLnBrk="1" hangingPunct="1">
              <a:buFont typeface="Arial" panose="020B0604020202020204" pitchFamily="34" charset="0"/>
              <a:buNone/>
            </a:pPr>
            <a:r>
              <a:rPr lang="zh-CN" altLang="en-US" sz="2800" b="1" smtClean="0">
                <a:latin typeface="楷体" panose="02010609060101010101" pitchFamily="49" charset="-122"/>
                <a:ea typeface="楷体" panose="02010609060101010101" pitchFamily="49" charset="-122"/>
              </a:rPr>
              <a:t>引发放风筝兴趣</a:t>
            </a:r>
            <a:endParaRPr lang="zh-CN" altLang="en-US" sz="2800" b="1" dirty="0">
              <a:latin typeface="楷体" panose="02010609060101010101" pitchFamily="49" charset="-122"/>
              <a:ea typeface="楷体" panose="02010609060101010101" pitchFamily="49" charset="-122"/>
            </a:endParaRPr>
          </a:p>
        </p:txBody>
      </p:sp>
      <p:sp>
        <p:nvSpPr>
          <p:cNvPr id="12" name="文本框 9"/>
          <p:cNvSpPr txBox="1">
            <a:spLocks noChangeArrowheads="1"/>
          </p:cNvSpPr>
          <p:nvPr/>
        </p:nvSpPr>
        <p:spPr bwMode="auto">
          <a:xfrm>
            <a:off x="2965493" y="2283718"/>
            <a:ext cx="1403985" cy="523220"/>
          </a:xfrm>
          <a:prstGeom prst="rect">
            <a:avLst/>
          </a:prstGeom>
          <a:noFill/>
          <a:ln w="9525">
            <a:noFill/>
            <a:miter lim="800000"/>
          </a:ln>
        </p:spPr>
        <p:txBody>
          <a:bodyPr wrap="square">
            <a:spAutoFit/>
          </a:bodyPr>
          <a:lstStyle/>
          <a:p>
            <a:pPr eaLnBrk="1" hangingPunct="1">
              <a:buFont typeface="Arial" panose="020B0604020202020204" pitchFamily="34" charset="0"/>
              <a:buNone/>
            </a:pPr>
            <a:r>
              <a:rPr lang="zh-CN" altLang="en-US" sz="2800" b="1" smtClean="0">
                <a:solidFill>
                  <a:srgbClr val="0000FF"/>
                </a:solidFill>
                <a:latin typeface="楷体" panose="02010609060101010101" pitchFamily="49" charset="-122"/>
                <a:ea typeface="楷体" panose="02010609060101010101" pitchFamily="49" charset="-122"/>
              </a:rPr>
              <a:t>取风筝</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13" name="文本框 9"/>
          <p:cNvSpPr txBox="1">
            <a:spLocks noChangeArrowheads="1"/>
          </p:cNvSpPr>
          <p:nvPr/>
        </p:nvSpPr>
        <p:spPr bwMode="auto">
          <a:xfrm>
            <a:off x="4373253" y="2067694"/>
            <a:ext cx="2516505" cy="523220"/>
          </a:xfrm>
          <a:prstGeom prst="rect">
            <a:avLst/>
          </a:prstGeom>
          <a:noFill/>
          <a:ln w="9525">
            <a:noFill/>
            <a:miter lim="800000"/>
          </a:ln>
        </p:spPr>
        <p:txBody>
          <a:bodyPr wrap="square">
            <a:spAutoFit/>
          </a:bodyPr>
          <a:lstStyle/>
          <a:p>
            <a:pPr eaLnBrk="1" hangingPunct="1">
              <a:buFont typeface="Arial" panose="020B0604020202020204" pitchFamily="34" charset="0"/>
              <a:buNone/>
            </a:pPr>
            <a:r>
              <a:rPr lang="zh-CN" altLang="en-US" sz="2800" b="1" smtClean="0">
                <a:latin typeface="楷体" panose="02010609060101010101" pitchFamily="49" charset="-122"/>
                <a:ea typeface="楷体" panose="02010609060101010101" pitchFamily="49" charset="-122"/>
              </a:rPr>
              <a:t>纷纷取来风筝</a:t>
            </a:r>
            <a:endParaRPr lang="zh-CN" altLang="en-US" sz="2800" b="1" dirty="0">
              <a:latin typeface="楷体" panose="02010609060101010101" pitchFamily="49" charset="-122"/>
              <a:ea typeface="楷体" panose="02010609060101010101" pitchFamily="49" charset="-122"/>
            </a:endParaRPr>
          </a:p>
        </p:txBody>
      </p:sp>
      <p:sp>
        <p:nvSpPr>
          <p:cNvPr id="14" name="文本框 9"/>
          <p:cNvSpPr txBox="1">
            <a:spLocks noChangeArrowheads="1"/>
          </p:cNvSpPr>
          <p:nvPr/>
        </p:nvSpPr>
        <p:spPr bwMode="auto">
          <a:xfrm>
            <a:off x="4369478" y="2552586"/>
            <a:ext cx="3024336" cy="523220"/>
          </a:xfrm>
          <a:prstGeom prst="rect">
            <a:avLst/>
          </a:prstGeom>
          <a:noFill/>
          <a:ln w="9525">
            <a:noFill/>
            <a:miter lim="800000"/>
          </a:ln>
        </p:spPr>
        <p:txBody>
          <a:bodyPr wrap="square">
            <a:spAutoFit/>
          </a:bodyPr>
          <a:lstStyle/>
          <a:p>
            <a:pPr eaLnBrk="1" hangingPunct="1">
              <a:buFont typeface="Arial" panose="020B0604020202020204" pitchFamily="34" charset="0"/>
              <a:buNone/>
            </a:pPr>
            <a:r>
              <a:rPr lang="zh-CN" altLang="en-US" sz="2800" b="1" smtClean="0">
                <a:latin typeface="楷体" panose="02010609060101010101" pitchFamily="49" charset="-122"/>
                <a:ea typeface="楷体" panose="02010609060101010101" pitchFamily="49" charset="-122"/>
              </a:rPr>
              <a:t>准备放飞天空</a:t>
            </a:r>
            <a:endParaRPr lang="zh-CN" altLang="en-US" sz="2800" b="1" dirty="0">
              <a:latin typeface="楷体" panose="02010609060101010101" pitchFamily="49" charset="-122"/>
              <a:ea typeface="楷体" panose="02010609060101010101" pitchFamily="49" charset="-122"/>
            </a:endParaRPr>
          </a:p>
        </p:txBody>
      </p:sp>
      <p:sp>
        <p:nvSpPr>
          <p:cNvPr id="15" name="文本框 9"/>
          <p:cNvSpPr txBox="1">
            <a:spLocks noChangeArrowheads="1"/>
          </p:cNvSpPr>
          <p:nvPr/>
        </p:nvSpPr>
        <p:spPr bwMode="auto">
          <a:xfrm>
            <a:off x="2965493" y="3651870"/>
            <a:ext cx="1403985" cy="523220"/>
          </a:xfrm>
          <a:prstGeom prst="rect">
            <a:avLst/>
          </a:prstGeom>
          <a:noFill/>
          <a:ln w="9525">
            <a:noFill/>
            <a:miter lim="800000"/>
          </a:ln>
        </p:spPr>
        <p:txBody>
          <a:bodyPr wrap="square">
            <a:spAutoFit/>
          </a:bodyPr>
          <a:lstStyle/>
          <a:p>
            <a:pPr eaLnBrk="1" hangingPunct="1">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放风筝</a:t>
            </a:r>
            <a:endParaRPr lang="en-US" altLang="zh-CN" sz="2800" b="1">
              <a:solidFill>
                <a:srgbClr val="0000FF"/>
              </a:solidFill>
              <a:latin typeface="楷体" panose="02010609060101010101" pitchFamily="49" charset="-122"/>
              <a:ea typeface="楷体" panose="02010609060101010101" pitchFamily="49" charset="-122"/>
            </a:endParaRPr>
          </a:p>
        </p:txBody>
      </p:sp>
      <p:sp>
        <p:nvSpPr>
          <p:cNvPr id="21" name="文本框 9"/>
          <p:cNvSpPr txBox="1">
            <a:spLocks noChangeArrowheads="1"/>
          </p:cNvSpPr>
          <p:nvPr/>
        </p:nvSpPr>
        <p:spPr bwMode="auto">
          <a:xfrm>
            <a:off x="4373253" y="3435846"/>
            <a:ext cx="2516505" cy="523220"/>
          </a:xfrm>
          <a:prstGeom prst="rect">
            <a:avLst/>
          </a:prstGeom>
          <a:noFill/>
          <a:ln w="9525">
            <a:noFill/>
            <a:miter lim="800000"/>
          </a:ln>
        </p:spPr>
        <p:txBody>
          <a:bodyPr wrap="square">
            <a:spAutoFit/>
          </a:bodyPr>
          <a:lstStyle/>
          <a:p>
            <a:pPr eaLnBrk="1" hangingPunct="1">
              <a:buFont typeface="Arial" panose="020B0604020202020204" pitchFamily="34" charset="0"/>
              <a:buNone/>
            </a:pPr>
            <a:r>
              <a:rPr lang="zh-CN" altLang="en-US" sz="2800" b="1" smtClean="0">
                <a:latin typeface="楷体" panose="02010609060101010101" pitchFamily="49" charset="-122"/>
                <a:ea typeface="楷体" panose="02010609060101010101" pitchFamily="49" charset="-122"/>
              </a:rPr>
              <a:t>宝玉难以放飞</a:t>
            </a:r>
            <a:endParaRPr lang="zh-CN" altLang="en-US" sz="2800" b="1" dirty="0">
              <a:latin typeface="楷体" panose="02010609060101010101" pitchFamily="49" charset="-122"/>
              <a:ea typeface="楷体" panose="02010609060101010101" pitchFamily="49" charset="-122"/>
            </a:endParaRPr>
          </a:p>
        </p:txBody>
      </p:sp>
      <p:sp>
        <p:nvSpPr>
          <p:cNvPr id="22" name="文本框 9"/>
          <p:cNvSpPr txBox="1">
            <a:spLocks noChangeArrowheads="1"/>
          </p:cNvSpPr>
          <p:nvPr/>
        </p:nvSpPr>
        <p:spPr bwMode="auto">
          <a:xfrm>
            <a:off x="4369478" y="3920738"/>
            <a:ext cx="3024336" cy="523220"/>
          </a:xfrm>
          <a:prstGeom prst="rect">
            <a:avLst/>
          </a:prstGeom>
          <a:noFill/>
          <a:ln w="9525">
            <a:noFill/>
            <a:miter lim="800000"/>
          </a:ln>
        </p:spPr>
        <p:txBody>
          <a:bodyPr wrap="square">
            <a:spAutoFit/>
          </a:bodyPr>
          <a:lstStyle/>
          <a:p>
            <a:pPr eaLnBrk="1" hangingPunct="1">
              <a:buFont typeface="Arial" panose="020B0604020202020204" pitchFamily="34" charset="0"/>
              <a:buNone/>
            </a:pPr>
            <a:r>
              <a:rPr lang="zh-CN" altLang="en-US" sz="2800" b="1" smtClean="0">
                <a:latin typeface="楷体" panose="02010609060101010101" pitchFamily="49" charset="-122"/>
                <a:ea typeface="楷体" panose="02010609060101010101" pitchFamily="49" charset="-122"/>
              </a:rPr>
              <a:t>黛玉风筝飘远</a:t>
            </a:r>
            <a:endParaRPr lang="zh-CN" altLang="en-US" sz="2800" b="1" dirty="0">
              <a:latin typeface="楷体" panose="02010609060101010101" pitchFamily="49" charset="-122"/>
              <a:ea typeface="楷体" panose="02010609060101010101" pitchFamily="49" charset="-122"/>
            </a:endParaRPr>
          </a:p>
        </p:txBody>
      </p:sp>
      <p:sp>
        <p:nvSpPr>
          <p:cNvPr id="2" name="左大括号 1"/>
          <p:cNvSpPr/>
          <p:nvPr/>
        </p:nvSpPr>
        <p:spPr>
          <a:xfrm>
            <a:off x="4189629" y="1059582"/>
            <a:ext cx="144016" cy="93610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左大括号 23"/>
          <p:cNvSpPr/>
          <p:nvPr/>
        </p:nvSpPr>
        <p:spPr>
          <a:xfrm>
            <a:off x="4189629" y="2283718"/>
            <a:ext cx="144016" cy="93610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左大括号 24"/>
          <p:cNvSpPr/>
          <p:nvPr/>
        </p:nvSpPr>
        <p:spPr>
          <a:xfrm>
            <a:off x="4189629" y="3579862"/>
            <a:ext cx="144016" cy="93610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左大括号 25"/>
          <p:cNvSpPr/>
          <p:nvPr/>
        </p:nvSpPr>
        <p:spPr>
          <a:xfrm flipH="1">
            <a:off x="6853924" y="1249184"/>
            <a:ext cx="504056" cy="316532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9552" y="1059582"/>
            <a:ext cx="8005759" cy="3877985"/>
          </a:xfrm>
          <a:prstGeom prst="rect">
            <a:avLst/>
          </a:prstGeom>
          <a:noFill/>
        </p:spPr>
        <p:txBody>
          <a:bodyPr wrap="square" rtlCol="0" anchor="t">
            <a:spAutoFit/>
          </a:bodyPr>
          <a:lstStyle/>
          <a:p>
            <a:pPr algn="l">
              <a:lnSpc>
                <a:spcPct val="150000"/>
              </a:lnSpc>
            </a:pPr>
            <a:r>
              <a:rPr lang="en-US" altLang="zh-CN" sz="3600" b="1" smtClean="0">
                <a:latin typeface="楷体" panose="02010609060101010101" pitchFamily="49" charset="-122"/>
                <a:ea typeface="楷体" panose="02010609060101010101" pitchFamily="49" charset="-122"/>
                <a:sym typeface="+mn-ea"/>
              </a:rPr>
              <a:t>   </a:t>
            </a:r>
            <a:r>
              <a:rPr sz="3200" b="1" smtClean="0">
                <a:latin typeface="楷体" panose="02010609060101010101" pitchFamily="49" charset="-122"/>
                <a:ea typeface="楷体" panose="02010609060101010101" pitchFamily="49" charset="-122"/>
                <a:sym typeface="+mn-ea"/>
              </a:rPr>
              <a:t>本文主要讲了</a:t>
            </a:r>
            <a:r>
              <a:rPr sz="3200" b="1" dirty="0" smtClean="0">
                <a:latin typeface="楷体" panose="02010609060101010101" pitchFamily="49" charset="-122"/>
                <a:ea typeface="楷体" panose="02010609060101010101" pitchFamily="49" charset="-122"/>
                <a:sym typeface="+mn-ea"/>
              </a:rPr>
              <a:t>《红楼梦》中，宝玉</a:t>
            </a:r>
            <a:r>
              <a:rPr lang="zh-CN" sz="3200" b="1" dirty="0" smtClean="0">
                <a:latin typeface="楷体" panose="02010609060101010101" pitchFamily="49" charset="-122"/>
                <a:ea typeface="楷体" panose="02010609060101010101" pitchFamily="49" charset="-122"/>
                <a:sym typeface="+mn-ea"/>
              </a:rPr>
              <a:t>与</a:t>
            </a:r>
            <a:r>
              <a:rPr sz="3200" b="1" dirty="0" err="1" smtClean="0">
                <a:latin typeface="楷体" panose="02010609060101010101" pitchFamily="49" charset="-122"/>
                <a:ea typeface="楷体" panose="02010609060101010101" pitchFamily="49" charset="-122"/>
                <a:sym typeface="+mn-ea"/>
              </a:rPr>
              <a:t>黛玉、探春、宝钗等</a:t>
            </a:r>
            <a:r>
              <a:rPr lang="zh-CN" sz="3200" b="1" dirty="0" smtClean="0">
                <a:latin typeface="楷体" panose="02010609060101010101" pitchFamily="49" charset="-122"/>
                <a:ea typeface="楷体" panose="02010609060101010101" pitchFamily="49" charset="-122"/>
                <a:sym typeface="+mn-ea"/>
              </a:rPr>
              <a:t>姑娘们</a:t>
            </a:r>
            <a:r>
              <a:rPr sz="3200" b="1" err="1" smtClean="0">
                <a:latin typeface="楷体" panose="02010609060101010101" pitchFamily="49" charset="-122"/>
                <a:ea typeface="楷体" panose="02010609060101010101" pitchFamily="49" charset="-122"/>
                <a:sym typeface="+mn-ea"/>
              </a:rPr>
              <a:t>一起放风筝的事情</a:t>
            </a:r>
            <a:r>
              <a:rPr lang="zh-CN" sz="3200" b="1" smtClean="0">
                <a:latin typeface="楷体" panose="02010609060101010101" pitchFamily="49" charset="-122"/>
                <a:ea typeface="楷体" panose="02010609060101010101" pitchFamily="49" charset="-122"/>
                <a:sym typeface="+mn-ea"/>
              </a:rPr>
              <a:t>，</a:t>
            </a:r>
            <a:r>
              <a:rPr lang="zh-CN" altLang="en-US" sz="3200" b="1" smtClean="0">
                <a:latin typeface="楷体" panose="02010609060101010101" pitchFamily="49" charset="-122"/>
                <a:ea typeface="楷体" panose="02010609060101010101" pitchFamily="49" charset="-122"/>
                <a:sym typeface="+mn-ea"/>
              </a:rPr>
              <a:t>描述了众人</a:t>
            </a:r>
            <a:r>
              <a:rPr lang="zh-CN" altLang="en-US" sz="3200" b="1" u="sng" smtClean="0">
                <a:latin typeface="楷体" panose="02010609060101010101" pitchFamily="49" charset="-122"/>
                <a:ea typeface="楷体" panose="02010609060101010101" pitchFamily="49" charset="-122"/>
                <a:sym typeface="+mn-ea"/>
              </a:rPr>
              <a:t>       </a:t>
            </a:r>
            <a:r>
              <a:rPr lang="zh-CN" altLang="en-US" sz="3200" b="1" smtClean="0">
                <a:latin typeface="楷体" panose="02010609060101010101" pitchFamily="49" charset="-122"/>
                <a:ea typeface="楷体" panose="02010609060101010101" pitchFamily="49" charset="-122"/>
                <a:sym typeface="+mn-ea"/>
              </a:rPr>
              <a:t>、</a:t>
            </a:r>
            <a:r>
              <a:rPr lang="zh-CN" altLang="en-US" sz="3200" b="1" u="sng" smtClean="0">
                <a:latin typeface="楷体" panose="02010609060101010101" pitchFamily="49" charset="-122"/>
                <a:ea typeface="楷体" panose="02010609060101010101" pitchFamily="49" charset="-122"/>
                <a:sym typeface="+mn-ea"/>
              </a:rPr>
              <a:t>       </a:t>
            </a:r>
            <a:r>
              <a:rPr lang="zh-CN" altLang="en-US" sz="3200" b="1" smtClean="0">
                <a:latin typeface="楷体" panose="02010609060101010101" pitchFamily="49" charset="-122"/>
                <a:ea typeface="楷体" panose="02010609060101010101" pitchFamily="49" charset="-122"/>
                <a:sym typeface="+mn-ea"/>
              </a:rPr>
              <a:t>时的言行举止，表现了他们放风筝时</a:t>
            </a:r>
            <a:r>
              <a:rPr lang="zh-CN" altLang="en-US" sz="3200" b="1" u="sng" smtClean="0">
                <a:latin typeface="楷体" panose="02010609060101010101" pitchFamily="49" charset="-122"/>
                <a:ea typeface="楷体" panose="02010609060101010101" pitchFamily="49" charset="-122"/>
                <a:sym typeface="+mn-ea"/>
              </a:rPr>
              <a:t>        </a:t>
            </a:r>
            <a:r>
              <a:rPr lang="zh-CN" altLang="en-US" sz="3200" b="1" smtClean="0">
                <a:latin typeface="楷体" panose="02010609060101010101" pitchFamily="49" charset="-122"/>
                <a:ea typeface="楷体" panose="02010609060101010101" pitchFamily="49" charset="-122"/>
                <a:sym typeface="+mn-ea"/>
              </a:rPr>
              <a:t>的心情，以及宝玉</a:t>
            </a:r>
            <a:r>
              <a:rPr lang="zh-CN" altLang="en-US" sz="3200" b="1" u="sng" smtClean="0">
                <a:latin typeface="楷体" panose="02010609060101010101" pitchFamily="49" charset="-122"/>
                <a:ea typeface="楷体" panose="02010609060101010101" pitchFamily="49" charset="-122"/>
                <a:sym typeface="+mn-ea"/>
              </a:rPr>
              <a:t>        </a:t>
            </a:r>
            <a:r>
              <a:rPr lang="zh-CN" altLang="en-US" sz="3200" b="1" smtClean="0">
                <a:latin typeface="楷体" panose="02010609060101010101" pitchFamily="49" charset="-122"/>
                <a:ea typeface="楷体" panose="02010609060101010101" pitchFamily="49" charset="-122"/>
                <a:sym typeface="+mn-ea"/>
              </a:rPr>
              <a:t>、</a:t>
            </a:r>
            <a:r>
              <a:rPr lang="zh-CN" altLang="en-US" sz="3200" b="1" u="sng" smtClean="0">
                <a:latin typeface="楷体" panose="02010609060101010101" pitchFamily="49" charset="-122"/>
                <a:ea typeface="楷体" panose="02010609060101010101" pitchFamily="49" charset="-122"/>
                <a:sym typeface="+mn-ea"/>
              </a:rPr>
              <a:t>        </a:t>
            </a:r>
            <a:r>
              <a:rPr lang="zh-CN" altLang="en-US" sz="3200" b="1" smtClean="0">
                <a:latin typeface="楷体" panose="02010609060101010101" pitchFamily="49" charset="-122"/>
                <a:ea typeface="楷体" panose="02010609060101010101" pitchFamily="49" charset="-122"/>
                <a:sym typeface="+mn-ea"/>
              </a:rPr>
              <a:t>的形象。</a:t>
            </a:r>
            <a:endParaRPr lang="zh-CN" sz="3200" b="1" dirty="0" smtClean="0">
              <a:latin typeface="楷体" panose="02010609060101010101" pitchFamily="49" charset="-122"/>
              <a:ea typeface="楷体" panose="02010609060101010101" pitchFamily="49" charset="-122"/>
              <a:sym typeface="+mn-ea"/>
            </a:endParaRPr>
          </a:p>
        </p:txBody>
      </p:sp>
      <p:grpSp>
        <p:nvGrpSpPr>
          <p:cNvPr id="6" name="组合 5"/>
          <p:cNvGrpSpPr/>
          <p:nvPr/>
        </p:nvGrpSpPr>
        <p:grpSpPr>
          <a:xfrm>
            <a:off x="179512" y="411510"/>
            <a:ext cx="2481672" cy="561692"/>
            <a:chOff x="179512" y="411510"/>
            <a:chExt cx="2481672" cy="561692"/>
          </a:xfrm>
        </p:grpSpPr>
        <p:sp>
          <p:nvSpPr>
            <p:cNvPr id="8"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主题概括</a:t>
              </a: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grpSp>
      <p:sp>
        <p:nvSpPr>
          <p:cNvPr id="2" name="矩形 1"/>
          <p:cNvSpPr/>
          <p:nvPr/>
        </p:nvSpPr>
        <p:spPr>
          <a:xfrm>
            <a:off x="2661184" y="2649274"/>
            <a:ext cx="1550776" cy="584775"/>
          </a:xfrm>
          <a:prstGeom prst="rect">
            <a:avLst/>
          </a:prstGeom>
        </p:spPr>
        <p:txBody>
          <a:bodyPr wrap="square">
            <a:spAutoFit/>
          </a:bodyPr>
          <a:lstStyle/>
          <a:p>
            <a:r>
              <a:rPr lang="zh-CN" altLang="en-US" sz="3200" b="1" smtClean="0">
                <a:solidFill>
                  <a:srgbClr val="FF0000"/>
                </a:solidFill>
                <a:latin typeface="楷体" pitchFamily="49" charset="-122"/>
                <a:ea typeface="楷体" pitchFamily="49" charset="-122"/>
              </a:rPr>
              <a:t>取风筝</a:t>
            </a:r>
            <a:endParaRPr lang="zh-CN" altLang="en-US" sz="3200" b="1" dirty="0">
              <a:solidFill>
                <a:srgbClr val="FF0000"/>
              </a:solidFill>
              <a:latin typeface="楷体" pitchFamily="49" charset="-122"/>
              <a:ea typeface="楷体" pitchFamily="49" charset="-122"/>
            </a:endParaRPr>
          </a:p>
        </p:txBody>
      </p:sp>
      <p:sp>
        <p:nvSpPr>
          <p:cNvPr id="7" name="矩形 6"/>
          <p:cNvSpPr/>
          <p:nvPr/>
        </p:nvSpPr>
        <p:spPr>
          <a:xfrm>
            <a:off x="4533392" y="2643758"/>
            <a:ext cx="1550776" cy="584775"/>
          </a:xfrm>
          <a:prstGeom prst="rect">
            <a:avLst/>
          </a:prstGeom>
        </p:spPr>
        <p:txBody>
          <a:bodyPr wrap="square">
            <a:spAutoFit/>
          </a:bodyPr>
          <a:lstStyle/>
          <a:p>
            <a:r>
              <a:rPr lang="zh-CN" altLang="en-US" sz="3200" b="1" smtClean="0">
                <a:solidFill>
                  <a:srgbClr val="FF0000"/>
                </a:solidFill>
                <a:latin typeface="楷体" pitchFamily="49" charset="-122"/>
                <a:ea typeface="楷体" pitchFamily="49" charset="-122"/>
              </a:rPr>
              <a:t>取风筝</a:t>
            </a:r>
            <a:endParaRPr lang="zh-CN" altLang="en-US" sz="3200" b="1" dirty="0">
              <a:solidFill>
                <a:srgbClr val="FF0000"/>
              </a:solidFill>
              <a:latin typeface="楷体" pitchFamily="49" charset="-122"/>
              <a:ea typeface="楷体" pitchFamily="49" charset="-122"/>
            </a:endParaRPr>
          </a:p>
        </p:txBody>
      </p:sp>
      <p:sp>
        <p:nvSpPr>
          <p:cNvPr id="10" name="矩形 9"/>
          <p:cNvSpPr/>
          <p:nvPr/>
        </p:nvSpPr>
        <p:spPr>
          <a:xfrm>
            <a:off x="4211960" y="3427135"/>
            <a:ext cx="2232248" cy="584775"/>
          </a:xfrm>
          <a:prstGeom prst="rect">
            <a:avLst/>
          </a:prstGeom>
        </p:spPr>
        <p:txBody>
          <a:bodyPr wrap="square">
            <a:spAutoFit/>
          </a:bodyPr>
          <a:lstStyle/>
          <a:p>
            <a:r>
              <a:rPr lang="zh-CN" altLang="en-US" sz="3200" b="1" smtClean="0">
                <a:solidFill>
                  <a:srgbClr val="FF0000"/>
                </a:solidFill>
                <a:latin typeface="楷体" pitchFamily="49" charset="-122"/>
                <a:ea typeface="楷体" pitchFamily="49" charset="-122"/>
              </a:rPr>
              <a:t>轻松愉悦</a:t>
            </a:r>
            <a:endParaRPr lang="zh-CN" altLang="en-US" sz="3200" b="1" dirty="0">
              <a:solidFill>
                <a:srgbClr val="FF0000"/>
              </a:solidFill>
              <a:latin typeface="楷体" pitchFamily="49" charset="-122"/>
              <a:ea typeface="楷体" pitchFamily="49" charset="-122"/>
            </a:endParaRPr>
          </a:p>
        </p:txBody>
      </p:sp>
      <p:sp>
        <p:nvSpPr>
          <p:cNvPr id="11" name="矩形 10"/>
          <p:cNvSpPr/>
          <p:nvPr/>
        </p:nvSpPr>
        <p:spPr>
          <a:xfrm>
            <a:off x="1403648" y="4147215"/>
            <a:ext cx="2088232" cy="584775"/>
          </a:xfrm>
          <a:prstGeom prst="rect">
            <a:avLst/>
          </a:prstGeom>
        </p:spPr>
        <p:txBody>
          <a:bodyPr wrap="square">
            <a:spAutoFit/>
          </a:bodyPr>
          <a:lstStyle/>
          <a:p>
            <a:r>
              <a:rPr lang="zh-CN" altLang="en-US" sz="3200" b="1" smtClean="0">
                <a:solidFill>
                  <a:srgbClr val="FF0000"/>
                </a:solidFill>
                <a:latin typeface="楷体" pitchFamily="49" charset="-122"/>
                <a:ea typeface="楷体" pitchFamily="49" charset="-122"/>
              </a:rPr>
              <a:t>性格单纯</a:t>
            </a:r>
            <a:endParaRPr lang="zh-CN" altLang="en-US" sz="3200" b="1" dirty="0">
              <a:solidFill>
                <a:srgbClr val="FF0000"/>
              </a:solidFill>
              <a:latin typeface="楷体" pitchFamily="49" charset="-122"/>
              <a:ea typeface="楷体" pitchFamily="49" charset="-122"/>
            </a:endParaRPr>
          </a:p>
        </p:txBody>
      </p:sp>
      <p:sp>
        <p:nvSpPr>
          <p:cNvPr id="12" name="矩形 11"/>
          <p:cNvSpPr/>
          <p:nvPr/>
        </p:nvSpPr>
        <p:spPr>
          <a:xfrm>
            <a:off x="3347864" y="4147215"/>
            <a:ext cx="1821798" cy="584775"/>
          </a:xfrm>
          <a:prstGeom prst="rect">
            <a:avLst/>
          </a:prstGeom>
        </p:spPr>
        <p:txBody>
          <a:bodyPr wrap="square">
            <a:spAutoFit/>
          </a:bodyPr>
          <a:lstStyle/>
          <a:p>
            <a:r>
              <a:rPr lang="zh-CN" altLang="en-US" sz="3200" b="1" smtClean="0">
                <a:solidFill>
                  <a:srgbClr val="FF0000"/>
                </a:solidFill>
                <a:latin typeface="楷体" pitchFamily="49" charset="-122"/>
                <a:ea typeface="楷体" pitchFamily="49" charset="-122"/>
              </a:rPr>
              <a:t>率性纯真</a:t>
            </a:r>
            <a:endParaRPr lang="zh-CN" altLang="en-US" sz="3200" b="1" dirty="0">
              <a:solidFill>
                <a:srgbClr val="FF0000"/>
              </a:solidFill>
              <a:latin typeface="楷体"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0" grpId="0"/>
      <p:bldP spid="11"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9512" y="411510"/>
            <a:ext cx="2376264" cy="561692"/>
            <a:chOff x="179512" y="411510"/>
            <a:chExt cx="2376264" cy="561692"/>
          </a:xfrm>
        </p:grpSpPr>
        <p:sp>
          <p:nvSpPr>
            <p:cNvPr id="3"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拓展延伸</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grpSp>
      <p:sp>
        <p:nvSpPr>
          <p:cNvPr id="6" name="文本框 9"/>
          <p:cNvSpPr txBox="1">
            <a:spLocks noChangeArrowheads="1"/>
          </p:cNvSpPr>
          <p:nvPr/>
        </p:nvSpPr>
        <p:spPr bwMode="auto">
          <a:xfrm>
            <a:off x="2339752" y="1011490"/>
            <a:ext cx="4392488" cy="584775"/>
          </a:xfrm>
          <a:prstGeom prst="rect">
            <a:avLst/>
          </a:prstGeom>
          <a:noFill/>
          <a:ln w="9525">
            <a:noFill/>
            <a:miter lim="800000"/>
          </a:ln>
        </p:spPr>
        <p:txBody>
          <a:bodyPr wrap="square">
            <a:spAutoFit/>
          </a:bodyPr>
          <a:lstStyle/>
          <a:p>
            <a:pPr eaLnBrk="1" hangingPunct="1">
              <a:buFont typeface="Arial" panose="020B0604020202020204" pitchFamily="34" charset="0"/>
              <a:buNone/>
            </a:pPr>
            <a:r>
              <a:rPr lang="zh-CN" altLang="en-US" sz="3200" b="1" dirty="0" smtClean="0">
                <a:solidFill>
                  <a:srgbClr val="FF0000"/>
                </a:solidFill>
                <a:latin typeface="黑体" pitchFamily="49" charset="-122"/>
                <a:ea typeface="黑体" pitchFamily="49" charset="-122"/>
              </a:rPr>
              <a:t>大观园放风筝片段欣赏</a:t>
            </a:r>
            <a:endParaRPr lang="zh-CN" altLang="en-US" sz="3200" b="1" dirty="0">
              <a:solidFill>
                <a:srgbClr val="FF0000"/>
              </a:solidFill>
              <a:latin typeface="黑体" pitchFamily="49" charset="-122"/>
              <a:ea typeface="黑体" pitchFamily="49" charset="-122"/>
            </a:endParaRPr>
          </a:p>
        </p:txBody>
      </p:sp>
      <p:pic>
        <p:nvPicPr>
          <p:cNvPr id="8" name="Picture 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3266" y="1707654"/>
            <a:ext cx="4572000" cy="2577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文本框 9"/>
          <p:cNvSpPr txBox="1">
            <a:spLocks noChangeArrowheads="1"/>
          </p:cNvSpPr>
          <p:nvPr/>
        </p:nvSpPr>
        <p:spPr bwMode="auto">
          <a:xfrm>
            <a:off x="6737895" y="1472805"/>
            <a:ext cx="792088" cy="3046988"/>
          </a:xfrm>
          <a:prstGeom prst="rect">
            <a:avLst/>
          </a:prstGeom>
          <a:noFill/>
          <a:ln w="9525">
            <a:noFill/>
            <a:miter lim="800000"/>
          </a:ln>
        </p:spPr>
        <p:txBody>
          <a:bodyPr wrap="square">
            <a:spAutoFit/>
          </a:bodyPr>
          <a:lstStyle/>
          <a:p>
            <a:pPr eaLnBrk="1" hangingPunct="1">
              <a:buFont typeface="Arial" panose="020B0604020202020204" pitchFamily="34" charset="0"/>
              <a:buNone/>
            </a:pPr>
            <a:r>
              <a:rPr lang="zh-CN" altLang="en-US" sz="2400" b="1" dirty="0" smtClean="0">
                <a:solidFill>
                  <a:srgbClr val="00B050"/>
                </a:solidFill>
                <a:latin typeface="仿宋" pitchFamily="49" charset="-122"/>
                <a:ea typeface="仿宋" pitchFamily="49" charset="-122"/>
              </a:rPr>
              <a:t>点击图片播放视频</a:t>
            </a:r>
            <a:endParaRPr lang="zh-CN" altLang="en-US" sz="2400" b="1" dirty="0">
              <a:solidFill>
                <a:srgbClr val="00B050"/>
              </a:solidFill>
              <a:latin typeface="仿宋" pitchFamily="49" charset="-122"/>
              <a:ea typeface="仿宋" pitchFamily="49" charset="-122"/>
            </a:endParaRPr>
          </a:p>
        </p:txBody>
      </p:sp>
    </p:spTree>
    <p:extLst>
      <p:ext uri="{BB962C8B-B14F-4D97-AF65-F5344CB8AC3E}">
        <p14:creationId xmlns:p14="http://schemas.microsoft.com/office/powerpoint/2010/main" val="26565484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221512"/>
            <a:ext cx="4536440" cy="521970"/>
          </a:xfrm>
          <a:prstGeom prst="rect">
            <a:avLst/>
          </a:prstGeom>
        </p:spPr>
        <p:txBody>
          <a:bodyPr wrap="square">
            <a:spAutoFit/>
          </a:bodyPr>
          <a:lstStyle/>
          <a:p>
            <a:r>
              <a:rPr lang="zh-CN" altLang="en-US" sz="2800" b="1" dirty="0" smtClean="0">
                <a:solidFill>
                  <a:srgbClr val="FF0000"/>
                </a:solidFill>
                <a:latin typeface="黑体" panose="02010600030101010101" pitchFamily="49" charset="-122"/>
                <a:ea typeface="黑体" panose="02010600030101010101" pitchFamily="49" charset="-122"/>
              </a:rPr>
              <a:t>课外阅读，好书推荐：</a:t>
            </a:r>
          </a:p>
        </p:txBody>
      </p:sp>
      <p:sp>
        <p:nvSpPr>
          <p:cNvPr id="6" name="矩形 5"/>
          <p:cNvSpPr/>
          <p:nvPr/>
        </p:nvSpPr>
        <p:spPr>
          <a:xfrm>
            <a:off x="2273300" y="2390775"/>
            <a:ext cx="5870575" cy="521970"/>
          </a:xfrm>
          <a:prstGeom prst="rect">
            <a:avLst/>
          </a:prstGeom>
        </p:spPr>
        <p:txBody>
          <a:bodyPr wrap="square">
            <a:spAutoFit/>
          </a:bodyPr>
          <a:lstStyle/>
          <a:p>
            <a:r>
              <a:rPr lang="zh-CN" altLang="en-US" sz="2800" b="1" dirty="0" smtClean="0">
                <a:latin typeface="黑体" panose="02010600030101010101" pitchFamily="49" charset="-122"/>
                <a:ea typeface="黑体" panose="02010600030101010101" pitchFamily="49" charset="-122"/>
              </a:rPr>
              <a:t>   </a:t>
            </a:r>
            <a:endParaRPr lang="zh-CN" altLang="en-US" sz="2800" b="1" dirty="0" smtClean="0"/>
          </a:p>
        </p:txBody>
      </p:sp>
      <p:sp>
        <p:nvSpPr>
          <p:cNvPr id="4" name="文本框 3"/>
          <p:cNvSpPr txBox="1"/>
          <p:nvPr/>
        </p:nvSpPr>
        <p:spPr>
          <a:xfrm>
            <a:off x="395536" y="1866930"/>
            <a:ext cx="5904657" cy="2192908"/>
          </a:xfrm>
          <a:prstGeom prst="rect">
            <a:avLst/>
          </a:prstGeom>
          <a:noFill/>
        </p:spPr>
        <p:txBody>
          <a:bodyPr wrap="square" rtlCol="0" anchor="t">
            <a:spAutoFit/>
          </a:bodyPr>
          <a:lstStyle/>
          <a:p>
            <a:pPr algn="l">
              <a:lnSpc>
                <a:spcPct val="150000"/>
              </a:lnSpc>
            </a:pPr>
            <a:r>
              <a:rPr lang="zh-CN" altLang="en-US" sz="3200" b="1" dirty="0" smtClean="0">
                <a:solidFill>
                  <a:srgbClr val="0000FF"/>
                </a:solidFill>
                <a:latin typeface="楷体" panose="02010609060101010101" pitchFamily="49" charset="-122"/>
                <a:ea typeface="楷体" panose="02010609060101010101" pitchFamily="49" charset="-122"/>
                <a:sym typeface="+mn-ea"/>
              </a:rPr>
              <a:t>1.课外阅读《红楼梦》。</a:t>
            </a:r>
          </a:p>
          <a:p>
            <a:pPr algn="l">
              <a:lnSpc>
                <a:spcPct val="150000"/>
              </a:lnSpc>
            </a:pPr>
            <a:r>
              <a:rPr lang="zh-CN" altLang="en-US" sz="3200" b="1" dirty="0" smtClean="0">
                <a:solidFill>
                  <a:srgbClr val="0000FF"/>
                </a:solidFill>
                <a:latin typeface="楷体" panose="02010609060101010101" pitchFamily="49" charset="-122"/>
                <a:ea typeface="楷体" panose="02010609060101010101" pitchFamily="49" charset="-122"/>
                <a:sym typeface="+mn-ea"/>
              </a:rPr>
              <a:t>2.重点阅读描写人物外貌、动作、神态、语言的片段。</a:t>
            </a:r>
          </a:p>
        </p:txBody>
      </p:sp>
      <p:pic>
        <p:nvPicPr>
          <p:cNvPr id="1026" name="Picture 2" descr="http://pic.51yuansu.com/pic3/cover/02/54/18/59fafc2ceae4d_610.jpg"/>
          <p:cNvPicPr>
            <a:picLocks noChangeAspect="1" noChangeArrowheads="1"/>
          </p:cNvPicPr>
          <p:nvPr/>
        </p:nvPicPr>
        <p:blipFill>
          <a:blip r:embed="rId2">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5964718" y="568051"/>
            <a:ext cx="3160286" cy="45754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10813" y="1233949"/>
            <a:ext cx="7560840" cy="953135"/>
          </a:xfrm>
          <a:prstGeom prst="rect">
            <a:avLst/>
          </a:prstGeom>
        </p:spPr>
        <p:txBody>
          <a:bodyPr wrap="square">
            <a:spAutoFit/>
          </a:bodyPr>
          <a:lstStyle/>
          <a:p>
            <a:pPr>
              <a:lnSpc>
                <a:spcPct val="200000"/>
              </a:lnSpc>
            </a:pPr>
            <a:r>
              <a:rPr lang="zh-CN" altLang="en-US" sz="2800" b="1" dirty="0" smtClean="0">
                <a:latin typeface="黑体" panose="02010600030101010101" pitchFamily="49" charset="-122"/>
                <a:ea typeface="黑体" panose="02010600030101010101" pitchFamily="49" charset="-122"/>
              </a:rPr>
              <a:t>    </a:t>
            </a:r>
            <a:endParaRPr lang="zh-CN" altLang="en-US" sz="2800" b="1" dirty="0">
              <a:latin typeface="黑体" panose="02010600030101010101" pitchFamily="49" charset="-122"/>
              <a:ea typeface="黑体" panose="02010600030101010101" pitchFamily="49" charset="-122"/>
            </a:endParaRPr>
          </a:p>
        </p:txBody>
      </p:sp>
      <p:sp>
        <p:nvSpPr>
          <p:cNvPr id="3" name="文本框 2"/>
          <p:cNvSpPr txBox="1"/>
          <p:nvPr/>
        </p:nvSpPr>
        <p:spPr>
          <a:xfrm>
            <a:off x="738064" y="1131590"/>
            <a:ext cx="7495272" cy="2913683"/>
          </a:xfrm>
          <a:prstGeom prst="rect">
            <a:avLst/>
          </a:prstGeom>
          <a:noFill/>
        </p:spPr>
        <p:txBody>
          <a:bodyPr wrap="square" rtlCol="0" anchor="t">
            <a:spAutoFit/>
          </a:bodyPr>
          <a:lstStyle/>
          <a:p>
            <a:pPr>
              <a:lnSpc>
                <a:spcPct val="120000"/>
              </a:lnSpc>
            </a:pPr>
            <a:r>
              <a:rPr lang="zh-CN" altLang="en-US" sz="2800" b="1" dirty="0" smtClean="0">
                <a:latin typeface="黑体" pitchFamily="49" charset="-122"/>
                <a:ea typeface="黑体" pitchFamily="49" charset="-122"/>
                <a:sym typeface="+mn-ea"/>
              </a:rPr>
              <a:t>一、用</a:t>
            </a:r>
            <a:r>
              <a:rPr lang="zh-CN" altLang="en-US" sz="2800" b="1" dirty="0">
                <a:latin typeface="黑体" pitchFamily="49" charset="-122"/>
                <a:ea typeface="黑体" pitchFamily="49" charset="-122"/>
                <a:sym typeface="+mn-ea"/>
              </a:rPr>
              <a:t>“√”给加点字选择正确的读音</a:t>
            </a:r>
            <a:r>
              <a:rPr lang="zh-CN" altLang="en-US" sz="2800" b="1" dirty="0" smtClean="0">
                <a:latin typeface="黑体" pitchFamily="49" charset="-122"/>
                <a:ea typeface="黑体" pitchFamily="49" charset="-122"/>
                <a:sym typeface="+mn-ea"/>
              </a:rPr>
              <a:t>。</a:t>
            </a:r>
            <a:endParaRPr lang="en-US" altLang="zh-CN" sz="2800" b="1" dirty="0" smtClean="0">
              <a:latin typeface="黑体" pitchFamily="49" charset="-122"/>
              <a:ea typeface="黑体" pitchFamily="49" charset="-122"/>
              <a:sym typeface="+mn-ea"/>
            </a:endParaRPr>
          </a:p>
          <a:p>
            <a:pPr>
              <a:lnSpc>
                <a:spcPct val="120000"/>
              </a:lnSpc>
            </a:pPr>
            <a:endParaRPr lang="zh-CN" altLang="en-US" sz="2800" b="1" dirty="0">
              <a:latin typeface="黑体" pitchFamily="49" charset="-122"/>
              <a:ea typeface="黑体" pitchFamily="49" charset="-122"/>
              <a:sym typeface="+mn-ea"/>
            </a:endParaRPr>
          </a:p>
          <a:p>
            <a:pPr>
              <a:lnSpc>
                <a:spcPct val="120000"/>
              </a:lnSpc>
            </a:pPr>
            <a:r>
              <a:rPr lang="zh-CN" altLang="en-US" sz="2800" b="1" dirty="0">
                <a:latin typeface="宋体" pitchFamily="2" charset="-122"/>
                <a:ea typeface="宋体" pitchFamily="2" charset="-122"/>
                <a:sym typeface="+mn-ea"/>
              </a:rPr>
              <a:t>  </a:t>
            </a:r>
            <a:r>
              <a:rPr lang="zh-CN" altLang="en-US" sz="2800" b="1" dirty="0" smtClean="0">
                <a:latin typeface="宋体" pitchFamily="2" charset="-122"/>
                <a:ea typeface="宋体" pitchFamily="2" charset="-122"/>
                <a:sym typeface="+mn-ea"/>
              </a:rPr>
              <a:t> 抽屉</a:t>
            </a:r>
            <a:r>
              <a:rPr lang="zh-CN" altLang="en-US" sz="2800" b="1" dirty="0">
                <a:latin typeface="宋体" pitchFamily="2" charset="-122"/>
                <a:ea typeface="宋体" pitchFamily="2" charset="-122"/>
                <a:sym typeface="+mn-ea"/>
              </a:rPr>
              <a:t>（</a:t>
            </a:r>
            <a:r>
              <a:rPr lang="en-US" altLang="zh-CN" sz="2800" b="1" dirty="0" err="1">
                <a:latin typeface="汉语拼音" pitchFamily="34" charset="0"/>
                <a:ea typeface="宋体" pitchFamily="2" charset="-122"/>
                <a:cs typeface="汉语拼音" pitchFamily="34" charset="0"/>
                <a:sym typeface="+mn-ea"/>
              </a:rPr>
              <a:t>tì</a:t>
            </a:r>
            <a:r>
              <a:rPr lang="en-US" altLang="zh-CN" sz="2800" b="1" dirty="0">
                <a:latin typeface="汉语拼音" pitchFamily="34" charset="0"/>
                <a:ea typeface="宋体" pitchFamily="2" charset="-122"/>
                <a:cs typeface="汉语拼音" pitchFamily="34" charset="0"/>
                <a:sym typeface="+mn-ea"/>
              </a:rPr>
              <a:t>  </a:t>
            </a:r>
            <a:r>
              <a:rPr lang="en-US" altLang="zh-CN" sz="2800" b="1" dirty="0" smtClean="0">
                <a:latin typeface="汉语拼音" pitchFamily="34" charset="0"/>
                <a:ea typeface="宋体" pitchFamily="2" charset="-122"/>
                <a:cs typeface="汉语拼音" pitchFamily="34" charset="0"/>
                <a:sym typeface="+mn-ea"/>
              </a:rPr>
              <a:t> </a:t>
            </a:r>
            <a:r>
              <a:rPr lang="en-US" altLang="zh-CN" sz="2800" b="1" dirty="0" err="1" smtClean="0">
                <a:latin typeface="汉语拼音" pitchFamily="34" charset="0"/>
                <a:ea typeface="宋体" pitchFamily="2" charset="-122"/>
                <a:cs typeface="汉语拼音" pitchFamily="34" charset="0"/>
                <a:sym typeface="+mn-ea"/>
              </a:rPr>
              <a:t>shì</a:t>
            </a:r>
            <a:r>
              <a:rPr lang="zh-CN" altLang="en-US" sz="2800" b="1" dirty="0" smtClean="0">
                <a:latin typeface="宋体" pitchFamily="2" charset="-122"/>
                <a:ea typeface="宋体" pitchFamily="2" charset="-122"/>
                <a:sym typeface="+mn-ea"/>
              </a:rPr>
              <a:t>）    </a:t>
            </a:r>
            <a:r>
              <a:rPr lang="zh-CN" altLang="en-US" sz="2800" b="1" dirty="0" smtClean="0">
                <a:latin typeface="宋体" pitchFamily="2" charset="-122"/>
                <a:ea typeface="宋体" pitchFamily="2" charset="-122"/>
                <a:sym typeface="+mn-ea"/>
              </a:rPr>
              <a:t>    忌讳</a:t>
            </a:r>
            <a:r>
              <a:rPr lang="zh-CN" altLang="en-US" sz="2800" b="1" dirty="0">
                <a:latin typeface="宋体" pitchFamily="2" charset="-122"/>
                <a:ea typeface="宋体" pitchFamily="2" charset="-122"/>
                <a:sym typeface="+mn-ea"/>
              </a:rPr>
              <a:t>（</a:t>
            </a:r>
            <a:r>
              <a:rPr lang="en-US" altLang="zh-CN" sz="2800" b="1" dirty="0" err="1">
                <a:latin typeface="汉语拼音" pitchFamily="34" charset="0"/>
                <a:ea typeface="宋体" pitchFamily="2" charset="-122"/>
                <a:cs typeface="汉语拼音" pitchFamily="34" charset="0"/>
                <a:sym typeface="+mn-ea"/>
              </a:rPr>
              <a:t>wěi</a:t>
            </a:r>
            <a:r>
              <a:rPr lang="en-US" altLang="zh-CN" sz="2800" b="1" dirty="0">
                <a:latin typeface="汉语拼音" pitchFamily="34" charset="0"/>
                <a:ea typeface="宋体" pitchFamily="2" charset="-122"/>
                <a:cs typeface="汉语拼音" pitchFamily="34" charset="0"/>
                <a:sym typeface="+mn-ea"/>
              </a:rPr>
              <a:t>  </a:t>
            </a:r>
            <a:r>
              <a:rPr lang="en-US" altLang="zh-CN" sz="2800" b="1" dirty="0" smtClean="0">
                <a:latin typeface="汉语拼音" pitchFamily="34" charset="0"/>
                <a:ea typeface="宋体" pitchFamily="2" charset="-122"/>
                <a:cs typeface="汉语拼音" pitchFamily="34" charset="0"/>
                <a:sym typeface="+mn-ea"/>
              </a:rPr>
              <a:t>   </a:t>
            </a:r>
            <a:r>
              <a:rPr lang="en-US" altLang="zh-CN" sz="2800" b="1" dirty="0" err="1" smtClean="0">
                <a:latin typeface="汉语拼音" pitchFamily="34" charset="0"/>
                <a:ea typeface="宋体" pitchFamily="2" charset="-122"/>
                <a:cs typeface="汉语拼音" pitchFamily="34" charset="0"/>
                <a:sym typeface="+mn-ea"/>
              </a:rPr>
              <a:t>huì</a:t>
            </a:r>
            <a:r>
              <a:rPr lang="zh-CN" altLang="en-US" sz="2800" b="1" dirty="0" smtClean="0">
                <a:latin typeface="宋体" pitchFamily="2" charset="-122"/>
                <a:ea typeface="宋体" pitchFamily="2" charset="-122"/>
                <a:sym typeface="+mn-ea"/>
              </a:rPr>
              <a:t>）</a:t>
            </a:r>
            <a:endParaRPr lang="en-US" altLang="zh-CN" sz="2800" b="1" dirty="0" smtClean="0">
              <a:latin typeface="宋体" pitchFamily="2" charset="-122"/>
              <a:ea typeface="宋体" pitchFamily="2" charset="-122"/>
              <a:sym typeface="+mn-ea"/>
            </a:endParaRPr>
          </a:p>
          <a:p>
            <a:pPr>
              <a:lnSpc>
                <a:spcPct val="120000"/>
              </a:lnSpc>
            </a:pPr>
            <a:r>
              <a:rPr lang="zh-CN" altLang="en-US" sz="2800" b="1" dirty="0" smtClean="0">
                <a:latin typeface="宋体" pitchFamily="2" charset="-122"/>
                <a:ea typeface="宋体" pitchFamily="2" charset="-122"/>
                <a:sym typeface="+mn-ea"/>
              </a:rPr>
              <a:t>   敞开</a:t>
            </a:r>
            <a:r>
              <a:rPr lang="zh-CN" altLang="en-US" sz="2800" b="1" dirty="0">
                <a:latin typeface="宋体" pitchFamily="2" charset="-122"/>
                <a:ea typeface="宋体" pitchFamily="2" charset="-122"/>
                <a:sym typeface="+mn-ea"/>
              </a:rPr>
              <a:t>（</a:t>
            </a:r>
            <a:r>
              <a:rPr lang="en-US" altLang="zh-CN" sz="2800" b="1" dirty="0" err="1" smtClean="0">
                <a:latin typeface="汉语拼音" pitchFamily="34" charset="0"/>
                <a:ea typeface="宋体" pitchFamily="2" charset="-122"/>
                <a:cs typeface="汉语拼音" pitchFamily="34" charset="0"/>
                <a:sym typeface="+mn-ea"/>
              </a:rPr>
              <a:t>chǎnɡ</a:t>
            </a:r>
            <a:r>
              <a:rPr lang="en-US" altLang="zh-CN" sz="2800" b="1" dirty="0" smtClean="0">
                <a:latin typeface="汉语拼音" pitchFamily="34" charset="0"/>
                <a:ea typeface="宋体" pitchFamily="2" charset="-122"/>
                <a:cs typeface="汉语拼音" pitchFamily="34" charset="0"/>
                <a:sym typeface="+mn-ea"/>
              </a:rPr>
              <a:t>  </a:t>
            </a:r>
            <a:r>
              <a:rPr lang="en-US" altLang="zh-CN" sz="2800" b="1" dirty="0" err="1" smtClean="0">
                <a:latin typeface="汉语拼音" pitchFamily="34" charset="0"/>
                <a:ea typeface="宋体" pitchFamily="2" charset="-122"/>
                <a:cs typeface="汉语拼音" pitchFamily="34" charset="0"/>
                <a:sym typeface="+mn-ea"/>
              </a:rPr>
              <a:t>shànɡ</a:t>
            </a:r>
            <a:r>
              <a:rPr lang="zh-CN" altLang="en-US" sz="2800" b="1" dirty="0" smtClean="0">
                <a:latin typeface="宋体" pitchFamily="2" charset="-122"/>
                <a:ea typeface="宋体" pitchFamily="2" charset="-122"/>
                <a:sym typeface="+mn-ea"/>
              </a:rPr>
              <a:t>） 袭击</a:t>
            </a:r>
            <a:r>
              <a:rPr lang="zh-CN" altLang="en-US" sz="2800" b="1" dirty="0">
                <a:latin typeface="宋体" pitchFamily="2" charset="-122"/>
                <a:ea typeface="宋体" pitchFamily="2" charset="-122"/>
                <a:sym typeface="+mn-ea"/>
              </a:rPr>
              <a:t>（</a:t>
            </a:r>
            <a:r>
              <a:rPr lang="en-US" altLang="zh-CN" sz="2800" b="1" dirty="0" err="1">
                <a:latin typeface="汉语拼音" pitchFamily="34" charset="0"/>
                <a:ea typeface="宋体" pitchFamily="2" charset="-122"/>
                <a:cs typeface="汉语拼音" pitchFamily="34" charset="0"/>
                <a:sym typeface="+mn-ea"/>
              </a:rPr>
              <a:t>xí</a:t>
            </a:r>
            <a:r>
              <a:rPr lang="en-US" altLang="zh-CN" sz="2800" b="1" dirty="0">
                <a:latin typeface="汉语拼音" pitchFamily="34" charset="0"/>
                <a:ea typeface="宋体" pitchFamily="2" charset="-122"/>
                <a:cs typeface="汉语拼音" pitchFamily="34" charset="0"/>
                <a:sym typeface="+mn-ea"/>
              </a:rPr>
              <a:t>  </a:t>
            </a:r>
            <a:r>
              <a:rPr lang="en-US" altLang="zh-CN" sz="2800" b="1" dirty="0" smtClean="0">
                <a:latin typeface="汉语拼音" pitchFamily="34" charset="0"/>
                <a:ea typeface="宋体" pitchFamily="2" charset="-122"/>
                <a:cs typeface="汉语拼音" pitchFamily="34" charset="0"/>
                <a:sym typeface="+mn-ea"/>
              </a:rPr>
              <a:t>  </a:t>
            </a:r>
            <a:r>
              <a:rPr lang="en-US" altLang="zh-CN" sz="2800" b="1" dirty="0" err="1" smtClean="0">
                <a:latin typeface="汉语拼音" pitchFamily="34" charset="0"/>
                <a:ea typeface="宋体" pitchFamily="2" charset="-122"/>
                <a:cs typeface="汉语拼音" pitchFamily="34" charset="0"/>
                <a:sym typeface="+mn-ea"/>
              </a:rPr>
              <a:t>xī</a:t>
            </a:r>
            <a:r>
              <a:rPr lang="zh-CN" altLang="en-US" sz="2800" b="1" dirty="0" smtClean="0">
                <a:latin typeface="宋体" pitchFamily="2" charset="-122"/>
                <a:ea typeface="宋体" pitchFamily="2" charset="-122"/>
                <a:sym typeface="+mn-ea"/>
              </a:rPr>
              <a:t>）    </a:t>
            </a:r>
            <a:endParaRPr lang="en-US" altLang="zh-CN" sz="2800" b="1" dirty="0" smtClean="0">
              <a:latin typeface="宋体" pitchFamily="2" charset="-122"/>
              <a:ea typeface="宋体" pitchFamily="2" charset="-122"/>
              <a:sym typeface="+mn-ea"/>
            </a:endParaRPr>
          </a:p>
          <a:p>
            <a:pPr>
              <a:lnSpc>
                <a:spcPct val="120000"/>
              </a:lnSpc>
            </a:pPr>
            <a:r>
              <a:rPr lang="en-US" altLang="zh-CN" sz="2800" b="1" dirty="0">
                <a:latin typeface="宋体" pitchFamily="2" charset="-122"/>
                <a:ea typeface="宋体" pitchFamily="2" charset="-122"/>
                <a:sym typeface="+mn-ea"/>
              </a:rPr>
              <a:t> </a:t>
            </a:r>
            <a:r>
              <a:rPr lang="en-US" altLang="zh-CN" sz="2800" b="1" dirty="0" smtClean="0">
                <a:latin typeface="宋体" pitchFamily="2" charset="-122"/>
                <a:ea typeface="宋体" pitchFamily="2" charset="-122"/>
                <a:sym typeface="+mn-ea"/>
              </a:rPr>
              <a:t>  </a:t>
            </a:r>
            <a:r>
              <a:rPr lang="zh-CN" altLang="en-US" sz="2800" b="1" dirty="0" smtClean="0">
                <a:latin typeface="宋体" pitchFamily="2" charset="-122"/>
                <a:ea typeface="宋体" pitchFamily="2" charset="-122"/>
                <a:sym typeface="+mn-ea"/>
              </a:rPr>
              <a:t>晦暗</a:t>
            </a:r>
            <a:r>
              <a:rPr lang="zh-CN" altLang="en-US" sz="2800" b="1" dirty="0">
                <a:latin typeface="宋体" pitchFamily="2" charset="-122"/>
                <a:ea typeface="宋体" pitchFamily="2" charset="-122"/>
                <a:sym typeface="+mn-ea"/>
              </a:rPr>
              <a:t>（</a:t>
            </a:r>
            <a:r>
              <a:rPr lang="en-US" altLang="zh-CN" sz="2800" b="1" dirty="0" err="1">
                <a:latin typeface="汉语拼音" pitchFamily="34" charset="0"/>
                <a:ea typeface="宋体" pitchFamily="2" charset="-122"/>
                <a:cs typeface="汉语拼音" pitchFamily="34" charset="0"/>
                <a:sym typeface="+mn-ea"/>
              </a:rPr>
              <a:t>huì</a:t>
            </a:r>
            <a:r>
              <a:rPr lang="en-US" altLang="zh-CN" sz="2800" b="1" dirty="0">
                <a:latin typeface="汉语拼音" pitchFamily="34" charset="0"/>
                <a:ea typeface="宋体" pitchFamily="2" charset="-122"/>
                <a:cs typeface="汉语拼音" pitchFamily="34" charset="0"/>
                <a:sym typeface="+mn-ea"/>
              </a:rPr>
              <a:t>  </a:t>
            </a:r>
            <a:r>
              <a:rPr lang="en-US" altLang="zh-CN" sz="2800" b="1" dirty="0" err="1">
                <a:latin typeface="汉语拼音" pitchFamily="34" charset="0"/>
                <a:ea typeface="宋体" pitchFamily="2" charset="-122"/>
                <a:cs typeface="汉语拼音" pitchFamily="34" charset="0"/>
                <a:sym typeface="+mn-ea"/>
              </a:rPr>
              <a:t>měi</a:t>
            </a:r>
            <a:r>
              <a:rPr lang="zh-CN" altLang="en-US" sz="2800" b="1" dirty="0" smtClean="0">
                <a:latin typeface="宋体" pitchFamily="2" charset="-122"/>
                <a:ea typeface="宋体" pitchFamily="2" charset="-122"/>
                <a:sym typeface="+mn-ea"/>
              </a:rPr>
              <a:t>）    </a:t>
            </a:r>
            <a:r>
              <a:rPr lang="zh-CN" altLang="en-US" sz="2800" b="1" dirty="0" smtClean="0">
                <a:latin typeface="宋体" pitchFamily="2" charset="-122"/>
                <a:ea typeface="宋体" pitchFamily="2" charset="-122"/>
                <a:sym typeface="+mn-ea"/>
              </a:rPr>
              <a:t>  金钗</a:t>
            </a:r>
            <a:r>
              <a:rPr lang="zh-CN" altLang="en-US" sz="2800" b="1" dirty="0">
                <a:latin typeface="宋体" pitchFamily="2" charset="-122"/>
                <a:ea typeface="宋体" pitchFamily="2" charset="-122"/>
                <a:sym typeface="+mn-ea"/>
              </a:rPr>
              <a:t>（</a:t>
            </a:r>
            <a:r>
              <a:rPr lang="en-US" altLang="zh-CN" sz="2800" b="1" dirty="0" err="1">
                <a:latin typeface="汉语拼音" pitchFamily="34" charset="0"/>
                <a:ea typeface="宋体" pitchFamily="2" charset="-122"/>
                <a:cs typeface="汉语拼音" pitchFamily="34" charset="0"/>
                <a:sym typeface="+mn-ea"/>
              </a:rPr>
              <a:t>chā</a:t>
            </a:r>
            <a:r>
              <a:rPr lang="en-US" altLang="zh-CN" sz="2800" b="1" dirty="0">
                <a:latin typeface="汉语拼音" pitchFamily="34" charset="0"/>
                <a:ea typeface="宋体" pitchFamily="2" charset="-122"/>
                <a:cs typeface="汉语拼音" pitchFamily="34" charset="0"/>
                <a:sym typeface="+mn-ea"/>
              </a:rPr>
              <a:t>  </a:t>
            </a:r>
            <a:r>
              <a:rPr lang="en-US" altLang="zh-CN" sz="2800" b="1" dirty="0" smtClean="0">
                <a:latin typeface="汉语拼音" pitchFamily="34" charset="0"/>
                <a:ea typeface="宋体" pitchFamily="2" charset="-122"/>
                <a:cs typeface="汉语拼音" pitchFamily="34" charset="0"/>
                <a:sym typeface="+mn-ea"/>
              </a:rPr>
              <a:t>  </a:t>
            </a:r>
            <a:r>
              <a:rPr lang="en-US" altLang="zh-CN" sz="2800" b="1" dirty="0" err="1" smtClean="0">
                <a:latin typeface="汉语拼音" pitchFamily="34" charset="0"/>
                <a:ea typeface="宋体" pitchFamily="2" charset="-122"/>
                <a:cs typeface="汉语拼音" pitchFamily="34" charset="0"/>
                <a:sym typeface="+mn-ea"/>
              </a:rPr>
              <a:t>chāi</a:t>
            </a:r>
            <a:r>
              <a:rPr lang="zh-CN" altLang="en-US" sz="2800" b="1" dirty="0" smtClean="0">
                <a:latin typeface="宋体" pitchFamily="2" charset="-122"/>
                <a:ea typeface="宋体" pitchFamily="2" charset="-122"/>
                <a:sym typeface="+mn-ea"/>
              </a:rPr>
              <a:t>）</a:t>
            </a:r>
          </a:p>
          <a:p>
            <a:pPr algn="l">
              <a:lnSpc>
                <a:spcPct val="120000"/>
              </a:lnSpc>
            </a:pPr>
            <a:r>
              <a:rPr lang="zh-CN" altLang="en-US" dirty="0"/>
              <a:t>   </a:t>
            </a:r>
            <a:endParaRPr lang="zh-CN" altLang="en-US" dirty="0">
              <a:sym typeface="+mn-ea"/>
            </a:endParaRPr>
          </a:p>
        </p:txBody>
      </p:sp>
      <p:sp>
        <p:nvSpPr>
          <p:cNvPr id="2" name="矩形 1"/>
          <p:cNvSpPr/>
          <p:nvPr/>
        </p:nvSpPr>
        <p:spPr>
          <a:xfrm>
            <a:off x="1636578" y="2408570"/>
            <a:ext cx="545342" cy="523220"/>
          </a:xfrm>
          <a:prstGeom prst="rect">
            <a:avLst/>
          </a:prstGeom>
        </p:spPr>
        <p:txBody>
          <a:bodyPr wrap="none">
            <a:spAutoFit/>
          </a:bodyPr>
          <a:lstStyle/>
          <a:p>
            <a:r>
              <a:rPr lang="en-US" altLang="zh-CN" sz="2800" b="1" dirty="0" smtClean="0">
                <a:solidFill>
                  <a:srgbClr val="FF0000"/>
                </a:solidFill>
                <a:latin typeface="黑体" pitchFamily="49" charset="-122"/>
                <a:ea typeface="黑体" pitchFamily="49" charset="-122"/>
                <a:sym typeface="+mn-ea"/>
              </a:rPr>
              <a:t>·</a:t>
            </a:r>
            <a:endParaRPr lang="zh-CN" altLang="en-US" dirty="0">
              <a:solidFill>
                <a:srgbClr val="FF0000"/>
              </a:solidFill>
            </a:endParaRPr>
          </a:p>
        </p:txBody>
      </p:sp>
      <p:sp>
        <p:nvSpPr>
          <p:cNvPr id="8" name="矩形 7"/>
          <p:cNvSpPr/>
          <p:nvPr/>
        </p:nvSpPr>
        <p:spPr>
          <a:xfrm>
            <a:off x="5466818" y="2429836"/>
            <a:ext cx="545342" cy="523220"/>
          </a:xfrm>
          <a:prstGeom prst="rect">
            <a:avLst/>
          </a:prstGeom>
        </p:spPr>
        <p:txBody>
          <a:bodyPr wrap="none">
            <a:spAutoFit/>
          </a:bodyPr>
          <a:lstStyle/>
          <a:p>
            <a:r>
              <a:rPr lang="en-US" altLang="zh-CN" sz="2800" b="1" dirty="0" smtClean="0">
                <a:solidFill>
                  <a:srgbClr val="FF0000"/>
                </a:solidFill>
                <a:latin typeface="黑体" pitchFamily="49" charset="-122"/>
                <a:ea typeface="黑体" pitchFamily="49" charset="-122"/>
                <a:sym typeface="+mn-ea"/>
              </a:rPr>
              <a:t>·</a:t>
            </a:r>
            <a:endParaRPr lang="zh-CN" altLang="en-US" dirty="0">
              <a:solidFill>
                <a:srgbClr val="FF0000"/>
              </a:solidFill>
            </a:endParaRPr>
          </a:p>
        </p:txBody>
      </p:sp>
      <p:sp>
        <p:nvSpPr>
          <p:cNvPr id="10" name="矩形 9"/>
          <p:cNvSpPr/>
          <p:nvPr/>
        </p:nvSpPr>
        <p:spPr>
          <a:xfrm>
            <a:off x="1331640" y="2912626"/>
            <a:ext cx="545342" cy="523220"/>
          </a:xfrm>
          <a:prstGeom prst="rect">
            <a:avLst/>
          </a:prstGeom>
        </p:spPr>
        <p:txBody>
          <a:bodyPr wrap="none">
            <a:spAutoFit/>
          </a:bodyPr>
          <a:lstStyle/>
          <a:p>
            <a:r>
              <a:rPr lang="en-US" altLang="zh-CN" sz="2800" b="1" dirty="0" smtClean="0">
                <a:solidFill>
                  <a:srgbClr val="FF0000"/>
                </a:solidFill>
                <a:latin typeface="黑体" pitchFamily="49" charset="-122"/>
                <a:ea typeface="黑体" pitchFamily="49" charset="-122"/>
                <a:sym typeface="+mn-ea"/>
              </a:rPr>
              <a:t>·</a:t>
            </a:r>
            <a:endParaRPr lang="zh-CN" altLang="en-US" dirty="0">
              <a:solidFill>
                <a:srgbClr val="FF0000"/>
              </a:solidFill>
            </a:endParaRPr>
          </a:p>
        </p:txBody>
      </p:sp>
      <p:sp>
        <p:nvSpPr>
          <p:cNvPr id="11" name="矩形 10"/>
          <p:cNvSpPr/>
          <p:nvPr/>
        </p:nvSpPr>
        <p:spPr>
          <a:xfrm>
            <a:off x="1288207" y="3488690"/>
            <a:ext cx="545342" cy="523220"/>
          </a:xfrm>
          <a:prstGeom prst="rect">
            <a:avLst/>
          </a:prstGeom>
        </p:spPr>
        <p:txBody>
          <a:bodyPr wrap="none">
            <a:spAutoFit/>
          </a:bodyPr>
          <a:lstStyle/>
          <a:p>
            <a:r>
              <a:rPr lang="en-US" altLang="zh-CN" sz="2800" b="1" dirty="0" smtClean="0">
                <a:solidFill>
                  <a:srgbClr val="FF0000"/>
                </a:solidFill>
                <a:latin typeface="黑体" pitchFamily="49" charset="-122"/>
                <a:ea typeface="黑体" pitchFamily="49" charset="-122"/>
                <a:sym typeface="+mn-ea"/>
              </a:rPr>
              <a:t>·</a:t>
            </a:r>
            <a:endParaRPr lang="zh-CN" altLang="en-US" dirty="0">
              <a:solidFill>
                <a:srgbClr val="FF0000"/>
              </a:solidFill>
            </a:endParaRPr>
          </a:p>
        </p:txBody>
      </p:sp>
      <p:sp>
        <p:nvSpPr>
          <p:cNvPr id="13" name="矩形 12"/>
          <p:cNvSpPr/>
          <p:nvPr/>
        </p:nvSpPr>
        <p:spPr>
          <a:xfrm>
            <a:off x="5076056" y="2933892"/>
            <a:ext cx="545342" cy="523220"/>
          </a:xfrm>
          <a:prstGeom prst="rect">
            <a:avLst/>
          </a:prstGeom>
        </p:spPr>
        <p:txBody>
          <a:bodyPr wrap="none">
            <a:spAutoFit/>
          </a:bodyPr>
          <a:lstStyle/>
          <a:p>
            <a:r>
              <a:rPr lang="en-US" altLang="zh-CN" sz="2800" b="1" dirty="0" smtClean="0">
                <a:solidFill>
                  <a:srgbClr val="FF0000"/>
                </a:solidFill>
                <a:latin typeface="黑体" pitchFamily="49" charset="-122"/>
                <a:ea typeface="黑体" pitchFamily="49" charset="-122"/>
                <a:sym typeface="+mn-ea"/>
              </a:rPr>
              <a:t>·</a:t>
            </a:r>
            <a:endParaRPr lang="zh-CN" altLang="en-US" dirty="0">
              <a:solidFill>
                <a:srgbClr val="FF0000"/>
              </a:solidFill>
            </a:endParaRPr>
          </a:p>
        </p:txBody>
      </p:sp>
      <p:sp>
        <p:nvSpPr>
          <p:cNvPr id="14" name="矩形 13"/>
          <p:cNvSpPr/>
          <p:nvPr/>
        </p:nvSpPr>
        <p:spPr>
          <a:xfrm>
            <a:off x="5466818" y="3457112"/>
            <a:ext cx="545342" cy="523220"/>
          </a:xfrm>
          <a:prstGeom prst="rect">
            <a:avLst/>
          </a:prstGeom>
        </p:spPr>
        <p:txBody>
          <a:bodyPr wrap="none">
            <a:spAutoFit/>
          </a:bodyPr>
          <a:lstStyle/>
          <a:p>
            <a:r>
              <a:rPr lang="en-US" altLang="zh-CN" sz="2800" b="1" dirty="0" smtClean="0">
                <a:solidFill>
                  <a:srgbClr val="FF0000"/>
                </a:solidFill>
                <a:latin typeface="黑体" pitchFamily="49" charset="-122"/>
                <a:ea typeface="黑体" pitchFamily="49" charset="-122"/>
                <a:sym typeface="+mn-ea"/>
              </a:rPr>
              <a:t>·</a:t>
            </a:r>
            <a:endParaRPr lang="zh-CN" altLang="en-US" dirty="0">
              <a:solidFill>
                <a:srgbClr val="FF0000"/>
              </a:solidFill>
            </a:endParaRPr>
          </a:p>
        </p:txBody>
      </p:sp>
      <p:sp>
        <p:nvSpPr>
          <p:cNvPr id="15" name="矩形 14"/>
          <p:cNvSpPr/>
          <p:nvPr/>
        </p:nvSpPr>
        <p:spPr>
          <a:xfrm>
            <a:off x="2411760" y="2035289"/>
            <a:ext cx="699230" cy="707886"/>
          </a:xfrm>
          <a:prstGeom prst="rect">
            <a:avLst/>
          </a:prstGeom>
        </p:spPr>
        <p:txBody>
          <a:bodyPr wrap="none">
            <a:spAutoFit/>
          </a:bodyPr>
          <a:lstStyle/>
          <a:p>
            <a:r>
              <a:rPr lang="zh-CN" altLang="en-US" sz="4000" b="1" dirty="0" smtClean="0">
                <a:solidFill>
                  <a:srgbClr val="FF0000"/>
                </a:solidFill>
                <a:latin typeface="黑体" pitchFamily="49" charset="-122"/>
                <a:ea typeface="黑体" pitchFamily="49" charset="-122"/>
                <a:sym typeface="+mn-ea"/>
              </a:rPr>
              <a:t>√</a:t>
            </a:r>
            <a:endParaRPr lang="zh-CN" altLang="en-US" sz="2000" dirty="0">
              <a:solidFill>
                <a:srgbClr val="FF0000"/>
              </a:solidFill>
            </a:endParaRPr>
          </a:p>
        </p:txBody>
      </p:sp>
      <p:sp>
        <p:nvSpPr>
          <p:cNvPr id="16" name="矩形 15"/>
          <p:cNvSpPr/>
          <p:nvPr/>
        </p:nvSpPr>
        <p:spPr>
          <a:xfrm>
            <a:off x="7185138" y="2295912"/>
            <a:ext cx="699230" cy="707886"/>
          </a:xfrm>
          <a:prstGeom prst="rect">
            <a:avLst/>
          </a:prstGeom>
        </p:spPr>
        <p:txBody>
          <a:bodyPr wrap="none">
            <a:spAutoFit/>
          </a:bodyPr>
          <a:lstStyle/>
          <a:p>
            <a:r>
              <a:rPr lang="zh-CN" altLang="en-US" sz="4000" b="1" dirty="0" smtClean="0">
                <a:solidFill>
                  <a:srgbClr val="FF0000"/>
                </a:solidFill>
                <a:latin typeface="黑体" pitchFamily="49" charset="-122"/>
                <a:ea typeface="黑体" pitchFamily="49" charset="-122"/>
                <a:sym typeface="+mn-ea"/>
              </a:rPr>
              <a:t>√</a:t>
            </a:r>
            <a:endParaRPr lang="zh-CN" altLang="en-US" sz="2000" dirty="0">
              <a:solidFill>
                <a:srgbClr val="FF0000"/>
              </a:solidFill>
            </a:endParaRPr>
          </a:p>
        </p:txBody>
      </p:sp>
      <p:sp>
        <p:nvSpPr>
          <p:cNvPr id="18" name="矩形 17"/>
          <p:cNvSpPr/>
          <p:nvPr/>
        </p:nvSpPr>
        <p:spPr>
          <a:xfrm>
            <a:off x="6033010" y="2655952"/>
            <a:ext cx="699230" cy="707886"/>
          </a:xfrm>
          <a:prstGeom prst="rect">
            <a:avLst/>
          </a:prstGeom>
        </p:spPr>
        <p:txBody>
          <a:bodyPr wrap="none">
            <a:spAutoFit/>
          </a:bodyPr>
          <a:lstStyle/>
          <a:p>
            <a:r>
              <a:rPr lang="zh-CN" altLang="en-US" sz="4000" b="1" dirty="0" smtClean="0">
                <a:solidFill>
                  <a:srgbClr val="FF0000"/>
                </a:solidFill>
                <a:latin typeface="黑体" pitchFamily="49" charset="-122"/>
                <a:ea typeface="黑体" pitchFamily="49" charset="-122"/>
                <a:sym typeface="+mn-ea"/>
              </a:rPr>
              <a:t>√</a:t>
            </a:r>
            <a:endParaRPr lang="zh-CN" altLang="en-US" sz="2000" dirty="0">
              <a:solidFill>
                <a:srgbClr val="FF0000"/>
              </a:solidFill>
            </a:endParaRPr>
          </a:p>
        </p:txBody>
      </p:sp>
      <p:sp>
        <p:nvSpPr>
          <p:cNvPr id="19" name="矩形 18"/>
          <p:cNvSpPr/>
          <p:nvPr/>
        </p:nvSpPr>
        <p:spPr>
          <a:xfrm>
            <a:off x="2504618" y="2787774"/>
            <a:ext cx="699230" cy="707886"/>
          </a:xfrm>
          <a:prstGeom prst="rect">
            <a:avLst/>
          </a:prstGeom>
        </p:spPr>
        <p:txBody>
          <a:bodyPr wrap="none">
            <a:spAutoFit/>
          </a:bodyPr>
          <a:lstStyle/>
          <a:p>
            <a:r>
              <a:rPr lang="zh-CN" altLang="en-US" sz="4000" b="1" dirty="0" smtClean="0">
                <a:solidFill>
                  <a:srgbClr val="FF0000"/>
                </a:solidFill>
                <a:latin typeface="黑体" pitchFamily="49" charset="-122"/>
                <a:ea typeface="黑体" pitchFamily="49" charset="-122"/>
                <a:sym typeface="+mn-ea"/>
              </a:rPr>
              <a:t>√</a:t>
            </a:r>
            <a:endParaRPr lang="zh-CN" altLang="en-US" sz="2000" dirty="0">
              <a:solidFill>
                <a:srgbClr val="FF0000"/>
              </a:solidFill>
            </a:endParaRPr>
          </a:p>
        </p:txBody>
      </p:sp>
      <p:sp>
        <p:nvSpPr>
          <p:cNvPr id="21" name="矩形 20"/>
          <p:cNvSpPr/>
          <p:nvPr/>
        </p:nvSpPr>
        <p:spPr>
          <a:xfrm>
            <a:off x="2339752" y="3313138"/>
            <a:ext cx="699230" cy="707886"/>
          </a:xfrm>
          <a:prstGeom prst="rect">
            <a:avLst/>
          </a:prstGeom>
        </p:spPr>
        <p:txBody>
          <a:bodyPr wrap="none">
            <a:spAutoFit/>
          </a:bodyPr>
          <a:lstStyle/>
          <a:p>
            <a:r>
              <a:rPr lang="zh-CN" altLang="en-US" sz="4000" b="1" dirty="0" smtClean="0">
                <a:solidFill>
                  <a:srgbClr val="FF0000"/>
                </a:solidFill>
                <a:latin typeface="黑体" pitchFamily="49" charset="-122"/>
                <a:ea typeface="黑体" pitchFamily="49" charset="-122"/>
                <a:sym typeface="+mn-ea"/>
              </a:rPr>
              <a:t>√</a:t>
            </a:r>
            <a:endParaRPr lang="zh-CN" altLang="en-US" sz="2000" dirty="0">
              <a:solidFill>
                <a:srgbClr val="FF0000"/>
              </a:solidFill>
            </a:endParaRPr>
          </a:p>
        </p:txBody>
      </p:sp>
      <p:sp>
        <p:nvSpPr>
          <p:cNvPr id="22" name="矩形 21"/>
          <p:cNvSpPr/>
          <p:nvPr/>
        </p:nvSpPr>
        <p:spPr>
          <a:xfrm>
            <a:off x="7329154" y="3304024"/>
            <a:ext cx="699230" cy="707886"/>
          </a:xfrm>
          <a:prstGeom prst="rect">
            <a:avLst/>
          </a:prstGeom>
        </p:spPr>
        <p:txBody>
          <a:bodyPr wrap="none">
            <a:spAutoFit/>
          </a:bodyPr>
          <a:lstStyle/>
          <a:p>
            <a:r>
              <a:rPr lang="zh-CN" altLang="en-US" sz="4000" b="1" dirty="0" smtClean="0">
                <a:solidFill>
                  <a:srgbClr val="FF0000"/>
                </a:solidFill>
                <a:latin typeface="黑体" pitchFamily="49" charset="-122"/>
                <a:ea typeface="黑体" pitchFamily="49" charset="-122"/>
                <a:sym typeface="+mn-ea"/>
              </a:rPr>
              <a:t>√</a:t>
            </a:r>
            <a:endParaRPr lang="zh-CN" altLang="en-US" sz="2000" dirty="0">
              <a:solidFill>
                <a:srgbClr val="FF0000"/>
              </a:solidFill>
            </a:endParaRPr>
          </a:p>
        </p:txBody>
      </p:sp>
      <p:grpSp>
        <p:nvGrpSpPr>
          <p:cNvPr id="20" name="组合 19"/>
          <p:cNvGrpSpPr/>
          <p:nvPr/>
        </p:nvGrpSpPr>
        <p:grpSpPr>
          <a:xfrm>
            <a:off x="191770" y="426085"/>
            <a:ext cx="2402205" cy="561340"/>
            <a:chOff x="354" y="648"/>
            <a:chExt cx="3783" cy="884"/>
          </a:xfrm>
        </p:grpSpPr>
        <p:sp>
          <p:nvSpPr>
            <p:cNvPr id="23" name="文本框 14"/>
            <p:cNvSpPr txBox="1"/>
            <p:nvPr/>
          </p:nvSpPr>
          <p:spPr>
            <a:xfrm>
              <a:off x="983" y="648"/>
              <a:ext cx="3155" cy="885"/>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课堂演练</a:t>
              </a:r>
            </a:p>
          </p:txBody>
        </p:sp>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 y="731"/>
              <a:ext cx="578" cy="719"/>
            </a:xfrm>
            <a:prstGeom prst="rect">
              <a:avLst/>
            </a:prstGeom>
          </p:spPr>
        </p:pic>
      </p:grpSp>
    </p:spTree>
    <p:extLst>
      <p:ext uri="{BB962C8B-B14F-4D97-AF65-F5344CB8AC3E}">
        <p14:creationId xmlns:p14="http://schemas.microsoft.com/office/powerpoint/2010/main" val="23163064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P spid="21"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843558"/>
            <a:ext cx="8064896" cy="3970318"/>
          </a:xfrm>
          <a:prstGeom prst="rect">
            <a:avLst/>
          </a:prstGeom>
        </p:spPr>
        <p:txBody>
          <a:bodyPr wrap="square">
            <a:spAutoFit/>
          </a:bodyPr>
          <a:lstStyle/>
          <a:p>
            <a:pPr algn="just">
              <a:lnSpc>
                <a:spcPct val="150000"/>
              </a:lnSpc>
              <a:spcAft>
                <a:spcPts val="0"/>
              </a:spcAft>
            </a:pPr>
            <a:r>
              <a:rPr lang="zh-CN" altLang="en-US" sz="2400" b="1" kern="100" dirty="0" smtClean="0">
                <a:latin typeface="Calibri"/>
                <a:ea typeface="黑体"/>
                <a:cs typeface="Times New Roman"/>
              </a:rPr>
              <a:t>二、</a:t>
            </a:r>
            <a:r>
              <a:rPr lang="zh-CN" altLang="zh-CN" sz="2400" b="1" kern="100" dirty="0" smtClean="0">
                <a:latin typeface="Calibri"/>
                <a:ea typeface="黑体"/>
                <a:cs typeface="Times New Roman"/>
              </a:rPr>
              <a:t>回顾</a:t>
            </a:r>
            <a:r>
              <a:rPr lang="zh-CN" altLang="zh-CN" sz="2400" b="1" kern="100" dirty="0">
                <a:latin typeface="Calibri"/>
                <a:ea typeface="黑体"/>
                <a:cs typeface="Times New Roman"/>
              </a:rPr>
              <a:t>课文内容，完成练习。</a:t>
            </a:r>
            <a:endParaRPr lang="zh-CN" altLang="zh-CN" sz="1800" b="1" kern="100" dirty="0">
              <a:latin typeface="Calibri"/>
              <a:ea typeface="宋体"/>
              <a:cs typeface="Times New Roman"/>
            </a:endParaRPr>
          </a:p>
          <a:p>
            <a:pPr indent="304800" algn="just">
              <a:lnSpc>
                <a:spcPct val="150000"/>
              </a:lnSpc>
              <a:spcAft>
                <a:spcPts val="0"/>
              </a:spcAft>
            </a:pPr>
            <a:r>
              <a:rPr lang="en-US" altLang="zh-CN" sz="2400" b="1" kern="100" dirty="0" smtClean="0">
                <a:latin typeface="Calibri"/>
                <a:ea typeface="宋体"/>
                <a:cs typeface="Times New Roman"/>
              </a:rPr>
              <a:t>  </a:t>
            </a:r>
            <a:r>
              <a:rPr lang="zh-CN" altLang="zh-CN" sz="2400" b="1" kern="100" dirty="0" smtClean="0">
                <a:latin typeface="Calibri"/>
                <a:ea typeface="宋体"/>
                <a:cs typeface="Times New Roman"/>
              </a:rPr>
              <a:t>《红楼春趣》</a:t>
            </a:r>
            <a:r>
              <a:rPr lang="zh-CN" altLang="zh-CN" sz="2400" b="1" kern="100" dirty="0">
                <a:latin typeface="Calibri"/>
                <a:ea typeface="宋体"/>
                <a:cs typeface="Times New Roman"/>
              </a:rPr>
              <a:t>讲述了宝玉、黛玉等在</a:t>
            </a:r>
            <a:r>
              <a:rPr lang="en-US" altLang="zh-CN" sz="2400" b="1" u="sng" kern="100" dirty="0">
                <a:latin typeface="Calibri"/>
                <a:ea typeface="宋体"/>
                <a:cs typeface="Times New Roman"/>
              </a:rPr>
              <a:t>      </a:t>
            </a:r>
            <a:r>
              <a:rPr lang="en-US" altLang="zh-CN" sz="2400" b="1" u="sng" kern="100" dirty="0" smtClean="0">
                <a:latin typeface="Calibri"/>
                <a:ea typeface="宋体"/>
                <a:cs typeface="Times New Roman"/>
              </a:rPr>
              <a:t>           </a:t>
            </a:r>
            <a:r>
              <a:rPr lang="zh-CN" altLang="zh-CN" sz="2400" b="1" kern="100" dirty="0" smtClean="0">
                <a:latin typeface="Calibri"/>
                <a:ea typeface="宋体"/>
                <a:cs typeface="Times New Roman"/>
              </a:rPr>
              <a:t>（</a:t>
            </a:r>
            <a:r>
              <a:rPr lang="zh-CN" altLang="zh-CN" sz="2400" b="1" kern="100" dirty="0">
                <a:latin typeface="Calibri"/>
                <a:ea typeface="宋体"/>
                <a:cs typeface="Times New Roman"/>
              </a:rPr>
              <a:t>地方</a:t>
            </a:r>
            <a:r>
              <a:rPr lang="zh-CN" altLang="zh-CN" sz="2400" b="1" kern="100" dirty="0" smtClean="0">
                <a:latin typeface="Calibri"/>
                <a:ea typeface="宋体"/>
                <a:cs typeface="Times New Roman"/>
              </a:rPr>
              <a:t>）</a:t>
            </a:r>
            <a:endParaRPr lang="en-US" altLang="zh-CN" sz="2400" b="1" kern="100" dirty="0">
              <a:latin typeface="Calibri"/>
              <a:ea typeface="宋体"/>
              <a:cs typeface="Times New Roman"/>
            </a:endParaRPr>
          </a:p>
          <a:p>
            <a:pPr indent="304800" algn="just">
              <a:lnSpc>
                <a:spcPct val="150000"/>
              </a:lnSpc>
              <a:spcAft>
                <a:spcPts val="0"/>
              </a:spcAft>
            </a:pPr>
            <a:r>
              <a:rPr lang="en-US" altLang="zh-CN" sz="2400" b="1" u="sng" kern="100" dirty="0" smtClean="0">
                <a:latin typeface="Calibri"/>
                <a:ea typeface="宋体"/>
                <a:cs typeface="Times New Roman"/>
              </a:rPr>
              <a:t>              </a:t>
            </a:r>
            <a:r>
              <a:rPr lang="zh-CN" altLang="zh-CN" sz="2400" b="1" kern="100" dirty="0">
                <a:latin typeface="Calibri"/>
                <a:ea typeface="宋体"/>
                <a:cs typeface="Times New Roman"/>
              </a:rPr>
              <a:t>（做什么）的故事。阅读名著，遇到读不懂的内容，可以采用的方法是（</a:t>
            </a:r>
            <a:r>
              <a:rPr lang="en-US" altLang="zh-CN" sz="2400" b="1" kern="100" dirty="0">
                <a:latin typeface="Calibri"/>
                <a:ea typeface="宋体"/>
                <a:cs typeface="Times New Roman"/>
              </a:rPr>
              <a:t>      </a:t>
            </a:r>
            <a:r>
              <a:rPr lang="en-US" altLang="zh-CN" sz="2400" b="1" kern="100" dirty="0" smtClean="0">
                <a:latin typeface="Calibri"/>
                <a:ea typeface="宋体"/>
                <a:cs typeface="Times New Roman"/>
              </a:rPr>
              <a:t>      </a:t>
            </a:r>
            <a:r>
              <a:rPr lang="zh-CN" altLang="zh-CN" sz="2400" b="1" kern="100" dirty="0">
                <a:latin typeface="Calibri"/>
                <a:ea typeface="宋体"/>
                <a:cs typeface="Times New Roman"/>
              </a:rPr>
              <a:t>）（多选</a:t>
            </a:r>
            <a:r>
              <a:rPr lang="zh-CN" altLang="zh-CN" sz="2400" b="1" kern="100" dirty="0" smtClean="0">
                <a:latin typeface="Calibri"/>
                <a:ea typeface="宋体"/>
                <a:cs typeface="Times New Roman"/>
              </a:rPr>
              <a:t>）</a:t>
            </a:r>
            <a:r>
              <a:rPr lang="zh-CN" altLang="en-US" sz="2400" b="1" kern="100" dirty="0" smtClean="0">
                <a:latin typeface="Calibri"/>
                <a:ea typeface="宋体"/>
                <a:cs typeface="Times New Roman"/>
              </a:rPr>
              <a:t>。</a:t>
            </a:r>
            <a:endParaRPr lang="zh-CN" altLang="zh-CN" sz="1800" b="1" kern="100" dirty="0">
              <a:latin typeface="Calibri"/>
              <a:ea typeface="宋体"/>
              <a:cs typeface="Times New Roman"/>
            </a:endParaRPr>
          </a:p>
          <a:p>
            <a:pPr indent="228600" algn="just">
              <a:lnSpc>
                <a:spcPct val="150000"/>
              </a:lnSpc>
              <a:spcAft>
                <a:spcPts val="0"/>
              </a:spcAft>
            </a:pPr>
            <a:r>
              <a:rPr lang="en-US" altLang="zh-CN" sz="2400" b="1" kern="100" dirty="0">
                <a:latin typeface="宋体"/>
                <a:ea typeface="宋体"/>
                <a:cs typeface="Times New Roman"/>
              </a:rPr>
              <a:t>A.</a:t>
            </a:r>
            <a:r>
              <a:rPr lang="zh-CN" altLang="zh-CN" sz="2400" b="1" kern="100" dirty="0">
                <a:latin typeface="Calibri"/>
                <a:ea typeface="宋体"/>
                <a:cs typeface="Times New Roman"/>
              </a:rPr>
              <a:t>根据上下文猜测语句意思</a:t>
            </a:r>
            <a:r>
              <a:rPr lang="en-US" altLang="zh-CN" sz="2400" b="1" kern="100" dirty="0">
                <a:latin typeface="Calibri"/>
                <a:ea typeface="宋体"/>
                <a:cs typeface="Times New Roman"/>
              </a:rPr>
              <a:t>    </a:t>
            </a:r>
            <a:r>
              <a:rPr lang="en-US" altLang="zh-CN" sz="2400" b="1" kern="100" dirty="0" smtClean="0">
                <a:latin typeface="Calibri"/>
                <a:ea typeface="宋体"/>
                <a:cs typeface="Times New Roman"/>
              </a:rPr>
              <a:t>  B</a:t>
            </a:r>
            <a:r>
              <a:rPr lang="en-US" altLang="zh-CN" sz="2400" b="1" kern="100" dirty="0">
                <a:latin typeface="Calibri"/>
                <a:ea typeface="宋体"/>
                <a:cs typeface="Times New Roman"/>
              </a:rPr>
              <a:t>.</a:t>
            </a:r>
            <a:r>
              <a:rPr lang="zh-CN" altLang="zh-CN" sz="2400" b="1" kern="100" dirty="0">
                <a:latin typeface="Calibri"/>
                <a:ea typeface="宋体"/>
                <a:cs typeface="Times New Roman"/>
              </a:rPr>
              <a:t>知道大意即可</a:t>
            </a:r>
            <a:endParaRPr lang="zh-CN" altLang="zh-CN" sz="1800" b="1" kern="100" dirty="0">
              <a:latin typeface="Calibri"/>
              <a:ea typeface="宋体"/>
              <a:cs typeface="Times New Roman"/>
            </a:endParaRPr>
          </a:p>
          <a:p>
            <a:pPr indent="228600" algn="just">
              <a:lnSpc>
                <a:spcPct val="150000"/>
              </a:lnSpc>
              <a:spcAft>
                <a:spcPts val="0"/>
              </a:spcAft>
            </a:pPr>
            <a:r>
              <a:rPr lang="en-US" altLang="zh-CN" sz="2400" b="1" kern="100" dirty="0">
                <a:latin typeface="宋体"/>
                <a:ea typeface="宋体"/>
                <a:cs typeface="Times New Roman"/>
              </a:rPr>
              <a:t>C.</a:t>
            </a:r>
            <a:r>
              <a:rPr lang="zh-CN" altLang="zh-CN" sz="2400" b="1" kern="100" dirty="0">
                <a:latin typeface="Calibri"/>
                <a:ea typeface="宋体"/>
                <a:cs typeface="Times New Roman"/>
              </a:rPr>
              <a:t>反复琢磨，弄明白为止</a:t>
            </a:r>
            <a:r>
              <a:rPr lang="en-US" altLang="zh-CN" sz="2400" b="1" kern="100" dirty="0">
                <a:latin typeface="Calibri"/>
                <a:ea typeface="宋体"/>
                <a:cs typeface="Times New Roman"/>
              </a:rPr>
              <a:t>     </a:t>
            </a:r>
            <a:endParaRPr lang="en-US" altLang="zh-CN" sz="2400" b="1" kern="100" dirty="0" smtClean="0">
              <a:latin typeface="Calibri"/>
              <a:ea typeface="宋体"/>
              <a:cs typeface="Times New Roman"/>
            </a:endParaRPr>
          </a:p>
          <a:p>
            <a:pPr indent="228600" algn="just">
              <a:lnSpc>
                <a:spcPct val="150000"/>
              </a:lnSpc>
              <a:spcAft>
                <a:spcPts val="0"/>
              </a:spcAft>
            </a:pPr>
            <a:r>
              <a:rPr lang="en-US" altLang="zh-CN" sz="2400" b="1" kern="100" dirty="0" smtClean="0">
                <a:latin typeface="Calibri"/>
                <a:ea typeface="宋体"/>
                <a:cs typeface="Times New Roman"/>
              </a:rPr>
              <a:t>D</a:t>
            </a:r>
            <a:r>
              <a:rPr lang="en-US" altLang="zh-CN" sz="2400" b="1" kern="100" dirty="0">
                <a:latin typeface="Calibri"/>
                <a:ea typeface="宋体"/>
                <a:cs typeface="Times New Roman"/>
              </a:rPr>
              <a:t>.</a:t>
            </a:r>
            <a:r>
              <a:rPr lang="zh-CN" altLang="zh-CN" sz="2400" b="1" kern="100" dirty="0">
                <a:latin typeface="Calibri"/>
                <a:ea typeface="宋体"/>
                <a:cs typeface="Times New Roman"/>
              </a:rPr>
              <a:t>结合了解的资料或看过的电影、电视</a:t>
            </a:r>
            <a:endParaRPr lang="zh-CN" altLang="zh-CN" sz="1800" b="1" kern="100" dirty="0">
              <a:effectLst/>
              <a:latin typeface="Calibri"/>
              <a:ea typeface="宋体"/>
              <a:cs typeface="Times New Roman"/>
            </a:endParaRPr>
          </a:p>
        </p:txBody>
      </p:sp>
      <p:sp>
        <p:nvSpPr>
          <p:cNvPr id="3" name="矩形 2"/>
          <p:cNvSpPr/>
          <p:nvPr/>
        </p:nvSpPr>
        <p:spPr>
          <a:xfrm>
            <a:off x="6156176" y="1400458"/>
            <a:ext cx="1296144" cy="523220"/>
          </a:xfrm>
          <a:prstGeom prst="rect">
            <a:avLst/>
          </a:prstGeom>
        </p:spPr>
        <p:txBody>
          <a:bodyPr wrap="square">
            <a:spAutoFit/>
          </a:bodyPr>
          <a:lstStyle/>
          <a:p>
            <a:r>
              <a:rPr lang="zh-CN" altLang="en-US" sz="2800" b="1" dirty="0" smtClean="0">
                <a:solidFill>
                  <a:srgbClr val="FF0000"/>
                </a:solidFill>
                <a:latin typeface="楷体" panose="02010609060101010101" pitchFamily="49" charset="-122"/>
                <a:ea typeface="楷体" panose="02010609060101010101" pitchFamily="49" charset="-122"/>
                <a:sym typeface="+mn-ea"/>
              </a:rPr>
              <a:t>大观园</a:t>
            </a:r>
            <a:endParaRPr lang="zh-CN" altLang="en-US" dirty="0"/>
          </a:p>
        </p:txBody>
      </p:sp>
      <p:sp>
        <p:nvSpPr>
          <p:cNvPr id="4" name="矩形 3"/>
          <p:cNvSpPr/>
          <p:nvPr/>
        </p:nvSpPr>
        <p:spPr>
          <a:xfrm>
            <a:off x="944825" y="1924150"/>
            <a:ext cx="1296144" cy="523220"/>
          </a:xfrm>
          <a:prstGeom prst="rect">
            <a:avLst/>
          </a:prstGeom>
        </p:spPr>
        <p:txBody>
          <a:bodyPr wrap="square">
            <a:spAutoFit/>
          </a:bodyPr>
          <a:lstStyle/>
          <a:p>
            <a:r>
              <a:rPr lang="zh-CN" altLang="en-US" sz="2800" b="1" dirty="0" smtClean="0">
                <a:solidFill>
                  <a:srgbClr val="FF0000"/>
                </a:solidFill>
                <a:latin typeface="楷体" panose="02010609060101010101" pitchFamily="49" charset="-122"/>
                <a:ea typeface="楷体" panose="02010609060101010101" pitchFamily="49" charset="-122"/>
                <a:sym typeface="+mn-ea"/>
              </a:rPr>
              <a:t>放风筝</a:t>
            </a:r>
            <a:endParaRPr lang="zh-CN" altLang="en-US" dirty="0"/>
          </a:p>
        </p:txBody>
      </p:sp>
      <p:sp>
        <p:nvSpPr>
          <p:cNvPr id="5" name="矩形 4"/>
          <p:cNvSpPr/>
          <p:nvPr/>
        </p:nvSpPr>
        <p:spPr>
          <a:xfrm>
            <a:off x="4283968" y="2567107"/>
            <a:ext cx="1296144" cy="523220"/>
          </a:xfrm>
          <a:prstGeom prst="rect">
            <a:avLst/>
          </a:prstGeom>
        </p:spPr>
        <p:txBody>
          <a:bodyPr wrap="square">
            <a:spAutoFit/>
          </a:bodyPr>
          <a:lstStyle/>
          <a:p>
            <a:r>
              <a:rPr lang="en-US" altLang="zh-CN" sz="2800" b="1" dirty="0" smtClean="0">
                <a:solidFill>
                  <a:srgbClr val="FF0000"/>
                </a:solidFill>
                <a:latin typeface="楷体" panose="02010609060101010101" pitchFamily="49" charset="-122"/>
                <a:ea typeface="楷体" panose="02010609060101010101" pitchFamily="49" charset="-122"/>
                <a:sym typeface="+mn-ea"/>
              </a:rPr>
              <a:t>ABD</a:t>
            </a:r>
            <a:endParaRPr lang="zh-CN" altLang="en-US" dirty="0"/>
          </a:p>
        </p:txBody>
      </p:sp>
    </p:spTree>
    <p:extLst>
      <p:ext uri="{BB962C8B-B14F-4D97-AF65-F5344CB8AC3E}">
        <p14:creationId xmlns:p14="http://schemas.microsoft.com/office/powerpoint/2010/main" val="1333004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10813" y="1233949"/>
            <a:ext cx="7560840" cy="953135"/>
          </a:xfrm>
          <a:prstGeom prst="rect">
            <a:avLst/>
          </a:prstGeom>
        </p:spPr>
        <p:txBody>
          <a:bodyPr wrap="square">
            <a:spAutoFit/>
          </a:bodyPr>
          <a:lstStyle/>
          <a:p>
            <a:pPr>
              <a:lnSpc>
                <a:spcPct val="200000"/>
              </a:lnSpc>
            </a:pPr>
            <a:r>
              <a:rPr lang="zh-CN" altLang="en-US" sz="2800" b="1" dirty="0" smtClean="0">
                <a:latin typeface="黑体" panose="02010600030101010101" pitchFamily="49" charset="-122"/>
                <a:ea typeface="黑体" panose="02010600030101010101" pitchFamily="49" charset="-122"/>
              </a:rPr>
              <a:t>    </a:t>
            </a:r>
            <a:endParaRPr lang="zh-CN" altLang="en-US" sz="2800" b="1" dirty="0">
              <a:latin typeface="黑体" panose="02010600030101010101" pitchFamily="49" charset="-122"/>
              <a:ea typeface="黑体" panose="02010600030101010101" pitchFamily="49" charset="-122"/>
            </a:endParaRPr>
          </a:p>
        </p:txBody>
      </p:sp>
      <p:sp>
        <p:nvSpPr>
          <p:cNvPr id="3" name="文本框 2"/>
          <p:cNvSpPr txBox="1"/>
          <p:nvPr/>
        </p:nvSpPr>
        <p:spPr>
          <a:xfrm>
            <a:off x="910813" y="463535"/>
            <a:ext cx="7200006" cy="1077218"/>
          </a:xfrm>
          <a:prstGeom prst="rect">
            <a:avLst/>
          </a:prstGeom>
          <a:noFill/>
        </p:spPr>
        <p:txBody>
          <a:bodyPr wrap="square" rtlCol="0" anchor="t">
            <a:spAutoFit/>
          </a:bodyPr>
          <a:lstStyle/>
          <a:p>
            <a:pPr algn="l"/>
            <a:r>
              <a:rPr lang="zh-CN" altLang="en-US" sz="3200" b="1" dirty="0" smtClean="0">
                <a:latin typeface="黑体" pitchFamily="49" charset="-122"/>
                <a:ea typeface="黑体" pitchFamily="49" charset="-122"/>
                <a:sym typeface="+mn-ea"/>
              </a:rPr>
              <a:t>    三、将文中的人物和他（她）放的风筝连在一起。</a:t>
            </a:r>
            <a:endParaRPr lang="en-US" altLang="zh-CN" sz="3200" b="1" dirty="0" smtClean="0">
              <a:latin typeface="黑体" pitchFamily="49" charset="-122"/>
              <a:ea typeface="黑体" pitchFamily="49" charset="-122"/>
              <a:sym typeface="+mn-ea"/>
            </a:endParaRPr>
          </a:p>
        </p:txBody>
      </p:sp>
      <p:sp>
        <p:nvSpPr>
          <p:cNvPr id="4" name="文本框 2"/>
          <p:cNvSpPr txBox="1"/>
          <p:nvPr/>
        </p:nvSpPr>
        <p:spPr>
          <a:xfrm>
            <a:off x="1703695" y="2021815"/>
            <a:ext cx="6324689" cy="2062103"/>
          </a:xfrm>
          <a:prstGeom prst="rect">
            <a:avLst/>
          </a:prstGeom>
          <a:noFill/>
        </p:spPr>
        <p:txBody>
          <a:bodyPr wrap="square" rtlCol="0" anchor="t">
            <a:spAutoFit/>
          </a:bodyPr>
          <a:lstStyle/>
          <a:p>
            <a:pPr algn="l"/>
            <a:r>
              <a:rPr lang="zh-CN" altLang="en-US" sz="3200" b="1" smtClean="0">
                <a:latin typeface="楷体" pitchFamily="49" charset="-122"/>
                <a:ea typeface="楷体" pitchFamily="49" charset="-122"/>
                <a:sym typeface="+mn-ea"/>
              </a:rPr>
              <a:t>宝玉             软翅子大凤凰</a:t>
            </a:r>
            <a:endParaRPr lang="en-US" altLang="zh-CN" sz="3200" b="1" smtClean="0">
              <a:latin typeface="楷体" pitchFamily="49" charset="-122"/>
              <a:ea typeface="楷体" pitchFamily="49" charset="-122"/>
              <a:sym typeface="+mn-ea"/>
            </a:endParaRPr>
          </a:p>
          <a:p>
            <a:pPr algn="l"/>
            <a:r>
              <a:rPr lang="zh-CN" altLang="en-US" sz="3200" b="1">
                <a:latin typeface="楷体" pitchFamily="49" charset="-122"/>
                <a:ea typeface="楷体" pitchFamily="49" charset="-122"/>
                <a:sym typeface="+mn-ea"/>
              </a:rPr>
              <a:t>探</a:t>
            </a:r>
            <a:r>
              <a:rPr lang="zh-CN" altLang="en-US" sz="3200" b="1" smtClean="0">
                <a:latin typeface="楷体" pitchFamily="49" charset="-122"/>
                <a:ea typeface="楷体" pitchFamily="49" charset="-122"/>
                <a:sym typeface="+mn-ea"/>
              </a:rPr>
              <a:t>春             大蝙蝠</a:t>
            </a:r>
            <a:endParaRPr lang="en-US" altLang="zh-CN" sz="3200" b="1" smtClean="0">
              <a:latin typeface="楷体" pitchFamily="49" charset="-122"/>
              <a:ea typeface="楷体" pitchFamily="49" charset="-122"/>
              <a:sym typeface="+mn-ea"/>
            </a:endParaRPr>
          </a:p>
          <a:p>
            <a:pPr algn="l"/>
            <a:r>
              <a:rPr lang="zh-CN" altLang="en-US" sz="3200" b="1">
                <a:latin typeface="楷体" pitchFamily="49" charset="-122"/>
                <a:ea typeface="楷体" pitchFamily="49" charset="-122"/>
                <a:sym typeface="+mn-ea"/>
              </a:rPr>
              <a:t>宝</a:t>
            </a:r>
            <a:r>
              <a:rPr lang="zh-CN" altLang="en-US" sz="3200" b="1" smtClean="0">
                <a:latin typeface="楷体" pitchFamily="49" charset="-122"/>
                <a:ea typeface="楷体" pitchFamily="49" charset="-122"/>
                <a:sym typeface="+mn-ea"/>
              </a:rPr>
              <a:t>钗             美人儿</a:t>
            </a:r>
            <a:endParaRPr lang="en-US" altLang="zh-CN" sz="3200" b="1" smtClean="0">
              <a:latin typeface="楷体" pitchFamily="49" charset="-122"/>
              <a:ea typeface="楷体" pitchFamily="49" charset="-122"/>
              <a:sym typeface="+mn-ea"/>
            </a:endParaRPr>
          </a:p>
          <a:p>
            <a:pPr algn="l"/>
            <a:r>
              <a:rPr lang="zh-CN" altLang="en-US" sz="3200" b="1">
                <a:latin typeface="楷体" pitchFamily="49" charset="-122"/>
                <a:ea typeface="楷体" pitchFamily="49" charset="-122"/>
                <a:sym typeface="+mn-ea"/>
              </a:rPr>
              <a:t>宝</a:t>
            </a:r>
            <a:r>
              <a:rPr lang="zh-CN" altLang="en-US" sz="3200" b="1" smtClean="0">
                <a:latin typeface="楷体" pitchFamily="49" charset="-122"/>
                <a:ea typeface="楷体" pitchFamily="49" charset="-122"/>
                <a:sym typeface="+mn-ea"/>
              </a:rPr>
              <a:t>琴             七个大雁</a:t>
            </a:r>
            <a:endParaRPr lang="en-US" altLang="zh-CN" sz="3200" b="1" dirty="0" smtClean="0">
              <a:latin typeface="楷体" pitchFamily="49" charset="-122"/>
              <a:ea typeface="楷体" pitchFamily="49" charset="-122"/>
              <a:sym typeface="+mn-ea"/>
            </a:endParaRPr>
          </a:p>
        </p:txBody>
      </p:sp>
      <p:cxnSp>
        <p:nvCxnSpPr>
          <p:cNvPr id="5" name="直接连接符 4"/>
          <p:cNvCxnSpPr/>
          <p:nvPr/>
        </p:nvCxnSpPr>
        <p:spPr>
          <a:xfrm>
            <a:off x="2699792" y="2283718"/>
            <a:ext cx="2664296" cy="108012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555776" y="2355726"/>
            <a:ext cx="2808312" cy="47251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55776" y="3291830"/>
            <a:ext cx="2808312" cy="54006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571324" y="2828242"/>
            <a:ext cx="2792764" cy="107607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03750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2" cstate="print"/>
          <a:stretch>
            <a:fillRect/>
          </a:stretch>
        </p:blipFill>
        <p:spPr>
          <a:xfrm>
            <a:off x="-3571" y="-8096"/>
            <a:ext cx="9165431" cy="5158264"/>
          </a:xfrm>
          <a:prstGeom prst="rect">
            <a:avLst/>
          </a:prstGeom>
        </p:spPr>
      </p:pic>
      <p:sp>
        <p:nvSpPr>
          <p:cNvPr id="4" name="文本框 3"/>
          <p:cNvSpPr txBox="1"/>
          <p:nvPr/>
        </p:nvSpPr>
        <p:spPr>
          <a:xfrm>
            <a:off x="685835" y="1419803"/>
            <a:ext cx="7764780" cy="1106805"/>
          </a:xfrm>
          <a:prstGeom prst="rect">
            <a:avLst/>
          </a:prstGeom>
          <a:noFill/>
          <a:effectLst/>
        </p:spPr>
        <p:txBody>
          <a:bodyPr wrap="none" lIns="91431" tIns="45716" rIns="91431" bIns="45716" rtlCol="0">
            <a:spAutoFit/>
          </a:bodyPr>
          <a:lstStyle/>
          <a:p>
            <a:pPr algn="ctr"/>
            <a:r>
              <a:rPr kumimoji="1" lang="zh-CN" altLang="en-US" sz="6600" b="1" dirty="0">
                <a:solidFill>
                  <a:srgbClr val="FF6600"/>
                </a:solidFill>
                <a:latin typeface="Xingkai SC" panose="02010800040101010101" pitchFamily="2" charset="-122"/>
                <a:ea typeface="Xingkai SC" panose="02010800040101010101" pitchFamily="2" charset="-122"/>
              </a:rPr>
              <a:t>七彩课堂  伴你成长</a:t>
            </a:r>
          </a:p>
        </p:txBody>
      </p:sp>
      <p:grpSp>
        <p:nvGrpSpPr>
          <p:cNvPr id="3" name="组合 32"/>
          <p:cNvGrpSpPr/>
          <p:nvPr/>
        </p:nvGrpSpPr>
        <p:grpSpPr>
          <a:xfrm>
            <a:off x="6967881" y="402"/>
            <a:ext cx="1927071" cy="771472"/>
            <a:chOff x="6968256" y="-1"/>
            <a:chExt cx="1927372" cy="771592"/>
          </a:xfrm>
        </p:grpSpPr>
        <p:pic>
          <p:nvPicPr>
            <p:cNvPr id="34" name="图片 33"/>
            <p:cNvPicPr>
              <a:picLocks noChangeAspect="1"/>
            </p:cNvPicPr>
            <p:nvPr/>
          </p:nvPicPr>
          <p:blipFill rotWithShape="1">
            <a:blip r:embed="rId3" cstate="print">
              <a:extLst>
                <a:ext uri="{28A0092B-C50C-407E-A947-70E740481C1C}">
                  <a14:useLocalDpi xmlns:a14="http://schemas.microsoft.com/office/drawing/2010/main" val="0"/>
                </a:ext>
              </a:extLst>
            </a:blip>
            <a:srcRect r="5468"/>
            <a:stretch>
              <a:fillRect/>
            </a:stretch>
          </p:blipFill>
          <p:spPr>
            <a:xfrm>
              <a:off x="6968256" y="-1"/>
              <a:ext cx="961585" cy="771551"/>
            </a:xfrm>
            <a:prstGeom prst="rect">
              <a:avLst/>
            </a:prstGeom>
          </p:spPr>
        </p:pic>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49408" y="124932"/>
              <a:ext cx="1346220" cy="553738"/>
            </a:xfrm>
            <a:prstGeom prst="rect">
              <a:avLst/>
            </a:prstGeom>
          </p:spPr>
        </p:pic>
        <p:sp>
          <p:nvSpPr>
            <p:cNvPr id="36" name="文本框 35"/>
            <p:cNvSpPr txBox="1"/>
            <p:nvPr/>
          </p:nvSpPr>
          <p:spPr>
            <a:xfrm>
              <a:off x="7187217" y="509940"/>
              <a:ext cx="1161076" cy="261651"/>
            </a:xfrm>
            <a:prstGeom prst="rect">
              <a:avLst/>
            </a:prstGeom>
            <a:noFill/>
          </p:spPr>
          <p:txBody>
            <a:bodyPr wrap="none" rtlCol="0">
              <a:spAutoFit/>
            </a:bodyPr>
            <a:lstStyle/>
            <a:p>
              <a:pPr algn="dist"/>
              <a:r>
                <a:rPr kumimoji="1" lang="en-US" altLang="zh-CN" sz="1100" dirty="0">
                  <a:solidFill>
                    <a:prstClr val="white">
                      <a:lumMod val="75000"/>
                    </a:prstClr>
                  </a:solidFill>
                </a:rPr>
                <a:t>QICAIKETANG</a:t>
              </a:r>
              <a:endParaRPr kumimoji="1" lang="zh-CN" altLang="en-US" sz="1100" dirty="0">
                <a:solidFill>
                  <a:prstClr val="white">
                    <a:lumMod val="75000"/>
                  </a:prstClr>
                </a:solidFill>
              </a:endParaRP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539552" y="745658"/>
            <a:ext cx="8280920" cy="3762568"/>
          </a:xfrm>
          <a:prstGeom prst="rect">
            <a:avLst/>
          </a:prstGeom>
          <a:noFill/>
        </p:spPr>
        <p:txBody>
          <a:bodyPr wrap="square" lIns="68580" tIns="34290" rIns="68580" bIns="34290" rtlCol="0">
            <a:spAutoFit/>
          </a:bodyPr>
          <a:lstStyle/>
          <a:p>
            <a:pPr>
              <a:lnSpc>
                <a:spcPct val="150000"/>
              </a:lnSpc>
            </a:pPr>
            <a:r>
              <a:rPr lang="en-US" sz="3200" b="1" dirty="0">
                <a:latin typeface="楷体" panose="02010609060101010101" pitchFamily="49" charset="-122"/>
                <a:ea typeface="楷体" panose="02010609060101010101" pitchFamily="49" charset="-122"/>
              </a:rPr>
              <a:t>    </a:t>
            </a:r>
            <a:r>
              <a:rPr sz="3200" b="1" dirty="0">
                <a:latin typeface="楷体" panose="02010609060101010101" pitchFamily="49" charset="-122"/>
                <a:ea typeface="楷体" panose="02010609060101010101" pitchFamily="49" charset="-122"/>
              </a:rPr>
              <a:t>《红楼梦》，中国古代四大名著之一，章回体长篇小说，成书于</a:t>
            </a:r>
            <a:r>
              <a:rPr sz="3200" b="1" dirty="0" smtClean="0">
                <a:latin typeface="楷体" panose="02010609060101010101" pitchFamily="49" charset="-122"/>
                <a:ea typeface="楷体" panose="02010609060101010101" pitchFamily="49" charset="-122"/>
              </a:rPr>
              <a:t>1784年，</a:t>
            </a:r>
            <a:r>
              <a:rPr lang="zh-CN" altLang="en-US" sz="3200" b="1" dirty="0" smtClean="0">
                <a:latin typeface="楷体" panose="02010609060101010101" pitchFamily="49" charset="-122"/>
                <a:ea typeface="楷体" panose="02010609060101010101" pitchFamily="49" charset="-122"/>
              </a:rPr>
              <a:t>又称</a:t>
            </a:r>
            <a:r>
              <a:rPr sz="3200" b="1" dirty="0" smtClean="0">
                <a:latin typeface="楷体" panose="02010609060101010101" pitchFamily="49" charset="-122"/>
                <a:ea typeface="楷体" panose="02010609060101010101" pitchFamily="49" charset="-122"/>
              </a:rPr>
              <a:t>《</a:t>
            </a:r>
            <a:r>
              <a:rPr sz="3200" b="1" dirty="0" err="1">
                <a:latin typeface="楷体" panose="02010609060101010101" pitchFamily="49" charset="-122"/>
                <a:ea typeface="楷体" panose="02010609060101010101" pitchFamily="49" charset="-122"/>
              </a:rPr>
              <a:t>石头记</a:t>
            </a:r>
            <a:r>
              <a:rPr sz="3200" b="1" dirty="0" smtClean="0">
                <a:latin typeface="楷体" panose="02010609060101010101" pitchFamily="49" charset="-122"/>
                <a:ea typeface="楷体" panose="02010609060101010101" pitchFamily="49" charset="-122"/>
              </a:rPr>
              <a:t>》《</a:t>
            </a:r>
            <a:r>
              <a:rPr sz="3200" b="1" dirty="0" err="1">
                <a:latin typeface="楷体" panose="02010609060101010101" pitchFamily="49" charset="-122"/>
                <a:ea typeface="楷体" panose="02010609060101010101" pitchFamily="49" charset="-122"/>
              </a:rPr>
              <a:t>风月宝鉴</a:t>
            </a:r>
            <a:r>
              <a:rPr sz="3200" b="1" dirty="0" smtClean="0">
                <a:latin typeface="楷体" panose="02010609060101010101" pitchFamily="49" charset="-122"/>
                <a:ea typeface="楷体" panose="02010609060101010101" pitchFamily="49" charset="-122"/>
              </a:rPr>
              <a:t>》《</a:t>
            </a:r>
            <a:r>
              <a:rPr sz="3200" b="1" dirty="0" err="1">
                <a:latin typeface="楷体" panose="02010609060101010101" pitchFamily="49" charset="-122"/>
                <a:ea typeface="楷体" panose="02010609060101010101" pitchFamily="49" charset="-122"/>
              </a:rPr>
              <a:t>金陵十二钗》</a:t>
            </a:r>
            <a:r>
              <a:rPr sz="3200" b="1" dirty="0" err="1" smtClean="0">
                <a:latin typeface="楷体" panose="02010609060101010101" pitchFamily="49" charset="-122"/>
                <a:ea typeface="楷体" panose="02010609060101010101" pitchFamily="49" charset="-122"/>
              </a:rPr>
              <a:t>等</a:t>
            </a:r>
            <a:r>
              <a:rPr lang="zh-CN" altLang="en-US" sz="3200" b="1" dirty="0">
                <a:latin typeface="楷体" panose="02010609060101010101" pitchFamily="49" charset="-122"/>
                <a:ea typeface="楷体" panose="02010609060101010101" pitchFamily="49" charset="-122"/>
              </a:rPr>
              <a:t>。</a:t>
            </a:r>
            <a:r>
              <a:rPr sz="3200" b="1" dirty="0" err="1" smtClean="0">
                <a:latin typeface="楷体" panose="02010609060101010101" pitchFamily="49" charset="-122"/>
                <a:ea typeface="楷体" panose="02010609060101010101" pitchFamily="49" charset="-122"/>
              </a:rPr>
              <a:t>作者</a:t>
            </a:r>
            <a:r>
              <a:rPr lang="zh-CN" altLang="en-US" sz="3200" b="1" dirty="0" smtClean="0">
                <a:latin typeface="楷体" panose="02010609060101010101" pitchFamily="49" charset="-122"/>
                <a:ea typeface="楷体" panose="02010609060101010101" pitchFamily="49" charset="-122"/>
              </a:rPr>
              <a:t>是清代</a:t>
            </a:r>
            <a:r>
              <a:rPr sz="3200" b="1" dirty="0" err="1" smtClean="0">
                <a:latin typeface="楷体" panose="02010609060101010101" pitchFamily="49" charset="-122"/>
                <a:ea typeface="楷体" panose="02010609060101010101" pitchFamily="49" charset="-122"/>
              </a:rPr>
              <a:t>曹雪芹</a:t>
            </a:r>
            <a:r>
              <a:rPr sz="3200" b="1" dirty="0" err="1">
                <a:latin typeface="楷体" panose="02010609060101010101" pitchFamily="49" charset="-122"/>
                <a:ea typeface="楷体" panose="02010609060101010101" pitchFamily="49" charset="-122"/>
              </a:rPr>
              <a:t>。</a:t>
            </a:r>
            <a:r>
              <a:rPr sz="3200" b="1" err="1" smtClean="0">
                <a:latin typeface="楷体" panose="02010609060101010101" pitchFamily="49" charset="-122"/>
                <a:ea typeface="楷体" panose="02010609060101010101" pitchFamily="49" charset="-122"/>
              </a:rPr>
              <a:t>后四十回一般认为为高鹗所续</a:t>
            </a:r>
            <a:r>
              <a:rPr sz="3200" b="1" smtClean="0">
                <a:latin typeface="楷体" panose="02010609060101010101" pitchFamily="49" charset="-122"/>
                <a:ea typeface="楷体" panose="02010609060101010101" pitchFamily="49" charset="-122"/>
              </a:rPr>
              <a:t>。</a:t>
            </a:r>
            <a:endParaRPr sz="3200" b="1" dirty="0">
              <a:latin typeface="楷体" panose="02010609060101010101" pitchFamily="49" charset="-122"/>
              <a:ea typeface="楷体" panose="02010609060101010101" pitchFamily="49" charset="-122"/>
            </a:endParaRPr>
          </a:p>
        </p:txBody>
      </p:sp>
      <p:sp>
        <p:nvSpPr>
          <p:cNvPr id="3" name="下弧形箭头 2">
            <a:hlinkClick r:id="rId2" action="ppaction://hlinksldjump"/>
          </p:cNvPr>
          <p:cNvSpPr/>
          <p:nvPr/>
        </p:nvSpPr>
        <p:spPr>
          <a:xfrm>
            <a:off x="6876256" y="4299942"/>
            <a:ext cx="648072" cy="432048"/>
          </a:xfrm>
          <a:prstGeom prst="curvedUpArrow">
            <a:avLst/>
          </a:prstGeom>
          <a:grp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矩形 4"/>
          <p:cNvSpPr/>
          <p:nvPr/>
        </p:nvSpPr>
        <p:spPr>
          <a:xfrm>
            <a:off x="5955553" y="4254356"/>
            <a:ext cx="902811" cy="523220"/>
          </a:xfrm>
          <a:prstGeom prst="rect">
            <a:avLst/>
          </a:prstGeom>
          <a:noFill/>
        </p:spPr>
        <p:txBody>
          <a:bodyPr wrap="none" lIns="91440" tIns="45720" rIns="91440" bIns="45720">
            <a:spAutoFit/>
          </a:bodyPr>
          <a:lstStyle/>
          <a:p>
            <a:pPr algn="ctr"/>
            <a:r>
              <a:rPr lang="zh-CN" altLang="en-US" sz="28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返回</a:t>
            </a:r>
            <a:endParaRPr lang="zh-CN" altLang="en-US" sz="28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b="6838"/>
          <a:stretch/>
        </p:blipFill>
        <p:spPr bwMode="auto">
          <a:xfrm>
            <a:off x="4719972" y="-5338"/>
            <a:ext cx="4439573" cy="52386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flipH="1">
            <a:off x="-65849" y="-5339"/>
            <a:ext cx="4785821" cy="52386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5"/>
          <p:cNvSpPr>
            <a:spLocks noChangeArrowheads="1"/>
          </p:cNvSpPr>
          <p:nvPr/>
        </p:nvSpPr>
        <p:spPr bwMode="auto">
          <a:xfrm>
            <a:off x="7566613" y="-5339"/>
            <a:ext cx="1584176" cy="668837"/>
          </a:xfrm>
          <a:prstGeom prst="rect">
            <a:avLst/>
          </a:prstGeom>
          <a:solidFill>
            <a:schemeClr val="bg1">
              <a:alpha val="78000"/>
            </a:schemeClr>
          </a:solidFill>
          <a:ln w="9525">
            <a:noFill/>
            <a:miter lim="800000"/>
          </a:ln>
        </p:spPr>
        <p:txBody>
          <a:bodyPr wrap="square">
            <a:spAutoFit/>
          </a:bodyPr>
          <a:lstStyle/>
          <a:p>
            <a:pPr>
              <a:lnSpc>
                <a:spcPct val="120000"/>
              </a:lnSpc>
            </a:pPr>
            <a:r>
              <a:rPr lang="zh-CN" altLang="en-US" sz="3600" b="1">
                <a:latin typeface="楷体" panose="02010609060101010101" pitchFamily="49" charset="-122"/>
                <a:ea typeface="楷体" panose="02010609060101010101" pitchFamily="49" charset="-122"/>
              </a:rPr>
              <a:t>林黛玉</a:t>
            </a:r>
            <a:endParaRPr lang="en-US" sz="3600" b="1" dirty="0" smtClean="0">
              <a:latin typeface="楷体" panose="02010609060101010101" pitchFamily="49" charset="-122"/>
              <a:ea typeface="楷体" panose="02010609060101010101" pitchFamily="49" charset="-122"/>
            </a:endParaRPr>
          </a:p>
        </p:txBody>
      </p:sp>
      <p:sp>
        <p:nvSpPr>
          <p:cNvPr id="11" name="矩形 5"/>
          <p:cNvSpPr>
            <a:spLocks noChangeArrowheads="1"/>
          </p:cNvSpPr>
          <p:nvPr/>
        </p:nvSpPr>
        <p:spPr bwMode="auto">
          <a:xfrm>
            <a:off x="3135796" y="-14866"/>
            <a:ext cx="1584176" cy="668837"/>
          </a:xfrm>
          <a:prstGeom prst="rect">
            <a:avLst/>
          </a:prstGeom>
          <a:solidFill>
            <a:schemeClr val="bg1">
              <a:alpha val="78000"/>
            </a:schemeClr>
          </a:solidFill>
          <a:ln w="9525">
            <a:noFill/>
            <a:miter lim="800000"/>
          </a:ln>
        </p:spPr>
        <p:txBody>
          <a:bodyPr wrap="square">
            <a:spAutoFit/>
          </a:bodyPr>
          <a:lstStyle/>
          <a:p>
            <a:pPr>
              <a:lnSpc>
                <a:spcPct val="120000"/>
              </a:lnSpc>
            </a:pPr>
            <a:r>
              <a:rPr lang="zh-CN" altLang="en-US" sz="3600" b="1" smtClean="0">
                <a:latin typeface="楷体" panose="02010609060101010101" pitchFamily="49" charset="-122"/>
                <a:ea typeface="楷体" panose="02010609060101010101" pitchFamily="49" charset="-122"/>
              </a:rPr>
              <a:t>贾宝玉</a:t>
            </a:r>
            <a:endParaRPr lang="en-US" sz="3600" b="1" dirty="0" smtClean="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1253698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500"/>
                                        <p:tgtEl>
                                          <p:spTgt spid="10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1114"/>
          <a:stretch/>
        </p:blipFill>
        <p:spPr bwMode="auto">
          <a:xfrm>
            <a:off x="13128" y="-10343"/>
            <a:ext cx="4630880" cy="51538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4644"/>
          <a:stretch/>
        </p:blipFill>
        <p:spPr bwMode="auto">
          <a:xfrm>
            <a:off x="4644008" y="1"/>
            <a:ext cx="4499992" cy="51491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5"/>
          <p:cNvSpPr>
            <a:spLocks noChangeArrowheads="1"/>
          </p:cNvSpPr>
          <p:nvPr/>
        </p:nvSpPr>
        <p:spPr bwMode="auto">
          <a:xfrm>
            <a:off x="-36512" y="-2"/>
            <a:ext cx="1584176" cy="668837"/>
          </a:xfrm>
          <a:prstGeom prst="rect">
            <a:avLst/>
          </a:prstGeom>
          <a:solidFill>
            <a:schemeClr val="bg1">
              <a:alpha val="78000"/>
            </a:schemeClr>
          </a:solidFill>
          <a:ln w="9525">
            <a:noFill/>
            <a:miter lim="800000"/>
          </a:ln>
        </p:spPr>
        <p:txBody>
          <a:bodyPr wrap="square">
            <a:spAutoFit/>
          </a:bodyPr>
          <a:lstStyle/>
          <a:p>
            <a:pPr>
              <a:lnSpc>
                <a:spcPct val="120000"/>
              </a:lnSpc>
            </a:pPr>
            <a:r>
              <a:rPr lang="zh-CN" altLang="en-US" sz="3600" b="1" smtClean="0">
                <a:latin typeface="楷体" panose="02010609060101010101" pitchFamily="49" charset="-122"/>
                <a:ea typeface="楷体" panose="02010609060101010101" pitchFamily="49" charset="-122"/>
              </a:rPr>
              <a:t>薛宝钗</a:t>
            </a:r>
            <a:endParaRPr lang="en-US" sz="3600" b="1" dirty="0" smtClean="0">
              <a:latin typeface="楷体" panose="02010609060101010101" pitchFamily="49" charset="-122"/>
              <a:ea typeface="楷体" panose="02010609060101010101" pitchFamily="49" charset="-122"/>
            </a:endParaRPr>
          </a:p>
        </p:txBody>
      </p:sp>
      <p:sp>
        <p:nvSpPr>
          <p:cNvPr id="11" name="矩形 5"/>
          <p:cNvSpPr>
            <a:spLocks noChangeArrowheads="1"/>
          </p:cNvSpPr>
          <p:nvPr/>
        </p:nvSpPr>
        <p:spPr bwMode="auto">
          <a:xfrm>
            <a:off x="4644008" y="-9529"/>
            <a:ext cx="1584176" cy="668837"/>
          </a:xfrm>
          <a:prstGeom prst="rect">
            <a:avLst/>
          </a:prstGeom>
          <a:solidFill>
            <a:schemeClr val="bg1">
              <a:alpha val="78000"/>
            </a:schemeClr>
          </a:solidFill>
          <a:ln w="9525">
            <a:noFill/>
            <a:miter lim="800000"/>
          </a:ln>
        </p:spPr>
        <p:txBody>
          <a:bodyPr wrap="square">
            <a:spAutoFit/>
          </a:bodyPr>
          <a:lstStyle/>
          <a:p>
            <a:pPr>
              <a:lnSpc>
                <a:spcPct val="120000"/>
              </a:lnSpc>
            </a:pPr>
            <a:r>
              <a:rPr lang="zh-CN" altLang="en-US" sz="3600" b="1" dirty="0" smtClean="0">
                <a:latin typeface="楷体" panose="02010609060101010101" pitchFamily="49" charset="-122"/>
                <a:ea typeface="楷体" panose="02010609060101010101" pitchFamily="49" charset="-122"/>
              </a:rPr>
              <a:t>王熙凤</a:t>
            </a:r>
            <a:endParaRPr lang="en-US" sz="3600" b="1" dirty="0" smtClean="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9649819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68" y="0"/>
            <a:ext cx="9156668" cy="5154709"/>
          </a:xfrm>
          <a:prstGeom prst="rect">
            <a:avLst/>
          </a:prstGeom>
        </p:spPr>
      </p:pic>
      <p:grpSp>
        <p:nvGrpSpPr>
          <p:cNvPr id="13" name="组合 12"/>
          <p:cNvGrpSpPr/>
          <p:nvPr/>
        </p:nvGrpSpPr>
        <p:grpSpPr>
          <a:xfrm>
            <a:off x="0" y="86886"/>
            <a:ext cx="3419872" cy="307777"/>
            <a:chOff x="-36512" y="134511"/>
            <a:chExt cx="2771800" cy="307777"/>
          </a:xfrm>
        </p:grpSpPr>
        <p:sp>
          <p:nvSpPr>
            <p:cNvPr id="15" name="矩形 14"/>
            <p:cNvSpPr/>
            <p:nvPr/>
          </p:nvSpPr>
          <p:spPr>
            <a:xfrm flipH="1">
              <a:off x="-36512" y="159510"/>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1"/>
            <p:cNvSpPr txBox="1"/>
            <p:nvPr/>
          </p:nvSpPr>
          <p:spPr>
            <a:xfrm>
              <a:off x="46018" y="134511"/>
              <a:ext cx="1532053" cy="307777"/>
            </a:xfrm>
            <a:prstGeom prst="rect">
              <a:avLst/>
            </a:prstGeom>
            <a:noFill/>
          </p:spPr>
          <p:txBody>
            <a:bodyPr wrap="none" rtlCol="0">
              <a:spAutoFit/>
            </a:bodyPr>
            <a:lstStyle/>
            <a:p>
              <a:r>
                <a:rPr kumimoji="1" lang="zh-CN" altLang="en-US" dirty="0" smtClean="0">
                  <a:latin typeface="黑体" panose="02010600030101010101" pitchFamily="49" charset="-122"/>
                  <a:ea typeface="黑体" panose="02010600030101010101" pitchFamily="49" charset="-122"/>
                </a:rPr>
                <a:t> 语文  </a:t>
              </a:r>
              <a:r>
                <a:rPr kumimoji="1" lang="zh-CN" altLang="en-US" dirty="0">
                  <a:latin typeface="黑体" panose="02010600030101010101" pitchFamily="49" charset="-122"/>
                  <a:ea typeface="黑体" panose="02010600030101010101" pitchFamily="49" charset="-122"/>
                </a:rPr>
                <a:t>五</a:t>
              </a:r>
              <a:r>
                <a:rPr kumimoji="1" lang="zh-CN" altLang="en-US" dirty="0" smtClean="0">
                  <a:latin typeface="黑体" panose="02010600030101010101" pitchFamily="49" charset="-122"/>
                  <a:ea typeface="黑体" panose="02010600030101010101" pitchFamily="49" charset="-122"/>
                </a:rPr>
                <a:t>年级  </a:t>
              </a:r>
              <a:r>
                <a:rPr kumimoji="1" lang="zh-CN" altLang="en-US" dirty="0">
                  <a:latin typeface="黑体" panose="02010600030101010101" pitchFamily="49" charset="-122"/>
                  <a:ea typeface="黑体" panose="02010600030101010101" pitchFamily="49" charset="-122"/>
                </a:rPr>
                <a:t>下</a:t>
              </a:r>
              <a:r>
                <a:rPr kumimoji="1" lang="zh-CN" altLang="en-US" dirty="0" smtClean="0">
                  <a:latin typeface="黑体" panose="02010600030101010101" pitchFamily="49" charset="-122"/>
                  <a:ea typeface="黑体" panose="02010600030101010101" pitchFamily="49" charset="-122"/>
                </a:rPr>
                <a:t>册</a:t>
              </a:r>
              <a:endParaRPr kumimoji="1" lang="zh-CN" altLang="en-US" dirty="0">
                <a:latin typeface="黑体" panose="02010600030101010101" pitchFamily="49" charset="-122"/>
                <a:ea typeface="黑体" panose="02010600030101010101" pitchFamily="49" charset="-122"/>
              </a:endParaRPr>
            </a:p>
          </p:txBody>
        </p:sp>
      </p:grpSp>
      <p:sp>
        <p:nvSpPr>
          <p:cNvPr id="17" name="TextBox 48"/>
          <p:cNvSpPr txBox="1"/>
          <p:nvPr/>
        </p:nvSpPr>
        <p:spPr>
          <a:xfrm>
            <a:off x="2081390" y="1779662"/>
            <a:ext cx="4968552" cy="1084912"/>
          </a:xfrm>
          <a:prstGeom prst="rect">
            <a:avLst/>
          </a:prstGeom>
          <a:solidFill>
            <a:schemeClr val="bg1"/>
          </a:solidFill>
          <a:ln w="19050">
            <a:solidFill>
              <a:schemeClr val="tx1"/>
            </a:solidFill>
          </a:ln>
          <a:effectLst>
            <a:softEdge rad="31750"/>
          </a:effectLst>
        </p:spPr>
        <p:txBody>
          <a:bodyPr wrap="square" lIns="68580" tIns="34290" rIns="68580" bIns="34290" rtlCol="0">
            <a:spAutoFit/>
          </a:bodyPr>
          <a:lstStyle/>
          <a:p>
            <a:r>
              <a:rPr lang="en-US" altLang="zh-CN" sz="6600" b="1" dirty="0" smtClean="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8  </a:t>
            </a:r>
            <a:r>
              <a:rPr lang="zh-CN" altLang="en-US" sz="6600" b="1" dirty="0" smtClean="0">
                <a:ln w="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红楼春趣</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9578" y="483518"/>
            <a:ext cx="2481672" cy="561692"/>
            <a:chOff x="179512" y="411510"/>
            <a:chExt cx="2481672" cy="561692"/>
          </a:xfrm>
        </p:grpSpPr>
        <p:sp>
          <p:nvSpPr>
            <p:cNvPr id="3"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学习目标</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grpSp>
      <p:sp>
        <p:nvSpPr>
          <p:cNvPr id="5" name="矩形 4"/>
          <p:cNvSpPr/>
          <p:nvPr/>
        </p:nvSpPr>
        <p:spPr>
          <a:xfrm>
            <a:off x="564501" y="1347614"/>
            <a:ext cx="8124672" cy="2677656"/>
          </a:xfrm>
          <a:prstGeom prst="rect">
            <a:avLst/>
          </a:prstGeom>
        </p:spPr>
        <p:txBody>
          <a:bodyPr wrap="square">
            <a:spAutoFit/>
          </a:bodyPr>
          <a:lstStyle/>
          <a:p>
            <a:pPr>
              <a:lnSpc>
                <a:spcPct val="120000"/>
              </a:lnSpc>
            </a:pPr>
            <a:r>
              <a:rPr lang="en-US" altLang="zh-CN" sz="2800" b="1" dirty="0">
                <a:latin typeface="楷体" pitchFamily="49" charset="-122"/>
                <a:ea typeface="楷体" pitchFamily="49" charset="-122"/>
              </a:rPr>
              <a:t>1</a:t>
            </a:r>
            <a:r>
              <a:rPr lang="en-US" altLang="zh-CN" sz="2800" b="1" dirty="0" smtClean="0">
                <a:latin typeface="楷体" pitchFamily="49" charset="-122"/>
                <a:ea typeface="楷体" pitchFamily="49" charset="-122"/>
              </a:rPr>
              <a:t>. </a:t>
            </a:r>
            <a:r>
              <a:rPr lang="zh-CN" altLang="en-US" sz="2800" b="1" dirty="0" smtClean="0">
                <a:latin typeface="楷体" pitchFamily="49" charset="-122"/>
                <a:ea typeface="楷体" pitchFamily="49" charset="-122"/>
              </a:rPr>
              <a:t>认识</a:t>
            </a:r>
            <a:r>
              <a:rPr lang="zh-CN" altLang="en-US" sz="2800" b="1" dirty="0">
                <a:latin typeface="楷体" pitchFamily="49" charset="-122"/>
                <a:ea typeface="楷体" pitchFamily="49" charset="-122"/>
              </a:rPr>
              <a:t>“恰、屉”等</a:t>
            </a:r>
            <a:r>
              <a:rPr lang="en-US" altLang="zh-CN" sz="2800" b="1" dirty="0">
                <a:solidFill>
                  <a:srgbClr val="0000FF"/>
                </a:solidFill>
                <a:latin typeface="楷体" pitchFamily="49" charset="-122"/>
                <a:ea typeface="楷体" pitchFamily="49" charset="-122"/>
              </a:rPr>
              <a:t>10</a:t>
            </a:r>
            <a:r>
              <a:rPr lang="zh-CN" altLang="en-US" sz="2800" b="1" dirty="0">
                <a:latin typeface="楷体" pitchFamily="49" charset="-122"/>
                <a:ea typeface="楷体" pitchFamily="49" charset="-122"/>
              </a:rPr>
              <a:t>个生字</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读准多音字“</a:t>
            </a:r>
            <a:r>
              <a:rPr lang="zh-CN" altLang="en-US" sz="2800" b="1" dirty="0">
                <a:solidFill>
                  <a:srgbClr val="0000FF"/>
                </a:solidFill>
                <a:latin typeface="楷体" pitchFamily="49" charset="-122"/>
                <a:ea typeface="楷体" pitchFamily="49" charset="-122"/>
              </a:rPr>
              <a:t>喇</a:t>
            </a:r>
            <a:r>
              <a:rPr lang="zh-CN" altLang="en-US" sz="2800" b="1" dirty="0">
                <a:latin typeface="楷体" pitchFamily="49" charset="-122"/>
                <a:ea typeface="楷体" pitchFamily="49" charset="-122"/>
              </a:rPr>
              <a:t>”。</a:t>
            </a:r>
          </a:p>
          <a:p>
            <a:pPr>
              <a:lnSpc>
                <a:spcPct val="120000"/>
              </a:lnSpc>
            </a:pPr>
            <a:r>
              <a:rPr lang="en-US" altLang="zh-CN" sz="2800" b="1" dirty="0">
                <a:latin typeface="楷体" pitchFamily="49" charset="-122"/>
                <a:ea typeface="楷体" pitchFamily="49" charset="-122"/>
              </a:rPr>
              <a:t>2</a:t>
            </a:r>
            <a:r>
              <a:rPr lang="en-US" altLang="zh-CN" sz="2800" b="1" dirty="0" smtClean="0">
                <a:latin typeface="楷体" pitchFamily="49" charset="-122"/>
                <a:ea typeface="楷体" pitchFamily="49" charset="-122"/>
              </a:rPr>
              <a:t>. </a:t>
            </a:r>
            <a:r>
              <a:rPr lang="zh-CN" altLang="en-US" sz="2800" b="1" dirty="0" smtClean="0">
                <a:latin typeface="楷体" pitchFamily="49" charset="-122"/>
                <a:ea typeface="楷体" pitchFamily="49" charset="-122"/>
              </a:rPr>
              <a:t>默读</a:t>
            </a:r>
            <a:r>
              <a:rPr lang="zh-CN" altLang="en-US" sz="2800" b="1" dirty="0">
                <a:latin typeface="楷体" pitchFamily="49" charset="-122"/>
                <a:ea typeface="楷体" pitchFamily="49" charset="-122"/>
              </a:rPr>
              <a:t>课文</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能</a:t>
            </a:r>
            <a:r>
              <a:rPr lang="zh-CN" altLang="en-US" sz="2800" b="1" dirty="0">
                <a:solidFill>
                  <a:srgbClr val="0000FF"/>
                </a:solidFill>
                <a:latin typeface="楷体" pitchFamily="49" charset="-122"/>
                <a:ea typeface="楷体" pitchFamily="49" charset="-122"/>
              </a:rPr>
              <a:t>猜测难懂语句</a:t>
            </a:r>
            <a:r>
              <a:rPr lang="zh-CN" altLang="en-US" sz="2800" b="1" dirty="0">
                <a:latin typeface="楷体" pitchFamily="49" charset="-122"/>
                <a:ea typeface="楷体" pitchFamily="49" charset="-122"/>
              </a:rPr>
              <a:t>的大致意思，了解故事的主要内容</a:t>
            </a:r>
            <a:r>
              <a:rPr lang="zh-CN" altLang="en-US" sz="2800" b="1" dirty="0" smtClean="0">
                <a:latin typeface="楷体" pitchFamily="49" charset="-122"/>
                <a:ea typeface="楷体" pitchFamily="49" charset="-122"/>
              </a:rPr>
              <a:t>。</a:t>
            </a:r>
            <a:endParaRPr lang="en-US" altLang="zh-CN" sz="2800" b="1" dirty="0" smtClean="0">
              <a:latin typeface="楷体" pitchFamily="49" charset="-122"/>
              <a:ea typeface="楷体" pitchFamily="49" charset="-122"/>
            </a:endParaRPr>
          </a:p>
          <a:p>
            <a:pPr>
              <a:lnSpc>
                <a:spcPct val="120000"/>
              </a:lnSpc>
            </a:pPr>
            <a:r>
              <a:rPr lang="en-US" altLang="zh-CN" sz="2800" b="1" dirty="0" smtClean="0">
                <a:latin typeface="楷体" pitchFamily="49" charset="-122"/>
                <a:ea typeface="楷体" pitchFamily="49" charset="-122"/>
              </a:rPr>
              <a:t>3. </a:t>
            </a:r>
            <a:r>
              <a:rPr lang="zh-CN" altLang="en-US" sz="2800" b="1" dirty="0" smtClean="0">
                <a:latin typeface="楷体" pitchFamily="49" charset="-122"/>
                <a:ea typeface="楷体" pitchFamily="49" charset="-122"/>
              </a:rPr>
              <a:t>能</a:t>
            </a:r>
            <a:r>
              <a:rPr lang="zh-CN" altLang="en-US" sz="2800" b="1" dirty="0">
                <a:latin typeface="楷体" pitchFamily="49" charset="-122"/>
                <a:ea typeface="楷体" pitchFamily="49" charset="-122"/>
              </a:rPr>
              <a:t>结合课文内容</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说出对</a:t>
            </a:r>
            <a:r>
              <a:rPr lang="zh-CN" altLang="en-US" sz="2800" b="1" dirty="0">
                <a:solidFill>
                  <a:srgbClr val="0000FF"/>
                </a:solidFill>
                <a:latin typeface="楷体" pitchFamily="49" charset="-122"/>
                <a:ea typeface="楷体" pitchFamily="49" charset="-122"/>
              </a:rPr>
              <a:t>宝玉</a:t>
            </a:r>
            <a:r>
              <a:rPr lang="zh-CN" altLang="en-US" sz="2800" b="1" dirty="0">
                <a:latin typeface="楷体" pitchFamily="49" charset="-122"/>
                <a:ea typeface="楷体" pitchFamily="49" charset="-122"/>
              </a:rPr>
              <a:t>的印象。</a:t>
            </a:r>
          </a:p>
          <a:p>
            <a:pPr>
              <a:lnSpc>
                <a:spcPct val="120000"/>
              </a:lnSpc>
            </a:pPr>
            <a:r>
              <a:rPr lang="en-US" altLang="zh-CN" sz="2800" b="1" dirty="0" smtClean="0">
                <a:latin typeface="楷体" pitchFamily="49" charset="-122"/>
                <a:ea typeface="楷体" pitchFamily="49" charset="-122"/>
              </a:rPr>
              <a:t>4. </a:t>
            </a:r>
            <a:r>
              <a:rPr lang="zh-CN" altLang="en-US" sz="2800" b="1" dirty="0" smtClean="0">
                <a:latin typeface="楷体" pitchFamily="49" charset="-122"/>
                <a:ea typeface="楷体" pitchFamily="49" charset="-122"/>
              </a:rPr>
              <a:t>结合</a:t>
            </a:r>
            <a:r>
              <a:rPr lang="zh-CN" altLang="en-US" sz="2800" b="1" dirty="0">
                <a:latin typeface="楷体" pitchFamily="49" charset="-122"/>
                <a:ea typeface="楷体" pitchFamily="49" charset="-122"/>
              </a:rPr>
              <a:t>“阅读链接”</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感受“</a:t>
            </a:r>
            <a:r>
              <a:rPr lang="zh-CN" altLang="en-US" sz="2800" b="1" dirty="0">
                <a:solidFill>
                  <a:srgbClr val="0000FF"/>
                </a:solidFill>
                <a:latin typeface="楷体" pitchFamily="49" charset="-122"/>
                <a:ea typeface="楷体" pitchFamily="49" charset="-122"/>
              </a:rPr>
              <a:t>放风筝</a:t>
            </a:r>
            <a:r>
              <a:rPr lang="zh-CN" altLang="en-US" sz="2800" b="1" dirty="0">
                <a:latin typeface="楷体" pitchFamily="49" charset="-122"/>
                <a:ea typeface="楷体" pitchFamily="49" charset="-122"/>
              </a:rPr>
              <a:t>”的有趣场景。</a:t>
            </a:r>
          </a:p>
        </p:txBody>
      </p:sp>
    </p:spTree>
    <p:extLst>
      <p:ext uri="{BB962C8B-B14F-4D97-AF65-F5344CB8AC3E}">
        <p14:creationId xmlns:p14="http://schemas.microsoft.com/office/powerpoint/2010/main" val="25373584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950" y="1598066"/>
            <a:ext cx="1491816" cy="2137878"/>
          </a:xfrm>
          <a:prstGeom prst="rect">
            <a:avLst/>
          </a:prstGeom>
        </p:spPr>
      </p:pic>
      <p:sp>
        <p:nvSpPr>
          <p:cNvPr id="7" name="文本框 7"/>
          <p:cNvSpPr txBox="1"/>
          <p:nvPr/>
        </p:nvSpPr>
        <p:spPr>
          <a:xfrm>
            <a:off x="2339752" y="1441435"/>
            <a:ext cx="5699443" cy="2308324"/>
          </a:xfrm>
          <a:prstGeom prst="rect">
            <a:avLst/>
          </a:prstGeom>
          <a:noFill/>
        </p:spPr>
        <p:txBody>
          <a:bodyPr wrap="square" rtlCol="0" anchor="t">
            <a:spAutoFit/>
          </a:bodyPr>
          <a:lstStyle/>
          <a:p>
            <a:pPr>
              <a:lnSpc>
                <a:spcPct val="150000"/>
              </a:lnSpc>
            </a:pPr>
            <a:r>
              <a:rPr lang="zh-CN" altLang="en-US" sz="3200" b="1" dirty="0" smtClean="0">
                <a:latin typeface="黑体" panose="02010600030101010101" pitchFamily="49" charset="-122"/>
                <a:ea typeface="黑体" panose="02010600030101010101" pitchFamily="49" charset="-122"/>
                <a:sym typeface="+mn-ea"/>
              </a:rPr>
              <a:t>     我们回顾一下，本单元在学习“读</a:t>
            </a:r>
            <a:r>
              <a:rPr lang="zh-CN" altLang="en-US" sz="3200" b="1" dirty="0">
                <a:latin typeface="黑体" panose="02010600030101010101" pitchFamily="49" charset="-122"/>
                <a:ea typeface="黑体" panose="02010600030101010101" pitchFamily="49" charset="-122"/>
                <a:sym typeface="+mn-ea"/>
              </a:rPr>
              <a:t>懂古典名著</a:t>
            </a:r>
            <a:r>
              <a:rPr lang="zh-CN" altLang="en-US" sz="3200" b="1" dirty="0" smtClean="0">
                <a:latin typeface="黑体" panose="02010600030101010101" pitchFamily="49" charset="-122"/>
                <a:ea typeface="黑体" panose="02010600030101010101" pitchFamily="49" charset="-122"/>
                <a:sym typeface="+mn-ea"/>
              </a:rPr>
              <a:t>”时，采用了哪些方法？</a:t>
            </a:r>
          </a:p>
        </p:txBody>
      </p:sp>
    </p:spTree>
    <p:extLst>
      <p:ext uri="{BB962C8B-B14F-4D97-AF65-F5344CB8AC3E}">
        <p14:creationId xmlns:p14="http://schemas.microsoft.com/office/powerpoint/2010/main" val="25650655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1201</Words>
  <Application>Microsoft Office PowerPoint</Application>
  <PresentationFormat>全屏显示(16:9)</PresentationFormat>
  <Paragraphs>200</Paragraphs>
  <Slides>37</Slides>
  <Notes>3</Notes>
  <HiddenSlides>3</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
  <cp:revision>267</cp:revision>
  <dcterms:created xsi:type="dcterms:W3CDTF">2017-03-17T02:28:00Z</dcterms:created>
  <dcterms:modified xsi:type="dcterms:W3CDTF">2020-11-20T02:29:22Z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2052-11.1.0.8952</vt:lpwstr>
  </property>
</Properties>
</file>