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523" r:id="rId2"/>
    <p:sldId id="1012" r:id="rId3"/>
    <p:sldId id="1033" r:id="rId4"/>
    <p:sldId id="1035" r:id="rId5"/>
    <p:sldId id="1037" r:id="rId6"/>
    <p:sldId id="1003" r:id="rId7"/>
    <p:sldId id="1029" r:id="rId8"/>
    <p:sldId id="1013" r:id="rId9"/>
    <p:sldId id="1036" r:id="rId10"/>
    <p:sldId id="1030" r:id="rId11"/>
  </p:sldIdLst>
  <p:sldSz cx="9144000" cy="5143500" type="screen16x9"/>
  <p:notesSz cx="6858000" cy="9144000"/>
  <p:embeddedFontLst>
    <p:embeddedFont>
      <p:font typeface="华文楷体" pitchFamily="2" charset="-122"/>
      <p:regular r:id="rId14"/>
    </p:embeddedFont>
    <p:embeddedFont>
      <p:font typeface="Wingdings 2" pitchFamily="18" charset="2"/>
      <p:regular r:id="rId15"/>
    </p:embeddedFont>
    <p:embeddedFont>
      <p:font typeface="隶书" pitchFamily="49" charset="-122"/>
      <p:regular r:id="rId16"/>
    </p:embeddedFont>
    <p:embeddedFont>
      <p:font typeface="Franklin Gothic Medium" pitchFamily="34" charset="0"/>
      <p:regular r:id="rId17"/>
      <p:italic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Franklin Gothic Book" pitchFamily="34" charset="0"/>
      <p:regular r:id="rId23"/>
      <p:italic r:id="rId24"/>
    </p:embeddedFont>
    <p:embeddedFont>
      <p:font typeface="黑体" pitchFamily="49" charset="-122"/>
      <p:regular r:id="rId2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390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05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753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401242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3640059"/>
            <a:ext cx="8458200" cy="916781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2914650"/>
            <a:ext cx="8458200" cy="6858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411957"/>
            <a:ext cx="1828800" cy="4388644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1957"/>
            <a:ext cx="6248400" cy="43886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57150"/>
            <a:ext cx="2895600" cy="216694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4855464"/>
            <a:ext cx="758952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2583677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257300"/>
            <a:ext cx="8458200" cy="9144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210314"/>
            <a:ext cx="8686800" cy="888619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200150"/>
            <a:ext cx="41910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343400" cy="3543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4057650"/>
            <a:ext cx="8610600" cy="66198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500062"/>
            <a:ext cx="4290556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6" y="500062"/>
            <a:ext cx="4292241" cy="47982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987028"/>
            <a:ext cx="429055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987028"/>
            <a:ext cx="4288536" cy="29563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4857750"/>
            <a:ext cx="762000" cy="185166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451485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342900"/>
            <a:ext cx="8686800" cy="630936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4386838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458200" cy="39052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1" y="457200"/>
            <a:ext cx="3008313" cy="360045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457200"/>
            <a:ext cx="5340350" cy="36004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462476"/>
            <a:ext cx="5029200" cy="27432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t>12/29/2019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3745320"/>
            <a:ext cx="5867400" cy="391716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4149913"/>
            <a:ext cx="5867400" cy="576263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165622"/>
            <a:ext cx="86868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dirty="0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dirty="0" smtClean="0"/>
              <a:t>第二级</a:t>
            </a:r>
          </a:p>
          <a:p>
            <a:pPr lvl="2" eaLnBrk="1" latinLnBrk="0" hangingPunct="1"/>
            <a:r>
              <a:rPr kumimoji="0" lang="zh-CN" altLang="en-US" dirty="0" smtClean="0"/>
              <a:t>第三级</a:t>
            </a:r>
          </a:p>
          <a:p>
            <a:pPr lvl="3" eaLnBrk="1" latinLnBrk="0" hangingPunct="1"/>
            <a:r>
              <a:rPr kumimoji="0" lang="zh-CN" altLang="en-US" dirty="0" smtClean="0"/>
              <a:t>第四级</a:t>
            </a:r>
          </a:p>
          <a:p>
            <a:pPr lvl="4" eaLnBrk="1" latinLnBrk="0" hangingPunct="1"/>
            <a:r>
              <a:rPr kumimoji="0" lang="zh-CN" altLang="en-US" dirty="0" smtClean="0"/>
              <a:t>第五级</a:t>
            </a:r>
            <a:endParaRPr kumimoji="0" 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57150"/>
            <a:ext cx="2514600" cy="216694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t>12/29/2019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57150"/>
            <a:ext cx="3352800" cy="216694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4857751"/>
            <a:ext cx="762000" cy="183356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342900"/>
            <a:ext cx="8686800" cy="62865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788174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793490"/>
            <a:ext cx="8629650" cy="1786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282705" y="7758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汉字真有趣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35496" y="122837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/>
              <a:t>语文    五年级    下册</a:t>
            </a:r>
            <a:endParaRPr lang="zh-CN" altLang="en-US" sz="1200" dirty="0"/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48"/>
          <p:cNvSpPr txBox="1"/>
          <p:nvPr/>
        </p:nvSpPr>
        <p:spPr>
          <a:xfrm>
            <a:off x="1571604" y="1503356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1500166" y="717538"/>
            <a:ext cx="6055057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汉字真有趣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428874"/>
            <a:ext cx="2872146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83518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制定计划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347614"/>
            <a:ext cx="8429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提示：讨论时要作好分工，如专人记录讨论结果，专人负责整理讨论意见，并形成完整的计划。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275606"/>
            <a:ext cx="9001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）汉字产生于几千年前，是世界上最古老的汉字之一，经历了漫长的演变过程，沿用至今。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3071816"/>
            <a:ext cx="871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）汉字是世界上使用人口最多的文字，曾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对周边一些国家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的文化产生过重要影响。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75606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）汉字书法是一门独特的艺术。古往今来，我国涌现了许多著名的书法家，他们的书法作品是艺术中的珍品。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3357568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……</a:t>
            </a:r>
            <a:endParaRPr lang="zh-CN" altLang="en-US" sz="3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整体阅读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275606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）认真阅读课本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44—46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页的阅读材料，思考：这五则材料分别从哪些方面说明了汉字是有趣的？为什说汉字是有趣的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整体阅读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275606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）除上述五种有趣的汉字现象外，你还知道哪些有趣的汉字现象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2835176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　　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）阅读后，把自己的想法在小组内进行交流。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活动建议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844" y="1142990"/>
            <a:ext cx="7454632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600" smtClean="0">
                <a:latin typeface="宋体" panose="02010600030101010101" pitchFamily="2" charset="-122"/>
                <a:ea typeface="宋体" panose="02010600030101010101" pitchFamily="2" charset="-122"/>
              </a:rPr>
              <a:t>搜集字谜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50" y="2428875"/>
            <a:ext cx="839914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）查找体现汉字特点的古诗、歇后语、对联、故事等材料，和同学交流，办一次趣味汉字交流会。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评议小结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00114"/>
            <a:ext cx="8501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）查找图书</a:t>
            </a:r>
          </a:p>
        </p:txBody>
      </p:sp>
      <p:sp>
        <p:nvSpPr>
          <p:cNvPr id="5" name="矩形 4"/>
          <p:cNvSpPr/>
          <p:nvPr/>
        </p:nvSpPr>
        <p:spPr>
          <a:xfrm>
            <a:off x="214282" y="1714494"/>
            <a:ext cx="85010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①在学校阅览室、图书馆或书店，可以按类别去找书。如，搜集汉字故事，就可以到语言类或文化类的书柜上去找。</a:t>
            </a:r>
          </a:p>
        </p:txBody>
      </p:sp>
      <p:sp>
        <p:nvSpPr>
          <p:cNvPr id="6" name="矩形 5"/>
          <p:cNvSpPr/>
          <p:nvPr/>
        </p:nvSpPr>
        <p:spPr>
          <a:xfrm>
            <a:off x="214282" y="3712339"/>
            <a:ext cx="8501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②书名、目录、内容简介等，能帮助我们判断书中是否有自己需要的内容。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评议小结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00114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）网络搜索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4282" y="1643056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①在网上搜集资料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关键词很重要。如搜集汉字故事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检索的关键词应是“汉字故事”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不能仅仅检索“故事”。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2844" y="3429006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②检索后的条目很多，可以根据题目、引用的片段等，判断哪些是需要的资料。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评议小结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214428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）请教别人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5720" y="2000246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①想想谁可能会有自己需要的资料。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4282" y="2928940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②想好问题，请教合适的人。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2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331</Words>
  <Application>Microsoft Office PowerPoint</Application>
  <PresentationFormat>全屏显示(16:9)</PresentationFormat>
  <Paragraphs>34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华文楷体</vt:lpstr>
      <vt:lpstr>Wingdings 2</vt:lpstr>
      <vt:lpstr>隶书</vt:lpstr>
      <vt:lpstr>Franklin Gothic Medium</vt:lpstr>
      <vt:lpstr>Calibri</vt:lpstr>
      <vt:lpstr>Franklin Gothic Book</vt:lpstr>
      <vt:lpstr>黑体</vt:lpstr>
      <vt:lpstr>跋涉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100</cp:revision>
  <dcterms:created xsi:type="dcterms:W3CDTF">2017-03-17T02:28:00Z</dcterms:created>
  <dcterms:modified xsi:type="dcterms:W3CDTF">2019-12-29T03:49:58Z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