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858" r:id="rId2"/>
    <p:sldId id="917" r:id="rId3"/>
    <p:sldId id="912" r:id="rId4"/>
    <p:sldId id="891" r:id="rId5"/>
    <p:sldId id="916" r:id="rId6"/>
    <p:sldId id="863" r:id="rId7"/>
    <p:sldId id="918" r:id="rId8"/>
    <p:sldId id="847" r:id="rId9"/>
    <p:sldId id="845" r:id="rId10"/>
    <p:sldId id="846" r:id="rId11"/>
    <p:sldId id="919" r:id="rId12"/>
    <p:sldId id="848" r:id="rId13"/>
    <p:sldId id="854" r:id="rId14"/>
    <p:sldId id="855" r:id="rId15"/>
    <p:sldId id="876" r:id="rId16"/>
    <p:sldId id="930" r:id="rId17"/>
    <p:sldId id="931" r:id="rId18"/>
    <p:sldId id="893" r:id="rId19"/>
    <p:sldId id="894" r:id="rId20"/>
    <p:sldId id="932" r:id="rId21"/>
    <p:sldId id="933" r:id="rId22"/>
    <p:sldId id="895" r:id="rId23"/>
    <p:sldId id="896" r:id="rId24"/>
    <p:sldId id="911" r:id="rId25"/>
    <p:sldId id="942" r:id="rId26"/>
    <p:sldId id="934" r:id="rId27"/>
    <p:sldId id="899" r:id="rId28"/>
    <p:sldId id="935" r:id="rId29"/>
    <p:sldId id="781" r:id="rId30"/>
    <p:sldId id="900" r:id="rId31"/>
    <p:sldId id="903" r:id="rId32"/>
    <p:sldId id="963" r:id="rId33"/>
    <p:sldId id="964" r:id="rId34"/>
    <p:sldId id="965" r:id="rId35"/>
    <p:sldId id="966" r:id="rId36"/>
    <p:sldId id="936" r:id="rId37"/>
    <p:sldId id="914" r:id="rId38"/>
    <p:sldId id="968" r:id="rId39"/>
    <p:sldId id="985" r:id="rId40"/>
    <p:sldId id="983" r:id="rId41"/>
    <p:sldId id="984" r:id="rId42"/>
    <p:sldId id="967" r:id="rId43"/>
    <p:sldId id="940" r:id="rId44"/>
    <p:sldId id="970" r:id="rId45"/>
    <p:sldId id="969" r:id="rId46"/>
    <p:sldId id="941" r:id="rId47"/>
    <p:sldId id="902" r:id="rId48"/>
    <p:sldId id="971" r:id="rId49"/>
    <p:sldId id="943" r:id="rId50"/>
    <p:sldId id="944" r:id="rId51"/>
    <p:sldId id="945" r:id="rId52"/>
    <p:sldId id="946" r:id="rId53"/>
    <p:sldId id="947" r:id="rId54"/>
    <p:sldId id="950" r:id="rId55"/>
    <p:sldId id="986" r:id="rId56"/>
    <p:sldId id="987" r:id="rId57"/>
    <p:sldId id="988" r:id="rId58"/>
    <p:sldId id="989" r:id="rId59"/>
    <p:sldId id="990" r:id="rId60"/>
    <p:sldId id="991" r:id="rId61"/>
    <p:sldId id="992" r:id="rId62"/>
    <p:sldId id="957" r:id="rId63"/>
    <p:sldId id="993" r:id="rId64"/>
    <p:sldId id="994" r:id="rId65"/>
    <p:sldId id="995" r:id="rId66"/>
    <p:sldId id="982" r:id="rId67"/>
    <p:sldId id="954" r:id="rId68"/>
    <p:sldId id="953" r:id="rId69"/>
    <p:sldId id="955" r:id="rId70"/>
    <p:sldId id="956" r:id="rId71"/>
    <p:sldId id="961" r:id="rId72"/>
    <p:sldId id="962" r:id="rId73"/>
    <p:sldId id="910" r:id="rId74"/>
    <p:sldId id="824" r:id="rId75"/>
  </p:sldIdLst>
  <p:sldSz cx="9144000" cy="5143500" type="screen16x9"/>
  <p:notesSz cx="6858000" cy="9144000"/>
  <p:embeddedFontLst>
    <p:embeddedFont>
      <p:font typeface="Calibri" pitchFamily="34" charset="0"/>
      <p:regular r:id="rId78"/>
      <p:bold r:id="rId79"/>
      <p:italic r:id="rId80"/>
      <p:boldItalic r:id="rId81"/>
    </p:embeddedFont>
    <p:embeddedFont>
      <p:font typeface="黑体" pitchFamily="49" charset="-122"/>
      <p:regular r:id="rId82"/>
    </p:embeddedFont>
    <p:embeddedFont>
      <p:font typeface="楷体" pitchFamily="49" charset="-122"/>
      <p:regular r:id="rId83"/>
    </p:embeddedFont>
    <p:embeddedFont>
      <p:font typeface="幼圆" pitchFamily="49" charset="-122"/>
      <p:regular r:id="rId84"/>
    </p:embeddedFont>
    <p:embeddedFont>
      <p:font typeface="微软雅黑" pitchFamily="34" charset="-122"/>
      <p:regular r:id="rId85"/>
      <p:bold r:id="rId8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00CC66"/>
    <a:srgbClr val="009900"/>
    <a:srgbClr val="0000FF"/>
    <a:srgbClr val="B71C12"/>
    <a:srgbClr val="FF0000"/>
    <a:srgbClr val="FF6600"/>
    <a:srgbClr val="EE6060"/>
    <a:srgbClr val="FF9933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074" autoAdjust="0"/>
  </p:normalViewPr>
  <p:slideViewPr>
    <p:cSldViewPr>
      <p:cViewPr>
        <p:scale>
          <a:sx n="100" d="100"/>
          <a:sy n="100" d="100"/>
        </p:scale>
        <p:origin x="-234" y="-282"/>
      </p:cViewPr>
      <p:guideLst>
        <p:guide orient="horz" pos="14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84" Type="http://schemas.openxmlformats.org/officeDocument/2006/relationships/font" Target="fonts/font7.fntdata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font" Target="fonts/font2.fntdata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5.fntdata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3.fntdata"/><Relationship Id="rId85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6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font" Target="fonts/font1.fntdata"/><Relationship Id="rId81" Type="http://schemas.openxmlformats.org/officeDocument/2006/relationships/font" Target="fonts/font4.fntdata"/><Relationship Id="rId86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486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08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4420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193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0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77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56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87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956640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0" y="99695"/>
            <a:ext cx="1617345" cy="275590"/>
            <a:chOff x="1" y="92978"/>
            <a:chExt cx="2771800" cy="282757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0"/>
            <p:cNvSpPr txBox="1"/>
            <p:nvPr userDrawn="1"/>
          </p:nvSpPr>
          <p:spPr>
            <a:xfrm>
              <a:off x="1" y="92978"/>
              <a:ext cx="2631003" cy="282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汉字真有趣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4866945"/>
            <a:ext cx="9144000" cy="276555"/>
            <a:chOff x="0" y="4866945"/>
            <a:chExt cx="9144000" cy="276555"/>
          </a:xfrm>
        </p:grpSpPr>
        <p:pic>
          <p:nvPicPr>
            <p:cNvPr id="1026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7"/>
            <a:stretch/>
          </p:blipFill>
          <p:spPr bwMode="auto">
            <a:xfrm>
              <a:off x="0" y="4866951"/>
              <a:ext cx="1361306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1331640" y="4866950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2588158" y="4866949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3851920" y="4866948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5108438" y="4866947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6372200" y="4866946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8"/>
            <a:stretch/>
          </p:blipFill>
          <p:spPr bwMode="auto">
            <a:xfrm>
              <a:off x="7628718" y="4866946"/>
              <a:ext cx="1335770" cy="276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7" r="17806" b="-2"/>
            <a:stretch/>
          </p:blipFill>
          <p:spPr bwMode="auto">
            <a:xfrm>
              <a:off x="8053951" y="4866945"/>
              <a:ext cx="1090049" cy="2765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38142;&#25509;&#65306;&#26472;&#20462;.ppt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image" Target="../media/image5.png"/><Relationship Id="rId7" Type="http://schemas.openxmlformats.org/officeDocument/2006/relationships/slide" Target="slide3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4.xml"/><Relationship Id="rId5" Type="http://schemas.openxmlformats.org/officeDocument/2006/relationships/slide" Target="slide4.xml"/><Relationship Id="rId4" Type="http://schemas.openxmlformats.org/officeDocument/2006/relationships/image" Target="../media/image6.png"/><Relationship Id="rId9" Type="http://schemas.openxmlformats.org/officeDocument/2006/relationships/slide" Target="slide66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4" Type="http://schemas.microsoft.com/office/2007/relationships/hdphoto" Target="../media/hdphoto5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2.wdp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601368"/>
            <a:ext cx="7920880" cy="256224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在日常学习和生活中，哪些时候会用到汉字？汉字的发展经历了哪些过程？汉字对世界上其他国家产生过什么影响？对于汉字书法艺术，你了解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多少？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3526344"/>
            <a:ext cx="813690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接下来</a:t>
            </a:r>
            <a:r>
              <a:rPr lang="zh-CN" altLang="en-US" sz="32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这段时间，让我们走进汉字王国，感受汉字的神奇和有趣。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1376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855981"/>
            <a:ext cx="8568952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cs typeface="Arial" panose="020B0604020202020204" pitchFamily="34" charset="0"/>
                <a:sym typeface="+mn-ea"/>
              </a:rPr>
              <a:t>     ⑦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相传唐伯虎曾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在街头卖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画。一天，他挂出一幅水墨画，上面画着一只黑狗，十分可爱。唐伯虎对人们说:“这是一则字谜，想购买者，需要付三十两银子，如果猜中谜语，就分文不收。”大半天过去了，无人猜中。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这时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，有一位年轻人说:“我猜中了。”唐伯虎请他说出谜底，他却笑而不答，取下画来便走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唐伯虎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望着这位年轻人的背影，哈哈一笑，说:“猜中了!他猜中了!”</a:t>
            </a: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       你能猜出这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是什么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字吗?</a:t>
            </a:r>
          </a:p>
        </p:txBody>
      </p:sp>
      <p:sp>
        <p:nvSpPr>
          <p:cNvPr id="6" name="文本框 7"/>
          <p:cNvSpPr txBox="1"/>
          <p:nvPr/>
        </p:nvSpPr>
        <p:spPr>
          <a:xfrm>
            <a:off x="4860032" y="3363838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默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815916" y="339501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2800" smtClean="0"/>
              <a:t>故事谜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79512" y="4045009"/>
            <a:ext cx="85993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  字形：“黑”和“犬”。</a:t>
            </a:r>
            <a:endParaRPr lang="en-US" altLang="zh-CN" sz="2400" b="1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2400" b="1" smtClean="0">
                <a:latin typeface="宋体" pitchFamily="2" charset="-122"/>
                <a:ea typeface="宋体" pitchFamily="2" charset="-122"/>
              </a:rPr>
              <a:t>    字义：年轻人“笑而不答”是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“沉默”的意思。</a:t>
            </a:r>
            <a:endParaRPr lang="zh-CN" altLang="en-US" sz="24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9832" y="734675"/>
            <a:ext cx="302433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你发现了吗？</a:t>
            </a:r>
            <a:endParaRPr lang="zh-CN" altLang="en-US" sz="3600" dirty="0">
              <a:latin typeface="黑体" pitchFamily="49" charset="-122"/>
              <a:ea typeface="黑体" pitchFamily="49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1928" y="1779662"/>
            <a:ext cx="7769508" cy="245548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685800">
              <a:defRPr sz="3600" b="1">
                <a:latin typeface="楷体" pitchFamily="49" charset="-122"/>
                <a:ea typeface="楷体" pitchFamily="49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pPr algn="l">
              <a:lnSpc>
                <a:spcPct val="150000"/>
              </a:lnSpc>
            </a:pPr>
            <a:r>
              <a:rPr lang="zh-CN" altLang="en-US" smtClean="0">
                <a:latin typeface="宋体" pitchFamily="2" charset="-122"/>
                <a:ea typeface="宋体" pitchFamily="2" charset="-122"/>
              </a:rPr>
              <a:t>    谜面从字形和字义等方面给出了提示，依据这些提示，我们就可以猜出谜底。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6133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251520" y="1563638"/>
            <a:ext cx="8712968" cy="3312368"/>
          </a:xfrm>
          <a:prstGeom prst="round2DiagRect">
            <a:avLst/>
          </a:prstGeom>
          <a:grpFill/>
          <a:ln w="22225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 传说东汉时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  <a:hlinkClick r:id="rId2" action="ppaction://hlinkpres?slideindex=1&amp;slidetitle="/>
              </a:rPr>
              <a:t>杨修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是猜谜高手。有一次，曹操命人造一座花园，花园造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好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之后，曹操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去看，也没说好坏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，随手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在花园的门上写了一个“活”字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。众人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不解其意，于是去请教杨修。杨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修心领神会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，对众人说:“门内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添‘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活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’”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字，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乃‘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阔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’ 字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也，丞相是嫌你们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把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花园的门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造得太宽大了。”众人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听后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便把花园的门重修了，曹操见后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非常高兴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5310" y="-2496820"/>
            <a:ext cx="54603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779912" y="555526"/>
            <a:ext cx="3553936" cy="6827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门内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添“活”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3616" y="327278"/>
            <a:ext cx="3122240" cy="1067566"/>
            <a:chOff x="153616" y="327278"/>
            <a:chExt cx="3122240" cy="1067566"/>
          </a:xfrm>
        </p:grpSpPr>
        <p:sp>
          <p:nvSpPr>
            <p:cNvPr id="4" name="云形标注 3"/>
            <p:cNvSpPr/>
            <p:nvPr/>
          </p:nvSpPr>
          <p:spPr>
            <a:xfrm>
              <a:off x="153616" y="327278"/>
              <a:ext cx="3122240" cy="1067566"/>
            </a:xfrm>
            <a:prstGeom prst="cloudCallout">
              <a:avLst>
                <a:gd name="adj1" fmla="val -54086"/>
                <a:gd name="adj2" fmla="val 66505"/>
              </a:avLst>
            </a:prstGeom>
            <a:solidFill>
              <a:srgbClr val="00B050">
                <a:alpha val="44000"/>
              </a:srgbClr>
            </a:solidFill>
            <a:ln>
              <a:solidFill>
                <a:srgbClr val="92D050"/>
              </a:solidFill>
              <a:prstDash val="solid"/>
            </a:ln>
          </p:spPr>
          <p:txBody>
            <a:bodyPr wrap="square" rtlCol="0">
              <a:noAutofit/>
            </a:bodyPr>
            <a:lstStyle/>
            <a:p>
              <a:pPr defTabSz="685800"/>
              <a:endParaRPr lang="zh-CN" altLang="en-US" sz="28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67544" y="339502"/>
              <a:ext cx="2286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 </a:t>
              </a:r>
              <a:r>
                <a:rPr lang="zh-CN" altLang="en-US" sz="2800" b="1" smtClean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   一起</a:t>
              </a:r>
              <a:r>
                <a:rPr lang="zh-CN" altLang="en-US" sz="2800" b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来看看材料</a:t>
              </a:r>
              <a:r>
                <a:rPr lang="en-US" altLang="zh-CN" sz="2800" b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2800" b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吧！</a:t>
              </a:r>
              <a:endParaRPr lang="zh-CN" altLang="en-US"/>
            </a:p>
          </p:txBody>
        </p:sp>
      </p:grpSp>
      <p:sp>
        <p:nvSpPr>
          <p:cNvPr id="8" name="文本框 9"/>
          <p:cNvSpPr txBox="1"/>
          <p:nvPr/>
        </p:nvSpPr>
        <p:spPr>
          <a:xfrm>
            <a:off x="153616" y="1458282"/>
            <a:ext cx="8810872" cy="3523080"/>
          </a:xfrm>
          <a:prstGeom prst="rect">
            <a:avLst/>
          </a:prstGeom>
          <a:solidFill>
            <a:srgbClr val="00CC99"/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685800">
              <a:defRPr sz="3600" b="1">
                <a:latin typeface="楷体" pitchFamily="49" charset="-122"/>
                <a:ea typeface="楷体" pitchFamily="49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6000" smtClean="0">
                <a:latin typeface="宋体" pitchFamily="2" charset="-122"/>
                <a:ea typeface="宋体" pitchFamily="2" charset="-122"/>
              </a:rPr>
              <a:t>    “阔”字在字形、字义方面的特点真是让人印象深刻。</a:t>
            </a:r>
            <a:endParaRPr lang="en-US" altLang="zh-CN" sz="60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4644008" y="-6275"/>
            <a:ext cx="3024336" cy="1209873"/>
          </a:xfrm>
          <a:prstGeom prst="cloudCallout">
            <a:avLst>
              <a:gd name="adj1" fmla="val -45459"/>
              <a:gd name="adj2" fmla="val 102563"/>
            </a:avLst>
          </a:prstGeom>
          <a:solidFill>
            <a:srgbClr val="00B050">
              <a:alpha val="44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noAutofit/>
          </a:bodyPr>
          <a:lstStyle/>
          <a:p>
            <a:pPr defTabSz="685800"/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朗读出来更有趣！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827584" y="1370163"/>
            <a:ext cx="6624735" cy="3070619"/>
          </a:xfrm>
          <a:prstGeom prst="round2DiagRect">
            <a:avLst/>
          </a:prstGeom>
          <a:grpFill/>
          <a:ln w="22225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外甥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打灯笼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照旧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(舅)</a:t>
            </a:r>
          </a:p>
          <a:p>
            <a:pPr fontAlgn="auto"/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梁山泊的军师</a:t>
            </a:r>
            <a:r>
              <a:rPr lang="en-US" altLang="zh-CN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无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(吴)用</a:t>
            </a:r>
          </a:p>
          <a:p>
            <a:pPr fontAlgn="auto"/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四月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冰河</a:t>
            </a:r>
            <a:r>
              <a:rPr lang="en-US" altLang="zh-CN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开动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(冻)了</a:t>
            </a:r>
          </a:p>
          <a:p>
            <a:pPr fontAlgn="auto"/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咸菜烧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豆腐</a:t>
            </a:r>
            <a:r>
              <a:rPr lang="en-US" altLang="zh-CN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有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言(盐)在先</a:t>
            </a:r>
          </a:p>
          <a:p>
            <a:pPr fontAlgn="auto"/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隔着门缝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吹喇叭</a:t>
            </a:r>
            <a:r>
              <a:rPr lang="en-US" altLang="zh-CN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——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名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(鸣)声在外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5310" y="-2496820"/>
            <a:ext cx="54603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2411760" y="4515966"/>
            <a:ext cx="4127668" cy="584775"/>
          </a:xfrm>
          <a:prstGeom prst="rect">
            <a:avLst/>
          </a:prstGeom>
          <a:solidFill>
            <a:srgbClr val="00CC99"/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defTabSz="685800"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/>
              <a:t>幽默</a:t>
            </a:r>
            <a:r>
              <a:rPr lang="zh-CN" altLang="en-US" dirty="0"/>
              <a:t>风趣，含义深刻。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912029" y="376833"/>
            <a:ext cx="3659971" cy="6827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有意思的谐音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016" y="1203598"/>
            <a:ext cx="611560" cy="3539430"/>
          </a:xfrm>
          <a:prstGeom prst="rect">
            <a:avLst/>
          </a:prstGeom>
          <a:solidFill>
            <a:srgbClr val="00CC99"/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前半部分是引子</a:t>
            </a:r>
          </a:p>
        </p:txBody>
      </p:sp>
      <p:sp>
        <p:nvSpPr>
          <p:cNvPr id="9" name="矩形 8"/>
          <p:cNvSpPr/>
          <p:nvPr/>
        </p:nvSpPr>
        <p:spPr>
          <a:xfrm>
            <a:off x="6372200" y="1229727"/>
            <a:ext cx="2736304" cy="2062103"/>
          </a:xfrm>
          <a:prstGeom prst="rect">
            <a:avLst/>
          </a:prstGeom>
          <a:solidFill>
            <a:srgbClr val="00CC99"/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后半部分像谜底，利用后半部分的谐音来表达意思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5114">
            <a:off x="5110267" y="1412960"/>
            <a:ext cx="4938765" cy="295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对角圆角矩形 2"/>
          <p:cNvSpPr/>
          <p:nvPr/>
        </p:nvSpPr>
        <p:spPr>
          <a:xfrm>
            <a:off x="28822" y="1292267"/>
            <a:ext cx="5911330" cy="3635645"/>
          </a:xfrm>
          <a:prstGeom prst="round2DiagRect">
            <a:avLst/>
          </a:prstGeom>
          <a:grpFill/>
          <a:ln w="22225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en-US" altLang="zh-CN" sz="320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古时候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，有人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送枇把给一个县官，可他在礼单上把“枇粑”错写成了“琵琶”。县官笑道</a:t>
            </a:r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: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“‘枇杷’</a:t>
            </a:r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不是此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‘琵琶’，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只恨当年识字差!”有个客人应声道:“若使琵琶能结果，满城箫管尽开花。”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5310" y="-2496820"/>
            <a:ext cx="54603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02720" y="1707654"/>
            <a:ext cx="10054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枇杷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681599" y="3926042"/>
            <a:ext cx="100540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  <a:sym typeface="+mn-ea"/>
              </a:rPr>
              <a:t>琵琶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43608" y="409455"/>
            <a:ext cx="4020712" cy="6827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“枇杷”和“琵琶”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148064" y="51470"/>
            <a:ext cx="2764551" cy="1157483"/>
            <a:chOff x="5364088" y="51470"/>
            <a:chExt cx="2764551" cy="1157483"/>
          </a:xfrm>
        </p:grpSpPr>
        <p:sp>
          <p:nvSpPr>
            <p:cNvPr id="11" name="云形标注 10"/>
            <p:cNvSpPr/>
            <p:nvPr/>
          </p:nvSpPr>
          <p:spPr>
            <a:xfrm>
              <a:off x="5364088" y="123479"/>
              <a:ext cx="2764551" cy="1085474"/>
            </a:xfrm>
            <a:prstGeom prst="cloudCallout">
              <a:avLst>
                <a:gd name="adj1" fmla="val -56246"/>
                <a:gd name="adj2" fmla="val 95361"/>
              </a:avLst>
            </a:prstGeom>
            <a:solidFill>
              <a:srgbClr val="00CC99"/>
            </a:solidFill>
            <a:ln>
              <a:solidFill>
                <a:srgbClr val="92D050"/>
              </a:solidFill>
              <a:prstDash val="solid"/>
            </a:ln>
          </p:spPr>
          <p:txBody>
            <a:bodyPr wrap="square" rtlCol="0">
              <a:noAutofit/>
            </a:bodyPr>
            <a:lstStyle/>
            <a:p>
              <a:pPr defTabSz="685800"/>
              <a:endParaRPr lang="zh-CN" altLang="en-US" sz="3200" b="1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80112" y="51470"/>
              <a:ext cx="2286000" cy="1077218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b="1">
                  <a:latin typeface="宋体" pitchFamily="2" charset="-122"/>
                  <a:ea typeface="宋体" pitchFamily="2" charset="-122"/>
                </a:rPr>
                <a:t>音同字不同，意思差得远</a:t>
              </a:r>
              <a:endParaRPr lang="zh-CN" altLang="en-US" sz="3200" b="1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53988" y="1350516"/>
            <a:ext cx="88825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/>
            <a:r>
              <a:rPr lang="zh-CN" altLang="en-US" sz="32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边</a:t>
            </a:r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读材料，边提取主要信息，说说你的发现和感受吧！</a:t>
            </a:r>
            <a:endParaRPr lang="zh-CN" altLang="en-US" sz="32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993692" y="685259"/>
            <a:ext cx="3156615" cy="68274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有趣的形声字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3845069"/>
            <a:ext cx="8568952" cy="83099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“星、凤、蜀、祭”等字的演变过程真有意思！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585483"/>
            <a:ext cx="4752528" cy="83099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形声字有两种造字方法。</a:t>
            </a:r>
            <a:endParaRPr lang="en-US" altLang="zh-CN" sz="3200" b="1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2808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47982" y="448326"/>
            <a:ext cx="758445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本次活动的两项内容是什么你还记得吗？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730" y="1320319"/>
            <a:ext cx="4427302" cy="107721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搜集字谜，开展猜字谜活动。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730" y="2716860"/>
            <a:ext cx="4427302" cy="206210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搜集体现汉字特点的古诗、歇后语、对联、故事等资料，办一次趣味汉字交流会。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60032" y="1074098"/>
            <a:ext cx="4104456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100" b="1">
                <a:latin typeface="宋体" pitchFamily="2" charset="-122"/>
                <a:ea typeface="宋体" pitchFamily="2" charset="-122"/>
              </a:rPr>
              <a:t>    可以根据文字谜、画谜、故事谜等不同类别来找。</a:t>
            </a:r>
            <a:endParaRPr lang="zh-CN" altLang="en-US" sz="31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60032" y="2716860"/>
            <a:ext cx="4104456" cy="2239074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100" b="1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100" b="1" smtClean="0">
                <a:latin typeface="宋体" pitchFamily="2" charset="-122"/>
                <a:ea typeface="宋体" pitchFamily="2" charset="-122"/>
              </a:rPr>
              <a:t>可以找古诗、歇后语等，还可以找有关</a:t>
            </a:r>
            <a:r>
              <a:rPr lang="zh-CN" altLang="en-US" sz="3100" b="1">
                <a:latin typeface="宋体" pitchFamily="2" charset="-122"/>
                <a:ea typeface="宋体" pitchFamily="2" charset="-122"/>
              </a:rPr>
              <a:t>汉字的起源和造字方法的材料，注意要有趣味性。</a:t>
            </a:r>
            <a:endParaRPr lang="zh-CN" altLang="en-US" sz="31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9112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78296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3768" y="803493"/>
            <a:ext cx="59993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本次综合性学习需要大家以小组合作的形式来完成，明确了本次活动的两项内容后，请大家根据自己的设想来组建小组吧！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3991"/>
            <a:ext cx="1853013" cy="265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077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2" cstate="print"/>
          <a:srcRect t="12672"/>
          <a:stretch>
            <a:fillRect/>
          </a:stretch>
        </p:blipFill>
        <p:spPr bwMode="auto">
          <a:xfrm>
            <a:off x="1331640" y="1059582"/>
            <a:ext cx="5642610" cy="2402840"/>
          </a:xfrm>
          <a:prstGeom prst="ellipse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636267" y="3531661"/>
            <a:ext cx="801288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推选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一名组长，每位组员要承担相应的任务，分工的同时能够合作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52111" y="228585"/>
            <a:ext cx="51081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回顾小组合作的要求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52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347015"/>
            <a:ext cx="331236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确定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组员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分工。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55552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组成小组后，请各小组制订活动计划吧！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3215467"/>
            <a:ext cx="806489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讨论确定活动时间、活动流程和展示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形式。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4083918"/>
            <a:ext cx="252028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活动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计划。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55676" y="1420389"/>
            <a:ext cx="5364596" cy="647305"/>
          </a:xfrm>
          <a:prstGeom prst="rect">
            <a:avLst/>
          </a:prstGeom>
          <a:noFill/>
          <a:ln w="15875">
            <a:solidFill>
              <a:srgbClr val="92D050"/>
            </a:solidFill>
            <a:prstDash val="sysDash"/>
          </a:ln>
        </p:spPr>
        <p:txBody>
          <a:bodyPr wrap="square" rtlCol="0">
            <a:noAutofit/>
          </a:bodyPr>
          <a:lstStyle/>
          <a:p>
            <a:pPr algn="ctr"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制订活动计划步骤是什么呢？</a:t>
            </a:r>
          </a:p>
        </p:txBody>
      </p:sp>
    </p:spTree>
    <p:extLst>
      <p:ext uri="{BB962C8B-B14F-4D97-AF65-F5344CB8AC3E}">
        <p14:creationId xmlns:p14="http://schemas.microsoft.com/office/powerpoint/2010/main" val="116447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46869" y="555526"/>
            <a:ext cx="65875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快速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浏览整个单元的内容。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交流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：本单元由哪两部分内容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组成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9582"/>
            <a:ext cx="1558158" cy="2233784"/>
          </a:xfrm>
          <a:prstGeom prst="rect">
            <a:avLst/>
          </a:prstGeom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65" y="2861318"/>
            <a:ext cx="3257550" cy="1790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8902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461433"/>
            <a:ext cx="8109596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猜字谜小组：每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位组员承担一类字谜的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搜集。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5939" y="483518"/>
            <a:ext cx="74168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让我们按照步骤来制订小组活动计划吧！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3042707"/>
            <a:ext cx="8109596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趣味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汉字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交流会小组：可以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全组针对一类资料搜集，也可以由一个组员承担一类资料的搜集。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78296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9752" y="803493"/>
            <a:ext cx="62646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各小组都讨论完了吗？下面是老师为同学们准备的两篇活动计划范文，同学们可以参考范文来整理本小组的活动计划。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998742"/>
            <a:ext cx="1853013" cy="265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0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35496" y="123478"/>
            <a:ext cx="9001000" cy="5072114"/>
          </a:xfrm>
          <a:prstGeom prst="round2DiagRect">
            <a:avLst/>
          </a:prstGeom>
          <a:noFill/>
          <a:ln w="381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第一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小组活动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计划</a:t>
            </a:r>
            <a:endParaRPr lang="en-US" altLang="zh-CN" sz="28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时间：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19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日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-3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25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日    地点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：学校电子阅览室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活动内容：搜集、整理体现汉字趣味的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材料</a:t>
            </a:r>
            <a:endParaRPr lang="en-US" altLang="zh-CN" sz="28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活动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过程：</a:t>
            </a: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上网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查找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资料  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整理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资料  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制作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演示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文稿</a:t>
            </a:r>
            <a:endParaRPr lang="en-US" altLang="zh-CN" sz="28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活动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分工：</a:t>
            </a: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组织活动，和电子阅览室老师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沟通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：董鹏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查找体现汉字趣味的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古诗：董鹏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查找体现汉字趣味的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歇后语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：程欣欣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查找体现汉字趣味的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对联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：王晨</a:t>
            </a:r>
            <a:endParaRPr lang="en-US" altLang="zh-CN" sz="28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5</a:t>
            </a:r>
            <a:r>
              <a:rPr lang="en-US" altLang="zh-CN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整理资料，制作演示</a:t>
            </a:r>
            <a:r>
              <a:rPr lang="zh-CN" altLang="en-US" sz="2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文稿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：李梦涵</a:t>
            </a:r>
            <a:endParaRPr lang="en-US" altLang="zh-CN" sz="28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algn="r">
              <a:lnSpc>
                <a:spcPct val="8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18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日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5368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339502"/>
            <a:ext cx="8712968" cy="4642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“古诗”小组活动计划</a:t>
            </a: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组长：陈</a:t>
            </a:r>
            <a:r>
              <a:rPr lang="zh-CN" altLang="en-US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菲菲    组员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：林凡  魏萌  王一涵</a:t>
            </a:r>
            <a:endParaRPr lang="en-US" altLang="zh-CN" sz="2800" b="1">
              <a:solidFill>
                <a:prstClr val="black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时间：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21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日、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22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日下午放学</a:t>
            </a:r>
            <a:r>
              <a:rPr lang="zh-CN" altLang="en-US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后  地点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：陈菲菲家</a:t>
            </a: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活动内容：查找体现汉字特点的古诗</a:t>
            </a: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活动过程</a:t>
            </a:r>
            <a:r>
              <a:rPr lang="zh-CN" altLang="en-US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：</a:t>
            </a:r>
            <a:r>
              <a:rPr lang="en-US" altLang="zh-CN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查找</a:t>
            </a:r>
            <a:r>
              <a:rPr lang="zh-CN" altLang="en-US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古诗  </a:t>
            </a:r>
            <a:r>
              <a:rPr lang="en-US" altLang="zh-CN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整理查找到的</a:t>
            </a:r>
            <a:r>
              <a:rPr lang="zh-CN" altLang="en-US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古诗  </a:t>
            </a:r>
            <a:r>
              <a:rPr lang="en-US" altLang="zh-CN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制作手抄报</a:t>
            </a: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活动分工：</a:t>
            </a:r>
          </a:p>
          <a:p>
            <a:pPr lvl="0">
              <a:lnSpc>
                <a:spcPct val="88000"/>
              </a:lnSpc>
            </a:pP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1.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上网查找（林凡）</a:t>
            </a:r>
          </a:p>
          <a:p>
            <a:pPr lvl="0">
              <a:lnSpc>
                <a:spcPct val="88000"/>
              </a:lnSpc>
            </a:pP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通过书本查找（魏萌）</a:t>
            </a:r>
          </a:p>
          <a:p>
            <a:pPr lvl="0">
              <a:lnSpc>
                <a:spcPct val="88000"/>
              </a:lnSpc>
            </a:pP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3.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请教家长（陈菲菲）</a:t>
            </a:r>
          </a:p>
          <a:p>
            <a:pPr lvl="0">
              <a:lnSpc>
                <a:spcPct val="88000"/>
              </a:lnSpc>
            </a:pP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4.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手抄报制作（王一涵）  </a:t>
            </a:r>
            <a:endParaRPr lang="en-US" altLang="zh-CN" sz="2800" b="1">
              <a:solidFill>
                <a:prstClr val="black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pPr lvl="0">
              <a:lnSpc>
                <a:spcPct val="88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                               </a:t>
            </a:r>
            <a:r>
              <a:rPr lang="en-US" altLang="zh-CN" sz="28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        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3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月</a:t>
            </a:r>
            <a:r>
              <a:rPr lang="en-US" altLang="zh-CN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19</a:t>
            </a:r>
            <a:r>
              <a:rPr lang="zh-CN" altLang="en-US" sz="28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  <a:sym typeface="+mn-ea"/>
              </a:rPr>
              <a:t>日</a:t>
            </a:r>
            <a:endParaRPr lang="zh-CN" altLang="en-US" sz="28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769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66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2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4">
            <a:hlinkClick r:id="rId5" action="ppaction://hlinksldjump"/>
          </p:cNvPr>
          <p:cNvSpPr txBox="1"/>
          <p:nvPr/>
        </p:nvSpPr>
        <p:spPr>
          <a:xfrm>
            <a:off x="251520" y="2674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  <a:ea typeface="黑体" panose="02010609060101010101" pitchFamily="49" charset="-122"/>
              </a:rPr>
              <a:t>第二课时</a:t>
            </a:r>
          </a:p>
        </p:txBody>
      </p:sp>
      <p:sp>
        <p:nvSpPr>
          <p:cNvPr id="13" name="矩形 12"/>
          <p:cNvSpPr/>
          <p:nvPr/>
        </p:nvSpPr>
        <p:spPr>
          <a:xfrm>
            <a:off x="683568" y="1314946"/>
            <a:ext cx="76681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上节课我们知道了如何通过小组合作的方式来制订活动计划，这节课我们一起来学习如何搜集资料吧！</a:t>
            </a:r>
            <a:endParaRPr lang="zh-CN" altLang="en-US" sz="32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6423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211710"/>
            <a:ext cx="842493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4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8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了解搜集资料的基本方法。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411510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484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78296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9752" y="1026914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以往的综合性学习活动，我们搜集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资料的步骤是什么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？我们用过什么方法搜集资料？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998742"/>
            <a:ext cx="1853013" cy="265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17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3867894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本次活动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是在搜集资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料的基础上，学习搜集资料的方法。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568" y="627534"/>
            <a:ext cx="4829292" cy="800101"/>
            <a:chOff x="3815916" y="1693936"/>
            <a:chExt cx="1750282" cy="80010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815916" y="1779662"/>
              <a:ext cx="1687203" cy="71437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878995" y="1693936"/>
              <a:ext cx="1687203" cy="7155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明确要搜集什么资料</a:t>
              </a:r>
              <a:endPara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3568" y="1824105"/>
            <a:ext cx="5286526" cy="783223"/>
            <a:chOff x="3815916" y="1710814"/>
            <a:chExt cx="1792909" cy="78322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815916" y="1779662"/>
              <a:ext cx="1687203" cy="71437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921622" y="1710814"/>
              <a:ext cx="1687203" cy="7155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通过各种方式搜集资料</a:t>
              </a:r>
              <a:endPara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3568" y="3003798"/>
            <a:ext cx="5981420" cy="800101"/>
            <a:chOff x="3815916" y="1693936"/>
            <a:chExt cx="1750282" cy="80010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815916" y="1779662"/>
              <a:ext cx="1687203" cy="71437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78995" y="1693936"/>
              <a:ext cx="1687203" cy="7155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把有用的资料整理记录下来</a:t>
              </a:r>
              <a:endPara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868144" y="987574"/>
            <a:ext cx="201622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查找图书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8144" y="1699712"/>
            <a:ext cx="201622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b="1">
                <a:latin typeface="宋体" pitchFamily="2" charset="-122"/>
                <a:ea typeface="宋体" pitchFamily="2" charset="-122"/>
              </a:rPr>
              <a:t>网络搜索</a:t>
            </a:r>
          </a:p>
        </p:txBody>
      </p:sp>
      <p:sp>
        <p:nvSpPr>
          <p:cNvPr id="4" name="矩形 3"/>
          <p:cNvSpPr/>
          <p:nvPr/>
        </p:nvSpPr>
        <p:spPr>
          <a:xfrm>
            <a:off x="5868144" y="2411851"/>
            <a:ext cx="201622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请教别人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95799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9752" y="1131590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请同学们阅读课本中的图表，交流从中获得了哪些新的方法和启示。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34138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06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252094" y="1373500"/>
            <a:ext cx="3311794" cy="3574514"/>
          </a:xfrm>
          <a:prstGeom prst="round2DiagRect">
            <a:avLst/>
          </a:prstGeom>
          <a:grpFill/>
          <a:ln w="1905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查找图书</a:t>
            </a:r>
          </a:p>
          <a:p>
            <a:r>
              <a:rPr lang="en-US" altLang="zh-CN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altLang="zh-CN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在学校阅览室、图书馆或书店，可以按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类别找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书。如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，搜集汉字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故事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，可以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到语言类或文化类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书架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上去</a:t>
            </a:r>
            <a:r>
              <a:rPr lang="zh-CN" altLang="en-US" sz="21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找</a:t>
            </a:r>
            <a:r>
              <a:rPr lang="zh-CN" altLang="en-US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en-US" altLang="zh-CN" sz="21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lang="en-US" altLang="zh-CN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书名、目录、内容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简介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等，能帮助我们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判断书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中是否有自己需要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的内容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</a:p>
        </p:txBody>
      </p:sp>
      <p:sp>
        <p:nvSpPr>
          <p:cNvPr id="2" name="对角圆角矩形 1"/>
          <p:cNvSpPr/>
          <p:nvPr/>
        </p:nvSpPr>
        <p:spPr>
          <a:xfrm>
            <a:off x="3644106" y="1314832"/>
            <a:ext cx="3232150" cy="3489166"/>
          </a:xfrm>
          <a:prstGeom prst="round2DiagRect">
            <a:avLst/>
          </a:prstGeom>
          <a:grpFill/>
          <a:ln w="1905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1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网络</a:t>
            </a:r>
            <a:r>
              <a:rPr lang="zh-CN" altLang="en-US" sz="2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搜索</a:t>
            </a:r>
          </a:p>
          <a:p>
            <a:r>
              <a:rPr lang="en-US" altLang="zh-CN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en-US" altLang="zh-CN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在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网上搜集资料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，关键词很重要。如，搜集汉字故事，可以检索关键词“汉字故事”，不能仅仅检索“故事”。</a:t>
            </a:r>
          </a:p>
          <a:p>
            <a:r>
              <a:rPr lang="zh-CN" altLang="en-US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.检索后的条目很多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，可以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根据</a:t>
            </a:r>
            <a:r>
              <a:rPr lang="zh-CN" altLang="en-US" sz="21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题目</a:t>
            </a:r>
            <a:r>
              <a:rPr lang="zh-CN" altLang="en-US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、显示的内容等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，判断哪些是需要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的资料。</a:t>
            </a:r>
            <a:endParaRPr lang="zh-CN" altLang="en-US" sz="21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6988442" y="1364369"/>
            <a:ext cx="2048054" cy="2215494"/>
          </a:xfrm>
          <a:prstGeom prst="round2DiagRect">
            <a:avLst/>
          </a:prstGeom>
          <a:grpFill/>
          <a:ln w="19050">
            <a:solidFill>
              <a:srgbClr val="00B0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1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1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请教</a:t>
            </a:r>
            <a:r>
              <a:rPr lang="zh-CN" altLang="en-US" sz="2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别人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1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.想想谁可能会有自已需要的资料。</a:t>
            </a:r>
          </a:p>
          <a:p>
            <a:r>
              <a:rPr lang="zh-CN" altLang="en-US" sz="21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.想好问题，请教合适的人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754368" y="196572"/>
            <a:ext cx="2185784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搜集资料</a:t>
            </a:r>
          </a:p>
        </p:txBody>
      </p:sp>
      <p:sp>
        <p:nvSpPr>
          <p:cNvPr id="8" name="左大括号 7"/>
          <p:cNvSpPr/>
          <p:nvPr/>
        </p:nvSpPr>
        <p:spPr>
          <a:xfrm rot="5400000">
            <a:off x="4715944" y="-2445950"/>
            <a:ext cx="218980" cy="6981963"/>
          </a:xfrm>
          <a:prstGeom prst="leftBrace">
            <a:avLst>
              <a:gd name="adj1" fmla="val 8333"/>
              <a:gd name="adj2" fmla="val 50161"/>
            </a:avLst>
          </a:prstGeom>
          <a:ln w="25400"/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7355" y1="69690" x2="84615" y2="902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7584" y="1563638"/>
            <a:ext cx="360040" cy="3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56">
                        <a14:foregroundMark x1="49903" y1="38596" x2="49903" y2="38596"/>
                        <a14:foregroundMark x1="49318" y1="63743" x2="49318" y2="63743"/>
                        <a14:foregroundMark x1="48148" y1="86550" x2="48148" y2="86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1449583"/>
            <a:ext cx="526014" cy="350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24570" y1="16146" x2="26290" y2="52604"/>
                        <a14:foregroundMark x1="76413" y1="19792" x2="74693" y2="57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49583"/>
            <a:ext cx="426170" cy="40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2411760" y="2499742"/>
            <a:ext cx="76654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7544" y="2859782"/>
            <a:ext cx="5400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7584" y="3795886"/>
            <a:ext cx="23507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04553" y="4083918"/>
            <a:ext cx="267375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300192" y="2067694"/>
            <a:ext cx="3344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3928" y="2427734"/>
            <a:ext cx="5400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13542" y="4011910"/>
            <a:ext cx="195389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23928" y="4371950"/>
            <a:ext cx="26642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923928" y="4659982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39552" y="4443958"/>
            <a:ext cx="267375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95536" y="4803998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8012469" y="2139702"/>
            <a:ext cx="6639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236296" y="2472116"/>
            <a:ext cx="151216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176552" y="2787774"/>
            <a:ext cx="83591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425107" y="3110081"/>
            <a:ext cx="125134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66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849855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4">
            <a:hlinkClick r:id="rId5" action="ppaction://hlinksldjump"/>
          </p:cNvPr>
          <p:cNvSpPr txBox="1"/>
          <p:nvPr/>
        </p:nvSpPr>
        <p:spPr>
          <a:xfrm>
            <a:off x="7236296" y="283911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white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-7193" y="120015"/>
            <a:ext cx="425259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1"/>
          <p:cNvSpPr txBox="1"/>
          <p:nvPr/>
        </p:nvSpPr>
        <p:spPr>
          <a:xfrm>
            <a:off x="143501" y="120211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五年级  下册</a:t>
            </a:r>
          </a:p>
        </p:txBody>
      </p:sp>
      <p:sp>
        <p:nvSpPr>
          <p:cNvPr id="10" name="TextBox 48"/>
          <p:cNvSpPr txBox="1"/>
          <p:nvPr/>
        </p:nvSpPr>
        <p:spPr>
          <a:xfrm>
            <a:off x="1043608" y="1131590"/>
            <a:ext cx="6912768" cy="1423467"/>
          </a:xfrm>
          <a:prstGeom prst="rect">
            <a:avLst/>
          </a:prstGeom>
          <a:solidFill>
            <a:schemeClr val="bg1">
              <a:alpha val="42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800" b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汉字</a:t>
            </a:r>
            <a:r>
              <a:rPr lang="zh-CN" altLang="en-US" sz="8800" b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</a:t>
            </a:r>
            <a:r>
              <a:rPr lang="zh-CN" altLang="en-US" sz="8800" b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有趣 </a:t>
            </a:r>
            <a:endParaRPr lang="zh-CN" altLang="en-US" sz="8800" b="1" dirty="0" smtClean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26249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4">
            <a:hlinkClick r:id="rId6" action="ppaction://hlinksldjump"/>
          </p:cNvPr>
          <p:cNvSpPr txBox="1"/>
          <p:nvPr/>
        </p:nvSpPr>
        <p:spPr>
          <a:xfrm>
            <a:off x="7236296" y="325176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  <a:ea typeface="黑体" panose="02010609060101010101" pitchFamily="49" charset="-122"/>
              </a:rPr>
              <a:t>第二课时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366260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05458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文本框 15">
            <a:hlinkClick r:id="rId7" action="ppaction://hlinksldjump"/>
          </p:cNvPr>
          <p:cNvSpPr txBox="1"/>
          <p:nvPr/>
        </p:nvSpPr>
        <p:spPr>
          <a:xfrm>
            <a:off x="7236296" y="365187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8" name="文本框 14">
            <a:hlinkClick r:id="rId8" action="ppaction://hlinksldjump"/>
          </p:cNvPr>
          <p:cNvSpPr txBox="1"/>
          <p:nvPr/>
        </p:nvSpPr>
        <p:spPr>
          <a:xfrm>
            <a:off x="7236296" y="404384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第四课时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45469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文本框 14">
            <a:hlinkClick r:id="rId9" action="ppaction://hlinksldjump"/>
          </p:cNvPr>
          <p:cNvSpPr txBox="1"/>
          <p:nvPr/>
        </p:nvSpPr>
        <p:spPr>
          <a:xfrm>
            <a:off x="7236296" y="444395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第五课时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88759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02254" y="123478"/>
            <a:ext cx="34317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你发现了吗？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1640" y="2067694"/>
            <a:ext cx="6840671" cy="830997"/>
            <a:chOff x="3815916" y="1693936"/>
            <a:chExt cx="1750282" cy="83099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815916" y="1779662"/>
              <a:ext cx="1687203" cy="71437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878995" y="1693936"/>
              <a:ext cx="1687203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 </a:t>
              </a:r>
              <a:r>
                <a:rPr lang="zh-CN" altLang="en-US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查找图书</a:t>
              </a:r>
              <a:r>
                <a:rPr lang="en-US" altLang="zh-CN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:</a:t>
              </a:r>
              <a:r>
                <a:rPr lang="zh-CN" altLang="en-US" sz="3200" b="1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获取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的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资料比较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权威</a:t>
              </a:r>
              <a:endParaRPr lang="en-US" altLang="zh-CN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31640" y="2955677"/>
            <a:ext cx="4529889" cy="830997"/>
            <a:chOff x="3815916" y="1710814"/>
            <a:chExt cx="1792909" cy="83099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815916" y="1779662"/>
              <a:ext cx="1687203" cy="71437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921622" y="1710814"/>
              <a:ext cx="1687203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网络</a:t>
              </a:r>
              <a:r>
                <a:rPr lang="zh-CN" altLang="en-US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搜索</a:t>
              </a:r>
              <a:r>
                <a:rPr lang="en-US" altLang="zh-CN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:</a:t>
              </a:r>
              <a:r>
                <a:rPr lang="zh-CN" altLang="en-US" sz="3200" b="1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方便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快捷</a:t>
              </a:r>
              <a:endParaRPr lang="en-US" altLang="zh-CN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1641" y="3795886"/>
            <a:ext cx="6912765" cy="830997"/>
            <a:chOff x="3537982" y="1818604"/>
            <a:chExt cx="1780994" cy="83099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/>
          </p:blipFill>
          <p:spPr>
            <a:xfrm>
              <a:off x="3537982" y="1903281"/>
              <a:ext cx="1780994" cy="71437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613693" y="1818604"/>
              <a:ext cx="1575419" cy="8309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3200" b="1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请教</a:t>
              </a:r>
              <a:r>
                <a:rPr lang="zh-CN" altLang="en-US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别人</a:t>
              </a:r>
              <a:r>
                <a:rPr lang="en-US" altLang="zh-CN" sz="32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:</a:t>
              </a:r>
              <a:r>
                <a:rPr lang="zh-CN" altLang="en-US" sz="3200" b="1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可以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交流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  <a:cs typeface="微软雅黑" panose="020B0503020204020204" charset="-122"/>
                </a:rPr>
                <a:t>互动打开思路</a:t>
              </a:r>
              <a:endParaRPr lang="en-US" altLang="zh-CN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67544" y="843558"/>
            <a:ext cx="8380304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常用</a:t>
            </a:r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的三种搜集资料的渠道有不同的特点，适用范围也不一样。</a:t>
            </a:r>
            <a:endParaRPr lang="zh-CN" altLang="en-US" sz="32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7355" y1="69690" x2="84615" y2="902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4867" y="2357944"/>
            <a:ext cx="360040" cy="3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56">
                        <a14:foregroundMark x1="49903" y1="38596" x2="49903" y2="38596"/>
                        <a14:foregroundMark x1="49318" y1="63743" x2="49318" y2="63743"/>
                        <a14:foregroundMark x1="48148" y1="86550" x2="48148" y2="86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0" y="3206374"/>
            <a:ext cx="526014" cy="350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4570" y1="16146" x2="26290" y2="52604"/>
                        <a14:foregroundMark x1="76413" y1="19792" x2="74693" y2="570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80" y="4036706"/>
            <a:ext cx="426170" cy="40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6043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2" cstate="print"/>
          <a:srcRect t="12672"/>
          <a:stretch>
            <a:fillRect/>
          </a:stretch>
        </p:blipFill>
        <p:spPr bwMode="auto">
          <a:xfrm>
            <a:off x="1043608" y="1851670"/>
            <a:ext cx="6729139" cy="2865526"/>
          </a:xfrm>
          <a:prstGeom prst="ellipse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11560" y="470969"/>
            <a:ext cx="8380304" cy="1236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请同学们选择合适的搜集资料的方法去搜集资料吧！</a:t>
            </a:r>
            <a:endParaRPr lang="zh-CN" altLang="en-US" sz="36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11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9752" y="843558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这三种搜集资料的方法具体该如何操作呢？让我们以“搜集体现汉字特点的故事”这个任务为例来学一学吧！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511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77394" y="339502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查找图书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9062" y="987574"/>
            <a:ext cx="8424936" cy="1389317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想一想自己家中是否有这一类的图书，学校阅览室或附近的图书馆、书店哪个地方可能会有与汉字故事相关的图书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9062" y="2451658"/>
            <a:ext cx="8496944" cy="1389317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到书店和图书馆去查找，可以到语言类或文化类书柜上去找，也可以在工作人员的帮助下进行电脑检索，找到相关图书的准确位置。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89062" y="3915743"/>
            <a:ext cx="8496944" cy="960263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28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2800" b="1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 b="1">
                <a:latin typeface="宋体" pitchFamily="2" charset="-122"/>
                <a:ea typeface="宋体" pitchFamily="2" charset="-122"/>
              </a:rPr>
              <a:t>根据书名、目录、内容简介等初步判断书中是否有需要的内容。</a:t>
            </a:r>
          </a:p>
        </p:txBody>
      </p:sp>
    </p:spTree>
    <p:extLst>
      <p:ext uri="{BB962C8B-B14F-4D97-AF65-F5344CB8AC3E}">
        <p14:creationId xmlns:p14="http://schemas.microsoft.com/office/powerpoint/2010/main" val="29008373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77394" y="339502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网络搜索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9062" y="987574"/>
            <a:ext cx="8424936" cy="1082850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提炼出本次任务的关键词“汉字故事”“趣味汉字”等，在网址搜索栏里输入。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9062" y="2391730"/>
            <a:ext cx="8496944" cy="1082850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观察搜索到的条目：一般会显示完整标题、文章发布日期、内容摘选等内容。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9062" y="3795886"/>
            <a:ext cx="8496944" cy="1082850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浏览这些内容，大致判断该条目下包含哪些资料，找到合适的条目点击查阅。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5341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77394" y="339502"/>
            <a:ext cx="2448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请教别人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89062" y="987574"/>
            <a:ext cx="8424936" cy="1573197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想一想老师、家长、邻居中，谁对汉字故事有一定的了解和研究，从而有目的地请教。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89062" y="2882077"/>
            <a:ext cx="8496944" cy="592503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把别人讲的故事及时地记录下来。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9062" y="3795886"/>
            <a:ext cx="8496944" cy="1082850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90000"/>
              </a:lnSpc>
            </a:pPr>
            <a:r>
              <a:rPr lang="zh-CN" altLang="en-US" sz="3200" b="1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如果别人讲得不太详细，可以及时追问，丰富故事的细节。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01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9752" y="1131590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课下请同学们按照今天学习到的搜集资料的方法去搜集资料吧！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95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66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2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4">
            <a:hlinkClick r:id="rId5" action="ppaction://hlinksldjump"/>
          </p:cNvPr>
          <p:cNvSpPr txBox="1"/>
          <p:nvPr/>
        </p:nvSpPr>
        <p:spPr>
          <a:xfrm>
            <a:off x="251520" y="2674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568" y="1178974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上</a:t>
            </a:r>
            <a:r>
              <a:rPr lang="zh-CN" altLang="en-US"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节课我们布置了搜集资料的任务</a:t>
            </a:r>
            <a:r>
              <a:rPr lang="zh-CN" altLang="en-US" sz="3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，大家是不是搜集到了很多资料呢？这节课我们一起来把搜集到的资料进行整理吧！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97779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128" y="1635646"/>
            <a:ext cx="842493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4800" b="1" smtClean="0">
                <a:latin typeface="宋体" panose="02010600030101010101" pitchFamily="2" charset="-122"/>
                <a:ea typeface="宋体" panose="02010600030101010101" pitchFamily="2" charset="-122"/>
              </a:rPr>
              <a:t>    能对搜集到的资料进行筛选和整理。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411510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798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359174" y="771550"/>
            <a:ext cx="6120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整理资料前，请大家先说一说在搜集资料的过程中遇到了什么困难，我们一起来解决吧！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245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699542"/>
            <a:ext cx="8195315" cy="112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仔细阅读第</a:t>
            </a:r>
            <a:r>
              <a:rPr lang="zh-CN" altLang="en-US" sz="3000" dirty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一部分的“活动建议”</a:t>
            </a:r>
            <a:r>
              <a:rPr lang="zh-CN" altLang="en-US" sz="30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，来看看本次学习活动的大致步骤是什么吧！</a:t>
            </a:r>
            <a:endParaRPr lang="zh-CN" altLang="en-US" sz="3000" dirty="0">
              <a:latin typeface="黑体" pitchFamily="49" charset="-122"/>
              <a:ea typeface="黑体" pitchFamily="49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0884" y="2762863"/>
            <a:ext cx="3019204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685800">
              <a:defRPr sz="3600" b="1">
                <a:latin typeface="楷体" pitchFamily="49" charset="-122"/>
                <a:ea typeface="楷体" pitchFamily="49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pPr algn="l"/>
            <a:r>
              <a:rPr lang="zh-CN" altLang="en-US" smtClean="0">
                <a:latin typeface="宋体" pitchFamily="2" charset="-122"/>
                <a:ea typeface="宋体" pitchFamily="2" charset="-122"/>
              </a:rPr>
              <a:t>组建活动小组</a:t>
            </a:r>
            <a:endParaRPr lang="en-US" altLang="zh-CN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71244" y="2762863"/>
            <a:ext cx="3019205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defTabSz="685800">
              <a:defRPr sz="3600" b="1">
                <a:latin typeface="宋体" pitchFamily="2" charset="-122"/>
                <a:ea typeface="宋体" pitchFamily="2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mtClean="0"/>
              <a:t>讨论活动内容</a:t>
            </a:r>
            <a:endParaRPr lang="en-US" altLang="zh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323528" y="3972418"/>
            <a:ext cx="3019205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defTabSz="685800">
              <a:defRPr sz="3600" b="1">
                <a:latin typeface="宋体" pitchFamily="2" charset="-122"/>
                <a:ea typeface="宋体" pitchFamily="2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mtClean="0"/>
              <a:t>制订活动计划</a:t>
            </a:r>
            <a:endParaRPr lang="en-US" altLang="zh-CN" dirty="0"/>
          </a:p>
        </p:txBody>
      </p:sp>
      <p:sp>
        <p:nvSpPr>
          <p:cNvPr id="7" name="文本框 15"/>
          <p:cNvSpPr txBox="1"/>
          <p:nvPr/>
        </p:nvSpPr>
        <p:spPr>
          <a:xfrm>
            <a:off x="3571244" y="3972418"/>
            <a:ext cx="3019205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defTabSz="685800">
              <a:defRPr sz="3600" b="1">
                <a:latin typeface="宋体" pitchFamily="2" charset="-122"/>
                <a:ea typeface="宋体" pitchFamily="2" charset="-122"/>
              </a:defRPr>
            </a:lvl1pPr>
            <a:lvl2pPr marL="342900" defTabSz="685800">
              <a:defRPr sz="1400"/>
            </a:lvl2pPr>
            <a:lvl3pPr marL="685800" defTabSz="685800">
              <a:defRPr sz="1400"/>
            </a:lvl3pPr>
            <a:lvl4pPr marL="1028700" defTabSz="685800">
              <a:defRPr sz="1400"/>
            </a:lvl4pPr>
            <a:lvl5pPr marL="1371600" defTabSz="685800">
              <a:defRPr sz="1400"/>
            </a:lvl5pPr>
            <a:lvl6pPr marL="1714500" defTabSz="685800">
              <a:defRPr sz="1400"/>
            </a:lvl6pPr>
            <a:lvl7pPr marL="2057400" defTabSz="685800">
              <a:defRPr sz="1400"/>
            </a:lvl7pPr>
            <a:lvl8pPr marL="2400300" defTabSz="685800">
              <a:defRPr sz="1400"/>
            </a:lvl8pPr>
            <a:lvl9pPr marL="2743200" defTabSz="685800">
              <a:defRPr sz="1400"/>
            </a:lvl9pPr>
          </a:lstStyle>
          <a:p>
            <a:r>
              <a:rPr lang="zh-CN" altLang="en-US" smtClean="0"/>
              <a:t>具体开展活动</a:t>
            </a:r>
            <a:endParaRPr lang="en-US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2429038" y="1685705"/>
            <a:ext cx="2438350" cy="923330"/>
            <a:chOff x="981522" y="3579862"/>
            <a:chExt cx="2438350" cy="923330"/>
          </a:xfrm>
        </p:grpSpPr>
        <p:sp>
          <p:nvSpPr>
            <p:cNvPr id="9" name="矩形 8"/>
            <p:cNvSpPr/>
            <p:nvPr/>
          </p:nvSpPr>
          <p:spPr>
            <a:xfrm>
              <a:off x="1115616" y="3579862"/>
              <a:ext cx="23042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 smtClean="0">
                  <a:latin typeface="黑体" pitchFamily="49" charset="-122"/>
                  <a:ea typeface="黑体" pitchFamily="49" charset="-122"/>
                </a:rPr>
                <a:t>活动建议</a:t>
              </a:r>
              <a:endParaRPr lang="zh-CN" altLang="en-US" sz="36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1522" y="3850481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981522" y="4002881"/>
              <a:ext cx="45719" cy="15229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981522" y="4138512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158129" y="3850481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158129" y="4002881"/>
              <a:ext cx="45719" cy="15229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158129" y="4138512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23107" y="918200"/>
            <a:ext cx="2713389" cy="2301622"/>
            <a:chOff x="6323107" y="918200"/>
            <a:chExt cx="2713389" cy="2301622"/>
          </a:xfrm>
        </p:grpSpPr>
        <p:sp>
          <p:nvSpPr>
            <p:cNvPr id="2" name="云形标注 1"/>
            <p:cNvSpPr/>
            <p:nvPr/>
          </p:nvSpPr>
          <p:spPr>
            <a:xfrm>
              <a:off x="6323107" y="918200"/>
              <a:ext cx="2713389" cy="2301622"/>
            </a:xfrm>
            <a:prstGeom prst="cloudCallout">
              <a:avLst>
                <a:gd name="adj1" fmla="val -89161"/>
                <a:gd name="adj2" fmla="val 28641"/>
              </a:avLst>
            </a:prstGeom>
            <a:solidFill>
              <a:srgbClr val="00B050">
                <a:alpha val="44000"/>
              </a:srgbClr>
            </a:solidFill>
            <a:ln>
              <a:solidFill>
                <a:srgbClr val="92D050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defTabSz="685800"/>
              <a:endPara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678488" y="1290122"/>
              <a:ext cx="2286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defTabSz="685800"/>
              <a:r>
                <a:rPr lang="zh-CN" altLang="en-US" sz="3200" b="1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</a:rPr>
                <a:t>课本提供了哪两项活动内容呢？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46FC3C70-07FC-524D-8E0A-6C12C0962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13" y="38217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1">
            <a:extLst>
              <a:ext uri="{FF2B5EF4-FFF2-40B4-BE49-F238E27FC236}">
                <a16:creationId xmlns=""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218226" y="37144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6520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483518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没有通过合适的渠道查找图书，没有找到想要的图书；请教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别人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没有得到所需要的信息。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499742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搜集的字谜难度太大、数量太多，资料过于繁杂。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3528" y="1779662"/>
            <a:ext cx="8424936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可以改成利用网络搜索的渠道搜集资料。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9512" y="3579862"/>
            <a:ext cx="8496944" cy="119181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可以进行筛选和整理，删去太难或太简单的字谜，留下有一定挑战价值又有趣味的字谜。 </a:t>
            </a:r>
            <a:endParaRPr lang="zh-CN" altLang="en-US" sz="3200" b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31571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2" cstate="print"/>
          <a:srcRect t="12672"/>
          <a:stretch>
            <a:fillRect/>
          </a:stretch>
        </p:blipFill>
        <p:spPr bwMode="auto">
          <a:xfrm>
            <a:off x="1043608" y="1851670"/>
            <a:ext cx="6729139" cy="2865526"/>
          </a:xfrm>
          <a:prstGeom prst="ellipse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11560" y="470969"/>
            <a:ext cx="838030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6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组内交流自己搜集到的资料，根据交流结果对自己的资料进行补充完善。</a:t>
            </a:r>
            <a:endParaRPr lang="zh-CN" altLang="en-US" sz="36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770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1131589"/>
            <a:ext cx="64087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完善了自己的资料后，我们一起来看看筛选和整理资料有哪些注意事项呢？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701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7446" y="1746051"/>
            <a:ext cx="5310658" cy="2553891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根据活动的时长，确定字谜的数量，结合字谜的类别、难易程度进行分组。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843558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6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猜字谜活动小组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1702" y1="17057" x2="59811" y2="63880"/>
                        <a14:foregroundMark x1="59574" y1="70903" x2="59102" y2="90970"/>
                        <a14:foregroundMark x1="65012" y1="72241" x2="65248" y2="90635"/>
                        <a14:foregroundMark x1="37825" y1="73244" x2="35225" y2="89298"/>
                        <a14:foregroundMark x1="40898" y1="88963" x2="40898" y2="88963"/>
                        <a14:foregroundMark x1="40662" y1="87625" x2="41844" y2="71572"/>
                        <a14:foregroundMark x1="11820" y1="76254" x2="11820" y2="88629"/>
                        <a14:foregroundMark x1="17494" y1="76589" x2="17021" y2="90970"/>
                        <a14:foregroundMark x1="15603" y1="17391" x2="14657" y2="38796"/>
                        <a14:foregroundMark x1="12057" y1="16388" x2="21040" y2="17391"/>
                        <a14:foregroundMark x1="84161" y1="65217" x2="84870" y2="90301"/>
                        <a14:foregroundMark x1="89362" y1="74916" x2="89125" y2="88963"/>
                        <a14:foregroundMark x1="82742" y1="91304" x2="82742" y2="91304"/>
                        <a14:foregroundMark x1="89598" y1="90970" x2="89598" y2="90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59919"/>
            <a:ext cx="3007903" cy="2126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4553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7446" y="1746051"/>
            <a:ext cx="5310658" cy="2553891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梳理</a:t>
            </a:r>
            <a:r>
              <a:rPr lang="zh-CN" altLang="en-US" sz="3200" b="1" spc="-60">
                <a:latin typeface="宋体" pitchFamily="2" charset="-122"/>
                <a:ea typeface="宋体" pitchFamily="2" charset="-122"/>
              </a:rPr>
              <a:t>时要考虑资料的趣味性，还要兼顾资料的新奇与独特。</a:t>
            </a:r>
          </a:p>
        </p:txBody>
      </p:sp>
      <p:sp>
        <p:nvSpPr>
          <p:cNvPr id="2" name="矩形 1"/>
          <p:cNvSpPr/>
          <p:nvPr/>
        </p:nvSpPr>
        <p:spPr>
          <a:xfrm>
            <a:off x="683568" y="843558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6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趣味汉字交流会小组</a:t>
            </a:r>
            <a:endParaRPr lang="zh-CN" altLang="en-US" sz="20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599" y1="91418" x2="81759" y2="90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21" y="1995686"/>
            <a:ext cx="3860279" cy="168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147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04950" y="1059582"/>
            <a:ext cx="4267050" cy="3371136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spc="-60">
                <a:latin typeface="宋体" pitchFamily="2" charset="-122"/>
                <a:ea typeface="宋体" pitchFamily="2" charset="-122"/>
              </a:rPr>
              <a:t>各</a:t>
            </a: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小组要考虑展示的角度和形式，来看哪种更适合本组的主题。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4844" y1="65506" x2="59233" y2="65190"/>
                        <a14:foregroundMark x1="62350" y1="43038" x2="72662" y2="47152"/>
                        <a14:foregroundMark x1="26379" y1="44937" x2="36451" y2="45570"/>
                        <a14:foregroundMark x1="79616" y1="66139" x2="90887" y2="66772"/>
                        <a14:foregroundMark x1="7914" y1="65506" x2="15827" y2="64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21150"/>
            <a:ext cx="397192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81026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74032" y="843558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你的资料整理好了吗？你觉得自己搜集、整理资料的任务做得怎么样？填一填下面的自评表吧！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34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498455"/>
              </p:ext>
            </p:extLst>
          </p:nvPr>
        </p:nvGraphicFramePr>
        <p:xfrm>
          <a:off x="107504" y="555526"/>
          <a:ext cx="8856984" cy="439411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6144">
                  <a:extLst>
                    <a:ext uri="{9D8B030D-6E8A-4147-A177-3AD203B41FA5}">
                      <a16:colId xmlns="" xmlns:a16="http://schemas.microsoft.com/office/drawing/2014/main" val="1695757259"/>
                    </a:ext>
                  </a:extLst>
                </a:gridCol>
                <a:gridCol w="5976664">
                  <a:extLst>
                    <a:ext uri="{9D8B030D-6E8A-4147-A177-3AD203B41FA5}">
                      <a16:colId xmlns="" xmlns:a16="http://schemas.microsoft.com/office/drawing/2014/main" val="4011661475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958720959"/>
                    </a:ext>
                  </a:extLst>
                </a:gridCol>
              </a:tblGrid>
              <a:tr h="5875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黑体" pitchFamily="49" charset="-122"/>
                          <a:ea typeface="黑体" pitchFamily="49" charset="-122"/>
                        </a:rPr>
                        <a:t>项目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黑体" pitchFamily="49" charset="-122"/>
                          <a:ea typeface="黑体" pitchFamily="49" charset="-122"/>
                        </a:rPr>
                        <a:t>评价标准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自我评价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37125431"/>
                  </a:ext>
                </a:extLst>
              </a:tr>
              <a:tr h="920750">
                <a:tc rowSpan="3">
                  <a:txBody>
                    <a:bodyPr/>
                    <a:lstStyle/>
                    <a:p>
                      <a:pPr algn="l"/>
                      <a:endParaRPr lang="en-US" altLang="zh-CN" sz="32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搜集</a:t>
                      </a:r>
                      <a:endParaRPr lang="en-US" altLang="zh-CN" sz="32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/>
                      <a:endParaRPr lang="en-US" altLang="zh-CN" sz="32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资料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能运用查找图书、网络搜索、请教别人等多种方法搜集资料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16948750"/>
                  </a:ext>
                </a:extLst>
              </a:tr>
              <a:tr h="60621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能正确运用搜集资料的方法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89362"/>
                  </a:ext>
                </a:extLst>
              </a:tr>
              <a:tr h="92075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搜集到的资料比较丰富，能够满足活动的需要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36793320"/>
                  </a:ext>
                </a:extLst>
              </a:tr>
              <a:tr h="9207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smtClean="0">
                          <a:latin typeface="宋体" pitchFamily="2" charset="-122"/>
                          <a:ea typeface="宋体" pitchFamily="2" charset="-122"/>
                        </a:rPr>
                        <a:t>整理资料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能把资料整理得比较完善、清楚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00381170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123728" y="-160055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搜集、整理资料自评表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705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166"/>
            <a:ext cx="9144000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2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4">
            <a:hlinkClick r:id="rId5" action="ppaction://hlinksldjump"/>
          </p:cNvPr>
          <p:cNvSpPr txBox="1"/>
          <p:nvPr/>
        </p:nvSpPr>
        <p:spPr>
          <a:xfrm>
            <a:off x="251520" y="2674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第四课时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1275606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资料已经整理好了，这节课我们一起来开展猜字谜活动和趣味汉字交流会吧！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9202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47106" y="2067694"/>
            <a:ext cx="81934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40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40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开展猜字谜活动。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483518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347106" y="3098453"/>
            <a:ext cx="81934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40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40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举办趣味汉字交流会。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84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80802" y="843558"/>
            <a:ext cx="7163606" cy="79348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600" b="1">
                <a:latin typeface="宋体" pitchFamily="2" charset="-122"/>
                <a:ea typeface="宋体" pitchFamily="2" charset="-122"/>
              </a:rPr>
              <a:t>    搜集字谜，开展猜字谜活动。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0802" y="1988478"/>
            <a:ext cx="7163606" cy="245548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600" b="1">
                <a:latin typeface="宋体" pitchFamily="2" charset="-122"/>
                <a:ea typeface="宋体" pitchFamily="2" charset="-122"/>
              </a:rPr>
              <a:t>    搜集体现汉字特点的古诗、歇后语、对联、故事等资料，办一次趣味汉字交流会。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72645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74032" y="1131589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先来看看开展猜字谜活动有哪些形式吧！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91860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2307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30585" y="744016"/>
            <a:ext cx="4269407" cy="391596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搜集字谜的小组，可以把字谜写在纸条上张贴在教室里，能猜出的同学可以揭下纸条，在纸条上写下答案，到出谜小组去验证答案。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r="22857" b="9819"/>
          <a:stretch/>
        </p:blipFill>
        <p:spPr>
          <a:xfrm>
            <a:off x="4932040" y="1078519"/>
            <a:ext cx="3703342" cy="32469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91142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67544" y="1275605"/>
            <a:ext cx="4125391" cy="2553891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请搜集字谜的小组上讲台出字谜，其他同学来抢答。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41486"/>
            <a:ext cx="3492517" cy="32221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915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7504" y="627534"/>
            <a:ext cx="4280073" cy="4188381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搜集</a:t>
            </a:r>
            <a:r>
              <a:rPr lang="zh-CN" altLang="en-US" sz="3200" b="1" spc="-6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字谜的小组轮流出字谜，其他同学通过举手的方式抢答，结合猜对字谜的数量展开评比活动。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15151" b="15515"/>
          <a:stretch/>
        </p:blipFill>
        <p:spPr>
          <a:xfrm>
            <a:off x="4572000" y="1481278"/>
            <a:ext cx="4494076" cy="2336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38472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940108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以上三种形式你更喜欢哪一种呢？确定了形式后就可以开展猜字谜活动啦！看看谁的字谜最有意思，谁的字谜最难猜！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4578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05561" y="1343573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来看看趣味汉字交流会有什么形式吧！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5401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7446" y="928806"/>
            <a:ext cx="4446562" cy="337113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按内容分类展示：趣味汉字故事、趣味谐音歇后语、趣味汉字对联、趣味古诗等。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8087" y1="14868" x2="26877" y2="63070"/>
                        <a14:foregroundMark x1="25182" y1="83693" x2="25182" y2="83693"/>
                        <a14:foregroundMark x1="35351" y1="83693" x2="35351" y2="83693"/>
                        <a14:foregroundMark x1="36077" y1="79616" x2="36562" y2="88489"/>
                        <a14:foregroundMark x1="23971" y1="78657" x2="23971" y2="89688"/>
                        <a14:foregroundMark x1="22276" y1="91847" x2="20581" y2="97122"/>
                        <a14:foregroundMark x1="36077" y1="91607" x2="38983" y2="97842"/>
                        <a14:foregroundMark x1="65617" y1="82014" x2="62712" y2="94484"/>
                        <a14:foregroundMark x1="64407" y1="95444" x2="64407" y2="95444"/>
                        <a14:foregroundMark x1="79177" y1="95683" x2="79177" y2="95683"/>
                        <a14:foregroundMark x1="59564" y1="18705" x2="59564" y2="18705"/>
                        <a14:foregroundMark x1="84746" y1="25420" x2="84746" y2="25420"/>
                        <a14:foregroundMark x1="76029" y1="42926" x2="76029" y2="42926"/>
                        <a14:foregroundMark x1="32688" y1="59712" x2="24939" y2="66667"/>
                        <a14:foregroundMark x1="14770" y1="34053" x2="14770" y2="34053"/>
                        <a14:foregroundMark x1="10412" y1="42926" x2="10412" y2="42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928806"/>
            <a:ext cx="3285753" cy="331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9705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3528" y="1036156"/>
            <a:ext cx="4680520" cy="337113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小组轮流展示：各小组有</a:t>
            </a:r>
            <a:r>
              <a:rPr lang="en-US" altLang="zh-CN" sz="3200" b="1" spc="-60" smtClean="0">
                <a:latin typeface="宋体" pitchFamily="2" charset="-122"/>
                <a:ea typeface="宋体" pitchFamily="2" charset="-122"/>
              </a:rPr>
              <a:t>10</a:t>
            </a: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分钟时间，来展示本小组搜集到的体现汉字趣味性的资料。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9099"/>
            <a:ext cx="1990725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4421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23528" y="627534"/>
            <a:ext cx="4320480" cy="4188381"/>
          </a:xfrm>
          <a:prstGeom prst="roundRect">
            <a:avLst/>
          </a:prstGeom>
          <a:solidFill>
            <a:srgbClr val="00B050">
              <a:alpha val="3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spc="-60">
                <a:latin typeface="宋体" pitchFamily="2" charset="-122"/>
                <a:ea typeface="宋体" pitchFamily="2" charset="-122"/>
              </a:rPr>
              <a:t>各</a:t>
            </a: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小组可以用多种形式展示本组的活动成果，如：展板、手抄报等，不局限于某一种形式。</a:t>
            </a:r>
            <a:endParaRPr lang="zh-CN" altLang="en-US" sz="3200" b="1" spc="-6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198" y="627534"/>
            <a:ext cx="3569101" cy="2469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588" y="3148992"/>
            <a:ext cx="2880320" cy="1684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57466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9092" y="1091603"/>
            <a:ext cx="82431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选择合适的形式开展趣味汉字交流会吧，注意汇报的同学要表述清楚，其他要同学认真倾听，积极互动哦！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97730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78296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1076" y="1056450"/>
            <a:ext cx="5161435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    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认真阅读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第二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部分“阅读材料”中的</a:t>
            </a:r>
            <a:r>
              <a:rPr lang="en-US" altLang="zh-CN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5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份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材料，</a:t>
            </a:r>
            <a:r>
              <a:rPr lang="zh-CN" altLang="en-US" sz="320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读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完说说：你有什么发现？有哪些新的收获？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93991"/>
            <a:ext cx="1853013" cy="265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8552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74032" y="1131589"/>
            <a:ext cx="64087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你想给其他小组的展示打几分？一起来填一填“小组展示互评</a:t>
            </a:r>
            <a:r>
              <a:rPr lang="zh-CN" altLang="en-US" sz="3600">
                <a:latin typeface="黑体" pitchFamily="49" charset="-122"/>
                <a:ea typeface="黑体" pitchFamily="49" charset="-122"/>
              </a:rPr>
              <a:t>表”，</a:t>
            </a: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评出优秀展示小组吧！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64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39171"/>
              </p:ext>
            </p:extLst>
          </p:nvPr>
        </p:nvGraphicFramePr>
        <p:xfrm>
          <a:off x="0" y="987574"/>
          <a:ext cx="9144000" cy="401909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1680">
                  <a:extLst>
                    <a:ext uri="{9D8B030D-6E8A-4147-A177-3AD203B41FA5}">
                      <a16:colId xmlns="" xmlns:a16="http://schemas.microsoft.com/office/drawing/2014/main" val="2895726935"/>
                    </a:ext>
                  </a:extLst>
                </a:gridCol>
                <a:gridCol w="5616624">
                  <a:extLst>
                    <a:ext uri="{9D8B030D-6E8A-4147-A177-3AD203B41FA5}">
                      <a16:colId xmlns="" xmlns:a16="http://schemas.microsoft.com/office/drawing/2014/main" val="82725855"/>
                    </a:ext>
                  </a:extLst>
                </a:gridCol>
                <a:gridCol w="1835696">
                  <a:extLst>
                    <a:ext uri="{9D8B030D-6E8A-4147-A177-3AD203B41FA5}">
                      <a16:colId xmlns="" xmlns:a16="http://schemas.microsoft.com/office/drawing/2014/main" val="1822272171"/>
                    </a:ext>
                  </a:extLst>
                </a:gridCol>
              </a:tblGrid>
              <a:tr h="73037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项目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黑体" pitchFamily="49" charset="-122"/>
                          <a:ea typeface="黑体" pitchFamily="49" charset="-122"/>
                        </a:rPr>
                        <a:t>评价标准</a:t>
                      </a:r>
                      <a:endParaRPr lang="zh-CN" altLang="en-US" sz="3200" b="1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同学评价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79620112"/>
                  </a:ext>
                </a:extLst>
              </a:tr>
              <a:tr h="7097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smtClean="0">
                          <a:latin typeface="宋体" pitchFamily="2" charset="-122"/>
                          <a:ea typeface="宋体" pitchFamily="2" charset="-122"/>
                        </a:rPr>
                        <a:t>参与度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smtClean="0">
                          <a:latin typeface="宋体" pitchFamily="2" charset="-122"/>
                          <a:ea typeface="宋体" pitchFamily="2" charset="-122"/>
                        </a:rPr>
                        <a:t>小组</a:t>
                      </a:r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成员人人参与，</a:t>
                      </a:r>
                      <a:r>
                        <a:rPr lang="zh-CN" altLang="en-US" sz="3200" b="1" smtClean="0">
                          <a:latin typeface="宋体" pitchFamily="2" charset="-122"/>
                          <a:ea typeface="宋体" pitchFamily="2" charset="-122"/>
                        </a:rPr>
                        <a:t>相互合作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83374965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自信心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展示时态度大方，充满自信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94852052"/>
                  </a:ext>
                </a:extLst>
              </a:tr>
              <a:tr h="7920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形式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kern="1200" dirty="0" smtClean="0">
                          <a:latin typeface="宋体" pitchFamily="2" charset="-122"/>
                          <a:ea typeface="宋体" pitchFamily="2" charset="-122"/>
                        </a:rPr>
                        <a:t>形式多样，</a:t>
                      </a:r>
                      <a:r>
                        <a:rPr lang="zh-CN" altLang="en-US" sz="3200" b="1" kern="1200" smtClean="0">
                          <a:latin typeface="宋体" pitchFamily="2" charset="-122"/>
                          <a:ea typeface="宋体" pitchFamily="2" charset="-122"/>
                        </a:rPr>
                        <a:t>有创意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27627907"/>
                  </a:ext>
                </a:extLst>
              </a:tr>
              <a:tr h="8743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latin typeface="宋体" pitchFamily="2" charset="-122"/>
                          <a:ea typeface="宋体" pitchFamily="2" charset="-122"/>
                        </a:rPr>
                        <a:t>质量</a:t>
                      </a:r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200" b="1" kern="1200" dirty="0" smtClean="0">
                          <a:latin typeface="宋体" pitchFamily="2" charset="-122"/>
                          <a:ea typeface="宋体" pitchFamily="2" charset="-122"/>
                        </a:rPr>
                        <a:t>内容丰富，展示清楚</a:t>
                      </a:r>
                    </a:p>
                    <a:p>
                      <a:endParaRPr lang="zh-CN" altLang="en-US" sz="32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32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51095520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771800" y="136252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小组展示互评表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25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06288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753" y="699542"/>
            <a:ext cx="8319947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         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字谜</a:t>
            </a:r>
            <a:endParaRPr lang="en-US" altLang="zh-CN" sz="3200" b="1" smtClean="0">
              <a:latin typeface="黑体" pitchFamily="49" charset="-122"/>
              <a:ea typeface="黑体" pitchFamily="49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1.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一点一横长，一撇向西方，并排两棵树，长在石头上。</a:t>
            </a:r>
          </a:p>
          <a:p>
            <a:pPr>
              <a:lnSpc>
                <a:spcPct val="1300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2.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木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字口中栽，非杏也非呆，若把困字猜，猜了也别猜。</a:t>
            </a:r>
          </a:p>
          <a:p>
            <a:pPr>
              <a:lnSpc>
                <a:spcPct val="1300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3.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十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个兄弟力量大，什么困难都不怕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25882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8559"/>
            <a:ext cx="366860" cy="4563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33408" y="2050720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磨</a:t>
            </a:r>
          </a:p>
        </p:txBody>
      </p:sp>
      <p:sp>
        <p:nvSpPr>
          <p:cNvPr id="10" name="文本框 7"/>
          <p:cNvSpPr txBox="1"/>
          <p:nvPr/>
        </p:nvSpPr>
        <p:spPr>
          <a:xfrm>
            <a:off x="3707904" y="3283119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束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8292038" y="3859183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克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4477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06288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7753" y="719164"/>
            <a:ext cx="8319947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             一合酥</a:t>
            </a:r>
            <a:endParaRPr lang="en-US" altLang="zh-CN" sz="3200" b="1" dirty="0" smtClean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一天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，塞北来的人给曹操送来一盒酥糖，曹操吃了几块之后收了起来，并在盒盖上写了“一合酥”三个字，递给大家传看。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大家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不明白曹操的意思，有的夸曹操的字写得好，有的夸糖盒精美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……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曹操却一句话也不说，笑了笑就出去了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6759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06288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504" y="575148"/>
            <a:ext cx="885698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过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了一会儿，杨修进来了，看大家围在一起议论纷纷，便凑上前去一看，原来是一盒酥糖，再仔细一看，盒盖上还有曹操的题字：“一合酥”。足智多谋的杨修琢磨了一下便笑了起来，连说：“今天有口福。”伸手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拿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过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盒子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，打开盖子取出一块酥糖吃起来。大家惊讶地看着他，他也不解释，还取出一些酥糖，一人一块分了起来。这些人拿着酥糖，谁也不敢吃。杨修笑着说：“吃吧！这是丞相的</a:t>
            </a:r>
            <a:r>
              <a:rPr lang="zh-CN" altLang="en-US" sz="28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命令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，‘一人一口酥’</a:t>
            </a:r>
            <a:r>
              <a:rPr lang="zh-CN" altLang="en-US" sz="28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嘛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！”</a:t>
            </a:r>
          </a:p>
        </p:txBody>
      </p:sp>
    </p:spTree>
    <p:extLst>
      <p:ext uri="{BB962C8B-B14F-4D97-AF65-F5344CB8AC3E}">
        <p14:creationId xmlns:p14="http://schemas.microsoft.com/office/powerpoint/2010/main" val="2865038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899795" y="2806288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833" y="699542"/>
            <a:ext cx="75046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谐音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微软雅黑" panose="020B0503020204020204" charset="-122"/>
              </a:rPr>
              <a:t>歇后语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飞机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上挂暖瓶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——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高水平（瓶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）</a:t>
            </a:r>
            <a:endParaRPr lang="en-US" altLang="zh-CN" sz="3200" b="1" dirty="0" smtClean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四两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棉花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——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谈（弹）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不上</a:t>
            </a:r>
            <a:endParaRPr lang="en-US" altLang="zh-CN" sz="3200" b="1" dirty="0" smtClean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拿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着棒槌缝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衣服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——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啥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也当真（针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）</a:t>
            </a:r>
            <a:endParaRPr lang="en-US" altLang="zh-CN" sz="3200" b="1" smtClean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    旗杆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上挂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地雷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——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空想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（响</a:t>
            </a:r>
            <a:r>
              <a:rPr lang="en-US" altLang="zh-CN" sz="3200" b="1">
                <a:latin typeface="宋体" pitchFamily="2" charset="-122"/>
                <a:ea typeface="宋体" pitchFamily="2" charset="-122"/>
                <a:cs typeface="微软雅黑" panose="020B0503020204020204" charset="-122"/>
              </a:rPr>
              <a:t>)</a:t>
            </a:r>
            <a:endParaRPr lang="en-US" altLang="zh-CN" sz="3200" b="1" dirty="0" smtClean="0">
              <a:latin typeface="宋体" pitchFamily="2" charset="-122"/>
              <a:ea typeface="宋体" pitchFamily="2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6920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545"/>
            <a:ext cx="91440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82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4">
            <a:hlinkClick r:id="rId5" action="ppaction://hlinksldjump"/>
          </p:cNvPr>
          <p:cNvSpPr txBox="1"/>
          <p:nvPr/>
        </p:nvSpPr>
        <p:spPr>
          <a:xfrm>
            <a:off x="251520" y="26749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第五课时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3568" y="1491630"/>
            <a:ext cx="80508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 上节课我们一起开展了猜字谜活动，举办了趣味汉字交流会，这节课我们一起来对本次活动进行总结、评价吧！</a:t>
            </a:r>
            <a:endParaRPr lang="zh-CN" altLang="en-US" sz="32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3422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6128" y="483518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1600" y="1923678"/>
            <a:ext cx="6380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40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小结并评价活动内容。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0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74032" y="1131589"/>
            <a:ext cx="5798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    我们一起来回顾本次活动的过程，总结一下自己的表现吧！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07359"/>
            <a:ext cx="1558158" cy="2233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214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9512" y="961126"/>
            <a:ext cx="5022626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你是如何选择活动内容的</a:t>
            </a:r>
            <a:r>
              <a:rPr lang="zh-CN" altLang="en-US" sz="3200" b="1" spc="-60">
                <a:latin typeface="宋体" pitchFamily="2" charset="-122"/>
                <a:ea typeface="宋体" pitchFamily="2" charset="-122"/>
              </a:rPr>
              <a:t>？</a:t>
            </a:r>
            <a:endParaRPr lang="zh-CN" altLang="en-US" sz="3200" b="1" spc="-6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9512" y="1760098"/>
            <a:ext cx="5022626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你是怎么和组员合作的？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79512" y="2559069"/>
            <a:ext cx="5670698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活动过程中遇到了什么困难？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79512" y="3358040"/>
            <a:ext cx="3312368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你有哪些收获？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79512" y="4157012"/>
            <a:ext cx="8830666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你是否有做得不足的地方？下一次可以怎么改进？</a:t>
            </a:r>
          </a:p>
        </p:txBody>
      </p:sp>
      <p:sp>
        <p:nvSpPr>
          <p:cNvPr id="12" name="矩形 11"/>
          <p:cNvSpPr/>
          <p:nvPr/>
        </p:nvSpPr>
        <p:spPr>
          <a:xfrm>
            <a:off x="3935245" y="51470"/>
            <a:ext cx="131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回顾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2966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755779" y="2878296"/>
            <a:ext cx="935990" cy="1944370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1511" y="304310"/>
            <a:ext cx="658754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阅读方法提示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013170"/>
            <a:ext cx="8748464" cy="1015663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000" b="1">
                <a:latin typeface="宋体" pitchFamily="2" charset="-122"/>
                <a:ea typeface="宋体" pitchFamily="2" charset="-122"/>
              </a:rPr>
              <a:t>    《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字谜七则</a:t>
            </a:r>
            <a:r>
              <a:rPr lang="en-US" altLang="zh-CN" sz="30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：一边默读一边猜，利用以往猜字谜的经验，发现谜面内容和字形、字义的关联。</a:t>
            </a:r>
            <a:endParaRPr lang="zh-CN" altLang="en-US" sz="3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2271487"/>
            <a:ext cx="8748464" cy="1015663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000" b="1">
                <a:latin typeface="宋体" pitchFamily="2" charset="-122"/>
                <a:ea typeface="宋体" pitchFamily="2" charset="-122"/>
              </a:rPr>
              <a:t>    《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有意思的谐音</a:t>
            </a:r>
            <a:r>
              <a:rPr lang="en-US" altLang="zh-CN" sz="30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：先朗读歇后语，发现谐音的特点，在理解歇后语的意思，体会其中的趣味。</a:t>
            </a:r>
            <a:endParaRPr lang="zh-CN" altLang="en-US" sz="3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3529803"/>
            <a:ext cx="8748464" cy="1015663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000" b="1">
                <a:latin typeface="宋体" pitchFamily="2" charset="-122"/>
                <a:ea typeface="宋体" pitchFamily="2" charset="-122"/>
              </a:rPr>
              <a:t>    《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有趣的形声字</a:t>
            </a:r>
            <a:r>
              <a:rPr lang="en-US" altLang="zh-CN" sz="30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000" b="1">
                <a:latin typeface="宋体" pitchFamily="2" charset="-122"/>
                <a:ea typeface="宋体" pitchFamily="2" charset="-122"/>
              </a:rPr>
              <a:t>：一边读一边画出重要信息，了解形声字的造字方法。</a:t>
            </a:r>
            <a:endParaRPr lang="zh-CN" altLang="en-US" sz="30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239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09360" y="1131590"/>
            <a:ext cx="56230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再来一起回顾小组活动的情况吧！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52" y="933301"/>
            <a:ext cx="2073324" cy="297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96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11560" y="1622965"/>
            <a:ext cx="7848872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>
                <a:latin typeface="宋体" pitchFamily="2" charset="-122"/>
                <a:ea typeface="宋体" pitchFamily="2" charset="-122"/>
              </a:rPr>
              <a:t>小组</a:t>
            </a:r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成员之间的分工合作是否明确、有效？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11560" y="2817438"/>
            <a:ext cx="5022626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是否按计划完成了任务？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11560" y="4011910"/>
            <a:ext cx="5670698" cy="646986"/>
          </a:xfrm>
          <a:prstGeom prst="round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3200" b="1" spc="-60" smtClean="0">
                <a:latin typeface="宋体" pitchFamily="2" charset="-122"/>
                <a:ea typeface="宋体" pitchFamily="2" charset="-122"/>
              </a:rPr>
              <a:t>成果展示是否受到大家欢迎？</a:t>
            </a:r>
          </a:p>
        </p:txBody>
      </p:sp>
      <p:sp>
        <p:nvSpPr>
          <p:cNvPr id="12" name="矩形 11"/>
          <p:cNvSpPr/>
          <p:nvPr/>
        </p:nvSpPr>
        <p:spPr>
          <a:xfrm>
            <a:off x="3876396" y="555526"/>
            <a:ext cx="131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回顾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8108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51042" y="862717"/>
            <a:ext cx="651344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    回顾完本次活动的过程及情况后，让我们通过“小组活动评价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表”来</a:t>
            </a:r>
            <a:r>
              <a:rPr lang="zh-CN" altLang="en-US" sz="4000" smtClean="0">
                <a:latin typeface="黑体" pitchFamily="49" charset="-122"/>
                <a:ea typeface="黑体" pitchFamily="49" charset="-122"/>
              </a:rPr>
              <a:t>评一评各小组在本次活动的表现吧！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18" y="1203345"/>
            <a:ext cx="2073324" cy="297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307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177729"/>
              </p:ext>
            </p:extLst>
          </p:nvPr>
        </p:nvGraphicFramePr>
        <p:xfrm>
          <a:off x="0" y="699542"/>
          <a:ext cx="9144000" cy="41201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08112">
                  <a:extLst>
                    <a:ext uri="{9D8B030D-6E8A-4147-A177-3AD203B41FA5}">
                      <a16:colId xmlns="" xmlns:a16="http://schemas.microsoft.com/office/drawing/2014/main" val="1335040642"/>
                    </a:ext>
                  </a:extLst>
                </a:gridCol>
                <a:gridCol w="3563888">
                  <a:extLst>
                    <a:ext uri="{9D8B030D-6E8A-4147-A177-3AD203B41FA5}">
                      <a16:colId xmlns="" xmlns:a16="http://schemas.microsoft.com/office/drawing/2014/main" val="938750179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1091600764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586920992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3138409078"/>
                    </a:ext>
                  </a:extLst>
                </a:gridCol>
                <a:gridCol w="1115616">
                  <a:extLst>
                    <a:ext uri="{9D8B030D-6E8A-4147-A177-3AD203B41FA5}">
                      <a16:colId xmlns="" xmlns:a16="http://schemas.microsoft.com/office/drawing/2014/main" val="385385179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项目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评价标准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自我评价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同学评价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老师评价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itchFamily="49" charset="-122"/>
                          <a:ea typeface="黑体" pitchFamily="49" charset="-122"/>
                        </a:rPr>
                        <a:t>家长评价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7765521"/>
                  </a:ext>
                </a:extLst>
              </a:tr>
              <a:tr h="849600">
                <a:tc>
                  <a:txBody>
                    <a:bodyPr/>
                    <a:lstStyle/>
                    <a:p>
                      <a:r>
                        <a:rPr lang="zh-CN" altLang="en-US" sz="2800" smtClean="0">
                          <a:latin typeface="黑体" pitchFamily="49" charset="-122"/>
                          <a:ea typeface="黑体" pitchFamily="49" charset="-122"/>
                        </a:rPr>
                        <a:t>制订计划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smtClean="0">
                          <a:latin typeface="宋体" pitchFamily="2" charset="-122"/>
                          <a:ea typeface="宋体" pitchFamily="2" charset="-122"/>
                        </a:rPr>
                        <a:t>小组分工明确，计划安排合理</a:t>
                      </a:r>
                      <a:endParaRPr lang="zh-CN" altLang="en-US" sz="2800" b="1" dirty="0" smtClean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5759276"/>
                  </a:ext>
                </a:extLst>
              </a:tr>
              <a:tr h="111099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黑体" pitchFamily="49" charset="-122"/>
                          <a:ea typeface="黑体" pitchFamily="49" charset="-122"/>
                        </a:rPr>
                        <a:t>搜集、整理资料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>
                          <a:latin typeface="宋体" pitchFamily="2" charset="-122"/>
                          <a:ea typeface="宋体" pitchFamily="2" charset="-122"/>
                        </a:rPr>
                        <a:t>搜集资料的方法运用恰当，成果丰富，资料整理得</a:t>
                      </a:r>
                      <a:r>
                        <a:rPr lang="zh-CN" altLang="en-US" sz="2800" b="1" smtClean="0">
                          <a:latin typeface="宋体" pitchFamily="2" charset="-122"/>
                          <a:ea typeface="宋体" pitchFamily="2" charset="-122"/>
                        </a:rPr>
                        <a:t>比较完善</a:t>
                      </a:r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62124913"/>
                  </a:ext>
                </a:extLst>
              </a:tr>
              <a:tr h="1110990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latin typeface="黑体" pitchFamily="49" charset="-122"/>
                          <a:ea typeface="黑体" pitchFamily="49" charset="-122"/>
                        </a:rPr>
                        <a:t>展示交流</a:t>
                      </a:r>
                      <a:endParaRPr lang="zh-CN" altLang="en-US" sz="2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smtClean="0">
                          <a:latin typeface="宋体" pitchFamily="2" charset="-122"/>
                          <a:ea typeface="宋体" pitchFamily="2" charset="-122"/>
                        </a:rPr>
                        <a:t>展示形式新颖，展示内容丰富，互动效果良好</a:t>
                      </a:r>
                      <a:endParaRPr lang="zh-CN" altLang="en-US" sz="2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itchFamily="49" charset="-122"/>
                          <a:ea typeface="黑体" pitchFamily="49" charset="-122"/>
                        </a:rPr>
                        <a:t>☆☆☆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57547528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59832" y="-59447"/>
            <a:ext cx="3204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小组活动评价表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04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14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915816" y="592857"/>
            <a:ext cx="3553936" cy="4667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  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字谜七则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980468"/>
            <a:ext cx="664798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①画时圆，写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时方。冬时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短，夏时长。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②一块土，两人站，中间隔条线，两人看不见。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③有人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不是我，有马飞跑过，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  <a:sym typeface="+mn-ea"/>
              </a:rPr>
              <a:t>  有水能养鱼，有土庄稼活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  <a:sym typeface="+mn-ea"/>
              </a:rPr>
              <a:t>④右边有，左边无。后面有，前面无。哥哥有，弟弟无。周家有，李家无。</a:t>
            </a:r>
            <a:endParaRPr lang="zh-CN" altLang="en-US" sz="24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7164288" y="1496255"/>
            <a:ext cx="1979712" cy="2108299"/>
          </a:xfrm>
          <a:prstGeom prst="cloudCallout">
            <a:avLst>
              <a:gd name="adj1" fmla="val -56246"/>
              <a:gd name="adj2" fmla="val 95361"/>
            </a:avLst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你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能猜到谜底吗？</a:t>
            </a:r>
          </a:p>
        </p:txBody>
      </p:sp>
      <p:sp>
        <p:nvSpPr>
          <p:cNvPr id="14" name="文本框 7"/>
          <p:cNvSpPr txBox="1"/>
          <p:nvPr/>
        </p:nvSpPr>
        <p:spPr>
          <a:xfrm>
            <a:off x="6060916" y="1925367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7"/>
          <p:cNvSpPr txBox="1"/>
          <p:nvPr/>
        </p:nvSpPr>
        <p:spPr>
          <a:xfrm>
            <a:off x="6564972" y="2410259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7"/>
          <p:cNvSpPr txBox="1"/>
          <p:nvPr/>
        </p:nvSpPr>
        <p:spPr>
          <a:xfrm>
            <a:off x="4283968" y="3028094"/>
            <a:ext cx="671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4139952" y="4108214"/>
            <a:ext cx="504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口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323528" y="1379034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文字谜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4782" y="327223"/>
            <a:ext cx="2438350" cy="793487"/>
            <a:chOff x="981522" y="3579862"/>
            <a:chExt cx="2438350" cy="793487"/>
          </a:xfrm>
        </p:grpSpPr>
        <p:sp>
          <p:nvSpPr>
            <p:cNvPr id="21" name="矩形 20"/>
            <p:cNvSpPr/>
            <p:nvPr/>
          </p:nvSpPr>
          <p:spPr>
            <a:xfrm>
              <a:off x="1115616" y="3579862"/>
              <a:ext cx="2304256" cy="793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smtClean="0">
                  <a:latin typeface="黑体" pitchFamily="49" charset="-122"/>
                  <a:ea typeface="黑体" pitchFamily="49" charset="-122"/>
                </a:rPr>
                <a:t>阅读材料</a:t>
              </a:r>
              <a:endParaRPr lang="zh-CN" altLang="en-US" sz="3600" dirty="0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81522" y="3850481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81522" y="4002881"/>
              <a:ext cx="45719" cy="15229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81522" y="4138512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158129" y="3850481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158129" y="4002881"/>
              <a:ext cx="45719" cy="15229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158129" y="4138512"/>
              <a:ext cx="45719" cy="15229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620" y="1071260"/>
            <a:ext cx="434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⑤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2000" y="1071260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⑥</a:t>
            </a:r>
            <a:endParaRPr lang="zh-CN" altLang="en-US"/>
          </a:p>
        </p:txBody>
      </p:sp>
      <p:sp>
        <p:nvSpPr>
          <p:cNvPr id="7" name="文本框 7"/>
          <p:cNvSpPr txBox="1"/>
          <p:nvPr/>
        </p:nvSpPr>
        <p:spPr>
          <a:xfrm>
            <a:off x="7884368" y="1849756"/>
            <a:ext cx="671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斗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69750" y="381256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/>
              <a:t>画谜</a:t>
            </a:r>
            <a:endParaRPr lang="zh-CN" altLang="en-US" dirty="0"/>
          </a:p>
        </p:txBody>
      </p:sp>
      <p:sp>
        <p:nvSpPr>
          <p:cNvPr id="9" name="文本框 7"/>
          <p:cNvSpPr txBox="1"/>
          <p:nvPr/>
        </p:nvSpPr>
        <p:spPr>
          <a:xfrm>
            <a:off x="107504" y="3009022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smtClean="0">
                <a:latin typeface="宋体" pitchFamily="2" charset="-122"/>
                <a:ea typeface="宋体" pitchFamily="2" charset="-122"/>
              </a:rPr>
              <a:t>字形：左边“人”，右边“木”。</a:t>
            </a:r>
            <a:endParaRPr lang="en-US" altLang="zh-CN" sz="3000" b="1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000" b="1" smtClean="0">
                <a:latin typeface="宋体" pitchFamily="2" charset="-122"/>
                <a:ea typeface="宋体" pitchFamily="2" charset="-122"/>
              </a:rPr>
              <a:t>字义：人靠在树上就是“休息”。</a:t>
            </a:r>
            <a:endParaRPr lang="zh-CN" altLang="en-US" sz="3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5243243" y="3219822"/>
            <a:ext cx="3793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钟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面显示十二点整。→“十”加“两个点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8923" y1="52950" x2="38923" y2="52950"/>
                        <a14:foregroundMark x1="45692" y1="57080" x2="45692" y2="57080"/>
                        <a14:foregroundMark x1="46154" y1="51622" x2="46154" y2="51622"/>
                        <a14:foregroundMark x1="46154" y1="47935" x2="46154" y2="47935"/>
                        <a14:foregroundMark x1="45692" y1="54425" x2="45692" y2="54425"/>
                        <a14:foregroundMark x1="44308" y1="56195" x2="44308" y2="56195"/>
                        <a14:foregroundMark x1="40462" y1="51622" x2="40462" y2="51622"/>
                        <a14:foregroundMark x1="42308" y1="92773" x2="42308" y2="92773"/>
                        <a14:foregroundMark x1="59692" y1="92773" x2="61077" y2="92773"/>
                        <a14:foregroundMark x1="75692" y1="91445" x2="75692" y2="91445"/>
                        <a14:foregroundMark x1="39231" y1="48525" x2="38154" y2="55457"/>
                        <a14:foregroundMark x1="25077" y1="92478" x2="86000" y2="88938"/>
                        <a14:foregroundMark x1="45385" y1="49263" x2="42769" y2="55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960" y="1071260"/>
            <a:ext cx="2054880" cy="203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6648" l="0" r="97798">
                        <a14:foregroundMark x1="36881" y1="21974" x2="51743" y2="83426"/>
                        <a14:foregroundMark x1="53761" y1="28492" x2="80917" y2="62756"/>
                        <a14:foregroundMark x1="47890" y1="47672" x2="48073" y2="24209"/>
                        <a14:foregroundMark x1="25138" y1="40223" x2="46606" y2="625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733" y="992458"/>
            <a:ext cx="2333627" cy="229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7"/>
          <p:cNvSpPr txBox="1"/>
          <p:nvPr/>
        </p:nvSpPr>
        <p:spPr>
          <a:xfrm>
            <a:off x="2796178" y="1849756"/>
            <a:ext cx="671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休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6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3366</Words>
  <Application>Microsoft Office PowerPoint</Application>
  <PresentationFormat>全屏显示(16:9)</PresentationFormat>
  <Paragraphs>312</Paragraphs>
  <Slides>74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4" baseType="lpstr">
      <vt:lpstr>Arial</vt:lpstr>
      <vt:lpstr>宋体</vt:lpstr>
      <vt:lpstr>Xingkai SC</vt:lpstr>
      <vt:lpstr>Calibri</vt:lpstr>
      <vt:lpstr>黑体</vt:lpstr>
      <vt:lpstr>楷体</vt:lpstr>
      <vt:lpstr>幼圆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130</cp:revision>
  <dcterms:created xsi:type="dcterms:W3CDTF">2017-03-17T02:28:00Z</dcterms:created>
  <dcterms:modified xsi:type="dcterms:W3CDTF">2020-11-09T02:35:54Z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