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23" r:id="rId2"/>
    <p:sldId id="1012" r:id="rId3"/>
    <p:sldId id="1013" r:id="rId4"/>
    <p:sldId id="1045" r:id="rId5"/>
    <p:sldId id="1046" r:id="rId6"/>
    <p:sldId id="1015" r:id="rId7"/>
    <p:sldId id="1040" r:id="rId8"/>
    <p:sldId id="1021" r:id="rId9"/>
    <p:sldId id="1022" r:id="rId10"/>
    <p:sldId id="1026" r:id="rId11"/>
    <p:sldId id="1023" r:id="rId12"/>
    <p:sldId id="1029" r:id="rId13"/>
    <p:sldId id="1049" r:id="rId14"/>
    <p:sldId id="1047" r:id="rId15"/>
    <p:sldId id="1048" r:id="rId16"/>
    <p:sldId id="1043" r:id="rId17"/>
    <p:sldId id="1050" r:id="rId18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21"/>
    </p:embeddedFont>
    <p:embeddedFont>
      <p:font typeface="Wingdings 2" panose="05020102010507070707" pitchFamily="18" charset="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Franklin Gothic Medium" panose="020B0603020102020204" pitchFamily="34" charset="0"/>
      <p:regular r:id="rId27"/>
      <p:italic r:id="rId28"/>
    </p:embeddedFont>
    <p:embeddedFont>
      <p:font typeface="隶书" panose="02010509060101010101" pitchFamily="49" charset="-122"/>
      <p:regular r:id="rId29"/>
    </p:embeddedFont>
    <p:embeddedFont>
      <p:font typeface="Franklin Gothic Book" panose="020B0503020102020204" pitchFamily="34" charset="0"/>
      <p:regular r:id="rId30"/>
      <p:italic r:id="rId31"/>
    </p:embeddedFont>
    <p:embeddedFont>
      <p:font typeface="黑体" panose="02010609060101010101" pitchFamily="49" charset="-122"/>
      <p:regular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50" d="100"/>
          <a:sy n="50" d="100"/>
        </p:scale>
        <p:origin x="-102" y="-87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979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2019/12/28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819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12/28/2019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12/28/2019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1082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汉字真有趣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-36195" y="110490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733108" y="1355716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305983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出示对联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1157107"/>
            <a:ext cx="8280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①上联：两舟竞渡，橹速（        ）不如帆快（        ）；</a:t>
            </a:r>
            <a:endParaRPr lang="en-US" altLang="zh-CN" sz="3600" dirty="0" smtClean="0"/>
          </a:p>
          <a:p>
            <a:endParaRPr lang="zh-CN" altLang="en-US" sz="3600" dirty="0" smtClean="0"/>
          </a:p>
          <a:p>
            <a:r>
              <a:rPr lang="zh-CN" altLang="en-US" sz="3600" dirty="0" smtClean="0"/>
              <a:t>下联：百管争鸣，笛清（           ）难比萧和（           ）。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86446" y="1214428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鲁肃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1714494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樊哙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2786064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狄青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3429006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萧何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出示对联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915566"/>
            <a:ext cx="87868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</a:t>
            </a:r>
            <a:endParaRPr lang="en-US" altLang="zh-CN" sz="3600" dirty="0" smtClean="0"/>
          </a:p>
          <a:p>
            <a:r>
              <a:rPr lang="zh-CN" altLang="en-US" sz="3600" dirty="0" smtClean="0"/>
              <a:t>②上联：立湖石于江心，岂非假岛（      ）； </a:t>
            </a:r>
          </a:p>
          <a:p>
            <a:endParaRPr lang="en-US" altLang="zh-CN" sz="3600" dirty="0" smtClean="0"/>
          </a:p>
          <a:p>
            <a:r>
              <a:rPr lang="zh-CN" altLang="en-US" sz="3600" dirty="0" smtClean="0"/>
              <a:t>下联：蒙虎皮于马背，谓是斑彪（           ）。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7286644" y="1428742"/>
            <a:ext cx="1357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</a:t>
            </a:r>
            <a:r>
              <a:rPr lang="zh-CN" altLang="en-US" sz="3600" dirty="0" smtClean="0">
                <a:solidFill>
                  <a:srgbClr val="FF0000"/>
                </a:solidFill>
              </a:rPr>
              <a:t>贾岛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72330" y="2571750"/>
            <a:ext cx="1357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</a:t>
            </a:r>
            <a:r>
              <a:rPr lang="zh-CN" altLang="en-US" sz="3600" dirty="0" smtClean="0">
                <a:solidFill>
                  <a:srgbClr val="FF0000"/>
                </a:solidFill>
              </a:rPr>
              <a:t>班彪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857370"/>
            <a:ext cx="7429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字谜、汉字谐音、形声字是中国文化不可缺少的部分，我们应该好好的继承和发扬。。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428742"/>
            <a:ext cx="74295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综合性学习：遨游汉字王国</a:t>
            </a: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汉字真有趣</a:t>
            </a: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字谜擂台赛</a:t>
            </a: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谐音大舞台</a:t>
            </a: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有趣的形声字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07157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428742"/>
            <a:ext cx="90011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）学生在小组内继续交流自己搜集的字谜、汉字谐音现象。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44" y="2428874"/>
            <a:ext cx="900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）在小组内交流自己搜集的谐音歇后语、谐音笑话。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214692"/>
            <a:ext cx="90011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（</a:t>
            </a:r>
            <a:r>
              <a:rPr lang="en-US" altLang="zh-CN" sz="2800" dirty="0" smtClean="0"/>
              <a:t>3</a:t>
            </a:r>
            <a:r>
              <a:rPr lang="zh-CN" altLang="en-US" sz="2800" dirty="0" smtClean="0"/>
              <a:t>）把搜集到的字谜、谐音歇后语、谐音笑话、谐音古诗、谐音对联、形声字等资料编成小报，贴在教室里。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214428"/>
            <a:ext cx="90011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一、根据自己对汉字的了解完成填空。</a:t>
            </a:r>
          </a:p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）汉字产生于（     ）年前，是世界上最古老的汉字之一，经历了漫长的演变过程，沿用至今。</a:t>
            </a:r>
          </a:p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）（      ）是世界上使用人口最多的文字，曾对一些周边国家的文字产生过重要影响。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29058" y="178593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几千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14480" y="342900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汉字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428742"/>
            <a:ext cx="9001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二、读一读，猜一猜。（猜字谜）</a:t>
            </a:r>
          </a:p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字谜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山上还有山。猜一字，谜底是：（     ）</a:t>
            </a:r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字谜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十张口，一颗心。猜一字，谜底是：（     ）</a:t>
            </a:r>
          </a:p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字谜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说它小，下边大，说它大，上边小。猜一字，谜底是：（      ）</a:t>
            </a:r>
          </a:p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字谜</a:t>
            </a:r>
            <a:r>
              <a:rPr lang="en-US" altLang="zh-CN" sz="2800" dirty="0" smtClean="0"/>
              <a:t>:</a:t>
            </a:r>
            <a:r>
              <a:rPr lang="zh-CN" altLang="en-US" sz="2800" dirty="0" smtClean="0"/>
              <a:t>一只黑狗，不叫不吼。猜一字，谜底是：（     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72264" y="178593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86644" y="221456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3042" y="307181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尖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72462" y="3571882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78580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214428"/>
            <a:ext cx="9001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三、下面的歇后语用到了有趣的谐音现象，你能把它们的后半部分补写出来吗？</a:t>
            </a:r>
          </a:p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三九天穿裙子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 </a:t>
            </a:r>
          </a:p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飞机上敲铜锣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 </a:t>
            </a:r>
          </a:p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墙头上挂狗皮</a:t>
            </a:r>
            <a:r>
              <a:rPr lang="en-US" altLang="zh-CN" sz="2800" dirty="0" smtClean="0"/>
              <a:t>—— </a:t>
            </a:r>
          </a:p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秃子打伞</a:t>
            </a:r>
            <a:r>
              <a:rPr lang="en-US" altLang="zh-CN" sz="2800" dirty="0" smtClean="0"/>
              <a:t>——</a:t>
            </a:r>
            <a:r>
              <a:rPr lang="zh-CN" altLang="en-US" sz="2800" dirty="0" smtClean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4678" y="2071684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美丽动（冻）人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86116" y="2500312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名（鸣）声远扬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86116" y="2928940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不像话</a:t>
            </a:r>
            <a:r>
              <a:rPr lang="en-US" altLang="zh-CN" sz="2800" dirty="0" smtClean="0">
                <a:solidFill>
                  <a:srgbClr val="FF0000"/>
                </a:solidFill>
              </a:rPr>
              <a:t>(</a:t>
            </a:r>
            <a:r>
              <a:rPr lang="zh-CN" altLang="en-US" sz="2800" dirty="0" smtClean="0">
                <a:solidFill>
                  <a:srgbClr val="FF0000"/>
                </a:solidFill>
              </a:rPr>
              <a:t>画</a:t>
            </a:r>
            <a:r>
              <a:rPr lang="en-US" altLang="zh-CN" sz="2800" dirty="0" smtClean="0">
                <a:solidFill>
                  <a:srgbClr val="FF0000"/>
                </a:solidFill>
              </a:rPr>
              <a:t>)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342900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无法（发）无天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50" y="1071552"/>
            <a:ext cx="85011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同学们，上节课我们认真地制订了小组活动计划，大家按照计划开展了丰富多彩的活动。在活动中，我们体会到了汉字的有趣。这节课，我们就来看看大家开展活动的情况。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出示字谜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896" y="1271538"/>
            <a:ext cx="85725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）画时圆，写时方，冬时短，夏时长（  ）</a:t>
            </a: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）一块土，两人站，中间隔条线，两人看不见。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）有人不是我，有马飞跑过，有水能养鱼，有土庄稼活。（  ）</a:t>
            </a:r>
          </a:p>
          <a:p>
            <a:endParaRPr lang="zh-CN" altLang="en-US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1853411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日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4290" y="2914612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坐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3979743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出示字谜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06" y="1000114"/>
            <a:ext cx="8572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）右边有，左边无。后面有，前面无。哥哥有，弟弟无。周家有，李家无。（  ）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一人站在大树旁。（  ）</a:t>
            </a:r>
          </a:p>
          <a:p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时针和分针都指向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。（  ）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57818" y="264318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休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12" y="371475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斗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99226" y="156363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口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72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出示字谜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06" y="1000114"/>
            <a:ext cx="85725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）相传唐伯虎曾在街头卖画。 一天，他挂出一幅水墨画来，上画一只黑狗，十分可爱。唐伯虎对人们说：“这是一则字谜，要购买者，须付三十两银子，如果猜中谜语，则分文不收。”好半天过去了，仍无人猜中。这时，有一年轻人说：“我猜中了。”唐伯虎请他说出谜底。他却笑而不答，取下画来便走。唐伯虎望着这年轻人的背影哈哈一笑：“猜中了！他猜中了！”你能猜出这是个什么字吗？（  ）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3893213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默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2214546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出示歇后语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221596"/>
            <a:ext cx="85725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外甥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打灯笼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照旧（    ）   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梁山泊的军师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无（    ）用</a:t>
            </a:r>
          </a:p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四月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的冰河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开动（   ）了</a:t>
            </a:r>
          </a:p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咸菜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烧豆腐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有言（   ）在先  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71500" indent="-571500">
              <a:buFont typeface="Wingdings" panose="05000000000000000000" pitchFamily="2" charset="2"/>
              <a:buChar char="l"/>
            </a:pP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隔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着门缝吹喇叭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名（   ）声在外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9256" y="122159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舅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41796" y="179310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吴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6736" y="2293938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冻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6736" y="2865442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盐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88702" y="3436946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鸣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出示笑话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520" y="1071552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古时候，有人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送枇杷给一个县官，可他在礼单上把“枇杷”错写成了“琵琶”。县官笑道：“枇杷”不是此“琵琶”，只恨当年识字差！”有个客人应声道：“若使琵琶能结果，满城箫管尽开花。”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出示古诗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1071552"/>
            <a:ext cx="450059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竹枝词 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刘禹锡 </a:t>
            </a: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杨柳青青江水平，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闻郎岸上踏歌声。 </a:t>
            </a: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东边日出西边雨，</a:t>
            </a:r>
            <a:endParaRPr lang="en-US" altLang="zh-CN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道是无晴却有晴。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3146" y="384112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71448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出示古诗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2714626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丝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1142990"/>
            <a:ext cx="450059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无</a:t>
            </a:r>
            <a:r>
              <a:rPr lang="zh-CN" sz="3600" dirty="0" smtClean="0"/>
              <a:t>题</a:t>
            </a:r>
          </a:p>
          <a:p>
            <a:pPr algn="ctr"/>
            <a:r>
              <a:rPr lang="en-US" altLang="zh-CN" sz="3600" dirty="0" smtClean="0"/>
              <a:t>【</a:t>
            </a:r>
            <a:r>
              <a:rPr lang="zh-CN" altLang="en-US" sz="3600" dirty="0" smtClean="0"/>
              <a:t>唐</a:t>
            </a:r>
            <a:r>
              <a:rPr lang="en-US" altLang="zh-CN" sz="3600" dirty="0" smtClean="0"/>
              <a:t>】</a:t>
            </a:r>
            <a:r>
              <a:rPr lang="zh-CN" altLang="en-US" sz="3600" dirty="0" smtClean="0"/>
              <a:t>李商隐</a:t>
            </a:r>
          </a:p>
          <a:p>
            <a:pPr algn="ctr"/>
            <a:r>
              <a:rPr lang="zh-CN" altLang="en-US" sz="3600" dirty="0" smtClean="0"/>
              <a:t>相见时难别亦难，</a:t>
            </a:r>
            <a:endParaRPr lang="en-US" altLang="zh-CN" sz="3600" dirty="0" smtClean="0"/>
          </a:p>
          <a:p>
            <a:pPr algn="ctr"/>
            <a:r>
              <a:rPr lang="zh-CN" altLang="en-US" sz="3600" dirty="0" smtClean="0"/>
              <a:t>东风无力百花残。 </a:t>
            </a:r>
          </a:p>
          <a:p>
            <a:pPr algn="ctr"/>
            <a:r>
              <a:rPr lang="zh-CN" altLang="en-US" sz="3600" dirty="0" smtClean="0"/>
              <a:t>春蚕到死丝方尽，</a:t>
            </a:r>
            <a:endParaRPr lang="en-US" altLang="zh-CN" sz="3600" dirty="0" smtClean="0"/>
          </a:p>
          <a:p>
            <a:pPr algn="ctr"/>
            <a:r>
              <a:rPr lang="zh-CN" altLang="en-US" sz="3600" dirty="0" smtClean="0"/>
              <a:t>蜡炬成灰泪始干。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929</Words>
  <Application>Microsoft Office PowerPoint</Application>
  <PresentationFormat>全屏显示(16:9)</PresentationFormat>
  <Paragraphs>106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华文楷体</vt:lpstr>
      <vt:lpstr>Wingdings 2</vt:lpstr>
      <vt:lpstr>Calibri</vt:lpstr>
      <vt:lpstr>Franklin Gothic Medium</vt:lpstr>
      <vt:lpstr>隶书</vt:lpstr>
      <vt:lpstr>Franklin Gothic Book</vt:lpstr>
      <vt:lpstr>黑体</vt:lpstr>
      <vt:lpstr>Wingdings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2019-12-28T08:28:06Z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