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3"/>
  </p:notesMasterIdLst>
  <p:sldIdLst>
    <p:sldId id="286" r:id="rId2"/>
    <p:sldId id="359" r:id="rId3"/>
    <p:sldId id="360" r:id="rId4"/>
    <p:sldId id="256" r:id="rId5"/>
    <p:sldId id="257" r:id="rId6"/>
    <p:sldId id="258" r:id="rId7"/>
    <p:sldId id="348" r:id="rId8"/>
    <p:sldId id="351" r:id="rId9"/>
    <p:sldId id="352" r:id="rId10"/>
    <p:sldId id="362" r:id="rId11"/>
    <p:sldId id="363" r:id="rId12"/>
    <p:sldId id="353" r:id="rId13"/>
    <p:sldId id="289" r:id="rId14"/>
    <p:sldId id="287" r:id="rId15"/>
    <p:sldId id="288" r:id="rId16"/>
    <p:sldId id="318" r:id="rId17"/>
    <p:sldId id="319" r:id="rId18"/>
    <p:sldId id="350" r:id="rId19"/>
    <p:sldId id="259" r:id="rId20"/>
    <p:sldId id="260" r:id="rId21"/>
    <p:sldId id="261" r:id="rId22"/>
    <p:sldId id="277" r:id="rId23"/>
    <p:sldId id="276" r:id="rId24"/>
    <p:sldId id="354" r:id="rId25"/>
    <p:sldId id="262" r:id="rId26"/>
    <p:sldId id="290" r:id="rId27"/>
    <p:sldId id="263" r:id="rId28"/>
    <p:sldId id="278" r:id="rId29"/>
    <p:sldId id="273" r:id="rId30"/>
    <p:sldId id="264" r:id="rId31"/>
    <p:sldId id="274" r:id="rId32"/>
    <p:sldId id="279" r:id="rId33"/>
    <p:sldId id="280" r:id="rId34"/>
    <p:sldId id="281" r:id="rId35"/>
    <p:sldId id="282" r:id="rId36"/>
    <p:sldId id="268" r:id="rId37"/>
    <p:sldId id="355" r:id="rId38"/>
    <p:sldId id="361" r:id="rId39"/>
    <p:sldId id="271" r:id="rId40"/>
    <p:sldId id="272" r:id="rId41"/>
    <p:sldId id="347" r:id="rId4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  <a:srgbClr val="666699"/>
    <a:srgbClr val="FFFF00"/>
    <a:srgbClr val="0000FF"/>
    <a:srgbClr val="FF66FF"/>
    <a:srgbClr val="66FF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9" autoAdjust="0"/>
    <p:restoredTop sz="94660"/>
  </p:normalViewPr>
  <p:slideViewPr>
    <p:cSldViewPr>
      <p:cViewPr varScale="1">
        <p:scale>
          <a:sx n="116" d="100"/>
          <a:sy n="116" d="100"/>
        </p:scale>
        <p:origin x="1440" y="102"/>
      </p:cViewPr>
      <p:guideLst>
        <p:guide orient="horz" pos="212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88074-F3CE-4980-B392-49A613B15B11}" type="datetimeFigureOut">
              <a:rPr lang="zh-CN" altLang="en-US" smtClean="0"/>
              <a:t>2021/5/14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AD35BC-3A40-40B1-BA5A-F89B659721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124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A48932-0DAD-45F8-B436-2F6993AFDA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9100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B99B2B-B74C-412C-ACB0-A8C86D9E02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59052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5C97B7-4A14-4385-9103-F2889E1802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551974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BEE657-F46F-41AA-AAC4-5A80F843850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418428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8D525C-55D9-4D0F-B663-81FFD995805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59327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43041F-C3FB-47BB-A462-3B40FBACD5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67261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B7FD11-2DF8-40BC-AFF0-7FCEEB5A495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474415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CAC38E-C2A1-4F31-AECD-169F60FF25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53065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A12803-7326-494B-B4A4-EBC19946DF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833850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68E282-CB5B-41B6-8065-F53E63B982F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22122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0BAFA5-9F4D-49D9-9FF6-FFC431858D4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993807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2ED9E3-E69E-413C-BFF5-CBECFB1759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86046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F427316-0520-4868-AFB2-543C9D2063C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536" y="404242"/>
            <a:ext cx="8353425" cy="295275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zh-CN" sz="6600" dirty="0" smtClean="0">
                <a:solidFill>
                  <a:srgbClr val="FF0066"/>
                </a:solidFill>
                <a:latin typeface="汉仪大宋简" pitchFamily="49" charset="-122"/>
                <a:ea typeface="汉仪大宋简" pitchFamily="49" charset="-122"/>
              </a:rPr>
              <a:t>珍爱生命</a:t>
            </a:r>
            <a:r>
              <a:rPr lang="zh-CN" altLang="zh-CN" sz="6600" dirty="0" smtClean="0">
                <a:solidFill>
                  <a:srgbClr val="FF0066"/>
                </a:solidFill>
                <a:latin typeface="汉仪大宋简" pitchFamily="49" charset="-122"/>
                <a:ea typeface="汉仪大宋简" pitchFamily="49" charset="-122"/>
              </a:rPr>
              <a:t>,</a:t>
            </a:r>
            <a:r>
              <a:rPr lang="zh-CN" sz="6600" dirty="0" smtClean="0">
                <a:solidFill>
                  <a:srgbClr val="FF0066"/>
                </a:solidFill>
                <a:latin typeface="汉仪大宋简" pitchFamily="49" charset="-122"/>
                <a:ea typeface="汉仪大宋简" pitchFamily="49" charset="-122"/>
              </a:rPr>
              <a:t>谨防溺水</a:t>
            </a: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zh-CN" altLang="zh-CN" sz="4000" dirty="0" smtClean="0"/>
              <a:t>-----</a:t>
            </a:r>
            <a:r>
              <a:rPr lang="zh-CN" sz="3600" dirty="0" smtClean="0"/>
              <a:t>防溺水安全教育</a:t>
            </a:r>
            <a:r>
              <a:rPr lang="zh-CN" altLang="en-US" sz="3600" dirty="0" smtClean="0"/>
              <a:t>主题班会</a:t>
            </a:r>
            <a:endParaRPr lang="zh-CN" altLang="en-US" sz="4800" dirty="0" smtClean="0"/>
          </a:p>
        </p:txBody>
      </p:sp>
      <p:pic>
        <p:nvPicPr>
          <p:cNvPr id="14339" name="图片 6" descr="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065512"/>
            <a:ext cx="3857625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内容占位符 3" descr="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25" y="500063"/>
            <a:ext cx="6034088" cy="4525962"/>
          </a:xfr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内容占位符 3" descr="5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8" y="642938"/>
            <a:ext cx="3214687" cy="1768475"/>
          </a:xfrm>
        </p:spPr>
      </p:pic>
      <p:pic>
        <p:nvPicPr>
          <p:cNvPr id="24579" name="图片 4" descr="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642938"/>
            <a:ext cx="3681412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5" descr="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2500313"/>
            <a:ext cx="35179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图片 7" descr="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3429000"/>
            <a:ext cx="3500438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8964613" cy="215996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6600" dirty="0" smtClean="0">
                <a:solidFill>
                  <a:srgbClr val="FF0066"/>
                </a:solidFill>
                <a:ea typeface="迷你简秀英" pitchFamily="49" charset="-122"/>
              </a:rPr>
              <a:t>下面请看一些关于溺水的图片</a:t>
            </a:r>
          </a:p>
        </p:txBody>
      </p:sp>
      <p:pic>
        <p:nvPicPr>
          <p:cNvPr id="25603" name="图片 5" descr="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3" y="3500438"/>
            <a:ext cx="3786187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9219" name="Picture 3" descr="260_730194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00" y="406400"/>
            <a:ext cx="8639175" cy="6191250"/>
          </a:xfr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867400" y="5445125"/>
            <a:ext cx="3025775" cy="1152525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0243" name="Picture 3" descr="1946283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88" y="44450"/>
            <a:ext cx="9009062" cy="67897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U2397P1T1D15620443F23DT20080526130325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692150"/>
            <a:ext cx="7705725" cy="54006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221663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1571625"/>
            <a:ext cx="2000250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4" descr="7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1000125"/>
            <a:ext cx="3190875" cy="44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6"/>
          <p:cNvSpPr>
            <a:spLocks noChangeArrowheads="1" noChangeShapeType="1" noTextEdit="1"/>
          </p:cNvSpPr>
          <p:nvPr/>
        </p:nvSpPr>
        <p:spPr bwMode="auto">
          <a:xfrm>
            <a:off x="4062413" y="-5938838"/>
            <a:ext cx="18743612" cy="1019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8000" kern="10"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540000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宋体"/>
                <a:ea typeface="宋体"/>
              </a:rPr>
              <a:t>看了以上的图片，你感受到了什么？</a:t>
            </a:r>
          </a:p>
        </p:txBody>
      </p:sp>
      <p:sp>
        <p:nvSpPr>
          <p:cNvPr id="33795" name="WordArt 7"/>
          <p:cNvSpPr>
            <a:spLocks noChangeArrowheads="1" noChangeShapeType="1" noTextEdit="1"/>
          </p:cNvSpPr>
          <p:nvPr/>
        </p:nvSpPr>
        <p:spPr bwMode="auto">
          <a:xfrm>
            <a:off x="-28575" y="1700213"/>
            <a:ext cx="9172575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80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宋体"/>
                <a:ea typeface="宋体"/>
              </a:rPr>
              <a:t>看了以上图片，你们</a:t>
            </a:r>
          </a:p>
          <a:p>
            <a:pPr algn="ctr"/>
            <a:r>
              <a:rPr lang="zh-CN" altLang="en-US" sz="80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宋体"/>
                <a:ea typeface="宋体"/>
              </a:rPr>
              <a:t>有什么感想？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66FF"/>
                </a:solidFill>
                <a:ea typeface="楷体_GB2312" pitchFamily="49" charset="-122"/>
              </a:rPr>
              <a:t>游泳要严格遵守“四不”</a:t>
            </a:r>
            <a:endParaRPr lang="zh-CN" altLang="en-US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7199312" cy="3889375"/>
          </a:xfrm>
          <a:solidFill>
            <a:srgbClr val="FF66FF">
              <a:alpha val="50980"/>
            </a:srgb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l"/>
            </a:pPr>
            <a:r>
              <a:rPr lang="zh-CN" altLang="en-US" dirty="0" smtClean="0"/>
              <a:t>未经家长、老师同意不去；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zh-CN" alt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</a:pPr>
            <a:r>
              <a:rPr lang="zh-CN" altLang="en-US" dirty="0" smtClean="0"/>
              <a:t>没有会游泳的成年人陪同不去</a:t>
            </a:r>
            <a:r>
              <a:rPr lang="en-US" altLang="zh-CN" dirty="0" smtClean="0"/>
              <a:t>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</a:pPr>
            <a:r>
              <a:rPr lang="zh-CN" altLang="en-US" dirty="0" smtClean="0"/>
              <a:t>深水的地方不去；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zh-CN" alt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</a:pPr>
            <a:r>
              <a:rPr lang="zh-CN" altLang="en-US" dirty="0" smtClean="0"/>
              <a:t>江溪池塘不去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 flipH="1">
            <a:off x="250825" y="404813"/>
            <a:ext cx="458788" cy="609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979712" y="214312"/>
            <a:ext cx="1846659" cy="645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dirty="0"/>
              <a:t>我想问一问，我们班哪同学喜欢游泳呢？</a:t>
            </a:r>
          </a:p>
        </p:txBody>
      </p:sp>
      <p:pic>
        <p:nvPicPr>
          <p:cNvPr id="15364" name="图片 5" descr="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075656"/>
            <a:ext cx="381000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溺水原因主要有以下几种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268413"/>
            <a:ext cx="6130925" cy="2476500"/>
          </a:xfrm>
          <a:solidFill>
            <a:srgbClr val="FF66FF">
              <a:alpha val="34901"/>
            </a:srgbClr>
          </a:solidFill>
        </p:spPr>
        <p:txBody>
          <a:bodyPr/>
          <a:lstStyle/>
          <a:p>
            <a:pPr eaLnBrk="1" hangingPunct="1"/>
            <a:r>
              <a:rPr lang="zh-CN" altLang="en-US" sz="2800" dirty="0" smtClean="0"/>
              <a:t>①不会游泳；</a:t>
            </a:r>
          </a:p>
          <a:p>
            <a:pPr eaLnBrk="1" hangingPunct="1"/>
            <a:r>
              <a:rPr lang="zh-CN" altLang="en-US" sz="2800" dirty="0" smtClean="0"/>
              <a:t>②游泳时间过长，疲劳过度；</a:t>
            </a:r>
          </a:p>
          <a:p>
            <a:pPr eaLnBrk="1" hangingPunct="1"/>
            <a:r>
              <a:rPr lang="zh-CN" altLang="en-US" sz="2800" dirty="0" smtClean="0"/>
              <a:t>③在水中突发病尤其是心脏病；</a:t>
            </a:r>
          </a:p>
          <a:p>
            <a:pPr eaLnBrk="1" hangingPunct="1"/>
            <a:r>
              <a:rPr lang="zh-CN" altLang="en-US" sz="2800" dirty="0" smtClean="0"/>
              <a:t>④盲目游入深水漩涡。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47050" cy="706437"/>
          </a:xfrm>
        </p:spPr>
        <p:txBody>
          <a:bodyPr/>
          <a:lstStyle/>
          <a:p>
            <a:pPr eaLnBrk="1" hangingPunct="1"/>
            <a:r>
              <a:rPr lang="zh-CN" altLang="en-US" sz="4000" dirty="0" smtClean="0"/>
              <a:t>如何预防游泳时下肢抽筋：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8229600" cy="2836863"/>
          </a:xfrm>
          <a:solidFill>
            <a:srgbClr val="FF66FF">
              <a:alpha val="43921"/>
            </a:srgbClr>
          </a:solidFill>
        </p:spPr>
        <p:txBody>
          <a:bodyPr/>
          <a:lstStyle/>
          <a:p>
            <a:pPr eaLnBrk="1" hangingPunct="1"/>
            <a:r>
              <a:rPr lang="zh-CN" altLang="en-US" dirty="0" smtClean="0"/>
              <a:t>游泳前一定要做好暖身运动。</a:t>
            </a:r>
          </a:p>
          <a:p>
            <a:pPr eaLnBrk="1" hangingPunct="1"/>
            <a:r>
              <a:rPr lang="zh-CN" altLang="en-US" dirty="0" smtClean="0"/>
              <a:t>游泳前应考虑身体状况，如果太饱、太饿或过度疲劳时，不要游泳。</a:t>
            </a:r>
          </a:p>
          <a:p>
            <a:pPr eaLnBrk="1" hangingPunct="1"/>
            <a:r>
              <a:rPr lang="zh-CN" altLang="en-US" dirty="0" smtClean="0"/>
              <a:t>游泳前先在四肢撩些水，然后再跳入水中。不要立刻跳入水中。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9459" name="Picture 3" descr="W02007061231777195774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117475"/>
            <a:ext cx="8856663" cy="525621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W020070612317772119959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0075"/>
            <a:ext cx="8863013" cy="50609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229600" cy="3167062"/>
          </a:xfrm>
        </p:spPr>
        <p:txBody>
          <a:bodyPr/>
          <a:lstStyle/>
          <a:p>
            <a:pPr eaLnBrk="1" hangingPunct="1"/>
            <a:r>
              <a:rPr lang="zh-CN" altLang="en-US" sz="8800" smtClean="0">
                <a:solidFill>
                  <a:srgbClr val="FF0066"/>
                </a:solidFill>
                <a:latin typeface="Wingdings 2" pitchFamily="18" charset="2"/>
                <a:ea typeface="方正胖娃简体" pitchFamily="65" charset="-122"/>
              </a:rPr>
              <a:t>游泳时耳朵进水怎么办？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游泳时耳朵进水怎么办？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0" y="1557338"/>
            <a:ext cx="5267325" cy="1757362"/>
          </a:xfrm>
          <a:solidFill>
            <a:srgbClr val="FF66FF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1</a:t>
            </a:r>
            <a:r>
              <a:rPr lang="zh-CN" smtClean="0"/>
              <a:t>、单足跳跃法：</a:t>
            </a:r>
          </a:p>
          <a:p>
            <a:pPr eaLnBrk="1" hangingPunct="1">
              <a:buFontTx/>
              <a:buNone/>
            </a:pPr>
            <a:r>
              <a:rPr lang="en-US" altLang="zh-CN" smtClean="0"/>
              <a:t>2</a:t>
            </a:r>
            <a:r>
              <a:rPr lang="zh-CN" smtClean="0"/>
              <a:t>、活动外耳道法：</a:t>
            </a:r>
          </a:p>
          <a:p>
            <a:pPr eaLnBrk="1" hangingPunct="1">
              <a:buFontTx/>
              <a:buNone/>
            </a:pPr>
            <a:r>
              <a:rPr lang="en-US" altLang="zh-CN" smtClean="0"/>
              <a:t>3</a:t>
            </a:r>
            <a:r>
              <a:rPr lang="zh-CN" smtClean="0"/>
              <a:t>、外耳道清理法：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W02007061231777227500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272337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单  足  跳  跃  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溺水的急救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715250" cy="1541462"/>
          </a:xfrm>
          <a:solidFill>
            <a:srgbClr val="FF66FF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dirty="0" smtClean="0"/>
              <a:t>方法一：可将救生圈、竹竿、木板等物抛给溺水者，再将其拖至岸边；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xin_24070422041251520859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913" y="188913"/>
            <a:ext cx="6405562" cy="453548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5"/>
          <p:cNvGrpSpPr>
            <a:grpSpLocks/>
          </p:cNvGrpSpPr>
          <p:nvPr/>
        </p:nvGrpSpPr>
        <p:grpSpPr bwMode="auto">
          <a:xfrm>
            <a:off x="1116013" y="333375"/>
            <a:ext cx="6913562" cy="4464050"/>
            <a:chOff x="703" y="210"/>
            <a:chExt cx="4355" cy="2812"/>
          </a:xfrm>
        </p:grpSpPr>
        <p:pic>
          <p:nvPicPr>
            <p:cNvPr id="45059" name="Picture 3" descr="1W_0630013X5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210"/>
              <a:ext cx="4355" cy="2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60" name="Rectangle 4"/>
            <p:cNvSpPr>
              <a:spLocks noChangeArrowheads="1"/>
            </p:cNvSpPr>
            <p:nvPr/>
          </p:nvSpPr>
          <p:spPr bwMode="auto">
            <a:xfrm>
              <a:off x="3696" y="2432"/>
              <a:ext cx="1316" cy="590"/>
            </a:xfrm>
            <a:prstGeom prst="rect">
              <a:avLst/>
            </a:prstGeom>
            <a:solidFill>
              <a:srgbClr val="66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3659188"/>
          </a:xfrm>
        </p:spPr>
        <p:txBody>
          <a:bodyPr/>
          <a:lstStyle/>
          <a:p>
            <a:pPr algn="l" eaLnBrk="1" hangingPunct="1"/>
            <a:r>
              <a:rPr lang="zh-CN" altLang="en-US" sz="7200" dirty="0" smtClean="0"/>
              <a:t>那你们知道有游泳哪些危害吗？</a:t>
            </a:r>
          </a:p>
        </p:txBody>
      </p:sp>
      <p:pic>
        <p:nvPicPr>
          <p:cNvPr id="16387" name="图片 4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592581"/>
            <a:ext cx="409575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溺水的急救：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268413"/>
            <a:ext cx="8229600" cy="2908300"/>
          </a:xfrm>
          <a:solidFill>
            <a:srgbClr val="FF66FF"/>
          </a:solidFill>
        </p:spPr>
        <p:txBody>
          <a:bodyPr/>
          <a:lstStyle/>
          <a:p>
            <a:pPr eaLnBrk="1" hangingPunct="1"/>
            <a:r>
              <a:rPr lang="zh-CN" dirty="0" smtClean="0"/>
              <a:t>方法二：</a:t>
            </a:r>
          </a:p>
          <a:p>
            <a:pPr eaLnBrk="1" hangingPunct="1"/>
            <a:r>
              <a:rPr lang="zh-CN" dirty="0" smtClean="0"/>
              <a:t>若没有救护器材，</a:t>
            </a:r>
            <a:r>
              <a:rPr lang="zh-CN" altLang="en-US" dirty="0" smtClean="0"/>
              <a:t>会游泳者</a:t>
            </a:r>
            <a:r>
              <a:rPr lang="zh-CN" dirty="0" smtClean="0"/>
              <a:t>可以入水直接救护。接近溺水者时要转动他的髋部，使其背向自己然后拖运。</a:t>
            </a:r>
          </a:p>
          <a:p>
            <a:pPr eaLnBrk="1" hangingPunct="1"/>
            <a:r>
              <a:rPr lang="zh-CN" dirty="0" smtClean="0"/>
              <a:t>拖运时通常采用侧泳或仰泳拖运法。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s_45b19ff9e2394e7e101d514f867a8a9111414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404813"/>
            <a:ext cx="6840537" cy="453548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259_1804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620713"/>
            <a:ext cx="7138987" cy="43910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9155" name="Picture 3" descr="20070809075204453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39713" y="-85725"/>
            <a:ext cx="9420226" cy="709771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2771" name="Picture 3" descr="11513cc0ff3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3813" y="0"/>
            <a:ext cx="9132888" cy="68262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3795" name="Picture 3" descr="11513d49d51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13" y="46038"/>
            <a:ext cx="9059862" cy="67945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68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260350"/>
            <a:ext cx="8786812" cy="648176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8366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6000" dirty="0" smtClean="0">
                <a:solidFill>
                  <a:srgbClr val="FF0066"/>
                </a:solidFill>
              </a:rPr>
              <a:t>看了那么多关于溺水的小知识，同学们都记住了那些？</a:t>
            </a:r>
          </a:p>
        </p:txBody>
      </p:sp>
      <p:sp>
        <p:nvSpPr>
          <p:cNvPr id="53251" name="Text Box 7"/>
          <p:cNvSpPr txBox="1">
            <a:spLocks noChangeArrowheads="1"/>
          </p:cNvSpPr>
          <p:nvPr/>
        </p:nvSpPr>
        <p:spPr bwMode="auto">
          <a:xfrm>
            <a:off x="-311150" y="1916113"/>
            <a:ext cx="458788" cy="11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4"/>
          <p:cNvSpPr txBox="1">
            <a:spLocks noChangeArrowheads="1"/>
          </p:cNvSpPr>
          <p:nvPr/>
        </p:nvSpPr>
        <p:spPr bwMode="auto">
          <a:xfrm>
            <a:off x="467544" y="1611582"/>
            <a:ext cx="810039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dirty="0"/>
              <a:t>下面请大家欣赏：</a:t>
            </a:r>
          </a:p>
          <a:p>
            <a:pPr eaLnBrk="1" hangingPunct="1"/>
            <a:r>
              <a:rPr lang="zh-CN" altLang="en-US" sz="5400" b="1" dirty="0"/>
              <a:t>小学生防溺水安全教育片</a:t>
            </a:r>
          </a:p>
          <a:p>
            <a:pPr eaLnBrk="1" hangingPunct="1"/>
            <a:endParaRPr lang="zh-CN" altLang="en-US" sz="5400" dirty="0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-814388" y="-300038"/>
            <a:ext cx="860426" cy="358776"/>
          </a:xfrm>
        </p:spPr>
        <p:txBody>
          <a:bodyPr/>
          <a:lstStyle/>
          <a:p>
            <a:pPr eaLnBrk="1" hangingPunct="1"/>
            <a:r>
              <a:rPr lang="zh-CN" altLang="en-US" sz="4000" smtClean="0"/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90600"/>
            <a:ext cx="8229600" cy="5867400"/>
          </a:xfrm>
          <a:solidFill>
            <a:srgbClr val="FF66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800" dirty="0" smtClean="0"/>
              <a:t>   </a:t>
            </a:r>
            <a:r>
              <a:rPr lang="zh-CN" altLang="en-US" sz="2400" dirty="0" smtClean="0"/>
              <a:t>  </a:t>
            </a:r>
            <a:r>
              <a:rPr lang="zh-CN" altLang="en-US" sz="2400" dirty="0" smtClean="0">
                <a:solidFill>
                  <a:srgbClr val="66FF33"/>
                </a:solidFill>
              </a:rPr>
              <a:t> </a:t>
            </a:r>
            <a:r>
              <a:rPr lang="en-US" altLang="zh-CN" sz="2400" b="1" dirty="0" smtClean="0">
                <a:solidFill>
                  <a:srgbClr val="66FF33"/>
                </a:solidFill>
              </a:rPr>
              <a:t>1</a:t>
            </a:r>
            <a:r>
              <a:rPr lang="zh-CN" altLang="en-US" sz="2400" b="1" dirty="0" smtClean="0">
                <a:solidFill>
                  <a:srgbClr val="66FF33"/>
                </a:solidFill>
              </a:rPr>
              <a:t>、对自己负责：</a:t>
            </a:r>
            <a:r>
              <a:rPr lang="zh-CN" altLang="en-US" sz="2400" dirty="0" smtClean="0"/>
              <a:t>树立安全意识，加强自我保护。绝不参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与危险的戏水游泳活动，绝不参与没有家长陪同的游泳活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动，绝不到危险、陌生的河塘游泳，绝不在河塘边垂钓鱼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虾，绝不做危险举动，绝对远离溺水杀手。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 dirty="0" smtClean="0"/>
              <a:t>    </a:t>
            </a:r>
            <a:r>
              <a:rPr lang="zh-CN" altLang="en-US" sz="2000" dirty="0" smtClean="0">
                <a:solidFill>
                  <a:srgbClr val="FF0066"/>
                </a:solidFill>
              </a:rPr>
              <a:t> </a:t>
            </a:r>
            <a:r>
              <a:rPr lang="en-US" altLang="zh-CN" sz="2400" b="1" dirty="0" smtClean="0">
                <a:solidFill>
                  <a:srgbClr val="66FF33"/>
                </a:solidFill>
              </a:rPr>
              <a:t>2</a:t>
            </a:r>
            <a:r>
              <a:rPr lang="zh-CN" altLang="en-US" sz="2400" b="1" dirty="0" smtClean="0">
                <a:solidFill>
                  <a:srgbClr val="66FF33"/>
                </a:solidFill>
              </a:rPr>
              <a:t>、对家人负责：</a:t>
            </a:r>
            <a:r>
              <a:rPr lang="zh-CN" altLang="en-US" sz="2400" dirty="0" smtClean="0"/>
              <a:t>如果游泳，一定要在自己的家长陪护前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提下，到安全的、正规的游泳场所游泳，并要做好相应准备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活动，防止溺水事件的发生。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 dirty="0" smtClean="0"/>
              <a:t>   </a:t>
            </a:r>
            <a:r>
              <a:rPr lang="zh-CN" altLang="en-US" sz="2000" b="1" dirty="0" smtClean="0">
                <a:solidFill>
                  <a:srgbClr val="FF0066"/>
                </a:solidFill>
              </a:rPr>
              <a:t> </a:t>
            </a:r>
            <a:r>
              <a:rPr lang="en-US" altLang="zh-CN" sz="2400" b="1" dirty="0" smtClean="0">
                <a:solidFill>
                  <a:srgbClr val="66FF33"/>
                </a:solidFill>
              </a:rPr>
              <a:t>3</a:t>
            </a:r>
            <a:r>
              <a:rPr lang="zh-CN" altLang="en-US" sz="2400" b="1" dirty="0" smtClean="0">
                <a:solidFill>
                  <a:srgbClr val="66FF33"/>
                </a:solidFill>
              </a:rPr>
              <a:t>、对学校负责：</a:t>
            </a:r>
            <a:r>
              <a:rPr lang="zh-CN" altLang="en-US" sz="2400" dirty="0" smtClean="0"/>
              <a:t>要遵守学校的各项规章制度，不断强化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安全防范意识，以血为鉴，引以为戒。积极参加学校组织的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“珍爱生命，谨防溺水”系列安全教育活动，学会相关的预防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溺水知识，并能将所学的知识运用于实际，掌握溺水自救的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基本知识和技能。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 dirty="0" smtClean="0"/>
              <a:t>  </a:t>
            </a:r>
            <a:r>
              <a:rPr lang="zh-CN" altLang="en-US" sz="2400" dirty="0" smtClean="0">
                <a:solidFill>
                  <a:srgbClr val="FF0066"/>
                </a:solidFill>
              </a:rPr>
              <a:t> </a:t>
            </a:r>
            <a:r>
              <a:rPr lang="zh-CN" altLang="en-US" sz="2400" b="1" dirty="0" smtClean="0">
                <a:solidFill>
                  <a:srgbClr val="FF0066"/>
                </a:solidFill>
              </a:rPr>
              <a:t> </a:t>
            </a:r>
            <a:r>
              <a:rPr lang="en-US" altLang="zh-CN" sz="2400" b="1" dirty="0" smtClean="0">
                <a:solidFill>
                  <a:srgbClr val="66FF33"/>
                </a:solidFill>
              </a:rPr>
              <a:t>4</a:t>
            </a:r>
            <a:r>
              <a:rPr lang="zh-CN" altLang="en-US" sz="2400" b="1" dirty="0" smtClean="0">
                <a:solidFill>
                  <a:srgbClr val="66FF33"/>
                </a:solidFill>
              </a:rPr>
              <a:t>、对他人负责：</a:t>
            </a:r>
            <a:r>
              <a:rPr lang="zh-CN" altLang="en-US" sz="2400" dirty="0" smtClean="0"/>
              <a:t>在加强自我安全意识的同时，要努力做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好说服教育工作，对于那些违反学校纪律，私自外出游泳的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dirty="0" smtClean="0"/>
              <a:t>行为，要坚决抵制、劝阻。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1258888" y="0"/>
            <a:ext cx="68405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6000" dirty="0">
                <a:solidFill>
                  <a:srgbClr val="0000FF"/>
                </a:solidFill>
              </a:rPr>
              <a:t>游    泳     时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type="chart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844675"/>
            <a:ext cx="7731125" cy="4381500"/>
          </a:xfrm>
          <a:noFill/>
        </p:spPr>
      </p:pic>
      <p:sp>
        <p:nvSpPr>
          <p:cNvPr id="174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692696"/>
            <a:ext cx="7632848" cy="1143000"/>
          </a:xfrm>
        </p:spPr>
        <p:txBody>
          <a:bodyPr/>
          <a:lstStyle/>
          <a:p>
            <a:pPr algn="l" eaLnBrk="1" hangingPunct="1"/>
            <a:r>
              <a:rPr lang="en-US" altLang="zh-CN" sz="2800" dirty="0" smtClean="0"/>
              <a:t>     </a:t>
            </a:r>
            <a:r>
              <a:rPr lang="zh-CN" sz="2800" dirty="0" smtClean="0"/>
              <a:t>溺水在所有意外伤害死因中所占的比重，</a:t>
            </a:r>
            <a:r>
              <a:rPr lang="en-US" altLang="zh-CN" sz="2800" dirty="0" smtClean="0"/>
              <a:t>6</a:t>
            </a:r>
            <a:r>
              <a:rPr lang="zh-CN" sz="2800" dirty="0" smtClean="0"/>
              <a:t>年来持续保持在一半以上的水平，趋势有增无减</a:t>
            </a:r>
            <a:r>
              <a:rPr lang="zh-CN" altLang="en-US" sz="2800" dirty="0" smtClean="0"/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188913"/>
            <a:ext cx="5410200" cy="777875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誓        词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628800"/>
            <a:ext cx="8229600" cy="2981325"/>
          </a:xfrm>
          <a:solidFill>
            <a:srgbClr val="FF66FF"/>
          </a:solidFill>
        </p:spPr>
        <p:txBody>
          <a:bodyPr/>
          <a:lstStyle/>
          <a:p>
            <a:pPr eaLnBrk="1" hangingPunct="1"/>
            <a:r>
              <a:rPr lang="zh-CN" altLang="en-US" dirty="0" smtClean="0"/>
              <a:t>绝不私自下河游泳；</a:t>
            </a:r>
          </a:p>
          <a:p>
            <a:pPr eaLnBrk="1" hangingPunct="1"/>
            <a:r>
              <a:rPr lang="zh-CN" altLang="en-US" dirty="0" smtClean="0"/>
              <a:t>绝不擅自与同学结伴游泳；</a:t>
            </a:r>
          </a:p>
          <a:p>
            <a:pPr eaLnBrk="1" hangingPunct="1"/>
            <a:r>
              <a:rPr lang="zh-CN" altLang="en-US" dirty="0" smtClean="0"/>
              <a:t>绝不无家长或老师带领的情况下游泳；</a:t>
            </a:r>
          </a:p>
          <a:p>
            <a:pPr eaLnBrk="1" hangingPunct="1"/>
            <a:r>
              <a:rPr lang="zh-CN" altLang="en-US" dirty="0" smtClean="0"/>
              <a:t>绝不在无安全设施、无救护人员的水域玩耍、游泳。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安全重于泰山</a:t>
            </a:r>
            <a:r>
              <a:rPr lang="en-US" altLang="zh-CN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生命高于一切！</a:t>
            </a:r>
            <a:endParaRPr lang="zh-CN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16832"/>
            <a:ext cx="8075613" cy="2405063"/>
          </a:xfrm>
          <a:solidFill>
            <a:srgbClr val="FF66FF"/>
          </a:solidFill>
        </p:spPr>
        <p:txBody>
          <a:bodyPr/>
          <a:lstStyle/>
          <a:p>
            <a:pPr eaLnBrk="1" hangingPunct="1"/>
            <a:r>
              <a:rPr lang="zh-CN" altLang="en-US" dirty="0" smtClean="0"/>
              <a:t>万家平安是我们共同的心愿</a:t>
            </a:r>
            <a:r>
              <a:rPr lang="en-US" altLang="zh-CN" dirty="0" smtClean="0"/>
              <a:t>!</a:t>
            </a:r>
          </a:p>
          <a:p>
            <a:pPr eaLnBrk="1" hangingPunct="1"/>
            <a:r>
              <a:rPr lang="zh-CN" altLang="en-US" dirty="0" smtClean="0"/>
              <a:t>让平安的种子播撒进自己的心田</a:t>
            </a:r>
            <a:r>
              <a:rPr lang="en-US" altLang="zh-CN" dirty="0" smtClean="0"/>
              <a:t>!</a:t>
            </a:r>
          </a:p>
          <a:p>
            <a:pPr eaLnBrk="1" hangingPunct="1"/>
            <a:r>
              <a:rPr lang="zh-CN" altLang="en-US" dirty="0" smtClean="0"/>
              <a:t>让欢乐和幸福永远围绕在我们身边</a:t>
            </a:r>
            <a:r>
              <a:rPr lang="en-US" altLang="zh-CN" dirty="0" smtClean="0"/>
              <a:t>!</a:t>
            </a:r>
          </a:p>
          <a:p>
            <a:pPr eaLnBrk="1" hangingPunct="1"/>
            <a:r>
              <a:rPr lang="zh-CN" altLang="en-US" dirty="0" smtClean="0"/>
              <a:t>让平安伴随我们大家健康成长</a:t>
            </a:r>
            <a:r>
              <a:rPr lang="en-US" altLang="zh-CN" dirty="0" smtClean="0"/>
              <a:t>! </a:t>
            </a:r>
            <a:endParaRPr lang="zh-CN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0"/>
            <a:ext cx="7793037" cy="5327650"/>
          </a:xfrm>
          <a:noFill/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79388" y="5473700"/>
            <a:ext cx="89265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rgbClr val="0000FF"/>
                </a:solidFill>
              </a:rPr>
              <a:t>看了这些信息，大家发现了什么？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惨剧给我们的启示：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5536" y="2276872"/>
            <a:ext cx="8218487" cy="345638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66"/>
                </a:solidFill>
              </a:rPr>
              <a:t>6</a:t>
            </a:r>
            <a:r>
              <a:rPr lang="zh-CN" sz="2400" b="1" dirty="0" smtClean="0">
                <a:solidFill>
                  <a:srgbClr val="FF0066"/>
                </a:solidFill>
              </a:rPr>
              <a:t>月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21</a:t>
            </a:r>
            <a:r>
              <a:rPr lang="zh-CN" sz="2400" b="1" dirty="0" smtClean="0">
                <a:solidFill>
                  <a:srgbClr val="FF0066"/>
                </a:solidFill>
              </a:rPr>
              <a:t>日，陕西省紫阳县发生一起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5</a:t>
            </a:r>
            <a:r>
              <a:rPr lang="zh-CN" sz="2400" b="1" dirty="0" smtClean="0">
                <a:solidFill>
                  <a:srgbClr val="FF0066"/>
                </a:solidFill>
              </a:rPr>
              <a:t>名女学生溺水死亡事故。在死亡的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5</a:t>
            </a:r>
            <a:r>
              <a:rPr lang="zh-CN" sz="2400" b="1" dirty="0" smtClean="0">
                <a:solidFill>
                  <a:srgbClr val="FF0066"/>
                </a:solidFill>
              </a:rPr>
              <a:t>名学生中，最大的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14</a:t>
            </a:r>
            <a:r>
              <a:rPr lang="zh-CN" sz="2400" b="1" dirty="0" smtClean="0">
                <a:solidFill>
                  <a:srgbClr val="FF0066"/>
                </a:solidFill>
              </a:rPr>
              <a:t>岁，最小的只有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7</a:t>
            </a:r>
            <a:r>
              <a:rPr lang="zh-CN" sz="2400" b="1" dirty="0" smtClean="0">
                <a:solidFill>
                  <a:srgbClr val="FF0066"/>
                </a:solidFill>
              </a:rPr>
              <a:t>岁。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66"/>
                </a:solidFill>
              </a:rPr>
              <a:t>6</a:t>
            </a:r>
            <a:r>
              <a:rPr lang="zh-CN" sz="2400" b="1" dirty="0" smtClean="0">
                <a:solidFill>
                  <a:srgbClr val="FF0066"/>
                </a:solidFill>
              </a:rPr>
              <a:t>月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25</a:t>
            </a:r>
            <a:r>
              <a:rPr lang="zh-CN" sz="2400" b="1" dirty="0" smtClean="0">
                <a:solidFill>
                  <a:srgbClr val="FF0066"/>
                </a:solidFill>
              </a:rPr>
              <a:t>日，福建省福安市的三名小学生在溪畔游泳时溺水身亡。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66"/>
                </a:solidFill>
              </a:rPr>
              <a:t>6</a:t>
            </a:r>
            <a:r>
              <a:rPr lang="zh-CN" sz="2400" b="1" dirty="0" smtClean="0">
                <a:solidFill>
                  <a:srgbClr val="FF0066"/>
                </a:solidFill>
              </a:rPr>
              <a:t>月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29</a:t>
            </a:r>
            <a:r>
              <a:rPr lang="zh-CN" sz="2400" b="1" dirty="0" smtClean="0">
                <a:solidFill>
                  <a:srgbClr val="FF0066"/>
                </a:solidFill>
              </a:rPr>
              <a:t>日，四川省达州市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3</a:t>
            </a:r>
            <a:r>
              <a:rPr lang="zh-CN" sz="2400" b="1" dirty="0" smtClean="0">
                <a:solidFill>
                  <a:srgbClr val="FF0066"/>
                </a:solidFill>
              </a:rPr>
              <a:t>名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10</a:t>
            </a:r>
            <a:r>
              <a:rPr lang="zh-CN" sz="2400" b="1" dirty="0" smtClean="0">
                <a:solidFill>
                  <a:srgbClr val="FF0066"/>
                </a:solidFill>
              </a:rPr>
              <a:t>岁左右的女学生在水塘玩耍时溺水身亡。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66"/>
                </a:solidFill>
              </a:rPr>
              <a:t>7</a:t>
            </a:r>
            <a:r>
              <a:rPr lang="zh-CN" sz="2400" b="1" dirty="0" smtClean="0">
                <a:solidFill>
                  <a:srgbClr val="FF0066"/>
                </a:solidFill>
              </a:rPr>
              <a:t>月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1</a:t>
            </a:r>
            <a:r>
              <a:rPr lang="zh-CN" sz="2400" b="1" dirty="0" smtClean="0">
                <a:solidFill>
                  <a:srgbClr val="FF0066"/>
                </a:solidFill>
              </a:rPr>
              <a:t>日，河南省商都市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3</a:t>
            </a:r>
            <a:r>
              <a:rPr lang="zh-CN" sz="2400" b="1" dirty="0" smtClean="0">
                <a:solidFill>
                  <a:srgbClr val="FF0066"/>
                </a:solidFill>
              </a:rPr>
              <a:t>名女学生在水库游泳时溺水身亡。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66"/>
                </a:solidFill>
              </a:rPr>
              <a:t>7</a:t>
            </a:r>
            <a:r>
              <a:rPr lang="zh-CN" sz="2400" b="1" dirty="0" smtClean="0">
                <a:solidFill>
                  <a:srgbClr val="FF0066"/>
                </a:solidFill>
              </a:rPr>
              <a:t>月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4</a:t>
            </a:r>
            <a:r>
              <a:rPr lang="zh-CN" sz="2400" b="1" dirty="0" smtClean="0">
                <a:solidFill>
                  <a:srgbClr val="FF0066"/>
                </a:solidFill>
              </a:rPr>
              <a:t>日，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4</a:t>
            </a:r>
            <a:r>
              <a:rPr lang="zh-CN" sz="2400" b="1" dirty="0" smtClean="0">
                <a:solidFill>
                  <a:srgbClr val="FF0066"/>
                </a:solidFill>
              </a:rPr>
              <a:t>名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16</a:t>
            </a:r>
            <a:r>
              <a:rPr lang="zh-CN" sz="2400" b="1" dirty="0" smtClean="0">
                <a:solidFill>
                  <a:srgbClr val="FF0066"/>
                </a:solidFill>
              </a:rPr>
              <a:t>岁左右的初中生在吉林省松花江游泳，</a:t>
            </a:r>
            <a:r>
              <a:rPr lang="en-US" altLang="zh-CN" sz="2400" b="1" dirty="0" smtClean="0">
                <a:solidFill>
                  <a:srgbClr val="FF0066"/>
                </a:solidFill>
              </a:rPr>
              <a:t>3</a:t>
            </a:r>
            <a:r>
              <a:rPr lang="zh-CN" sz="2400" b="1" dirty="0" smtClean="0">
                <a:solidFill>
                  <a:srgbClr val="FF0066"/>
                </a:solidFill>
              </a:rPr>
              <a:t>人溺水身亡，一人生还。</a:t>
            </a:r>
            <a:endParaRPr lang="zh-CN" altLang="en-US" sz="2400" b="1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800" smtClean="0"/>
              <a:t>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592138" y="7699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0484" name="Text Box 10"/>
          <p:cNvSpPr>
            <a:spLocks noGrp="1" noChangeArrowheads="1"/>
          </p:cNvSpPr>
          <p:nvPr>
            <p:ph type="title"/>
          </p:nvPr>
        </p:nvSpPr>
        <p:spPr>
          <a:xfrm>
            <a:off x="323850" y="3141663"/>
            <a:ext cx="8289925" cy="782637"/>
          </a:xfrm>
        </p:spPr>
        <p:txBody>
          <a:bodyPr/>
          <a:lstStyle/>
          <a:p>
            <a:pPr algn="l" eaLnBrk="1" hangingPunct="1"/>
            <a:r>
              <a:rPr lang="en-US" altLang="zh-CN" sz="2800" dirty="0" smtClean="0"/>
              <a:t>                                 </a:t>
            </a:r>
            <a:br>
              <a:rPr lang="en-US" altLang="zh-CN" sz="2800" dirty="0" smtClean="0"/>
            </a:br>
            <a:r>
              <a:rPr lang="en-US" altLang="zh-CN" sz="2800" dirty="0" smtClean="0"/>
              <a:t> </a:t>
            </a:r>
            <a:r>
              <a:rPr lang="zh-CN" altLang="en-US" sz="4000" dirty="0" smtClean="0">
                <a:solidFill>
                  <a:srgbClr val="0000FF"/>
                </a:solidFill>
              </a:rPr>
              <a:t>这是发生在最近的事情：</a:t>
            </a:r>
            <a:r>
              <a:rPr lang="en-US" altLang="zh-CN" sz="4000" dirty="0" smtClean="0">
                <a:solidFill>
                  <a:srgbClr val="0000FF"/>
                </a:solidFill>
              </a:rPr>
              <a:t>2013</a:t>
            </a:r>
            <a:r>
              <a:rPr lang="zh-CN" altLang="en-US" sz="4000" dirty="0" smtClean="0">
                <a:solidFill>
                  <a:srgbClr val="0000FF"/>
                </a:solidFill>
              </a:rPr>
              <a:t>年</a:t>
            </a:r>
            <a:r>
              <a:rPr lang="en-US" altLang="zh-CN" sz="4000" dirty="0" smtClean="0">
                <a:solidFill>
                  <a:srgbClr val="0000FF"/>
                </a:solidFill>
              </a:rPr>
              <a:t>5</a:t>
            </a:r>
            <a:r>
              <a:rPr lang="zh-CN" altLang="en-US" sz="4000" dirty="0" smtClean="0">
                <a:solidFill>
                  <a:srgbClr val="0000FF"/>
                </a:solidFill>
              </a:rPr>
              <a:t>月</a:t>
            </a:r>
            <a:r>
              <a:rPr lang="en-US" altLang="zh-CN" sz="4000" dirty="0" smtClean="0">
                <a:solidFill>
                  <a:srgbClr val="0000FF"/>
                </a:solidFill>
              </a:rPr>
              <a:t>20</a:t>
            </a:r>
            <a:r>
              <a:rPr lang="zh-CN" altLang="en-US" sz="4000" dirty="0" smtClean="0">
                <a:solidFill>
                  <a:srgbClr val="0000FF"/>
                </a:solidFill>
              </a:rPr>
              <a:t>日晚，</a:t>
            </a:r>
            <a:r>
              <a:rPr lang="en-US" altLang="zh-CN" sz="4000" dirty="0" smtClean="0">
                <a:solidFill>
                  <a:srgbClr val="0000FF"/>
                </a:solidFill>
              </a:rPr>
              <a:t>2</a:t>
            </a:r>
            <a:r>
              <a:rPr lang="zh-CN" altLang="en-US" sz="4000" dirty="0" smtClean="0">
                <a:solidFill>
                  <a:srgbClr val="0000FF"/>
                </a:solidFill>
              </a:rPr>
              <a:t>名四川籍游客在北海市“银滩</a:t>
            </a:r>
            <a:r>
              <a:rPr lang="en-US" altLang="zh-CN" sz="4000" dirty="0" smtClean="0">
                <a:solidFill>
                  <a:srgbClr val="0000FF"/>
                </a:solidFill>
              </a:rPr>
              <a:t>1</a:t>
            </a:r>
            <a:r>
              <a:rPr lang="zh-CN" altLang="en-US" sz="4000" dirty="0" smtClean="0">
                <a:solidFill>
                  <a:srgbClr val="0000FF"/>
                </a:solidFill>
              </a:rPr>
              <a:t>号”附近海滩游泳时被海浪卷走。事发后，广西海警第一支队和海上搜救中心立即展开搜救。最终</a:t>
            </a:r>
            <a:r>
              <a:rPr lang="en-US" altLang="zh-CN" sz="4000" dirty="0" smtClean="0">
                <a:solidFill>
                  <a:srgbClr val="0000FF"/>
                </a:solidFill>
              </a:rPr>
              <a:t>1</a:t>
            </a:r>
            <a:r>
              <a:rPr lang="zh-CN" altLang="en-US" sz="4000" dirty="0" smtClean="0">
                <a:solidFill>
                  <a:srgbClr val="0000FF"/>
                </a:solidFill>
              </a:rPr>
              <a:t>人获救，</a:t>
            </a:r>
            <a:r>
              <a:rPr lang="en-US" altLang="zh-CN" sz="4000" dirty="0" smtClean="0">
                <a:solidFill>
                  <a:srgbClr val="0000FF"/>
                </a:solidFill>
              </a:rPr>
              <a:t>1</a:t>
            </a:r>
            <a:r>
              <a:rPr lang="zh-CN" altLang="en-US" sz="4000" dirty="0" smtClean="0">
                <a:solidFill>
                  <a:srgbClr val="0000FF"/>
                </a:solidFill>
              </a:rPr>
              <a:t>人失踪。</a:t>
            </a:r>
            <a:br>
              <a:rPr lang="zh-CN" altLang="en-US" sz="4000" dirty="0" smtClean="0">
                <a:solidFill>
                  <a:srgbClr val="0000FF"/>
                </a:solidFill>
              </a:rPr>
            </a:br>
            <a:r>
              <a:rPr lang="zh-CN" altLang="en-US" sz="2800" dirty="0" smtClean="0">
                <a:solidFill>
                  <a:srgbClr val="0000FF"/>
                </a:solidFill>
              </a:rPr>
              <a:t/>
            </a:r>
            <a:br>
              <a:rPr lang="zh-CN" altLang="en-US" sz="2800" dirty="0" smtClean="0">
                <a:solidFill>
                  <a:srgbClr val="0000FF"/>
                </a:solidFill>
              </a:rPr>
            </a:br>
            <a:r>
              <a:rPr lang="zh-CN" altLang="en-US" sz="2800" dirty="0" smtClean="0"/>
              <a:t>  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144000" cy="3645024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500" dirty="0" smtClean="0"/>
              <a:t>                                              </a:t>
            </a:r>
            <a:r>
              <a:rPr lang="zh-CN" altLang="en-US" sz="2800" dirty="0" smtClean="0">
                <a:solidFill>
                  <a:srgbClr val="0033CC"/>
                </a:solidFill>
              </a:rPr>
              <a:t>当天</a:t>
            </a:r>
            <a:r>
              <a:rPr lang="en-US" altLang="zh-CN" sz="2800" dirty="0" smtClean="0">
                <a:solidFill>
                  <a:srgbClr val="0033CC"/>
                </a:solidFill>
              </a:rPr>
              <a:t>19</a:t>
            </a:r>
            <a:r>
              <a:rPr lang="zh-CN" altLang="en-US" sz="2800" dirty="0" smtClean="0">
                <a:solidFill>
                  <a:srgbClr val="0033CC"/>
                </a:solidFill>
              </a:rPr>
              <a:t>时许，阮先生参加完朋友的生日聚会后，便陪同朋友的家人李先生和周女士在北海市银滩</a:t>
            </a:r>
            <a:r>
              <a:rPr lang="en-US" altLang="zh-CN" sz="2800" dirty="0" smtClean="0">
                <a:solidFill>
                  <a:srgbClr val="0033CC"/>
                </a:solidFill>
              </a:rPr>
              <a:t>1</a:t>
            </a:r>
            <a:r>
              <a:rPr lang="zh-CN" altLang="en-US" sz="2800" dirty="0" smtClean="0">
                <a:solidFill>
                  <a:srgbClr val="0033CC"/>
                </a:solidFill>
              </a:rPr>
              <a:t>号附近海滩游泳。就在大家玩得开心之时，突如其来的一个大浪将李先生和周女士卷入海中。惊慌失措的阮先生返回岸边，在搜寻不到</a:t>
            </a:r>
            <a:r>
              <a:rPr lang="en-US" altLang="zh-CN" sz="2800" dirty="0" smtClean="0">
                <a:solidFill>
                  <a:srgbClr val="0033CC"/>
                </a:solidFill>
              </a:rPr>
              <a:t>2</a:t>
            </a:r>
            <a:r>
              <a:rPr lang="zh-CN" altLang="en-US" sz="2800" dirty="0" smtClean="0">
                <a:solidFill>
                  <a:srgbClr val="0033CC"/>
                </a:solidFill>
              </a:rPr>
              <a:t>人踪影后，立即向“</a:t>
            </a:r>
            <a:r>
              <a:rPr lang="en-US" altLang="zh-CN" sz="2800" dirty="0" smtClean="0">
                <a:solidFill>
                  <a:srgbClr val="0033CC"/>
                </a:solidFill>
              </a:rPr>
              <a:t>110”</a:t>
            </a:r>
            <a:r>
              <a:rPr lang="zh-CN" altLang="en-US" sz="2800" dirty="0" smtClean="0">
                <a:solidFill>
                  <a:srgbClr val="0033CC"/>
                </a:solidFill>
              </a:rPr>
              <a:t>报警求助。</a:t>
            </a:r>
            <a:r>
              <a:rPr lang="en-US" altLang="zh-CN" sz="2800" dirty="0" smtClean="0">
                <a:solidFill>
                  <a:srgbClr val="0033CC"/>
                </a:solidFill>
              </a:rPr>
              <a:t>20</a:t>
            </a:r>
            <a:r>
              <a:rPr lang="zh-CN" altLang="en-US" sz="2800" dirty="0" smtClean="0">
                <a:solidFill>
                  <a:srgbClr val="0033CC"/>
                </a:solidFill>
              </a:rPr>
              <a:t>时许，海警</a:t>
            </a:r>
            <a:r>
              <a:rPr lang="en-US" altLang="zh-CN" sz="2800" dirty="0" smtClean="0">
                <a:solidFill>
                  <a:srgbClr val="0033CC"/>
                </a:solidFill>
              </a:rPr>
              <a:t>45018</a:t>
            </a:r>
            <a:r>
              <a:rPr lang="zh-CN" altLang="en-US" sz="2800" dirty="0" smtClean="0">
                <a:solidFill>
                  <a:srgbClr val="0033CC"/>
                </a:solidFill>
              </a:rPr>
              <a:t>艇接警后赶到事发海域，与海事部门船只一同展开搜救。“当时天很黑，涌浪也很大，为尽快找到失踪人员，我们立即采取‘</a:t>
            </a:r>
            <a:r>
              <a:rPr lang="en-US" altLang="zh-CN" sz="2800" dirty="0" smtClean="0">
                <a:solidFill>
                  <a:srgbClr val="0033CC"/>
                </a:solidFill>
              </a:rPr>
              <a:t>s’</a:t>
            </a:r>
            <a:r>
              <a:rPr lang="zh-CN" altLang="en-US" sz="2800" dirty="0" smtClean="0">
                <a:solidFill>
                  <a:srgbClr val="0033CC"/>
                </a:solidFill>
              </a:rPr>
              <a:t>型航线进行搜索，不断扩大视线范围。”带队出警的海警一大队杨再林教导员介绍。</a:t>
            </a:r>
            <a:br>
              <a:rPr lang="zh-CN" altLang="en-US" sz="2800" dirty="0" smtClean="0">
                <a:solidFill>
                  <a:srgbClr val="0033CC"/>
                </a:solidFill>
              </a:rPr>
            </a:br>
            <a:r>
              <a:rPr lang="zh-CN" altLang="en-US" sz="2800" dirty="0" smtClean="0">
                <a:solidFill>
                  <a:srgbClr val="0033CC"/>
                </a:solidFill>
              </a:rPr>
              <a:t/>
            </a:r>
            <a:br>
              <a:rPr lang="zh-CN" altLang="en-US" sz="2800" dirty="0" smtClean="0">
                <a:solidFill>
                  <a:srgbClr val="0033CC"/>
                </a:solidFill>
              </a:rPr>
            </a:br>
            <a:r>
              <a:rPr lang="zh-CN" altLang="en-US" sz="500" dirty="0" smtClean="0"/>
              <a:t>   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144000" cy="4005064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zh-CN" altLang="en-US" sz="600" dirty="0" smtClean="0"/>
              <a:t>“                                         </a:t>
            </a:r>
            <a:r>
              <a:rPr lang="zh-CN" altLang="en-US" sz="2800" dirty="0" smtClean="0">
                <a:solidFill>
                  <a:srgbClr val="0033CC"/>
                </a:solidFill>
              </a:rPr>
              <a:t>救命呀！快来救我！”</a:t>
            </a:r>
            <a:r>
              <a:rPr lang="en-US" altLang="zh-CN" sz="2800" dirty="0" smtClean="0">
                <a:solidFill>
                  <a:srgbClr val="0033CC"/>
                </a:solidFill>
              </a:rPr>
              <a:t>21</a:t>
            </a:r>
            <a:r>
              <a:rPr lang="zh-CN" altLang="en-US" sz="2800" dirty="0" smtClean="0">
                <a:solidFill>
                  <a:srgbClr val="0033CC"/>
                </a:solidFill>
              </a:rPr>
              <a:t>时许，海警官兵在搜寻过程中听到微弱的呼救声，并循声前往将飘在海面上的周女士救上摩托艇。“不知道飘了多久，人被海水呛得不行，逐渐感觉体力不支时，隐约看见了闪烁的警灯，我就大声呼救</a:t>
            </a:r>
            <a:r>
              <a:rPr lang="en-US" altLang="zh-CN" sz="2800" dirty="0" smtClean="0">
                <a:solidFill>
                  <a:srgbClr val="0033CC"/>
                </a:solidFill>
              </a:rPr>
              <a:t>……”</a:t>
            </a:r>
            <a:r>
              <a:rPr lang="zh-CN" altLang="en-US" sz="2800" dirty="0" smtClean="0">
                <a:solidFill>
                  <a:srgbClr val="0033CC"/>
                </a:solidFill>
              </a:rPr>
              <a:t>周女士回忆起当时的情景，心有余悸。被救上海警摩托艇后，周女士剧烈地咳嗽一阵便陷入休克。海警官兵一面脱下军装为她保暖，一面联系“</a:t>
            </a:r>
            <a:r>
              <a:rPr lang="en-US" altLang="zh-CN" sz="2800" dirty="0" smtClean="0">
                <a:solidFill>
                  <a:srgbClr val="0033CC"/>
                </a:solidFill>
              </a:rPr>
              <a:t>120”</a:t>
            </a:r>
            <a:r>
              <a:rPr lang="zh-CN" altLang="en-US" sz="2800" dirty="0" smtClean="0">
                <a:solidFill>
                  <a:srgbClr val="0033CC"/>
                </a:solidFill>
              </a:rPr>
              <a:t>救护车，火速朝北海国际码头返回。</a:t>
            </a:r>
            <a:r>
              <a:rPr lang="en-US" altLang="zh-CN" sz="2800" dirty="0" smtClean="0">
                <a:solidFill>
                  <a:srgbClr val="0033CC"/>
                </a:solidFill>
              </a:rPr>
              <a:t>21</a:t>
            </a:r>
            <a:r>
              <a:rPr lang="zh-CN" altLang="en-US" sz="2800" dirty="0" smtClean="0">
                <a:solidFill>
                  <a:srgbClr val="0033CC"/>
                </a:solidFill>
              </a:rPr>
              <a:t>时</a:t>
            </a:r>
            <a:r>
              <a:rPr lang="en-US" altLang="zh-CN" sz="2800" dirty="0" smtClean="0">
                <a:solidFill>
                  <a:srgbClr val="0033CC"/>
                </a:solidFill>
              </a:rPr>
              <a:t>40</a:t>
            </a:r>
            <a:r>
              <a:rPr lang="zh-CN" altLang="en-US" sz="2800" dirty="0" smtClean="0">
                <a:solidFill>
                  <a:srgbClr val="0033CC"/>
                </a:solidFill>
              </a:rPr>
              <a:t>许，海警官兵用担架将周女士送上“</a:t>
            </a:r>
            <a:r>
              <a:rPr lang="en-US" altLang="zh-CN" sz="2800" dirty="0" smtClean="0">
                <a:solidFill>
                  <a:srgbClr val="0033CC"/>
                </a:solidFill>
              </a:rPr>
              <a:t>120”</a:t>
            </a:r>
            <a:r>
              <a:rPr lang="zh-CN" altLang="en-US" sz="2800" dirty="0" smtClean="0">
                <a:solidFill>
                  <a:srgbClr val="0033CC"/>
                </a:solidFill>
              </a:rPr>
              <a:t>救护车后，又马不停蹄地赶往事发海域继续搜救。周女士经抢救已无大碍。截止现在，李先生仍没有下落</a:t>
            </a:r>
            <a:br>
              <a:rPr lang="zh-CN" altLang="en-US" sz="2800" dirty="0" smtClean="0">
                <a:solidFill>
                  <a:srgbClr val="0033CC"/>
                </a:solidFill>
              </a:rPr>
            </a:br>
            <a:endParaRPr lang="zh-CN" altLang="en-US" sz="2800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zh-CN" alt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157255437</TotalTime>
  <Pages>0</Pages>
  <Words>957</Words>
  <Characters>0</Characters>
  <Application>Microsoft Office PowerPoint</Application>
  <DocSecurity>0</DocSecurity>
  <PresentationFormat>全屏显示(4:3)</PresentationFormat>
  <Lines>0</Lines>
  <Paragraphs>78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1" baseType="lpstr">
      <vt:lpstr>方正胖娃简体</vt:lpstr>
      <vt:lpstr>汉仪大宋简</vt:lpstr>
      <vt:lpstr>楷体_GB2312</vt:lpstr>
      <vt:lpstr>迷你简秀英</vt:lpstr>
      <vt:lpstr>宋体</vt:lpstr>
      <vt:lpstr>Arial</vt:lpstr>
      <vt:lpstr>Calibri</vt:lpstr>
      <vt:lpstr>Wingdings</vt:lpstr>
      <vt:lpstr>Wingdings 2</vt:lpstr>
      <vt:lpstr>第一PPT模板网-WWW.1PPT.COM</vt:lpstr>
      <vt:lpstr>珍爱生命,谨防溺水 -----防溺水安全教育主题班会</vt:lpstr>
      <vt:lpstr>PowerPoint 演示文稿</vt:lpstr>
      <vt:lpstr>那你们知道有游泳哪些危害吗？</vt:lpstr>
      <vt:lpstr>     溺水在所有意外伤害死因中所占的比重，6年来持续保持在一半以上的水平，趋势有增无减。</vt:lpstr>
      <vt:lpstr>PowerPoint 演示文稿</vt:lpstr>
      <vt:lpstr>惨剧给我们的启示：</vt:lpstr>
      <vt:lpstr>                                   这是发生在最近的事情：2013年5月20日晚，2名四川籍游客在北海市“银滩1号”附近海滩游泳时被海浪卷走。事发后，广西海警第一支队和海上搜救中心立即展开搜救。最终1人获救，1人失踪。    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游泳要严格遵守“四不”</vt:lpstr>
      <vt:lpstr>溺水原因主要有以下几种</vt:lpstr>
      <vt:lpstr>如何预防游泳时下肢抽筋：</vt:lpstr>
      <vt:lpstr>PowerPoint 演示文稿</vt:lpstr>
      <vt:lpstr>PowerPoint 演示文稿</vt:lpstr>
      <vt:lpstr>游泳时耳朵进水怎么办？</vt:lpstr>
      <vt:lpstr>游泳时耳朵进水怎么办？</vt:lpstr>
      <vt:lpstr>单  足  跳  跃  法</vt:lpstr>
      <vt:lpstr>溺水的急救</vt:lpstr>
      <vt:lpstr>PowerPoint 演示文稿</vt:lpstr>
      <vt:lpstr>PowerPoint 演示文稿</vt:lpstr>
      <vt:lpstr>溺水的急救：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誓        词</vt:lpstr>
      <vt:lpstr>安全重于泰山,生命高于一切！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down5g</cp:lastModifiedBy>
  <cp:revision>2</cp:revision>
  <cp:lastPrinted>1899-12-30T00:00:00Z</cp:lastPrinted>
  <dcterms:created xsi:type="dcterms:W3CDTF">2009-05-11T15:13:50Z</dcterms:created>
  <dcterms:modified xsi:type="dcterms:W3CDTF">2021-05-14T10:15:10Z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2052-6.4.0.1931</vt:lpwstr>
  </property>
</Properties>
</file>