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61" r:id="rId5"/>
    <p:sldId id="275" r:id="rId6"/>
    <p:sldId id="263" r:id="rId7"/>
    <p:sldId id="295" r:id="rId8"/>
    <p:sldId id="296" r:id="rId9"/>
    <p:sldId id="297" r:id="rId10"/>
    <p:sldId id="298" r:id="rId11"/>
    <p:sldId id="299" r:id="rId12"/>
    <p:sldId id="300" r:id="rId13"/>
    <p:sldId id="277" r:id="rId14"/>
    <p:sldId id="293" r:id="rId15"/>
    <p:sldId id="301" r:id="rId16"/>
    <p:sldId id="276" r:id="rId17"/>
    <p:sldId id="270" r:id="rId18"/>
    <p:sldId id="271" r:id="rId19"/>
    <p:sldId id="272" r:id="rId20"/>
    <p:sldId id="288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660033"/>
    <a:srgbClr val="79F7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3" d="100"/>
          <a:sy n="93" d="100"/>
        </p:scale>
        <p:origin x="-72" y="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89DAE-67FD-4239-8C6D-BFBDC64AC0FE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D3640-61F5-4666-9823-974E9C2D27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DB121-96E2-49CC-8B17-A86D611556FF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9F8C6-80A1-4337-B04B-2CE7B0C810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68778-A982-42C4-BA03-066951358A98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5D73-F02D-46CD-9409-20AB605F89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870485-2E2C-45DE-ABCE-DA90A30DBE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09C2527-DDEF-4CC4-83CF-D887D9546EC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C2795C-CFDE-43D4-9626-78CC55D12F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D75E405-DEF5-4443-8AAC-BC444A67B7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8E0E2F-B9FF-4B6F-A5B1-FF5CD6F471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F95257-8C87-42BE-8F44-7D026D8C32E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B062DF-F7F4-4753-AEE9-779361D168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C76B603-EEC7-4FC4-B6DC-473E89940E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FCAD8-D21F-482A-85F8-37DB3535448A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64324-1096-470A-AFAD-A066222D8E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0386AC-1964-48EF-B637-FC5BD9FEB4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077F89-B022-453D-B8E6-534F0AA8A9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07028DD-DBFC-4CCE-AAF4-4EACFA57F9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CE6BE7E8-BB55-4910-B2D7-3A03CED4B0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F45EE584-33A6-4320-93FE-EAF6A58BBA7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6F8AAB9A-D78C-49F5-BFC2-7FCE0039FF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700002BC-654B-4977-B2C3-6FC7F35F70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A7E8BF99-BE17-482B-A059-CA30CB497B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B8F84F6D-474D-4DCD-94D2-A376BF64A2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72661D81-1ABB-42D1-83FF-8561AA33E3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72ABB-2E69-4CC4-BB2F-17FF690417E3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E55CA-355C-41C6-82BF-215EF147C8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378323DF-968C-4306-8FE1-AD926A89CB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33CCEEF0-0FE1-4FDB-B661-AC55712287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FBDF4875-F739-47F5-AD60-23AD9FCD8F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/>
            </a:lvl1pPr>
          </a:lstStyle>
          <a:p>
            <a:pPr>
              <a:defRPr/>
            </a:pPr>
            <a:fld id="{829E5508-961A-4A7F-A714-EAD815FE00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3E1A6-8E0B-4E11-988C-69B5BD24EB31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98564-AA26-4B2A-8004-4C2343A40E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705AC-745A-47B6-B2B2-9F483DF6F693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1A5-4087-4EA8-84F0-62C6406AA0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E2EAB-C76A-4D10-8F2C-399E8C32AA63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1A414-C04C-4DD5-AFC6-FBB0277C38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639A8-C8CB-4CDD-87BB-E079A0332B6B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F9373-AC9E-4A74-B67C-280596BDFE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1F04F-F27F-4CFF-96E4-9E22ABDDFBC6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A7239-04EB-448C-A4DD-368689C87B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6FAD-C1DB-4515-9D24-4EFDFDA0DAEE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FFCA-A9BC-4B76-9E93-2656B618E8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C31E743-7114-475A-9589-1BE16D9FFAB0}" type="datetimeFigureOut">
              <a:rPr lang="zh-CN" altLang="en-US"/>
              <a:pPr>
                <a:defRPr/>
              </a:pPr>
              <a:t>2016-09-26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98A6124-5E6F-422F-8103-97AF59815C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AD6A71-9602-4F78-BDDA-3C7166C73C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39B0C4-098C-4237-9FCD-71B0B043C8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advClick="0" advTm="1500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7890" name="图片 3"/>
          <p:cNvPicPr>
            <a:picLocks noChangeAspect="1"/>
          </p:cNvPicPr>
          <p:nvPr/>
        </p:nvPicPr>
        <p:blipFill>
          <a:blip r:embed="rId2"/>
          <a:srcRect b="5547"/>
          <a:stretch>
            <a:fillRect/>
          </a:stretch>
        </p:blipFill>
        <p:spPr bwMode="auto">
          <a:xfrm>
            <a:off x="6350" y="0"/>
            <a:ext cx="9144000" cy="625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331913" y="836613"/>
            <a:ext cx="7272337" cy="1152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893" name="TextBox 2"/>
          <p:cNvSpPr txBox="1">
            <a:spLocks noChangeArrowheads="1"/>
          </p:cNvSpPr>
          <p:nvPr/>
        </p:nvSpPr>
        <p:spPr bwMode="auto">
          <a:xfrm>
            <a:off x="1258888" y="908050"/>
            <a:ext cx="75612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华文新魏"/>
                <a:ea typeface="华文新魏"/>
                <a:cs typeface="华文新魏"/>
              </a:rPr>
              <a:t>博学、拼搏、博爱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矩形 1"/>
          <p:cNvSpPr>
            <a:spLocks noChangeArrowheads="1"/>
          </p:cNvSpPr>
          <p:nvPr/>
        </p:nvSpPr>
        <p:spPr bwMode="auto">
          <a:xfrm>
            <a:off x="0" y="33338"/>
            <a:ext cx="9144000" cy="673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</a:rPr>
              <a:t>       学鲁滨逊“伐木造船”时，我并没想到五年后</a:t>
            </a:r>
            <a:r>
              <a:rPr lang="zh-CN" altLang="en-US" sz="3600" b="1">
                <a:solidFill>
                  <a:srgbClr val="FF0000"/>
                </a:solidFill>
              </a:rPr>
              <a:t>大学的</a:t>
            </a:r>
            <a:r>
              <a:rPr lang="zh-CN" altLang="en-US" sz="3600" b="1">
                <a:solidFill>
                  <a:srgbClr val="000000"/>
                </a:solidFill>
              </a:rPr>
              <a:t>泛读课上会要求我们读这本书，而</a:t>
            </a:r>
            <a:r>
              <a:rPr lang="zh-CN" altLang="en-US" sz="3600" b="1">
                <a:solidFill>
                  <a:srgbClr val="FF0000"/>
                </a:solidFill>
              </a:rPr>
              <a:t>初三暑假</a:t>
            </a:r>
            <a:r>
              <a:rPr lang="zh-CN" altLang="en-US" sz="3600" b="1">
                <a:solidFill>
                  <a:srgbClr val="000000"/>
                </a:solidFill>
              </a:rPr>
              <a:t>我就已经</a:t>
            </a:r>
            <a:r>
              <a:rPr lang="zh-CN" altLang="en-US" sz="3600" b="1">
                <a:solidFill>
                  <a:srgbClr val="FF0000"/>
                </a:solidFill>
              </a:rPr>
              <a:t>一个字一个字地把这本书啃了一遍。</a:t>
            </a:r>
            <a:endParaRPr lang="en-US" altLang="zh-CN" sz="3600" b="1">
              <a:solidFill>
                <a:srgbClr val="FF0000"/>
              </a:solidFill>
            </a:endParaRPr>
          </a:p>
          <a:p>
            <a:r>
              <a:rPr lang="zh-CN" altLang="en-US" sz="3600" b="1">
                <a:solidFill>
                  <a:srgbClr val="000000"/>
                </a:solidFill>
              </a:rPr>
              <a:t>       有了这次经验，我就一发而不可收，</a:t>
            </a:r>
            <a:r>
              <a:rPr lang="zh-CN" altLang="en-US" sz="3600" b="1">
                <a:solidFill>
                  <a:srgbClr val="FF0000"/>
                </a:solidFill>
              </a:rPr>
              <a:t>不知天高地厚地学起了</a:t>
            </a:r>
            <a:r>
              <a:rPr lang="en-US" altLang="zh-CN" sz="3600" b="1">
                <a:solidFill>
                  <a:srgbClr val="FF0000"/>
                </a:solidFill>
              </a:rPr>
              <a:t>《</a:t>
            </a:r>
            <a:r>
              <a:rPr lang="zh-CN" altLang="en-US" sz="3600" b="1">
                <a:solidFill>
                  <a:srgbClr val="FF0000"/>
                </a:solidFill>
              </a:rPr>
              <a:t>走遍美国</a:t>
            </a:r>
            <a:r>
              <a:rPr lang="en-US" altLang="zh-CN" sz="3600" b="1">
                <a:solidFill>
                  <a:srgbClr val="FF0000"/>
                </a:solidFill>
              </a:rPr>
              <a:t>》</a:t>
            </a:r>
            <a:r>
              <a:rPr lang="zh-CN" altLang="en-US" sz="3600" b="1">
                <a:solidFill>
                  <a:srgbClr val="FF0000"/>
                </a:solidFill>
              </a:rPr>
              <a:t>。</a:t>
            </a:r>
            <a:r>
              <a:rPr lang="zh-CN" altLang="en-US" sz="3600" b="1">
                <a:solidFill>
                  <a:srgbClr val="000000"/>
                </a:solidFill>
              </a:rPr>
              <a:t>刚开始每课恨不得能有几十个生词，正常语速、美国口语不太习惯，有时根本不知所云，别提多郁闷了。</a:t>
            </a:r>
            <a:r>
              <a:rPr lang="zh-CN" altLang="en-US" sz="3600" b="1">
                <a:solidFill>
                  <a:srgbClr val="FF0000"/>
                </a:solidFill>
              </a:rPr>
              <a:t>但我没有放弃。单词多，就一个一个查。一本</a:t>
            </a:r>
            <a:r>
              <a:rPr lang="en-US" altLang="zh-CN" sz="3600" b="1">
                <a:solidFill>
                  <a:srgbClr val="FF0000"/>
                </a:solidFill>
              </a:rPr>
              <a:t>《</a:t>
            </a:r>
            <a:r>
              <a:rPr lang="zh-CN" altLang="en-US" sz="3600" b="1">
                <a:solidFill>
                  <a:srgbClr val="FF0000"/>
                </a:solidFill>
              </a:rPr>
              <a:t>新英汉字典</a:t>
            </a:r>
            <a:r>
              <a:rPr lang="en-US" altLang="zh-CN" sz="3600" b="1">
                <a:solidFill>
                  <a:srgbClr val="FF0000"/>
                </a:solidFill>
              </a:rPr>
              <a:t>》</a:t>
            </a:r>
            <a:r>
              <a:rPr lang="zh-CN" altLang="en-US" sz="3600" b="1">
                <a:solidFill>
                  <a:srgbClr val="FF0000"/>
                </a:solidFill>
              </a:rPr>
              <a:t>，没多久边就被我摸黑了。</a:t>
            </a:r>
            <a:r>
              <a:rPr lang="zh-CN" altLang="en-US" sz="3600" b="1">
                <a:solidFill>
                  <a:srgbClr val="000000"/>
                </a:solidFill>
              </a:rPr>
              <a:t>很快，我就学进去了，直到不能自拔。这样，学习的劲头越来越大。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7740" y="1707773"/>
            <a:ext cx="3352200" cy="24929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ea typeface="+mn-ea"/>
              </a:rPr>
              <a:t>请 你 </a:t>
            </a:r>
            <a:endParaRPr lang="en-US" altLang="zh-CN" sz="54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8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ea typeface="+mn-ea"/>
              </a:rPr>
              <a:t>谈 谈 感受</a:t>
            </a:r>
            <a:endParaRPr lang="zh-CN" altLang="en-US" sz="54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48130" name="图片 3"/>
          <p:cNvPicPr>
            <a:picLocks noChangeAspect="1"/>
          </p:cNvPicPr>
          <p:nvPr/>
        </p:nvPicPr>
        <p:blipFill>
          <a:blip r:embed="rId2"/>
          <a:srcRect l="11481" t="1482" r="21851" b="7819"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86883" y="188640"/>
            <a:ext cx="687399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请你听听这所学校毕业的学生</a:t>
            </a:r>
            <a:endParaRPr lang="en-US" altLang="zh-CN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是怎么说的吧</a:t>
            </a:r>
            <a:r>
              <a:rPr lang="en-US" altLang="zh-CN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——</a:t>
            </a:r>
            <a:endParaRPr lang="zh-CN" alt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49154" name="TextBox 2"/>
          <p:cNvSpPr txBox="1">
            <a:spLocks noChangeArrowheads="1"/>
          </p:cNvSpPr>
          <p:nvPr/>
        </p:nvSpPr>
        <p:spPr bwMode="auto">
          <a:xfrm>
            <a:off x="179388" y="1552575"/>
            <a:ext cx="87852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/>
              <a:t>       “我并没有任何吹捧应试教育好的意思，我只是表达了这种</a:t>
            </a:r>
            <a:r>
              <a:rPr lang="zh-CN" altLang="en-US" sz="2800" b="1">
                <a:solidFill>
                  <a:srgbClr val="FF0000"/>
                </a:solidFill>
              </a:rPr>
              <a:t>百尺竿头更进一步</a:t>
            </a:r>
            <a:r>
              <a:rPr lang="zh-CN" altLang="en-US" sz="2800" b="1"/>
              <a:t>的精神。我在衡中只待了一年，来这里复读，当时我在原来的中学学习就很努力，但到了衡中以后才知道原来有比我还聪明的人，还有比我还努力的人，更可怕的是许多比我聪明的人比我更努力，也发现很多我原来以为</a:t>
            </a:r>
            <a:r>
              <a:rPr lang="zh-CN" altLang="en-US" sz="2800" b="1">
                <a:solidFill>
                  <a:srgbClr val="FF0000"/>
                </a:solidFill>
              </a:rPr>
              <a:t>不可能</a:t>
            </a:r>
            <a:r>
              <a:rPr lang="zh-CN" altLang="en-US" sz="2800" b="1"/>
              <a:t>的事这边很多人</a:t>
            </a:r>
            <a:r>
              <a:rPr lang="zh-CN" altLang="en-US" sz="2800" b="1">
                <a:solidFill>
                  <a:srgbClr val="FF0000"/>
                </a:solidFill>
              </a:rPr>
              <a:t>做到了</a:t>
            </a:r>
            <a:r>
              <a:rPr lang="zh-CN" altLang="en-US" sz="2800" b="1"/>
              <a:t>，数学每次考试不管多难都有满分，理综</a:t>
            </a:r>
            <a:r>
              <a:rPr lang="en-US" altLang="zh-CN" sz="2800" b="1"/>
              <a:t>300</a:t>
            </a:r>
            <a:r>
              <a:rPr lang="zh-CN" altLang="en-US" sz="2800" b="1"/>
              <a:t>的卷子都有满分，我嘴上骂他们高分低能，其实心底里很羡慕，羡慕他们的</a:t>
            </a:r>
            <a:r>
              <a:rPr lang="zh-CN" altLang="en-US" sz="2800" b="1">
                <a:solidFill>
                  <a:srgbClr val="FF0000"/>
                </a:solidFill>
              </a:rPr>
              <a:t>自控力和努力程度</a:t>
            </a:r>
            <a:r>
              <a:rPr lang="zh-CN" altLang="en-US" sz="2800" b="1"/>
              <a:t>。衡中的口号是：“</a:t>
            </a:r>
            <a:r>
              <a:rPr lang="zh-CN" altLang="en-US" sz="2800" b="1">
                <a:solidFill>
                  <a:srgbClr val="FF0000"/>
                </a:solidFill>
              </a:rPr>
              <a:t>从优秀走向卓越</a:t>
            </a:r>
            <a:r>
              <a:rPr lang="zh-CN" altLang="en-US" sz="2800" b="1"/>
              <a:t>”，就是这种精神一直刻在我的脑子里。我现在回想起来我真庆幸我在衡中待过一年。”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" y="0"/>
            <a:ext cx="9144000" cy="732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75"/>
            <a:ext cx="9144000" cy="746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395288" y="2386013"/>
            <a:ext cx="885666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600" b="1">
                <a:solidFill>
                  <a:srgbClr val="FF0000"/>
                </a:solidFill>
                <a:latin typeface="华文新魏"/>
                <a:ea typeface="华文新魏"/>
                <a:cs typeface="华文新魏"/>
              </a:rPr>
              <a:t>——</a:t>
            </a:r>
            <a:r>
              <a:rPr lang="zh-CN" altLang="en-US" sz="6600" b="1">
                <a:solidFill>
                  <a:srgbClr val="FF0000"/>
                </a:solidFill>
                <a:latin typeface="华文新魏"/>
                <a:ea typeface="华文新魏"/>
                <a:cs typeface="华文新魏"/>
              </a:rPr>
              <a:t>追求卓越</a:t>
            </a:r>
            <a:endParaRPr lang="en-US" altLang="zh-CN" sz="1400" b="1">
              <a:solidFill>
                <a:srgbClr val="FF0000"/>
              </a:solidFill>
              <a:latin typeface="华文新魏"/>
              <a:ea typeface="华文新魏"/>
              <a:cs typeface="华文新魏"/>
            </a:endParaRPr>
          </a:p>
          <a:p>
            <a:r>
              <a:rPr lang="zh-CN" altLang="en-US" sz="6600" b="1">
                <a:solidFill>
                  <a:srgbClr val="FF0000"/>
                </a:solidFill>
                <a:latin typeface="华文新魏"/>
                <a:ea typeface="华文新魏"/>
                <a:cs typeface="华文新魏"/>
              </a:rPr>
              <a:t>                 挑战自我</a:t>
            </a:r>
          </a:p>
        </p:txBody>
      </p:sp>
      <p:sp>
        <p:nvSpPr>
          <p:cNvPr id="5" name="矩形 4"/>
          <p:cNvSpPr/>
          <p:nvPr/>
        </p:nvSpPr>
        <p:spPr>
          <a:xfrm>
            <a:off x="196956" y="306522"/>
            <a:ext cx="389401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50" dirty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奋斗</a:t>
            </a:r>
            <a:r>
              <a:rPr lang="zh-CN" altLang="en-US" sz="5400" b="1" spc="50" dirty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的青春 </a:t>
            </a:r>
            <a:endParaRPr lang="en-US" altLang="zh-CN" sz="5400" b="1" spc="50" dirty="0">
              <a:ln w="11430"/>
              <a:gradFill>
                <a:gsLst>
                  <a:gs pos="25000">
                    <a:srgbClr val="333399">
                      <a:satMod val="155000"/>
                    </a:srgbClr>
                  </a:gs>
                  <a:gs pos="100000">
                    <a:srgbClr val="33339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50" dirty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怒放</a:t>
            </a:r>
            <a:r>
              <a:rPr lang="zh-CN" altLang="en-US" sz="5400" b="1" spc="50" dirty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的</a:t>
            </a:r>
            <a:r>
              <a:rPr lang="zh-CN" altLang="en-US" sz="5400" b="1" spc="50" dirty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生命</a:t>
            </a:r>
            <a:endParaRPr lang="zh-CN" altLang="en-US" sz="5400" b="1" spc="50" dirty="0">
              <a:ln w="11430"/>
              <a:gradFill>
                <a:gsLst>
                  <a:gs pos="25000">
                    <a:srgbClr val="333399">
                      <a:satMod val="155000"/>
                    </a:srgbClr>
                  </a:gs>
                  <a:gs pos="100000">
                    <a:srgbClr val="33339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51203" name="图片 5"/>
          <p:cNvPicPr>
            <a:picLocks noChangeAspect="1"/>
          </p:cNvPicPr>
          <p:nvPr/>
        </p:nvPicPr>
        <p:blipFill>
          <a:blip r:embed="rId2"/>
          <a:srcRect l="3539" t="10072" r="3703" b="13541"/>
          <a:stretch>
            <a:fillRect/>
          </a:stretch>
        </p:blipFill>
        <p:spPr bwMode="auto">
          <a:xfrm>
            <a:off x="341313" y="5157788"/>
            <a:ext cx="8478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TextBox 2"/>
          <p:cNvSpPr txBox="1">
            <a:spLocks noChangeArrowheads="1"/>
          </p:cNvSpPr>
          <p:nvPr/>
        </p:nvSpPr>
        <p:spPr bwMode="auto">
          <a:xfrm>
            <a:off x="4643438" y="836613"/>
            <a:ext cx="3648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>
                <a:solidFill>
                  <a:srgbClr val="002060"/>
                </a:solidFill>
                <a:latin typeface="华文新魏"/>
                <a:ea typeface="华文新魏"/>
                <a:cs typeface="华文新魏"/>
              </a:rPr>
              <a:t>之关键词二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555875" y="257175"/>
            <a:ext cx="6553200" cy="6411913"/>
            <a:chOff x="2555777" y="257271"/>
            <a:chExt cx="6552727" cy="6412089"/>
          </a:xfrm>
        </p:grpSpPr>
        <p:pic>
          <p:nvPicPr>
            <p:cNvPr id="52227" name="Picture 2" descr="苏紫紫两膝跪地、苦读的照片"/>
            <p:cNvPicPr>
              <a:picLocks noChangeAspect="1" noChangeArrowheads="1"/>
            </p:cNvPicPr>
            <p:nvPr/>
          </p:nvPicPr>
          <p:blipFill>
            <a:blip r:embed="rId2"/>
            <a:srcRect r="18904" b="6502"/>
            <a:stretch>
              <a:fillRect/>
            </a:stretch>
          </p:blipFill>
          <p:spPr bwMode="auto">
            <a:xfrm>
              <a:off x="2555777" y="257271"/>
              <a:ext cx="5760640" cy="6412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28" name="Text Box 3"/>
            <p:cNvSpPr txBox="1">
              <a:spLocks noChangeArrowheads="1"/>
            </p:cNvSpPr>
            <p:nvPr/>
          </p:nvSpPr>
          <p:spPr bwMode="auto">
            <a:xfrm>
              <a:off x="8369840" y="836712"/>
              <a:ext cx="738664" cy="5544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000099"/>
                  </a:solidFill>
                </a:rPr>
                <a:t>跪在搓衣板上学习的女孩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216024" y="188640"/>
            <a:ext cx="2195736" cy="861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</a:rPr>
              <a:t>看</a:t>
            </a:r>
            <a:r>
              <a:rPr lang="zh-CN" altLang="en-US" sz="5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</a:rPr>
              <a:t>案例</a:t>
            </a:r>
            <a:endParaRPr lang="zh-CN" altLang="en-US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苏紫紫两膝跪地、苦读的照片"/>
          <p:cNvPicPr>
            <a:picLocks noChangeAspect="1" noChangeArrowheads="1"/>
          </p:cNvPicPr>
          <p:nvPr/>
        </p:nvPicPr>
        <p:blipFill>
          <a:blip r:embed="rId2"/>
          <a:srcRect b="3210"/>
          <a:stretch>
            <a:fillRect/>
          </a:stretch>
        </p:blipFill>
        <p:spPr bwMode="auto">
          <a:xfrm>
            <a:off x="0" y="0"/>
            <a:ext cx="370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708400" y="49213"/>
            <a:ext cx="5435600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</a:rPr>
              <a:t>苏紫紫</a:t>
            </a:r>
            <a:r>
              <a:rPr lang="zh-CN" altLang="en-US" sz="2800" b="1">
                <a:solidFill>
                  <a:srgbClr val="000099"/>
                </a:solidFill>
              </a:rPr>
              <a:t> ：</a:t>
            </a:r>
            <a:r>
              <a:rPr lang="zh-CN" altLang="en-US" sz="2900" b="1">
                <a:solidFill>
                  <a:srgbClr val="000099"/>
                </a:solidFill>
              </a:rPr>
              <a:t>湖北宜昌人。中国人民大学艺术系大二学生，最近在网络迅速蹿红。有关苏紫紫身世的报道：</a:t>
            </a:r>
            <a:r>
              <a:rPr lang="en-US" altLang="zh-CN" sz="2900" b="1">
                <a:solidFill>
                  <a:srgbClr val="000099"/>
                </a:solidFill>
              </a:rPr>
              <a:t>3</a:t>
            </a:r>
            <a:r>
              <a:rPr lang="zh-CN" altLang="en-US" sz="2900" b="1">
                <a:solidFill>
                  <a:srgbClr val="000099"/>
                </a:solidFill>
              </a:rPr>
              <a:t>岁父母离异，自小跟爷爷奶奶生活。因为自小缺少家庭关爱，吸烟、吸毒、离家出走。高考前，家庭遭遇拆迁，奶奶中风住院。她的这些家庭变故和亲人不幸遭遇足以摧毁一个人的意志，但她没有放弃自己，反而发奋读书，每晚跪搓衣板，用疼痛来提神，努力学习最终考入国家重点大学</a:t>
            </a:r>
            <a:r>
              <a:rPr lang="en-US" altLang="zh-CN" sz="2900" b="1">
                <a:solidFill>
                  <a:srgbClr val="000099"/>
                </a:solidFill>
              </a:rPr>
              <a:t>——</a:t>
            </a:r>
            <a:r>
              <a:rPr lang="zh-CN" altLang="en-US" sz="2900" b="1">
                <a:solidFill>
                  <a:srgbClr val="000099"/>
                </a:solidFill>
              </a:rPr>
              <a:t>中国人民大学。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1047750"/>
            <a:ext cx="91440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</a:rPr>
              <a:t>        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一位考上清华大学的学生在他的经验谈中这样说：</a:t>
            </a:r>
            <a:r>
              <a:rPr lang="zh-CN" altLang="en-US" sz="2800" b="1">
                <a:solidFill>
                  <a:srgbClr val="000000"/>
                </a:solidFill>
                <a:ea typeface="黑体" pitchFamily="2" charset="-122"/>
              </a:rPr>
              <a:t>“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记得那是进入高三的第一次摸底考试，我排名</a:t>
            </a:r>
            <a:r>
              <a:rPr lang="en-US" altLang="zh-CN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37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名，而学校每年能考上大学的顶多</a:t>
            </a:r>
            <a:r>
              <a:rPr lang="en-US" altLang="zh-CN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名。面对一点希望都没有的未来，我真是不甘心，我发疯似地扔掉手中的武侠小说，然后，有生以来头一次做这样一道算术题：离高考还有多少天？经再三检验答案是</a:t>
            </a:r>
            <a:r>
              <a:rPr lang="en-US" altLang="zh-CN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101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天。</a:t>
            </a:r>
            <a:r>
              <a:rPr lang="en-US" altLang="zh-CN" sz="2800" b="1">
                <a:solidFill>
                  <a:srgbClr val="000000"/>
                </a:solidFill>
                <a:ea typeface="黑体" pitchFamily="2" charset="-122"/>
              </a:rPr>
              <a:t>……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我挺直腰板坐在书桌前写下一段文字</a:t>
            </a:r>
            <a:r>
              <a:rPr lang="zh-CN" altLang="en-US" sz="2800" b="1">
                <a:solidFill>
                  <a:srgbClr val="000000"/>
                </a:solidFill>
                <a:ea typeface="黑体" pitchFamily="2" charset="-122"/>
              </a:rPr>
              <a:t>‘</a:t>
            </a:r>
            <a:r>
              <a:rPr lang="en-US" altLang="zh-CN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X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X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日，高考倒计时</a:t>
            </a:r>
            <a:r>
              <a:rPr lang="en-US" altLang="zh-CN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X</a:t>
            </a:r>
            <a:r>
              <a:rPr lang="zh-CN" altLang="en-US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天。我要拼！我要创造奇迹！实现我生命中的伟大转折！</a:t>
            </a:r>
            <a:r>
              <a:rPr lang="zh-CN" altLang="en-US" sz="2800" b="1">
                <a:solidFill>
                  <a:srgbClr val="000000"/>
                </a:solidFill>
                <a:ea typeface="黑体" pitchFamily="2" charset="-122"/>
              </a:rPr>
              <a:t>’”</a:t>
            </a:r>
            <a:endParaRPr lang="zh-CN" altLang="en-US" sz="2800" b="1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800" b="1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2800" b="1">
                <a:solidFill>
                  <a:srgbClr val="000000"/>
                </a:solidFill>
                <a:ea typeface="黑体" pitchFamily="2" charset="-122"/>
              </a:rPr>
              <a:t>“就这样，我的高考倒计时开始运转。为了达到目的，熬到半夜是常有的事，第二天五点照常起床。为了能准时起床，我每晚睡前都把闹钟放在枕边，并在床边放一盆洗脸的凉水，这样就避免了‘闹钟一响就关上，倒头一觉到天亮，醒来之后好心痛’的习惯。”</a:t>
            </a:r>
          </a:p>
        </p:txBody>
      </p:sp>
      <p:sp>
        <p:nvSpPr>
          <p:cNvPr id="2" name="矩形 1"/>
          <p:cNvSpPr/>
          <p:nvPr/>
        </p:nvSpPr>
        <p:spPr>
          <a:xfrm>
            <a:off x="395537" y="129406"/>
            <a:ext cx="15760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</a:rPr>
              <a:t>链接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5380" y="1707773"/>
            <a:ext cx="3736921" cy="24929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ea typeface="+mn-ea"/>
              </a:rPr>
              <a:t>请 你 再 来 </a:t>
            </a:r>
            <a:endParaRPr lang="en-US" altLang="zh-CN" sz="54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8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ea typeface="+mn-ea"/>
              </a:rPr>
              <a:t>谈 谈 感 受</a:t>
            </a:r>
            <a:endParaRPr lang="zh-CN" altLang="en-US" sz="54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55298" name="图片 3"/>
          <p:cNvPicPr>
            <a:picLocks noChangeAspect="1"/>
          </p:cNvPicPr>
          <p:nvPr/>
        </p:nvPicPr>
        <p:blipFill>
          <a:blip r:embed="rId2"/>
          <a:srcRect l="11481" t="1482" r="21851" b="7819"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50" y="836613"/>
            <a:ext cx="9036050" cy="6494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Calibri"/>
                <a:ea typeface="+mn-ea"/>
                <a:cs typeface="Times New Roman"/>
              </a:rPr>
              <a:t>         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一天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猎人带着猎狗去打猎。猎人一枪击中一只兔子的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后</a:t>
            </a:r>
            <a:r>
              <a:rPr lang="zh-CN" altLang="en-US" sz="3200" b="1" kern="100" dirty="0">
                <a:latin typeface="Calibri"/>
                <a:ea typeface="+mn-ea"/>
                <a:cs typeface="Times New Roman"/>
              </a:rPr>
              <a:t>腿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，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受伤的兔子开始拼命地奔跑。猎狗在猎人的指示下也是飞奔而出去追赶兔子。可是追着追着，兔子跑不见了，猎狗只好悻悻地回到猎人身边，猎人开始骂猎狗了：“你真没用，连一只受伤的兔子都追不到。”猎狗听了很不服气地回道：“我</a:t>
            </a:r>
            <a:r>
              <a:rPr lang="zh-CN" altLang="zh-CN" sz="3200" b="1" kern="100" dirty="0">
                <a:solidFill>
                  <a:srgbClr val="FF0000"/>
                </a:solidFill>
                <a:latin typeface="Calibri"/>
                <a:ea typeface="+mn-ea"/>
                <a:cs typeface="Times New Roman"/>
              </a:rPr>
              <a:t>尽力而为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了呀。”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Calibri"/>
                <a:ea typeface="+mn-ea"/>
                <a:cs typeface="Times New Roman"/>
              </a:rPr>
              <a:t>        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再说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兔子带伤终于跑回洞里，它的兄弟们都围过来惊讶地问它：“那只猎狗很凶呀，你又带了伤，怎么跑得过它的？”“它是尽力而为，我是</a:t>
            </a:r>
            <a:r>
              <a:rPr lang="zh-CN" altLang="zh-CN" sz="3200" b="1" kern="100" dirty="0">
                <a:solidFill>
                  <a:srgbClr val="FF0000"/>
                </a:solidFill>
                <a:latin typeface="Calibri"/>
                <a:ea typeface="+mn-ea"/>
                <a:cs typeface="Times New Roman"/>
              </a:rPr>
              <a:t>全力以赴</a:t>
            </a:r>
            <a:r>
              <a:rPr lang="zh-CN" altLang="zh-CN" sz="3200" b="1" kern="100" dirty="0">
                <a:latin typeface="Calibri"/>
                <a:ea typeface="+mn-ea"/>
                <a:cs typeface="Times New Roman"/>
              </a:rPr>
              <a:t>呀，它没追上我，最多挨一顿骂，而我若不全力的话我就没命了呀。”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+mn-lt"/>
                <a:ea typeface="+mn-ea"/>
              </a:rPr>
              <a:t> </a:t>
            </a:r>
            <a:endParaRPr lang="zh-CN" altLang="en-US" sz="3200" b="1" dirty="0">
              <a:latin typeface="+mn-lt"/>
              <a:ea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-27384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小故事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5380" y="1707773"/>
            <a:ext cx="3736921" cy="24929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ea typeface="+mn-ea"/>
              </a:rPr>
              <a:t>请 你 再 来 </a:t>
            </a:r>
            <a:endParaRPr lang="en-US" altLang="zh-CN" sz="54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8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ea typeface="+mn-ea"/>
              </a:rPr>
              <a:t>谈 谈 感 受</a:t>
            </a:r>
            <a:endParaRPr lang="zh-CN" altLang="en-US" sz="54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39938" name="图片 3"/>
          <p:cNvPicPr>
            <a:picLocks noChangeAspect="1"/>
          </p:cNvPicPr>
          <p:nvPr/>
        </p:nvPicPr>
        <p:blipFill>
          <a:blip r:embed="rId2"/>
          <a:srcRect l="11481" t="1482" r="21851" b="7819"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"/>
          <p:cNvSpPr txBox="1">
            <a:spLocks noChangeArrowheads="1"/>
          </p:cNvSpPr>
          <p:nvPr/>
        </p:nvSpPr>
        <p:spPr bwMode="auto">
          <a:xfrm>
            <a:off x="395288" y="2386013"/>
            <a:ext cx="8856662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600" b="1">
                <a:solidFill>
                  <a:srgbClr val="FF0000"/>
                </a:solidFill>
                <a:latin typeface="华文新魏"/>
                <a:ea typeface="华文新魏"/>
                <a:cs typeface="华文新魏"/>
              </a:rPr>
              <a:t>——</a:t>
            </a:r>
            <a:r>
              <a:rPr lang="zh-CN" altLang="en-US" sz="6600" b="1">
                <a:solidFill>
                  <a:srgbClr val="FF0000"/>
                </a:solidFill>
                <a:latin typeface="华文新魏"/>
                <a:ea typeface="华文新魏"/>
                <a:cs typeface="华文新魏"/>
              </a:rPr>
              <a:t>端正态度</a:t>
            </a:r>
            <a:endParaRPr lang="en-US" altLang="zh-CN" sz="6600" b="1">
              <a:solidFill>
                <a:srgbClr val="FF0000"/>
              </a:solidFill>
              <a:latin typeface="华文新魏"/>
              <a:ea typeface="华文新魏"/>
              <a:cs typeface="华文新魏"/>
            </a:endParaRPr>
          </a:p>
          <a:p>
            <a:endParaRPr lang="en-US" altLang="zh-CN" sz="1400" b="1">
              <a:solidFill>
                <a:srgbClr val="FF0000"/>
              </a:solidFill>
              <a:latin typeface="华文新魏"/>
              <a:ea typeface="华文新魏"/>
              <a:cs typeface="华文新魏"/>
            </a:endParaRPr>
          </a:p>
          <a:p>
            <a:r>
              <a:rPr lang="zh-CN" altLang="en-US" sz="6600" b="1">
                <a:solidFill>
                  <a:srgbClr val="FF0000"/>
                </a:solidFill>
                <a:latin typeface="华文新魏"/>
                <a:ea typeface="华文新魏"/>
                <a:cs typeface="华文新魏"/>
              </a:rPr>
              <a:t>                 全力以赴</a:t>
            </a:r>
          </a:p>
        </p:txBody>
      </p:sp>
      <p:sp>
        <p:nvSpPr>
          <p:cNvPr id="5" name="矩形 4"/>
          <p:cNvSpPr/>
          <p:nvPr/>
        </p:nvSpPr>
        <p:spPr>
          <a:xfrm>
            <a:off x="196956" y="306522"/>
            <a:ext cx="389401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奋斗</a:t>
            </a: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的青春 </a:t>
            </a:r>
            <a:endParaRPr lang="en-US" altLang="zh-CN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怒放</a:t>
            </a: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的</a:t>
            </a: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生命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40963" name="图片 5"/>
          <p:cNvPicPr>
            <a:picLocks noChangeAspect="1"/>
          </p:cNvPicPr>
          <p:nvPr/>
        </p:nvPicPr>
        <p:blipFill>
          <a:blip r:embed="rId2"/>
          <a:srcRect l="3539" t="10072" r="3703" b="13541"/>
          <a:stretch>
            <a:fillRect/>
          </a:stretch>
        </p:blipFill>
        <p:spPr bwMode="auto">
          <a:xfrm>
            <a:off x="341313" y="5157788"/>
            <a:ext cx="8478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7"/>
          <p:cNvSpPr txBox="1">
            <a:spLocks noChangeArrowheads="1"/>
          </p:cNvSpPr>
          <p:nvPr/>
        </p:nvSpPr>
        <p:spPr bwMode="auto">
          <a:xfrm>
            <a:off x="4643438" y="836613"/>
            <a:ext cx="3648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>
                <a:solidFill>
                  <a:srgbClr val="002060"/>
                </a:solidFill>
                <a:latin typeface="华文新魏"/>
                <a:ea typeface="华文新魏"/>
                <a:cs typeface="华文新魏"/>
              </a:rPr>
              <a:t>之关键词一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260648"/>
            <a:ext cx="366318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最近他很火</a:t>
            </a:r>
            <a:endParaRPr lang="zh-CN" altLang="en-US" sz="5400" b="1" dirty="0">
              <a:ln w="11430"/>
              <a:gradFill>
                <a:gsLst>
                  <a:gs pos="0">
                    <a:srgbClr val="333399">
                      <a:tint val="70000"/>
                      <a:satMod val="245000"/>
                    </a:srgbClr>
                  </a:gs>
                  <a:gs pos="75000">
                    <a:srgbClr val="333399">
                      <a:tint val="90000"/>
                      <a:shade val="60000"/>
                      <a:satMod val="240000"/>
                    </a:srgbClr>
                  </a:gs>
                  <a:gs pos="100000">
                    <a:srgbClr val="33339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l="8217" t="20476" r="6271"/>
          <a:stretch>
            <a:fillRect/>
          </a:stretch>
        </p:blipFill>
        <p:spPr bwMode="auto">
          <a:xfrm>
            <a:off x="684213" y="1484313"/>
            <a:ext cx="77755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b="6487"/>
          <a:stretch>
            <a:fillRect/>
          </a:stretch>
        </p:blipFill>
        <p:spPr bwMode="auto">
          <a:xfrm>
            <a:off x="684213" y="1484313"/>
            <a:ext cx="77755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70514" y="44624"/>
            <a:ext cx="280717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dirty="0">
                <a:ln w="11430"/>
                <a:solidFill>
                  <a:srgbClr val="66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孙  宁 </a:t>
            </a:r>
            <a:endParaRPr lang="zh-CN" altLang="en-US" sz="7200" b="1" dirty="0">
              <a:ln w="11430"/>
              <a:gradFill>
                <a:gsLst>
                  <a:gs pos="0">
                    <a:srgbClr val="333399">
                      <a:tint val="70000"/>
                      <a:satMod val="245000"/>
                    </a:srgbClr>
                  </a:gs>
                  <a:gs pos="75000">
                    <a:srgbClr val="333399">
                      <a:tint val="90000"/>
                      <a:shade val="60000"/>
                      <a:satMod val="240000"/>
                    </a:srgbClr>
                  </a:gs>
                  <a:gs pos="100000">
                    <a:srgbClr val="33339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7950" y="1196975"/>
            <a:ext cx="89281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000000"/>
                </a:solidFill>
              </a:rPr>
              <a:t>       1981</a:t>
            </a:r>
            <a:r>
              <a:rPr lang="zh-CN" altLang="en-US" sz="4000" b="1">
                <a:solidFill>
                  <a:srgbClr val="000000"/>
                </a:solidFill>
              </a:rPr>
              <a:t>年在南京出生的孙宁，</a:t>
            </a:r>
            <a:r>
              <a:rPr lang="en-US" altLang="zh-CN" sz="4000" b="1">
                <a:solidFill>
                  <a:srgbClr val="000000"/>
                </a:solidFill>
              </a:rPr>
              <a:t>1993</a:t>
            </a:r>
            <a:r>
              <a:rPr lang="zh-CN" altLang="en-US" sz="4000" b="1">
                <a:solidFill>
                  <a:srgbClr val="000000"/>
                </a:solidFill>
              </a:rPr>
              <a:t>年考取了南京外国语学校，</a:t>
            </a:r>
            <a:r>
              <a:rPr lang="en-US" altLang="zh-CN" sz="4000" b="1">
                <a:solidFill>
                  <a:srgbClr val="000000"/>
                </a:solidFill>
              </a:rPr>
              <a:t>1999</a:t>
            </a:r>
            <a:r>
              <a:rPr lang="zh-CN" altLang="en-US" sz="4000" b="1">
                <a:solidFill>
                  <a:srgbClr val="000000"/>
                </a:solidFill>
              </a:rPr>
              <a:t>年保送北京外国语大学英语系口译专业，其间获第七届</a:t>
            </a:r>
            <a:r>
              <a:rPr lang="en-US" altLang="zh-CN" sz="4000" b="1">
                <a:solidFill>
                  <a:srgbClr val="000000"/>
                </a:solidFill>
              </a:rPr>
              <a:t>21</a:t>
            </a:r>
            <a:r>
              <a:rPr lang="zh-CN" altLang="en-US" sz="4000" b="1">
                <a:solidFill>
                  <a:srgbClr val="000000"/>
                </a:solidFill>
              </a:rPr>
              <a:t>世纪杯全国英语</a:t>
            </a:r>
            <a:r>
              <a:rPr lang="en-US" altLang="zh-CN" sz="4000" b="1">
                <a:solidFill>
                  <a:srgbClr val="000000"/>
                </a:solidFill>
              </a:rPr>
              <a:t>(</a:t>
            </a:r>
            <a:r>
              <a:rPr lang="zh-CN" altLang="en-US" sz="4000" b="1">
                <a:solidFill>
                  <a:srgbClr val="000000"/>
                </a:solidFill>
              </a:rPr>
              <a:t>精品课</a:t>
            </a:r>
            <a:r>
              <a:rPr lang="en-US" altLang="zh-CN" sz="4000" b="1">
                <a:solidFill>
                  <a:srgbClr val="000000"/>
                </a:solidFill>
              </a:rPr>
              <a:t>)</a:t>
            </a:r>
            <a:r>
              <a:rPr lang="zh-CN" altLang="en-US" sz="4000" b="1">
                <a:solidFill>
                  <a:srgbClr val="000000"/>
                </a:solidFill>
              </a:rPr>
              <a:t>演讲比赛冠军并出版译著三本。 </a:t>
            </a:r>
            <a:r>
              <a:rPr lang="en-US" altLang="zh-CN" sz="4000" b="1">
                <a:solidFill>
                  <a:srgbClr val="000000"/>
                </a:solidFill>
              </a:rPr>
              <a:t>2003</a:t>
            </a:r>
            <a:r>
              <a:rPr lang="zh-CN" altLang="en-US" sz="4000" b="1">
                <a:solidFill>
                  <a:srgbClr val="000000"/>
                </a:solidFill>
              </a:rPr>
              <a:t>年</a:t>
            </a:r>
            <a:r>
              <a:rPr lang="en-US" altLang="zh-CN" sz="4000" b="1">
                <a:solidFill>
                  <a:srgbClr val="000000"/>
                </a:solidFill>
              </a:rPr>
              <a:t>8</a:t>
            </a:r>
            <a:r>
              <a:rPr lang="zh-CN" altLang="en-US" sz="4000" b="1">
                <a:solidFill>
                  <a:srgbClr val="000000"/>
                </a:solidFill>
              </a:rPr>
              <a:t>月入外交部翻译室，</a:t>
            </a:r>
            <a:r>
              <a:rPr lang="en-US" altLang="zh-CN" sz="4000" b="1">
                <a:solidFill>
                  <a:srgbClr val="000000"/>
                </a:solidFill>
              </a:rPr>
              <a:t>2004</a:t>
            </a:r>
            <a:r>
              <a:rPr lang="zh-CN" altLang="en-US" sz="4000" b="1">
                <a:solidFill>
                  <a:srgbClr val="000000"/>
                </a:solidFill>
              </a:rPr>
              <a:t>年</a:t>
            </a:r>
            <a:r>
              <a:rPr lang="en-US" altLang="zh-CN" sz="4000" b="1">
                <a:solidFill>
                  <a:srgbClr val="000000"/>
                </a:solidFill>
              </a:rPr>
              <a:t>9</a:t>
            </a:r>
            <a:r>
              <a:rPr lang="zh-CN" altLang="en-US" sz="4000" b="1">
                <a:solidFill>
                  <a:srgbClr val="000000"/>
                </a:solidFill>
              </a:rPr>
              <a:t>月公派赴英留学。曾先后担任两任外交部长李肇星、杨洁篪随身翻译，现为习近平、李克强的首席翻译。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矩形 1"/>
          <p:cNvSpPr>
            <a:spLocks noChangeArrowheads="1"/>
          </p:cNvSpPr>
          <p:nvPr/>
        </p:nvSpPr>
        <p:spPr bwMode="auto">
          <a:xfrm>
            <a:off x="0" y="-26988"/>
            <a:ext cx="9144000" cy="67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</a:rPr>
              <a:t>【</a:t>
            </a:r>
            <a:r>
              <a:rPr lang="zh-CN" altLang="en-US" sz="3600" b="1">
                <a:solidFill>
                  <a:srgbClr val="000000"/>
                </a:solidFill>
              </a:rPr>
              <a:t>孙宁谈英语学习</a:t>
            </a:r>
            <a:r>
              <a:rPr lang="en-US" altLang="zh-CN" sz="3600" b="1">
                <a:solidFill>
                  <a:srgbClr val="000000"/>
                </a:solidFill>
              </a:rPr>
              <a:t>】</a:t>
            </a:r>
          </a:p>
          <a:p>
            <a:r>
              <a:rPr lang="zh-CN" altLang="en-US" sz="3600" b="1">
                <a:solidFill>
                  <a:srgbClr val="000000"/>
                </a:solidFill>
              </a:rPr>
              <a:t>       如果以为学英语有捷径，那就错了。我愿意和大家分享我自己实践过、确实感到有用的几种。</a:t>
            </a:r>
            <a:endParaRPr lang="en-US" altLang="zh-CN" sz="3600" b="1">
              <a:solidFill>
                <a:srgbClr val="000000"/>
              </a:solidFill>
            </a:endParaRPr>
          </a:p>
          <a:p>
            <a:endParaRPr lang="zh-CN" altLang="en-US" sz="3600" b="1">
              <a:solidFill>
                <a:srgbClr val="000000"/>
              </a:solidFill>
            </a:endParaRPr>
          </a:p>
          <a:p>
            <a:r>
              <a:rPr lang="zh-CN" altLang="en-US" sz="3600" b="1">
                <a:solidFill>
                  <a:srgbClr val="000000"/>
                </a:solidFill>
              </a:rPr>
              <a:t>       听录音。</a:t>
            </a:r>
          </a:p>
          <a:p>
            <a:r>
              <a:rPr lang="zh-CN" altLang="en-US" sz="3600" b="1">
                <a:solidFill>
                  <a:srgbClr val="000000"/>
                </a:solidFill>
              </a:rPr>
              <a:t>       初中时要求，每篇课文要听</a:t>
            </a:r>
            <a:r>
              <a:rPr lang="zh-CN" altLang="en-US" sz="3600" b="1">
                <a:solidFill>
                  <a:srgbClr val="FF0000"/>
                </a:solidFill>
              </a:rPr>
              <a:t>三十遍</a:t>
            </a:r>
            <a:r>
              <a:rPr lang="zh-CN" altLang="en-US" sz="3600" b="1">
                <a:solidFill>
                  <a:srgbClr val="000000"/>
                </a:solidFill>
              </a:rPr>
              <a:t>。我不知道别人有没有坚持下来，</a:t>
            </a:r>
            <a:r>
              <a:rPr lang="zh-CN" altLang="en-US" sz="3600" b="1">
                <a:solidFill>
                  <a:srgbClr val="FF0000"/>
                </a:solidFill>
              </a:rPr>
              <a:t>我反正照做了</a:t>
            </a:r>
            <a:r>
              <a:rPr lang="zh-CN" altLang="en-US" sz="3600" b="1">
                <a:solidFill>
                  <a:srgbClr val="000000"/>
                </a:solidFill>
              </a:rPr>
              <a:t>：每天晚上捧着随身听（那会儿还没有复读机），</a:t>
            </a:r>
            <a:r>
              <a:rPr lang="zh-CN" altLang="en-US" sz="3600" b="1">
                <a:solidFill>
                  <a:srgbClr val="FF0000"/>
                </a:solidFill>
              </a:rPr>
              <a:t>听一遍在纸上划一道杠，直到划满六个“正”字。</a:t>
            </a:r>
            <a:r>
              <a:rPr lang="zh-CN" altLang="en-US" sz="3600" b="1">
                <a:solidFill>
                  <a:srgbClr val="000000"/>
                </a:solidFill>
              </a:rPr>
              <a:t>那么多小时听下来，对语感是一个很大的提高。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矩形 1"/>
          <p:cNvSpPr>
            <a:spLocks noChangeArrowheads="1"/>
          </p:cNvSpPr>
          <p:nvPr/>
        </p:nvSpPr>
        <p:spPr bwMode="auto">
          <a:xfrm>
            <a:off x="395288" y="900113"/>
            <a:ext cx="83534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</a:rPr>
              <a:t>       举一反三。</a:t>
            </a:r>
            <a:endParaRPr lang="en-US" altLang="zh-CN" sz="4000" b="1">
              <a:solidFill>
                <a:srgbClr val="000000"/>
              </a:solidFill>
            </a:endParaRPr>
          </a:p>
          <a:p>
            <a:r>
              <a:rPr lang="en-US" altLang="zh-CN" sz="4000" b="1">
                <a:solidFill>
                  <a:srgbClr val="000000"/>
                </a:solidFill>
              </a:rPr>
              <a:t>       </a:t>
            </a:r>
            <a:r>
              <a:rPr lang="zh-CN" altLang="en-US" sz="4000" b="1">
                <a:solidFill>
                  <a:srgbClr val="000000"/>
                </a:solidFill>
              </a:rPr>
              <a:t>每次得到了答案</a:t>
            </a:r>
            <a:r>
              <a:rPr lang="zh-CN" altLang="en-US" sz="4000" b="1">
                <a:solidFill>
                  <a:srgbClr val="FF0000"/>
                </a:solidFill>
              </a:rPr>
              <a:t>总不满足</a:t>
            </a:r>
            <a:r>
              <a:rPr lang="zh-CN" altLang="en-US" sz="4000" b="1">
                <a:solidFill>
                  <a:srgbClr val="000000"/>
                </a:solidFill>
              </a:rPr>
              <a:t>，总要想一想能不能推广到其他地方，举一反三。做题时每次都会问自己：出题人想考的是什么？这样，就不用陷于题海战术，白白浪费掉宝贵的时间和学英语的兴趣。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矩形 1"/>
          <p:cNvSpPr>
            <a:spLocks noChangeArrowheads="1"/>
          </p:cNvSpPr>
          <p:nvPr/>
        </p:nvSpPr>
        <p:spPr bwMode="auto">
          <a:xfrm>
            <a:off x="0" y="260350"/>
            <a:ext cx="9144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</a:rPr>
              <a:t>      永不满足。</a:t>
            </a:r>
            <a:endParaRPr lang="en-US" altLang="zh-CN" sz="3600" b="1">
              <a:solidFill>
                <a:srgbClr val="000000"/>
              </a:solidFill>
            </a:endParaRPr>
          </a:p>
          <a:p>
            <a:r>
              <a:rPr lang="en-US" altLang="zh-CN" sz="3600" b="1">
                <a:solidFill>
                  <a:srgbClr val="000000"/>
                </a:solidFill>
              </a:rPr>
              <a:t>      </a:t>
            </a:r>
            <a:r>
              <a:rPr lang="zh-CN" altLang="en-US" sz="3600" b="1">
                <a:solidFill>
                  <a:srgbClr val="000000"/>
                </a:solidFill>
              </a:rPr>
              <a:t>初二上学期，我开始觉得自己上课“吃不饱”，怎么办？自己“开小灶”。当时广播里介绍台湾的一个英语教学节目</a:t>
            </a:r>
            <a:r>
              <a:rPr lang="en-US" altLang="zh-CN" sz="3600" b="1">
                <a:solidFill>
                  <a:srgbClr val="000000"/>
                </a:solidFill>
              </a:rPr>
              <a:t>Let‘s Talk in English</a:t>
            </a:r>
            <a:r>
              <a:rPr lang="zh-CN" altLang="en-US" sz="3600" b="1">
                <a:solidFill>
                  <a:srgbClr val="000000"/>
                </a:solidFill>
              </a:rPr>
              <a:t>，心里就痒痒的，就“初生牛犊不怕虎”，买了书和磁带，跟着学了起来。刚开始很吃劲，生词多，语法没见过，经常莫明其妙，</a:t>
            </a:r>
            <a:r>
              <a:rPr lang="zh-CN" altLang="en-US" sz="3600" b="1">
                <a:solidFill>
                  <a:srgbClr val="FF0000"/>
                </a:solidFill>
              </a:rPr>
              <a:t>但我觉得我一定行，坚持学，</a:t>
            </a:r>
            <a:r>
              <a:rPr lang="zh-CN" altLang="en-US" sz="3600" b="1">
                <a:solidFill>
                  <a:srgbClr val="000000"/>
                </a:solidFill>
              </a:rPr>
              <a:t>渐渐地“拦路虎”少了。到了后两册，则几乎没有什么难点，跟复习一样了。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1575</Words>
  <Application>Microsoft Office PowerPoint</Application>
  <PresentationFormat>全屏显示(4:3)</PresentationFormat>
  <Paragraphs>28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25</vt:i4>
      </vt:variant>
      <vt:variant>
        <vt:lpstr>幻灯片标题</vt:lpstr>
      </vt:variant>
      <vt:variant>
        <vt:i4>18</vt:i4>
      </vt:variant>
    </vt:vector>
  </HeadingPairs>
  <TitlesOfParts>
    <vt:vector size="49" baseType="lpstr">
      <vt:lpstr>Calibri</vt:lpstr>
      <vt:lpstr>宋体</vt:lpstr>
      <vt:lpstr>Arial</vt:lpstr>
      <vt:lpstr>Times New Roman</vt:lpstr>
      <vt:lpstr>华文新魏</vt:lpstr>
      <vt:lpstr>黑体</vt:lpstr>
      <vt:lpstr>Office 主题​​</vt:lpstr>
      <vt:lpstr>默认设计模板</vt:lpstr>
      <vt:lpstr>1_默认设计模板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1_默认设计模板</vt:lpstr>
      <vt:lpstr>1_默认设计模板</vt:lpstr>
      <vt:lpstr>1_默认设计模板</vt:lpstr>
      <vt:lpstr>1_默认设计模板</vt:lpstr>
      <vt:lpstr>1_默认设计模板</vt:lpstr>
      <vt:lpstr>1_默认设计模板</vt:lpstr>
      <vt:lpstr>1_默认设计模板</vt:lpstr>
      <vt:lpstr>1_默认设计模板</vt:lpstr>
      <vt:lpstr>1_默认设计模板</vt:lpstr>
      <vt:lpstr>1_默认设计模板</vt:lpstr>
      <vt:lpstr>1_默认设计模板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guyonglin</dc:creator>
  <cp:lastModifiedBy>微软用户</cp:lastModifiedBy>
  <cp:revision>83</cp:revision>
  <dcterms:created xsi:type="dcterms:W3CDTF">2015-10-16T01:14:49Z</dcterms:created>
  <dcterms:modified xsi:type="dcterms:W3CDTF">2016-09-26T07:34:25Z</dcterms:modified>
</cp:coreProperties>
</file>