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9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67" r:id="rId13"/>
    <p:sldId id="266" r:id="rId14"/>
    <p:sldId id="268" r:id="rId15"/>
    <p:sldId id="269" r:id="rId16"/>
    <p:sldId id="286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7" r:id="rId28"/>
    <p:sldId id="292" r:id="rId29"/>
    <p:sldId id="293" r:id="rId30"/>
    <p:sldId id="294" r:id="rId31"/>
    <p:sldId id="288" r:id="rId32"/>
    <p:sldId id="285" r:id="rId33"/>
    <p:sldId id="289" r:id="rId34"/>
    <p:sldId id="290" r:id="rId35"/>
    <p:sldId id="291" r:id="rId36"/>
    <p:sldId id="295" r:id="rId37"/>
    <p:sldId id="296" r:id="rId3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29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789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C1EADC2E-F27E-4138-83F2-29D966C1B9C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275344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731C391C-EAA8-46FB-80F6-83E7E06298AC}" type="slidenum">
              <a:rPr lang="en-US" altLang="zh-CN"/>
              <a:pPr eaLnBrk="1" hangingPunct="1"/>
              <a:t>18</a:t>
            </a:fld>
            <a:endParaRPr lang="en-US" altLang="zh-CN"/>
          </a:p>
        </p:txBody>
      </p:sp>
      <p:sp>
        <p:nvSpPr>
          <p:cNvPr id="3891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/>
            <a:fld id="{76D31961-2395-4CD0-AFCC-EA400F9022DB}" type="slidenum">
              <a:rPr kumimoji="1" lang="en-US" altLang="zh-CN" sz="1200">
                <a:latin typeface="Times New Roman" pitchFamily="18" charset="0"/>
              </a:rPr>
              <a:pPr algn="r" eaLnBrk="1" hangingPunct="1"/>
              <a:t>18</a:t>
            </a:fld>
            <a:endParaRPr kumimoji="1" lang="en-US" altLang="zh-CN" sz="1200">
              <a:latin typeface="Times New Roman" pitchFamily="18" charset="0"/>
            </a:endParaRPr>
          </a:p>
        </p:txBody>
      </p:sp>
      <p:sp>
        <p:nvSpPr>
          <p:cNvPr id="3891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50E6CCF1-B692-4D1C-AA7A-32CA81FBD1D3}" type="slidenum">
              <a:rPr lang="en-US" altLang="zh-CN"/>
              <a:pPr eaLnBrk="1" hangingPunct="1"/>
              <a:t>20</a:t>
            </a:fld>
            <a:endParaRPr lang="en-US" altLang="zh-CN"/>
          </a:p>
        </p:txBody>
      </p:sp>
      <p:sp>
        <p:nvSpPr>
          <p:cNvPr id="39939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/>
            <a:fld id="{4D3552D8-AD9F-4B45-AD8F-3665BFE4BCA0}" type="slidenum">
              <a:rPr kumimoji="1" lang="en-US" altLang="zh-CN" sz="1200">
                <a:latin typeface="Times New Roman" pitchFamily="18" charset="0"/>
              </a:rPr>
              <a:pPr algn="r" eaLnBrk="1" hangingPunct="1"/>
              <a:t>20</a:t>
            </a:fld>
            <a:endParaRPr kumimoji="1" lang="en-US" altLang="zh-CN" sz="1200">
              <a:latin typeface="Times New Roman" pitchFamily="18" charset="0"/>
            </a:endParaRPr>
          </a:p>
        </p:txBody>
      </p:sp>
      <p:sp>
        <p:nvSpPr>
          <p:cNvPr id="3994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D279E646-898A-4984-B7CA-A2D51C64B88C}" type="slidenum">
              <a:rPr lang="en-US" altLang="zh-CN"/>
              <a:pPr eaLnBrk="1" hangingPunct="1"/>
              <a:t>22</a:t>
            </a:fld>
            <a:endParaRPr lang="en-US" altLang="zh-CN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/>
            <a:fld id="{222197A4-36D7-4C16-9633-76D52E73CC85}" type="slidenum">
              <a:rPr kumimoji="1" lang="en-US" altLang="zh-CN" sz="1200">
                <a:latin typeface="Times New Roman" pitchFamily="18" charset="0"/>
              </a:rPr>
              <a:pPr algn="r" eaLnBrk="1" hangingPunct="1"/>
              <a:t>22</a:t>
            </a:fld>
            <a:endParaRPr kumimoji="1" lang="en-US" altLang="zh-CN" sz="1200">
              <a:latin typeface="Times New Roman" pitchFamily="18" charset="0"/>
            </a:endParaRPr>
          </a:p>
        </p:txBody>
      </p:sp>
      <p:sp>
        <p:nvSpPr>
          <p:cNvPr id="4096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9753EDDA-3779-437B-9DFD-EDC78D4070FF}" type="slidenum">
              <a:rPr lang="en-US" altLang="zh-CN"/>
              <a:pPr eaLnBrk="1" hangingPunct="1"/>
              <a:t>25</a:t>
            </a:fld>
            <a:endParaRPr lang="en-US" altLang="zh-CN"/>
          </a:p>
        </p:txBody>
      </p:sp>
      <p:sp>
        <p:nvSpPr>
          <p:cNvPr id="4198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/>
            <a:fld id="{6F945C8F-E283-4B2C-9849-4B9C3FAB1010}" type="slidenum">
              <a:rPr kumimoji="1" lang="en-US" altLang="zh-CN" sz="1200">
                <a:latin typeface="Times New Roman" pitchFamily="18" charset="0"/>
              </a:rPr>
              <a:pPr algn="r" eaLnBrk="1" hangingPunct="1"/>
              <a:t>25</a:t>
            </a:fld>
            <a:endParaRPr kumimoji="1" lang="en-US" altLang="zh-CN" sz="1200">
              <a:latin typeface="Times New Roman" pitchFamily="18" charset="0"/>
            </a:endParaRPr>
          </a:p>
        </p:txBody>
      </p:sp>
      <p:sp>
        <p:nvSpPr>
          <p:cNvPr id="4198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1201E846-EFD0-44DC-8FB0-F352F3BD67A9}" type="slidenum">
              <a:rPr lang="en-US" altLang="zh-CN"/>
              <a:pPr eaLnBrk="1" hangingPunct="1"/>
              <a:t>27</a:t>
            </a:fld>
            <a:endParaRPr lang="en-US" altLang="zh-CN"/>
          </a:p>
        </p:txBody>
      </p:sp>
      <p:sp>
        <p:nvSpPr>
          <p:cNvPr id="43011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/>
            <a:fld id="{A45CC7DA-120F-44FB-A74A-1BB8F4F74BAA}" type="slidenum">
              <a:rPr kumimoji="1" lang="en-US" altLang="zh-CN" sz="1200">
                <a:latin typeface="Times New Roman" pitchFamily="18" charset="0"/>
              </a:rPr>
              <a:pPr algn="r" eaLnBrk="1" hangingPunct="1"/>
              <a:t>27</a:t>
            </a:fld>
            <a:endParaRPr kumimoji="1" lang="en-US" altLang="zh-CN" sz="1200">
              <a:latin typeface="Times New Roman" pitchFamily="18" charset="0"/>
            </a:endParaRPr>
          </a:p>
        </p:txBody>
      </p:sp>
      <p:sp>
        <p:nvSpPr>
          <p:cNvPr id="4301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fld id="{BFC17717-5C2A-4E5A-B774-76F3FF823071}" type="slidenum">
              <a:rPr lang="en-US" altLang="zh-CN"/>
              <a:pPr eaLnBrk="1" hangingPunct="1"/>
              <a:t>29</a:t>
            </a:fld>
            <a:endParaRPr lang="en-US" altLang="zh-CN"/>
          </a:p>
        </p:txBody>
      </p:sp>
      <p:sp>
        <p:nvSpPr>
          <p:cNvPr id="44035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r" eaLnBrk="1" hangingPunct="1"/>
            <a:fld id="{31AFA661-56A3-497A-8995-ADBF73424DDB}" type="slidenum">
              <a:rPr kumimoji="1" lang="en-US" altLang="zh-CN" sz="1200">
                <a:latin typeface="Times New Roman" pitchFamily="18" charset="0"/>
              </a:rPr>
              <a:pPr algn="r" eaLnBrk="1" hangingPunct="1"/>
              <a:t>29</a:t>
            </a:fld>
            <a:endParaRPr kumimoji="1" lang="en-US" altLang="zh-CN" sz="1200">
              <a:latin typeface="Times New Roman" pitchFamily="18" charset="0"/>
            </a:endParaRPr>
          </a:p>
        </p:txBody>
      </p:sp>
      <p:sp>
        <p:nvSpPr>
          <p:cNvPr id="4403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7C4DDB-F316-4707-863E-64F2BB39E6F0}" type="slidenum">
              <a:rPr lang="zh-CN" altLang="en-US" smtClean="0">
                <a:solidFill>
                  <a:prstClr val="black"/>
                </a:solidFill>
              </a:rPr>
              <a:pPr/>
              <a:t>36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096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E9114-874D-45EC-9F04-B06B7A3FE05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86212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A585A-92A1-49F7-BB1A-658F917BA7E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88405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3C1FA-298E-4FF4-8E36-95E19857C69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45379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672D4-A18E-4321-AA88-A70190BB525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633314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600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0694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7059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6095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6314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66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41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0C7E5-6B1A-4816-900B-F896578FE26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0294534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6672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621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442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2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E0144-0920-47BD-A759-3D6A532AFD2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8273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D9FCC-D656-4847-A76D-E26326F3558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7763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2A905-1DE0-4BAE-8433-8A7A48F4E78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05312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C1E44-AF87-40D9-BCFF-7322577376E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67855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E8D6D-E6B1-4ADD-8BA3-CB1BD57787C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04577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903EC-799A-4D5A-AA99-1EF0D57AFB1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86136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65922-E09D-466E-9CBB-B8CCAC0A4DB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58256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ED3A5DE4-D4B8-4E56-9AC8-99A7FDAD215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2019/2/23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37730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tubiao/" TargetMode="External"/><Relationship Id="rId13" Type="http://schemas.openxmlformats.org/officeDocument/2006/relationships/hyperlink" Target="http://www.1ppt.com/ziliao/" TargetMode="External"/><Relationship Id="rId18" Type="http://schemas.openxmlformats.org/officeDocument/2006/relationships/hyperlink" Target="http://www.1ppt.cn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image" Target="../media/image20.png"/><Relationship Id="rId7" Type="http://schemas.openxmlformats.org/officeDocument/2006/relationships/hyperlink" Target="http://www.1ppt.com/beijing/" TargetMode="External"/><Relationship Id="rId12" Type="http://schemas.openxmlformats.org/officeDocument/2006/relationships/hyperlink" Target="http://www.1ppt.com/excel/" TargetMode="External"/><Relationship Id="rId17" Type="http://schemas.openxmlformats.org/officeDocument/2006/relationships/hyperlink" Target="http://www.1ppt.com/jiaoan/" TargetMode="External"/><Relationship Id="rId2" Type="http://schemas.openxmlformats.org/officeDocument/2006/relationships/notesSlide" Target="../notesSlides/notesSlide7.xml"/><Relationship Id="rId16" Type="http://schemas.openxmlformats.org/officeDocument/2006/relationships/hyperlink" Target="http://www.1ppt.com/shiti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sucai/" TargetMode="External"/><Relationship Id="rId11" Type="http://schemas.openxmlformats.org/officeDocument/2006/relationships/hyperlink" Target="http://www.1ppt.com/word/" TargetMode="External"/><Relationship Id="rId5" Type="http://schemas.openxmlformats.org/officeDocument/2006/relationships/hyperlink" Target="http://www.1ppt.com/jieri/" TargetMode="External"/><Relationship Id="rId15" Type="http://schemas.openxmlformats.org/officeDocument/2006/relationships/hyperlink" Target="http://www.1ppt.com/fanwen/" TargetMode="External"/><Relationship Id="rId10" Type="http://schemas.openxmlformats.org/officeDocument/2006/relationships/hyperlink" Target="http://www.1ppt.com/powerpoint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hangye/" TargetMode="External"/><Relationship Id="rId9" Type="http://schemas.openxmlformats.org/officeDocument/2006/relationships/hyperlink" Target="http://www.1ppt.com/xiazai/" TargetMode="External"/><Relationship Id="rId14" Type="http://schemas.openxmlformats.org/officeDocument/2006/relationships/hyperlink" Target="http://www.1ppt.com/kejia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/>
          </p:cNvSpPr>
          <p:nvPr/>
        </p:nvSpPr>
        <p:spPr bwMode="auto">
          <a:xfrm>
            <a:off x="609600" y="1514477"/>
            <a:ext cx="7920038" cy="2971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9176"/>
              </a:avLst>
            </a:prstTxWarp>
          </a:bodyPr>
          <a:lstStyle/>
          <a:p>
            <a:pPr algn="ctr"/>
            <a:r>
              <a:rPr lang="zh-CN" altLang="en-US" sz="80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华文行楷"/>
                <a:ea typeface="华文行楷"/>
              </a:rPr>
              <a:t>备战期末</a:t>
            </a:r>
          </a:p>
        </p:txBody>
      </p:sp>
      <p:sp>
        <p:nvSpPr>
          <p:cNvPr id="5" name="矩形 4"/>
          <p:cNvSpPr/>
          <p:nvPr/>
        </p:nvSpPr>
        <p:spPr>
          <a:xfrm>
            <a:off x="1976601" y="5659094"/>
            <a:ext cx="5186035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4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57200"/>
            <a:ext cx="91440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sz="2800" b="1" dirty="0" smtClean="0">
                <a:solidFill>
                  <a:srgbClr val="9900CC"/>
                </a:solidFill>
              </a:rPr>
              <a:t>4</a:t>
            </a:r>
            <a:r>
              <a:rPr lang="zh-CN" altLang="en-US" sz="2800" b="1" dirty="0" smtClean="0">
                <a:solidFill>
                  <a:srgbClr val="9900CC"/>
                </a:solidFill>
              </a:rPr>
              <a:t>、不断变化学习内容和学习方式，避免单科独进，方法单一，使各科内容的交替进行，耳眼口手脑并用，听说读写算并进，学习方式多样化。换新的方式学习新的内容时，对原有的学习来说实质上就是一种休息，这样高效地利用时间，可以更快更好地获取知识。 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sz="2800" b="1" dirty="0" smtClean="0">
                <a:solidFill>
                  <a:srgbClr val="9900CC"/>
                </a:solidFill>
              </a:rPr>
              <a:t>5</a:t>
            </a:r>
            <a:r>
              <a:rPr lang="zh-CN" altLang="en-US" sz="2800" b="1" dirty="0" smtClean="0">
                <a:solidFill>
                  <a:srgbClr val="9900CC"/>
                </a:solidFill>
              </a:rPr>
              <a:t>、心静如水，别浮躁，贵在坚持。快到考试了，连凳子都坐不住，还想得高分？要有任外边翻江蹈海，我自岿然不动的气魄。 </a:t>
            </a:r>
          </a:p>
          <a:p>
            <a:pPr eaLnBrk="1" hangingPunct="1">
              <a:lnSpc>
                <a:spcPct val="90000"/>
              </a:lnSpc>
              <a:spcBef>
                <a:spcPct val="50000"/>
              </a:spcBef>
              <a:buFontTx/>
              <a:buNone/>
            </a:pPr>
            <a:r>
              <a:rPr lang="en-US" altLang="zh-CN" sz="2800" b="1" dirty="0" smtClean="0">
                <a:solidFill>
                  <a:srgbClr val="9900CC"/>
                </a:solidFill>
              </a:rPr>
              <a:t>6</a:t>
            </a:r>
            <a:r>
              <a:rPr lang="zh-CN" altLang="en-US" sz="2800" b="1" dirty="0" smtClean="0">
                <a:solidFill>
                  <a:srgbClr val="9900CC"/>
                </a:solidFill>
              </a:rPr>
              <a:t>、集中精力，心无旁骛。“蚓无爪牙之利，筋骨之强，上食埃土，下饮黄泉，用心一也。” 别把心思用在学习之外的事情上。 </a:t>
            </a:r>
            <a:br>
              <a:rPr lang="zh-CN" altLang="en-US" sz="2800" b="1" dirty="0" smtClean="0">
                <a:solidFill>
                  <a:srgbClr val="9900CC"/>
                </a:solidFill>
              </a:rPr>
            </a:br>
            <a:endParaRPr lang="zh-CN" altLang="en-US" sz="2800" b="1" dirty="0" smtClean="0">
              <a:solidFill>
                <a:srgbClr val="9900CC"/>
              </a:solidFill>
            </a:endParaRPr>
          </a:p>
          <a:p>
            <a:pPr eaLnBrk="1" hangingPunct="1">
              <a:lnSpc>
                <a:spcPct val="90000"/>
              </a:lnSpc>
            </a:pPr>
            <a:endParaRPr lang="en-US" altLang="zh-CN" sz="28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7" decel="100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7" decel="100000" fill="hold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7" decel="100000" fill="hold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7" accel="100000" fill="hold">
                                          <p:stCondLst>
                                            <p:cond delay="897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33f0095837e05db9810a186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43000"/>
          </a:xfrm>
        </p:spPr>
        <p:txBody>
          <a:bodyPr/>
          <a:lstStyle/>
          <a:p>
            <a:pPr eaLnBrk="1" hangingPunct="1"/>
            <a:r>
              <a:rPr lang="zh-CN" altLang="en-US" dirty="0" smtClean="0"/>
              <a:t>一次认真的复习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42052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zh-CN" altLang="en-US" b="1" dirty="0" smtClean="0"/>
              <a:t>态度决定一切</a:t>
            </a:r>
            <a:r>
              <a:rPr lang="en-US" altLang="zh-CN" b="1" dirty="0" smtClean="0"/>
              <a:t>,</a:t>
            </a:r>
            <a:r>
              <a:rPr lang="zh-CN" altLang="en-US" b="1" dirty="0" smtClean="0"/>
              <a:t>积极备战十分重要</a:t>
            </a:r>
            <a:r>
              <a:rPr lang="en-US" altLang="zh-CN" b="1" dirty="0" smtClean="0"/>
              <a:t>,</a:t>
            </a:r>
            <a:r>
              <a:rPr lang="zh-CN" altLang="en-US" b="1" dirty="0" smtClean="0"/>
              <a:t>充分利用考前这段时间</a:t>
            </a:r>
            <a:r>
              <a:rPr lang="en-US" altLang="zh-CN" b="1" dirty="0" smtClean="0"/>
              <a:t>,</a:t>
            </a:r>
            <a:r>
              <a:rPr lang="zh-CN" altLang="en-US" b="1" dirty="0" smtClean="0"/>
              <a:t>这是效率最高的时间</a:t>
            </a:r>
            <a:r>
              <a:rPr lang="en-US" altLang="zh-CN" b="1" dirty="0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zh-CN" b="1" dirty="0" smtClean="0"/>
          </a:p>
          <a:p>
            <a:pPr eaLnBrk="1" hangingPunct="1">
              <a:lnSpc>
                <a:spcPct val="90000"/>
              </a:lnSpc>
            </a:pPr>
            <a:r>
              <a:rPr lang="zh-CN" altLang="en-US" b="1" dirty="0" smtClean="0"/>
              <a:t>善于利用自习课</a:t>
            </a:r>
            <a:r>
              <a:rPr lang="en-US" altLang="zh-CN" b="1" dirty="0" smtClean="0"/>
              <a:t>,</a:t>
            </a:r>
            <a:r>
              <a:rPr lang="zh-CN" altLang="en-US" b="1" dirty="0" smtClean="0"/>
              <a:t>有计划的复习</a:t>
            </a:r>
            <a:r>
              <a:rPr lang="en-US" altLang="zh-CN" b="1" dirty="0" smtClean="0"/>
              <a:t>,</a:t>
            </a:r>
            <a:r>
              <a:rPr lang="zh-CN" altLang="en-US" b="1" dirty="0" smtClean="0"/>
              <a:t>兼顾考试科目</a:t>
            </a:r>
            <a:r>
              <a:rPr lang="en-US" altLang="zh-CN" b="1" dirty="0" smtClean="0"/>
              <a:t>,</a:t>
            </a:r>
            <a:r>
              <a:rPr lang="zh-CN" altLang="en-US" b="1" dirty="0" smtClean="0"/>
              <a:t>做到不遗漏知识点</a:t>
            </a:r>
            <a:r>
              <a:rPr lang="en-US" altLang="zh-CN" b="1" dirty="0" smtClean="0"/>
              <a:t>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zh-CN" b="1" dirty="0" smtClean="0"/>
          </a:p>
          <a:p>
            <a:pPr eaLnBrk="1" hangingPunct="1">
              <a:lnSpc>
                <a:spcPct val="90000"/>
              </a:lnSpc>
            </a:pPr>
            <a:r>
              <a:rPr lang="zh-CN" altLang="en-US" b="1" dirty="0" smtClean="0"/>
              <a:t>不懂的地方</a:t>
            </a:r>
            <a:r>
              <a:rPr lang="en-US" altLang="zh-CN" b="1" dirty="0" smtClean="0"/>
              <a:t>,</a:t>
            </a:r>
            <a:r>
              <a:rPr lang="zh-CN" altLang="en-US" b="1" dirty="0" smtClean="0"/>
              <a:t>做到不耻下问</a:t>
            </a:r>
            <a:r>
              <a:rPr lang="en-US" altLang="zh-CN" b="1" dirty="0" smtClean="0"/>
              <a:t>,</a:t>
            </a:r>
            <a:r>
              <a:rPr lang="zh-CN" altLang="en-US" b="1" dirty="0" smtClean="0"/>
              <a:t>问同学或老师</a:t>
            </a:r>
            <a:r>
              <a:rPr lang="en-US" altLang="zh-CN" b="1" dirty="0" smtClean="0"/>
              <a:t>,</a:t>
            </a:r>
            <a:r>
              <a:rPr lang="zh-CN" altLang="en-US" b="1" dirty="0" smtClean="0"/>
              <a:t>弄清楚自己不明白的地方</a:t>
            </a:r>
            <a:r>
              <a:rPr lang="en-US" altLang="zh-CN" b="1" dirty="0" smtClean="0"/>
              <a:t>.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33f0095837e05db9810a186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8275"/>
            <a:ext cx="9144000" cy="702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AutoShape 3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pPr eaLnBrk="1" hangingPunct="1"/>
            <a:r>
              <a:rPr lang="zh-CN" altLang="en-US" dirty="0" smtClean="0"/>
              <a:t>学习交流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9750" y="1125538"/>
            <a:ext cx="8001000" cy="37433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b="1" dirty="0" smtClean="0"/>
              <a:t>   </a:t>
            </a:r>
            <a:r>
              <a:rPr lang="zh-CN" altLang="en-US" b="1" dirty="0" smtClean="0"/>
              <a:t>语文：多读、多记、多看、多做，使用词典；梳理知识点；提高课外阅读量，增加写作素材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b="1" dirty="0" smtClean="0"/>
              <a:t>   数学：多看、多练，尽量完成课本的每道习题，从理解到实践；总结归类，寻找共同点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b="1" dirty="0" smtClean="0"/>
              <a:t>   英语：多听、多读，增强语感；多写，多练，阅读大量英语书报，加强写作；使用字典；敢说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33f0095837e05db9810a186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25425"/>
            <a:ext cx="9144000" cy="708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AutoShape 3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8229600" cy="1143000"/>
          </a:xfrm>
          <a:prstGeom prst="roundRect">
            <a:avLst>
              <a:gd name="adj" fmla="val 16667"/>
            </a:avLst>
          </a:prstGeom>
        </p:spPr>
        <p:txBody>
          <a:bodyPr/>
          <a:lstStyle/>
          <a:p>
            <a:pPr eaLnBrk="1" hangingPunct="1"/>
            <a:r>
              <a:rPr lang="zh-CN" altLang="en-US" dirty="0" smtClean="0"/>
              <a:t>预习、多理解，多练习，多总结</a:t>
            </a:r>
            <a:r>
              <a:rPr lang="zh-CN" altLang="en-US" sz="4000" dirty="0" smtClean="0"/>
              <a:t> 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38200" y="2286000"/>
            <a:ext cx="7693025" cy="30146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b="1" dirty="0" smtClean="0"/>
              <a:t>   </a:t>
            </a:r>
            <a:r>
              <a:rPr lang="zh-CN" altLang="en-US" b="1" dirty="0" smtClean="0"/>
              <a:t>物理：理解透彻，懂得应用公式；多练习并总结对错，举一反三</a:t>
            </a:r>
          </a:p>
          <a:p>
            <a:pPr eaLnBrk="1" hangingPunct="1">
              <a:buFontTx/>
              <a:buNone/>
            </a:pPr>
            <a:endParaRPr lang="en-US" altLang="zh-CN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63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33f0095837e05db9810a186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AutoShape 3"/>
          <p:cNvSpPr>
            <a:spLocks noGrp="1" noChangeArrowheads="1"/>
          </p:cNvSpPr>
          <p:nvPr>
            <p:ph type="title"/>
          </p:nvPr>
        </p:nvSpPr>
        <p:spPr>
          <a:prstGeom prst="roundRect">
            <a:avLst>
              <a:gd name="adj" fmla="val 16667"/>
            </a:avLst>
          </a:prstGeom>
        </p:spPr>
        <p:txBody>
          <a:bodyPr/>
          <a:lstStyle/>
          <a:p>
            <a:pPr eaLnBrk="1" hangingPunct="1"/>
            <a:r>
              <a:rPr lang="zh-CN" altLang="en-US" dirty="0" smtClean="0"/>
              <a:t>多读，理解，联想记忆，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zh-CN" b="1" dirty="0" smtClean="0"/>
              <a:t>   </a:t>
            </a:r>
            <a:r>
              <a:rPr lang="zh-CN" altLang="en-US" b="1" dirty="0" smtClean="0"/>
              <a:t>政治：多看，多做题，理清思路；联想知识点，连线记忆，组织语言回答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b="1" dirty="0" smtClean="0"/>
              <a:t>   历史：多看，把课本当成故事看，提高兴趣；原因和事件联想记忆不易忘；多做题并总结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zh-CN" altLang="en-US" b="1" dirty="0" smtClean="0"/>
              <a:t>   地理：多读多看，理解式记忆；多练，巩固知识点，举一反三；多总结，理清知识点联系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b="1" dirty="0" smtClean="0">
                <a:solidFill>
                  <a:srgbClr val="C00000"/>
                </a:solidFill>
              </a:rPr>
              <a:t>3</a:t>
            </a:r>
            <a:r>
              <a:rPr lang="zh-CN" altLang="en-US" b="1" dirty="0" smtClean="0">
                <a:solidFill>
                  <a:srgbClr val="C00000"/>
                </a:solidFill>
              </a:rPr>
              <a:t>、调整复习心态。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zh-CN" sz="3600" b="1" dirty="0" smtClean="0">
                <a:solidFill>
                  <a:schemeClr val="folHlink"/>
                </a:solidFill>
              </a:rPr>
              <a:t>         </a:t>
            </a:r>
            <a:r>
              <a:rPr lang="zh-CN" altLang="en-US" sz="3600" b="1" dirty="0" smtClean="0">
                <a:solidFill>
                  <a:schemeClr val="folHlink"/>
                </a:solidFill>
              </a:rPr>
              <a:t>考试前特别要注意，学习与休息应适当结合。过度疲劳，也会在一定程度上降低考试质量。并且要调整好心态，不能太过担心，也不能太无所谓。</a:t>
            </a:r>
            <a:r>
              <a:rPr lang="zh-CN" altLang="en-US" sz="4000" b="1" dirty="0" smtClean="0">
                <a:solidFill>
                  <a:schemeClr val="folHlink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dirty="0" smtClean="0"/>
          </a:p>
        </p:txBody>
      </p:sp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1524000" y="2667000"/>
            <a:ext cx="1066800" cy="9906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zh-CN" altLang="en-US" sz="3600" b="1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/>
                <a:ea typeface="宋体"/>
              </a:rPr>
              <a:t>小</a:t>
            </a:r>
          </a:p>
        </p:txBody>
      </p:sp>
      <p:sp>
        <p:nvSpPr>
          <p:cNvPr id="20485" name="WordArt 5"/>
          <p:cNvSpPr>
            <a:spLocks noChangeArrowheads="1" noChangeShapeType="1" noTextEdit="1"/>
          </p:cNvSpPr>
          <p:nvPr/>
        </p:nvSpPr>
        <p:spPr bwMode="auto">
          <a:xfrm>
            <a:off x="3886200" y="2667000"/>
            <a:ext cx="1219200" cy="10668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zh-CN" altLang="en-US" sz="3600" b="1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/>
                <a:ea typeface="宋体"/>
              </a:rPr>
              <a:t>测</a:t>
            </a:r>
          </a:p>
        </p:txBody>
      </p:sp>
      <p:sp>
        <p:nvSpPr>
          <p:cNvPr id="20486" name="WordArt 6"/>
          <p:cNvSpPr>
            <a:spLocks noChangeArrowheads="1" noChangeShapeType="1" noTextEdit="1"/>
          </p:cNvSpPr>
          <p:nvPr/>
        </p:nvSpPr>
        <p:spPr bwMode="auto">
          <a:xfrm>
            <a:off x="6324600" y="2590800"/>
            <a:ext cx="1219200" cy="10668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zh-CN" altLang="en-US" sz="3600" b="1" kern="10" spc="-36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/>
                <a:ea typeface="宋体"/>
              </a:rPr>
              <a:t>试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  <p:bldP spid="20485" grpId="0" animBg="1"/>
      <p:bldP spid="2048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内容占位符 2"/>
          <p:cNvSpPr>
            <a:spLocks noGrp="1"/>
          </p:cNvSpPr>
          <p:nvPr>
            <p:ph idx="4294967295"/>
          </p:nvPr>
        </p:nvSpPr>
        <p:spPr>
          <a:xfrm>
            <a:off x="304800" y="2133600"/>
            <a:ext cx="8229600" cy="4525963"/>
          </a:xfrm>
        </p:spPr>
        <p:txBody>
          <a:bodyPr/>
          <a:lstStyle/>
          <a:p>
            <a:pPr eaLnBrk="1" hangingPunct="1"/>
            <a:r>
              <a:rPr lang="zh-CN" altLang="en-US" sz="4800" b="1" dirty="0" smtClean="0">
                <a:latin typeface="华文细黑" pitchFamily="2" charset="-122"/>
                <a:ea typeface="华文细黑" pitchFamily="2" charset="-122"/>
              </a:rPr>
              <a:t>评分规则</a:t>
            </a:r>
            <a:r>
              <a:rPr lang="en-US" altLang="zh-CN" sz="4800" b="1" dirty="0" smtClean="0">
                <a:latin typeface="华文细黑" pitchFamily="2" charset="-122"/>
                <a:ea typeface="华文细黑" pitchFamily="2" charset="-122"/>
              </a:rPr>
              <a:t>:</a:t>
            </a:r>
            <a:r>
              <a:rPr lang="en-US" altLang="zh-CN" sz="4800" b="1" dirty="0" smtClean="0">
                <a:latin typeface="Times New Roman" pitchFamily="18" charset="0"/>
                <a:ea typeface="华文细黑" pitchFamily="2" charset="-122"/>
              </a:rPr>
              <a:t>“</a:t>
            </a:r>
            <a:r>
              <a:rPr lang="zh-CN" altLang="en-US" sz="4800" b="1" dirty="0" smtClean="0">
                <a:latin typeface="华文细黑" pitchFamily="2" charset="-122"/>
                <a:ea typeface="华文细黑" pitchFamily="2" charset="-122"/>
              </a:rPr>
              <a:t>是</a:t>
            </a:r>
            <a:r>
              <a:rPr lang="zh-CN" altLang="en-US" sz="4800" b="1" dirty="0" smtClean="0">
                <a:latin typeface="Times New Roman" pitchFamily="18" charset="0"/>
                <a:ea typeface="华文细黑" pitchFamily="2" charset="-122"/>
              </a:rPr>
              <a:t>”</a:t>
            </a:r>
            <a:r>
              <a:rPr lang="zh-CN" altLang="en-US" sz="4800" b="1" dirty="0" smtClean="0">
                <a:latin typeface="华文细黑" pitchFamily="2" charset="-122"/>
                <a:ea typeface="华文细黑" pitchFamily="2" charset="-122"/>
              </a:rPr>
              <a:t>为</a:t>
            </a:r>
            <a:r>
              <a:rPr lang="en-US" altLang="zh-CN" sz="4800" b="1" dirty="0" smtClean="0">
                <a:latin typeface="华文细黑" pitchFamily="2" charset="-122"/>
                <a:ea typeface="华文细黑" pitchFamily="2" charset="-122"/>
              </a:rPr>
              <a:t>1</a:t>
            </a:r>
            <a:r>
              <a:rPr lang="zh-CN" altLang="en-US" sz="4800" b="1" dirty="0" smtClean="0">
                <a:latin typeface="华文细黑" pitchFamily="2" charset="-122"/>
                <a:ea typeface="华文细黑" pitchFamily="2" charset="-122"/>
              </a:rPr>
              <a:t>分</a:t>
            </a:r>
            <a:r>
              <a:rPr lang="en-US" altLang="zh-CN" sz="4800" b="1" dirty="0" smtClean="0">
                <a:latin typeface="华文细黑" pitchFamily="2" charset="-122"/>
                <a:ea typeface="华文细黑" pitchFamily="2" charset="-122"/>
              </a:rPr>
              <a:t>,</a:t>
            </a:r>
            <a:r>
              <a:rPr lang="en-US" altLang="zh-CN" sz="4800" b="1" dirty="0" smtClean="0">
                <a:latin typeface="Times New Roman" pitchFamily="18" charset="0"/>
                <a:ea typeface="华文细黑" pitchFamily="2" charset="-122"/>
              </a:rPr>
              <a:t>“</a:t>
            </a:r>
            <a:r>
              <a:rPr lang="zh-CN" altLang="en-US" sz="4800" b="1" dirty="0" smtClean="0">
                <a:latin typeface="华文细黑" pitchFamily="2" charset="-122"/>
                <a:ea typeface="华文细黑" pitchFamily="2" charset="-122"/>
              </a:rPr>
              <a:t>否</a:t>
            </a:r>
            <a:r>
              <a:rPr lang="zh-CN" altLang="en-US" sz="4800" b="1" dirty="0" smtClean="0">
                <a:latin typeface="Times New Roman" pitchFamily="18" charset="0"/>
                <a:ea typeface="华文细黑" pitchFamily="2" charset="-122"/>
              </a:rPr>
              <a:t>”</a:t>
            </a:r>
            <a:r>
              <a:rPr lang="zh-CN" altLang="en-US" sz="4800" b="1" dirty="0" smtClean="0">
                <a:latin typeface="华文细黑" pitchFamily="2" charset="-122"/>
                <a:ea typeface="华文细黑" pitchFamily="2" charset="-122"/>
              </a:rPr>
              <a:t>为</a:t>
            </a:r>
            <a:r>
              <a:rPr lang="en-US" altLang="zh-CN" sz="4800" b="1" dirty="0" smtClean="0">
                <a:latin typeface="华文细黑" pitchFamily="2" charset="-122"/>
                <a:ea typeface="华文细黑" pitchFamily="2" charset="-122"/>
              </a:rPr>
              <a:t>0</a:t>
            </a:r>
            <a:r>
              <a:rPr lang="zh-CN" altLang="en-US" sz="4800" b="1" dirty="0" smtClean="0">
                <a:latin typeface="华文细黑" pitchFamily="2" charset="-122"/>
                <a:ea typeface="华文细黑" pitchFamily="2" charset="-122"/>
              </a:rPr>
              <a:t>分</a:t>
            </a:r>
            <a:r>
              <a:rPr lang="en-US" altLang="zh-CN" sz="4800" b="1" dirty="0" smtClean="0">
                <a:latin typeface="华文细黑" pitchFamily="2" charset="-122"/>
                <a:ea typeface="华文细黑" pitchFamily="2" charset="-122"/>
              </a:rPr>
              <a:t>.</a:t>
            </a:r>
            <a:r>
              <a:rPr lang="zh-CN" altLang="en-US" sz="4800" b="1" dirty="0" smtClean="0">
                <a:latin typeface="华文细黑" pitchFamily="2" charset="-122"/>
                <a:ea typeface="华文细黑" pitchFamily="2" charset="-122"/>
              </a:rPr>
              <a:t>各题得分相加</a:t>
            </a:r>
            <a:r>
              <a:rPr lang="en-US" altLang="zh-CN" sz="4800" b="1" dirty="0" smtClean="0"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4800" b="1" dirty="0" smtClean="0">
                <a:latin typeface="华文细黑" pitchFamily="2" charset="-122"/>
                <a:ea typeface="华文细黑" pitchFamily="2" charset="-122"/>
              </a:rPr>
              <a:t>统计总</a:t>
            </a:r>
            <a:r>
              <a:rPr lang="zh-CN" altLang="en-US" sz="4800" b="1" dirty="0" smtClean="0">
                <a:latin typeface="华文细黑" pitchFamily="2" charset="-122"/>
                <a:ea typeface="华文细黑" pitchFamily="2" charset="-122"/>
              </a:rPr>
              <a:t>分</a:t>
            </a:r>
            <a:endParaRPr lang="zh-CN" altLang="en-US" sz="4800" b="1" dirty="0" smtClean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762000"/>
            <a:ext cx="8153400" cy="1143000"/>
          </a:xfrm>
        </p:spPr>
        <p:txBody>
          <a:bodyPr anchor="b"/>
          <a:lstStyle/>
          <a:p>
            <a:pPr eaLnBrk="1" hangingPunct="1"/>
            <a:r>
              <a:rPr lang="en-US" altLang="zh-CN" sz="7200" b="1" smtClean="0">
                <a:solidFill>
                  <a:srgbClr val="0000CC"/>
                </a:solidFill>
                <a:ea typeface="黑体" pitchFamily="49" charset="-122"/>
              </a:rPr>
              <a:t/>
            </a:r>
            <a:br>
              <a:rPr lang="en-US" altLang="zh-CN" sz="7200" b="1" smtClean="0">
                <a:solidFill>
                  <a:srgbClr val="0000CC"/>
                </a:solidFill>
                <a:ea typeface="黑体" pitchFamily="49" charset="-122"/>
              </a:rPr>
            </a:br>
            <a:endParaRPr lang="en-US" altLang="zh-CN" sz="7200" b="1" smtClean="0">
              <a:solidFill>
                <a:srgbClr val="0000CC"/>
              </a:solidFill>
              <a:ea typeface="黑体" pitchFamily="49" charset="-122"/>
            </a:endParaRPr>
          </a:p>
        </p:txBody>
      </p:sp>
      <p:sp>
        <p:nvSpPr>
          <p:cNvPr id="19459" name="Rectangle 9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611188"/>
            <a:ext cx="8497887" cy="5697537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zh-CN" altLang="en-US" b="1" dirty="0" smtClean="0">
                <a:latin typeface="宋体" charset="-122"/>
              </a:rPr>
              <a:t>对下列各题作出“是”或“否”的回答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b="1" dirty="0" smtClean="0">
                <a:latin typeface="宋体" charset="-122"/>
              </a:rPr>
              <a:t>1.</a:t>
            </a:r>
            <a:r>
              <a:rPr lang="zh-CN" altLang="en-US" b="1" dirty="0" smtClean="0">
                <a:latin typeface="宋体" charset="-122"/>
              </a:rPr>
              <a:t>因为发生了某些没有预料的事</a:t>
            </a:r>
            <a:r>
              <a:rPr lang="en-US" altLang="zh-CN" b="1" dirty="0" smtClean="0">
                <a:latin typeface="宋体" charset="-122"/>
              </a:rPr>
              <a:t>,</a:t>
            </a:r>
            <a:r>
              <a:rPr lang="zh-CN" altLang="en-US" b="1" dirty="0" smtClean="0">
                <a:latin typeface="宋体" charset="-122"/>
              </a:rPr>
              <a:t>你感到心烦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b="1" dirty="0" smtClean="0">
                <a:latin typeface="宋体" charset="-122"/>
              </a:rPr>
              <a:t>2.</a:t>
            </a:r>
            <a:r>
              <a:rPr lang="zh-CN" altLang="en-US" b="1" dirty="0" smtClean="0">
                <a:latin typeface="宋体" charset="-122"/>
              </a:rPr>
              <a:t>你感觉到你不能控制你生活中的重要事情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b="1" dirty="0" smtClean="0">
                <a:latin typeface="宋体" charset="-122"/>
              </a:rPr>
              <a:t>3.</a:t>
            </a:r>
            <a:r>
              <a:rPr lang="zh-CN" altLang="en-US" b="1" dirty="0" smtClean="0">
                <a:latin typeface="宋体" charset="-122"/>
              </a:rPr>
              <a:t>你常常感到紧张和压力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b="1" dirty="0" smtClean="0">
                <a:latin typeface="宋体" charset="-122"/>
              </a:rPr>
              <a:t>4.</a:t>
            </a:r>
            <a:r>
              <a:rPr lang="zh-CN" altLang="en-US" b="1" dirty="0" smtClean="0">
                <a:latin typeface="宋体" charset="-122"/>
              </a:rPr>
              <a:t>你常常不能成功地应付生活中有威胁性的争吵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b="1" dirty="0" smtClean="0">
                <a:latin typeface="宋体" charset="-122"/>
              </a:rPr>
              <a:t>5.</a:t>
            </a:r>
            <a:r>
              <a:rPr lang="zh-CN" altLang="en-US" b="1" dirty="0" smtClean="0">
                <a:latin typeface="宋体" charset="-122"/>
              </a:rPr>
              <a:t>你觉得不能成功地应付生活中所发生的重要变化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476250"/>
            <a:ext cx="7837487" cy="5238750"/>
          </a:xfrm>
        </p:spPr>
        <p:txBody>
          <a:bodyPr/>
          <a:lstStyle/>
          <a:p>
            <a:pPr eaLnBrk="1" hangingPunct="1"/>
            <a:r>
              <a:rPr lang="en-US" altLang="zh-CN" b="1" dirty="0" smtClean="0">
                <a:latin typeface="宋体" charset="-122"/>
              </a:rPr>
              <a:t>6.</a:t>
            </a:r>
            <a:r>
              <a:rPr lang="zh-CN" altLang="en-US" b="1" dirty="0" smtClean="0"/>
              <a:t>你对把握你的个人问题没有信心</a:t>
            </a:r>
          </a:p>
          <a:p>
            <a:pPr eaLnBrk="1" hangingPunct="1"/>
            <a:r>
              <a:rPr lang="en-US" altLang="zh-CN" b="1" dirty="0" smtClean="0">
                <a:latin typeface="宋体" charset="-122"/>
              </a:rPr>
              <a:t>7.</a:t>
            </a:r>
            <a:r>
              <a:rPr lang="zh-CN" altLang="en-US" b="1" dirty="0" smtClean="0"/>
              <a:t>你感到事情不是按你的意愿发展</a:t>
            </a:r>
          </a:p>
          <a:p>
            <a:pPr eaLnBrk="1" hangingPunct="1"/>
            <a:r>
              <a:rPr lang="en-US" altLang="zh-CN" b="1" dirty="0" smtClean="0">
                <a:latin typeface="宋体" charset="-122"/>
              </a:rPr>
              <a:t>8.</a:t>
            </a:r>
            <a:r>
              <a:rPr lang="zh-CN" altLang="en-US" b="1" dirty="0" smtClean="0"/>
              <a:t>你发现你不能应付你必须去做的所有事情</a:t>
            </a:r>
          </a:p>
          <a:p>
            <a:pPr eaLnBrk="1" hangingPunct="1"/>
            <a:r>
              <a:rPr lang="en-US" altLang="zh-CN" b="1" dirty="0" smtClean="0">
                <a:latin typeface="宋体" charset="-122"/>
              </a:rPr>
              <a:t>9.</a:t>
            </a:r>
            <a:r>
              <a:rPr lang="zh-CN" altLang="en-US" b="1" dirty="0" smtClean="0"/>
              <a:t>你不能控制生活中的一切烦恼</a:t>
            </a:r>
          </a:p>
          <a:p>
            <a:pPr eaLnBrk="1" hangingPunct="1"/>
            <a:r>
              <a:rPr lang="en-US" altLang="zh-CN" b="1" dirty="0" smtClean="0">
                <a:latin typeface="宋体" charset="-122"/>
              </a:rPr>
              <a:t>10.</a:t>
            </a:r>
            <a:r>
              <a:rPr lang="zh-CN" altLang="en-US" b="1" dirty="0" smtClean="0"/>
              <a:t>你觉得你所有方面都是失败的</a:t>
            </a:r>
          </a:p>
          <a:p>
            <a:pPr eaLnBrk="1" hangingPunct="1"/>
            <a:r>
              <a:rPr lang="en-US" altLang="zh-CN" b="1" dirty="0" smtClean="0">
                <a:latin typeface="宋体" charset="-122"/>
              </a:rPr>
              <a:t>11.</a:t>
            </a:r>
            <a:r>
              <a:rPr lang="zh-CN" altLang="en-US" b="1" dirty="0" smtClean="0"/>
              <a:t>因为事情都 是发生在你能控制的范围之外</a:t>
            </a:r>
            <a:r>
              <a:rPr lang="en-US" altLang="zh-CN" b="1" dirty="0" smtClean="0"/>
              <a:t>,</a:t>
            </a:r>
            <a:r>
              <a:rPr lang="zh-CN" altLang="en-US" b="1" dirty="0" smtClean="0"/>
              <a:t>你会因此而烦恼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/>
              <a:t>前言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7654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zh-CN" dirty="0" smtClean="0"/>
              <a:t>         </a:t>
            </a:r>
            <a:r>
              <a:rPr lang="zh-CN" altLang="en-US" dirty="0" smtClean="0"/>
              <a:t>花开花落，冬去春来。不经意间，时间就从我们身边悄悄溜走。经过半个多个学期的努力你是否有新的收获呢？但不管怎样，该来的还是来了。勇敢的向前冲，去迎接挑战吧！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en-US" altLang="zh-CN" b="1" smtClean="0">
              <a:solidFill>
                <a:srgbClr val="0000FF"/>
              </a:solidFill>
            </a:endParaRPr>
          </a:p>
          <a:p>
            <a:pPr eaLnBrk="1" hangingPunct="1"/>
            <a:endParaRPr lang="en-US" altLang="zh-CN" b="1" smtClean="0">
              <a:solidFill>
                <a:srgbClr val="FF3399"/>
              </a:solidFill>
            </a:endParaRPr>
          </a:p>
          <a:p>
            <a:pPr eaLnBrk="1" hangingPunct="1"/>
            <a:endParaRPr lang="en-US" altLang="zh-CN" b="1" smtClean="0">
              <a:solidFill>
                <a:srgbClr val="FF3399"/>
              </a:solidFill>
            </a:endParaRPr>
          </a:p>
          <a:p>
            <a:pPr eaLnBrk="1" hangingPunct="1"/>
            <a:endParaRPr lang="en-US" altLang="zh-CN" b="1" smtClean="0">
              <a:solidFill>
                <a:srgbClr val="FF3399"/>
              </a:solidFill>
            </a:endParaRP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457200" y="762000"/>
            <a:ext cx="8229600" cy="499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fontAlgn="t" latinLnBrk="1" hangingPunct="1">
              <a:lnSpc>
                <a:spcPct val="120000"/>
              </a:lnSpc>
              <a:spcBef>
                <a:spcPct val="50000"/>
              </a:spcBef>
            </a:pPr>
            <a:r>
              <a:rPr kumimoji="1" lang="en-US" altLang="zh-CN" sz="3700" b="1">
                <a:latin typeface="幼圆" pitchFamily="49" charset="-122"/>
                <a:ea typeface="幼圆" pitchFamily="49" charset="-122"/>
              </a:rPr>
              <a:t>12.</a:t>
            </a:r>
            <a:r>
              <a:rPr kumimoji="1" lang="zh-CN" altLang="en-US" sz="3700" b="1">
                <a:latin typeface="幼圆" pitchFamily="49" charset="-122"/>
                <a:ea typeface="幼圆" pitchFamily="49" charset="-122"/>
              </a:rPr>
              <a:t>你发现你自己常在考虑自己必须完成的那些事情</a:t>
            </a:r>
          </a:p>
          <a:p>
            <a:pPr eaLnBrk="1" fontAlgn="t" latinLnBrk="1" hangingPunct="1">
              <a:lnSpc>
                <a:spcPct val="120000"/>
              </a:lnSpc>
              <a:spcBef>
                <a:spcPct val="50000"/>
              </a:spcBef>
            </a:pPr>
            <a:r>
              <a:rPr kumimoji="1" lang="en-US" altLang="zh-CN" sz="3700" b="1">
                <a:latin typeface="幼圆" pitchFamily="49" charset="-122"/>
                <a:ea typeface="幼圆" pitchFamily="49" charset="-122"/>
              </a:rPr>
              <a:t>13.</a:t>
            </a:r>
            <a:r>
              <a:rPr kumimoji="1" lang="zh-CN" altLang="en-US" sz="3700" b="1">
                <a:latin typeface="幼圆" pitchFamily="49" charset="-122"/>
                <a:ea typeface="幼圆" pitchFamily="49" charset="-122"/>
              </a:rPr>
              <a:t>你不能控制消磨时间的方式</a:t>
            </a:r>
          </a:p>
          <a:p>
            <a:pPr eaLnBrk="1" fontAlgn="t" latinLnBrk="1" hangingPunct="1">
              <a:lnSpc>
                <a:spcPct val="120000"/>
              </a:lnSpc>
              <a:spcBef>
                <a:spcPct val="50000"/>
              </a:spcBef>
            </a:pPr>
            <a:r>
              <a:rPr kumimoji="1" lang="en-US" altLang="zh-CN" sz="3700" b="1">
                <a:latin typeface="幼圆" pitchFamily="49" charset="-122"/>
                <a:ea typeface="幼圆" pitchFamily="49" charset="-122"/>
              </a:rPr>
              <a:t>14.</a:t>
            </a:r>
            <a:r>
              <a:rPr kumimoji="1" lang="zh-CN" altLang="en-US" sz="3700" b="1">
                <a:latin typeface="幼圆" pitchFamily="49" charset="-122"/>
                <a:ea typeface="幼圆" pitchFamily="49" charset="-122"/>
              </a:rPr>
              <a:t>你感觉积累的大量困难不能克服</a:t>
            </a:r>
          </a:p>
          <a:p>
            <a:pPr eaLnBrk="1" fontAlgn="t" latinLnBrk="1" hangingPunct="1">
              <a:lnSpc>
                <a:spcPct val="120000"/>
              </a:lnSpc>
              <a:spcBef>
                <a:spcPct val="50000"/>
              </a:spcBef>
            </a:pPr>
            <a:r>
              <a:rPr kumimoji="1" lang="en-US" altLang="zh-CN" sz="3700" b="1">
                <a:latin typeface="幼圆" pitchFamily="49" charset="-122"/>
                <a:ea typeface="幼圆" pitchFamily="49" charset="-122"/>
              </a:rPr>
              <a:t>15.</a:t>
            </a:r>
            <a:r>
              <a:rPr kumimoji="1" lang="zh-CN" altLang="en-US" sz="3700" b="1">
                <a:latin typeface="幼圆" pitchFamily="49" charset="-122"/>
                <a:ea typeface="幼圆" pitchFamily="49" charset="-122"/>
              </a:rPr>
              <a:t>朋友同学的生日</a:t>
            </a:r>
            <a:r>
              <a:rPr kumimoji="1" lang="en-US" altLang="zh-CN" sz="3700" b="1">
                <a:latin typeface="幼圆" pitchFamily="49" charset="-122"/>
                <a:ea typeface="幼圆" pitchFamily="49" charset="-122"/>
              </a:rPr>
              <a:t>,</a:t>
            </a:r>
            <a:r>
              <a:rPr kumimoji="1" lang="zh-CN" altLang="en-US" sz="3700" b="1">
                <a:latin typeface="幼圆" pitchFamily="49" charset="-122"/>
                <a:ea typeface="幼圆" pitchFamily="49" charset="-122"/>
              </a:rPr>
              <a:t>免不了花钱</a:t>
            </a:r>
            <a:r>
              <a:rPr kumimoji="1" lang="en-US" altLang="zh-CN" sz="3700" b="1">
                <a:latin typeface="幼圆" pitchFamily="49" charset="-122"/>
                <a:ea typeface="幼圆" pitchFamily="49" charset="-122"/>
              </a:rPr>
              <a:t>,</a:t>
            </a:r>
            <a:r>
              <a:rPr kumimoji="1" lang="zh-CN" altLang="en-US" sz="3700" b="1">
                <a:latin typeface="幼圆" pitchFamily="49" charset="-122"/>
                <a:ea typeface="幼圆" pitchFamily="49" charset="-122"/>
              </a:rPr>
              <a:t>你往往不想在这类场合出现以免花钱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549275"/>
            <a:ext cx="8280400" cy="5903913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altLang="zh-CN" b="1" smtClean="0">
                <a:latin typeface="宋体" charset="-122"/>
              </a:rPr>
              <a:t>16.</a:t>
            </a:r>
            <a:r>
              <a:rPr lang="zh-CN" altLang="en-US" b="1" smtClean="0">
                <a:latin typeface="宋体" charset="-122"/>
              </a:rPr>
              <a:t>若你刚买了一天的鞋穿了一天就裂口了</a:t>
            </a:r>
            <a:r>
              <a:rPr lang="en-US" altLang="zh-CN" b="1" smtClean="0">
                <a:latin typeface="宋体" charset="-122"/>
              </a:rPr>
              <a:t>,</a:t>
            </a:r>
            <a:r>
              <a:rPr lang="zh-CN" altLang="en-US" b="1" smtClean="0">
                <a:latin typeface="宋体" charset="-122"/>
              </a:rPr>
              <a:t>你会气愤</a:t>
            </a:r>
            <a:r>
              <a:rPr lang="en-US" altLang="zh-CN" b="1" smtClean="0">
                <a:latin typeface="宋体" charset="-122"/>
              </a:rPr>
              <a:t>. </a:t>
            </a:r>
            <a:r>
              <a:rPr lang="zh-CN" altLang="en-US" b="1" smtClean="0">
                <a:latin typeface="宋体" charset="-122"/>
              </a:rPr>
              <a:t>痛苦的抱怨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b="1" smtClean="0">
                <a:latin typeface="宋体" charset="-122"/>
              </a:rPr>
              <a:t>17.</a:t>
            </a:r>
            <a:r>
              <a:rPr lang="zh-CN" altLang="en-US" b="1" smtClean="0">
                <a:latin typeface="宋体" charset="-122"/>
              </a:rPr>
              <a:t>你由于某种小事跟好朋友生气</a:t>
            </a:r>
            <a:r>
              <a:rPr lang="en-US" altLang="zh-CN" b="1" smtClean="0">
                <a:latin typeface="宋体" charset="-122"/>
              </a:rPr>
              <a:t>,</a:t>
            </a:r>
            <a:r>
              <a:rPr lang="zh-CN" altLang="en-US" b="1" smtClean="0">
                <a:latin typeface="宋体" charset="-122"/>
              </a:rPr>
              <a:t>大家互不相让</a:t>
            </a:r>
            <a:r>
              <a:rPr lang="en-US" altLang="zh-CN" b="1" smtClean="0">
                <a:latin typeface="宋体" charset="-122"/>
              </a:rPr>
              <a:t>,</a:t>
            </a:r>
            <a:r>
              <a:rPr lang="zh-CN" altLang="en-US" b="1" smtClean="0">
                <a:latin typeface="宋体" charset="-122"/>
              </a:rPr>
              <a:t>结果你会一个人生闷气</a:t>
            </a:r>
            <a:r>
              <a:rPr lang="en-US" altLang="zh-CN" b="1" smtClean="0">
                <a:latin typeface="宋体" charset="-122"/>
              </a:rPr>
              <a:t>,</a:t>
            </a:r>
            <a:r>
              <a:rPr lang="zh-CN" altLang="en-US" b="1" smtClean="0">
                <a:latin typeface="宋体" charset="-122"/>
              </a:rPr>
              <a:t>想忘掉这件事</a:t>
            </a:r>
            <a:r>
              <a:rPr lang="en-US" altLang="zh-CN" b="1" smtClean="0">
                <a:latin typeface="宋体" charset="-122"/>
              </a:rPr>
              <a:t>,</a:t>
            </a:r>
            <a:r>
              <a:rPr lang="zh-CN" altLang="en-US" b="1" smtClean="0">
                <a:latin typeface="宋体" charset="-122"/>
              </a:rPr>
              <a:t>可就是忘不掉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b="1" smtClean="0">
                <a:latin typeface="宋体" charset="-122"/>
              </a:rPr>
              <a:t>18.</a:t>
            </a:r>
            <a:r>
              <a:rPr lang="zh-CN" altLang="en-US" b="1" smtClean="0">
                <a:latin typeface="宋体" charset="-122"/>
              </a:rPr>
              <a:t>当父母因为学习责备你而是你感到压力很大时</a:t>
            </a:r>
            <a:r>
              <a:rPr lang="en-US" altLang="zh-CN" b="1" smtClean="0">
                <a:latin typeface="宋体" charset="-122"/>
              </a:rPr>
              <a:t>,</a:t>
            </a:r>
            <a:r>
              <a:rPr lang="zh-CN" altLang="en-US" b="1" smtClean="0">
                <a:latin typeface="宋体" charset="-122"/>
              </a:rPr>
              <a:t>你不会和他们争吵</a:t>
            </a:r>
            <a:r>
              <a:rPr lang="en-US" altLang="zh-CN" b="1" smtClean="0">
                <a:latin typeface="宋体" charset="-122"/>
              </a:rPr>
              <a:t>,</a:t>
            </a:r>
            <a:r>
              <a:rPr lang="zh-CN" altLang="en-US" b="1" smtClean="0">
                <a:latin typeface="宋体" charset="-122"/>
              </a:rPr>
              <a:t>一个人压抑情感</a:t>
            </a:r>
          </a:p>
          <a:p>
            <a:pPr eaLnBrk="1" hangingPunct="1">
              <a:lnSpc>
                <a:spcPct val="120000"/>
              </a:lnSpc>
            </a:pPr>
            <a:r>
              <a:rPr lang="en-US" altLang="zh-CN" b="1" smtClean="0">
                <a:latin typeface="宋体" charset="-122"/>
              </a:rPr>
              <a:t>19.</a:t>
            </a:r>
            <a:r>
              <a:rPr lang="zh-CN" altLang="en-US" b="1" smtClean="0">
                <a:latin typeface="宋体" charset="-122"/>
              </a:rPr>
              <a:t>你的一个非常要好的朋友</a:t>
            </a:r>
            <a:r>
              <a:rPr lang="en-US" altLang="zh-CN" b="1" smtClean="0">
                <a:latin typeface="宋体" charset="-122"/>
              </a:rPr>
              <a:t>,</a:t>
            </a:r>
            <a:r>
              <a:rPr lang="zh-CN" altLang="en-US" b="1" smtClean="0">
                <a:latin typeface="宋体" charset="-122"/>
              </a:rPr>
              <a:t>因某些原因退学了</a:t>
            </a:r>
            <a:r>
              <a:rPr lang="en-US" altLang="zh-CN" b="1" smtClean="0">
                <a:latin typeface="宋体" charset="-122"/>
              </a:rPr>
              <a:t>,</a:t>
            </a:r>
            <a:r>
              <a:rPr lang="zh-CN" altLang="en-US" b="1" smtClean="0">
                <a:latin typeface="宋体" charset="-122"/>
              </a:rPr>
              <a:t>你很难过</a:t>
            </a:r>
            <a:r>
              <a:rPr lang="en-US" altLang="zh-CN" b="1" smtClean="0">
                <a:latin typeface="宋体" charset="-122"/>
              </a:rPr>
              <a:t>,</a:t>
            </a:r>
            <a:r>
              <a:rPr lang="zh-CN" altLang="en-US" b="1" smtClean="0">
                <a:latin typeface="宋体" charset="-122"/>
              </a:rPr>
              <a:t>不想面对现实</a:t>
            </a:r>
          </a:p>
          <a:p>
            <a:pPr eaLnBrk="1" hangingPunct="1">
              <a:lnSpc>
                <a:spcPct val="120000"/>
              </a:lnSpc>
            </a:pPr>
            <a:endParaRPr lang="en-US" altLang="zh-CN" smtClean="0">
              <a:latin typeface="宋体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8"/>
          <p:cNvSpPr txBox="1">
            <a:spLocks noChangeArrowheads="1"/>
          </p:cNvSpPr>
          <p:nvPr/>
        </p:nvSpPr>
        <p:spPr bwMode="auto">
          <a:xfrm>
            <a:off x="304800" y="1295400"/>
            <a:ext cx="8229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kumimoji="1" lang="zh-CN" altLang="zh-CN" sz="2400" b="1">
              <a:solidFill>
                <a:srgbClr val="FFFF66"/>
              </a:solidFill>
              <a:latin typeface="Times New Roman" pitchFamily="18" charset="0"/>
            </a:endParaRPr>
          </a:p>
        </p:txBody>
      </p:sp>
      <p:sp>
        <p:nvSpPr>
          <p:cNvPr id="23555" name="Text Box 13"/>
          <p:cNvSpPr txBox="1">
            <a:spLocks noChangeArrowheads="1"/>
          </p:cNvSpPr>
          <p:nvPr/>
        </p:nvSpPr>
        <p:spPr bwMode="auto">
          <a:xfrm>
            <a:off x="457200" y="1524000"/>
            <a:ext cx="8305800" cy="1532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50000"/>
              </a:spcBef>
            </a:pPr>
            <a:r>
              <a:rPr kumimoji="1" lang="en-US" altLang="zh-CN" sz="3600" b="1" dirty="0">
                <a:latin typeface="华文细黑" pitchFamily="2" charset="-122"/>
                <a:ea typeface="华文细黑" pitchFamily="2" charset="-122"/>
              </a:rPr>
              <a:t>0~6</a:t>
            </a:r>
            <a:r>
              <a:rPr kumimoji="1" lang="zh-CN" altLang="en-US" sz="3600" b="1" dirty="0">
                <a:latin typeface="华文细黑" pitchFamily="2" charset="-122"/>
                <a:ea typeface="华文细黑" pitchFamily="2" charset="-122"/>
              </a:rPr>
              <a:t>分</a:t>
            </a:r>
            <a:r>
              <a:rPr kumimoji="1" lang="en-US" altLang="zh-CN" sz="3600" b="1" dirty="0">
                <a:latin typeface="华文细黑" pitchFamily="2" charset="-122"/>
                <a:ea typeface="华文细黑" pitchFamily="2" charset="-122"/>
              </a:rPr>
              <a:t>:</a:t>
            </a:r>
            <a:r>
              <a:rPr kumimoji="1" lang="zh-CN" altLang="en-US" sz="3600" b="1" dirty="0">
                <a:latin typeface="华文细黑" pitchFamily="2" charset="-122"/>
                <a:ea typeface="华文细黑" pitchFamily="2" charset="-122"/>
              </a:rPr>
              <a:t>你能够应付生活中的许多事情</a:t>
            </a:r>
            <a:r>
              <a:rPr kumimoji="1" lang="en-US" altLang="zh-CN" sz="3600" b="1" dirty="0">
                <a:latin typeface="华文细黑" pitchFamily="2" charset="-122"/>
                <a:ea typeface="华文细黑" pitchFamily="2" charset="-122"/>
              </a:rPr>
              <a:t>,</a:t>
            </a:r>
            <a:r>
              <a:rPr kumimoji="1" lang="zh-CN" altLang="en-US" sz="3600" b="1" dirty="0">
                <a:latin typeface="华文细黑" pitchFamily="2" charset="-122"/>
                <a:ea typeface="华文细黑" pitchFamily="2" charset="-122"/>
              </a:rPr>
              <a:t>但有时也会有些烦恼</a:t>
            </a:r>
            <a:r>
              <a:rPr kumimoji="1" lang="en-US" altLang="zh-CN" sz="3600" b="1" dirty="0">
                <a:latin typeface="华文细黑" pitchFamily="2" charset="-122"/>
                <a:ea typeface="华文细黑" pitchFamily="2" charset="-122"/>
              </a:rPr>
              <a:t>,</a:t>
            </a:r>
            <a:r>
              <a:rPr kumimoji="1" lang="zh-CN" altLang="en-US" sz="3600" b="1" dirty="0">
                <a:latin typeface="华文细黑" pitchFamily="2" charset="-122"/>
                <a:ea typeface="华文细黑" pitchFamily="2" charset="-122"/>
              </a:rPr>
              <a:t>这是正常的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476250"/>
            <a:ext cx="7989887" cy="5467350"/>
          </a:xfrm>
        </p:spPr>
        <p:txBody>
          <a:bodyPr/>
          <a:lstStyle/>
          <a:p>
            <a:pPr eaLnBrk="1" hangingPunct="1">
              <a:lnSpc>
                <a:spcPct val="140000"/>
              </a:lnSpc>
            </a:pPr>
            <a:r>
              <a:rPr lang="en-US" altLang="zh-CN" sz="4000" b="1" dirty="0" smtClean="0"/>
              <a:t>7~14</a:t>
            </a:r>
            <a:r>
              <a:rPr lang="zh-CN" altLang="en-US" sz="4000" b="1" dirty="0" smtClean="0"/>
              <a:t>分</a:t>
            </a:r>
            <a:r>
              <a:rPr lang="en-US" altLang="zh-CN" sz="4000" b="1" dirty="0" smtClean="0"/>
              <a:t>:</a:t>
            </a:r>
            <a:r>
              <a:rPr lang="zh-CN" altLang="en-US" sz="4000" b="1" dirty="0" smtClean="0"/>
              <a:t>你有轻度的心理压力</a:t>
            </a:r>
            <a:r>
              <a:rPr lang="en-US" altLang="zh-CN" sz="4000" b="1" dirty="0" smtClean="0"/>
              <a:t>,</a:t>
            </a:r>
            <a:r>
              <a:rPr lang="zh-CN" altLang="en-US" sz="4000" b="1" dirty="0" smtClean="0"/>
              <a:t>虽然常会体验到不必要的烦恼</a:t>
            </a:r>
            <a:r>
              <a:rPr lang="en-US" altLang="zh-CN" sz="4000" b="1" dirty="0" smtClean="0"/>
              <a:t>,</a:t>
            </a:r>
            <a:r>
              <a:rPr lang="zh-CN" altLang="en-US" sz="4000" b="1" dirty="0" smtClean="0"/>
              <a:t>但你基本能处理生活中的问题</a:t>
            </a:r>
            <a:r>
              <a:rPr lang="en-US" altLang="zh-CN" sz="4000" b="1" dirty="0" smtClean="0"/>
              <a:t>.</a:t>
            </a:r>
            <a:r>
              <a:rPr lang="zh-CN" altLang="en-US" sz="4000" b="1" dirty="0" smtClean="0"/>
              <a:t>你应学会调节自己的心情</a:t>
            </a:r>
            <a:r>
              <a:rPr lang="en-US" altLang="zh-CN" sz="4000" b="1" dirty="0" smtClean="0"/>
              <a:t>,</a:t>
            </a:r>
            <a:r>
              <a:rPr lang="zh-CN" altLang="en-US" sz="4000" b="1" dirty="0" smtClean="0"/>
              <a:t>保持轻松愉快的心</a:t>
            </a:r>
            <a:r>
              <a:rPr lang="zh-CN" altLang="en-US" sz="4000" b="1" dirty="0" smtClean="0"/>
              <a:t>境</a:t>
            </a:r>
            <a:endParaRPr lang="zh-CN" altLang="en-US" sz="40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476250"/>
            <a:ext cx="8280400" cy="5976938"/>
          </a:xfrm>
        </p:spPr>
        <p:txBody>
          <a:bodyPr/>
          <a:lstStyle/>
          <a:p>
            <a:pPr eaLnBrk="1" hangingPunct="1">
              <a:lnSpc>
                <a:spcPct val="140000"/>
              </a:lnSpc>
            </a:pPr>
            <a:r>
              <a:rPr lang="en-US" altLang="zh-CN" sz="4000" b="1" dirty="0" smtClean="0"/>
              <a:t>14~20</a:t>
            </a:r>
            <a:r>
              <a:rPr lang="zh-CN" altLang="en-US" sz="4000" b="1" dirty="0" smtClean="0"/>
              <a:t>分</a:t>
            </a:r>
            <a:r>
              <a:rPr lang="en-US" altLang="zh-CN" sz="4000" b="1" dirty="0" smtClean="0"/>
              <a:t>:</a:t>
            </a:r>
            <a:r>
              <a:rPr lang="zh-CN" altLang="en-US" sz="4000" b="1" dirty="0" smtClean="0"/>
              <a:t>你已经在承受巨大的心理压力</a:t>
            </a:r>
            <a:r>
              <a:rPr lang="en-US" altLang="zh-CN" sz="4000" b="1" dirty="0" smtClean="0"/>
              <a:t>,</a:t>
            </a:r>
            <a:r>
              <a:rPr lang="zh-CN" altLang="en-US" sz="4000" b="1" dirty="0" smtClean="0"/>
              <a:t>你不能处理生活中的许多问题</a:t>
            </a:r>
            <a:r>
              <a:rPr lang="en-US" altLang="zh-CN" sz="4000" b="1" dirty="0" smtClean="0"/>
              <a:t>,</a:t>
            </a:r>
            <a:r>
              <a:rPr lang="zh-CN" altLang="en-US" sz="4000" b="1" dirty="0" smtClean="0"/>
              <a:t>因此使你紧张</a:t>
            </a:r>
            <a:r>
              <a:rPr lang="en-US" altLang="zh-CN" sz="4000" b="1" dirty="0" smtClean="0"/>
              <a:t>.</a:t>
            </a:r>
            <a:r>
              <a:rPr lang="zh-CN" altLang="en-US" sz="4000" b="1" dirty="0" smtClean="0"/>
              <a:t>不安</a:t>
            </a:r>
            <a:r>
              <a:rPr lang="en-US" altLang="zh-CN" sz="4000" b="1" dirty="0" smtClean="0"/>
              <a:t>.</a:t>
            </a:r>
            <a:r>
              <a:rPr lang="zh-CN" altLang="en-US" sz="4000" b="1" dirty="0" smtClean="0"/>
              <a:t>影响到你的学习生活身心健康</a:t>
            </a:r>
            <a:r>
              <a:rPr lang="en-US" altLang="zh-CN" sz="4000" b="1" dirty="0" smtClean="0"/>
              <a:t>.</a:t>
            </a:r>
            <a:r>
              <a:rPr lang="zh-CN" altLang="en-US" sz="4000" b="1" dirty="0" smtClean="0"/>
              <a:t>你应尽快改变这种情况</a:t>
            </a:r>
            <a:r>
              <a:rPr lang="en-US" altLang="zh-CN" sz="4000" b="1" dirty="0" smtClean="0"/>
              <a:t>,</a:t>
            </a:r>
            <a:r>
              <a:rPr lang="zh-CN" altLang="en-US" sz="4000" b="1" dirty="0" smtClean="0"/>
              <a:t>否则将使你学习生活不能正常进行</a:t>
            </a:r>
          </a:p>
          <a:p>
            <a:pPr eaLnBrk="1" hangingPunct="1">
              <a:lnSpc>
                <a:spcPct val="140000"/>
              </a:lnSpc>
            </a:pPr>
            <a:endParaRPr lang="zh-CN" altLang="en-US" sz="4000" b="1" dirty="0" smtClean="0"/>
          </a:p>
          <a:p>
            <a:pPr eaLnBrk="1" hangingPunct="1">
              <a:lnSpc>
                <a:spcPct val="140000"/>
              </a:lnSpc>
            </a:pPr>
            <a:endParaRPr lang="en-US" altLang="zh-CN" sz="4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5"/>
          <p:cNvSpPr txBox="1">
            <a:spLocks noChangeArrowheads="1"/>
          </p:cNvSpPr>
          <p:nvPr/>
        </p:nvSpPr>
        <p:spPr bwMode="auto">
          <a:xfrm>
            <a:off x="381000" y="457200"/>
            <a:ext cx="7010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kumimoji="1" lang="zh-CN" altLang="zh-CN" sz="2400">
              <a:latin typeface="Times New Roman" pitchFamily="18" charset="0"/>
            </a:endParaRPr>
          </a:p>
        </p:txBody>
      </p:sp>
      <p:sp>
        <p:nvSpPr>
          <p:cNvPr id="26627" name="Text Box 15"/>
          <p:cNvSpPr txBox="1">
            <a:spLocks noChangeArrowheads="1"/>
          </p:cNvSpPr>
          <p:nvPr/>
        </p:nvSpPr>
        <p:spPr bwMode="auto">
          <a:xfrm>
            <a:off x="468312" y="549275"/>
            <a:ext cx="7913687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sz="3600" b="1" dirty="0">
                <a:latin typeface="华文细黑" pitchFamily="2" charset="-122"/>
                <a:ea typeface="华文细黑" pitchFamily="2" charset="-122"/>
              </a:rPr>
              <a:t>心理压力是一种个人主观的感觉，即个人在面对困难时，一时无法消除困难的一种被压迫的感觉。对我们高中生来说，学习压力是一个很普遍现象，几乎每位学生都会觉得有学习压力。</a:t>
            </a:r>
            <a:r>
              <a:rPr kumimoji="1" lang="zh-CN" altLang="en-US" sz="3600" b="1" dirty="0">
                <a:solidFill>
                  <a:srgbClr val="FFFF00"/>
                </a:solidFill>
                <a:latin typeface="华文细黑" pitchFamily="2" charset="-122"/>
                <a:ea typeface="华文细黑" pitchFamily="2" charset="-122"/>
              </a:rPr>
              <a:t>         </a:t>
            </a:r>
          </a:p>
        </p:txBody>
      </p:sp>
      <p:pic>
        <p:nvPicPr>
          <p:cNvPr id="26628" name="Picture 18" descr="企鹅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5516563"/>
            <a:ext cx="6119813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268538" y="404813"/>
            <a:ext cx="4464050" cy="1150937"/>
          </a:xfrm>
        </p:spPr>
        <p:txBody>
          <a:bodyPr/>
          <a:lstStyle/>
          <a:p>
            <a:pPr eaLnBrk="1" hangingPunct="1"/>
            <a:r>
              <a:rPr lang="zh-CN" altLang="en-US" sz="7200" dirty="0" smtClean="0">
                <a:ea typeface="华文行楷" pitchFamily="2" charset="-122"/>
              </a:rPr>
              <a:t>认识考试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79388" y="1700213"/>
            <a:ext cx="7850187" cy="308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800" b="1" dirty="0"/>
              <a:t>1</a:t>
            </a:r>
            <a:r>
              <a:rPr lang="zh-CN" altLang="en-US" sz="2800" b="1" dirty="0"/>
              <a:t>、考试是学习的一个重要过程，是知识梳理归纳</a:t>
            </a:r>
          </a:p>
          <a:p>
            <a:pPr eaLnBrk="1" hangingPunct="1"/>
            <a:r>
              <a:rPr lang="zh-CN" altLang="en-US" sz="2800" b="1" dirty="0"/>
              <a:t>      的关键阶段。</a:t>
            </a:r>
          </a:p>
          <a:p>
            <a:pPr eaLnBrk="1" hangingPunct="1"/>
            <a:endParaRPr lang="zh-CN" altLang="en-US" sz="2800" b="1" dirty="0"/>
          </a:p>
          <a:p>
            <a:pPr eaLnBrk="1" hangingPunct="1"/>
            <a:r>
              <a:rPr lang="en-US" altLang="zh-CN" sz="2800" b="1" dirty="0"/>
              <a:t>2</a:t>
            </a:r>
            <a:r>
              <a:rPr lang="zh-CN" altLang="en-US" sz="2800" b="1" dirty="0"/>
              <a:t>、好成绩是考出来的，学啥样通过考试来展示。</a:t>
            </a:r>
          </a:p>
          <a:p>
            <a:pPr eaLnBrk="1" hangingPunct="1"/>
            <a:endParaRPr lang="zh-CN" altLang="en-US" sz="2800" b="1" dirty="0"/>
          </a:p>
          <a:p>
            <a:pPr eaLnBrk="1" hangingPunct="1"/>
            <a:r>
              <a:rPr lang="en-US" altLang="zh-CN" sz="2800" b="1" dirty="0"/>
              <a:t>3</a:t>
            </a:r>
            <a:r>
              <a:rPr lang="zh-CN" altLang="en-US" sz="2800" b="1" dirty="0"/>
              <a:t>、考试也是一门学问，一门技术含量高的学问，</a:t>
            </a:r>
          </a:p>
          <a:p>
            <a:pPr eaLnBrk="1" hangingPunct="1"/>
            <a:r>
              <a:rPr lang="zh-CN" altLang="en-US" sz="2800" b="1" dirty="0"/>
              <a:t>       要学会考试。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3059113" y="4652963"/>
            <a:ext cx="5113337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6000">
                <a:solidFill>
                  <a:srgbClr val="FF3300"/>
                </a:solidFill>
                <a:ea typeface="隶书" pitchFamily="49" charset="-122"/>
              </a:rPr>
              <a:t>紧张不慌张，</a:t>
            </a:r>
          </a:p>
          <a:p>
            <a:pPr eaLnBrk="1" hangingPunct="1"/>
            <a:r>
              <a:rPr lang="zh-CN" altLang="en-US" sz="6000">
                <a:solidFill>
                  <a:srgbClr val="FF3300"/>
                </a:solidFill>
                <a:ea typeface="隶书" pitchFamily="49" charset="-122"/>
              </a:rPr>
              <a:t>忙碌而有序。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6250"/>
                            </p:stCondLst>
                            <p:childTnLst>
                              <p:par>
                                <p:cTn id="16" presetID="27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500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500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500"/>
                                        <p:tgtEl>
                                          <p:spTgt spid="430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500"/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500"/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500"/>
                                        <p:tgtEl>
                                          <p:spTgt spid="430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750"/>
                            </p:stCondLst>
                            <p:childTnLst>
                              <p:par>
                                <p:cTn id="2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500"/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500"/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500"/>
                                        <p:tgtEl>
                                          <p:spTgt spid="430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1500"/>
                            </p:stCondLst>
                            <p:childTnLst>
                              <p:par>
                                <p:cTn id="3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500"/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500"/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500"/>
                                        <p:tgtEl>
                                          <p:spTgt spid="430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utoUpdateAnimBg="0"/>
      <p:bldP spid="43013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5"/>
          <p:cNvSpPr txBox="1">
            <a:spLocks noChangeArrowheads="1"/>
          </p:cNvSpPr>
          <p:nvPr/>
        </p:nvSpPr>
        <p:spPr bwMode="auto">
          <a:xfrm>
            <a:off x="457200" y="304800"/>
            <a:ext cx="6202363" cy="5659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50000"/>
              </a:spcBef>
            </a:pPr>
            <a:r>
              <a:rPr kumimoji="1" lang="en-US" altLang="zh-CN" sz="3400" b="1" dirty="0">
                <a:latin typeface="楷体_GB2312" pitchFamily="49" charset="-122"/>
                <a:ea typeface="楷体_GB2312" pitchFamily="49" charset="-122"/>
              </a:rPr>
              <a:t>1</a:t>
            </a:r>
            <a:r>
              <a:rPr kumimoji="1" lang="zh-CN" altLang="en-US" sz="3400" b="1" dirty="0">
                <a:latin typeface="楷体_GB2312" pitchFamily="49" charset="-122"/>
                <a:ea typeface="楷体_GB2312" pitchFamily="49" charset="-122"/>
              </a:rPr>
              <a:t>、课余时应做适量运动，既可强健身体，亦可减压，或可在教室做一些简单的伸展运动，减轻肌肉疲劳。 </a:t>
            </a:r>
            <a:br>
              <a:rPr kumimoji="1" lang="zh-CN" altLang="en-US" sz="3400" b="1" dirty="0">
                <a:latin typeface="楷体_GB2312" pitchFamily="49" charset="-122"/>
                <a:ea typeface="楷体_GB2312" pitchFamily="49" charset="-122"/>
              </a:rPr>
            </a:br>
            <a:r>
              <a:rPr kumimoji="1" lang="zh-CN" altLang="en-US" sz="3400" b="1" dirty="0">
                <a:latin typeface="楷体_GB2312" pitchFamily="49" charset="-122"/>
                <a:ea typeface="楷体_GB2312" pitchFamily="49" charset="-122"/>
              </a:rPr>
              <a:t/>
            </a:r>
            <a:br>
              <a:rPr kumimoji="1" lang="zh-CN" altLang="en-US" sz="3400" b="1" dirty="0">
                <a:latin typeface="楷体_GB2312" pitchFamily="49" charset="-122"/>
                <a:ea typeface="楷体_GB2312" pitchFamily="49" charset="-122"/>
              </a:rPr>
            </a:br>
            <a:r>
              <a:rPr kumimoji="1" lang="en-US" altLang="zh-CN" sz="34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kumimoji="1" lang="zh-CN" altLang="en-US" sz="3400" b="1" dirty="0">
                <a:latin typeface="楷体_GB2312" pitchFamily="49" charset="-122"/>
                <a:ea typeface="楷体_GB2312" pitchFamily="49" charset="-122"/>
              </a:rPr>
              <a:t>、遇到困扰或情绪低落时，可与家人或朋友倾诉，通过与同学，同事的沟通获得支持和关怀，亦可发泄情</a:t>
            </a:r>
            <a:r>
              <a:rPr kumimoji="1" lang="zh-CN" altLang="en-US" sz="3400" b="1" dirty="0" smtClean="0">
                <a:latin typeface="楷体_GB2312" pitchFamily="49" charset="-122"/>
                <a:ea typeface="楷体_GB2312" pitchFamily="49" charset="-122"/>
              </a:rPr>
              <a:t>绪。</a:t>
            </a:r>
            <a:endParaRPr kumimoji="1" lang="zh-CN" altLang="en-US" sz="34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404813"/>
            <a:ext cx="8062912" cy="5538787"/>
          </a:xfrm>
        </p:spPr>
        <p:txBody>
          <a:bodyPr/>
          <a:lstStyle/>
          <a:p>
            <a:pPr eaLnBrk="1" hangingPunct="1">
              <a:lnSpc>
                <a:spcPct val="160000"/>
              </a:lnSpc>
              <a:spcBef>
                <a:spcPct val="50000"/>
              </a:spcBef>
              <a:buFontTx/>
              <a:buNone/>
            </a:pPr>
            <a:r>
              <a:rPr lang="en-US" altLang="zh-CN" sz="4000" b="1" dirty="0" smtClean="0">
                <a:latin typeface="华文楷体" pitchFamily="2" charset="-122"/>
                <a:ea typeface="华文楷体" pitchFamily="2" charset="-122"/>
              </a:rPr>
              <a:t>  3</a:t>
            </a:r>
            <a:r>
              <a:rPr lang="zh-CN" altLang="en-US" sz="4000" b="1" dirty="0" smtClean="0">
                <a:latin typeface="华文楷体" pitchFamily="2" charset="-122"/>
                <a:ea typeface="华文楷体" pitchFamily="2" charset="-122"/>
              </a:rPr>
              <a:t>、即使再忙，也要有必要而充分的睡眠，这对松弛绷紧的神经至关紧要，对于处在身体发育时期的学生来说尤为重要。</a:t>
            </a:r>
          </a:p>
          <a:p>
            <a:pPr eaLnBrk="1" hangingPunct="1">
              <a:lnSpc>
                <a:spcPct val="160000"/>
              </a:lnSpc>
            </a:pPr>
            <a:endParaRPr lang="en-US" altLang="zh-CN" sz="40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5"/>
          <p:cNvSpPr txBox="1">
            <a:spLocks noChangeArrowheads="1"/>
          </p:cNvSpPr>
          <p:nvPr/>
        </p:nvSpPr>
        <p:spPr bwMode="auto">
          <a:xfrm>
            <a:off x="533400" y="381000"/>
            <a:ext cx="6126163" cy="294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50000"/>
              </a:spcBef>
            </a:pPr>
            <a:r>
              <a:rPr kumimoji="1" lang="en-US" altLang="zh-CN" sz="3600" b="1" dirty="0">
                <a:latin typeface="楷体_GB2312" pitchFamily="49" charset="-122"/>
                <a:ea typeface="楷体_GB2312" pitchFamily="49" charset="-122"/>
              </a:rPr>
              <a:t>4</a:t>
            </a:r>
            <a:r>
              <a:rPr kumimoji="1" lang="zh-CN" altLang="en-US" sz="3600" b="1" dirty="0">
                <a:latin typeface="楷体_GB2312" pitchFamily="49" charset="-122"/>
                <a:ea typeface="楷体_GB2312" pitchFamily="49" charset="-122"/>
              </a:rPr>
              <a:t>、如果实在感觉压力太大，无法应承致使情绪低落，不妨去听听最爱的音乐，说说笑话。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/>
          <p:cNvSpPr>
            <a:spLocks/>
          </p:cNvSpPr>
          <p:nvPr/>
        </p:nvSpPr>
        <p:spPr bwMode="auto">
          <a:xfrm rot="10800000">
            <a:off x="1116013" y="765175"/>
            <a:ext cx="647700" cy="4492625"/>
          </a:xfrm>
          <a:prstGeom prst="rightBrace">
            <a:avLst>
              <a:gd name="adj1" fmla="val 57802"/>
              <a:gd name="adj2" fmla="val 50000"/>
            </a:avLst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228600" y="1844675"/>
            <a:ext cx="1327150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dist" eaLnBrk="1" hangingPunct="1">
              <a:spcBef>
                <a:spcPct val="50000"/>
              </a:spcBef>
            </a:pPr>
            <a:endParaRPr lang="en-US" altLang="zh-CN" sz="2400" b="1"/>
          </a:p>
          <a:p>
            <a:pPr eaLnBrk="1" hangingPunct="1">
              <a:spcBef>
                <a:spcPct val="50000"/>
              </a:spcBef>
            </a:pPr>
            <a:endParaRPr lang="en-US" altLang="zh-CN" b="1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547813" y="1052513"/>
            <a:ext cx="6985000" cy="393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600" b="1" dirty="0"/>
              <a:t>1</a:t>
            </a:r>
            <a:r>
              <a:rPr lang="zh-CN" altLang="en-US" sz="3600" b="1" dirty="0"/>
              <a:t>、明确期末目标，指明前进方向。</a:t>
            </a:r>
          </a:p>
          <a:p>
            <a:pPr eaLnBrk="1" hangingPunct="1">
              <a:spcBef>
                <a:spcPct val="50000"/>
              </a:spcBef>
            </a:pPr>
            <a:endParaRPr lang="zh-CN" altLang="en-US" sz="3600" b="1" dirty="0"/>
          </a:p>
          <a:p>
            <a:pPr eaLnBrk="1" hangingPunct="1">
              <a:spcBef>
                <a:spcPct val="50000"/>
              </a:spcBef>
            </a:pPr>
            <a:r>
              <a:rPr lang="en-US" altLang="zh-CN" sz="3600" b="1" dirty="0"/>
              <a:t>2</a:t>
            </a:r>
            <a:r>
              <a:rPr lang="zh-CN" altLang="en-US" sz="3600" b="1" dirty="0"/>
              <a:t>、掌握复习方法，提高复习效率。</a:t>
            </a:r>
          </a:p>
          <a:p>
            <a:pPr eaLnBrk="1" hangingPunct="1">
              <a:spcBef>
                <a:spcPct val="50000"/>
              </a:spcBef>
            </a:pPr>
            <a:endParaRPr lang="zh-CN" altLang="en-US" sz="3600" b="1" dirty="0"/>
          </a:p>
          <a:p>
            <a:pPr eaLnBrk="1" hangingPunct="1">
              <a:spcBef>
                <a:spcPct val="50000"/>
              </a:spcBef>
            </a:pPr>
            <a:r>
              <a:rPr lang="en-US" altLang="zh-CN" sz="3600" b="1" dirty="0"/>
              <a:t>3</a:t>
            </a:r>
            <a:r>
              <a:rPr lang="zh-CN" altLang="en-US" sz="3600" b="1" dirty="0"/>
              <a:t>、调整复习心态，全力冲刺期末。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79388" y="1268413"/>
            <a:ext cx="1006475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5400" b="1" dirty="0">
                <a:solidFill>
                  <a:srgbClr val="0000FF"/>
                </a:solidFill>
              </a:rPr>
              <a:t>班 会 目 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620713"/>
            <a:ext cx="7772400" cy="1103312"/>
          </a:xfrm>
        </p:spPr>
        <p:txBody>
          <a:bodyPr/>
          <a:lstStyle/>
          <a:p>
            <a:pPr eaLnBrk="1" hangingPunct="1"/>
            <a:r>
              <a:rPr lang="zh-CN" altLang="en-US" sz="5400" b="1" smtClean="0">
                <a:solidFill>
                  <a:srgbClr val="0000FF"/>
                </a:solidFill>
                <a:ea typeface="华文隶书" pitchFamily="2" charset="-122"/>
              </a:rPr>
              <a:t>对高考“状元”的研究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39750" y="1916113"/>
            <a:ext cx="8064500" cy="3095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zh-CN" sz="1400" smtClean="0"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3600" b="1" smtClean="0">
                <a:latin typeface="楷体_GB2312" pitchFamily="49" charset="-122"/>
                <a:ea typeface="楷体_GB2312" pitchFamily="49" charset="-122"/>
              </a:rPr>
              <a:t>中科院心理研究所王极盛教授连续</a:t>
            </a:r>
            <a:r>
              <a:rPr lang="en-US" altLang="zh-CN" sz="3600" b="1" smtClean="0">
                <a:latin typeface="楷体_GB2312" pitchFamily="49" charset="-122"/>
                <a:ea typeface="楷体_GB2312" pitchFamily="49" charset="-122"/>
              </a:rPr>
              <a:t>5</a:t>
            </a:r>
            <a:r>
              <a:rPr lang="zh-CN" altLang="en-US" sz="3600" b="1" smtClean="0">
                <a:latin typeface="楷体_GB2312" pitchFamily="49" charset="-122"/>
                <a:ea typeface="楷体_GB2312" pitchFamily="49" charset="-122"/>
              </a:rPr>
              <a:t>年对高考状元进行跟踪研究，发现在影响高考成功的</a:t>
            </a:r>
            <a:r>
              <a:rPr lang="en-US" altLang="zh-CN" sz="3600" b="1" smtClean="0">
                <a:latin typeface="楷体_GB2312" pitchFamily="49" charset="-122"/>
                <a:ea typeface="楷体_GB2312" pitchFamily="49" charset="-122"/>
              </a:rPr>
              <a:t>20</a:t>
            </a:r>
            <a:r>
              <a:rPr lang="zh-CN" altLang="en-US" sz="3600" b="1" smtClean="0">
                <a:latin typeface="楷体_GB2312" pitchFamily="49" charset="-122"/>
                <a:ea typeface="楷体_GB2312" pitchFamily="49" charset="-122"/>
              </a:rPr>
              <a:t>因素中，最重要的因素是：</a:t>
            </a:r>
            <a:r>
              <a:rPr lang="zh-CN" altLang="en-US" sz="3600" b="1" smtClean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考试中间的心态</a:t>
            </a:r>
            <a:r>
              <a:rPr lang="zh-CN" altLang="en-US" sz="3600" b="1" smtClean="0">
                <a:latin typeface="楷体_GB2312" pitchFamily="49" charset="-122"/>
                <a:ea typeface="楷体_GB2312" pitchFamily="49" charset="-122"/>
              </a:rPr>
              <a:t>，其次是</a:t>
            </a:r>
            <a:r>
              <a:rPr lang="zh-CN" altLang="en-US" sz="3600" b="1" smtClean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考试前的心理状态</a:t>
            </a:r>
            <a:r>
              <a:rPr lang="zh-CN" altLang="en-US" sz="3600" b="1" smtClean="0">
                <a:latin typeface="楷体_GB2312" pitchFamily="49" charset="-122"/>
                <a:ea typeface="楷体_GB2312" pitchFamily="49" charset="-122"/>
              </a:rPr>
              <a:t>，第三位是</a:t>
            </a:r>
            <a:r>
              <a:rPr lang="zh-CN" altLang="en-US" sz="3600" b="1" smtClean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学习方法</a:t>
            </a:r>
            <a:r>
              <a:rPr lang="zh-CN" altLang="en-US" sz="3600" b="1" smtClean="0">
                <a:latin typeface="楷体_GB2312" pitchFamily="49" charset="-122"/>
                <a:ea typeface="楷体_GB2312" pitchFamily="49" charset="-122"/>
              </a:rPr>
              <a:t>，第四位是</a:t>
            </a:r>
            <a:r>
              <a:rPr lang="zh-CN" altLang="en-US" sz="3600" b="1" smtClean="0">
                <a:solidFill>
                  <a:srgbClr val="FF3300"/>
                </a:solidFill>
                <a:latin typeface="楷体_GB2312" pitchFamily="49" charset="-122"/>
                <a:ea typeface="楷体_GB2312" pitchFamily="49" charset="-122"/>
              </a:rPr>
              <a:t>学习基础</a:t>
            </a:r>
            <a:r>
              <a:rPr lang="zh-CN" altLang="en-US" sz="3600" b="1" smtClean="0">
                <a:latin typeface="楷体_GB2312" pitchFamily="49" charset="-122"/>
                <a:ea typeface="楷体_GB2312" pitchFamily="49" charset="-122"/>
              </a:rPr>
              <a:t>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6613"/>
          </a:xfrm>
        </p:spPr>
        <p:txBody>
          <a:bodyPr/>
          <a:lstStyle/>
          <a:p>
            <a:pPr eaLnBrk="1" hangingPunct="1"/>
            <a:r>
              <a:rPr lang="zh-CN" altLang="en-US" b="1" dirty="0" smtClean="0">
                <a:solidFill>
                  <a:srgbClr val="FF00FF"/>
                </a:solidFill>
              </a:rPr>
              <a:t>复习要劳逸结合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28600" y="1066800"/>
            <a:ext cx="8820150" cy="5545138"/>
          </a:xfrm>
        </p:spPr>
        <p:txBody>
          <a:bodyPr/>
          <a:lstStyle/>
          <a:p>
            <a:pPr eaLnBrk="1" hangingPunct="1"/>
            <a:r>
              <a:rPr lang="zh-CN" altLang="en-US" b="1" dirty="0" smtClean="0"/>
              <a:t>注意劳逸结合，既要刻苦学习，又要保证休息和锻炼，有了旺盛的精力，才会有好的学习资本。</a:t>
            </a:r>
          </a:p>
          <a:p>
            <a:pPr eaLnBrk="1" hangingPunct="1"/>
            <a:r>
              <a:rPr lang="zh-CN" altLang="en-US" b="1" dirty="0" smtClean="0"/>
              <a:t>注意随天气变化及时增减衣服，防止生病。</a:t>
            </a:r>
          </a:p>
          <a:p>
            <a:pPr eaLnBrk="1" hangingPunct="1"/>
            <a:r>
              <a:rPr lang="zh-CN" altLang="en-US" b="1" dirty="0" smtClean="0"/>
              <a:t>中午、晚上应保证充足良好的睡眠时间。</a:t>
            </a:r>
          </a:p>
          <a:p>
            <a:pPr eaLnBrk="1" hangingPunct="1"/>
            <a:r>
              <a:rPr lang="zh-CN" altLang="en-US" b="1" dirty="0" smtClean="0">
                <a:solidFill>
                  <a:srgbClr val="FF0000"/>
                </a:solidFill>
              </a:rPr>
              <a:t>必须停止过度的、不合理的课外活动，腾出更多的学习时间。</a:t>
            </a:r>
          </a:p>
          <a:p>
            <a:pPr eaLnBrk="1" hangingPunct="1"/>
            <a:r>
              <a:rPr lang="zh-CN" altLang="en-US" sz="4500" b="1" dirty="0" smtClean="0">
                <a:solidFill>
                  <a:srgbClr val="0066FF"/>
                </a:solidFill>
              </a:rPr>
              <a:t>你能做到吗</a:t>
            </a:r>
            <a:r>
              <a:rPr lang="zh-CN" altLang="en-US" sz="4500" b="1" dirty="0" smtClean="0">
                <a:solidFill>
                  <a:srgbClr val="0066FF"/>
                </a:solidFill>
              </a:rPr>
              <a:t>？？</a:t>
            </a:r>
            <a:endParaRPr lang="zh-CN" altLang="en-US" sz="4500" b="1" dirty="0" smtClean="0">
              <a:solidFill>
                <a:srgbClr val="0066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09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title"/>
          </p:nvPr>
        </p:nvSpPr>
        <p:spPr>
          <a:xfrm>
            <a:off x="2051050" y="260350"/>
            <a:ext cx="5327650" cy="765175"/>
          </a:xfrm>
        </p:spPr>
        <p:txBody>
          <a:bodyPr/>
          <a:lstStyle/>
          <a:p>
            <a:pPr eaLnBrk="1" hangingPunct="1"/>
            <a:r>
              <a:rPr lang="zh-CN" altLang="en-US" b="1" dirty="0" smtClean="0">
                <a:solidFill>
                  <a:schemeClr val="tx1"/>
                </a:solidFill>
                <a:ea typeface="华文行楷" pitchFamily="2" charset="-122"/>
              </a:rPr>
              <a:t>养成良好的考试习惯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5256212"/>
          </a:xfrm>
        </p:spPr>
        <p:txBody>
          <a:bodyPr/>
          <a:lstStyle/>
          <a:p>
            <a:pPr eaLnBrk="1" hangingPunct="1"/>
            <a:r>
              <a:rPr lang="zh-CN" altLang="en-US" b="1" dirty="0" smtClean="0"/>
              <a:t>考试成绩与考试习惯之间有着密切联系，养成良好的考试习惯，就应该要求自己把平时的每次答题都当作正式考试来认真对待。</a:t>
            </a:r>
          </a:p>
          <a:p>
            <a:pPr eaLnBrk="1" hangingPunct="1"/>
            <a:r>
              <a:rPr lang="en-US" altLang="zh-CN" b="1" dirty="0" smtClean="0">
                <a:solidFill>
                  <a:srgbClr val="000099"/>
                </a:solidFill>
              </a:rPr>
              <a:t>1</a:t>
            </a:r>
            <a:r>
              <a:rPr lang="zh-CN" altLang="en-US" b="1" dirty="0" smtClean="0">
                <a:solidFill>
                  <a:srgbClr val="000099"/>
                </a:solidFill>
              </a:rPr>
              <a:t>、拿到试卷后应先把全卷浏览一遍，并大致估算一下完成每一部分试题需花的时间。</a:t>
            </a:r>
          </a:p>
          <a:p>
            <a:pPr eaLnBrk="1" hangingPunct="1"/>
            <a:r>
              <a:rPr lang="en-US" altLang="zh-CN" b="1" dirty="0" smtClean="0">
                <a:solidFill>
                  <a:srgbClr val="000099"/>
                </a:solidFill>
              </a:rPr>
              <a:t>2</a:t>
            </a:r>
            <a:r>
              <a:rPr lang="zh-CN" altLang="en-US" b="1" dirty="0" smtClean="0">
                <a:solidFill>
                  <a:srgbClr val="000099"/>
                </a:solidFill>
              </a:rPr>
              <a:t>、试题的设置往往由易到难，所以应从头开始答题，这样有利于保持良好的解题心态。</a:t>
            </a:r>
          </a:p>
          <a:p>
            <a:pPr eaLnBrk="1" hangingPunct="1"/>
            <a:r>
              <a:rPr lang="en-US" altLang="zh-CN" b="1" dirty="0" smtClean="0">
                <a:solidFill>
                  <a:srgbClr val="000099"/>
                </a:solidFill>
              </a:rPr>
              <a:t>3</a:t>
            </a:r>
            <a:r>
              <a:rPr lang="zh-CN" altLang="en-US" b="1" dirty="0" smtClean="0">
                <a:solidFill>
                  <a:srgbClr val="000099"/>
                </a:solidFill>
              </a:rPr>
              <a:t>、遇到难题时切忌“卡壳”，可跳过难题先做其它题目，等全卷完成后再答难题</a:t>
            </a:r>
            <a:r>
              <a:rPr lang="zh-CN" altLang="en-US" b="1" dirty="0" smtClean="0">
                <a:solidFill>
                  <a:srgbClr val="000099"/>
                </a:solidFill>
              </a:rPr>
              <a:t>。</a:t>
            </a:r>
            <a:endParaRPr lang="zh-CN" altLang="en-US" b="1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4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45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1000"/>
                                        <p:tgtEl>
                                          <p:spTgt spid="45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title"/>
          </p:nvPr>
        </p:nvSpPr>
        <p:spPr>
          <a:xfrm>
            <a:off x="1547813" y="188913"/>
            <a:ext cx="5616575" cy="792162"/>
          </a:xfrm>
        </p:spPr>
        <p:txBody>
          <a:bodyPr/>
          <a:lstStyle/>
          <a:p>
            <a:pPr eaLnBrk="1" hangingPunct="1"/>
            <a:r>
              <a:rPr lang="zh-CN" altLang="en-US" b="1" smtClean="0">
                <a:solidFill>
                  <a:schemeClr val="tx1"/>
                </a:solidFill>
                <a:ea typeface="华文行楷" pitchFamily="2" charset="-122"/>
              </a:rPr>
              <a:t>养成良好的考试习惯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144000" cy="5327650"/>
          </a:xfrm>
        </p:spPr>
        <p:txBody>
          <a:bodyPr/>
          <a:lstStyle/>
          <a:p>
            <a:pPr eaLnBrk="1" hangingPunct="1"/>
            <a:r>
              <a:rPr lang="en-US" altLang="zh-CN" b="1" dirty="0" smtClean="0">
                <a:solidFill>
                  <a:srgbClr val="000099"/>
                </a:solidFill>
              </a:rPr>
              <a:t>4</a:t>
            </a:r>
            <a:r>
              <a:rPr lang="zh-CN" altLang="en-US" b="1" dirty="0" smtClean="0">
                <a:solidFill>
                  <a:srgbClr val="000099"/>
                </a:solidFill>
              </a:rPr>
              <a:t>、将解题的辅助条件列在草稿纸上，有助于消除紧张感，以便集中注意力进入解题状态。</a:t>
            </a:r>
          </a:p>
          <a:p>
            <a:pPr eaLnBrk="1" hangingPunct="1"/>
            <a:r>
              <a:rPr lang="en-US" altLang="zh-CN" b="1" dirty="0" smtClean="0">
                <a:solidFill>
                  <a:srgbClr val="000099"/>
                </a:solidFill>
              </a:rPr>
              <a:t>5</a:t>
            </a:r>
            <a:r>
              <a:rPr lang="zh-CN" altLang="en-US" b="1" dirty="0" smtClean="0">
                <a:solidFill>
                  <a:srgbClr val="000099"/>
                </a:solidFill>
              </a:rPr>
              <a:t>、有粗心习惯者，验算时尤应注意简单的题目，因为这样的题目往往容易忽视而出错。</a:t>
            </a:r>
          </a:p>
          <a:p>
            <a:pPr eaLnBrk="1" hangingPunct="1"/>
            <a:r>
              <a:rPr lang="en-US" altLang="zh-CN" b="1" dirty="0" smtClean="0">
                <a:solidFill>
                  <a:srgbClr val="000099"/>
                </a:solidFill>
              </a:rPr>
              <a:t>6</a:t>
            </a:r>
            <a:r>
              <a:rPr lang="zh-CN" altLang="en-US" b="1" dirty="0" smtClean="0">
                <a:solidFill>
                  <a:srgbClr val="000099"/>
                </a:solidFill>
              </a:rPr>
              <a:t>、平时应养成答题时不受干扰的心态，不必要求周围绝对安静，这样可以练就在一般环境下专心答题的好习惯。</a:t>
            </a:r>
          </a:p>
          <a:p>
            <a:pPr eaLnBrk="1" hangingPunct="1"/>
            <a:r>
              <a:rPr lang="en-US" altLang="zh-CN" b="1" dirty="0" smtClean="0">
                <a:solidFill>
                  <a:srgbClr val="000099"/>
                </a:solidFill>
              </a:rPr>
              <a:t>7</a:t>
            </a:r>
            <a:r>
              <a:rPr lang="zh-CN" altLang="en-US" b="1" dirty="0" smtClean="0">
                <a:solidFill>
                  <a:srgbClr val="000099"/>
                </a:solidFill>
              </a:rPr>
              <a:t>、不论是测验还是考试，结束后不要急于与人对答案，而应集中精力投入下一场考试</a:t>
            </a:r>
            <a:r>
              <a:rPr lang="zh-CN" altLang="en-US" b="1" dirty="0" smtClean="0">
                <a:solidFill>
                  <a:srgbClr val="000099"/>
                </a:solidFill>
              </a:rPr>
              <a:t>。</a:t>
            </a:r>
            <a:endParaRPr lang="zh-CN" altLang="en-US" b="1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60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4608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60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1042988" y="188913"/>
            <a:ext cx="7777162" cy="615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4000" b="1" dirty="0">
                <a:ea typeface="黑体" pitchFamily="49" charset="-122"/>
              </a:rPr>
              <a:t>方法指导：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FF5050"/>
                </a:solidFill>
                <a:ea typeface="华文行楷" pitchFamily="2" charset="-122"/>
              </a:rPr>
              <a:t>考前</a:t>
            </a:r>
            <a:r>
              <a:rPr lang="en-US" altLang="zh-CN" sz="2800" b="1" dirty="0">
                <a:solidFill>
                  <a:srgbClr val="FF5050"/>
                </a:solidFill>
                <a:ea typeface="华文行楷" pitchFamily="2" charset="-122"/>
              </a:rPr>
              <a:t>——</a:t>
            </a:r>
            <a:r>
              <a:rPr lang="zh-CN" altLang="en-US" sz="2800" b="1" dirty="0">
                <a:solidFill>
                  <a:srgbClr val="FF5050"/>
                </a:solidFill>
                <a:ea typeface="华文行楷" pitchFamily="2" charset="-122"/>
              </a:rPr>
              <a:t>信心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400" b="1" dirty="0"/>
              <a:t>精神饱满进考场，轻轻松松看试卷，认认真真做题目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5050"/>
                </a:solidFill>
                <a:ea typeface="华文行楷" pitchFamily="2" charset="-122"/>
              </a:rPr>
              <a:t>考中</a:t>
            </a:r>
            <a:r>
              <a:rPr lang="en-US" altLang="zh-CN" sz="3200" b="1" dirty="0">
                <a:solidFill>
                  <a:srgbClr val="FF5050"/>
                </a:solidFill>
                <a:ea typeface="华文行楷" pitchFamily="2" charset="-122"/>
              </a:rPr>
              <a:t>——</a:t>
            </a:r>
            <a:r>
              <a:rPr lang="zh-CN" altLang="en-US" sz="3200" b="1" dirty="0">
                <a:solidFill>
                  <a:srgbClr val="FF5050"/>
                </a:solidFill>
                <a:ea typeface="华文行楷" pitchFamily="2" charset="-122"/>
              </a:rPr>
              <a:t>细心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400" b="1" dirty="0"/>
              <a:t>审视题目莫紧张，看清要求莫浮躁，写全过程莫跳跃，仔细检查莫遗憾。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400" b="1" dirty="0"/>
              <a:t>基础题不大意，拿足分；中等题不麻痹，拿稳分；偏难题不急躁，拿本分。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3200" b="1" dirty="0">
                <a:solidFill>
                  <a:srgbClr val="FF5050"/>
                </a:solidFill>
                <a:ea typeface="华文行楷" pitchFamily="2" charset="-122"/>
              </a:rPr>
              <a:t>考后</a:t>
            </a:r>
            <a:r>
              <a:rPr lang="en-US" altLang="zh-CN" sz="3200" b="1" dirty="0">
                <a:solidFill>
                  <a:srgbClr val="FF5050"/>
                </a:solidFill>
                <a:ea typeface="华文行楷" pitchFamily="2" charset="-122"/>
              </a:rPr>
              <a:t>——</a:t>
            </a:r>
            <a:r>
              <a:rPr lang="zh-CN" altLang="en-US" sz="3200" b="1" dirty="0">
                <a:solidFill>
                  <a:srgbClr val="FF5050"/>
                </a:solidFill>
                <a:ea typeface="华文行楷" pitchFamily="2" charset="-122"/>
              </a:rPr>
              <a:t>恒</a:t>
            </a:r>
            <a:r>
              <a:rPr lang="zh-CN" altLang="en-US" sz="3200" b="1" dirty="0" smtClean="0">
                <a:solidFill>
                  <a:srgbClr val="FF5050"/>
                </a:solidFill>
                <a:ea typeface="华文行楷" pitchFamily="2" charset="-122"/>
              </a:rPr>
              <a:t>心 </a:t>
            </a:r>
            <a:endParaRPr lang="zh-CN" altLang="en-US" sz="3200" b="1" dirty="0">
              <a:solidFill>
                <a:srgbClr val="FF5050"/>
              </a:solidFill>
              <a:ea typeface="华文行楷" pitchFamily="2" charset="-122"/>
            </a:endParaRPr>
          </a:p>
          <a:p>
            <a:pPr eaLnBrk="1" hangingPunct="1">
              <a:spcBef>
                <a:spcPct val="50000"/>
              </a:spcBef>
            </a:pPr>
            <a:r>
              <a:rPr lang="zh-CN" altLang="en-US" sz="2400" b="1" dirty="0"/>
              <a:t>考后不去想，准备下一场；考分虽是宝，提升更重要；考好莫骄傲，有人比我好；考差莫泄气，下次再努力。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500"/>
                                        <p:tgtEl>
                                          <p:spTgt spid="47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1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500"/>
                                        <p:tgtEl>
                                          <p:spTgt spid="47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2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5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5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500"/>
                                        <p:tgtEl>
                                          <p:spTgt spid="47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5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5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500"/>
                                        <p:tgtEl>
                                          <p:spTgt spid="471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8750"/>
                            </p:stCondLst>
                            <p:childTnLst>
                              <p:par>
                                <p:cTn id="3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500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500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500"/>
                                        <p:tgtEl>
                                          <p:spTgt spid="471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7250"/>
                            </p:stCondLst>
                            <p:childTnLst>
                              <p:par>
                                <p:cTn id="4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500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500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500"/>
                                        <p:tgtEl>
                                          <p:spTgt spid="471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9000"/>
                            </p:stCondLst>
                            <p:childTnLst>
                              <p:par>
                                <p:cTn id="4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500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500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500"/>
                                        <p:tgtEl>
                                          <p:spTgt spid="471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WordArt 4"/>
          <p:cNvSpPr>
            <a:spLocks noChangeArrowheads="1" noChangeShapeType="1" noTextEdit="1"/>
          </p:cNvSpPr>
          <p:nvPr/>
        </p:nvSpPr>
        <p:spPr bwMode="auto">
          <a:xfrm>
            <a:off x="990600" y="1676400"/>
            <a:ext cx="2857500" cy="1752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宋体"/>
                <a:ea typeface="宋体"/>
              </a:rPr>
              <a:t>END</a:t>
            </a:r>
            <a:endParaRPr lang="zh-CN" altLang="en-US" sz="3600" kern="1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宋体"/>
              <a:ea typeface="宋体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4" y="4437112"/>
            <a:ext cx="645557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8"/>
              </a:rPr>
              <a:t>www.1ppt.cn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9144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315180"/>
            <a:ext cx="7711638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3097345"/>
            <a:ext cx="4103687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3097345"/>
            <a:ext cx="4103688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309734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024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z="4000" b="1" dirty="0" smtClean="0">
                <a:solidFill>
                  <a:srgbClr val="C00000"/>
                </a:solidFill>
              </a:rPr>
              <a:t>要有明确的目标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zh-CN" sz="3600" b="1" dirty="0" smtClean="0">
                <a:solidFill>
                  <a:srgbClr val="002060"/>
                </a:solidFill>
                <a:latin typeface="汉仪大宋简" pitchFamily="49" charset="-122"/>
                <a:ea typeface="汉仪大宋简" pitchFamily="49" charset="-122"/>
              </a:rPr>
              <a:t>      </a:t>
            </a:r>
            <a:r>
              <a:rPr lang="zh-CN" altLang="en-US" sz="3600" b="1" dirty="0" smtClean="0">
                <a:solidFill>
                  <a:schemeClr val="folHlink"/>
                </a:solidFill>
                <a:latin typeface="汉仪大宋简" pitchFamily="49" charset="-122"/>
                <a:ea typeface="汉仪大宋简" pitchFamily="49" charset="-122"/>
              </a:rPr>
              <a:t>人</a:t>
            </a:r>
            <a:r>
              <a:rPr lang="zh-CN" altLang="en-US" sz="3600" b="1" dirty="0" smtClean="0">
                <a:solidFill>
                  <a:schemeClr val="folHlink"/>
                </a:solidFill>
                <a:latin typeface="汉仪大宋简" pitchFamily="49" charset="-122"/>
                <a:ea typeface="汉仪大宋简" pitchFamily="49" charset="-122"/>
              </a:rPr>
              <a:t>生贵在有目标，因为有目标才有动力。长期目标是指你对这一生的目标，短期目标是指你在近段时间要为之而奋斗的目标。现在每位同学都应该有一个短期目标 </a:t>
            </a:r>
            <a:r>
              <a:rPr lang="en-US" altLang="zh-CN" sz="3600" b="1" dirty="0" smtClean="0">
                <a:solidFill>
                  <a:schemeClr val="folHlink"/>
                </a:solidFill>
                <a:latin typeface="汉仪大宋简" pitchFamily="49" charset="-122"/>
                <a:ea typeface="汉仪大宋简" pitchFamily="49" charset="-122"/>
              </a:rPr>
              <a:t>——</a:t>
            </a:r>
            <a:r>
              <a:rPr lang="zh-CN" altLang="en-US" sz="3600" b="1" dirty="0" smtClean="0">
                <a:solidFill>
                  <a:schemeClr val="folHlink"/>
                </a:solidFill>
                <a:latin typeface="汉仪大宋简" pitchFamily="49" charset="-122"/>
                <a:ea typeface="汉仪大宋简" pitchFamily="49" charset="-122"/>
              </a:rPr>
              <a:t>期末考试考出理想的成绩。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zh-CN" altLang="en-US" b="1" smtClean="0">
                <a:solidFill>
                  <a:srgbClr val="FF00FF"/>
                </a:solidFill>
                <a:ea typeface="黑体" pitchFamily="49" charset="-122"/>
              </a:rPr>
              <a:t>个人期末目标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981075"/>
            <a:ext cx="8759825" cy="4525963"/>
          </a:xfrm>
        </p:spPr>
        <p:txBody>
          <a:bodyPr/>
          <a:lstStyle/>
          <a:p>
            <a:pPr eaLnBrk="1" hangingPunct="1"/>
            <a:r>
              <a:rPr lang="zh-CN" altLang="en-US" b="1" smtClean="0"/>
              <a:t>姓名：</a:t>
            </a:r>
            <a:r>
              <a:rPr lang="zh-CN" altLang="en-US" b="1" u="sng" smtClean="0"/>
              <a:t>		           </a:t>
            </a:r>
            <a:r>
              <a:rPr lang="zh-CN" altLang="en-US" b="1" smtClean="0"/>
              <a:t>总分： </a:t>
            </a:r>
            <a:r>
              <a:rPr lang="zh-CN" altLang="en-US" b="1" u="sng" smtClean="0"/>
              <a:t>		　　</a:t>
            </a:r>
          </a:p>
          <a:p>
            <a:pPr eaLnBrk="1" hangingPunct="1"/>
            <a:r>
              <a:rPr lang="zh-CN" altLang="en-US" b="1" smtClean="0"/>
              <a:t>班名：</a:t>
            </a:r>
            <a:r>
              <a:rPr lang="zh-CN" altLang="en-US" b="1" u="sng" smtClean="0"/>
              <a:t>　　	           </a:t>
            </a:r>
            <a:r>
              <a:rPr lang="zh-CN" altLang="en-US" b="1" smtClean="0"/>
              <a:t>年名：</a:t>
            </a:r>
            <a:r>
              <a:rPr lang="zh-CN" altLang="en-US" b="1" u="sng" smtClean="0"/>
              <a:t>		</a:t>
            </a:r>
            <a:r>
              <a:rPr lang="zh-CN" altLang="en-US" b="1" smtClean="0"/>
              <a:t>　</a:t>
            </a:r>
          </a:p>
          <a:p>
            <a:pPr eaLnBrk="1" hangingPunct="1">
              <a:buFontTx/>
              <a:buNone/>
            </a:pPr>
            <a:r>
              <a:rPr lang="zh-CN" altLang="en-US" b="1" smtClean="0"/>
              <a:t>　期末考目标：　</a:t>
            </a:r>
          </a:p>
          <a:p>
            <a:pPr eaLnBrk="1" hangingPunct="1">
              <a:buFontTx/>
              <a:buNone/>
            </a:pPr>
            <a:r>
              <a:rPr lang="zh-CN" altLang="en-US" b="1" smtClean="0"/>
              <a:t>　　</a:t>
            </a:r>
          </a:p>
        </p:txBody>
      </p:sp>
      <p:graphicFrame>
        <p:nvGraphicFramePr>
          <p:cNvPr id="9220" name="Group 4"/>
          <p:cNvGraphicFramePr>
            <a:graphicFrameLocks noGrp="1"/>
          </p:cNvGraphicFramePr>
          <p:nvPr>
            <p:ph sz="half" idx="2"/>
          </p:nvPr>
        </p:nvGraphicFramePr>
        <p:xfrm>
          <a:off x="179388" y="3068638"/>
          <a:ext cx="7921625" cy="1995648"/>
        </p:xfrm>
        <a:graphic>
          <a:graphicData uri="http://schemas.openxmlformats.org/drawingml/2006/table">
            <a:tbl>
              <a:tblPr/>
              <a:tblGrid>
                <a:gridCol w="720725"/>
                <a:gridCol w="719137"/>
                <a:gridCol w="720725"/>
                <a:gridCol w="720725"/>
                <a:gridCol w="719138"/>
                <a:gridCol w="720725"/>
                <a:gridCol w="719137"/>
                <a:gridCol w="720725"/>
                <a:gridCol w="720725"/>
                <a:gridCol w="719138"/>
                <a:gridCol w="720725"/>
              </a:tblGrid>
              <a:tr h="109710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语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数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英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物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化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政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史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地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总分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班名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33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宋体" pitchFamily="2" charset="-122"/>
                        </a:rPr>
                        <a:t>年名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838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zh-CN" sz="33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宋体" pitchFamily="2" charset="-122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b="1" dirty="0" smtClean="0">
                <a:solidFill>
                  <a:srgbClr val="C00000"/>
                </a:solidFill>
              </a:rPr>
              <a:t>学会科学复习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altLang="zh-CN" sz="3600" b="1" dirty="0" smtClean="0">
                <a:solidFill>
                  <a:schemeClr val="folHlink"/>
                </a:solidFill>
              </a:rPr>
              <a:t>          </a:t>
            </a:r>
            <a:r>
              <a:rPr lang="zh-CN" altLang="en-US" sz="3600" b="1" dirty="0" smtClean="0">
                <a:solidFill>
                  <a:schemeClr val="folHlink"/>
                </a:solidFill>
              </a:rPr>
              <a:t>学习讲究方法，复习同样也要讲科学，应避免盲目、机械的复习。要善于归纳总结，并利用好老师发的复习资料，这样学到的知识才会更牢固。</a:t>
            </a:r>
            <a:r>
              <a:rPr lang="zh-CN" altLang="en-US" sz="4000" dirty="0" smtClean="0">
                <a:solidFill>
                  <a:schemeClr val="folHlink"/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609600" y="609600"/>
            <a:ext cx="8229600" cy="528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zh-CN" altLang="en-US" sz="4400" b="1" dirty="0">
                <a:solidFill>
                  <a:srgbClr val="0000FF"/>
                </a:solidFill>
                <a:latin typeface="华文行楷" pitchFamily="2" charset="-122"/>
                <a:ea typeface="华文行楷" pitchFamily="2" charset="-122"/>
              </a:rPr>
              <a:t>如何充分备考？</a:t>
            </a:r>
          </a:p>
          <a:p>
            <a:pPr marL="342900" indent="-342900">
              <a:spcBef>
                <a:spcPct val="20000"/>
              </a:spcBef>
            </a:pP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 </a:t>
            </a:r>
          </a:p>
          <a:p>
            <a:pPr marL="342900" indent="-342900">
              <a:spcBef>
                <a:spcPct val="20000"/>
              </a:spcBef>
            </a:pPr>
            <a:endParaRPr lang="zh-CN" altLang="en-US" sz="3200" b="1" dirty="0">
              <a:latin typeface="华文楷体" pitchFamily="2" charset="-122"/>
              <a:ea typeface="华文楷体" pitchFamily="2" charset="-122"/>
            </a:endParaRPr>
          </a:p>
          <a:p>
            <a:pPr marL="342900" indent="-342900">
              <a:spcBef>
                <a:spcPct val="20000"/>
              </a:spcBef>
            </a:pPr>
            <a:endParaRPr lang="zh-CN" altLang="en-US" sz="3200" b="1" dirty="0">
              <a:latin typeface="华文楷体" pitchFamily="2" charset="-122"/>
              <a:ea typeface="华文楷体" pitchFamily="2" charset="-122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1.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掌握科学的复习方法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2.</a:t>
            </a:r>
            <a:r>
              <a:rPr lang="zh-CN" altLang="en-US" sz="3200" b="1" dirty="0">
                <a:latin typeface="华文楷体" pitchFamily="2" charset="-122"/>
                <a:ea typeface="华文楷体" pitchFamily="2" charset="-122"/>
              </a:rPr>
              <a:t>合理安排时间，挤时间，提高质量</a:t>
            </a: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: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3200" b="1" dirty="0">
                <a:latin typeface="华文楷体" pitchFamily="2" charset="-122"/>
                <a:ea typeface="华文楷体" pitchFamily="2" charset="-122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35600" y="115888"/>
            <a:ext cx="3708400" cy="6621462"/>
          </a:xfrm>
          <a:solidFill>
            <a:srgbClr val="000099"/>
          </a:solidFill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700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看图分析：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2700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2700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、请根据左图找出人的记忆或遗忘规律。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700" b="1" dirty="0" smtClean="0"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2700" b="1" dirty="0" smtClean="0">
                <a:solidFill>
                  <a:srgbClr val="FF3399"/>
                </a:solidFill>
                <a:latin typeface="黑体" pitchFamily="49" charset="-122"/>
                <a:ea typeface="黑体" pitchFamily="49" charset="-122"/>
              </a:rPr>
              <a:t>人的遗忘规律是先快后慢的，到了一定的时间后，几乎就不会遗忘了。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2700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2700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、学校学习中的哪些环节是需要延长记忆保持时间的</a:t>
            </a:r>
            <a:r>
              <a:rPr lang="en-US" altLang="zh-CN" sz="2700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2700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2700" b="1" dirty="0" smtClean="0">
                <a:solidFill>
                  <a:srgbClr val="FF3399"/>
                </a:solidFill>
                <a:latin typeface="黑体" pitchFamily="49" charset="-122"/>
                <a:ea typeface="黑体" pitchFamily="49" charset="-122"/>
              </a:rPr>
              <a:t>课堂知识</a:t>
            </a:r>
            <a:r>
              <a:rPr lang="zh-CN" altLang="en-US" sz="3300" b="1" dirty="0" smtClean="0">
                <a:solidFill>
                  <a:srgbClr val="FF3399"/>
                </a:solidFill>
              </a:rPr>
              <a:t>。</a:t>
            </a:r>
            <a:endParaRPr lang="zh-CN" altLang="en-US" sz="2700" b="1" dirty="0" smtClean="0">
              <a:solidFill>
                <a:srgbClr val="FF3399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2700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altLang="zh-CN" sz="2700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3.</a:t>
            </a:r>
            <a:r>
              <a:rPr lang="zh-CN" altLang="en-US" sz="2700" b="1" dirty="0" smtClean="0">
                <a:solidFill>
                  <a:srgbClr val="FFFF00"/>
                </a:solidFill>
                <a:latin typeface="黑体" pitchFamily="49" charset="-122"/>
                <a:ea typeface="黑体" pitchFamily="49" charset="-122"/>
              </a:rPr>
              <a:t>怎样才能延长记忆保持的时间？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zh-CN" altLang="en-US" sz="3300" b="1" dirty="0" smtClean="0">
                <a:solidFill>
                  <a:srgbClr val="FF3399"/>
                </a:solidFill>
                <a:latin typeface="黑体" pitchFamily="49" charset="-122"/>
                <a:ea typeface="黑体" pitchFamily="49" charset="-122"/>
              </a:rPr>
              <a:t>在遗忘之前及时复习可以延长记忆保持的时间</a:t>
            </a:r>
          </a:p>
        </p:txBody>
      </p:sp>
      <p:pic>
        <p:nvPicPr>
          <p:cNvPr id="9220" name="Picture 4" descr="遗忘曲线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09563"/>
            <a:ext cx="4752975" cy="326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遗忘量的变化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600" y="3943350"/>
            <a:ext cx="45212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411413" y="728663"/>
            <a:ext cx="37449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000" b="1">
                <a:solidFill>
                  <a:srgbClr val="000099"/>
                </a:solidFill>
                <a:latin typeface="Times New Roman" pitchFamily="18" charset="0"/>
                <a:ea typeface="黑体" pitchFamily="49" charset="-122"/>
              </a:rPr>
              <a:t>艾宾浩斯记忆规律曲线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"/>
            <a:ext cx="8574088" cy="6477000"/>
          </a:xfrm>
        </p:spPr>
        <p:txBody>
          <a:bodyPr/>
          <a:lstStyle/>
          <a:p>
            <a:pPr eaLnBrk="1" hangingPunct="1"/>
            <a:r>
              <a:rPr lang="en-US" altLang="zh-CN" sz="2800" b="1" dirty="0" smtClean="0">
                <a:solidFill>
                  <a:srgbClr val="9900CC"/>
                </a:solidFill>
                <a:latin typeface="新宋体" pitchFamily="49" charset="-122"/>
                <a:ea typeface="新宋体" pitchFamily="49" charset="-122"/>
              </a:rPr>
              <a:t>1</a:t>
            </a:r>
            <a:r>
              <a:rPr lang="zh-CN" altLang="en-US" sz="2800" b="1" dirty="0" smtClean="0">
                <a:solidFill>
                  <a:srgbClr val="9900CC"/>
                </a:solidFill>
                <a:latin typeface="新宋体" pitchFamily="49" charset="-122"/>
                <a:ea typeface="新宋体" pitchFamily="49" charset="-122"/>
              </a:rPr>
              <a:t>、注意各科时间上的合理分配。各科要均衡发展，每门功课都要复习到位，不能对优势学科掉以轻心，也不能对薄弱学科失去信心。</a:t>
            </a:r>
          </a:p>
          <a:p>
            <a:pPr eaLnBrk="1" hangingPunct="1"/>
            <a:r>
              <a:rPr lang="en-US" altLang="zh-CN" sz="2800" b="1" dirty="0" smtClean="0">
                <a:solidFill>
                  <a:srgbClr val="9900CC"/>
                </a:solidFill>
                <a:latin typeface="新宋体" pitchFamily="49" charset="-122"/>
                <a:ea typeface="新宋体" pitchFamily="49" charset="-122"/>
              </a:rPr>
              <a:t>2</a:t>
            </a:r>
            <a:r>
              <a:rPr lang="zh-CN" altLang="en-US" sz="2800" b="1" dirty="0" smtClean="0">
                <a:solidFill>
                  <a:srgbClr val="9900CC"/>
                </a:solidFill>
                <a:latin typeface="新宋体" pitchFamily="49" charset="-122"/>
                <a:ea typeface="新宋体" pitchFamily="49" charset="-122"/>
              </a:rPr>
              <a:t>、效率第一，效率是成功的关键，尤其是课堂效率，课堂是学习的主战场，效率是学习的主线。能一节课完成的任务，决不拖到下一节。能一分钟做完的事决不用两分钟。</a:t>
            </a:r>
          </a:p>
          <a:p>
            <a:pPr eaLnBrk="1" hangingPunct="1"/>
            <a:r>
              <a:rPr lang="en-US" altLang="zh-CN" sz="2800" dirty="0" smtClean="0">
                <a:solidFill>
                  <a:srgbClr val="9900CC"/>
                </a:solidFill>
              </a:rPr>
              <a:t>3</a:t>
            </a:r>
            <a:r>
              <a:rPr lang="zh-CN" altLang="en-US" sz="2800" b="1" dirty="0" smtClean="0">
                <a:solidFill>
                  <a:srgbClr val="9900CC"/>
                </a:solidFill>
              </a:rPr>
              <a:t>、互帮互学，共同受益。个人成绩的取得，实际上是集体共同进步的结果。多鼓励同学，鼓舞别人的过程自己也受到了鼓励。高兴了，与同学共享，一个人的快乐变成两个人的快乐；痛苦了，与朋友说说，两个人承担一个痛苦要轻松得多。 </a:t>
            </a: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2339975" y="1989138"/>
            <a:ext cx="5688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zh-CN" altLang="zh-CN" sz="2400" b="1">
              <a:solidFill>
                <a:srgbClr val="0066FF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3261</Words>
  <Application>Microsoft Office PowerPoint</Application>
  <PresentationFormat>全屏显示(4:3)</PresentationFormat>
  <Paragraphs>168</Paragraphs>
  <Slides>36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52" baseType="lpstr">
      <vt:lpstr>Arial</vt:lpstr>
      <vt:lpstr>宋体</vt:lpstr>
      <vt:lpstr>Tahoma</vt:lpstr>
      <vt:lpstr>黑体</vt:lpstr>
      <vt:lpstr>Times New Roman</vt:lpstr>
      <vt:lpstr>华文行楷</vt:lpstr>
      <vt:lpstr>华文楷体</vt:lpstr>
      <vt:lpstr>新宋体</vt:lpstr>
      <vt:lpstr>楷体_GB2312</vt:lpstr>
      <vt:lpstr>华文细黑</vt:lpstr>
      <vt:lpstr>幼圆</vt:lpstr>
      <vt:lpstr>隶书</vt:lpstr>
      <vt:lpstr>华文隶书</vt:lpstr>
      <vt:lpstr>Wingdings</vt:lpstr>
      <vt:lpstr>第一PPT模板网-WWW.1PPT.COM</vt:lpstr>
      <vt:lpstr>Office 主题</vt:lpstr>
      <vt:lpstr>PowerPoint 演示文稿</vt:lpstr>
      <vt:lpstr>前言</vt:lpstr>
      <vt:lpstr>PowerPoint 演示文稿</vt:lpstr>
      <vt:lpstr>要有明确的目标</vt:lpstr>
      <vt:lpstr>个人期末目标</vt:lpstr>
      <vt:lpstr>学会科学复习</vt:lpstr>
      <vt:lpstr>PowerPoint 演示文稿</vt:lpstr>
      <vt:lpstr>PowerPoint 演示文稿</vt:lpstr>
      <vt:lpstr>PowerPoint 演示文稿</vt:lpstr>
      <vt:lpstr>PowerPoint 演示文稿</vt:lpstr>
      <vt:lpstr>一次认真的复习</vt:lpstr>
      <vt:lpstr>学习交流</vt:lpstr>
      <vt:lpstr>预习、多理解，多练习，多总结 </vt:lpstr>
      <vt:lpstr>多读，理解，联想记忆，</vt:lpstr>
      <vt:lpstr>3、调整复习心态。</vt:lpstr>
      <vt:lpstr>PowerPoint 演示文稿</vt:lpstr>
      <vt:lpstr>PowerPoint 演示文稿</vt:lpstr>
      <vt:lpstr>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认识考试</vt:lpstr>
      <vt:lpstr>PowerPoint 演示文稿</vt:lpstr>
      <vt:lpstr>PowerPoint 演示文稿</vt:lpstr>
      <vt:lpstr>PowerPoint 演示文稿</vt:lpstr>
      <vt:lpstr>对高考“状元”的研究</vt:lpstr>
      <vt:lpstr>复习要劳逸结合</vt:lpstr>
      <vt:lpstr>养成良好的考试习惯</vt:lpstr>
      <vt:lpstr>养成良好的考试习惯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Printed>1601-01-01T00:00:00Z</cp:lastPrinted>
  <dcterms:created xsi:type="dcterms:W3CDTF">1601-01-01T00:00:00Z</dcterms:created>
  <dcterms:modified xsi:type="dcterms:W3CDTF">2019-02-23T00:34:25Z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